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5+2ziCVjqT/clZbz4ISKDPSxI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62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e9127f690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ge9127f690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e9127f690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e9127f6906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9127f6906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e9127f6906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e9127f690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e9127f6906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9127f6906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e9127f6906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9127f6906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9127f6906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9fc15399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e9fc15399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e9fc15399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ge9fc15399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ed8f334c1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ged8f334c1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e9127f690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e9127f6906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ed8f334c1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ed8f334c1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e9fc15399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ge9fc15399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e9fc15399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ge9fc15399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e9fc15399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e9fc15399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e9127f690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e9127f690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e9127f690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ge9127f690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9127f6906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9127f6906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e9127f690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ge9127f6906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rot="5400000">
            <a:off x="5464175" y="1371600"/>
            <a:ext cx="438785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6"/>
          <p:cNvSpPr txBox="1">
            <a:spLocks noGrp="1"/>
          </p:cNvSpPr>
          <p:nvPr>
            <p:ph type="body" idx="1"/>
          </p:nvPr>
        </p:nvSpPr>
        <p:spPr>
          <a:xfrm rot="5400000">
            <a:off x="1273175" y="-609600"/>
            <a:ext cx="438785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6"/>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8"/>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8"/>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sz="1800"/>
            </a:lvl1pPr>
            <a:lvl2pPr marL="914400" lvl="1" indent="-342900" algn="l">
              <a:spcBef>
                <a:spcPts val="360"/>
              </a:spcBef>
              <a:spcAft>
                <a:spcPts val="0"/>
              </a:spcAft>
              <a:buClr>
                <a:schemeClr val="dk1"/>
              </a:buClr>
              <a:buSzPts val="1800"/>
              <a:buChar char="–"/>
              <a:defRPr sz="1800"/>
            </a:lvl2pPr>
            <a:lvl3pPr marL="1371600" lvl="2" indent="-342900" algn="l">
              <a:spcBef>
                <a:spcPts val="360"/>
              </a:spcBef>
              <a:spcAft>
                <a:spcPts val="0"/>
              </a:spcAft>
              <a:buClr>
                <a:schemeClr val="dk1"/>
              </a:buClr>
              <a:buSzPts val="1800"/>
              <a:buChar char="•"/>
              <a:defRPr sz="18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8"/>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9"/>
          <p:cNvSpPr txBox="1">
            <a:spLocks noGrp="1"/>
          </p:cNvSpPr>
          <p:nvPr>
            <p:ph type="body" idx="1"/>
          </p:nvPr>
        </p:nvSpPr>
        <p:spPr>
          <a:xfrm>
            <a:off x="457200" y="1244277"/>
            <a:ext cx="4038600" cy="3394075"/>
          </a:xfrm>
          <a:prstGeom prst="rect">
            <a:avLst/>
          </a:prstGeom>
          <a:noFill/>
          <a:ln>
            <a:noFill/>
          </a:ln>
        </p:spPr>
        <p:txBody>
          <a:bodyPr spcFirstLastPara="1" wrap="square" lIns="91425" tIns="45700" rIns="91425" bIns="45700" anchor="t" anchorCtr="0">
            <a:normAutofit/>
          </a:bodyPr>
          <a:lstStyle>
            <a:lvl1pPr marL="457200" lvl="0" indent="-355600" algn="l">
              <a:spcBef>
                <a:spcPts val="400"/>
              </a:spcBef>
              <a:spcAft>
                <a:spcPts val="0"/>
              </a:spcAft>
              <a:buClr>
                <a:schemeClr val="dk1"/>
              </a:buClr>
              <a:buSzPts val="2000"/>
              <a:buChar char="•"/>
              <a:defRPr sz="2000">
                <a:latin typeface="Arial"/>
                <a:ea typeface="Arial"/>
                <a:cs typeface="Arial"/>
                <a:sym typeface="Arial"/>
              </a:defRPr>
            </a:lvl1pPr>
            <a:lvl2pPr marL="914400" lvl="1" indent="-355600" algn="l">
              <a:spcBef>
                <a:spcPts val="400"/>
              </a:spcBef>
              <a:spcAft>
                <a:spcPts val="0"/>
              </a:spcAft>
              <a:buClr>
                <a:schemeClr val="dk1"/>
              </a:buClr>
              <a:buSzPts val="2000"/>
              <a:buChar char="–"/>
              <a:defRPr sz="2000">
                <a:latin typeface="Arial"/>
                <a:ea typeface="Arial"/>
                <a:cs typeface="Arial"/>
                <a:sym typeface="Arial"/>
              </a:defRPr>
            </a:lvl2pPr>
            <a:lvl3pPr marL="1371600" lvl="2" indent="-355600" algn="l">
              <a:spcBef>
                <a:spcPts val="400"/>
              </a:spcBef>
              <a:spcAft>
                <a:spcPts val="0"/>
              </a:spcAft>
              <a:buClr>
                <a:schemeClr val="dk1"/>
              </a:buClr>
              <a:buSzPts val="2000"/>
              <a:buChar char="•"/>
              <a:defRPr sz="2000">
                <a:latin typeface="Arial"/>
                <a:ea typeface="Arial"/>
                <a:cs typeface="Arial"/>
                <a:sym typeface="Arial"/>
              </a:defRPr>
            </a:lvl3pPr>
            <a:lvl4pPr marL="1828800" lvl="3" indent="-355600" algn="l">
              <a:spcBef>
                <a:spcPts val="400"/>
              </a:spcBef>
              <a:spcAft>
                <a:spcPts val="0"/>
              </a:spcAft>
              <a:buClr>
                <a:schemeClr val="dk1"/>
              </a:buClr>
              <a:buSzPts val="2000"/>
              <a:buChar char="–"/>
              <a:defRPr sz="2000">
                <a:latin typeface="Arial"/>
                <a:ea typeface="Arial"/>
                <a:cs typeface="Arial"/>
                <a:sym typeface="Arial"/>
              </a:defRPr>
            </a:lvl4pPr>
            <a:lvl5pPr marL="2286000" lvl="4" indent="-355600" algn="l">
              <a:spcBef>
                <a:spcPts val="400"/>
              </a:spcBef>
              <a:spcAft>
                <a:spcPts val="0"/>
              </a:spcAft>
              <a:buClr>
                <a:schemeClr val="dk1"/>
              </a:buClr>
              <a:buSzPts val="2000"/>
              <a:buChar char="»"/>
              <a:defRPr sz="2000">
                <a:latin typeface="Arial"/>
                <a:ea typeface="Arial"/>
                <a:cs typeface="Arial"/>
                <a:sym typeface="Aria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9"/>
          <p:cNvSpPr txBox="1">
            <a:spLocks noGrp="1"/>
          </p:cNvSpPr>
          <p:nvPr>
            <p:ph type="body" idx="2"/>
          </p:nvPr>
        </p:nvSpPr>
        <p:spPr>
          <a:xfrm>
            <a:off x="4648200" y="1244277"/>
            <a:ext cx="4038600" cy="3394075"/>
          </a:xfrm>
          <a:prstGeom prst="rect">
            <a:avLst/>
          </a:prstGeom>
          <a:noFill/>
          <a:ln>
            <a:noFill/>
          </a:ln>
        </p:spPr>
        <p:txBody>
          <a:bodyPr spcFirstLastPara="1" wrap="square" lIns="91425" tIns="45700" rIns="91425" bIns="45700" anchor="t" anchorCtr="0">
            <a:normAutofit/>
          </a:bodyPr>
          <a:lstStyle>
            <a:lvl1pPr marL="457200" lvl="0" indent="-228600" algn="l">
              <a:spcBef>
                <a:spcPts val="560"/>
              </a:spcBef>
              <a:spcAft>
                <a:spcPts val="0"/>
              </a:spcAft>
              <a:buClr>
                <a:schemeClr val="dk1"/>
              </a:buClr>
              <a:buSzPts val="2800"/>
              <a:buNone/>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9"/>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0"/>
          <p:cNvSpPr txBox="1">
            <a:spLocks noGrp="1"/>
          </p:cNvSpPr>
          <p:nvPr>
            <p:ph type="body" idx="1"/>
          </p:nvPr>
        </p:nvSpPr>
        <p:spPr>
          <a:xfrm>
            <a:off x="457200" y="1150938"/>
            <a:ext cx="4040188" cy="48101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10"/>
          <p:cNvSpPr txBox="1">
            <a:spLocks noGrp="1"/>
          </p:cNvSpPr>
          <p:nvPr>
            <p:ph type="body" idx="2"/>
          </p:nvPr>
        </p:nvSpPr>
        <p:spPr>
          <a:xfrm>
            <a:off x="457200" y="1631950"/>
            <a:ext cx="4040188" cy="2962275"/>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10"/>
          <p:cNvSpPr txBox="1">
            <a:spLocks noGrp="1"/>
          </p:cNvSpPr>
          <p:nvPr>
            <p:ph type="body" idx="3"/>
          </p:nvPr>
        </p:nvSpPr>
        <p:spPr>
          <a:xfrm>
            <a:off x="4645025" y="1150938"/>
            <a:ext cx="4041775" cy="48101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10"/>
          <p:cNvSpPr txBox="1">
            <a:spLocks noGrp="1"/>
          </p:cNvSpPr>
          <p:nvPr>
            <p:ph type="body" idx="4"/>
          </p:nvPr>
        </p:nvSpPr>
        <p:spPr>
          <a:xfrm>
            <a:off x="4645025" y="1631950"/>
            <a:ext cx="4041775" cy="2962275"/>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1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2"/>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3575050" y="204788"/>
            <a:ext cx="5111750" cy="4389437"/>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13"/>
          <p:cNvSpPr txBox="1">
            <a:spLocks noGrp="1"/>
          </p:cNvSpPr>
          <p:nvPr>
            <p:ph type="body" idx="2"/>
          </p:nvPr>
        </p:nvSpPr>
        <p:spPr>
          <a:xfrm>
            <a:off x="457200" y="1076325"/>
            <a:ext cx="3008313" cy="3517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13"/>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3"/>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1792288" y="3600450"/>
            <a:ext cx="5486400" cy="4254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4"/>
          <p:cNvSpPr>
            <a:spLocks noGrp="1"/>
          </p:cNvSpPr>
          <p:nvPr>
            <p:ph type="pic" idx="2"/>
          </p:nvPr>
        </p:nvSpPr>
        <p:spPr>
          <a:xfrm>
            <a:off x="1792288" y="460375"/>
            <a:ext cx="5486400" cy="30861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3" name="Google Shape;63;p14"/>
          <p:cNvSpPr txBox="1">
            <a:spLocks noGrp="1"/>
          </p:cNvSpPr>
          <p:nvPr>
            <p:ph type="body" idx="1"/>
          </p:nvPr>
        </p:nvSpPr>
        <p:spPr>
          <a:xfrm>
            <a:off x="1792288" y="4025900"/>
            <a:ext cx="5486400" cy="60325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4"/>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4"/>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5"/>
          <p:cNvSpPr txBox="1">
            <a:spLocks noGrp="1"/>
          </p:cNvSpPr>
          <p:nvPr>
            <p:ph type="body" idx="1"/>
          </p:nvPr>
        </p:nvSpPr>
        <p:spPr>
          <a:xfrm rot="5400000">
            <a:off x="2874962" y="-1173486"/>
            <a:ext cx="3394075"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15"/>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7"/>
          <p:cNvSpPr/>
          <p:nvPr/>
        </p:nvSpPr>
        <p:spPr>
          <a:xfrm>
            <a:off x="-34325" y="0"/>
            <a:ext cx="9178325" cy="1200150"/>
          </a:xfrm>
          <a:prstGeom prst="rect">
            <a:avLst/>
          </a:prstGeom>
          <a:solidFill>
            <a:srgbClr val="100E2F"/>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FFFFFF"/>
              </a:buClr>
              <a:buSzPts val="4400"/>
              <a:buFont typeface="Arial"/>
              <a:buNone/>
              <a:defRPr sz="4400" b="0" i="0" u="none" strike="noStrike" cap="none">
                <a:solidFill>
                  <a:srgbClr val="FFFF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7"/>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rmAutofit/>
          </a:bodyPr>
          <a:lstStyle>
            <a:lvl1pPr marL="457200" marR="0" lvl="0"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Google Shape;19;p7"/>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7"/>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uconn.edu/ga-leave-administra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rad.uconn.edu/graduate-students/voluntary-separ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hr.uconn.edu/ga-leave-administratio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rad.uconn.edu/timely-topic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ad.uconn.edu/graduate-students/voluntary-sepa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ad.uconn.edu/graduate-students/voluntary-sepa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clleap-prod2.its.uconn.edu/apps/secure/org/app/6ec4b36a-3bee-4824-81d5-130730411395/launch/index.html?form=F_ReinstatementReques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
          <p:cNvSpPr txBox="1"/>
          <p:nvPr/>
        </p:nvSpPr>
        <p:spPr>
          <a:xfrm>
            <a:off x="457200" y="668156"/>
            <a:ext cx="8229600" cy="1317600"/>
          </a:xfrm>
          <a:prstGeom prst="rect">
            <a:avLst/>
          </a:prstGeom>
          <a:noFill/>
          <a:ln>
            <a:noFill/>
          </a:ln>
        </p:spPr>
        <p:txBody>
          <a:bodyPr spcFirstLastPara="1" wrap="square" lIns="91425" tIns="45700" rIns="91425" bIns="45700" anchor="ctr" anchorCtr="0">
            <a:normAutofit lnSpcReduction="10000"/>
          </a:bodyPr>
          <a:lstStyle/>
          <a:p>
            <a:pPr marL="0" marR="0" lvl="0" indent="0" algn="ctr" rtl="0">
              <a:spcBef>
                <a:spcPts val="0"/>
              </a:spcBef>
              <a:spcAft>
                <a:spcPts val="0"/>
              </a:spcAft>
              <a:buClr>
                <a:schemeClr val="dk1"/>
              </a:buClr>
              <a:buSzPts val="4400"/>
              <a:buFont typeface="Arial"/>
              <a:buNone/>
            </a:pPr>
            <a:r>
              <a:rPr lang="en-US" sz="4400">
                <a:solidFill>
                  <a:schemeClr val="dk1"/>
                </a:solidFill>
              </a:rPr>
              <a:t>The Graduate School’s </a:t>
            </a:r>
            <a:endParaRPr sz="4400">
              <a:solidFill>
                <a:schemeClr val="dk1"/>
              </a:solidFill>
            </a:endParaRPr>
          </a:p>
          <a:p>
            <a:pPr marL="0" marR="0" lvl="0" indent="0" algn="ctr" rtl="0">
              <a:spcBef>
                <a:spcPts val="0"/>
              </a:spcBef>
              <a:spcAft>
                <a:spcPts val="0"/>
              </a:spcAft>
              <a:buClr>
                <a:schemeClr val="dk1"/>
              </a:buClr>
              <a:buSzPts val="4400"/>
              <a:buFont typeface="Arial"/>
              <a:buNone/>
            </a:pPr>
            <a:r>
              <a:rPr lang="en-US" sz="4400">
                <a:solidFill>
                  <a:schemeClr val="dk1"/>
                </a:solidFill>
              </a:rPr>
              <a:t>Timely Topics Series </a:t>
            </a:r>
            <a:endParaRPr sz="4400" b="0" i="0" u="none" strike="noStrike" cap="none">
              <a:solidFill>
                <a:schemeClr val="dk1"/>
              </a:solidFill>
              <a:latin typeface="Arial"/>
              <a:ea typeface="Arial"/>
              <a:cs typeface="Arial"/>
              <a:sym typeface="Arial"/>
            </a:endParaRPr>
          </a:p>
        </p:txBody>
      </p:sp>
      <p:sp>
        <p:nvSpPr>
          <p:cNvPr id="84" name="Google Shape;84;p1"/>
          <p:cNvSpPr txBox="1"/>
          <p:nvPr/>
        </p:nvSpPr>
        <p:spPr>
          <a:xfrm>
            <a:off x="457200" y="2289900"/>
            <a:ext cx="8229600" cy="718500"/>
          </a:xfrm>
          <a:prstGeom prst="rect">
            <a:avLst/>
          </a:prstGeom>
          <a:noFill/>
          <a:ln>
            <a:noFill/>
          </a:ln>
        </p:spPr>
        <p:txBody>
          <a:bodyPr spcFirstLastPara="1" wrap="square" lIns="91425" tIns="45700" rIns="91425" bIns="45700" anchor="ctr" anchorCtr="0">
            <a:normAutofit fontScale="85000"/>
          </a:bodyPr>
          <a:lstStyle/>
          <a:p>
            <a:pPr marL="0" marR="0" lvl="0" indent="0" algn="ctr" rtl="0">
              <a:spcBef>
                <a:spcPts val="0"/>
              </a:spcBef>
              <a:spcAft>
                <a:spcPts val="0"/>
              </a:spcAft>
              <a:buClr>
                <a:schemeClr val="dk1"/>
              </a:buClr>
              <a:buSzPct val="100000"/>
              <a:buFont typeface="Arial"/>
              <a:buNone/>
            </a:pPr>
            <a:r>
              <a:rPr lang="en-US" sz="3600" b="1">
                <a:solidFill>
                  <a:schemeClr val="dk1"/>
                </a:solidFill>
              </a:rPr>
              <a:t>GA Leave, Academic Leave, or Time Off?</a:t>
            </a:r>
            <a:endParaRPr sz="3600" b="1" i="0" u="none" strike="noStrike" cap="none">
              <a:solidFill>
                <a:schemeClr val="dk1"/>
              </a:solidFill>
            </a:endParaRPr>
          </a:p>
        </p:txBody>
      </p:sp>
      <p:sp>
        <p:nvSpPr>
          <p:cNvPr id="85" name="Google Shape;85;p1"/>
          <p:cNvSpPr txBox="1"/>
          <p:nvPr/>
        </p:nvSpPr>
        <p:spPr>
          <a:xfrm>
            <a:off x="457200" y="3086824"/>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95000"/>
              </a:lnSpc>
              <a:spcBef>
                <a:spcPts val="0"/>
              </a:spcBef>
              <a:spcAft>
                <a:spcPts val="0"/>
              </a:spcAft>
              <a:buClr>
                <a:schemeClr val="dk1"/>
              </a:buClr>
              <a:buSzPts val="1018"/>
              <a:buFont typeface="Arial"/>
              <a:buNone/>
            </a:pPr>
            <a:r>
              <a:rPr lang="en-US" sz="1217" b="1">
                <a:solidFill>
                  <a:schemeClr val="dk1"/>
                </a:solidFill>
              </a:rPr>
              <a:t>Alison Cutler</a:t>
            </a:r>
            <a:r>
              <a:rPr lang="en-US" sz="1217">
                <a:solidFill>
                  <a:schemeClr val="dk1"/>
                </a:solidFill>
              </a:rPr>
              <a:t>, Labor Relations Associate, Labor and Employment Attorney, Office of Faculty &amp; Staff Labor Relations</a:t>
            </a:r>
            <a:endParaRPr sz="1217">
              <a:solidFill>
                <a:schemeClr val="dk1"/>
              </a:solidFill>
            </a:endParaRPr>
          </a:p>
          <a:p>
            <a:pPr marL="0" lvl="0" indent="0" algn="l" rtl="0">
              <a:lnSpc>
                <a:spcPct val="95000"/>
              </a:lnSpc>
              <a:spcBef>
                <a:spcPts val="0"/>
              </a:spcBef>
              <a:spcAft>
                <a:spcPts val="0"/>
              </a:spcAft>
              <a:buClr>
                <a:schemeClr val="dk1"/>
              </a:buClr>
              <a:buSzPts val="1018"/>
              <a:buFont typeface="Arial"/>
              <a:buNone/>
            </a:pPr>
            <a:r>
              <a:rPr lang="en-US" sz="1217" b="1">
                <a:solidFill>
                  <a:schemeClr val="dk1"/>
                </a:solidFill>
              </a:rPr>
              <a:t>Megan Petsa</a:t>
            </a:r>
            <a:r>
              <a:rPr lang="en-US" sz="1217">
                <a:solidFill>
                  <a:schemeClr val="dk1"/>
                </a:solidFill>
              </a:rPr>
              <a:t>, Director of Graduate Student Administration, The Graduate School</a:t>
            </a:r>
            <a:endParaRPr sz="1217">
              <a:solidFill>
                <a:schemeClr val="dk1"/>
              </a:solidFill>
            </a:endParaRPr>
          </a:p>
          <a:p>
            <a:pPr marL="0" lvl="0" indent="0" algn="l" rtl="0">
              <a:lnSpc>
                <a:spcPct val="95000"/>
              </a:lnSpc>
              <a:spcBef>
                <a:spcPts val="0"/>
              </a:spcBef>
              <a:spcAft>
                <a:spcPts val="0"/>
              </a:spcAft>
              <a:buClr>
                <a:schemeClr val="dk1"/>
              </a:buClr>
              <a:buSzPts val="1018"/>
              <a:buFont typeface="Arial"/>
              <a:buNone/>
            </a:pPr>
            <a:r>
              <a:rPr lang="en-US" sz="1217" b="1">
                <a:solidFill>
                  <a:schemeClr val="dk1"/>
                </a:solidFill>
              </a:rPr>
              <a:t>Megan Stimson</a:t>
            </a:r>
            <a:r>
              <a:rPr lang="en-US" sz="1217">
                <a:solidFill>
                  <a:schemeClr val="dk1"/>
                </a:solidFill>
              </a:rPr>
              <a:t>, Leave Administrator, Human Resources</a:t>
            </a:r>
            <a:endParaRPr sz="2420">
              <a:solidFill>
                <a:srgbClr val="BFBFBF"/>
              </a:solidFill>
            </a:endParaRPr>
          </a:p>
        </p:txBody>
      </p:sp>
      <p:sp>
        <p:nvSpPr>
          <p:cNvPr id="86" name="Google Shape;86;p1"/>
          <p:cNvSpPr txBox="1"/>
          <p:nvPr/>
        </p:nvSpPr>
        <p:spPr>
          <a:xfrm>
            <a:off x="457200" y="4347426"/>
            <a:ext cx="8229600" cy="85725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rgbClr val="BFBFBF"/>
              </a:buClr>
              <a:buSzPts val="1400"/>
              <a:buFont typeface="Arial"/>
              <a:buNone/>
            </a:pPr>
            <a:r>
              <a:rPr lang="en-US">
                <a:solidFill>
                  <a:srgbClr val="BFBFBF"/>
                </a:solidFill>
              </a:rPr>
              <a:t>September 8, 2021</a:t>
            </a:r>
            <a:endParaRPr sz="1400" b="0" i="0" u="none" strike="noStrike" cap="none">
              <a:solidFill>
                <a:srgbClr val="BFBFB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e9127f6906_0_2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900">
                <a:solidFill>
                  <a:schemeClr val="lt1"/>
                </a:solidFill>
              </a:rPr>
              <a:t>GA Leave Process (4 or more days)</a:t>
            </a:r>
            <a:endParaRPr sz="3900">
              <a:solidFill>
                <a:schemeClr val="lt1"/>
              </a:solidFill>
            </a:endParaRPr>
          </a:p>
        </p:txBody>
      </p:sp>
      <p:sp>
        <p:nvSpPr>
          <p:cNvPr id="140" name="Google Shape;140;ge9127f6906_0_25"/>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457200" lvl="0" indent="-327025" algn="l" rtl="0">
              <a:lnSpc>
                <a:spcPct val="115000"/>
              </a:lnSpc>
              <a:spcBef>
                <a:spcPts val="1000"/>
              </a:spcBef>
              <a:spcAft>
                <a:spcPts val="0"/>
              </a:spcAft>
              <a:buSzPts val="1550"/>
              <a:buChar char="●"/>
            </a:pPr>
            <a:r>
              <a:rPr lang="en-US" sz="1550"/>
              <a:t>The GA will submit the </a:t>
            </a:r>
            <a:r>
              <a:rPr lang="en-US" sz="1550" u="sng">
                <a:solidFill>
                  <a:schemeClr val="hlink"/>
                </a:solidFill>
                <a:hlinkClick r:id="rId3"/>
              </a:rPr>
              <a:t>GA Leave Request Form</a:t>
            </a:r>
            <a:r>
              <a:rPr lang="en-US" sz="1550"/>
              <a:t> and any supporting documentation (Medical Certificate, proof documents etc.) to the Human Resources Leave Administrator.</a:t>
            </a:r>
            <a:endParaRPr sz="1550"/>
          </a:p>
          <a:p>
            <a:pPr marL="457200" lvl="0" indent="-327025" algn="l" rtl="0">
              <a:lnSpc>
                <a:spcPct val="115000"/>
              </a:lnSpc>
              <a:spcBef>
                <a:spcPts val="0"/>
              </a:spcBef>
              <a:spcAft>
                <a:spcPts val="0"/>
              </a:spcAft>
              <a:buSzPts val="1550"/>
              <a:buChar char="●"/>
            </a:pPr>
            <a:r>
              <a:rPr lang="en-US" sz="1550"/>
              <a:t>If applicable, the HR Leave Administrator will consult with the appropriate department head to determine if the leave, up to 21 calendar days, will be paid or unpaid.</a:t>
            </a:r>
            <a:endParaRPr sz="1550"/>
          </a:p>
          <a:p>
            <a:pPr marL="457200" lvl="0" indent="-327025" algn="l" rtl="0">
              <a:lnSpc>
                <a:spcPct val="115000"/>
              </a:lnSpc>
              <a:spcBef>
                <a:spcPts val="0"/>
              </a:spcBef>
              <a:spcAft>
                <a:spcPts val="0"/>
              </a:spcAft>
              <a:buSzPts val="1550"/>
              <a:buChar char="●"/>
            </a:pPr>
            <a:r>
              <a:rPr lang="en-US" sz="1550"/>
              <a:t>If unpaid, HR Leave Administrator will work with Payroll to stop pay in Core-CT.</a:t>
            </a:r>
            <a:endParaRPr sz="1550"/>
          </a:p>
          <a:p>
            <a:pPr marL="457200" lvl="0" indent="-327025" algn="l" rtl="0">
              <a:lnSpc>
                <a:spcPct val="115000"/>
              </a:lnSpc>
              <a:spcBef>
                <a:spcPts val="0"/>
              </a:spcBef>
              <a:spcAft>
                <a:spcPts val="0"/>
              </a:spcAft>
              <a:buSzPts val="1550"/>
              <a:buChar char="●"/>
            </a:pPr>
            <a:r>
              <a:rPr lang="en-US" sz="1550"/>
              <a:t>If the leave is to extend beyond 21 calendar days, the HR Leave Administrator will consult with the Dean of The Graduate School to determine if the period of leave beyond 21 days will be paid or unpaid and if benefits and tuition remission benefits will be continued.</a:t>
            </a:r>
            <a:endParaRPr sz="1550"/>
          </a:p>
          <a:p>
            <a:pPr marL="457200" lvl="0" indent="-327025" algn="l" rtl="0">
              <a:lnSpc>
                <a:spcPct val="115000"/>
              </a:lnSpc>
              <a:spcBef>
                <a:spcPts val="0"/>
              </a:spcBef>
              <a:spcAft>
                <a:spcPts val="0"/>
              </a:spcAft>
              <a:buSzPts val="1550"/>
              <a:buChar char="●"/>
            </a:pPr>
            <a:r>
              <a:rPr lang="en-US" sz="1550"/>
              <a:t>Once determined, the HR Leave Administrator will send separate communications to department and the GA notifying them of the leave determination.  </a:t>
            </a:r>
            <a:endParaRPr sz="155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e9127f6906_0_4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solidFill>
                  <a:schemeClr val="lt1"/>
                </a:solidFill>
              </a:rPr>
              <a:t>GA Leave - 3 days paid leave</a:t>
            </a:r>
            <a:endParaRPr>
              <a:solidFill>
                <a:schemeClr val="lt1"/>
              </a:solidFill>
            </a:endParaRPr>
          </a:p>
        </p:txBody>
      </p:sp>
      <p:sp>
        <p:nvSpPr>
          <p:cNvPr id="146" name="Google Shape;146;ge9127f6906_0_45"/>
          <p:cNvSpPr txBox="1">
            <a:spLocks noGrp="1"/>
          </p:cNvSpPr>
          <p:nvPr>
            <p:ph type="body" idx="1"/>
          </p:nvPr>
        </p:nvSpPr>
        <p:spPr>
          <a:xfrm>
            <a:off x="457200" y="1244275"/>
            <a:ext cx="8229600" cy="37023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Clr>
                <a:schemeClr val="dk1"/>
              </a:buClr>
              <a:buSzPts val="1100"/>
              <a:buNone/>
            </a:pPr>
            <a:r>
              <a:rPr lang="en-US" sz="1900" b="1"/>
              <a:t>GEU-UAW – Article 15, Section 2</a:t>
            </a:r>
            <a:endParaRPr sz="1900" b="1"/>
          </a:p>
          <a:p>
            <a:pPr marL="0" lvl="0" indent="0" algn="ctr" rtl="0">
              <a:lnSpc>
                <a:spcPct val="115000"/>
              </a:lnSpc>
              <a:spcBef>
                <a:spcPts val="0"/>
              </a:spcBef>
              <a:spcAft>
                <a:spcPts val="0"/>
              </a:spcAft>
              <a:buClr>
                <a:schemeClr val="dk1"/>
              </a:buClr>
              <a:buSzPts val="1100"/>
              <a:buNone/>
            </a:pPr>
            <a:endParaRPr sz="1900" b="1"/>
          </a:p>
          <a:p>
            <a:pPr marL="457200" lvl="0" indent="-349250" algn="l" rtl="0">
              <a:lnSpc>
                <a:spcPct val="115000"/>
              </a:lnSpc>
              <a:spcBef>
                <a:spcPts val="0"/>
              </a:spcBef>
              <a:spcAft>
                <a:spcPts val="0"/>
              </a:spcAft>
              <a:buSzPts val="1900"/>
              <a:buFont typeface="Calibri"/>
              <a:buChar char="•"/>
            </a:pPr>
            <a:r>
              <a:rPr lang="en-US" sz="1900">
                <a:latin typeface="Calibri"/>
                <a:ea typeface="Calibri"/>
                <a:cs typeface="Calibri"/>
                <a:sym typeface="Calibri"/>
              </a:rPr>
              <a:t>Each GA shall be entitled up to three (3) days of such leave or leaves paid per semester. (Departments should monitor the 3-days worth of absences as </a:t>
            </a:r>
            <a:r>
              <a:rPr lang="en-US" sz="1900" i="1">
                <a:latin typeface="Calibri"/>
                <a:ea typeface="Calibri"/>
                <a:cs typeface="Calibri"/>
                <a:sym typeface="Calibri"/>
              </a:rPr>
              <a:t>HR does not.</a:t>
            </a:r>
            <a:r>
              <a:rPr lang="en-US" sz="1900">
                <a:latin typeface="Calibri"/>
                <a:ea typeface="Calibri"/>
                <a:cs typeface="Calibri"/>
                <a:sym typeface="Calibri"/>
              </a:rPr>
              <a:t>) The remaining portion of leaves taken pursuant to this Article shall be unpaid.</a:t>
            </a:r>
            <a:endParaRPr sz="1900">
              <a:latin typeface="Calibri"/>
              <a:ea typeface="Calibri"/>
              <a:cs typeface="Calibri"/>
              <a:sym typeface="Calibri"/>
            </a:endParaRPr>
          </a:p>
          <a:p>
            <a:pPr marL="457200" lvl="0" indent="-349250" algn="l" rtl="0">
              <a:lnSpc>
                <a:spcPct val="115000"/>
              </a:lnSpc>
              <a:spcBef>
                <a:spcPts val="0"/>
              </a:spcBef>
              <a:spcAft>
                <a:spcPts val="0"/>
              </a:spcAft>
              <a:buSzPts val="1900"/>
              <a:buFont typeface="Calibri"/>
              <a:buChar char="•"/>
            </a:pPr>
            <a:r>
              <a:rPr lang="en-US" sz="1900">
                <a:latin typeface="Calibri"/>
                <a:ea typeface="Calibri"/>
                <a:cs typeface="Calibri"/>
                <a:sym typeface="Calibri"/>
              </a:rPr>
              <a:t>The University may approve additional paid or unpaid leave for such reasons in its sole discretion. If the leave is for twenty-one (21) or fewer consecutive calendar days, the GA will retain health insurance and tuition remission benefits.</a:t>
            </a:r>
            <a:endParaRPr sz="1900">
              <a:latin typeface="Calibri"/>
              <a:ea typeface="Calibri"/>
              <a:cs typeface="Calibri"/>
              <a:sym typeface="Calibri"/>
            </a:endParaRPr>
          </a:p>
          <a:p>
            <a:pPr marL="0" lvl="0" indent="0" algn="l" rtl="0">
              <a:lnSpc>
                <a:spcPct val="115000"/>
              </a:lnSpc>
              <a:spcBef>
                <a:spcPts val="500"/>
              </a:spcBef>
              <a:spcAft>
                <a:spcPts val="0"/>
              </a:spcAft>
              <a:buClr>
                <a:schemeClr val="dk1"/>
              </a:buClr>
              <a:buSzPts val="1100"/>
              <a:buNone/>
            </a:pPr>
            <a:endParaRPr sz="1600" b="1" u="sng"/>
          </a:p>
          <a:p>
            <a:pPr marL="0" lvl="0" indent="0" algn="l" rtl="0">
              <a:lnSpc>
                <a:spcPct val="90000"/>
              </a:lnSpc>
              <a:spcBef>
                <a:spcPts val="1000"/>
              </a:spcBef>
              <a:spcAft>
                <a:spcPts val="0"/>
              </a:spcAft>
              <a:buClr>
                <a:schemeClr val="dk1"/>
              </a:buClr>
              <a:buSzPts val="1100"/>
              <a:buNone/>
            </a:pP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e9127f6906_0_31"/>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solidFill>
                  <a:schemeClr val="lt1"/>
                </a:solidFill>
              </a:rPr>
              <a:t>GA Time Off</a:t>
            </a:r>
            <a:endParaRPr>
              <a:solidFill>
                <a:schemeClr val="lt1"/>
              </a:solidFill>
            </a:endParaRPr>
          </a:p>
        </p:txBody>
      </p:sp>
      <p:sp>
        <p:nvSpPr>
          <p:cNvPr id="152" name="Google Shape;152;ge9127f6906_0_31"/>
          <p:cNvSpPr txBox="1">
            <a:spLocks noGrp="1"/>
          </p:cNvSpPr>
          <p:nvPr>
            <p:ph type="body" idx="1"/>
          </p:nvPr>
        </p:nvSpPr>
        <p:spPr>
          <a:xfrm>
            <a:off x="457200" y="1244275"/>
            <a:ext cx="8229600" cy="37023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100"/>
              <a:buNone/>
            </a:pPr>
            <a:r>
              <a:rPr lang="en-US" sz="1400" b="1"/>
              <a:t>GEU-UAW Article 33</a:t>
            </a:r>
            <a:endParaRPr sz="1400" b="1"/>
          </a:p>
          <a:p>
            <a:pPr marL="0" lvl="0" indent="0" algn="ctr" rtl="0">
              <a:lnSpc>
                <a:spcPct val="90000"/>
              </a:lnSpc>
              <a:spcBef>
                <a:spcPts val="0"/>
              </a:spcBef>
              <a:spcAft>
                <a:spcPts val="0"/>
              </a:spcAft>
              <a:buClr>
                <a:schemeClr val="dk1"/>
              </a:buClr>
              <a:buSzPts val="1100"/>
              <a:buNone/>
            </a:pPr>
            <a:r>
              <a:rPr lang="en-US" sz="1400"/>
              <a:t>“Time off” is not the same as “Leave.” (Article 15 – Leaves of Absence.)  “Time off” is analogous to accrued time for other units (i.e. vacation.)</a:t>
            </a:r>
            <a:endParaRPr sz="1400"/>
          </a:p>
          <a:p>
            <a:pPr marL="0" lvl="0" indent="0" algn="l" rtl="0">
              <a:lnSpc>
                <a:spcPct val="90000"/>
              </a:lnSpc>
              <a:spcBef>
                <a:spcPts val="1000"/>
              </a:spcBef>
              <a:spcAft>
                <a:spcPts val="0"/>
              </a:spcAft>
              <a:buClr>
                <a:schemeClr val="dk1"/>
              </a:buClr>
              <a:buSzPts val="1100"/>
              <a:buNone/>
            </a:pPr>
            <a:r>
              <a:rPr lang="en-US" sz="1400" b="1" u="sng"/>
              <a:t>Section 1</a:t>
            </a:r>
            <a:r>
              <a:rPr lang="en-US" sz="1400" b="1"/>
              <a:t>:</a:t>
            </a:r>
            <a:r>
              <a:rPr lang="en-US" sz="1400"/>
              <a:t> </a:t>
            </a:r>
            <a:endParaRPr sz="1400"/>
          </a:p>
          <a:p>
            <a:pPr marL="457200" lvl="0" indent="-317500" algn="l" rtl="0">
              <a:lnSpc>
                <a:spcPct val="90000"/>
              </a:lnSpc>
              <a:spcBef>
                <a:spcPts val="1000"/>
              </a:spcBef>
              <a:spcAft>
                <a:spcPts val="0"/>
              </a:spcAft>
              <a:buSzPts val="1400"/>
              <a:buChar char="●"/>
            </a:pPr>
            <a:r>
              <a:rPr lang="en-US" sz="1400"/>
              <a:t>GAs with academic year appointments shall have a right to four (4) weeks (20 business days) of time off from expected duties. GAs appointed for less than an academic year shall have time off on a prorated basis. There will be no reduction in pay or benefits for time off.</a:t>
            </a:r>
            <a:endParaRPr sz="1400"/>
          </a:p>
          <a:p>
            <a:pPr marL="914400" lvl="1" indent="-317500" algn="l" rtl="0">
              <a:lnSpc>
                <a:spcPct val="90000"/>
              </a:lnSpc>
              <a:spcBef>
                <a:spcPts val="0"/>
              </a:spcBef>
              <a:spcAft>
                <a:spcPts val="0"/>
              </a:spcAft>
              <a:buSzPts val="1400"/>
              <a:buChar char="○"/>
            </a:pPr>
            <a:r>
              <a:rPr lang="en-US" sz="1400"/>
              <a:t>The GA’s department/supervisor monitors this time off allotment.</a:t>
            </a:r>
            <a:endParaRPr sz="1400"/>
          </a:p>
          <a:p>
            <a:pPr marL="0" lvl="0" indent="0" algn="l" rtl="0">
              <a:lnSpc>
                <a:spcPct val="90000"/>
              </a:lnSpc>
              <a:spcBef>
                <a:spcPts val="1000"/>
              </a:spcBef>
              <a:spcAft>
                <a:spcPts val="0"/>
              </a:spcAft>
              <a:buClr>
                <a:schemeClr val="dk1"/>
              </a:buClr>
              <a:buSzPts val="1100"/>
              <a:buNone/>
            </a:pPr>
            <a:r>
              <a:rPr lang="en-US" sz="1400" b="1" u="sng"/>
              <a:t>Section 2</a:t>
            </a:r>
            <a:r>
              <a:rPr lang="en-US" sz="1400" b="1"/>
              <a:t>:</a:t>
            </a:r>
            <a:r>
              <a:rPr lang="en-US" sz="1400"/>
              <a:t> </a:t>
            </a:r>
            <a:endParaRPr sz="1400"/>
          </a:p>
          <a:p>
            <a:pPr marL="457200" lvl="0" indent="-317500" algn="l" rtl="0">
              <a:lnSpc>
                <a:spcPct val="90000"/>
              </a:lnSpc>
              <a:spcBef>
                <a:spcPts val="1000"/>
              </a:spcBef>
              <a:spcAft>
                <a:spcPts val="0"/>
              </a:spcAft>
              <a:buSzPts val="1400"/>
              <a:buChar char="●"/>
            </a:pPr>
            <a:r>
              <a:rPr lang="en-US" sz="1400" i="1"/>
              <a:t>Time off shall normally be taken during academic break periods when classes are not in session</a:t>
            </a:r>
            <a:r>
              <a:rPr lang="en-US" sz="1400"/>
              <a:t> but may be taken at other times when mutually agreed to by the GA and a supervisor. GAs who are required to work during academic break periods or wish to take time off when classes are in session must request time off in writing with as much advance notice as possible.</a:t>
            </a:r>
            <a:endParaRPr sz="1400"/>
          </a:p>
          <a:p>
            <a:pPr marL="914400" lvl="1" indent="-317500" algn="l" rtl="0">
              <a:lnSpc>
                <a:spcPct val="90000"/>
              </a:lnSpc>
              <a:spcBef>
                <a:spcPts val="0"/>
              </a:spcBef>
              <a:spcAft>
                <a:spcPts val="0"/>
              </a:spcAft>
              <a:buSzPts val="1400"/>
              <a:buChar char="○"/>
            </a:pPr>
            <a:r>
              <a:rPr lang="en-US" sz="1400"/>
              <a:t>This time is not used for leaves of absence, except have been in extraordinary circumstances.</a:t>
            </a:r>
            <a:endParaRPr sz="1400"/>
          </a:p>
          <a:p>
            <a:pPr marL="0" lvl="0" indent="0" algn="l" rtl="0">
              <a:lnSpc>
                <a:spcPct val="90000"/>
              </a:lnSpc>
              <a:spcBef>
                <a:spcPts val="1000"/>
              </a:spcBef>
              <a:spcAft>
                <a:spcPts val="0"/>
              </a:spcAft>
              <a:buClr>
                <a:schemeClr val="dk1"/>
              </a:buClr>
              <a:buSzPts val="1100"/>
              <a:buNone/>
            </a:pP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e9127f6906_0_39"/>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solidFill>
                  <a:schemeClr val="lt1"/>
                </a:solidFill>
              </a:rPr>
              <a:t>GA Time Off</a:t>
            </a:r>
            <a:endParaRPr>
              <a:solidFill>
                <a:schemeClr val="lt1"/>
              </a:solidFill>
            </a:endParaRPr>
          </a:p>
        </p:txBody>
      </p:sp>
      <p:sp>
        <p:nvSpPr>
          <p:cNvPr id="158" name="Google Shape;158;ge9127f6906_0_39"/>
          <p:cNvSpPr txBox="1">
            <a:spLocks noGrp="1"/>
          </p:cNvSpPr>
          <p:nvPr>
            <p:ph type="body" idx="1"/>
          </p:nvPr>
        </p:nvSpPr>
        <p:spPr>
          <a:xfrm>
            <a:off x="457200" y="1244275"/>
            <a:ext cx="8229600" cy="37023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Clr>
                <a:schemeClr val="dk1"/>
              </a:buClr>
              <a:buSzPts val="1100"/>
              <a:buNone/>
            </a:pPr>
            <a:r>
              <a:rPr lang="en-US" sz="1600" b="1"/>
              <a:t>GEU-UAW Article 33</a:t>
            </a:r>
            <a:endParaRPr sz="1600" b="1"/>
          </a:p>
          <a:p>
            <a:pPr marL="0" lvl="0" indent="0" algn="l" rtl="0">
              <a:lnSpc>
                <a:spcPct val="115000"/>
              </a:lnSpc>
              <a:spcBef>
                <a:spcPts val="1000"/>
              </a:spcBef>
              <a:spcAft>
                <a:spcPts val="0"/>
              </a:spcAft>
              <a:buClr>
                <a:schemeClr val="dk1"/>
              </a:buClr>
              <a:buSzPts val="1100"/>
              <a:buNone/>
            </a:pPr>
            <a:r>
              <a:rPr lang="en-US" sz="1600" b="1" u="sng"/>
              <a:t>Section 3</a:t>
            </a:r>
            <a:r>
              <a:rPr lang="en-US" sz="1600" b="1"/>
              <a:t>:</a:t>
            </a:r>
            <a:r>
              <a:rPr lang="en-US" sz="1600"/>
              <a:t> </a:t>
            </a:r>
            <a:endParaRPr sz="1600"/>
          </a:p>
          <a:p>
            <a:pPr marL="457200" lvl="0" indent="-330200" algn="just" rtl="0">
              <a:lnSpc>
                <a:spcPct val="115000"/>
              </a:lnSpc>
              <a:spcBef>
                <a:spcPts val="500"/>
              </a:spcBef>
              <a:spcAft>
                <a:spcPts val="0"/>
              </a:spcAft>
              <a:buSzPts val="1600"/>
              <a:buChar char="●"/>
            </a:pPr>
            <a:r>
              <a:rPr lang="en-US" sz="1600"/>
              <a:t>Supervisors should not expect GAs to work extra hours to “make up” for time off.</a:t>
            </a:r>
            <a:endParaRPr sz="1600"/>
          </a:p>
          <a:p>
            <a:pPr marL="457200" lvl="0" indent="-330200" algn="just" rtl="0">
              <a:lnSpc>
                <a:spcPct val="115000"/>
              </a:lnSpc>
              <a:spcBef>
                <a:spcPts val="0"/>
              </a:spcBef>
              <a:spcAft>
                <a:spcPts val="0"/>
              </a:spcAft>
              <a:buSzPts val="1600"/>
              <a:buChar char="●"/>
            </a:pPr>
            <a:r>
              <a:rPr lang="en-US" sz="1600"/>
              <a:t>Unused days are not to be rolled into future appointments. There is no payout.</a:t>
            </a:r>
            <a:endParaRPr sz="1600"/>
          </a:p>
          <a:p>
            <a:pPr marL="457200" lvl="0" indent="0" algn="just" rtl="0">
              <a:lnSpc>
                <a:spcPct val="115000"/>
              </a:lnSpc>
              <a:spcBef>
                <a:spcPts val="500"/>
              </a:spcBef>
              <a:spcAft>
                <a:spcPts val="0"/>
              </a:spcAft>
              <a:buNone/>
            </a:pPr>
            <a:endParaRPr sz="1600"/>
          </a:p>
          <a:p>
            <a:pPr marL="0" lvl="0" indent="0" algn="l" rtl="0">
              <a:lnSpc>
                <a:spcPct val="115000"/>
              </a:lnSpc>
              <a:spcBef>
                <a:spcPts val="1000"/>
              </a:spcBef>
              <a:spcAft>
                <a:spcPts val="0"/>
              </a:spcAft>
              <a:buNone/>
            </a:pPr>
            <a:r>
              <a:rPr lang="en-US" sz="1600" b="1" u="sng"/>
              <a:t>Section 4</a:t>
            </a:r>
            <a:r>
              <a:rPr lang="en-US" sz="1600" b="1"/>
              <a:t>:</a:t>
            </a:r>
            <a:r>
              <a:rPr lang="en-US" sz="1600"/>
              <a:t> </a:t>
            </a:r>
            <a:endParaRPr sz="1600"/>
          </a:p>
          <a:p>
            <a:pPr marL="457200" lvl="0" indent="-330200" algn="just" rtl="0">
              <a:lnSpc>
                <a:spcPct val="115000"/>
              </a:lnSpc>
              <a:spcBef>
                <a:spcPts val="500"/>
              </a:spcBef>
              <a:spcAft>
                <a:spcPts val="0"/>
              </a:spcAft>
              <a:buSzPts val="1600"/>
              <a:buChar char="●"/>
            </a:pPr>
            <a:r>
              <a:rPr lang="en-US" sz="1600"/>
              <a:t>This Article shall not be construed to require assignment of additional duties after the submission of final grades.</a:t>
            </a:r>
            <a:endParaRPr sz="1600"/>
          </a:p>
          <a:p>
            <a:pPr marL="0" lvl="0" indent="0" algn="l" rtl="0">
              <a:lnSpc>
                <a:spcPct val="115000"/>
              </a:lnSpc>
              <a:spcBef>
                <a:spcPts val="500"/>
              </a:spcBef>
              <a:spcAft>
                <a:spcPts val="0"/>
              </a:spcAft>
              <a:buClr>
                <a:schemeClr val="dk1"/>
              </a:buClr>
              <a:buSzPts val="1100"/>
              <a:buNone/>
            </a:pPr>
            <a:endParaRPr sz="1600"/>
          </a:p>
          <a:p>
            <a:pPr marL="0" lvl="0" indent="0" algn="l" rtl="0">
              <a:lnSpc>
                <a:spcPct val="90000"/>
              </a:lnSpc>
              <a:spcBef>
                <a:spcPts val="1000"/>
              </a:spcBef>
              <a:spcAft>
                <a:spcPts val="0"/>
              </a:spcAft>
              <a:buClr>
                <a:schemeClr val="dk1"/>
              </a:buClr>
              <a:buSzPts val="1100"/>
              <a:buNone/>
            </a:pP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e9127f6906_0_52"/>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US" sz="3200">
                <a:solidFill>
                  <a:schemeClr val="lt1"/>
                </a:solidFill>
              </a:rPr>
              <a:t>Summer and Intersession GA Employment</a:t>
            </a:r>
            <a:endParaRPr sz="3200">
              <a:solidFill>
                <a:schemeClr val="lt1"/>
              </a:solidFill>
            </a:endParaRPr>
          </a:p>
          <a:p>
            <a:pPr marL="0" lvl="0" indent="0" algn="l" rtl="0">
              <a:spcBef>
                <a:spcPts val="0"/>
              </a:spcBef>
              <a:spcAft>
                <a:spcPts val="0"/>
              </a:spcAft>
              <a:buClr>
                <a:srgbClr val="FFFFFF"/>
              </a:buClr>
              <a:buSzPts val="4400"/>
              <a:buFont typeface="Arial"/>
              <a:buNone/>
            </a:pPr>
            <a:endParaRPr sz="2600">
              <a:solidFill>
                <a:schemeClr val="lt1"/>
              </a:solidFill>
            </a:endParaRPr>
          </a:p>
        </p:txBody>
      </p:sp>
      <p:sp>
        <p:nvSpPr>
          <p:cNvPr id="164" name="Google Shape;164;ge9127f6906_0_52"/>
          <p:cNvSpPr txBox="1">
            <a:spLocks noGrp="1"/>
          </p:cNvSpPr>
          <p:nvPr>
            <p:ph type="body" idx="1"/>
          </p:nvPr>
        </p:nvSpPr>
        <p:spPr>
          <a:xfrm>
            <a:off x="457200" y="1244275"/>
            <a:ext cx="8229600" cy="37023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Clr>
                <a:schemeClr val="dk1"/>
              </a:buClr>
              <a:buSzPts val="1100"/>
              <a:buNone/>
            </a:pPr>
            <a:r>
              <a:rPr lang="en-US" sz="1900" b="1"/>
              <a:t>GEU-UAW – Article 34</a:t>
            </a:r>
            <a:endParaRPr sz="1900" b="1"/>
          </a:p>
          <a:p>
            <a:pPr marL="0" lvl="0" indent="0" algn="ctr" rtl="0">
              <a:lnSpc>
                <a:spcPct val="115000"/>
              </a:lnSpc>
              <a:spcBef>
                <a:spcPts val="0"/>
              </a:spcBef>
              <a:spcAft>
                <a:spcPts val="0"/>
              </a:spcAft>
              <a:buClr>
                <a:schemeClr val="dk1"/>
              </a:buClr>
              <a:buSzPts val="1100"/>
              <a:buNone/>
            </a:pPr>
            <a:endParaRPr sz="1900" b="1"/>
          </a:p>
          <a:p>
            <a:pPr marL="0" lvl="0" indent="0" algn="l" rtl="0">
              <a:lnSpc>
                <a:spcPct val="115000"/>
              </a:lnSpc>
              <a:spcBef>
                <a:spcPts val="0"/>
              </a:spcBef>
              <a:spcAft>
                <a:spcPts val="0"/>
              </a:spcAft>
              <a:buClr>
                <a:schemeClr val="dk1"/>
              </a:buClr>
              <a:buSzPts val="1100"/>
              <a:buNone/>
            </a:pPr>
            <a:r>
              <a:rPr lang="en-US" sz="1900" b="1" u="sng"/>
              <a:t>Section 7</a:t>
            </a:r>
            <a:r>
              <a:rPr lang="en-US" sz="1900" b="1"/>
              <a:t>:</a:t>
            </a:r>
            <a:endParaRPr sz="1900" b="1"/>
          </a:p>
          <a:p>
            <a:pPr marL="457200" lvl="0" indent="-342900" algn="l" rtl="0">
              <a:lnSpc>
                <a:spcPct val="115000"/>
              </a:lnSpc>
              <a:spcBef>
                <a:spcPts val="0"/>
              </a:spcBef>
              <a:spcAft>
                <a:spcPts val="0"/>
              </a:spcAft>
              <a:buSzPts val="1800"/>
              <a:buChar char="●"/>
            </a:pPr>
            <a:r>
              <a:rPr lang="en-US"/>
              <a:t>Provides for prorated “leave” days – at least 5 week appointment, 1 day; at least 12 week appointment, 2 days. Subject to supervisory approval.</a:t>
            </a:r>
            <a:endParaRPr/>
          </a:p>
          <a:p>
            <a:pPr marL="45720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SzPts val="1800"/>
              <a:buChar char="●"/>
            </a:pPr>
            <a:r>
              <a:rPr lang="en-US"/>
              <a:t>GAs are not entitled to “time off” during summer/intersession appointments except for research appointments as authorized by supervisor. </a:t>
            </a:r>
            <a:endParaRPr/>
          </a:p>
          <a:p>
            <a:pPr marL="457200" lvl="0" indent="0" algn="l" rtl="0">
              <a:lnSpc>
                <a:spcPct val="115000"/>
              </a:lnSpc>
              <a:spcBef>
                <a:spcPts val="1000"/>
              </a:spcBef>
              <a:spcAft>
                <a:spcPts val="0"/>
              </a:spcAft>
              <a:buNone/>
            </a:pPr>
            <a:endParaRPr sz="1900">
              <a:latin typeface="Calibri"/>
              <a:ea typeface="Calibri"/>
              <a:cs typeface="Calibri"/>
              <a:sym typeface="Calibri"/>
            </a:endParaRPr>
          </a:p>
          <a:p>
            <a:pPr marL="0" lvl="0" indent="0" algn="l" rtl="0">
              <a:lnSpc>
                <a:spcPct val="115000"/>
              </a:lnSpc>
              <a:spcBef>
                <a:spcPts val="500"/>
              </a:spcBef>
              <a:spcAft>
                <a:spcPts val="0"/>
              </a:spcAft>
              <a:buClr>
                <a:schemeClr val="dk1"/>
              </a:buClr>
              <a:buSzPts val="1100"/>
              <a:buNone/>
            </a:pPr>
            <a:endParaRPr sz="1600" b="1" u="sng"/>
          </a:p>
          <a:p>
            <a:pPr marL="0" lvl="0" indent="0" algn="l" rtl="0">
              <a:lnSpc>
                <a:spcPct val="90000"/>
              </a:lnSpc>
              <a:spcBef>
                <a:spcPts val="1000"/>
              </a:spcBef>
              <a:spcAft>
                <a:spcPts val="0"/>
              </a:spcAft>
              <a:buClr>
                <a:schemeClr val="dk1"/>
              </a:buClr>
              <a:buSzPts val="1100"/>
              <a:buNone/>
            </a:pP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e9127f6906_0_59"/>
          <p:cNvSpPr txBox="1">
            <a:spLocks noGrp="1"/>
          </p:cNvSpPr>
          <p:nvPr>
            <p:ph type="title"/>
          </p:nvPr>
        </p:nvSpPr>
        <p:spPr>
          <a:xfrm>
            <a:off x="457200" y="286250"/>
            <a:ext cx="8229600" cy="777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US">
                <a:solidFill>
                  <a:schemeClr val="lt1"/>
                </a:solidFill>
              </a:rPr>
              <a:t>Additional Items to Note</a:t>
            </a:r>
            <a:endParaRPr>
              <a:solidFill>
                <a:schemeClr val="lt1"/>
              </a:solidFill>
            </a:endParaRPr>
          </a:p>
          <a:p>
            <a:pPr marL="0" lvl="0" indent="0" algn="l" rtl="0">
              <a:spcBef>
                <a:spcPts val="0"/>
              </a:spcBef>
              <a:spcAft>
                <a:spcPts val="0"/>
              </a:spcAft>
              <a:buClr>
                <a:srgbClr val="FFFFFF"/>
              </a:buClr>
              <a:buSzPts val="4400"/>
              <a:buFont typeface="Arial"/>
              <a:buNone/>
            </a:pPr>
            <a:endParaRPr sz="2600">
              <a:solidFill>
                <a:schemeClr val="lt1"/>
              </a:solidFill>
            </a:endParaRPr>
          </a:p>
        </p:txBody>
      </p:sp>
      <p:sp>
        <p:nvSpPr>
          <p:cNvPr id="170" name="Google Shape;170;ge9127f6906_0_59"/>
          <p:cNvSpPr txBox="1">
            <a:spLocks noGrp="1"/>
          </p:cNvSpPr>
          <p:nvPr>
            <p:ph type="body" idx="1"/>
          </p:nvPr>
        </p:nvSpPr>
        <p:spPr>
          <a:xfrm>
            <a:off x="457200" y="1244275"/>
            <a:ext cx="8229600" cy="37023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SzPts val="1800"/>
              <a:buChar char="●"/>
            </a:pPr>
            <a:r>
              <a:rPr lang="en-US"/>
              <a:t>There is no eligibility that must be met in order to take a leave, as the only requirement is to be a GA covered under the contract.</a:t>
            </a:r>
            <a:endParaRPr/>
          </a:p>
          <a:p>
            <a:pPr marL="457200" lvl="0" indent="-342900" algn="l" rtl="0">
              <a:lnSpc>
                <a:spcPct val="115000"/>
              </a:lnSpc>
              <a:spcBef>
                <a:spcPts val="0"/>
              </a:spcBef>
              <a:spcAft>
                <a:spcPts val="0"/>
              </a:spcAft>
              <a:buSzPts val="1800"/>
              <a:buChar char="●"/>
            </a:pPr>
            <a:r>
              <a:rPr lang="en-US"/>
              <a:t>Graduate Assistants are paid to-date therefore any and all unpaid leaves should be entered into Core-CT in a timely fashion.</a:t>
            </a:r>
            <a:endParaRPr/>
          </a:p>
          <a:p>
            <a:pPr marL="0" lvl="0" indent="0" algn="l" rtl="0">
              <a:lnSpc>
                <a:spcPct val="90000"/>
              </a:lnSpc>
              <a:spcBef>
                <a:spcPts val="1000"/>
              </a:spcBef>
              <a:spcAft>
                <a:spcPts val="0"/>
              </a:spcAft>
              <a:buClr>
                <a:schemeClr val="dk1"/>
              </a:buClr>
              <a:buSzPts val="1100"/>
              <a:buNone/>
            </a:pPr>
            <a:r>
              <a:rPr lang="en-US" b="1" u="sng"/>
              <a:t>Contacts</a:t>
            </a:r>
            <a:r>
              <a:rPr lang="en-US"/>
              <a:t>:</a:t>
            </a:r>
            <a:endParaRPr/>
          </a:p>
          <a:p>
            <a:pPr marL="457200" lvl="0" indent="-342900" algn="l" rtl="0">
              <a:lnSpc>
                <a:spcPct val="115000"/>
              </a:lnSpc>
              <a:spcBef>
                <a:spcPts val="500"/>
              </a:spcBef>
              <a:spcAft>
                <a:spcPts val="0"/>
              </a:spcAft>
              <a:buSzPts val="1800"/>
              <a:buChar char="●"/>
            </a:pPr>
            <a:r>
              <a:rPr lang="en-US"/>
              <a:t>Megan Petsa, The Graduate School | </a:t>
            </a:r>
            <a:r>
              <a:rPr lang="en-US" u="sng">
                <a:solidFill>
                  <a:schemeClr val="hlink"/>
                </a:solidFill>
                <a:hlinkClick r:id="rId3"/>
              </a:rPr>
              <a:t>TGS’s Voluntary Separation webpage</a:t>
            </a:r>
            <a:endParaRPr/>
          </a:p>
          <a:p>
            <a:pPr marL="457200" lvl="0" indent="-342900" algn="l" rtl="0">
              <a:lnSpc>
                <a:spcPct val="115000"/>
              </a:lnSpc>
              <a:spcBef>
                <a:spcPts val="0"/>
              </a:spcBef>
              <a:spcAft>
                <a:spcPts val="0"/>
              </a:spcAft>
              <a:buSzPts val="1800"/>
              <a:buChar char="●"/>
            </a:pPr>
            <a:r>
              <a:rPr lang="en-US"/>
              <a:t>Gena Twarz, Payroll</a:t>
            </a:r>
            <a:endParaRPr/>
          </a:p>
          <a:p>
            <a:pPr marL="457200" lvl="0" indent="-342900" algn="l" rtl="0">
              <a:lnSpc>
                <a:spcPct val="115000"/>
              </a:lnSpc>
              <a:spcBef>
                <a:spcPts val="0"/>
              </a:spcBef>
              <a:spcAft>
                <a:spcPts val="0"/>
              </a:spcAft>
              <a:buSzPts val="1800"/>
              <a:buChar char="●"/>
            </a:pPr>
            <a:r>
              <a:rPr lang="en-US"/>
              <a:t>Alison Cutler, Labor Relations</a:t>
            </a:r>
            <a:endParaRPr/>
          </a:p>
          <a:p>
            <a:pPr marL="457200" lvl="0" indent="-342900" algn="l" rtl="0">
              <a:lnSpc>
                <a:spcPct val="115000"/>
              </a:lnSpc>
              <a:spcBef>
                <a:spcPts val="0"/>
              </a:spcBef>
              <a:spcAft>
                <a:spcPts val="0"/>
              </a:spcAft>
              <a:buSzPts val="1800"/>
              <a:buChar char="●"/>
            </a:pPr>
            <a:r>
              <a:rPr lang="en-US"/>
              <a:t>Megan Stimson, HR | </a:t>
            </a:r>
            <a:r>
              <a:rPr lang="en-US" u="sng">
                <a:solidFill>
                  <a:schemeClr val="hlink"/>
                </a:solidFill>
                <a:hlinkClick r:id="rId4"/>
              </a:rPr>
              <a:t>HR’s GA Leave Administration webpage</a:t>
            </a:r>
            <a:endParaRPr/>
          </a:p>
          <a:p>
            <a:pPr marL="0" lvl="0" indent="0" algn="l" rtl="0">
              <a:lnSpc>
                <a:spcPct val="90000"/>
              </a:lnSpc>
              <a:spcBef>
                <a:spcPts val="1000"/>
              </a:spcBef>
              <a:spcAft>
                <a:spcPts val="0"/>
              </a:spcAft>
              <a:buClr>
                <a:schemeClr val="dk1"/>
              </a:buClr>
              <a:buSzPts val="1100"/>
              <a:buNone/>
            </a:pP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e9fc15399c_0_21"/>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4400"/>
              <a:buFont typeface="Arial"/>
              <a:buNone/>
            </a:pPr>
            <a:r>
              <a:rPr lang="en-US">
                <a:solidFill>
                  <a:schemeClr val="lt1"/>
                </a:solidFill>
              </a:rPr>
              <a:t>Scenarios</a:t>
            </a:r>
            <a:endParaRPr/>
          </a:p>
        </p:txBody>
      </p:sp>
      <p:sp>
        <p:nvSpPr>
          <p:cNvPr id="176" name="Google Shape;176;ge9fc15399c_0_21"/>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a:bodyPr>
          <a:lstStyle/>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r>
              <a:rPr lang="en-US" sz="2000"/>
              <a:t>You’re a supervisor. A GA comes to you and says they are having multiple surgical procedures throughout the semester. </a:t>
            </a:r>
            <a:endParaRPr sz="2000"/>
          </a:p>
          <a:p>
            <a:pPr marL="342900" lvl="0" indent="-228600" algn="ctr" rtl="0">
              <a:spcBef>
                <a:spcPts val="360"/>
              </a:spcBef>
              <a:spcAft>
                <a:spcPts val="0"/>
              </a:spcAft>
              <a:buClr>
                <a:schemeClr val="dk1"/>
              </a:buClr>
              <a:buSzPts val="1800"/>
              <a:buNone/>
            </a:pPr>
            <a:r>
              <a:rPr lang="en-US" sz="2000"/>
              <a:t>What would you do? </a:t>
            </a:r>
            <a:endParaRPr sz="20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e9fc15399c_0_2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Scenarios</a:t>
            </a:r>
            <a:endParaRPr/>
          </a:p>
        </p:txBody>
      </p:sp>
      <p:sp>
        <p:nvSpPr>
          <p:cNvPr id="182" name="Google Shape;182;ge9fc15399c_0_26"/>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a:bodyPr>
          <a:lstStyle/>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r>
              <a:rPr lang="en-US" sz="2000"/>
              <a:t>A GA reaches out to their faculty member to share that they are having a difficult time. They need some space from their duties and academics for a week or so. What should the faculty member do? </a:t>
            </a:r>
            <a:endParaRPr sz="20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ed8f334c11_0_0"/>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Scenarios</a:t>
            </a:r>
            <a:endParaRPr/>
          </a:p>
        </p:txBody>
      </p:sp>
      <p:sp>
        <p:nvSpPr>
          <p:cNvPr id="188" name="Google Shape;188;ged8f334c11_0_0"/>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a:bodyPr>
          <a:lstStyle/>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r>
              <a:rPr lang="en-US" sz="2000"/>
              <a:t>It’s mid-November. A student enrolled in two classes has a sudden health crisis and will not be able to complete their remaining assignments. How should you direct the student? </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e9127f6906_0_67"/>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Questions? </a:t>
            </a:r>
            <a:endParaRPr/>
          </a:p>
        </p:txBody>
      </p:sp>
      <p:sp>
        <p:nvSpPr>
          <p:cNvPr id="194" name="Google Shape;194;ge9127f6906_0_67"/>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a:bodyPr>
          <a:lstStyle/>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endParaRPr sz="2000"/>
          </a:p>
          <a:p>
            <a:pPr marL="342900" lvl="0" indent="-228600" algn="ctr" rtl="0">
              <a:spcBef>
                <a:spcPts val="360"/>
              </a:spcBef>
              <a:spcAft>
                <a:spcPts val="0"/>
              </a:spcAft>
              <a:buClr>
                <a:schemeClr val="dk1"/>
              </a:buClr>
              <a:buSzPts val="1800"/>
              <a:buNone/>
            </a:pPr>
            <a:endParaRPr sz="2000">
              <a:latin typeface="Arial"/>
              <a:ea typeface="Arial"/>
              <a:cs typeface="Arial"/>
              <a:sym typeface="Arial"/>
            </a:endParaRPr>
          </a:p>
        </p:txBody>
      </p:sp>
      <p:pic>
        <p:nvPicPr>
          <p:cNvPr id="195" name="Google Shape;195;ge9127f6906_0_67"/>
          <p:cNvPicPr preferRelativeResize="0"/>
          <p:nvPr/>
        </p:nvPicPr>
        <p:blipFill>
          <a:blip r:embed="rId3">
            <a:alphaModFix/>
          </a:blip>
          <a:stretch>
            <a:fillRect/>
          </a:stretch>
        </p:blipFill>
        <p:spPr>
          <a:xfrm>
            <a:off x="1691725" y="1757900"/>
            <a:ext cx="5581650" cy="293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3960"/>
              <a:buFont typeface="Arial"/>
              <a:buNone/>
            </a:pPr>
            <a:r>
              <a:rPr lang="en-US" sz="3659"/>
              <a:t>Academic Leave / GA Leave</a:t>
            </a:r>
            <a:endParaRPr sz="3659"/>
          </a:p>
        </p:txBody>
      </p:sp>
      <p:sp>
        <p:nvSpPr>
          <p:cNvPr id="92" name="Google Shape;92;p2"/>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rmAutofit fontScale="62500" lnSpcReduction="10000"/>
          </a:bodyPr>
          <a:lstStyle/>
          <a:p>
            <a:pPr marL="0" lvl="0" indent="0" algn="ctr" rtl="0">
              <a:lnSpc>
                <a:spcPct val="115000"/>
              </a:lnSpc>
              <a:spcBef>
                <a:spcPts val="1000"/>
              </a:spcBef>
              <a:spcAft>
                <a:spcPts val="0"/>
              </a:spcAft>
              <a:buClr>
                <a:schemeClr val="dk1"/>
              </a:buClr>
              <a:buSzPct val="39285"/>
              <a:buNone/>
            </a:pPr>
            <a:r>
              <a:rPr lang="en-US" sz="2800" b="1"/>
              <a:t>Who should a student/GA contact if a leave of absence is needed? </a:t>
            </a:r>
            <a:endParaRPr sz="2800" b="1"/>
          </a:p>
          <a:p>
            <a:pPr marL="0" lvl="0" indent="0" algn="l" rtl="0">
              <a:lnSpc>
                <a:spcPct val="115000"/>
              </a:lnSpc>
              <a:spcBef>
                <a:spcPts val="1000"/>
              </a:spcBef>
              <a:spcAft>
                <a:spcPts val="0"/>
              </a:spcAft>
              <a:buClr>
                <a:schemeClr val="dk1"/>
              </a:buClr>
              <a:buSzPct val="39285"/>
              <a:buFont typeface="Arial"/>
              <a:buNone/>
            </a:pPr>
            <a:r>
              <a:rPr lang="en-US" sz="2800" b="1" u="sng"/>
              <a:t>Leave of Absence from their studies</a:t>
            </a:r>
            <a:r>
              <a:rPr lang="en-US" sz="2800"/>
              <a:t>:</a:t>
            </a:r>
            <a:endParaRPr sz="2800"/>
          </a:p>
          <a:p>
            <a:pPr marL="457200" lvl="0" indent="-323850" algn="l" rtl="0">
              <a:lnSpc>
                <a:spcPct val="115000"/>
              </a:lnSpc>
              <a:spcBef>
                <a:spcPts val="500"/>
              </a:spcBef>
              <a:spcAft>
                <a:spcPts val="0"/>
              </a:spcAft>
              <a:buSzPct val="100000"/>
              <a:buChar char="•"/>
            </a:pPr>
            <a:r>
              <a:rPr lang="en-US" sz="2400"/>
              <a:t>If a GA is taking a leave of absence from their studies, they must request an Academic Leave with The Graduate School.</a:t>
            </a:r>
            <a:endParaRPr sz="2400"/>
          </a:p>
          <a:p>
            <a:pPr marL="457200" lvl="0" indent="-323850" algn="l" rtl="0">
              <a:lnSpc>
                <a:spcPct val="115000"/>
              </a:lnSpc>
              <a:spcBef>
                <a:spcPts val="0"/>
              </a:spcBef>
              <a:spcAft>
                <a:spcPts val="0"/>
              </a:spcAft>
              <a:buSzPct val="100000"/>
              <a:buChar char="•"/>
            </a:pPr>
            <a:r>
              <a:rPr lang="en-US" sz="2400"/>
              <a:t>A leave from their studies will terminate their assistantship, including all GA benefits including but not limited to stipend, benefits and tuition remission benefit. This is because you </a:t>
            </a:r>
            <a:r>
              <a:rPr lang="en-US" sz="2400" i="1"/>
              <a:t>must</a:t>
            </a:r>
            <a:r>
              <a:rPr lang="en-US" sz="2400"/>
              <a:t> be a graduate student in order to hold a GA appointment.</a:t>
            </a:r>
            <a:endParaRPr sz="2400"/>
          </a:p>
          <a:p>
            <a:pPr marL="0" lvl="0" indent="0" algn="l" rtl="0">
              <a:lnSpc>
                <a:spcPct val="115000"/>
              </a:lnSpc>
              <a:spcBef>
                <a:spcPts val="1000"/>
              </a:spcBef>
              <a:spcAft>
                <a:spcPts val="0"/>
              </a:spcAft>
              <a:buClr>
                <a:schemeClr val="dk1"/>
              </a:buClr>
              <a:buSzPct val="39285"/>
              <a:buFont typeface="Arial"/>
              <a:buNone/>
            </a:pPr>
            <a:r>
              <a:rPr lang="en-US" sz="2800" b="1" u="sng"/>
              <a:t>Leave of Absence from their assistantship (work only)</a:t>
            </a:r>
            <a:r>
              <a:rPr lang="en-US" sz="2800" b="1"/>
              <a:t>:</a:t>
            </a:r>
            <a:endParaRPr sz="2800"/>
          </a:p>
          <a:p>
            <a:pPr marL="457200" lvl="0" indent="-323850" algn="l" rtl="0">
              <a:lnSpc>
                <a:spcPct val="115000"/>
              </a:lnSpc>
              <a:spcBef>
                <a:spcPts val="500"/>
              </a:spcBef>
              <a:spcAft>
                <a:spcPts val="0"/>
              </a:spcAft>
              <a:buSzPct val="100000"/>
              <a:buChar char="•"/>
            </a:pPr>
            <a:r>
              <a:rPr lang="en-US" sz="2400"/>
              <a:t>If a GA is taking a leave of absence from their assistantship, they must request a leave of absence with Human Resources. </a:t>
            </a:r>
            <a:endParaRPr sz="2400"/>
          </a:p>
          <a:p>
            <a:pPr marL="342900" lvl="0" indent="-228600" algn="l" rtl="0">
              <a:spcBef>
                <a:spcPts val="360"/>
              </a:spcBef>
              <a:spcAft>
                <a:spcPts val="0"/>
              </a:spcAft>
              <a:buClr>
                <a:schemeClr val="dk1"/>
              </a:buClr>
              <a:buSzPct val="1000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ed8f334c11_0_10"/>
          <p:cNvSpPr txBox="1"/>
          <p:nvPr/>
        </p:nvSpPr>
        <p:spPr>
          <a:xfrm>
            <a:off x="457200" y="121651"/>
            <a:ext cx="8229600" cy="1075200"/>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4400"/>
              <a:buFont typeface="Arial"/>
              <a:buNone/>
            </a:pPr>
            <a:r>
              <a:rPr lang="en-US" sz="3600">
                <a:solidFill>
                  <a:schemeClr val="dk1"/>
                </a:solidFill>
              </a:rPr>
              <a:t>Upcoming Timely Topics Sessions</a:t>
            </a:r>
            <a:endParaRPr sz="3600" b="0" i="0" u="none" strike="noStrike" cap="none">
              <a:solidFill>
                <a:schemeClr val="dk1"/>
              </a:solidFill>
              <a:latin typeface="Arial"/>
              <a:ea typeface="Arial"/>
              <a:cs typeface="Arial"/>
              <a:sym typeface="Arial"/>
            </a:endParaRPr>
          </a:p>
        </p:txBody>
      </p:sp>
      <p:sp>
        <p:nvSpPr>
          <p:cNvPr id="201" name="Google Shape;201;ged8f334c11_0_10"/>
          <p:cNvSpPr txBox="1"/>
          <p:nvPr/>
        </p:nvSpPr>
        <p:spPr>
          <a:xfrm>
            <a:off x="457200" y="929000"/>
            <a:ext cx="8229600" cy="1486800"/>
          </a:xfrm>
          <a:prstGeom prst="rect">
            <a:avLst/>
          </a:prstGeom>
          <a:noFill/>
          <a:ln>
            <a:noFill/>
          </a:ln>
        </p:spPr>
        <p:txBody>
          <a:bodyPr spcFirstLastPara="1" wrap="square" lIns="91425" tIns="45700" rIns="91425" bIns="45700" anchor="ctr" anchorCtr="0">
            <a:noAutofit/>
          </a:bodyPr>
          <a:lstStyle/>
          <a:p>
            <a:pPr marL="457200" lvl="0" indent="-336550" algn="l" rtl="0">
              <a:lnSpc>
                <a:spcPct val="115000"/>
              </a:lnSpc>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Wednesday, 9/22 at 1pm - Graduate Admissions Forum </a:t>
            </a:r>
            <a:endParaRPr sz="1700">
              <a:solidFill>
                <a:schemeClr val="dk1"/>
              </a:solidFill>
              <a:latin typeface="Calibri"/>
              <a:ea typeface="Calibri"/>
              <a:cs typeface="Calibri"/>
              <a:sym typeface="Calibri"/>
            </a:endParaRPr>
          </a:p>
          <a:p>
            <a:pPr marL="457200" lvl="0" indent="-336550" algn="l" rtl="0">
              <a:lnSpc>
                <a:spcPct val="115000"/>
              </a:lnSpc>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Thursday, 9/23 at 11am - Writing Effective Reference Letters for NSF GRFP Applicants </a:t>
            </a:r>
            <a:endParaRPr sz="1700">
              <a:solidFill>
                <a:schemeClr val="dk1"/>
              </a:solidFill>
              <a:latin typeface="Calibri"/>
              <a:ea typeface="Calibri"/>
              <a:cs typeface="Calibri"/>
              <a:sym typeface="Calibri"/>
            </a:endParaRPr>
          </a:p>
          <a:p>
            <a:pPr marL="457200" lvl="0" indent="-336550" algn="l" rtl="0">
              <a:lnSpc>
                <a:spcPct val="115000"/>
              </a:lnSpc>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Wednesday, 10/6 at 1pm - Supporting Graduate Students with Disabilities</a:t>
            </a:r>
            <a:endParaRPr sz="1700">
              <a:solidFill>
                <a:schemeClr val="dk1"/>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n-US" sz="1800" u="sng">
                <a:solidFill>
                  <a:schemeClr val="hlink"/>
                </a:solidFill>
                <a:latin typeface="Calibri"/>
                <a:ea typeface="Calibri"/>
                <a:cs typeface="Calibri"/>
                <a:sym typeface="Calibri"/>
                <a:hlinkClick r:id="rId3"/>
              </a:rPr>
              <a:t>Detailed info, the full schedule, and links to sign up</a:t>
            </a:r>
            <a:endParaRPr sz="1800">
              <a:solidFill>
                <a:schemeClr val="dk1"/>
              </a:solidFill>
              <a:latin typeface="Calibri"/>
              <a:ea typeface="Calibri"/>
              <a:cs typeface="Calibri"/>
              <a:sym typeface="Calibri"/>
            </a:endParaRPr>
          </a:p>
        </p:txBody>
      </p:sp>
      <p:sp>
        <p:nvSpPr>
          <p:cNvPr id="202" name="Google Shape;202;ged8f334c11_0_10"/>
          <p:cNvSpPr txBox="1"/>
          <p:nvPr/>
        </p:nvSpPr>
        <p:spPr>
          <a:xfrm>
            <a:off x="457200" y="4347426"/>
            <a:ext cx="8229600" cy="8574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rgbClr val="BFBFBF"/>
              </a:buClr>
              <a:buSzPts val="1400"/>
              <a:buFont typeface="Arial"/>
              <a:buNone/>
            </a:pPr>
            <a:endParaRPr sz="1400" b="0" i="0" u="none" strike="noStrike" cap="none">
              <a:solidFill>
                <a:srgbClr val="BFBFBF"/>
              </a:solidFill>
              <a:latin typeface="Arial"/>
              <a:ea typeface="Arial"/>
              <a:cs typeface="Arial"/>
              <a:sym typeface="Arial"/>
            </a:endParaRPr>
          </a:p>
        </p:txBody>
      </p:sp>
      <p:sp>
        <p:nvSpPr>
          <p:cNvPr id="203" name="Google Shape;203;ged8f334c11_0_10"/>
          <p:cNvSpPr txBox="1"/>
          <p:nvPr/>
        </p:nvSpPr>
        <p:spPr>
          <a:xfrm>
            <a:off x="457200" y="2504189"/>
            <a:ext cx="8229600" cy="857400"/>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4400"/>
              <a:buFont typeface="Arial"/>
              <a:buNone/>
            </a:pPr>
            <a:r>
              <a:rPr lang="en-US" sz="3600">
                <a:solidFill>
                  <a:schemeClr val="dk1"/>
                </a:solidFill>
              </a:rPr>
              <a:t>Upcoming GradSlate Sessions</a:t>
            </a:r>
            <a:endParaRPr sz="3600" b="0" i="0" u="none" strike="noStrike" cap="none">
              <a:solidFill>
                <a:schemeClr val="dk1"/>
              </a:solidFill>
              <a:latin typeface="Arial"/>
              <a:ea typeface="Arial"/>
              <a:cs typeface="Arial"/>
              <a:sym typeface="Arial"/>
            </a:endParaRPr>
          </a:p>
        </p:txBody>
      </p:sp>
      <p:sp>
        <p:nvSpPr>
          <p:cNvPr id="204" name="Google Shape;204;ged8f334c11_0_10"/>
          <p:cNvSpPr txBox="1"/>
          <p:nvPr/>
        </p:nvSpPr>
        <p:spPr>
          <a:xfrm>
            <a:off x="457200" y="2978075"/>
            <a:ext cx="8229600" cy="1486800"/>
          </a:xfrm>
          <a:prstGeom prst="rect">
            <a:avLst/>
          </a:prstGeom>
          <a:noFill/>
          <a:ln>
            <a:noFill/>
          </a:ln>
        </p:spPr>
        <p:txBody>
          <a:bodyPr spcFirstLastPara="1" wrap="square" lIns="91425" tIns="45700" rIns="91425" bIns="45700" anchor="ctr" anchorCtr="0">
            <a:noAutofit/>
          </a:bodyPr>
          <a:lstStyle/>
          <a:p>
            <a:pPr marL="457200" lvl="0" indent="-336550" algn="l" rtl="0">
              <a:lnSpc>
                <a:spcPct val="115000"/>
              </a:lnSpc>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Application Processing - October </a:t>
            </a:r>
            <a:endParaRPr sz="1700">
              <a:solidFill>
                <a:schemeClr val="dk1"/>
              </a:solidFill>
              <a:latin typeface="Calibri"/>
              <a:ea typeface="Calibri"/>
              <a:cs typeface="Calibri"/>
              <a:sym typeface="Calibri"/>
            </a:endParaRPr>
          </a:p>
          <a:p>
            <a:pPr marL="457200" lvl="0" indent="-336550" algn="l" rtl="0">
              <a:lnSpc>
                <a:spcPct val="115000"/>
              </a:lnSpc>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Reading and Reviewing Applications - November  </a:t>
            </a:r>
            <a:endParaRPr sz="17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e9fc15399c_0_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Academic Leave of Absence </a:t>
            </a:r>
            <a:endParaRPr/>
          </a:p>
        </p:txBody>
      </p:sp>
      <p:sp>
        <p:nvSpPr>
          <p:cNvPr id="98" name="Google Shape;98;ge9fc15399c_0_6"/>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fontScale="77500" lnSpcReduction="20000"/>
          </a:bodyPr>
          <a:lstStyle/>
          <a:p>
            <a:pPr marL="457200" lvl="0" indent="-322972" algn="l" rtl="0">
              <a:lnSpc>
                <a:spcPct val="150000"/>
              </a:lnSpc>
              <a:spcBef>
                <a:spcPts val="0"/>
              </a:spcBef>
              <a:spcAft>
                <a:spcPts val="0"/>
              </a:spcAft>
              <a:buSzPct val="100000"/>
              <a:buChar char="•"/>
            </a:pPr>
            <a:r>
              <a:rPr lang="en-US" sz="1917"/>
              <a:t>Administered by The Graduate School</a:t>
            </a:r>
            <a:endParaRPr sz="1917"/>
          </a:p>
          <a:p>
            <a:pPr marL="457200" lvl="0" indent="-322972" algn="l" rtl="0">
              <a:lnSpc>
                <a:spcPct val="150000"/>
              </a:lnSpc>
              <a:spcBef>
                <a:spcPts val="0"/>
              </a:spcBef>
              <a:spcAft>
                <a:spcPts val="0"/>
              </a:spcAft>
              <a:buSzPct val="100000"/>
              <a:buChar char="•"/>
            </a:pPr>
            <a:r>
              <a:rPr lang="en-US" sz="1917"/>
              <a:t>Temporary separation from the University</a:t>
            </a:r>
            <a:endParaRPr sz="1917"/>
          </a:p>
          <a:p>
            <a:pPr marL="457200" lvl="0" indent="-322972" algn="l" rtl="0">
              <a:lnSpc>
                <a:spcPct val="150000"/>
              </a:lnSpc>
              <a:spcBef>
                <a:spcPts val="0"/>
              </a:spcBef>
              <a:spcAft>
                <a:spcPts val="0"/>
              </a:spcAft>
              <a:buSzPct val="100000"/>
              <a:buChar char="•"/>
            </a:pPr>
            <a:r>
              <a:rPr lang="en-US" sz="1917"/>
              <a:t>No academic engagement </a:t>
            </a:r>
            <a:endParaRPr sz="1917"/>
          </a:p>
          <a:p>
            <a:pPr marL="457200" lvl="0" indent="-322972" algn="l" rtl="0">
              <a:lnSpc>
                <a:spcPct val="150000"/>
              </a:lnSpc>
              <a:spcBef>
                <a:spcPts val="0"/>
              </a:spcBef>
              <a:spcAft>
                <a:spcPts val="0"/>
              </a:spcAft>
              <a:buSzPct val="100000"/>
              <a:buChar char="•"/>
            </a:pPr>
            <a:r>
              <a:rPr lang="en-US" sz="1917"/>
              <a:t>No access to University resources</a:t>
            </a:r>
            <a:endParaRPr sz="1917"/>
          </a:p>
          <a:p>
            <a:pPr marL="457200" lvl="0" indent="-322972" algn="l" rtl="0">
              <a:lnSpc>
                <a:spcPct val="150000"/>
              </a:lnSpc>
              <a:spcBef>
                <a:spcPts val="0"/>
              </a:spcBef>
              <a:spcAft>
                <a:spcPts val="0"/>
              </a:spcAft>
              <a:buSzPct val="100000"/>
              <a:buChar char="•"/>
            </a:pPr>
            <a:r>
              <a:rPr lang="en-US" sz="1917"/>
              <a:t>Holds the student’s place in their program; guarantees ability to return to graduate study at the end of the approved leave (but does not hold/guarantee funding) </a:t>
            </a:r>
            <a:endParaRPr sz="1917">
              <a:latin typeface="Arial"/>
              <a:ea typeface="Arial"/>
              <a:cs typeface="Arial"/>
              <a:sym typeface="Arial"/>
            </a:endParaRPr>
          </a:p>
          <a:p>
            <a:pPr marL="457200" lvl="0" indent="-322972" algn="l" rtl="0">
              <a:lnSpc>
                <a:spcPct val="150000"/>
              </a:lnSpc>
              <a:spcBef>
                <a:spcPts val="0"/>
              </a:spcBef>
              <a:spcAft>
                <a:spcPts val="0"/>
              </a:spcAft>
              <a:buSzPct val="100000"/>
              <a:buChar char="•"/>
            </a:pPr>
            <a:r>
              <a:rPr lang="en-US" sz="1917"/>
              <a:t>Individual cannot hold a GA because they are no longer a student. </a:t>
            </a:r>
            <a:endParaRPr sz="1917">
              <a:latin typeface="Arial"/>
              <a:ea typeface="Arial"/>
              <a:cs typeface="Arial"/>
              <a:sym typeface="Arial"/>
            </a:endParaRPr>
          </a:p>
          <a:p>
            <a:pPr marL="457200" lvl="0" indent="-322972" algn="l" rtl="0">
              <a:lnSpc>
                <a:spcPct val="150000"/>
              </a:lnSpc>
              <a:spcBef>
                <a:spcPts val="0"/>
              </a:spcBef>
              <a:spcAft>
                <a:spcPts val="0"/>
              </a:spcAft>
              <a:buSzPct val="100000"/>
              <a:buChar char="•"/>
            </a:pPr>
            <a:r>
              <a:rPr lang="en-US" sz="1917"/>
              <a:t>International students must depart the U.S. within 15 days </a:t>
            </a:r>
            <a:endParaRPr sz="1917"/>
          </a:p>
          <a:p>
            <a:pPr marL="457200" lvl="0" indent="-322972" algn="l" rtl="0">
              <a:lnSpc>
                <a:spcPct val="150000"/>
              </a:lnSpc>
              <a:spcBef>
                <a:spcPts val="0"/>
              </a:spcBef>
              <a:spcAft>
                <a:spcPts val="0"/>
              </a:spcAft>
              <a:buSzPct val="100000"/>
              <a:buChar char="•"/>
            </a:pPr>
            <a:r>
              <a:rPr lang="en-US" sz="1917"/>
              <a:t>How to request academic leave: </a:t>
            </a:r>
            <a:endParaRPr sz="1917"/>
          </a:p>
          <a:p>
            <a:pPr marL="914400" lvl="1" indent="-322972" algn="l" rtl="0">
              <a:lnSpc>
                <a:spcPct val="150000"/>
              </a:lnSpc>
              <a:spcBef>
                <a:spcPts val="0"/>
              </a:spcBef>
              <a:spcAft>
                <a:spcPts val="0"/>
              </a:spcAft>
              <a:buSzPct val="100000"/>
              <a:buChar char="–"/>
            </a:pPr>
            <a:r>
              <a:rPr lang="en-US" sz="1917"/>
              <a:t>Student must initiate a </a:t>
            </a:r>
            <a:r>
              <a:rPr lang="en-US" sz="1917" u="sng">
                <a:solidFill>
                  <a:schemeClr val="hlink"/>
                </a:solidFill>
                <a:hlinkClick r:id="rId3"/>
              </a:rPr>
              <a:t>Voluntary Separation Notification</a:t>
            </a:r>
            <a:r>
              <a:rPr lang="en-US" sz="1917"/>
              <a:t> form </a:t>
            </a:r>
            <a:endParaRPr sz="1917"/>
          </a:p>
          <a:p>
            <a:pPr marL="914400" lvl="1" indent="-322972" algn="l" rtl="0">
              <a:lnSpc>
                <a:spcPct val="150000"/>
              </a:lnSpc>
              <a:spcBef>
                <a:spcPts val="0"/>
              </a:spcBef>
              <a:spcAft>
                <a:spcPts val="0"/>
              </a:spcAft>
              <a:buSzPct val="100000"/>
              <a:buChar char="–"/>
            </a:pPr>
            <a:r>
              <a:rPr lang="en-US" sz="1917"/>
              <a:t>That form is a two-step process and is considered official notification to the University</a:t>
            </a: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e9fc15399c_0_11"/>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Academic Leave of Absence </a:t>
            </a:r>
            <a:endParaRPr/>
          </a:p>
        </p:txBody>
      </p:sp>
      <p:sp>
        <p:nvSpPr>
          <p:cNvPr id="104" name="Google Shape;104;ge9fc15399c_0_11"/>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fontScale="70000" lnSpcReduction="10000"/>
          </a:bodyPr>
          <a:lstStyle/>
          <a:p>
            <a:pPr marL="0" lvl="0" indent="0" algn="l" rtl="0">
              <a:lnSpc>
                <a:spcPct val="150000"/>
              </a:lnSpc>
              <a:spcBef>
                <a:spcPts val="0"/>
              </a:spcBef>
              <a:spcAft>
                <a:spcPts val="0"/>
              </a:spcAft>
              <a:buNone/>
            </a:pPr>
            <a:r>
              <a:rPr lang="en-US" sz="1917" b="1" u="sng"/>
              <a:t>Implications</a:t>
            </a:r>
            <a:r>
              <a:rPr lang="en-US" sz="1917"/>
              <a:t>: </a:t>
            </a:r>
            <a:endParaRPr sz="1917"/>
          </a:p>
          <a:p>
            <a:pPr marL="457200" lvl="0" indent="-313839" algn="l" rtl="0">
              <a:lnSpc>
                <a:spcPct val="150000"/>
              </a:lnSpc>
              <a:spcBef>
                <a:spcPts val="360"/>
              </a:spcBef>
              <a:spcAft>
                <a:spcPts val="0"/>
              </a:spcAft>
              <a:buSzPct val="100000"/>
              <a:buChar char="•"/>
            </a:pPr>
            <a:r>
              <a:rPr lang="en-US" sz="1917"/>
              <a:t>No access to University resources</a:t>
            </a:r>
            <a:endParaRPr sz="1917">
              <a:latin typeface="Arial"/>
              <a:ea typeface="Arial"/>
              <a:cs typeface="Arial"/>
              <a:sym typeface="Arial"/>
            </a:endParaRPr>
          </a:p>
          <a:p>
            <a:pPr marL="457200" lvl="0" indent="-313839" algn="l" rtl="0">
              <a:lnSpc>
                <a:spcPct val="150000"/>
              </a:lnSpc>
              <a:spcBef>
                <a:spcPts val="0"/>
              </a:spcBef>
              <a:spcAft>
                <a:spcPts val="0"/>
              </a:spcAft>
              <a:buSzPct val="100000"/>
              <a:buChar char="•"/>
            </a:pPr>
            <a:r>
              <a:rPr lang="en-US" sz="1917"/>
              <a:t>Student cannot hold a GA (GA health insurance, if enrolled, will be terminated at the end of the month in which they are separated) and all other GA benefits are no longer available to them. </a:t>
            </a:r>
            <a:endParaRPr sz="1917"/>
          </a:p>
          <a:p>
            <a:pPr marL="457200" lvl="0" indent="-313839" algn="l" rtl="0">
              <a:lnSpc>
                <a:spcPct val="150000"/>
              </a:lnSpc>
              <a:spcBef>
                <a:spcPts val="0"/>
              </a:spcBef>
              <a:spcAft>
                <a:spcPts val="0"/>
              </a:spcAft>
              <a:buSzPct val="100000"/>
              <a:buChar char="•"/>
            </a:pPr>
            <a:r>
              <a:rPr lang="en-US" sz="1917"/>
              <a:t>Courses are removed from the transcript </a:t>
            </a:r>
            <a:endParaRPr sz="1917"/>
          </a:p>
          <a:p>
            <a:pPr marL="457200" lvl="0" indent="-313839" algn="l" rtl="0">
              <a:lnSpc>
                <a:spcPct val="150000"/>
              </a:lnSpc>
              <a:spcBef>
                <a:spcPts val="0"/>
              </a:spcBef>
              <a:spcAft>
                <a:spcPts val="0"/>
              </a:spcAft>
              <a:buSzPct val="100000"/>
              <a:buChar char="•"/>
            </a:pPr>
            <a:r>
              <a:rPr lang="en-US" sz="1917"/>
              <a:t>International students must depart the U.S. within 15 days </a:t>
            </a:r>
            <a:endParaRPr sz="1917"/>
          </a:p>
          <a:p>
            <a:pPr marL="457200" lvl="0" indent="-313839" algn="l" rtl="0">
              <a:lnSpc>
                <a:spcPct val="150000"/>
              </a:lnSpc>
              <a:spcBef>
                <a:spcPts val="0"/>
              </a:spcBef>
              <a:spcAft>
                <a:spcPts val="0"/>
              </a:spcAft>
              <a:buSzPct val="100000"/>
              <a:buChar char="•"/>
            </a:pPr>
            <a:r>
              <a:rPr lang="en-US" sz="1917"/>
              <a:t>Funding is not guaranteed upon return to graduate study </a:t>
            </a:r>
            <a:endParaRPr sz="1917"/>
          </a:p>
          <a:p>
            <a:pPr marL="0" lvl="0" indent="0" algn="l" rtl="0">
              <a:lnSpc>
                <a:spcPct val="150000"/>
              </a:lnSpc>
              <a:spcBef>
                <a:spcPts val="360"/>
              </a:spcBef>
              <a:spcAft>
                <a:spcPts val="0"/>
              </a:spcAft>
              <a:buNone/>
            </a:pPr>
            <a:r>
              <a:rPr lang="en-US" sz="1917" b="1" u="sng"/>
              <a:t>How to request academic leave</a:t>
            </a:r>
            <a:r>
              <a:rPr lang="en-US" sz="1917"/>
              <a:t>: </a:t>
            </a:r>
            <a:endParaRPr sz="1917"/>
          </a:p>
          <a:p>
            <a:pPr marL="914400" lvl="1" indent="-313839" algn="l" rtl="0">
              <a:lnSpc>
                <a:spcPct val="150000"/>
              </a:lnSpc>
              <a:spcBef>
                <a:spcPts val="360"/>
              </a:spcBef>
              <a:spcAft>
                <a:spcPts val="0"/>
              </a:spcAft>
              <a:buSzPct val="100000"/>
              <a:buChar char="–"/>
            </a:pPr>
            <a:r>
              <a:rPr lang="en-US" sz="1917"/>
              <a:t>Student must initiate a </a:t>
            </a:r>
            <a:r>
              <a:rPr lang="en-US" sz="1917" u="sng">
                <a:solidFill>
                  <a:schemeClr val="hlink"/>
                </a:solidFill>
                <a:hlinkClick r:id="rId3"/>
              </a:rPr>
              <a:t>Voluntary Separation Notification</a:t>
            </a:r>
            <a:r>
              <a:rPr lang="en-US" sz="1917"/>
              <a:t> form </a:t>
            </a:r>
            <a:endParaRPr sz="1917"/>
          </a:p>
          <a:p>
            <a:pPr marL="914400" lvl="1" indent="-313839" algn="l" rtl="0">
              <a:lnSpc>
                <a:spcPct val="150000"/>
              </a:lnSpc>
              <a:spcBef>
                <a:spcPts val="0"/>
              </a:spcBef>
              <a:spcAft>
                <a:spcPts val="0"/>
              </a:spcAft>
              <a:buSzPct val="100000"/>
              <a:buChar char="–"/>
            </a:pPr>
            <a:r>
              <a:rPr lang="en-US" sz="1917"/>
              <a:t>The VSN form is a two-step process and is considered official notification to the University of cancellation/withdrawal. Notification to the department is not sufficient. </a:t>
            </a: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e9fc15399c_0_1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Academic Leave of Absence </a:t>
            </a:r>
            <a:endParaRPr/>
          </a:p>
        </p:txBody>
      </p:sp>
      <p:sp>
        <p:nvSpPr>
          <p:cNvPr id="110" name="Google Shape;110;ge9fc15399c_0_16"/>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None/>
            </a:pPr>
            <a:r>
              <a:rPr lang="en-US" sz="1717" b="1" u="sng"/>
              <a:t>Reinstatement from academic leave</a:t>
            </a:r>
            <a:r>
              <a:rPr lang="en-US" sz="1717"/>
              <a:t>: </a:t>
            </a:r>
            <a:endParaRPr sz="1717"/>
          </a:p>
          <a:p>
            <a:pPr marL="457200" lvl="0" indent="-337670" algn="l" rtl="0">
              <a:lnSpc>
                <a:spcPct val="150000"/>
              </a:lnSpc>
              <a:spcBef>
                <a:spcPts val="360"/>
              </a:spcBef>
              <a:spcAft>
                <a:spcPts val="0"/>
              </a:spcAft>
              <a:buSzPts val="1718"/>
              <a:buChar char="•"/>
            </a:pPr>
            <a:r>
              <a:rPr lang="en-US" sz="1717"/>
              <a:t>Online form: </a:t>
            </a:r>
            <a:r>
              <a:rPr lang="en-US" sz="1717" u="sng">
                <a:solidFill>
                  <a:schemeClr val="hlink"/>
                </a:solidFill>
                <a:hlinkClick r:id="rId3"/>
              </a:rPr>
              <a:t>Request Reinstatement from Academic Leave </a:t>
            </a:r>
            <a:endParaRPr sz="1717"/>
          </a:p>
          <a:p>
            <a:pPr marL="457200" lvl="0" indent="-337670" algn="l" rtl="0">
              <a:lnSpc>
                <a:spcPct val="150000"/>
              </a:lnSpc>
              <a:spcBef>
                <a:spcPts val="0"/>
              </a:spcBef>
              <a:spcAft>
                <a:spcPts val="0"/>
              </a:spcAft>
              <a:buSzPts val="1718"/>
              <a:buChar char="•"/>
            </a:pPr>
            <a:r>
              <a:rPr lang="en-US" sz="1717"/>
              <a:t>No advisor approval required </a:t>
            </a:r>
            <a:endParaRPr sz="1717">
              <a:latin typeface="Arial"/>
              <a:ea typeface="Arial"/>
              <a:cs typeface="Arial"/>
              <a:sym typeface="Arial"/>
            </a:endParaRPr>
          </a:p>
          <a:p>
            <a:pPr marL="457200" lvl="0" indent="-337670" algn="l" rtl="0">
              <a:lnSpc>
                <a:spcPct val="150000"/>
              </a:lnSpc>
              <a:spcBef>
                <a:spcPts val="0"/>
              </a:spcBef>
              <a:spcAft>
                <a:spcPts val="0"/>
              </a:spcAft>
              <a:buSzPts val="1718"/>
              <a:buChar char="•"/>
            </a:pPr>
            <a:r>
              <a:rPr lang="en-US" sz="1717"/>
              <a:t>Cannot return mid-semester </a:t>
            </a:r>
            <a:endParaRPr sz="1717"/>
          </a:p>
          <a:p>
            <a:pPr marL="457200" lvl="0" indent="-337670" algn="l" rtl="0">
              <a:lnSpc>
                <a:spcPct val="150000"/>
              </a:lnSpc>
              <a:spcBef>
                <a:spcPts val="0"/>
              </a:spcBef>
              <a:spcAft>
                <a:spcPts val="0"/>
              </a:spcAft>
              <a:buSzPts val="1718"/>
              <a:buChar char="•"/>
            </a:pPr>
            <a:r>
              <a:rPr lang="en-US" sz="1717"/>
              <a:t>Prior to registration for the subsequent semester opening, TGS reaches out to all grads on academic leave with info about next steps </a:t>
            </a:r>
            <a:endParaRPr sz="1717"/>
          </a:p>
          <a:p>
            <a:pPr marL="0" lvl="0" indent="0" algn="l" rtl="0">
              <a:lnSpc>
                <a:spcPct val="150000"/>
              </a:lnSpc>
              <a:spcBef>
                <a:spcPts val="360"/>
              </a:spcBef>
              <a:spcAft>
                <a:spcPts val="0"/>
              </a:spcAft>
              <a:buNone/>
            </a:pP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e9127f6906_0_19"/>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FFFFFF"/>
              </a:buClr>
              <a:buSzPts val="4400"/>
              <a:buFont typeface="Arial"/>
              <a:buNone/>
            </a:pPr>
            <a:r>
              <a:rPr lang="en-US"/>
              <a:t>Graduate Assistants: Defined </a:t>
            </a:r>
            <a:endParaRPr/>
          </a:p>
        </p:txBody>
      </p:sp>
      <p:sp>
        <p:nvSpPr>
          <p:cNvPr id="116" name="Google Shape;116;ge9127f6906_0_19"/>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rmAutofit fontScale="62500"/>
          </a:bodyPr>
          <a:lstStyle/>
          <a:p>
            <a:pPr marL="0" lvl="0" indent="0" algn="ctr" rtl="0">
              <a:lnSpc>
                <a:spcPct val="90000"/>
              </a:lnSpc>
              <a:spcBef>
                <a:spcPts val="1000"/>
              </a:spcBef>
              <a:spcAft>
                <a:spcPts val="0"/>
              </a:spcAft>
              <a:buClr>
                <a:schemeClr val="dk1"/>
              </a:buClr>
              <a:buSzPct val="55000"/>
              <a:buNone/>
            </a:pPr>
            <a:r>
              <a:rPr lang="en-US" sz="2000" b="1"/>
              <a:t>A Graduate Assistant (“GA”) is a graduate student who also has an GA assistantship. The bargaining unit also includes graduate students whose functional relationship to the University is substantially identical to GAs even if another terms is used for their position. The GEU-UAW provides GAs with benefits including, but not limited to, stipends, health insurance and tuition waivers.</a:t>
            </a:r>
            <a:endParaRPr sz="2000" b="1"/>
          </a:p>
          <a:p>
            <a:pPr marL="0" lvl="0" indent="0" algn="l" rtl="0">
              <a:lnSpc>
                <a:spcPct val="115000"/>
              </a:lnSpc>
              <a:spcBef>
                <a:spcPts val="1000"/>
              </a:spcBef>
              <a:spcAft>
                <a:spcPts val="0"/>
              </a:spcAft>
              <a:buClr>
                <a:schemeClr val="dk1"/>
              </a:buClr>
              <a:buSzPct val="55000"/>
              <a:buFont typeface="Arial"/>
              <a:buNone/>
            </a:pPr>
            <a:r>
              <a:rPr lang="en-US" sz="2000" b="1" u="sng"/>
              <a:t>Appointments</a:t>
            </a:r>
            <a:r>
              <a:rPr lang="en-US" sz="2000" b="1"/>
              <a:t>:</a:t>
            </a:r>
            <a:endParaRPr sz="2000" b="1"/>
          </a:p>
          <a:p>
            <a:pPr marL="457200" lvl="0" indent="-296068" algn="l" rtl="0">
              <a:lnSpc>
                <a:spcPct val="115000"/>
              </a:lnSpc>
              <a:spcBef>
                <a:spcPts val="500"/>
              </a:spcBef>
              <a:spcAft>
                <a:spcPts val="0"/>
              </a:spcAft>
              <a:buSzPct val="100000"/>
              <a:buChar char="●"/>
            </a:pPr>
            <a:r>
              <a:rPr lang="en-US" sz="1700"/>
              <a:t>Full time (20 hours/week) or Part time (10 hours/week)</a:t>
            </a:r>
            <a:endParaRPr sz="1700"/>
          </a:p>
          <a:p>
            <a:pPr marL="457200" lvl="0" indent="-296068" algn="l" rtl="0">
              <a:lnSpc>
                <a:spcPct val="115000"/>
              </a:lnSpc>
              <a:spcBef>
                <a:spcPts val="0"/>
              </a:spcBef>
              <a:spcAft>
                <a:spcPts val="0"/>
              </a:spcAft>
              <a:buSzPct val="100000"/>
              <a:buChar char="●"/>
            </a:pPr>
            <a:r>
              <a:rPr lang="en-US" sz="1700"/>
              <a:t>Academic Year (8/23 – 5/22) or Semester (Fall: 8/23 – 1/7 or Spring: 1/8 – 5/22, dates vary dependent on grad payroll calendar). Appointments shall be a minimum of 1 semester.</a:t>
            </a:r>
            <a:endParaRPr sz="1700"/>
          </a:p>
          <a:p>
            <a:pPr marL="457200" lvl="0" indent="-296068" algn="l" rtl="0">
              <a:lnSpc>
                <a:spcPct val="115000"/>
              </a:lnSpc>
              <a:spcBef>
                <a:spcPts val="0"/>
              </a:spcBef>
              <a:spcAft>
                <a:spcPts val="0"/>
              </a:spcAft>
              <a:buSzPct val="100000"/>
              <a:buChar char="●"/>
            </a:pPr>
            <a:r>
              <a:rPr lang="en-US" sz="1700"/>
              <a:t>Titles: Teaching Assistant (TA), Research Assistant (RA) and other appointments.</a:t>
            </a:r>
            <a:endParaRPr sz="1700" strike="sngStrike"/>
          </a:p>
          <a:p>
            <a:pPr marL="457200" lvl="0" indent="-296068" algn="l" rtl="0">
              <a:lnSpc>
                <a:spcPct val="115000"/>
              </a:lnSpc>
              <a:spcBef>
                <a:spcPts val="0"/>
              </a:spcBef>
              <a:spcAft>
                <a:spcPts val="0"/>
              </a:spcAft>
              <a:buSzPct val="100000"/>
              <a:buChar char="●"/>
            </a:pPr>
            <a:r>
              <a:rPr lang="en-US" sz="1700"/>
              <a:t>Special Payroll positions during summer/intersession where graduate students perform GA duties are covered by the Contract.</a:t>
            </a:r>
            <a:endParaRPr sz="1700"/>
          </a:p>
          <a:p>
            <a:pPr marL="0" lvl="0" indent="0" algn="l" rtl="0">
              <a:lnSpc>
                <a:spcPct val="115000"/>
              </a:lnSpc>
              <a:spcBef>
                <a:spcPts val="1000"/>
              </a:spcBef>
              <a:spcAft>
                <a:spcPts val="0"/>
              </a:spcAft>
              <a:buClr>
                <a:schemeClr val="dk1"/>
              </a:buClr>
              <a:buSzPct val="55000"/>
              <a:buFont typeface="Arial"/>
              <a:buNone/>
            </a:pPr>
            <a:r>
              <a:rPr lang="en-US" sz="2000" b="1" u="sng"/>
              <a:t>Exclusions from the Contract</a:t>
            </a:r>
            <a:r>
              <a:rPr lang="en-US" sz="2000" b="1"/>
              <a:t>:</a:t>
            </a:r>
            <a:endParaRPr sz="2000" b="1"/>
          </a:p>
          <a:p>
            <a:pPr marL="457200" lvl="0" indent="-296068" algn="l" rtl="0">
              <a:lnSpc>
                <a:spcPct val="115000"/>
              </a:lnSpc>
              <a:spcBef>
                <a:spcPts val="500"/>
              </a:spcBef>
              <a:spcAft>
                <a:spcPts val="0"/>
              </a:spcAft>
              <a:buSzPct val="100000"/>
              <a:buChar char="●"/>
            </a:pPr>
            <a:r>
              <a:rPr lang="en-US" sz="1700"/>
              <a:t>GAs with appointments at the University of Connecticut Health Center (Schools of Medicine and Dental Medicine), graduate students performing internships required as an integral component of a graduate educational program (specifically, in the program known during the 2014-2015 academic year as the Provost’s Professional Internship Program for Public Outreach, Service and Engagement), confidential employees and managerial employees </a:t>
            </a:r>
            <a:r>
              <a:rPr lang="en-US" sz="1700" i="1"/>
              <a:t>shall be excluded from the bargaining unit</a:t>
            </a:r>
            <a:r>
              <a:rPr lang="en-US" sz="1700"/>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e9127f6906_0_0"/>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200">
                <a:solidFill>
                  <a:schemeClr val="lt1"/>
                </a:solidFill>
              </a:rPr>
              <a:t>GA Leave:  Types of Leave (4 or more days)</a:t>
            </a:r>
            <a:endParaRPr sz="3200">
              <a:solidFill>
                <a:schemeClr val="lt1"/>
              </a:solidFill>
            </a:endParaRPr>
          </a:p>
        </p:txBody>
      </p:sp>
      <p:sp>
        <p:nvSpPr>
          <p:cNvPr id="122" name="Google Shape;122;ge9127f6906_0_0"/>
          <p:cNvSpPr txBox="1">
            <a:spLocks noGrp="1"/>
          </p:cNvSpPr>
          <p:nvPr>
            <p:ph type="body" idx="1"/>
          </p:nvPr>
        </p:nvSpPr>
        <p:spPr>
          <a:xfrm>
            <a:off x="457200" y="1244275"/>
            <a:ext cx="8229600" cy="3666600"/>
          </a:xfrm>
          <a:prstGeom prst="rect">
            <a:avLst/>
          </a:prstGeom>
          <a:noFill/>
          <a:ln>
            <a:noFill/>
          </a:ln>
        </p:spPr>
        <p:txBody>
          <a:bodyPr spcFirstLastPara="1" wrap="square" lIns="91425" tIns="45700" rIns="91425" bIns="45700" anchor="t" anchorCtr="0">
            <a:normAutofit fontScale="32500" lnSpcReduction="10000"/>
          </a:bodyPr>
          <a:lstStyle/>
          <a:p>
            <a:pPr marL="0" lvl="0" indent="0" algn="ctr" rtl="0">
              <a:spcBef>
                <a:spcPts val="0"/>
              </a:spcBef>
              <a:spcAft>
                <a:spcPts val="0"/>
              </a:spcAft>
              <a:buClr>
                <a:schemeClr val="lt1"/>
              </a:buClr>
              <a:buSzPct val="78625"/>
              <a:buFont typeface="Arial"/>
              <a:buNone/>
            </a:pPr>
            <a:r>
              <a:rPr lang="en-US" sz="5596" b="1"/>
              <a:t>4 or More Days of Leave</a:t>
            </a:r>
            <a:endParaRPr sz="5596" b="1"/>
          </a:p>
          <a:p>
            <a:pPr marL="0" lvl="0" indent="0" algn="ctr" rtl="0">
              <a:lnSpc>
                <a:spcPct val="115000"/>
              </a:lnSpc>
              <a:spcBef>
                <a:spcPts val="0"/>
              </a:spcBef>
              <a:spcAft>
                <a:spcPts val="0"/>
              </a:spcAft>
              <a:buClr>
                <a:schemeClr val="dk1"/>
              </a:buClr>
              <a:buSzPts val="358"/>
              <a:buNone/>
            </a:pPr>
            <a:r>
              <a:rPr lang="en-US" sz="4673" b="1"/>
              <a:t>GEU-UAW – Article 15, Sections 1 &amp; 4</a:t>
            </a:r>
            <a:endParaRPr sz="4673" b="1"/>
          </a:p>
          <a:p>
            <a:pPr marL="0" lvl="0" indent="0" algn="ctr" rtl="0">
              <a:lnSpc>
                <a:spcPct val="90000"/>
              </a:lnSpc>
              <a:spcBef>
                <a:spcPts val="1000"/>
              </a:spcBef>
              <a:spcAft>
                <a:spcPts val="0"/>
              </a:spcAft>
              <a:buClr>
                <a:schemeClr val="dk1"/>
              </a:buClr>
              <a:buSzPct val="29333"/>
              <a:buFont typeface="Arial"/>
              <a:buNone/>
            </a:pPr>
            <a:r>
              <a:rPr lang="en-US" sz="3750"/>
              <a:t>Graduate Assistants who are continuing in </a:t>
            </a:r>
            <a:r>
              <a:rPr lang="en-US" sz="3750">
                <a:solidFill>
                  <a:srgbClr val="252525"/>
                </a:solidFill>
              </a:rPr>
              <a:t>their capacity as a student are eligible to request a leave of absence for the following reasons:</a:t>
            </a:r>
            <a:endParaRPr sz="3750">
              <a:solidFill>
                <a:srgbClr val="252525"/>
              </a:solidFill>
            </a:endParaRPr>
          </a:p>
          <a:p>
            <a:pPr marL="0" lvl="0" indent="0" algn="l" rtl="0">
              <a:lnSpc>
                <a:spcPct val="115000"/>
              </a:lnSpc>
              <a:spcBef>
                <a:spcPts val="0"/>
              </a:spcBef>
              <a:spcAft>
                <a:spcPts val="0"/>
              </a:spcAft>
              <a:buClr>
                <a:schemeClr val="dk1"/>
              </a:buClr>
              <a:buSzPct val="31428"/>
              <a:buFont typeface="Arial"/>
              <a:buNone/>
            </a:pPr>
            <a:r>
              <a:rPr lang="en-US" sz="3500" b="1" u="sng"/>
              <a:t>Maternity (</a:t>
            </a:r>
            <a:r>
              <a:rPr lang="en-US" sz="3500" b="1" i="1" u="sng"/>
              <a:t>Paid</a:t>
            </a:r>
            <a:r>
              <a:rPr lang="en-US" sz="3500" b="1" u="sng"/>
              <a:t>)</a:t>
            </a:r>
            <a:r>
              <a:rPr lang="en-US" sz="3500" b="1"/>
              <a:t>:</a:t>
            </a:r>
            <a:endParaRPr sz="3500" b="1"/>
          </a:p>
          <a:p>
            <a:pPr marL="457200" lvl="0" indent="-300831" algn="l" rtl="0">
              <a:lnSpc>
                <a:spcPct val="115000"/>
              </a:lnSpc>
              <a:spcBef>
                <a:spcPts val="0"/>
              </a:spcBef>
              <a:spcAft>
                <a:spcPts val="0"/>
              </a:spcAft>
              <a:buSzPct val="100000"/>
              <a:buChar char="●"/>
            </a:pPr>
            <a:r>
              <a:rPr lang="en-US" sz="3500"/>
              <a:t>Following childbirth, a GA will be granted a leave period six (6) weeks for natural birth or eight (8) weeks for c-section.</a:t>
            </a:r>
            <a:endParaRPr sz="3500"/>
          </a:p>
          <a:p>
            <a:pPr marL="457200" lvl="0" indent="-300831" algn="l" rtl="0">
              <a:lnSpc>
                <a:spcPct val="115000"/>
              </a:lnSpc>
              <a:spcBef>
                <a:spcPts val="0"/>
              </a:spcBef>
              <a:spcAft>
                <a:spcPts val="0"/>
              </a:spcAft>
              <a:buSzPct val="100000"/>
              <a:buChar char="●"/>
            </a:pPr>
            <a:r>
              <a:rPr lang="en-US" sz="3500"/>
              <a:t>The GA’ s stipend, health insurance support and tuition waiver will be maintained during such leave (but not beyond the end of the GA’s appointment) and during medically necessary leave prior to delivery that is supported by medical certification.</a:t>
            </a:r>
            <a:endParaRPr sz="3500"/>
          </a:p>
          <a:p>
            <a:pPr marL="457200" lvl="0" indent="-300831" algn="l" rtl="0">
              <a:lnSpc>
                <a:spcPct val="115000"/>
              </a:lnSpc>
              <a:spcBef>
                <a:spcPts val="0"/>
              </a:spcBef>
              <a:spcAft>
                <a:spcPts val="0"/>
              </a:spcAft>
              <a:buSzPct val="100000"/>
              <a:buChar char="●"/>
            </a:pPr>
            <a:r>
              <a:rPr lang="en-US" sz="3500"/>
              <a:t>Sufficient medical documentation is required to support the maternity disability period. </a:t>
            </a:r>
            <a:endParaRPr sz="3500"/>
          </a:p>
          <a:p>
            <a:pPr marL="0" lvl="0" indent="0" algn="l" rtl="0">
              <a:lnSpc>
                <a:spcPct val="115000"/>
              </a:lnSpc>
              <a:spcBef>
                <a:spcPts val="0"/>
              </a:spcBef>
              <a:spcAft>
                <a:spcPts val="0"/>
              </a:spcAft>
              <a:buNone/>
            </a:pPr>
            <a:endParaRPr sz="3500"/>
          </a:p>
          <a:p>
            <a:pPr marL="0" lvl="0" indent="0" algn="l" rtl="0">
              <a:lnSpc>
                <a:spcPct val="115000"/>
              </a:lnSpc>
              <a:spcBef>
                <a:spcPts val="0"/>
              </a:spcBef>
              <a:spcAft>
                <a:spcPts val="0"/>
              </a:spcAft>
              <a:buClr>
                <a:schemeClr val="dk1"/>
              </a:buClr>
              <a:buSzPct val="31428"/>
              <a:buFont typeface="Arial"/>
              <a:buNone/>
            </a:pPr>
            <a:r>
              <a:rPr lang="en-US" sz="3500" b="1" u="sng"/>
              <a:t>Non-Birth Parent or Adoption (</a:t>
            </a:r>
            <a:r>
              <a:rPr lang="en-US" sz="3500" b="1" i="1" u="sng"/>
              <a:t>Paid</a:t>
            </a:r>
            <a:r>
              <a:rPr lang="en-US" sz="3500" b="1" u="sng"/>
              <a:t>)</a:t>
            </a:r>
            <a:r>
              <a:rPr lang="en-US" sz="3500" b="1"/>
              <a:t>:</a:t>
            </a:r>
            <a:endParaRPr sz="3500" b="1"/>
          </a:p>
          <a:p>
            <a:pPr marL="457200" lvl="0" indent="-300831" algn="l" rtl="0">
              <a:lnSpc>
                <a:spcPct val="115000"/>
              </a:lnSpc>
              <a:spcBef>
                <a:spcPts val="0"/>
              </a:spcBef>
              <a:spcAft>
                <a:spcPts val="0"/>
              </a:spcAft>
              <a:buClr>
                <a:srgbClr val="252525"/>
              </a:buClr>
              <a:buSzPct val="100000"/>
              <a:buChar char="●"/>
            </a:pPr>
            <a:r>
              <a:rPr lang="en-US" sz="3500">
                <a:solidFill>
                  <a:srgbClr val="252525"/>
                </a:solidFill>
              </a:rPr>
              <a:t>A GA who is the non-birth parent of a newborn or adopted child will be granted a leave of (21) consecutive calendar days to care for the child. The GA’s stipend, health insurance support and tuition waiver will be maintained during such leave (but not beyond the end of the GA appointment).”</a:t>
            </a:r>
            <a:endParaRPr sz="3500">
              <a:solidFill>
                <a:srgbClr val="252525"/>
              </a:solidFill>
            </a:endParaRPr>
          </a:p>
          <a:p>
            <a:pPr marL="457200" lvl="0" indent="-300831" algn="l" rtl="0">
              <a:lnSpc>
                <a:spcPct val="115000"/>
              </a:lnSpc>
              <a:spcBef>
                <a:spcPts val="0"/>
              </a:spcBef>
              <a:spcAft>
                <a:spcPts val="0"/>
              </a:spcAft>
              <a:buSzPct val="100000"/>
              <a:buChar char="●"/>
            </a:pPr>
            <a:r>
              <a:rPr lang="en-US" sz="3500"/>
              <a:t>Sufficient documentation is required such as a copy of the long birth certificate, certifying the GA as the parent.</a:t>
            </a:r>
            <a:endParaRPr sz="3500"/>
          </a:p>
          <a:p>
            <a:pPr marL="457200" lvl="0" indent="-300831" algn="l" rtl="0">
              <a:lnSpc>
                <a:spcPct val="115000"/>
              </a:lnSpc>
              <a:spcBef>
                <a:spcPts val="0"/>
              </a:spcBef>
              <a:spcAft>
                <a:spcPts val="0"/>
              </a:spcAft>
              <a:buSzPct val="100000"/>
              <a:buChar char="●"/>
            </a:pPr>
            <a:r>
              <a:rPr lang="en-US" sz="3500"/>
              <a:t>Appropriate proof of adoption.</a:t>
            </a:r>
            <a:endParaRPr sz="3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e9127f6906_0_7"/>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sz="3200">
                <a:solidFill>
                  <a:schemeClr val="lt1"/>
                </a:solidFill>
              </a:rPr>
              <a:t>GA Leave:  Types of Leave (4 or more days)</a:t>
            </a:r>
            <a:endParaRPr>
              <a:solidFill>
                <a:schemeClr val="lt1"/>
              </a:solidFill>
            </a:endParaRPr>
          </a:p>
        </p:txBody>
      </p:sp>
      <p:sp>
        <p:nvSpPr>
          <p:cNvPr id="128" name="Google Shape;128;ge9127f6906_0_7"/>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None/>
            </a:pPr>
            <a:r>
              <a:rPr lang="en-US" sz="1200" b="1" u="sng"/>
              <a:t>Personal Illness or Injury</a:t>
            </a:r>
            <a:r>
              <a:rPr lang="en-US" sz="1200" b="1"/>
              <a:t>:</a:t>
            </a:r>
            <a:endParaRPr sz="1200" b="1"/>
          </a:p>
          <a:p>
            <a:pPr marL="457200" lvl="0" indent="-304800" algn="l" rtl="0">
              <a:lnSpc>
                <a:spcPct val="115000"/>
              </a:lnSpc>
              <a:spcBef>
                <a:spcPts val="500"/>
              </a:spcBef>
              <a:spcAft>
                <a:spcPts val="0"/>
              </a:spcAft>
              <a:buSzPts val="1200"/>
              <a:buChar char="●"/>
            </a:pPr>
            <a:r>
              <a:rPr lang="en-US" sz="1200"/>
              <a:t>Leave up to 21 calendar days, paid or unpaid, is up to Department Head’s discretion. </a:t>
            </a:r>
            <a:r>
              <a:rPr lang="en-US" sz="1200">
                <a:solidFill>
                  <a:srgbClr val="252525"/>
                </a:solidFill>
              </a:rPr>
              <a:t>Any leave up to 21 days approved by a department will include continuation of benefits and tuition remission.</a:t>
            </a:r>
            <a:endParaRPr sz="1200">
              <a:solidFill>
                <a:srgbClr val="252525"/>
              </a:solidFill>
            </a:endParaRPr>
          </a:p>
          <a:p>
            <a:pPr marL="457200" lvl="0" indent="-304800" algn="l" rtl="0">
              <a:lnSpc>
                <a:spcPct val="115000"/>
              </a:lnSpc>
              <a:spcBef>
                <a:spcPts val="0"/>
              </a:spcBef>
              <a:spcAft>
                <a:spcPts val="0"/>
              </a:spcAft>
              <a:buSzPts val="1200"/>
              <a:buChar char="●"/>
            </a:pPr>
            <a:r>
              <a:rPr lang="en-US" sz="1200"/>
              <a:t>Leaves of 22 days or more (but not longer than the remainder of the current semester) are at the sole discretion of the University and require approval of the Dean of The Graduate School and will only be considered in rare and extenuating circumstances. If the extended leave is granted, the Dean will determine if the stipend, health insurance and tuition remission will be extended for the portion of the approve leave.</a:t>
            </a:r>
            <a:endParaRPr sz="1200"/>
          </a:p>
          <a:p>
            <a:pPr marL="0" lvl="0" indent="0" algn="l" rtl="0">
              <a:lnSpc>
                <a:spcPct val="90000"/>
              </a:lnSpc>
              <a:spcBef>
                <a:spcPts val="1000"/>
              </a:spcBef>
              <a:spcAft>
                <a:spcPts val="0"/>
              </a:spcAft>
              <a:buClr>
                <a:schemeClr val="dk1"/>
              </a:buClr>
              <a:buSzPts val="1100"/>
              <a:buNone/>
            </a:pPr>
            <a:r>
              <a:rPr lang="en-US" sz="1200" b="1" u="sng"/>
              <a:t>Family Illness or Injury</a:t>
            </a:r>
            <a:r>
              <a:rPr lang="en-US" sz="1200" b="1"/>
              <a:t>:</a:t>
            </a:r>
            <a:endParaRPr sz="1200" b="1"/>
          </a:p>
          <a:p>
            <a:pPr marL="457200" lvl="0" indent="-304800" algn="l" rtl="0">
              <a:lnSpc>
                <a:spcPct val="115000"/>
              </a:lnSpc>
              <a:spcBef>
                <a:spcPts val="500"/>
              </a:spcBef>
              <a:spcAft>
                <a:spcPts val="0"/>
              </a:spcAft>
              <a:buSzPts val="1200"/>
              <a:buChar char="●"/>
            </a:pPr>
            <a:r>
              <a:rPr lang="en-US" sz="1200"/>
              <a:t>Spouse/registered domestic partner, child, parent or parent-in-law.</a:t>
            </a:r>
            <a:endParaRPr sz="1200"/>
          </a:p>
          <a:p>
            <a:pPr marL="457200" lvl="0" indent="-304800" algn="l" rtl="0">
              <a:lnSpc>
                <a:spcPct val="115000"/>
              </a:lnSpc>
              <a:spcBef>
                <a:spcPts val="0"/>
              </a:spcBef>
              <a:spcAft>
                <a:spcPts val="0"/>
              </a:spcAft>
              <a:buSzPts val="1200"/>
              <a:buChar char="●"/>
            </a:pPr>
            <a:r>
              <a:rPr lang="en-US" sz="1200"/>
              <a:t>Proof of documentation certifying the relationship is required.  Medical Certificate (for family member needing care) is required.</a:t>
            </a:r>
            <a:endParaRPr sz="1200"/>
          </a:p>
          <a:p>
            <a:pPr marL="457200" lvl="0" indent="-304800" algn="l" rtl="0">
              <a:lnSpc>
                <a:spcPct val="115000"/>
              </a:lnSpc>
              <a:spcBef>
                <a:spcPts val="0"/>
              </a:spcBef>
              <a:spcAft>
                <a:spcPts val="0"/>
              </a:spcAft>
              <a:buSzPts val="1200"/>
              <a:buChar char="●"/>
            </a:pPr>
            <a:r>
              <a:rPr lang="en-US" sz="1200"/>
              <a:t>Up to 21 calendar days, paid or unpaid, up to Department Head’s discretion. </a:t>
            </a:r>
            <a:r>
              <a:rPr lang="en-US" sz="1200">
                <a:solidFill>
                  <a:srgbClr val="252525"/>
                </a:solidFill>
              </a:rPr>
              <a:t>Any leave up to 21 days approved by a department will include continuation of benefits and tuition remission.</a:t>
            </a:r>
            <a:endParaRPr sz="1200">
              <a:solidFill>
                <a:srgbClr val="252525"/>
              </a:solidFill>
            </a:endParaRPr>
          </a:p>
          <a:p>
            <a:pPr marL="457200" lvl="0" indent="-304800" algn="l" rtl="0">
              <a:lnSpc>
                <a:spcPct val="115000"/>
              </a:lnSpc>
              <a:spcBef>
                <a:spcPts val="0"/>
              </a:spcBef>
              <a:spcAft>
                <a:spcPts val="0"/>
              </a:spcAft>
              <a:buSzPts val="1200"/>
              <a:buChar char="●"/>
            </a:pPr>
            <a:r>
              <a:rPr lang="en-US" sz="1200"/>
              <a:t>Leaves of 22 days or more (but not longer than the remainder of the current semester) are at the sole discretion of the University and require approval of the Dean of The Graduate School and will only be considered in rare and extenuating circumstances. If the extended leave is granted, the Dean will determine if the stipend, health insurance and tuition remission will be extended for the portion of the approve leave.</a:t>
            </a:r>
            <a:endParaRPr sz="12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e9127f6906_0_13"/>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sz="3200">
                <a:solidFill>
                  <a:schemeClr val="lt1"/>
                </a:solidFill>
              </a:rPr>
              <a:t>GA Leave:  Types of Leave (4 or more days)</a:t>
            </a:r>
            <a:endParaRPr>
              <a:solidFill>
                <a:schemeClr val="lt1"/>
              </a:solidFill>
            </a:endParaRPr>
          </a:p>
        </p:txBody>
      </p:sp>
      <p:sp>
        <p:nvSpPr>
          <p:cNvPr id="134" name="Google Shape;134;ge9127f6906_0_13"/>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None/>
            </a:pPr>
            <a:r>
              <a:rPr lang="en-US" sz="1300" b="1" u="sng"/>
              <a:t>Bereavement</a:t>
            </a:r>
            <a:r>
              <a:rPr lang="en-US" sz="1300" b="1"/>
              <a:t>:</a:t>
            </a:r>
            <a:endParaRPr sz="1300" b="1"/>
          </a:p>
          <a:p>
            <a:pPr marL="457200" lvl="0" indent="-298450" algn="l" rtl="0">
              <a:lnSpc>
                <a:spcPct val="115000"/>
              </a:lnSpc>
              <a:spcBef>
                <a:spcPts val="500"/>
              </a:spcBef>
              <a:spcAft>
                <a:spcPts val="0"/>
              </a:spcAft>
              <a:buSzPts val="1100"/>
              <a:buChar char="●"/>
            </a:pPr>
            <a:r>
              <a:rPr lang="en-US" sz="1100"/>
              <a:t>Spouse/registered domestic partner, child, parent or parent-in-law.</a:t>
            </a:r>
            <a:endParaRPr sz="1100"/>
          </a:p>
          <a:p>
            <a:pPr marL="457200" lvl="0" indent="-298450" algn="l" rtl="0">
              <a:lnSpc>
                <a:spcPct val="115000"/>
              </a:lnSpc>
              <a:spcBef>
                <a:spcPts val="0"/>
              </a:spcBef>
              <a:spcAft>
                <a:spcPts val="0"/>
              </a:spcAft>
              <a:buSzPts val="1100"/>
              <a:buChar char="●"/>
            </a:pPr>
            <a:r>
              <a:rPr lang="en-US" sz="1100"/>
              <a:t>Proof documentation certifying the relationship is required.</a:t>
            </a:r>
            <a:endParaRPr sz="1100"/>
          </a:p>
          <a:p>
            <a:pPr marL="457200" lvl="0" indent="-298450" algn="l" rtl="0">
              <a:lnSpc>
                <a:spcPct val="115000"/>
              </a:lnSpc>
              <a:spcBef>
                <a:spcPts val="0"/>
              </a:spcBef>
              <a:spcAft>
                <a:spcPts val="0"/>
              </a:spcAft>
              <a:buSzPts val="1100"/>
              <a:buChar char="●"/>
            </a:pPr>
            <a:r>
              <a:rPr lang="en-US" sz="1100"/>
              <a:t>Article 15, Section 8:  “The University shall grant a minimum of 5 business days per occurrence for bereavement due to death of a family member, as defined in Section 1. The University may require appropriate documentation from GAs requesting bereavement leave.”</a:t>
            </a:r>
            <a:endParaRPr sz="1100"/>
          </a:p>
          <a:p>
            <a:pPr marL="0" lvl="0" indent="0" algn="l" rtl="0">
              <a:lnSpc>
                <a:spcPct val="90000"/>
              </a:lnSpc>
              <a:spcBef>
                <a:spcPts val="1000"/>
              </a:spcBef>
              <a:spcAft>
                <a:spcPts val="0"/>
              </a:spcAft>
              <a:buClr>
                <a:schemeClr val="dk1"/>
              </a:buClr>
              <a:buSzPts val="1100"/>
              <a:buNone/>
            </a:pPr>
            <a:r>
              <a:rPr lang="en-US" sz="1300" b="1" u="sng"/>
              <a:t>Immigration Hearings</a:t>
            </a:r>
            <a:r>
              <a:rPr lang="en-US" sz="1300" b="1"/>
              <a:t>:</a:t>
            </a:r>
            <a:endParaRPr sz="1300" b="1"/>
          </a:p>
          <a:p>
            <a:pPr marL="457200" lvl="0" indent="-298450" algn="l" rtl="0">
              <a:lnSpc>
                <a:spcPct val="115000"/>
              </a:lnSpc>
              <a:spcBef>
                <a:spcPts val="500"/>
              </a:spcBef>
              <a:spcAft>
                <a:spcPts val="0"/>
              </a:spcAft>
              <a:buSzPts val="1100"/>
              <a:buChar char="●"/>
            </a:pPr>
            <a:r>
              <a:rPr lang="en-US" sz="1100"/>
              <a:t>GA’s taking leaves due to visa status.</a:t>
            </a:r>
            <a:endParaRPr sz="1100"/>
          </a:p>
          <a:p>
            <a:pPr marL="0" lvl="0" indent="0" algn="l" rtl="0">
              <a:lnSpc>
                <a:spcPct val="90000"/>
              </a:lnSpc>
              <a:spcBef>
                <a:spcPts val="1000"/>
              </a:spcBef>
              <a:spcAft>
                <a:spcPts val="0"/>
              </a:spcAft>
              <a:buClr>
                <a:schemeClr val="dk1"/>
              </a:buClr>
              <a:buSzPts val="1100"/>
              <a:buNone/>
            </a:pPr>
            <a:r>
              <a:rPr lang="en-US" sz="1300" b="1" u="sng"/>
              <a:t>Military Leave</a:t>
            </a:r>
            <a:r>
              <a:rPr lang="en-US" sz="1300" b="1"/>
              <a:t>:</a:t>
            </a:r>
            <a:endParaRPr sz="1300" b="1"/>
          </a:p>
          <a:p>
            <a:pPr marL="457200" lvl="0" indent="-298450" algn="l" rtl="0">
              <a:lnSpc>
                <a:spcPct val="115000"/>
              </a:lnSpc>
              <a:spcBef>
                <a:spcPts val="500"/>
              </a:spcBef>
              <a:spcAft>
                <a:spcPts val="0"/>
              </a:spcAft>
              <a:buSzPts val="1100"/>
              <a:buChar char="●"/>
            </a:pPr>
            <a:r>
              <a:rPr lang="en-US" sz="1100"/>
              <a:t>GA’s will be granted a military duty leave in accordance with applicable laws and University policy.</a:t>
            </a:r>
            <a:endParaRPr sz="1100"/>
          </a:p>
          <a:p>
            <a:pPr marL="0" lvl="0" indent="0" algn="l" rtl="0">
              <a:lnSpc>
                <a:spcPct val="90000"/>
              </a:lnSpc>
              <a:spcBef>
                <a:spcPts val="1000"/>
              </a:spcBef>
              <a:spcAft>
                <a:spcPts val="0"/>
              </a:spcAft>
              <a:buClr>
                <a:schemeClr val="dk1"/>
              </a:buClr>
              <a:buSzPts val="1100"/>
              <a:buNone/>
            </a:pPr>
            <a:r>
              <a:rPr lang="en-US" sz="1300" b="1" u="sng"/>
              <a:t>Jury Duty</a:t>
            </a:r>
            <a:r>
              <a:rPr lang="en-US" sz="1300" b="1"/>
              <a:t>:</a:t>
            </a:r>
            <a:endParaRPr sz="1300" b="1"/>
          </a:p>
          <a:p>
            <a:pPr marL="457200" lvl="0" indent="-298450" algn="l" rtl="0">
              <a:lnSpc>
                <a:spcPct val="115000"/>
              </a:lnSpc>
              <a:spcBef>
                <a:spcPts val="500"/>
              </a:spcBef>
              <a:spcAft>
                <a:spcPts val="0"/>
              </a:spcAft>
              <a:buSzPts val="1100"/>
              <a:buChar char="●"/>
            </a:pPr>
            <a:r>
              <a:rPr lang="en-US" sz="1100"/>
              <a:t>GA’s will be granted jury leave of absence in accordance with applicable laws and University policy.</a:t>
            </a:r>
            <a:endParaRPr sz="1200"/>
          </a:p>
        </p:txBody>
      </p:sp>
    </p:spTree>
  </p:cSld>
  <p:clrMapOvr>
    <a:masterClrMapping/>
  </p:clrMapOvr>
</p:sld>
</file>

<file path=ppt/theme/theme1.xml><?xml version="1.0" encoding="utf-8"?>
<a:theme xmlns:a="http://schemas.openxmlformats.org/drawingml/2006/main" name="white-bluebar-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2171</Words>
  <Application>Microsoft Office PowerPoint</Application>
  <PresentationFormat>On-screen Show (16:9)</PresentationFormat>
  <Paragraphs>149</Paragraphs>
  <Slides>20</Slides>
  <Notes>20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white-bluebar-template</vt:lpstr>
      <vt:lpstr>1_Custom Design</vt:lpstr>
      <vt:lpstr>PowerPoint Presentation</vt:lpstr>
      <vt:lpstr>Academic Leave / GA Leave</vt:lpstr>
      <vt:lpstr>Academic Leave of Absence </vt:lpstr>
      <vt:lpstr>Academic Leave of Absence </vt:lpstr>
      <vt:lpstr>Academic Leave of Absence </vt:lpstr>
      <vt:lpstr>Graduate Assistants: Defined </vt:lpstr>
      <vt:lpstr>GA Leave:  Types of Leave (4 or more days)</vt:lpstr>
      <vt:lpstr>GA Leave:  Types of Leave (4 or more days)</vt:lpstr>
      <vt:lpstr>GA Leave:  Types of Leave (4 or more days)</vt:lpstr>
      <vt:lpstr>GA Leave Process (4 or more days)</vt:lpstr>
      <vt:lpstr>GA Leave - 3 days paid leave</vt:lpstr>
      <vt:lpstr>GA Time Off</vt:lpstr>
      <vt:lpstr>GA Time Off</vt:lpstr>
      <vt:lpstr>Summer and Intersession GA Employment </vt:lpstr>
      <vt:lpstr>Additional Items to Note </vt:lpstr>
      <vt:lpstr>Scenarios</vt:lpstr>
      <vt:lpstr>Scenarios</vt:lpstr>
      <vt:lpstr>Scenarios</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Petsa, Megan</cp:lastModifiedBy>
  <cp:revision>1</cp:revision>
  <dcterms:created xsi:type="dcterms:W3CDTF">2010-04-12T23:12:02Z</dcterms:created>
  <dcterms:modified xsi:type="dcterms:W3CDTF">2021-09-10T20:01:12Z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