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9" r:id="rId4"/>
    <p:sldMasterId id="2147493467" r:id="rId5"/>
  </p:sldMasterIdLst>
  <p:handoutMasterIdLst>
    <p:handoutMasterId r:id="rId28"/>
  </p:handoutMasterIdLst>
  <p:sldIdLst>
    <p:sldId id="297" r:id="rId6"/>
    <p:sldId id="298" r:id="rId7"/>
    <p:sldId id="303" r:id="rId8"/>
    <p:sldId id="307" r:id="rId9"/>
    <p:sldId id="308" r:id="rId10"/>
    <p:sldId id="306" r:id="rId11"/>
    <p:sldId id="299" r:id="rId12"/>
    <p:sldId id="304" r:id="rId13"/>
    <p:sldId id="305" r:id="rId14"/>
    <p:sldId id="301" r:id="rId15"/>
    <p:sldId id="302" r:id="rId16"/>
    <p:sldId id="309" r:id="rId17"/>
    <p:sldId id="312" r:id="rId18"/>
    <p:sldId id="310" r:id="rId19"/>
    <p:sldId id="313" r:id="rId20"/>
    <p:sldId id="311" r:id="rId21"/>
    <p:sldId id="314" r:id="rId22"/>
    <p:sldId id="300" r:id="rId23"/>
    <p:sldId id="316" r:id="rId24"/>
    <p:sldId id="317" r:id="rId25"/>
    <p:sldId id="318" r:id="rId26"/>
    <p:sldId id="315"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938"/>
    <a:srgbClr val="100E42"/>
    <a:srgbClr val="100E2F"/>
    <a:srgbClr val="0028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E34A8-3E5B-4173-804E-1B21E3DEF974}" v="3" dt="2021-10-25T16:06:24.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snapToObjects="1">
      <p:cViewPr varScale="1">
        <p:scale>
          <a:sx n="101" d="100"/>
          <a:sy n="101" d="100"/>
        </p:scale>
        <p:origin x="1388" y="64"/>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gerson, Kathleen" userId="a3d42cc0-a531-44de-a406-d228bd2af900" providerId="ADAL" clId="{733E34A8-3E5B-4173-804E-1B21E3DEF974}"/>
    <pc:docChg chg="undo custSel addSld delSld modSld sldOrd">
      <pc:chgData name="Segerson, Kathleen" userId="a3d42cc0-a531-44de-a406-d228bd2af900" providerId="ADAL" clId="{733E34A8-3E5B-4173-804E-1B21E3DEF974}" dt="2021-10-25T16:17:12.294" v="445" actId="113"/>
      <pc:docMkLst>
        <pc:docMk/>
      </pc:docMkLst>
      <pc:sldChg chg="modSp mod ord">
        <pc:chgData name="Segerson, Kathleen" userId="a3d42cc0-a531-44de-a406-d228bd2af900" providerId="ADAL" clId="{733E34A8-3E5B-4173-804E-1B21E3DEF974}" dt="2021-10-25T16:15:27.426" v="322" actId="113"/>
        <pc:sldMkLst>
          <pc:docMk/>
          <pc:sldMk cId="278899202" sldId="300"/>
        </pc:sldMkLst>
        <pc:spChg chg="mod">
          <ac:chgData name="Segerson, Kathleen" userId="a3d42cc0-a531-44de-a406-d228bd2af900" providerId="ADAL" clId="{733E34A8-3E5B-4173-804E-1B21E3DEF974}" dt="2021-10-25T16:15:27.426" v="322" actId="113"/>
          <ac:spMkLst>
            <pc:docMk/>
            <pc:sldMk cId="278899202" sldId="300"/>
            <ac:spMk id="5" creationId="{00000000-0000-0000-0000-000000000000}"/>
          </ac:spMkLst>
        </pc:spChg>
      </pc:sldChg>
      <pc:sldChg chg="modSp add mod">
        <pc:chgData name="Segerson, Kathleen" userId="a3d42cc0-a531-44de-a406-d228bd2af900" providerId="ADAL" clId="{733E34A8-3E5B-4173-804E-1B21E3DEF974}" dt="2021-10-25T16:13:20.970" v="177" actId="207"/>
        <pc:sldMkLst>
          <pc:docMk/>
          <pc:sldMk cId="1258928821" sldId="316"/>
        </pc:sldMkLst>
        <pc:spChg chg="mod">
          <ac:chgData name="Segerson, Kathleen" userId="a3d42cc0-a531-44de-a406-d228bd2af900" providerId="ADAL" clId="{733E34A8-3E5B-4173-804E-1B21E3DEF974}" dt="2021-10-25T16:13:20.970" v="177" actId="207"/>
          <ac:spMkLst>
            <pc:docMk/>
            <pc:sldMk cId="1258928821" sldId="316"/>
            <ac:spMk id="5" creationId="{00000000-0000-0000-0000-000000000000}"/>
          </ac:spMkLst>
        </pc:spChg>
      </pc:sldChg>
      <pc:sldChg chg="del">
        <pc:chgData name="Segerson, Kathleen" userId="a3d42cc0-a531-44de-a406-d228bd2af900" providerId="ADAL" clId="{733E34A8-3E5B-4173-804E-1B21E3DEF974}" dt="2021-10-25T16:05:46.804" v="2" actId="2696"/>
        <pc:sldMkLst>
          <pc:docMk/>
          <pc:sldMk cId="2110695712" sldId="316"/>
        </pc:sldMkLst>
      </pc:sldChg>
      <pc:sldChg chg="del">
        <pc:chgData name="Segerson, Kathleen" userId="a3d42cc0-a531-44de-a406-d228bd2af900" providerId="ADAL" clId="{733E34A8-3E5B-4173-804E-1B21E3DEF974}" dt="2021-10-25T16:06:05.138" v="4" actId="2696"/>
        <pc:sldMkLst>
          <pc:docMk/>
          <pc:sldMk cId="2086099457" sldId="317"/>
        </pc:sldMkLst>
      </pc:sldChg>
      <pc:sldChg chg="modSp add mod">
        <pc:chgData name="Segerson, Kathleen" userId="a3d42cc0-a531-44de-a406-d228bd2af900" providerId="ADAL" clId="{733E34A8-3E5B-4173-804E-1B21E3DEF974}" dt="2021-10-25T16:13:13.411" v="176" actId="207"/>
        <pc:sldMkLst>
          <pc:docMk/>
          <pc:sldMk cId="4089395761" sldId="317"/>
        </pc:sldMkLst>
        <pc:spChg chg="mod">
          <ac:chgData name="Segerson, Kathleen" userId="a3d42cc0-a531-44de-a406-d228bd2af900" providerId="ADAL" clId="{733E34A8-3E5B-4173-804E-1B21E3DEF974}" dt="2021-10-25T16:13:13.411" v="176" actId="207"/>
          <ac:spMkLst>
            <pc:docMk/>
            <pc:sldMk cId="4089395761" sldId="317"/>
            <ac:spMk id="5" creationId="{00000000-0000-0000-0000-000000000000}"/>
          </ac:spMkLst>
        </pc:spChg>
      </pc:sldChg>
      <pc:sldChg chg="modSp add mod">
        <pc:chgData name="Segerson, Kathleen" userId="a3d42cc0-a531-44de-a406-d228bd2af900" providerId="ADAL" clId="{733E34A8-3E5B-4173-804E-1B21E3DEF974}" dt="2021-10-25T16:17:12.294" v="445" actId="113"/>
        <pc:sldMkLst>
          <pc:docMk/>
          <pc:sldMk cId="1447773315" sldId="318"/>
        </pc:sldMkLst>
        <pc:spChg chg="mod">
          <ac:chgData name="Segerson, Kathleen" userId="a3d42cc0-a531-44de-a406-d228bd2af900" providerId="ADAL" clId="{733E34A8-3E5B-4173-804E-1B21E3DEF974}" dt="2021-10-25T16:17:12.294" v="445" actId="113"/>
          <ac:spMkLst>
            <pc:docMk/>
            <pc:sldMk cId="1447773315" sldId="318"/>
            <ac:spMk id="5" creationId="{00000000-0000-0000-0000-000000000000}"/>
          </ac:spMkLst>
        </pc:spChg>
      </pc:sldChg>
      <pc:sldChg chg="del">
        <pc:chgData name="Segerson, Kathleen" userId="a3d42cc0-a531-44de-a406-d228bd2af900" providerId="ADAL" clId="{733E34A8-3E5B-4173-804E-1B21E3DEF974}" dt="2021-10-25T16:06:20.111" v="6" actId="2696"/>
        <pc:sldMkLst>
          <pc:docMk/>
          <pc:sldMk cId="1682345303" sldId="318"/>
        </pc:sldMkLst>
      </pc:sldChg>
    </pc:docChg>
  </pc:docChgLst>
  <pc:docChgLst>
    <pc:chgData name="Kathleen Segerson" userId="a3d42cc0-a531-44de-a406-d228bd2af900" providerId="ADAL" clId="{733E34A8-3E5B-4173-804E-1B21E3DEF974}"/>
    <pc:docChg chg="modSld">
      <pc:chgData name="Kathleen Segerson" userId="a3d42cc0-a531-44de-a406-d228bd2af900" providerId="ADAL" clId="{733E34A8-3E5B-4173-804E-1B21E3DEF974}" dt="2021-10-25T16:37:32.164" v="3" actId="207"/>
      <pc:docMkLst>
        <pc:docMk/>
      </pc:docMkLst>
      <pc:sldChg chg="modSp mod">
        <pc:chgData name="Kathleen Segerson" userId="a3d42cc0-a531-44de-a406-d228bd2af900" providerId="ADAL" clId="{733E34A8-3E5B-4173-804E-1B21E3DEF974}" dt="2021-10-25T16:37:32.164" v="3" actId="207"/>
        <pc:sldMkLst>
          <pc:docMk/>
          <pc:sldMk cId="278899202" sldId="300"/>
        </pc:sldMkLst>
        <pc:spChg chg="mod">
          <ac:chgData name="Kathleen Segerson" userId="a3d42cc0-a531-44de-a406-d228bd2af900" providerId="ADAL" clId="{733E34A8-3E5B-4173-804E-1B21E3DEF974}" dt="2021-10-25T16:37:32.164" v="3" actId="207"/>
          <ac:spMkLst>
            <pc:docMk/>
            <pc:sldMk cId="278899202" sldId="300"/>
            <ac:spMk id="5" creationId="{00000000-0000-0000-0000-000000000000}"/>
          </ac:spMkLst>
        </pc:spChg>
      </pc:sldChg>
      <pc:sldChg chg="modSp mod">
        <pc:chgData name="Kathleen Segerson" userId="a3d42cc0-a531-44de-a406-d228bd2af900" providerId="ADAL" clId="{733E34A8-3E5B-4173-804E-1B21E3DEF974}" dt="2021-10-25T16:37:21.676" v="2" actId="255"/>
        <pc:sldMkLst>
          <pc:docMk/>
          <pc:sldMk cId="1258928821" sldId="316"/>
        </pc:sldMkLst>
        <pc:spChg chg="mod">
          <ac:chgData name="Kathleen Segerson" userId="a3d42cc0-a531-44de-a406-d228bd2af900" providerId="ADAL" clId="{733E34A8-3E5B-4173-804E-1B21E3DEF974}" dt="2021-10-25T16:37:21.676" v="2" actId="255"/>
          <ac:spMkLst>
            <pc:docMk/>
            <pc:sldMk cId="1258928821" sldId="316"/>
            <ac:spMk id="5" creationId="{00000000-0000-0000-0000-000000000000}"/>
          </ac:spMkLst>
        </pc:spChg>
      </pc:sldChg>
      <pc:sldChg chg="modSp mod">
        <pc:chgData name="Kathleen Segerson" userId="a3d42cc0-a531-44de-a406-d228bd2af900" providerId="ADAL" clId="{733E34A8-3E5B-4173-804E-1B21E3DEF974}" dt="2021-10-25T16:37:14.891" v="1" actId="255"/>
        <pc:sldMkLst>
          <pc:docMk/>
          <pc:sldMk cId="4089395761" sldId="317"/>
        </pc:sldMkLst>
        <pc:spChg chg="mod">
          <ac:chgData name="Kathleen Segerson" userId="a3d42cc0-a531-44de-a406-d228bd2af900" providerId="ADAL" clId="{733E34A8-3E5B-4173-804E-1B21E3DEF974}" dt="2021-10-25T16:37:14.891" v="1" actId="255"/>
          <ac:spMkLst>
            <pc:docMk/>
            <pc:sldMk cId="4089395761" sldId="317"/>
            <ac:spMk id="5" creationId="{00000000-0000-0000-0000-000000000000}"/>
          </ac:spMkLst>
        </pc:spChg>
      </pc:sldChg>
      <pc:sldChg chg="modSp mod">
        <pc:chgData name="Kathleen Segerson" userId="a3d42cc0-a531-44de-a406-d228bd2af900" providerId="ADAL" clId="{733E34A8-3E5B-4173-804E-1B21E3DEF974}" dt="2021-10-25T16:33:08.723" v="0" actId="255"/>
        <pc:sldMkLst>
          <pc:docMk/>
          <pc:sldMk cId="1447773315" sldId="318"/>
        </pc:sldMkLst>
        <pc:spChg chg="mod">
          <ac:chgData name="Kathleen Segerson" userId="a3d42cc0-a531-44de-a406-d228bd2af900" providerId="ADAL" clId="{733E34A8-3E5B-4173-804E-1B21E3DEF974}" dt="2021-10-25T16:33:08.723" v="0" actId="255"/>
          <ac:spMkLst>
            <pc:docMk/>
            <pc:sldMk cId="1447773315" sldId="318"/>
            <ac:spMk id="5" creationId="{00000000-0000-0000-0000-000000000000}"/>
          </ac:spMkLst>
        </pc:spChg>
      </pc:sldChg>
    </pc:docChg>
  </pc:docChgLst>
  <pc:docChgLst>
    <pc:chgData name="Kathleen Segerson" userId="a3d42cc0-a531-44de-a406-d228bd2af900" providerId="ADAL" clId="{D85A6958-5877-4968-A1C0-84C5B985DDE2}"/>
    <pc:docChg chg="undo custSel addSld modSld">
      <pc:chgData name="Kathleen Segerson" userId="a3d42cc0-a531-44de-a406-d228bd2af900" providerId="ADAL" clId="{D85A6958-5877-4968-A1C0-84C5B985DDE2}" dt="2021-10-25T14:59:37.333" v="1058" actId="20577"/>
      <pc:docMkLst>
        <pc:docMk/>
      </pc:docMkLst>
      <pc:sldChg chg="modSp mod">
        <pc:chgData name="Kathleen Segerson" userId="a3d42cc0-a531-44de-a406-d228bd2af900" providerId="ADAL" clId="{D85A6958-5877-4968-A1C0-84C5B985DDE2}" dt="2021-10-25T14:48:16.438" v="412" actId="20577"/>
        <pc:sldMkLst>
          <pc:docMk/>
          <pc:sldMk cId="278899202" sldId="300"/>
        </pc:sldMkLst>
        <pc:spChg chg="mod">
          <ac:chgData name="Kathleen Segerson" userId="a3d42cc0-a531-44de-a406-d228bd2af900" providerId="ADAL" clId="{D85A6958-5877-4968-A1C0-84C5B985DDE2}" dt="2021-10-25T14:48:16.438" v="412" actId="20577"/>
          <ac:spMkLst>
            <pc:docMk/>
            <pc:sldMk cId="278899202" sldId="300"/>
            <ac:spMk id="5" creationId="{00000000-0000-0000-0000-000000000000}"/>
          </ac:spMkLst>
        </pc:spChg>
      </pc:sldChg>
      <pc:sldChg chg="modSp add mod">
        <pc:chgData name="Kathleen Segerson" userId="a3d42cc0-a531-44de-a406-d228bd2af900" providerId="ADAL" clId="{D85A6958-5877-4968-A1C0-84C5B985DDE2}" dt="2021-10-25T14:48:50.584" v="425" actId="20577"/>
        <pc:sldMkLst>
          <pc:docMk/>
          <pc:sldMk cId="2110695712" sldId="316"/>
        </pc:sldMkLst>
        <pc:spChg chg="mod">
          <ac:chgData name="Kathleen Segerson" userId="a3d42cc0-a531-44de-a406-d228bd2af900" providerId="ADAL" clId="{D85A6958-5877-4968-A1C0-84C5B985DDE2}" dt="2021-10-25T14:48:50.584" v="425" actId="20577"/>
          <ac:spMkLst>
            <pc:docMk/>
            <pc:sldMk cId="2110695712" sldId="316"/>
            <ac:spMk id="5" creationId="{00000000-0000-0000-0000-000000000000}"/>
          </ac:spMkLst>
        </pc:spChg>
      </pc:sldChg>
      <pc:sldChg chg="modSp add mod">
        <pc:chgData name="Kathleen Segerson" userId="a3d42cc0-a531-44de-a406-d228bd2af900" providerId="ADAL" clId="{D85A6958-5877-4968-A1C0-84C5B985DDE2}" dt="2021-10-25T14:55:09.230" v="752" actId="14"/>
        <pc:sldMkLst>
          <pc:docMk/>
          <pc:sldMk cId="2086099457" sldId="317"/>
        </pc:sldMkLst>
        <pc:spChg chg="mod">
          <ac:chgData name="Kathleen Segerson" userId="a3d42cc0-a531-44de-a406-d228bd2af900" providerId="ADAL" clId="{D85A6958-5877-4968-A1C0-84C5B985DDE2}" dt="2021-10-25T14:55:09.230" v="752" actId="14"/>
          <ac:spMkLst>
            <pc:docMk/>
            <pc:sldMk cId="2086099457" sldId="317"/>
            <ac:spMk id="5" creationId="{00000000-0000-0000-0000-000000000000}"/>
          </ac:spMkLst>
        </pc:spChg>
      </pc:sldChg>
      <pc:sldChg chg="modSp add mod">
        <pc:chgData name="Kathleen Segerson" userId="a3d42cc0-a531-44de-a406-d228bd2af900" providerId="ADAL" clId="{D85A6958-5877-4968-A1C0-84C5B985DDE2}" dt="2021-10-25T14:59:37.333" v="1058" actId="20577"/>
        <pc:sldMkLst>
          <pc:docMk/>
          <pc:sldMk cId="1682345303" sldId="318"/>
        </pc:sldMkLst>
        <pc:spChg chg="mod">
          <ac:chgData name="Kathleen Segerson" userId="a3d42cc0-a531-44de-a406-d228bd2af900" providerId="ADAL" clId="{D85A6958-5877-4968-A1C0-84C5B985DDE2}" dt="2021-10-25T14:59:37.333" v="1058" actId="20577"/>
          <ac:spMkLst>
            <pc:docMk/>
            <pc:sldMk cId="1682345303" sldId="318"/>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D10BE6C-4C0C-8046-BBFD-371AD798216A}" type="datetimeFigureOut">
              <a:rPr lang="en-US" smtClean="0"/>
              <a:t>10/27/2021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9EFCB1-D51F-8E41-88AA-D42180FBBA78}" type="slidenum">
              <a:rPr lang="en-US" smtClean="0"/>
              <a:t>‹#›</a:t>
            </a:fld>
            <a:endParaRPr lang="en-US"/>
          </a:p>
        </p:txBody>
      </p:sp>
    </p:spTree>
    <p:extLst>
      <p:ext uri="{BB962C8B-B14F-4D97-AF65-F5344CB8AC3E}">
        <p14:creationId xmlns:p14="http://schemas.microsoft.com/office/powerpoint/2010/main" val="7350099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4764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1656F7-E2D5-EF4D-B3EB-3635D9B80BFE}"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698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63299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656F7-E2D5-EF4D-B3EB-3635D9B80BFE}"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033797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656F7-E2D5-EF4D-B3EB-3635D9B80BFE}"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584697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656F7-E2D5-EF4D-B3EB-3635D9B80BFE}"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4753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656F7-E2D5-EF4D-B3EB-3635D9B80BFE}"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093448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113407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0372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4937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28348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a:t>
            </a:r>
          </a:p>
        </p:txBody>
      </p:sp>
      <p:sp>
        <p:nvSpPr>
          <p:cNvPr id="3" name="Content Placeholder 2"/>
          <p:cNvSpPr>
            <a:spLocks noGrp="1"/>
          </p:cNvSpPr>
          <p:nvPr>
            <p:ph sz="half" idx="1"/>
          </p:nvPr>
        </p:nvSpPr>
        <p:spPr>
          <a:xfrm>
            <a:off x="457200" y="1659037"/>
            <a:ext cx="4038600" cy="4525433"/>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59037"/>
            <a:ext cx="4038600" cy="452543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5" name="Date Placeholder 4"/>
          <p:cNvSpPr>
            <a:spLocks noGrp="1"/>
          </p:cNvSpPr>
          <p:nvPr>
            <p:ph type="dt" sz="half" idx="10"/>
          </p:nvPr>
        </p:nvSpPr>
        <p:spPr/>
        <p:txBody>
          <a:bodyPr/>
          <a:lstStyle/>
          <a:p>
            <a:fld id="{3C30CA21-89C5-A040-B01E-D208A7FA3D8D}"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9549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55394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Text Placeholder 2"/>
          <p:cNvSpPr>
            <a:spLocks noGrp="1"/>
          </p:cNvSpPr>
          <p:nvPr>
            <p:ph type="body" idx="1" hasCustomPrompt="1"/>
          </p:nvPr>
        </p:nvSpPr>
        <p:spPr>
          <a:xfrm>
            <a:off x="457200" y="1534584"/>
            <a:ext cx="4040188"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4" name="Content Placeholder 3"/>
          <p:cNvSpPr>
            <a:spLocks noGrp="1"/>
          </p:cNvSpPr>
          <p:nvPr>
            <p:ph sz="half" idx="2"/>
          </p:nvPr>
        </p:nvSpPr>
        <p:spPr>
          <a:xfrm>
            <a:off x="457200" y="2175934"/>
            <a:ext cx="4040188"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4584"/>
            <a:ext cx="4041775"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6" name="Content Placeholder 5"/>
          <p:cNvSpPr>
            <a:spLocks noGrp="1"/>
          </p:cNvSpPr>
          <p:nvPr>
            <p:ph sz="quarter" idx="4"/>
          </p:nvPr>
        </p:nvSpPr>
        <p:spPr>
          <a:xfrm>
            <a:off x="4645026" y="2175934"/>
            <a:ext cx="4041775"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6616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85756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13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07989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85764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074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31459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60020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dirty="0"/>
              <a:t>Heading</a:t>
            </a:r>
          </a:p>
        </p:txBody>
      </p:sp>
      <p:sp>
        <p:nvSpPr>
          <p:cNvPr id="3" name="Text Placeholder 2"/>
          <p:cNvSpPr>
            <a:spLocks noGrp="1"/>
          </p:cNvSpPr>
          <p:nvPr>
            <p:ph type="body" idx="1"/>
          </p:nvPr>
        </p:nvSpPr>
        <p:spPr>
          <a:xfrm>
            <a:off x="457200" y="1659037"/>
            <a:ext cx="82296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3C30CA21-89C5-A040-B01E-D208A7FA3D8D}" type="datetimeFigureOut">
              <a:rPr lang="en-US" smtClean="0"/>
              <a:t>10/27/2021</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817083645"/>
      </p:ext>
    </p:extLst>
  </p:cSld>
  <p:clrMap bg1="lt1" tx1="dk1" bg2="lt2" tx2="dk2" accent1="accent1" accent2="accent2" accent3="accent3" accent4="accent4" accent5="accent5" accent6="accent6" hlink="hlink" folHlink="folHlink"/>
  <p:sldLayoutIdLst>
    <p:sldLayoutId id="2147493481"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501656F7-E2D5-EF4D-B3EB-3635D9B80BFE}" type="datetimeFigureOut">
              <a:rPr lang="en-US" smtClean="0"/>
              <a:t>10/27/2021</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1873203494"/>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grad.uconn.edu/faculty-staff-resources/managing-graduate-programs/annual-academic-evaluations/"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b="1" dirty="0"/>
              <a:t>Using Annual Reviews to Help Graduate Students Succeed </a:t>
            </a:r>
          </a:p>
        </p:txBody>
      </p:sp>
      <p:sp>
        <p:nvSpPr>
          <p:cNvPr id="5" name="Content Placeholder 4"/>
          <p:cNvSpPr>
            <a:spLocks noGrp="1"/>
          </p:cNvSpPr>
          <p:nvPr>
            <p:ph idx="1"/>
          </p:nvPr>
        </p:nvSpPr>
        <p:spPr>
          <a:xfrm>
            <a:off x="178130" y="1659037"/>
            <a:ext cx="8508670" cy="4923796"/>
          </a:xfrm>
        </p:spPr>
        <p:txBody>
          <a:bodyPr>
            <a:normAutofit lnSpcReduction="10000"/>
          </a:bodyPr>
          <a:lstStyle/>
          <a:p>
            <a:pPr marL="0" indent="0">
              <a:buNone/>
            </a:pPr>
            <a:r>
              <a:rPr lang="en-US" sz="4000" dirty="0"/>
              <a:t>Kent Holsinger</a:t>
            </a:r>
          </a:p>
          <a:p>
            <a:pPr marL="0" indent="0">
              <a:buNone/>
            </a:pPr>
            <a:r>
              <a:rPr lang="en-US" sz="4000" dirty="0"/>
              <a:t>Vice Provost and Dean</a:t>
            </a:r>
          </a:p>
          <a:p>
            <a:pPr marL="0" indent="0">
              <a:buNone/>
            </a:pPr>
            <a:endParaRPr lang="en-US" sz="4000" dirty="0"/>
          </a:p>
          <a:p>
            <a:pPr marL="0" indent="0">
              <a:buNone/>
            </a:pPr>
            <a:r>
              <a:rPr lang="en-US" sz="4000" dirty="0"/>
              <a:t>Kathy </a:t>
            </a:r>
            <a:r>
              <a:rPr lang="en-US" sz="4000" dirty="0" err="1"/>
              <a:t>Segerson</a:t>
            </a:r>
            <a:endParaRPr lang="en-US" sz="4000" dirty="0"/>
          </a:p>
          <a:p>
            <a:pPr marL="0" indent="0">
              <a:buNone/>
            </a:pPr>
            <a:r>
              <a:rPr lang="en-US" sz="4000" dirty="0"/>
              <a:t>Associate Dean</a:t>
            </a:r>
          </a:p>
          <a:p>
            <a:pPr marL="0" indent="0">
              <a:buNone/>
            </a:pPr>
            <a:endParaRPr lang="en-US" sz="4000" dirty="0"/>
          </a:p>
          <a:p>
            <a:pPr marL="0" indent="0">
              <a:buNone/>
            </a:pPr>
            <a:r>
              <a:rPr lang="en-US" sz="4000" dirty="0"/>
              <a:t>October 27, 2021</a:t>
            </a:r>
          </a:p>
          <a:p>
            <a:endParaRPr lang="en-US" dirty="0"/>
          </a:p>
        </p:txBody>
      </p:sp>
    </p:spTree>
    <p:extLst>
      <p:ext uri="{BB962C8B-B14F-4D97-AF65-F5344CB8AC3E}">
        <p14:creationId xmlns:p14="http://schemas.microsoft.com/office/powerpoint/2010/main" val="1793062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Guidance on performing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3200" dirty="0"/>
              <a:t>From Provost </a:t>
            </a:r>
            <a:r>
              <a:rPr lang="en-US" sz="3200" dirty="0" err="1"/>
              <a:t>Lejuez</a:t>
            </a:r>
            <a:r>
              <a:rPr lang="en-US" sz="3200" dirty="0"/>
              <a:t> – Feedback should be</a:t>
            </a:r>
          </a:p>
          <a:p>
            <a:r>
              <a:rPr lang="en-US" sz="3200" dirty="0"/>
              <a:t>Goal-referenced and expectation focused</a:t>
            </a:r>
          </a:p>
          <a:p>
            <a:r>
              <a:rPr lang="en-US" sz="3200" dirty="0"/>
              <a:t>Specific, detailed, and actionable</a:t>
            </a:r>
          </a:p>
          <a:p>
            <a:r>
              <a:rPr lang="en-US" sz="3200" dirty="0"/>
              <a:t>User-friendly</a:t>
            </a:r>
          </a:p>
          <a:p>
            <a:r>
              <a:rPr lang="en-US" sz="3200" dirty="0"/>
              <a:t>Timely, consistent, ongoing, and updating</a:t>
            </a:r>
          </a:p>
          <a:p>
            <a:pPr marL="0" indent="0">
              <a:buNone/>
            </a:pPr>
            <a:endParaRPr lang="en-US" sz="4000" dirty="0"/>
          </a:p>
        </p:txBody>
      </p:sp>
    </p:spTree>
    <p:extLst>
      <p:ext uri="{BB962C8B-B14F-4D97-AF65-F5344CB8AC3E}">
        <p14:creationId xmlns:p14="http://schemas.microsoft.com/office/powerpoint/2010/main" val="2139237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Guidance on performing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3200" dirty="0"/>
              <a:t>From Provost </a:t>
            </a:r>
            <a:r>
              <a:rPr lang="en-US" sz="3200" dirty="0" err="1"/>
              <a:t>Lejuez</a:t>
            </a:r>
            <a:r>
              <a:rPr lang="en-US" sz="3200" dirty="0"/>
              <a:t> – Feedback should be</a:t>
            </a:r>
          </a:p>
          <a:p>
            <a:r>
              <a:rPr lang="en-US" sz="3200" dirty="0"/>
              <a:t>Goal-referenced and expectation focused</a:t>
            </a:r>
          </a:p>
          <a:p>
            <a:r>
              <a:rPr lang="en-US" sz="3200" dirty="0"/>
              <a:t>Specific, detailed, and actionable</a:t>
            </a:r>
          </a:p>
          <a:p>
            <a:r>
              <a:rPr lang="en-US" sz="3200" dirty="0"/>
              <a:t>User-friendly</a:t>
            </a:r>
          </a:p>
          <a:p>
            <a:r>
              <a:rPr lang="en-US" sz="3200" dirty="0"/>
              <a:t>Timely, consistent, ongoing, and updating</a:t>
            </a:r>
          </a:p>
          <a:p>
            <a:pPr marL="0" indent="0">
              <a:buNone/>
            </a:pPr>
            <a:r>
              <a:rPr lang="en-US" sz="3200" dirty="0">
                <a:solidFill>
                  <a:srgbClr val="0070C0"/>
                </a:solidFill>
              </a:rPr>
              <a:t>For annual reviews – Feedback should not come as a surprise</a:t>
            </a:r>
          </a:p>
          <a:p>
            <a:pPr marL="0" indent="0">
              <a:buNone/>
            </a:pPr>
            <a:endParaRPr lang="en-US" sz="4000" dirty="0"/>
          </a:p>
        </p:txBody>
      </p:sp>
    </p:spTree>
    <p:extLst>
      <p:ext uri="{BB962C8B-B14F-4D97-AF65-F5344CB8AC3E}">
        <p14:creationId xmlns:p14="http://schemas.microsoft.com/office/powerpoint/2010/main" val="16090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Guidance on performing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4000" dirty="0">
                <a:solidFill>
                  <a:srgbClr val="0070C0"/>
                </a:solidFill>
              </a:rPr>
              <a:t>Review goals for past year</a:t>
            </a:r>
          </a:p>
        </p:txBody>
      </p:sp>
    </p:spTree>
    <p:extLst>
      <p:ext uri="{BB962C8B-B14F-4D97-AF65-F5344CB8AC3E}">
        <p14:creationId xmlns:p14="http://schemas.microsoft.com/office/powerpoint/2010/main" val="1259835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Guidance on performing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4000" dirty="0">
                <a:solidFill>
                  <a:srgbClr val="0070C0"/>
                </a:solidFill>
              </a:rPr>
              <a:t>Review goals for past year</a:t>
            </a:r>
          </a:p>
          <a:p>
            <a:r>
              <a:rPr lang="en-US" sz="4000" dirty="0"/>
              <a:t>Are you making satisfactory progress?</a:t>
            </a:r>
          </a:p>
          <a:p>
            <a:r>
              <a:rPr lang="en-US" sz="4000" dirty="0"/>
              <a:t>Where did you exceed expectations?</a:t>
            </a:r>
          </a:p>
          <a:p>
            <a:r>
              <a:rPr lang="en-US" sz="4000" dirty="0"/>
              <a:t>Where did you fall short?</a:t>
            </a:r>
          </a:p>
          <a:p>
            <a:pPr lvl="1"/>
            <a:r>
              <a:rPr lang="en-US" sz="4000" dirty="0"/>
              <a:t>What caused you to fall short?</a:t>
            </a:r>
          </a:p>
        </p:txBody>
      </p:sp>
    </p:spTree>
    <p:extLst>
      <p:ext uri="{BB962C8B-B14F-4D97-AF65-F5344CB8AC3E}">
        <p14:creationId xmlns:p14="http://schemas.microsoft.com/office/powerpoint/2010/main" val="3168075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Guidance on performing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4000" dirty="0">
                <a:solidFill>
                  <a:srgbClr val="0070C0"/>
                </a:solidFill>
              </a:rPr>
              <a:t>Set goals for the coming year</a:t>
            </a:r>
          </a:p>
        </p:txBody>
      </p:sp>
    </p:spTree>
    <p:extLst>
      <p:ext uri="{BB962C8B-B14F-4D97-AF65-F5344CB8AC3E}">
        <p14:creationId xmlns:p14="http://schemas.microsoft.com/office/powerpoint/2010/main" val="1176008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Guidance on performing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4000" dirty="0">
                <a:solidFill>
                  <a:srgbClr val="0070C0"/>
                </a:solidFill>
              </a:rPr>
              <a:t>Set goals for the coming year</a:t>
            </a:r>
          </a:p>
          <a:p>
            <a:r>
              <a:rPr lang="en-US" sz="4000" dirty="0"/>
              <a:t>What milestones should you pass?</a:t>
            </a:r>
          </a:p>
          <a:p>
            <a:pPr lvl="1"/>
            <a:r>
              <a:rPr lang="en-US" sz="4000" dirty="0"/>
              <a:t>Ensure that milestones reflect time-to-degree expectations</a:t>
            </a:r>
          </a:p>
          <a:p>
            <a:pPr lvl="1"/>
            <a:r>
              <a:rPr lang="en-US" sz="4000" dirty="0"/>
              <a:t>Consider inch pebbles</a:t>
            </a:r>
          </a:p>
          <a:p>
            <a:r>
              <a:rPr lang="en-US" sz="4000" dirty="0"/>
              <a:t>What help do you need to pass the milestones?</a:t>
            </a:r>
          </a:p>
        </p:txBody>
      </p:sp>
    </p:spTree>
    <p:extLst>
      <p:ext uri="{BB962C8B-B14F-4D97-AF65-F5344CB8AC3E}">
        <p14:creationId xmlns:p14="http://schemas.microsoft.com/office/powerpoint/2010/main" val="1793109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Guidance on performing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4000" dirty="0">
                <a:solidFill>
                  <a:srgbClr val="0070C0"/>
                </a:solidFill>
              </a:rPr>
              <a:t>Document the discussion</a:t>
            </a:r>
          </a:p>
        </p:txBody>
      </p:sp>
    </p:spTree>
    <p:extLst>
      <p:ext uri="{BB962C8B-B14F-4D97-AF65-F5344CB8AC3E}">
        <p14:creationId xmlns:p14="http://schemas.microsoft.com/office/powerpoint/2010/main" val="2376524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Guidance on performing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4000" dirty="0">
                <a:solidFill>
                  <a:srgbClr val="0070C0"/>
                </a:solidFill>
              </a:rPr>
              <a:t>Document the discussion</a:t>
            </a:r>
          </a:p>
          <a:p>
            <a:r>
              <a:rPr lang="en-US" sz="4000" dirty="0"/>
              <a:t>Share copy of annual review with the student</a:t>
            </a:r>
          </a:p>
          <a:p>
            <a:r>
              <a:rPr lang="en-US" sz="4000" dirty="0"/>
              <a:t>Refer to last annual review when assessing progress/expectations</a:t>
            </a:r>
          </a:p>
          <a:p>
            <a:r>
              <a:rPr lang="en-US" sz="4000" dirty="0"/>
              <a:t>Increase chances of satisfactory progress</a:t>
            </a:r>
          </a:p>
        </p:txBody>
      </p:sp>
    </p:spTree>
    <p:extLst>
      <p:ext uri="{BB962C8B-B14F-4D97-AF65-F5344CB8AC3E}">
        <p14:creationId xmlns:p14="http://schemas.microsoft.com/office/powerpoint/2010/main" val="3260738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How to use The Graduate School template for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2000" dirty="0"/>
              <a:t>Graduate School template for developing annual reviews:</a:t>
            </a:r>
            <a:endParaRPr lang="en-US" sz="2000" dirty="0">
              <a:hlinkClick r:id="rId2"/>
            </a:endParaRPr>
          </a:p>
          <a:p>
            <a:pPr marL="400050" lvl="1" indent="0">
              <a:buNone/>
            </a:pPr>
            <a:r>
              <a:rPr lang="en-US" sz="2000" dirty="0">
                <a:hlinkClick r:id="rId2"/>
              </a:rPr>
              <a:t>https://grad.uconn.edu/faculty-staff-resources/managing-graduate-programs/annual-academic-evaluations/</a:t>
            </a:r>
            <a:endParaRPr lang="en-US" sz="2000" dirty="0"/>
          </a:p>
          <a:p>
            <a:endParaRPr lang="en-US" sz="2000" dirty="0"/>
          </a:p>
          <a:p>
            <a:pPr marL="0" indent="0">
              <a:buNone/>
            </a:pPr>
            <a:r>
              <a:rPr lang="en-US" sz="2000" b="1" dirty="0">
                <a:solidFill>
                  <a:srgbClr val="FF0000"/>
                </a:solidFill>
              </a:rPr>
              <a:t>Four parts:</a:t>
            </a:r>
          </a:p>
          <a:p>
            <a:pPr marL="0" indent="0">
              <a:buNone/>
            </a:pPr>
            <a:endParaRPr lang="en-US" sz="2000" dirty="0"/>
          </a:p>
          <a:p>
            <a:pPr marL="400050" lvl="1" indent="0">
              <a:buNone/>
            </a:pPr>
            <a:r>
              <a:rPr lang="en-US" sz="2000" dirty="0"/>
              <a:t>Part I:     Milestones and Self-Evaluation (student)</a:t>
            </a:r>
          </a:p>
          <a:p>
            <a:pPr marL="400050" lvl="1" indent="0">
              <a:buNone/>
            </a:pPr>
            <a:r>
              <a:rPr lang="en-US" sz="2000" dirty="0"/>
              <a:t>Part II:    Evaluation by Major Advisor  (advisor)</a:t>
            </a:r>
          </a:p>
          <a:p>
            <a:pPr marL="400050" lvl="1" indent="0">
              <a:buNone/>
            </a:pPr>
            <a:r>
              <a:rPr lang="en-US" sz="2000" dirty="0"/>
              <a:t>Part III:   Comments by DGS or Program Director  (DGS/Director)</a:t>
            </a:r>
          </a:p>
          <a:p>
            <a:pPr marL="400050" lvl="1" indent="0">
              <a:buNone/>
            </a:pPr>
            <a:r>
              <a:rPr lang="en-US" sz="2000" dirty="0"/>
              <a:t>Part IV:   Signatures</a:t>
            </a:r>
          </a:p>
          <a:p>
            <a:pPr marL="0" indent="0">
              <a:buNone/>
            </a:pPr>
            <a:endParaRPr lang="en-US" sz="2000" dirty="0"/>
          </a:p>
          <a:p>
            <a:pPr marL="0" indent="0">
              <a:buNone/>
            </a:pPr>
            <a:r>
              <a:rPr lang="en-US" sz="2000" dirty="0"/>
              <a:t>Note:  Template is designed to be </a:t>
            </a:r>
            <a:r>
              <a:rPr lang="en-US" sz="2000" dirty="0">
                <a:solidFill>
                  <a:srgbClr val="FF0000"/>
                </a:solidFill>
              </a:rPr>
              <a:t>customized to program needs</a:t>
            </a:r>
            <a:r>
              <a:rPr lang="en-US" sz="2000" dirty="0"/>
              <a:t>.</a:t>
            </a:r>
          </a:p>
        </p:txBody>
      </p:sp>
    </p:spTree>
    <p:extLst>
      <p:ext uri="{BB962C8B-B14F-4D97-AF65-F5344CB8AC3E}">
        <p14:creationId xmlns:p14="http://schemas.microsoft.com/office/powerpoint/2010/main" val="278899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How to use The Graduate School template for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2400" b="1" dirty="0">
                <a:solidFill>
                  <a:srgbClr val="FF0000"/>
                </a:solidFill>
              </a:rPr>
              <a:t>Part I:   Milestones and Self-Evaluation (student)</a:t>
            </a:r>
          </a:p>
          <a:p>
            <a:pPr marL="0" indent="0">
              <a:buNone/>
            </a:pPr>
            <a:endParaRPr lang="en-US" sz="2400" dirty="0">
              <a:solidFill>
                <a:srgbClr val="FF0000"/>
              </a:solidFill>
            </a:endParaRPr>
          </a:p>
          <a:p>
            <a:pPr lvl="1"/>
            <a:r>
              <a:rPr lang="en-US" sz="2000" dirty="0"/>
              <a:t>Coursework</a:t>
            </a:r>
          </a:p>
          <a:p>
            <a:pPr lvl="1"/>
            <a:r>
              <a:rPr lang="en-US" sz="2000" dirty="0"/>
              <a:t>Scholarly/creative activity</a:t>
            </a:r>
          </a:p>
          <a:p>
            <a:pPr lvl="1"/>
            <a:r>
              <a:rPr lang="en-US" sz="2000" dirty="0"/>
              <a:t>Notable Accomplishments</a:t>
            </a:r>
          </a:p>
          <a:p>
            <a:pPr lvl="1"/>
            <a:r>
              <a:rPr lang="en-US" sz="2000" dirty="0"/>
              <a:t>Teaching and Communication Experience</a:t>
            </a:r>
          </a:p>
          <a:p>
            <a:pPr lvl="1"/>
            <a:r>
              <a:rPr lang="en-US" sz="2000" dirty="0"/>
              <a:t>Professional Development</a:t>
            </a:r>
          </a:p>
          <a:p>
            <a:pPr lvl="1"/>
            <a:r>
              <a:rPr lang="en-US" sz="2000" dirty="0"/>
              <a:t>Academic Financial Support</a:t>
            </a:r>
          </a:p>
          <a:p>
            <a:pPr lvl="1"/>
            <a:r>
              <a:rPr lang="en-US" sz="2000" b="1" dirty="0"/>
              <a:t>Interaction with Advisor</a:t>
            </a:r>
          </a:p>
        </p:txBody>
      </p:sp>
    </p:spTree>
    <p:extLst>
      <p:ext uri="{BB962C8B-B14F-4D97-AF65-F5344CB8AC3E}">
        <p14:creationId xmlns:p14="http://schemas.microsoft.com/office/powerpoint/2010/main" val="1258928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a:bodyPr>
          <a:lstStyle/>
          <a:p>
            <a:r>
              <a:rPr lang="en-US" b="1" dirty="0"/>
              <a:t>Overview</a:t>
            </a:r>
          </a:p>
        </p:txBody>
      </p:sp>
      <p:sp>
        <p:nvSpPr>
          <p:cNvPr id="5" name="Content Placeholder 4"/>
          <p:cNvSpPr>
            <a:spLocks noGrp="1"/>
          </p:cNvSpPr>
          <p:nvPr>
            <p:ph idx="1"/>
          </p:nvPr>
        </p:nvSpPr>
        <p:spPr>
          <a:xfrm>
            <a:off x="178130" y="1659037"/>
            <a:ext cx="8508670" cy="4923796"/>
          </a:xfrm>
        </p:spPr>
        <p:txBody>
          <a:bodyPr>
            <a:normAutofit/>
          </a:bodyPr>
          <a:lstStyle/>
          <a:p>
            <a:r>
              <a:rPr lang="en-US" sz="4000" dirty="0"/>
              <a:t>Why perform an annual review</a:t>
            </a:r>
          </a:p>
          <a:p>
            <a:r>
              <a:rPr lang="en-US" sz="4000" dirty="0"/>
              <a:t>How to use The Graduate School template for annual reviews</a:t>
            </a:r>
          </a:p>
          <a:p>
            <a:r>
              <a:rPr lang="en-US" sz="4000" dirty="0"/>
              <a:t>Guidance on performing annual reviews</a:t>
            </a:r>
          </a:p>
        </p:txBody>
      </p:sp>
    </p:spTree>
    <p:extLst>
      <p:ext uri="{BB962C8B-B14F-4D97-AF65-F5344CB8AC3E}">
        <p14:creationId xmlns:p14="http://schemas.microsoft.com/office/powerpoint/2010/main" val="1175720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How to use The Graduate School template for annual reviews</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2400" b="1" dirty="0">
                <a:solidFill>
                  <a:srgbClr val="FF0000"/>
                </a:solidFill>
              </a:rPr>
              <a:t>Part II:   Evaluation by Major Advisor</a:t>
            </a:r>
          </a:p>
          <a:p>
            <a:pPr marL="0" indent="0">
              <a:buNone/>
            </a:pPr>
            <a:endParaRPr lang="en-US" sz="2400" b="1" dirty="0">
              <a:solidFill>
                <a:srgbClr val="FF0000"/>
              </a:solidFill>
            </a:endParaRPr>
          </a:p>
          <a:p>
            <a:r>
              <a:rPr lang="en-US" sz="2000" dirty="0"/>
              <a:t>Evaluation of progress to date (overall and last year)</a:t>
            </a:r>
          </a:p>
          <a:p>
            <a:pPr lvl="1"/>
            <a:r>
              <a:rPr lang="en-US" sz="2000" dirty="0"/>
              <a:t>Written comments on progress</a:t>
            </a:r>
          </a:p>
          <a:p>
            <a:pPr lvl="1"/>
            <a:r>
              <a:rPr lang="en-US" sz="2000" dirty="0"/>
              <a:t>Summary “grade” (very good progress, good progress, minimal/inadequate progress, no discernible progress)</a:t>
            </a:r>
          </a:p>
          <a:p>
            <a:pPr lvl="1"/>
            <a:endParaRPr lang="en-US" sz="2000" dirty="0"/>
          </a:p>
          <a:p>
            <a:r>
              <a:rPr lang="en-US" sz="2000" dirty="0"/>
              <a:t>Expectations/future plans/suggestions</a:t>
            </a:r>
          </a:p>
        </p:txBody>
      </p:sp>
    </p:spTree>
    <p:extLst>
      <p:ext uri="{BB962C8B-B14F-4D97-AF65-F5344CB8AC3E}">
        <p14:creationId xmlns:p14="http://schemas.microsoft.com/office/powerpoint/2010/main" val="4089395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dirty="0"/>
              <a:t>How to use The Graduate School template for annual reviews</a:t>
            </a:r>
          </a:p>
        </p:txBody>
      </p:sp>
      <p:sp>
        <p:nvSpPr>
          <p:cNvPr id="5" name="Content Placeholder 4"/>
          <p:cNvSpPr>
            <a:spLocks noGrp="1"/>
          </p:cNvSpPr>
          <p:nvPr>
            <p:ph idx="1"/>
          </p:nvPr>
        </p:nvSpPr>
        <p:spPr>
          <a:xfrm>
            <a:off x="255319" y="1659037"/>
            <a:ext cx="8508670" cy="4923796"/>
          </a:xfrm>
        </p:spPr>
        <p:txBody>
          <a:bodyPr>
            <a:normAutofit/>
          </a:bodyPr>
          <a:lstStyle/>
          <a:p>
            <a:pPr marL="0" indent="0">
              <a:buNone/>
            </a:pPr>
            <a:endParaRPr lang="en-US" sz="2000" dirty="0"/>
          </a:p>
          <a:p>
            <a:pPr marL="0" indent="0">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Developing an annual review process: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Each program should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develop an annual review form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fits their program(s)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Each program should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develop a process for using review forms</a:t>
            </a:r>
            <a:r>
              <a:rPr lang="en-US" dirty="0">
                <a:latin typeface="Calibri" panose="020F0502020204030204" pitchFamily="34" charset="0"/>
                <a:ea typeface="Calibri" panose="020F0502020204030204" pitchFamily="34" charset="0"/>
                <a:cs typeface="Times New Roman" panose="02020603050405020304" pitchFamily="18" charset="0"/>
              </a:rPr>
              <a:t>, including</a:t>
            </a:r>
          </a:p>
          <a:p>
            <a:pPr lvl="1"/>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Who</a:t>
            </a:r>
            <a:r>
              <a:rPr lang="en-US" dirty="0">
                <a:effectLst/>
                <a:latin typeface="Calibri" panose="020F0502020204030204" pitchFamily="34" charset="0"/>
                <a:ea typeface="Calibri" panose="020F0502020204030204" pitchFamily="34" charset="0"/>
                <a:cs typeface="Times New Roman" panose="02020603050405020304" pitchFamily="18" charset="0"/>
              </a:rPr>
              <a:t> needs to complete reviews</a:t>
            </a:r>
          </a:p>
          <a:p>
            <a:pPr lvl="1"/>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When</a:t>
            </a:r>
            <a:r>
              <a:rPr lang="en-US" dirty="0">
                <a:latin typeface="Calibri" panose="020F0502020204030204" pitchFamily="34" charset="0"/>
                <a:ea typeface="Calibri" panose="020F0502020204030204" pitchFamily="34" charset="0"/>
                <a:cs typeface="Times New Roman" panose="02020603050405020304" pitchFamily="18" charset="0"/>
              </a:rPr>
              <a:t> do they need to be completed</a:t>
            </a:r>
          </a:p>
          <a:p>
            <a:pPr lvl="1"/>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How</a:t>
            </a:r>
            <a:r>
              <a:rPr lang="en-US" dirty="0">
                <a:effectLst/>
                <a:latin typeface="Calibri" panose="020F0502020204030204" pitchFamily="34" charset="0"/>
                <a:ea typeface="Calibri" panose="020F0502020204030204" pitchFamily="34" charset="0"/>
                <a:cs typeface="Times New Roman" panose="02020603050405020304" pitchFamily="18" charset="0"/>
              </a:rPr>
              <a:t> will they be used  </a:t>
            </a:r>
          </a:p>
          <a:p>
            <a:pPr lvl="1"/>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a:t>
            </a:r>
            <a:r>
              <a:rPr lang="en-US" dirty="0">
                <a:latin typeface="Calibri" panose="020F0502020204030204" pitchFamily="34" charset="0"/>
                <a:ea typeface="Calibri" panose="020F0502020204030204" pitchFamily="34" charset="0"/>
                <a:cs typeface="Times New Roman" panose="02020603050405020304" pitchFamily="18" charset="0"/>
              </a:rPr>
              <a:t> will they be stored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a:p>
            <a:pPr marL="0" indent="0">
              <a:buNone/>
            </a:pPr>
            <a:r>
              <a:rPr lang="en-US" sz="2000" dirty="0"/>
              <a:t>More specific guidelines are available and will be posted on The Graduate School website.</a:t>
            </a:r>
          </a:p>
        </p:txBody>
      </p:sp>
    </p:spTree>
    <p:extLst>
      <p:ext uri="{BB962C8B-B14F-4D97-AF65-F5344CB8AC3E}">
        <p14:creationId xmlns:p14="http://schemas.microsoft.com/office/powerpoint/2010/main" val="1447773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a:bodyPr>
          <a:lstStyle/>
          <a:p>
            <a:r>
              <a:rPr lang="en-US" dirty="0"/>
              <a:t>Conclusion</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4000" dirty="0">
                <a:solidFill>
                  <a:srgbClr val="0070C0"/>
                </a:solidFill>
              </a:rPr>
              <a:t>Promote student success</a:t>
            </a:r>
          </a:p>
          <a:p>
            <a:r>
              <a:rPr lang="en-US" sz="4000" dirty="0"/>
              <a:t>Clear expectations</a:t>
            </a:r>
          </a:p>
          <a:p>
            <a:r>
              <a:rPr lang="en-US" sz="4000" dirty="0"/>
              <a:t>Clear guidance</a:t>
            </a:r>
          </a:p>
        </p:txBody>
      </p:sp>
      <p:pic>
        <p:nvPicPr>
          <p:cNvPr id="4" name="Picture 3">
            <a:extLst>
              <a:ext uri="{FF2B5EF4-FFF2-40B4-BE49-F238E27FC236}">
                <a16:creationId xmlns:a16="http://schemas.microsoft.com/office/drawing/2014/main" id="{CFDFB9E0-9EE5-FD40-8168-11733BFD3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65192" cy="6938682"/>
          </a:xfrm>
          <a:prstGeom prst="rect">
            <a:avLst/>
          </a:prstGeom>
        </p:spPr>
      </p:pic>
    </p:spTree>
    <p:extLst>
      <p:ext uri="{BB962C8B-B14F-4D97-AF65-F5344CB8AC3E}">
        <p14:creationId xmlns:p14="http://schemas.microsoft.com/office/powerpoint/2010/main" val="1514295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b="1" dirty="0"/>
              <a:t>Why perform an annual review</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3600" dirty="0">
                <a:solidFill>
                  <a:srgbClr val="0070C0"/>
                </a:solidFill>
              </a:rPr>
              <a:t>Reflect on progress and plan for the future</a:t>
            </a:r>
          </a:p>
        </p:txBody>
      </p:sp>
    </p:spTree>
    <p:extLst>
      <p:ext uri="{BB962C8B-B14F-4D97-AF65-F5344CB8AC3E}">
        <p14:creationId xmlns:p14="http://schemas.microsoft.com/office/powerpoint/2010/main" val="1856172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b="1" dirty="0"/>
              <a:t>Why perform an annual review</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3600" dirty="0">
                <a:solidFill>
                  <a:srgbClr val="0070C0"/>
                </a:solidFill>
              </a:rPr>
              <a:t>Reflect on progress and plan for the future</a:t>
            </a:r>
          </a:p>
          <a:p>
            <a:r>
              <a:rPr lang="en-US" sz="3600" dirty="0"/>
              <a:t>Discuss progress towards degree</a:t>
            </a:r>
          </a:p>
          <a:p>
            <a:r>
              <a:rPr lang="en-US" sz="3600" dirty="0"/>
              <a:t>Identify challenges</a:t>
            </a:r>
          </a:p>
          <a:p>
            <a:r>
              <a:rPr lang="en-US" sz="3600" dirty="0"/>
              <a:t>Agree on goals</a:t>
            </a:r>
          </a:p>
        </p:txBody>
      </p:sp>
    </p:spTree>
    <p:extLst>
      <p:ext uri="{BB962C8B-B14F-4D97-AF65-F5344CB8AC3E}">
        <p14:creationId xmlns:p14="http://schemas.microsoft.com/office/powerpoint/2010/main" val="2054761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b="1" dirty="0"/>
              <a:t>Why perform an annual review</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3600" dirty="0">
                <a:solidFill>
                  <a:srgbClr val="0070C0"/>
                </a:solidFill>
              </a:rPr>
              <a:t>Reflect on progress and plan for the future</a:t>
            </a:r>
          </a:p>
          <a:p>
            <a:r>
              <a:rPr lang="en-US" sz="3600" dirty="0"/>
              <a:t>Discuss progress towards degree</a:t>
            </a:r>
          </a:p>
          <a:p>
            <a:r>
              <a:rPr lang="en-US" sz="3600" dirty="0"/>
              <a:t>Identify challenges</a:t>
            </a:r>
          </a:p>
          <a:p>
            <a:r>
              <a:rPr lang="en-US" sz="3600" dirty="0"/>
              <a:t>Agree on goals</a:t>
            </a:r>
          </a:p>
          <a:p>
            <a:r>
              <a:rPr lang="en-US" sz="3600" dirty="0">
                <a:solidFill>
                  <a:srgbClr val="0070C0"/>
                </a:solidFill>
              </a:rPr>
              <a:t>Develop shared expectations</a:t>
            </a:r>
          </a:p>
          <a:p>
            <a:r>
              <a:rPr lang="en-US" sz="3600" dirty="0">
                <a:solidFill>
                  <a:srgbClr val="0070C0"/>
                </a:solidFill>
              </a:rPr>
              <a:t>Provide guidance for the future</a:t>
            </a:r>
          </a:p>
        </p:txBody>
      </p:sp>
    </p:spTree>
    <p:extLst>
      <p:ext uri="{BB962C8B-B14F-4D97-AF65-F5344CB8AC3E}">
        <p14:creationId xmlns:p14="http://schemas.microsoft.com/office/powerpoint/2010/main" val="1409582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b="1" dirty="0"/>
              <a:t>Why perform an annual review</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3600" dirty="0">
                <a:solidFill>
                  <a:srgbClr val="0070C0"/>
                </a:solidFill>
              </a:rPr>
              <a:t>Shared expectations are essential for success</a:t>
            </a:r>
          </a:p>
        </p:txBody>
      </p:sp>
    </p:spTree>
    <p:extLst>
      <p:ext uri="{BB962C8B-B14F-4D97-AF65-F5344CB8AC3E}">
        <p14:creationId xmlns:p14="http://schemas.microsoft.com/office/powerpoint/2010/main" val="1635228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b="1" dirty="0"/>
              <a:t>Why perform an annual review</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3600" dirty="0">
                <a:solidFill>
                  <a:srgbClr val="0070C0"/>
                </a:solidFill>
              </a:rPr>
              <a:t>Shared expectations are essential for success</a:t>
            </a:r>
          </a:p>
          <a:p>
            <a:r>
              <a:rPr lang="en-US" sz="3600" dirty="0"/>
              <a:t>What would happen to you if you were a new assistant professor and you didn’t know what your department and dean expected you to do to earn tenure?</a:t>
            </a:r>
          </a:p>
        </p:txBody>
      </p:sp>
    </p:spTree>
    <p:extLst>
      <p:ext uri="{BB962C8B-B14F-4D97-AF65-F5344CB8AC3E}">
        <p14:creationId xmlns:p14="http://schemas.microsoft.com/office/powerpoint/2010/main" val="2831621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b="1" dirty="0"/>
              <a:t>Why perform an annual review</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3600" dirty="0">
                <a:solidFill>
                  <a:srgbClr val="0070C0"/>
                </a:solidFill>
              </a:rPr>
              <a:t>Guidance is essential for success</a:t>
            </a:r>
          </a:p>
        </p:txBody>
      </p:sp>
    </p:spTree>
    <p:extLst>
      <p:ext uri="{BB962C8B-B14F-4D97-AF65-F5344CB8AC3E}">
        <p14:creationId xmlns:p14="http://schemas.microsoft.com/office/powerpoint/2010/main" val="114212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143000"/>
          </a:xfrm>
        </p:spPr>
        <p:txBody>
          <a:bodyPr>
            <a:normAutofit fontScale="90000"/>
          </a:bodyPr>
          <a:lstStyle/>
          <a:p>
            <a:r>
              <a:rPr lang="en-US" b="1" dirty="0"/>
              <a:t>Why perform an annual review</a:t>
            </a:r>
          </a:p>
        </p:txBody>
      </p:sp>
      <p:sp>
        <p:nvSpPr>
          <p:cNvPr id="5" name="Content Placeholder 4"/>
          <p:cNvSpPr>
            <a:spLocks noGrp="1"/>
          </p:cNvSpPr>
          <p:nvPr>
            <p:ph idx="1"/>
          </p:nvPr>
        </p:nvSpPr>
        <p:spPr>
          <a:xfrm>
            <a:off x="178130" y="1659037"/>
            <a:ext cx="8508670" cy="4923796"/>
          </a:xfrm>
        </p:spPr>
        <p:txBody>
          <a:bodyPr>
            <a:normAutofit/>
          </a:bodyPr>
          <a:lstStyle/>
          <a:p>
            <a:pPr marL="0" indent="0">
              <a:buNone/>
            </a:pPr>
            <a:r>
              <a:rPr lang="en-US" sz="3600" dirty="0">
                <a:solidFill>
                  <a:srgbClr val="0070C0"/>
                </a:solidFill>
              </a:rPr>
              <a:t>Guidance is essential for success</a:t>
            </a:r>
          </a:p>
          <a:p>
            <a:r>
              <a:rPr lang="en-US" sz="3600" dirty="0"/>
              <a:t>How likely is it that your student would write an acceptable PhD dissertation if you never provided them with guidance on design of the research? (Could you call them “your student” if they could do it?)</a:t>
            </a:r>
          </a:p>
        </p:txBody>
      </p:sp>
    </p:spTree>
    <p:extLst>
      <p:ext uri="{BB962C8B-B14F-4D97-AF65-F5344CB8AC3E}">
        <p14:creationId xmlns:p14="http://schemas.microsoft.com/office/powerpoint/2010/main" val="1826766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402FDB0E60054B87B8E4A26A8965F8" ma:contentTypeVersion="13" ma:contentTypeDescription="Create a new document." ma:contentTypeScope="" ma:versionID="9aaed749b46a3b5967b0c914108f52cc">
  <xsd:schema xmlns:xsd="http://www.w3.org/2001/XMLSchema" xmlns:xs="http://www.w3.org/2001/XMLSchema" xmlns:p="http://schemas.microsoft.com/office/2006/metadata/properties" xmlns:ns3="a70d8763-7c41-4a73-b44e-b9180792dbd4" xmlns:ns4="be2ef903-5fea-4ffb-9ba3-a46a4f7e2c6e" targetNamespace="http://schemas.microsoft.com/office/2006/metadata/properties" ma:root="true" ma:fieldsID="01d8376876c943e5c1e42e61ee507825" ns3:_="" ns4:_="">
    <xsd:import namespace="a70d8763-7c41-4a73-b44e-b9180792dbd4"/>
    <xsd:import namespace="be2ef903-5fea-4ffb-9ba3-a46a4f7e2c6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0d8763-7c41-4a73-b44e-b9180792d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2ef903-5fea-4ffb-9ba3-a46a4f7e2c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purl.org/dc/terms/"/>
    <ds:schemaRef ds:uri="http://schemas.microsoft.com/office/infopath/2007/PartnerControls"/>
    <ds:schemaRef ds:uri="be2ef903-5fea-4ffb-9ba3-a46a4f7e2c6e"/>
    <ds:schemaRef ds:uri="http://schemas.microsoft.com/office/2006/documentManagement/types"/>
    <ds:schemaRef ds:uri="http://schemas.openxmlformats.org/package/2006/metadata/core-properties"/>
    <ds:schemaRef ds:uri="http://purl.org/dc/elements/1.1/"/>
    <ds:schemaRef ds:uri="a70d8763-7c41-4a73-b44e-b9180792dbd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52B010A-622E-4F8B-8FB9-F414A2F3F2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0d8763-7c41-4a73-b44e-b9180792dbd4"/>
    <ds:schemaRef ds:uri="be2ef903-5fea-4ffb-9ba3-a46a4f7e2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blue-standard-template.potx</Template>
  <TotalTime>16173</TotalTime>
  <Words>669</Words>
  <Application>Microsoft Office PowerPoint</Application>
  <PresentationFormat>On-screen Show (4:3)</PresentationFormat>
  <Paragraphs>119</Paragraphs>
  <Slides>22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Times New Roman</vt:lpstr>
      <vt:lpstr>1_Custom Design</vt:lpstr>
      <vt:lpstr>Custom Design</vt:lpstr>
      <vt:lpstr>Using Annual Reviews to Help Graduate Students Succeed </vt:lpstr>
      <vt:lpstr>Overview</vt:lpstr>
      <vt:lpstr>Why perform an annual review</vt:lpstr>
      <vt:lpstr>Why perform an annual review</vt:lpstr>
      <vt:lpstr>Why perform an annual review</vt:lpstr>
      <vt:lpstr>Why perform an annual review</vt:lpstr>
      <vt:lpstr>Why perform an annual review</vt:lpstr>
      <vt:lpstr>Why perform an annual review</vt:lpstr>
      <vt:lpstr>Why perform an annual review</vt:lpstr>
      <vt:lpstr>Guidance on performing annual reviews</vt:lpstr>
      <vt:lpstr>Guidance on performing annual reviews</vt:lpstr>
      <vt:lpstr>Guidance on performing annual reviews</vt:lpstr>
      <vt:lpstr>Guidance on performing annual reviews</vt:lpstr>
      <vt:lpstr>Guidance on performing annual reviews</vt:lpstr>
      <vt:lpstr>Guidance on performing annual reviews</vt:lpstr>
      <vt:lpstr>Guidance on performing annual reviews</vt:lpstr>
      <vt:lpstr>Guidance on performing annual reviews</vt:lpstr>
      <vt:lpstr>How to use The Graduate School template for annual reviews</vt:lpstr>
      <vt:lpstr>How to use The Graduate School template for annual reviews</vt:lpstr>
      <vt:lpstr>How to use The Graduate School template for annual reviews</vt:lpstr>
      <vt:lpstr>How to use The Graduate School template for annual reviews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Petsa, Megan</cp:lastModifiedBy>
  <cp:revision>145</cp:revision>
  <cp:lastPrinted>2018-04-18T12:40:12Z</cp:lastPrinted>
  <dcterms:created xsi:type="dcterms:W3CDTF">2010-04-12T23:12:02Z</dcterms:created>
  <dcterms:modified xsi:type="dcterms:W3CDTF">2021-10-29T17:28:02Z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0x01010010402FDB0E60054B87B8E4A26A8965F8</vt:lpwstr>
  </property>
</Properties>
</file>