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8" r:id="rId1"/>
    <p:sldMasterId id="2147483659" r:id="rId2"/>
  </p:sldMasterIdLst>
  <p:notesMasterIdLst>
    <p:notesMasterId r:id="rId32"/>
  </p:notesMasterIdLst>
  <p:sldIdLst>
    <p:sldId id="256" r:id="rId3"/>
    <p:sldId id="286" r:id="rId4"/>
    <p:sldId id="307" r:id="rId5"/>
    <p:sldId id="308" r:id="rId6"/>
    <p:sldId id="303" r:id="rId7"/>
    <p:sldId id="302" r:id="rId8"/>
    <p:sldId id="300" r:id="rId9"/>
    <p:sldId id="325" r:id="rId10"/>
    <p:sldId id="314" r:id="rId11"/>
    <p:sldId id="326" r:id="rId12"/>
    <p:sldId id="327" r:id="rId13"/>
    <p:sldId id="328" r:id="rId14"/>
    <p:sldId id="304" r:id="rId15"/>
    <p:sldId id="318" r:id="rId16"/>
    <p:sldId id="329" r:id="rId17"/>
    <p:sldId id="320" r:id="rId18"/>
    <p:sldId id="322" r:id="rId19"/>
    <p:sldId id="319" r:id="rId20"/>
    <p:sldId id="299" r:id="rId21"/>
    <p:sldId id="323" r:id="rId22"/>
    <p:sldId id="278" r:id="rId23"/>
    <p:sldId id="279" r:id="rId24"/>
    <p:sldId id="310" r:id="rId25"/>
    <p:sldId id="311" r:id="rId26"/>
    <p:sldId id="324" r:id="rId27"/>
    <p:sldId id="292" r:id="rId28"/>
    <p:sldId id="330" r:id="rId29"/>
    <p:sldId id="266" r:id="rId30"/>
    <p:sldId id="312" r:id="rId31"/>
  </p:sldIdLst>
  <p:sldSz cx="9144000" cy="5143500" type="screen16x9"/>
  <p:notesSz cx="7315200" cy="9601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43CA27-3081-465F-812C-A63F2C463BAB}" v="1" dt="2024-01-25T17:26:15.3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60291" autoAdjust="0"/>
  </p:normalViewPr>
  <p:slideViewPr>
    <p:cSldViewPr snapToGrid="0">
      <p:cViewPr varScale="1">
        <p:scale>
          <a:sx n="88" d="100"/>
          <a:sy n="88" d="100"/>
        </p:scale>
        <p:origin x="2274" y="7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31520" y="4560570"/>
            <a:ext cx="5852160" cy="4320540"/>
          </a:xfrm>
          <a:prstGeom prst="rect">
            <a:avLst/>
          </a:prstGeom>
          <a:noFill/>
          <a:ln>
            <a:noFill/>
          </a:ln>
        </p:spPr>
        <p:txBody>
          <a:bodyPr spcFirstLastPara="1" wrap="square" lIns="96645" tIns="96645" rIns="96645" bIns="9664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86856048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1:notes"/>
          <p:cNvSpPr txBox="1">
            <a:spLocks noGrp="1"/>
          </p:cNvSpPr>
          <p:nvPr>
            <p:ph type="body" idx="1"/>
          </p:nvPr>
        </p:nvSpPr>
        <p:spPr>
          <a:xfrm>
            <a:off x="731520" y="4560570"/>
            <a:ext cx="5852160" cy="4320540"/>
          </a:xfrm>
          <a:prstGeom prst="rect">
            <a:avLst/>
          </a:prstGeom>
        </p:spPr>
        <p:txBody>
          <a:bodyPr spcFirstLastPara="1" wrap="square" lIns="96645" tIns="96645" rIns="96645" bIns="96645" anchor="t" anchorCtr="0">
            <a:noAutofit/>
          </a:bodyPr>
          <a:lstStyle/>
          <a:p>
            <a:pPr marL="0" indent="0">
              <a:buNone/>
            </a:pPr>
            <a:endParaRPr dirty="0"/>
          </a:p>
        </p:txBody>
      </p:sp>
      <p:sp>
        <p:nvSpPr>
          <p:cNvPr id="81" name="Google Shape;81;p1: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171734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5b10eb10fe_0_0:notes"/>
          <p:cNvSpPr txBox="1">
            <a:spLocks noGrp="1"/>
          </p:cNvSpPr>
          <p:nvPr>
            <p:ph type="body" idx="1"/>
          </p:nvPr>
        </p:nvSpPr>
        <p:spPr>
          <a:xfrm>
            <a:off x="731520" y="4560570"/>
            <a:ext cx="5852160" cy="4320540"/>
          </a:xfrm>
          <a:prstGeom prst="rect">
            <a:avLst/>
          </a:prstGeom>
        </p:spPr>
        <p:txBody>
          <a:bodyPr spcFirstLastPara="1" wrap="square" lIns="96645" tIns="96645" rIns="96645" bIns="96645" anchor="t" anchorCtr="0">
            <a:noAutofit/>
          </a:bodyPr>
          <a:lstStyle/>
          <a:p>
            <a:pPr marL="181240" indent="-181240"/>
            <a:endParaRPr lang="en-US" baseline="0" dirty="0"/>
          </a:p>
        </p:txBody>
      </p:sp>
      <p:sp>
        <p:nvSpPr>
          <p:cNvPr id="89" name="Google Shape;89;g5b10eb10fe_0_0: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107203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594c83e13d_1_0: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594c83e13d_1_0:notes"/>
          <p:cNvSpPr txBox="1">
            <a:spLocks noGrp="1"/>
          </p:cNvSpPr>
          <p:nvPr>
            <p:ph type="body" idx="1"/>
          </p:nvPr>
        </p:nvSpPr>
        <p:spPr>
          <a:xfrm>
            <a:off x="731520" y="4560570"/>
            <a:ext cx="5852160" cy="4320540"/>
          </a:xfrm>
          <a:prstGeom prst="rect">
            <a:avLst/>
          </a:prstGeom>
        </p:spPr>
        <p:txBody>
          <a:bodyPr spcFirstLastPara="1" wrap="square" lIns="96645" tIns="96645" rIns="96645" bIns="96645" anchor="t" anchorCtr="0">
            <a:noAutofit/>
          </a:bodyPr>
          <a:lstStyle/>
          <a:p>
            <a:pPr marL="181240" indent="-181240"/>
            <a:endParaRPr lang="en-US" dirty="0"/>
          </a:p>
        </p:txBody>
      </p:sp>
    </p:spTree>
    <p:extLst>
      <p:ext uri="{BB962C8B-B14F-4D97-AF65-F5344CB8AC3E}">
        <p14:creationId xmlns:p14="http://schemas.microsoft.com/office/powerpoint/2010/main" val="15716340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594c83e13d_1_0: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594c83e13d_1_0:notes"/>
          <p:cNvSpPr txBox="1">
            <a:spLocks noGrp="1"/>
          </p:cNvSpPr>
          <p:nvPr>
            <p:ph type="body" idx="1"/>
          </p:nvPr>
        </p:nvSpPr>
        <p:spPr>
          <a:xfrm>
            <a:off x="731520" y="4560570"/>
            <a:ext cx="5852160" cy="4320540"/>
          </a:xfrm>
          <a:prstGeom prst="rect">
            <a:avLst/>
          </a:prstGeom>
        </p:spPr>
        <p:txBody>
          <a:bodyPr spcFirstLastPara="1" wrap="square" lIns="96645" tIns="96645" rIns="96645" bIns="96645" anchor="t" anchorCtr="0">
            <a:noAutofit/>
          </a:bodyPr>
          <a:lstStyle/>
          <a:p>
            <a:pPr marL="181240" indent="-181240"/>
            <a:endParaRPr lang="en-US" baseline="0" dirty="0"/>
          </a:p>
        </p:txBody>
      </p:sp>
    </p:spTree>
    <p:extLst>
      <p:ext uri="{BB962C8B-B14F-4D97-AF65-F5344CB8AC3E}">
        <p14:creationId xmlns:p14="http://schemas.microsoft.com/office/powerpoint/2010/main" val="41289957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594c83e13d_1_0: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594c83e13d_1_0:notes"/>
          <p:cNvSpPr txBox="1">
            <a:spLocks noGrp="1"/>
          </p:cNvSpPr>
          <p:nvPr>
            <p:ph type="body" idx="1"/>
          </p:nvPr>
        </p:nvSpPr>
        <p:spPr>
          <a:xfrm>
            <a:off x="731520" y="4560570"/>
            <a:ext cx="5852160" cy="4320540"/>
          </a:xfrm>
          <a:prstGeom prst="rect">
            <a:avLst/>
          </a:prstGeom>
        </p:spPr>
        <p:txBody>
          <a:bodyPr spcFirstLastPara="1" wrap="square" lIns="96645" tIns="96645" rIns="96645" bIns="96645" anchor="t" anchorCtr="0">
            <a:noAutofit/>
          </a:bodyPr>
          <a:lstStyle/>
          <a:p>
            <a:pPr marL="664546" lvl="1" indent="-181240"/>
            <a:endParaRPr dirty="0"/>
          </a:p>
        </p:txBody>
      </p:sp>
    </p:spTree>
    <p:extLst>
      <p:ext uri="{BB962C8B-B14F-4D97-AF65-F5344CB8AC3E}">
        <p14:creationId xmlns:p14="http://schemas.microsoft.com/office/powerpoint/2010/main" val="21038822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5b10eb10fe_0_0:notes"/>
          <p:cNvSpPr txBox="1">
            <a:spLocks noGrp="1"/>
          </p:cNvSpPr>
          <p:nvPr>
            <p:ph type="body" idx="1"/>
          </p:nvPr>
        </p:nvSpPr>
        <p:spPr>
          <a:xfrm>
            <a:off x="731520" y="4560570"/>
            <a:ext cx="5852160" cy="4320540"/>
          </a:xfrm>
          <a:prstGeom prst="rect">
            <a:avLst/>
          </a:prstGeom>
        </p:spPr>
        <p:txBody>
          <a:bodyPr spcFirstLastPara="1" wrap="square" lIns="96645" tIns="96645" rIns="96645" bIns="96645" anchor="t" anchorCtr="0">
            <a:noAutofit/>
          </a:bodyPr>
          <a:lstStyle/>
          <a:p>
            <a:pPr marL="181240" indent="-181240"/>
            <a:endParaRPr lang="en-US" baseline="0" dirty="0"/>
          </a:p>
        </p:txBody>
      </p:sp>
      <p:sp>
        <p:nvSpPr>
          <p:cNvPr id="89" name="Google Shape;89;g5b10eb10fe_0_0: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205484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5b10eb10fe_0_0:notes"/>
          <p:cNvSpPr txBox="1">
            <a:spLocks noGrp="1"/>
          </p:cNvSpPr>
          <p:nvPr>
            <p:ph type="body" idx="1"/>
          </p:nvPr>
        </p:nvSpPr>
        <p:spPr>
          <a:xfrm>
            <a:off x="731520" y="4560570"/>
            <a:ext cx="5852160" cy="4320540"/>
          </a:xfrm>
          <a:prstGeom prst="rect">
            <a:avLst/>
          </a:prstGeom>
        </p:spPr>
        <p:txBody>
          <a:bodyPr spcFirstLastPara="1" wrap="square" lIns="96645" tIns="96645" rIns="96645" bIns="96645" anchor="t" anchorCtr="0">
            <a:noAutofit/>
          </a:bodyPr>
          <a:lstStyle/>
          <a:p>
            <a:pPr marL="181240" indent="-181240"/>
            <a:endParaRPr lang="en-US" baseline="0" dirty="0"/>
          </a:p>
        </p:txBody>
      </p:sp>
      <p:sp>
        <p:nvSpPr>
          <p:cNvPr id="89" name="Google Shape;89;g5b10eb10fe_0_0: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489118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5b10eb10fe_0_0:notes"/>
          <p:cNvSpPr txBox="1">
            <a:spLocks noGrp="1"/>
          </p:cNvSpPr>
          <p:nvPr>
            <p:ph type="body" idx="1"/>
          </p:nvPr>
        </p:nvSpPr>
        <p:spPr>
          <a:xfrm>
            <a:off x="731520" y="4560570"/>
            <a:ext cx="5852160" cy="4320540"/>
          </a:xfrm>
          <a:prstGeom prst="rect">
            <a:avLst/>
          </a:prstGeom>
        </p:spPr>
        <p:txBody>
          <a:bodyPr spcFirstLastPara="1" wrap="square" lIns="96645" tIns="96645" rIns="96645" bIns="96645" anchor="t" anchorCtr="0">
            <a:noAutofit/>
          </a:bodyPr>
          <a:lstStyle/>
          <a:p>
            <a:pPr marL="181240" indent="-181240"/>
            <a:endParaRPr lang="en-US" baseline="0" dirty="0"/>
          </a:p>
        </p:txBody>
      </p:sp>
      <p:sp>
        <p:nvSpPr>
          <p:cNvPr id="89" name="Google Shape;89;g5b10eb10fe_0_0: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78426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5b10eb10fe_0_0:notes"/>
          <p:cNvSpPr txBox="1">
            <a:spLocks noGrp="1"/>
          </p:cNvSpPr>
          <p:nvPr>
            <p:ph type="body" idx="1"/>
          </p:nvPr>
        </p:nvSpPr>
        <p:spPr>
          <a:xfrm>
            <a:off x="731520" y="4560570"/>
            <a:ext cx="5852160" cy="4320540"/>
          </a:xfrm>
          <a:prstGeom prst="rect">
            <a:avLst/>
          </a:prstGeom>
        </p:spPr>
        <p:txBody>
          <a:bodyPr spcFirstLastPara="1" wrap="square" lIns="96645" tIns="96645" rIns="96645" bIns="96645" anchor="t" anchorCtr="0">
            <a:noAutofit/>
          </a:bodyPr>
          <a:lstStyle/>
          <a:p>
            <a:pPr marL="181240" indent="-181240"/>
            <a:endParaRPr lang="en-US" baseline="0" dirty="0"/>
          </a:p>
        </p:txBody>
      </p:sp>
      <p:sp>
        <p:nvSpPr>
          <p:cNvPr id="89" name="Google Shape;89;g5b10eb10fe_0_0: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738605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5b10eb10fe_0_0:notes"/>
          <p:cNvSpPr txBox="1">
            <a:spLocks noGrp="1"/>
          </p:cNvSpPr>
          <p:nvPr>
            <p:ph type="body" idx="1"/>
          </p:nvPr>
        </p:nvSpPr>
        <p:spPr>
          <a:xfrm>
            <a:off x="731520" y="4560570"/>
            <a:ext cx="5852160" cy="4320540"/>
          </a:xfrm>
          <a:prstGeom prst="rect">
            <a:avLst/>
          </a:prstGeom>
        </p:spPr>
        <p:txBody>
          <a:bodyPr spcFirstLastPara="1" wrap="square" lIns="96645" tIns="96645" rIns="96645" bIns="96645" anchor="t" anchorCtr="0">
            <a:noAutofit/>
          </a:bodyPr>
          <a:lstStyle/>
          <a:p>
            <a:pPr marL="181240" indent="-181240"/>
            <a:endParaRPr lang="en-US" baseline="0" dirty="0"/>
          </a:p>
        </p:txBody>
      </p:sp>
      <p:sp>
        <p:nvSpPr>
          <p:cNvPr id="89" name="Google Shape;89;g5b10eb10fe_0_0: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790780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5b10eb10fe_0_0:notes"/>
          <p:cNvSpPr txBox="1">
            <a:spLocks noGrp="1"/>
          </p:cNvSpPr>
          <p:nvPr>
            <p:ph type="body" idx="1"/>
          </p:nvPr>
        </p:nvSpPr>
        <p:spPr>
          <a:xfrm>
            <a:off x="731520" y="4560570"/>
            <a:ext cx="5852160" cy="4320540"/>
          </a:xfrm>
          <a:prstGeom prst="rect">
            <a:avLst/>
          </a:prstGeom>
        </p:spPr>
        <p:txBody>
          <a:bodyPr spcFirstLastPara="1" wrap="square" lIns="96645" tIns="96645" rIns="96645" bIns="96645" anchor="t" anchorCtr="0">
            <a:noAutofit/>
          </a:bodyPr>
          <a:lstStyle/>
          <a:p>
            <a:pPr marL="181240" indent="-181240"/>
            <a:endParaRPr lang="en-US" baseline="0" dirty="0"/>
          </a:p>
        </p:txBody>
      </p:sp>
      <p:sp>
        <p:nvSpPr>
          <p:cNvPr id="89" name="Google Shape;89;g5b10eb10fe_0_0: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4355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1:notes"/>
          <p:cNvSpPr txBox="1">
            <a:spLocks noGrp="1"/>
          </p:cNvSpPr>
          <p:nvPr>
            <p:ph type="body" idx="1"/>
          </p:nvPr>
        </p:nvSpPr>
        <p:spPr>
          <a:xfrm>
            <a:off x="731520" y="4560570"/>
            <a:ext cx="5852160" cy="4320540"/>
          </a:xfrm>
          <a:prstGeom prst="rect">
            <a:avLst/>
          </a:prstGeom>
        </p:spPr>
        <p:txBody>
          <a:bodyPr spcFirstLastPara="1" wrap="square" lIns="96645" tIns="96645" rIns="96645" bIns="96645" anchor="t" anchorCtr="0">
            <a:noAutofit/>
          </a:bodyPr>
          <a:lstStyle/>
          <a:p>
            <a:pPr marL="0" indent="0">
              <a:buNone/>
            </a:pPr>
            <a:endParaRPr lang="en-US" baseline="0" dirty="0"/>
          </a:p>
        </p:txBody>
      </p:sp>
      <p:sp>
        <p:nvSpPr>
          <p:cNvPr id="81" name="Google Shape;81;p1: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240310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5b10eb10fe_0_0:notes"/>
          <p:cNvSpPr txBox="1">
            <a:spLocks noGrp="1"/>
          </p:cNvSpPr>
          <p:nvPr>
            <p:ph type="body" idx="1"/>
          </p:nvPr>
        </p:nvSpPr>
        <p:spPr>
          <a:xfrm>
            <a:off x="731520" y="4560570"/>
            <a:ext cx="5852160" cy="4320540"/>
          </a:xfrm>
          <a:prstGeom prst="rect">
            <a:avLst/>
          </a:prstGeom>
        </p:spPr>
        <p:txBody>
          <a:bodyPr spcFirstLastPara="1" wrap="square" lIns="96645" tIns="96645" rIns="96645" bIns="96645" anchor="t" anchorCtr="0">
            <a:noAutofit/>
          </a:bodyPr>
          <a:lstStyle/>
          <a:p>
            <a:pPr marL="664546" lvl="1" indent="-181240"/>
            <a:endParaRPr lang="en-US" baseline="0" dirty="0"/>
          </a:p>
        </p:txBody>
      </p:sp>
      <p:sp>
        <p:nvSpPr>
          <p:cNvPr id="89" name="Google Shape;89;g5b10eb10fe_0_0: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711861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5b10eb10fe_0_0:notes"/>
          <p:cNvSpPr txBox="1">
            <a:spLocks noGrp="1"/>
          </p:cNvSpPr>
          <p:nvPr>
            <p:ph type="body" idx="1"/>
          </p:nvPr>
        </p:nvSpPr>
        <p:spPr>
          <a:xfrm>
            <a:off x="731520" y="4560570"/>
            <a:ext cx="5852160" cy="4320540"/>
          </a:xfrm>
          <a:prstGeom prst="rect">
            <a:avLst/>
          </a:prstGeom>
        </p:spPr>
        <p:txBody>
          <a:bodyPr spcFirstLastPara="1" wrap="square" lIns="96645" tIns="96645" rIns="96645" bIns="96645" anchor="t" anchorCtr="0">
            <a:noAutofit/>
          </a:bodyPr>
          <a:lstStyle/>
          <a:p>
            <a:pPr marL="0" indent="0">
              <a:buNone/>
            </a:pPr>
            <a:endParaRPr dirty="0"/>
          </a:p>
        </p:txBody>
      </p:sp>
      <p:sp>
        <p:nvSpPr>
          <p:cNvPr id="89" name="Google Shape;89;g5b10eb10fe_0_0: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822809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5b10eb10fe_0_0:notes"/>
          <p:cNvSpPr txBox="1">
            <a:spLocks noGrp="1"/>
          </p:cNvSpPr>
          <p:nvPr>
            <p:ph type="body" idx="1"/>
          </p:nvPr>
        </p:nvSpPr>
        <p:spPr>
          <a:xfrm>
            <a:off x="731520" y="4560570"/>
            <a:ext cx="5852160" cy="4320540"/>
          </a:xfrm>
          <a:prstGeom prst="rect">
            <a:avLst/>
          </a:prstGeom>
        </p:spPr>
        <p:txBody>
          <a:bodyPr spcFirstLastPara="1" wrap="square" lIns="96645" tIns="96645" rIns="96645" bIns="96645" anchor="t" anchorCtr="0">
            <a:noAutofit/>
          </a:bodyPr>
          <a:lstStyle/>
          <a:p>
            <a:pPr marL="181240" indent="-181240"/>
            <a:endParaRPr dirty="0"/>
          </a:p>
        </p:txBody>
      </p:sp>
      <p:sp>
        <p:nvSpPr>
          <p:cNvPr id="89" name="Google Shape;89;g5b10eb10fe_0_0: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20815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5b10eb10fe_0_0:notes"/>
          <p:cNvSpPr txBox="1">
            <a:spLocks noGrp="1"/>
          </p:cNvSpPr>
          <p:nvPr>
            <p:ph type="body" idx="1"/>
          </p:nvPr>
        </p:nvSpPr>
        <p:spPr>
          <a:xfrm>
            <a:off x="731520" y="4560570"/>
            <a:ext cx="5852160" cy="4320540"/>
          </a:xfrm>
          <a:prstGeom prst="rect">
            <a:avLst/>
          </a:prstGeom>
        </p:spPr>
        <p:txBody>
          <a:bodyPr spcFirstLastPara="1" wrap="square" lIns="96645" tIns="96645" rIns="96645" bIns="96645" anchor="t" anchorCtr="0">
            <a:noAutofit/>
          </a:bodyPr>
          <a:lstStyle/>
          <a:p>
            <a:pPr marL="181240" indent="-181240"/>
            <a:endParaRPr dirty="0"/>
          </a:p>
        </p:txBody>
      </p:sp>
      <p:sp>
        <p:nvSpPr>
          <p:cNvPr id="89" name="Google Shape;89;g5b10eb10fe_0_0: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932410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3:notes"/>
          <p:cNvSpPr txBox="1">
            <a:spLocks noGrp="1"/>
          </p:cNvSpPr>
          <p:nvPr>
            <p:ph type="body" idx="1"/>
          </p:nvPr>
        </p:nvSpPr>
        <p:spPr>
          <a:xfrm>
            <a:off x="731520" y="4560570"/>
            <a:ext cx="5852160" cy="4320540"/>
          </a:xfrm>
          <a:prstGeom prst="rect">
            <a:avLst/>
          </a:prstGeom>
        </p:spPr>
        <p:txBody>
          <a:bodyPr spcFirstLastPara="1" wrap="square" lIns="96645" tIns="96645" rIns="96645" bIns="96645" anchor="t" anchorCtr="0">
            <a:noAutofit/>
          </a:bodyPr>
          <a:lstStyle/>
          <a:p>
            <a:pPr marL="181240" indent="-181240"/>
            <a:endParaRPr dirty="0"/>
          </a:p>
        </p:txBody>
      </p:sp>
      <p:sp>
        <p:nvSpPr>
          <p:cNvPr id="95" name="Google Shape;95;p3: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993291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3:notes"/>
          <p:cNvSpPr txBox="1">
            <a:spLocks noGrp="1"/>
          </p:cNvSpPr>
          <p:nvPr>
            <p:ph type="body" idx="1"/>
          </p:nvPr>
        </p:nvSpPr>
        <p:spPr>
          <a:xfrm>
            <a:off x="731520" y="4560570"/>
            <a:ext cx="5852160" cy="4320540"/>
          </a:xfrm>
          <a:prstGeom prst="rect">
            <a:avLst/>
          </a:prstGeom>
        </p:spPr>
        <p:txBody>
          <a:bodyPr spcFirstLastPara="1" wrap="square" lIns="96645" tIns="96645" rIns="96645" bIns="96645" anchor="t" anchorCtr="0">
            <a:noAutofit/>
          </a:bodyPr>
          <a:lstStyle/>
          <a:p>
            <a:pPr marL="181240" indent="-181240"/>
            <a:endParaRPr dirty="0"/>
          </a:p>
        </p:txBody>
      </p:sp>
      <p:sp>
        <p:nvSpPr>
          <p:cNvPr id="95" name="Google Shape;95;p3: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794945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5b10eb10fe_0_0:notes"/>
          <p:cNvSpPr txBox="1">
            <a:spLocks noGrp="1"/>
          </p:cNvSpPr>
          <p:nvPr>
            <p:ph type="body" idx="1"/>
          </p:nvPr>
        </p:nvSpPr>
        <p:spPr>
          <a:xfrm>
            <a:off x="731520" y="4560570"/>
            <a:ext cx="5852160" cy="4320540"/>
          </a:xfrm>
          <a:prstGeom prst="rect">
            <a:avLst/>
          </a:prstGeom>
        </p:spPr>
        <p:txBody>
          <a:bodyPr spcFirstLastPara="1" wrap="square" lIns="96645" tIns="96645" rIns="96645" bIns="96645" anchor="t" anchorCtr="0">
            <a:noAutofit/>
          </a:bodyPr>
          <a:lstStyle/>
          <a:p>
            <a:pPr marL="181240" indent="-181240"/>
            <a:endParaRPr dirty="0"/>
          </a:p>
        </p:txBody>
      </p:sp>
      <p:sp>
        <p:nvSpPr>
          <p:cNvPr id="89" name="Google Shape;89;g5b10eb10fe_0_0: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68084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5b10eb10fe_0_0:notes"/>
          <p:cNvSpPr txBox="1">
            <a:spLocks noGrp="1"/>
          </p:cNvSpPr>
          <p:nvPr>
            <p:ph type="body" idx="1"/>
          </p:nvPr>
        </p:nvSpPr>
        <p:spPr>
          <a:xfrm>
            <a:off x="731520" y="4560570"/>
            <a:ext cx="5852160" cy="4320540"/>
          </a:xfrm>
          <a:prstGeom prst="rect">
            <a:avLst/>
          </a:prstGeom>
        </p:spPr>
        <p:txBody>
          <a:bodyPr spcFirstLastPara="1" wrap="square" lIns="96645" tIns="96645" rIns="96645" bIns="96645" anchor="t" anchorCtr="0">
            <a:noAutofit/>
          </a:bodyPr>
          <a:lstStyle/>
          <a:p>
            <a:pPr marL="181240" indent="-181240"/>
            <a:endParaRPr dirty="0"/>
          </a:p>
        </p:txBody>
      </p:sp>
      <p:sp>
        <p:nvSpPr>
          <p:cNvPr id="89" name="Google Shape;89;g5b10eb10fe_0_0: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075606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594313036c_0_38: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594313036c_0_38:notes"/>
          <p:cNvSpPr txBox="1">
            <a:spLocks noGrp="1"/>
          </p:cNvSpPr>
          <p:nvPr>
            <p:ph type="body" idx="1"/>
          </p:nvPr>
        </p:nvSpPr>
        <p:spPr>
          <a:xfrm>
            <a:off x="731520" y="4560570"/>
            <a:ext cx="5852160" cy="4320540"/>
          </a:xfrm>
          <a:prstGeom prst="rect">
            <a:avLst/>
          </a:prstGeom>
        </p:spPr>
        <p:txBody>
          <a:bodyPr spcFirstLastPara="1" wrap="square" lIns="96645" tIns="96645" rIns="96645" bIns="96645" anchor="t" anchorCtr="0">
            <a:noAutofit/>
          </a:bodyPr>
          <a:lstStyle/>
          <a:p>
            <a:pPr marL="0" indent="0">
              <a:buNone/>
            </a:pPr>
            <a:endParaRPr dirty="0"/>
          </a:p>
        </p:txBody>
      </p:sp>
    </p:spTree>
    <p:extLst>
      <p:ext uri="{BB962C8B-B14F-4D97-AF65-F5344CB8AC3E}">
        <p14:creationId xmlns:p14="http://schemas.microsoft.com/office/powerpoint/2010/main" val="32996346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594313036c_0_38: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594313036c_0_38:notes"/>
          <p:cNvSpPr txBox="1">
            <a:spLocks noGrp="1"/>
          </p:cNvSpPr>
          <p:nvPr>
            <p:ph type="body" idx="1"/>
          </p:nvPr>
        </p:nvSpPr>
        <p:spPr>
          <a:xfrm>
            <a:off x="731520" y="4560570"/>
            <a:ext cx="5852160" cy="4320540"/>
          </a:xfrm>
          <a:prstGeom prst="rect">
            <a:avLst/>
          </a:prstGeom>
        </p:spPr>
        <p:txBody>
          <a:bodyPr spcFirstLastPara="1" wrap="square" lIns="96645" tIns="96645" rIns="96645" bIns="96645" anchor="t" anchorCtr="0">
            <a:noAutofit/>
          </a:bodyPr>
          <a:lstStyle/>
          <a:p>
            <a:pPr marL="0" indent="0">
              <a:buNone/>
            </a:pPr>
            <a:endParaRPr dirty="0"/>
          </a:p>
        </p:txBody>
      </p:sp>
    </p:spTree>
    <p:extLst>
      <p:ext uri="{BB962C8B-B14F-4D97-AF65-F5344CB8AC3E}">
        <p14:creationId xmlns:p14="http://schemas.microsoft.com/office/powerpoint/2010/main" val="4076624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5b10eb10fe_0_0:notes"/>
          <p:cNvSpPr txBox="1">
            <a:spLocks noGrp="1"/>
          </p:cNvSpPr>
          <p:nvPr>
            <p:ph type="body" idx="1"/>
          </p:nvPr>
        </p:nvSpPr>
        <p:spPr>
          <a:xfrm>
            <a:off x="731520" y="4560570"/>
            <a:ext cx="5852160" cy="4320540"/>
          </a:xfrm>
          <a:prstGeom prst="rect">
            <a:avLst/>
          </a:prstGeom>
        </p:spPr>
        <p:txBody>
          <a:bodyPr spcFirstLastPara="1" wrap="square" lIns="96645" tIns="96645" rIns="96645" bIns="96645" anchor="t" anchorCtr="0">
            <a:noAutofit/>
          </a:bodyPr>
          <a:lstStyle/>
          <a:p>
            <a:pPr marL="483306" indent="-315491" defTabSz="966612" fontAlgn="base"/>
            <a:endParaRPr lang="en-US" b="0" baseline="0" dirty="0"/>
          </a:p>
        </p:txBody>
      </p:sp>
      <p:sp>
        <p:nvSpPr>
          <p:cNvPr id="89" name="Google Shape;89;g5b10eb10fe_0_0: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32156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5b10eb10fe_0_0:notes"/>
          <p:cNvSpPr txBox="1">
            <a:spLocks noGrp="1"/>
          </p:cNvSpPr>
          <p:nvPr>
            <p:ph type="body" idx="1"/>
          </p:nvPr>
        </p:nvSpPr>
        <p:spPr>
          <a:xfrm>
            <a:off x="731520" y="4560570"/>
            <a:ext cx="5852160" cy="4320540"/>
          </a:xfrm>
          <a:prstGeom prst="rect">
            <a:avLst/>
          </a:prstGeom>
        </p:spPr>
        <p:txBody>
          <a:bodyPr spcFirstLastPara="1" wrap="square" lIns="96645" tIns="96645" rIns="96645" bIns="96645" anchor="t" anchorCtr="0">
            <a:noAutofit/>
          </a:bodyPr>
          <a:lstStyle/>
          <a:p>
            <a:pPr marL="0" indent="0">
              <a:buNone/>
            </a:pPr>
            <a:endParaRPr lang="en-US" baseline="0" dirty="0"/>
          </a:p>
        </p:txBody>
      </p:sp>
      <p:sp>
        <p:nvSpPr>
          <p:cNvPr id="89" name="Google Shape;89;g5b10eb10fe_0_0: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020012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5b10eb10fe_0_0:notes"/>
          <p:cNvSpPr txBox="1">
            <a:spLocks noGrp="1"/>
          </p:cNvSpPr>
          <p:nvPr>
            <p:ph type="body" idx="1"/>
          </p:nvPr>
        </p:nvSpPr>
        <p:spPr>
          <a:xfrm>
            <a:off x="731520" y="4560570"/>
            <a:ext cx="5852160" cy="4320540"/>
          </a:xfrm>
          <a:prstGeom prst="rect">
            <a:avLst/>
          </a:prstGeom>
        </p:spPr>
        <p:txBody>
          <a:bodyPr spcFirstLastPara="1" wrap="square" lIns="96645" tIns="96645" rIns="96645" bIns="96645" anchor="t" anchorCtr="0">
            <a:noAutofit/>
          </a:bodyPr>
          <a:lstStyle/>
          <a:p>
            <a:pPr marL="181240" indent="-181240"/>
            <a:endParaRPr lang="en-US" baseline="0" dirty="0"/>
          </a:p>
        </p:txBody>
      </p:sp>
      <p:sp>
        <p:nvSpPr>
          <p:cNvPr id="89" name="Google Shape;89;g5b10eb10fe_0_0: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012599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5b10eb10fe_0_0:notes"/>
          <p:cNvSpPr txBox="1">
            <a:spLocks noGrp="1"/>
          </p:cNvSpPr>
          <p:nvPr>
            <p:ph type="body" idx="1"/>
          </p:nvPr>
        </p:nvSpPr>
        <p:spPr>
          <a:xfrm>
            <a:off x="731520" y="4560570"/>
            <a:ext cx="5852160" cy="4320540"/>
          </a:xfrm>
          <a:prstGeom prst="rect">
            <a:avLst/>
          </a:prstGeom>
        </p:spPr>
        <p:txBody>
          <a:bodyPr spcFirstLastPara="1" wrap="square" lIns="96645" tIns="96645" rIns="96645" bIns="96645" anchor="t" anchorCtr="0">
            <a:noAutofit/>
          </a:bodyPr>
          <a:lstStyle/>
          <a:p>
            <a:pPr lvl="0" fontAlgn="base"/>
            <a:endParaRPr lang="en-US" b="0" baseline="0" dirty="0"/>
          </a:p>
        </p:txBody>
      </p:sp>
      <p:sp>
        <p:nvSpPr>
          <p:cNvPr id="89" name="Google Shape;89;g5b10eb10fe_0_0: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221842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5b10eb10fe_0_0:notes"/>
          <p:cNvSpPr txBox="1">
            <a:spLocks noGrp="1"/>
          </p:cNvSpPr>
          <p:nvPr>
            <p:ph type="body" idx="1"/>
          </p:nvPr>
        </p:nvSpPr>
        <p:spPr>
          <a:xfrm>
            <a:off x="731520" y="4560570"/>
            <a:ext cx="5852160" cy="4320540"/>
          </a:xfrm>
          <a:prstGeom prst="rect">
            <a:avLst/>
          </a:prstGeom>
        </p:spPr>
        <p:txBody>
          <a:bodyPr spcFirstLastPara="1" wrap="square" lIns="96645" tIns="96645" rIns="96645" bIns="96645" anchor="t" anchorCtr="0">
            <a:noAutofit/>
          </a:bodyPr>
          <a:lstStyle/>
          <a:p>
            <a:pPr marL="181240" indent="-181240"/>
            <a:endParaRPr lang="en-US" baseline="0" dirty="0"/>
          </a:p>
        </p:txBody>
      </p:sp>
      <p:sp>
        <p:nvSpPr>
          <p:cNvPr id="89" name="Google Shape;89;g5b10eb10fe_0_0: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086648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5b10eb10fe_0_0:notes"/>
          <p:cNvSpPr txBox="1">
            <a:spLocks noGrp="1"/>
          </p:cNvSpPr>
          <p:nvPr>
            <p:ph type="body" idx="1"/>
          </p:nvPr>
        </p:nvSpPr>
        <p:spPr>
          <a:xfrm>
            <a:off x="731520" y="4560570"/>
            <a:ext cx="5852160" cy="4320540"/>
          </a:xfrm>
          <a:prstGeom prst="rect">
            <a:avLst/>
          </a:prstGeom>
        </p:spPr>
        <p:txBody>
          <a:bodyPr spcFirstLastPara="1" wrap="square" lIns="96645" tIns="96645" rIns="96645" bIns="96645" anchor="t" anchorCtr="0">
            <a:noAutofit/>
          </a:bodyPr>
          <a:lstStyle/>
          <a:p>
            <a:pPr marL="181240" indent="-181240"/>
            <a:endParaRPr lang="en-US" baseline="0" dirty="0"/>
          </a:p>
        </p:txBody>
      </p:sp>
      <p:sp>
        <p:nvSpPr>
          <p:cNvPr id="89" name="Google Shape;89;g5b10eb10fe_0_0: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816415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5b10eb10fe_0_0:notes"/>
          <p:cNvSpPr txBox="1">
            <a:spLocks noGrp="1"/>
          </p:cNvSpPr>
          <p:nvPr>
            <p:ph type="body" idx="1"/>
          </p:nvPr>
        </p:nvSpPr>
        <p:spPr>
          <a:xfrm>
            <a:off x="731520" y="4560570"/>
            <a:ext cx="5852160" cy="4320540"/>
          </a:xfrm>
          <a:prstGeom prst="rect">
            <a:avLst/>
          </a:prstGeom>
        </p:spPr>
        <p:txBody>
          <a:bodyPr spcFirstLastPara="1" wrap="square" lIns="96645" tIns="96645" rIns="96645" bIns="96645" anchor="t" anchorCtr="0">
            <a:noAutofit/>
          </a:bodyPr>
          <a:lstStyle/>
          <a:p>
            <a:pPr marL="181240" indent="-181240"/>
            <a:endParaRPr lang="en-US" baseline="0" dirty="0"/>
          </a:p>
        </p:txBody>
      </p:sp>
      <p:sp>
        <p:nvSpPr>
          <p:cNvPr id="89" name="Google Shape;89;g5b10eb10fe_0_0: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7829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1"/>
        <p:cNvGrpSpPr/>
        <p:nvPr/>
      </p:nvGrpSpPr>
      <p:grpSpPr>
        <a:xfrm>
          <a:off x="0" y="0"/>
          <a:ext cx="0" cy="0"/>
          <a:chOff x="0" y="0"/>
          <a:chExt cx="0" cy="0"/>
        </a:xfrm>
      </p:grpSpPr>
      <p:sp>
        <p:nvSpPr>
          <p:cNvPr id="12" name="Google Shape;12;p2"/>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 name="Google Shape;13;p2"/>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 name="Google Shape;14;p2"/>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3"/>
        <p:cNvGrpSpPr/>
        <p:nvPr/>
      </p:nvGrpSpPr>
      <p:grpSpPr>
        <a:xfrm>
          <a:off x="0" y="0"/>
          <a:ext cx="0" cy="0"/>
          <a:chOff x="0" y="0"/>
          <a:chExt cx="0" cy="0"/>
        </a:xfrm>
      </p:grpSpPr>
      <p:sp>
        <p:nvSpPr>
          <p:cNvPr id="74" name="Google Shape;74;p12"/>
          <p:cNvSpPr txBox="1">
            <a:spLocks noGrp="1"/>
          </p:cNvSpPr>
          <p:nvPr>
            <p:ph type="title"/>
          </p:nvPr>
        </p:nvSpPr>
        <p:spPr>
          <a:xfrm rot="5400000">
            <a:off x="5464175" y="1371600"/>
            <a:ext cx="4387850" cy="20574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12"/>
          <p:cNvSpPr txBox="1">
            <a:spLocks noGrp="1"/>
          </p:cNvSpPr>
          <p:nvPr>
            <p:ph type="body" idx="1"/>
          </p:nvPr>
        </p:nvSpPr>
        <p:spPr>
          <a:xfrm rot="5400000">
            <a:off x="1273175" y="-609600"/>
            <a:ext cx="4387850"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6" name="Google Shape;76;p12"/>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2"/>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4"/>
          <p:cNvSpPr txBox="1">
            <a:spLocks noGrp="1"/>
          </p:cNvSpPr>
          <p:nvPr>
            <p:ph type="body" idx="1"/>
          </p:nvPr>
        </p:nvSpPr>
        <p:spPr>
          <a:xfrm>
            <a:off x="457200" y="1244277"/>
            <a:ext cx="8229600" cy="3394075"/>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sz="1800"/>
            </a:lvl1pPr>
            <a:lvl2pPr marL="914400" lvl="1" indent="-342900" algn="l">
              <a:spcBef>
                <a:spcPts val="360"/>
              </a:spcBef>
              <a:spcAft>
                <a:spcPts val="0"/>
              </a:spcAft>
              <a:buClr>
                <a:schemeClr val="dk1"/>
              </a:buClr>
              <a:buSzPts val="1800"/>
              <a:buChar char="–"/>
              <a:defRPr sz="1800"/>
            </a:lvl2pPr>
            <a:lvl3pPr marL="1371600" lvl="2" indent="-342900" algn="l">
              <a:spcBef>
                <a:spcPts val="360"/>
              </a:spcBef>
              <a:spcAft>
                <a:spcPts val="0"/>
              </a:spcAft>
              <a:buClr>
                <a:schemeClr val="dk1"/>
              </a:buClr>
              <a:buSzPts val="1800"/>
              <a:buChar char="•"/>
              <a:defRPr sz="18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5" name="Google Shape;25;p4"/>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5"/>
          <p:cNvSpPr txBox="1">
            <a:spLocks noGrp="1"/>
          </p:cNvSpPr>
          <p:nvPr>
            <p:ph type="body" idx="1"/>
          </p:nvPr>
        </p:nvSpPr>
        <p:spPr>
          <a:xfrm>
            <a:off x="457200" y="1244277"/>
            <a:ext cx="4038600" cy="3394075"/>
          </a:xfrm>
          <a:prstGeom prst="rect">
            <a:avLst/>
          </a:prstGeom>
          <a:noFill/>
          <a:ln>
            <a:noFill/>
          </a:ln>
        </p:spPr>
        <p:txBody>
          <a:bodyPr spcFirstLastPara="1" wrap="square" lIns="91425" tIns="45700" rIns="91425" bIns="45700" anchor="t" anchorCtr="0">
            <a:noAutofit/>
          </a:bodyPr>
          <a:lstStyle>
            <a:lvl1pPr marL="457200" lvl="0" indent="-355600" algn="l">
              <a:spcBef>
                <a:spcPts val="400"/>
              </a:spcBef>
              <a:spcAft>
                <a:spcPts val="0"/>
              </a:spcAft>
              <a:buClr>
                <a:schemeClr val="dk1"/>
              </a:buClr>
              <a:buSzPts val="2000"/>
              <a:buChar char="•"/>
              <a:defRPr sz="2000">
                <a:latin typeface="Arial"/>
                <a:ea typeface="Arial"/>
                <a:cs typeface="Arial"/>
                <a:sym typeface="Arial"/>
              </a:defRPr>
            </a:lvl1pPr>
            <a:lvl2pPr marL="914400" lvl="1" indent="-355600" algn="l">
              <a:spcBef>
                <a:spcPts val="400"/>
              </a:spcBef>
              <a:spcAft>
                <a:spcPts val="0"/>
              </a:spcAft>
              <a:buClr>
                <a:schemeClr val="dk1"/>
              </a:buClr>
              <a:buSzPts val="2000"/>
              <a:buChar char="–"/>
              <a:defRPr sz="2000">
                <a:latin typeface="Arial"/>
                <a:ea typeface="Arial"/>
                <a:cs typeface="Arial"/>
                <a:sym typeface="Arial"/>
              </a:defRPr>
            </a:lvl2pPr>
            <a:lvl3pPr marL="1371600" lvl="2" indent="-355600" algn="l">
              <a:spcBef>
                <a:spcPts val="400"/>
              </a:spcBef>
              <a:spcAft>
                <a:spcPts val="0"/>
              </a:spcAft>
              <a:buClr>
                <a:schemeClr val="dk1"/>
              </a:buClr>
              <a:buSzPts val="2000"/>
              <a:buChar char="•"/>
              <a:defRPr sz="2000">
                <a:latin typeface="Arial"/>
                <a:ea typeface="Arial"/>
                <a:cs typeface="Arial"/>
                <a:sym typeface="Arial"/>
              </a:defRPr>
            </a:lvl3pPr>
            <a:lvl4pPr marL="1828800" lvl="3" indent="-355600" algn="l">
              <a:spcBef>
                <a:spcPts val="400"/>
              </a:spcBef>
              <a:spcAft>
                <a:spcPts val="0"/>
              </a:spcAft>
              <a:buClr>
                <a:schemeClr val="dk1"/>
              </a:buClr>
              <a:buSzPts val="2000"/>
              <a:buChar char="–"/>
              <a:defRPr sz="2000">
                <a:latin typeface="Arial"/>
                <a:ea typeface="Arial"/>
                <a:cs typeface="Arial"/>
                <a:sym typeface="Arial"/>
              </a:defRPr>
            </a:lvl4pPr>
            <a:lvl5pPr marL="2286000" lvl="4" indent="-355600" algn="l">
              <a:spcBef>
                <a:spcPts val="400"/>
              </a:spcBef>
              <a:spcAft>
                <a:spcPts val="0"/>
              </a:spcAft>
              <a:buClr>
                <a:schemeClr val="dk1"/>
              </a:buClr>
              <a:buSzPts val="2000"/>
              <a:buChar char="»"/>
              <a:defRPr sz="2000">
                <a:latin typeface="Arial"/>
                <a:ea typeface="Arial"/>
                <a:cs typeface="Arial"/>
                <a:sym typeface="Arial"/>
              </a:defRPr>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1" name="Google Shape;31;p5"/>
          <p:cNvSpPr txBox="1">
            <a:spLocks noGrp="1"/>
          </p:cNvSpPr>
          <p:nvPr>
            <p:ph type="body" idx="2"/>
          </p:nvPr>
        </p:nvSpPr>
        <p:spPr>
          <a:xfrm>
            <a:off x="4648200" y="1244277"/>
            <a:ext cx="4038600" cy="3394075"/>
          </a:xfrm>
          <a:prstGeom prst="rect">
            <a:avLst/>
          </a:prstGeom>
          <a:noFill/>
          <a:ln>
            <a:noFill/>
          </a:ln>
        </p:spPr>
        <p:txBody>
          <a:bodyPr spcFirstLastPara="1" wrap="square" lIns="91425" tIns="45700" rIns="91425" bIns="45700" anchor="t" anchorCtr="0">
            <a:noAutofit/>
          </a:bodyPr>
          <a:lstStyle>
            <a:lvl1pPr marL="457200" lvl="0" indent="-228600" algn="l">
              <a:spcBef>
                <a:spcPts val="560"/>
              </a:spcBef>
              <a:spcAft>
                <a:spcPts val="0"/>
              </a:spcAft>
              <a:buClr>
                <a:schemeClr val="dk1"/>
              </a:buClr>
              <a:buSzPts val="2800"/>
              <a:buNone/>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2" name="Google Shape;32;p5"/>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5"/>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5"/>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FFFFFF"/>
              </a:buClr>
              <a:buSzPts val="44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6"/>
          <p:cNvSpPr txBox="1">
            <a:spLocks noGrp="1"/>
          </p:cNvSpPr>
          <p:nvPr>
            <p:ph type="body" idx="1"/>
          </p:nvPr>
        </p:nvSpPr>
        <p:spPr>
          <a:xfrm>
            <a:off x="457200" y="1150938"/>
            <a:ext cx="4040188" cy="48101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atin typeface="Arial"/>
                <a:ea typeface="Arial"/>
                <a:cs typeface="Arial"/>
                <a:sym typeface="Arial"/>
              </a:defRPr>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8" name="Google Shape;38;p6"/>
          <p:cNvSpPr txBox="1">
            <a:spLocks noGrp="1"/>
          </p:cNvSpPr>
          <p:nvPr>
            <p:ph type="body" idx="2"/>
          </p:nvPr>
        </p:nvSpPr>
        <p:spPr>
          <a:xfrm>
            <a:off x="457200" y="1631950"/>
            <a:ext cx="4040188" cy="2962275"/>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sz="1800">
                <a:latin typeface="Arial"/>
                <a:ea typeface="Arial"/>
                <a:cs typeface="Arial"/>
                <a:sym typeface="Arial"/>
              </a:defRPr>
            </a:lvl1pPr>
            <a:lvl2pPr marL="914400" lvl="1" indent="-342900" algn="l">
              <a:spcBef>
                <a:spcPts val="360"/>
              </a:spcBef>
              <a:spcAft>
                <a:spcPts val="0"/>
              </a:spcAft>
              <a:buClr>
                <a:schemeClr val="dk1"/>
              </a:buClr>
              <a:buSzPts val="1800"/>
              <a:buChar char="–"/>
              <a:defRPr sz="1800">
                <a:latin typeface="Arial"/>
                <a:ea typeface="Arial"/>
                <a:cs typeface="Arial"/>
                <a:sym typeface="Arial"/>
              </a:defRPr>
            </a:lvl2pPr>
            <a:lvl3pPr marL="1371600" lvl="2" indent="-342900" algn="l">
              <a:spcBef>
                <a:spcPts val="360"/>
              </a:spcBef>
              <a:spcAft>
                <a:spcPts val="0"/>
              </a:spcAft>
              <a:buClr>
                <a:schemeClr val="dk1"/>
              </a:buClr>
              <a:buSzPts val="1800"/>
              <a:buChar char="•"/>
              <a:defRPr sz="1800">
                <a:latin typeface="Arial"/>
                <a:ea typeface="Arial"/>
                <a:cs typeface="Arial"/>
                <a:sym typeface="Arial"/>
              </a:defRPr>
            </a:lvl3pPr>
            <a:lvl4pPr marL="1828800" lvl="3" indent="-342900" algn="l">
              <a:spcBef>
                <a:spcPts val="360"/>
              </a:spcBef>
              <a:spcAft>
                <a:spcPts val="0"/>
              </a:spcAft>
              <a:buClr>
                <a:schemeClr val="dk1"/>
              </a:buClr>
              <a:buSzPts val="1800"/>
              <a:buChar char="–"/>
              <a:defRPr sz="1800">
                <a:latin typeface="Arial"/>
                <a:ea typeface="Arial"/>
                <a:cs typeface="Arial"/>
                <a:sym typeface="Arial"/>
              </a:defRPr>
            </a:lvl4pPr>
            <a:lvl5pPr marL="2286000" lvl="4" indent="-342900" algn="l">
              <a:spcBef>
                <a:spcPts val="360"/>
              </a:spcBef>
              <a:spcAft>
                <a:spcPts val="0"/>
              </a:spcAft>
              <a:buClr>
                <a:schemeClr val="dk1"/>
              </a:buClr>
              <a:buSzPts val="1800"/>
              <a:buChar char="»"/>
              <a:defRPr sz="1800">
                <a:latin typeface="Arial"/>
                <a:ea typeface="Arial"/>
                <a:cs typeface="Arial"/>
                <a:sym typeface="Arial"/>
              </a:defRPr>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39" name="Google Shape;39;p6"/>
          <p:cNvSpPr txBox="1">
            <a:spLocks noGrp="1"/>
          </p:cNvSpPr>
          <p:nvPr>
            <p:ph type="body" idx="3"/>
          </p:nvPr>
        </p:nvSpPr>
        <p:spPr>
          <a:xfrm>
            <a:off x="4645025" y="1150938"/>
            <a:ext cx="4041775" cy="48101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atin typeface="Arial"/>
                <a:ea typeface="Arial"/>
                <a:cs typeface="Arial"/>
                <a:sym typeface="Arial"/>
              </a:defRPr>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0" name="Google Shape;40;p6"/>
          <p:cNvSpPr txBox="1">
            <a:spLocks noGrp="1"/>
          </p:cNvSpPr>
          <p:nvPr>
            <p:ph type="body" idx="4"/>
          </p:nvPr>
        </p:nvSpPr>
        <p:spPr>
          <a:xfrm>
            <a:off x="4645025" y="1631950"/>
            <a:ext cx="4041775" cy="2962275"/>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sz="1800">
                <a:latin typeface="Arial"/>
                <a:ea typeface="Arial"/>
                <a:cs typeface="Arial"/>
                <a:sym typeface="Arial"/>
              </a:defRPr>
            </a:lvl1pPr>
            <a:lvl2pPr marL="914400" lvl="1" indent="-342900" algn="l">
              <a:spcBef>
                <a:spcPts val="360"/>
              </a:spcBef>
              <a:spcAft>
                <a:spcPts val="0"/>
              </a:spcAft>
              <a:buClr>
                <a:schemeClr val="dk1"/>
              </a:buClr>
              <a:buSzPts val="1800"/>
              <a:buChar char="–"/>
              <a:defRPr sz="1800">
                <a:latin typeface="Arial"/>
                <a:ea typeface="Arial"/>
                <a:cs typeface="Arial"/>
                <a:sym typeface="Arial"/>
              </a:defRPr>
            </a:lvl2pPr>
            <a:lvl3pPr marL="1371600" lvl="2" indent="-342900" algn="l">
              <a:spcBef>
                <a:spcPts val="360"/>
              </a:spcBef>
              <a:spcAft>
                <a:spcPts val="0"/>
              </a:spcAft>
              <a:buClr>
                <a:schemeClr val="dk1"/>
              </a:buClr>
              <a:buSzPts val="1800"/>
              <a:buChar char="•"/>
              <a:defRPr sz="1800">
                <a:latin typeface="Arial"/>
                <a:ea typeface="Arial"/>
                <a:cs typeface="Arial"/>
                <a:sym typeface="Arial"/>
              </a:defRPr>
            </a:lvl3pPr>
            <a:lvl4pPr marL="1828800" lvl="3" indent="-342900" algn="l">
              <a:spcBef>
                <a:spcPts val="360"/>
              </a:spcBef>
              <a:spcAft>
                <a:spcPts val="0"/>
              </a:spcAft>
              <a:buClr>
                <a:schemeClr val="dk1"/>
              </a:buClr>
              <a:buSzPts val="1800"/>
              <a:buChar char="–"/>
              <a:defRPr sz="1800">
                <a:latin typeface="Arial"/>
                <a:ea typeface="Arial"/>
                <a:cs typeface="Arial"/>
                <a:sym typeface="Arial"/>
              </a:defRPr>
            </a:lvl4pPr>
            <a:lvl5pPr marL="2286000" lvl="4" indent="-342900" algn="l">
              <a:spcBef>
                <a:spcPts val="360"/>
              </a:spcBef>
              <a:spcAft>
                <a:spcPts val="0"/>
              </a:spcAft>
              <a:buClr>
                <a:schemeClr val="dk1"/>
              </a:buClr>
              <a:buSzPts val="1800"/>
              <a:buChar char="»"/>
              <a:defRPr sz="1800">
                <a:latin typeface="Arial"/>
                <a:ea typeface="Arial"/>
                <a:cs typeface="Arial"/>
                <a:sym typeface="Arial"/>
              </a:defRPr>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1" name="Google Shape;41;p6"/>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6"/>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7"/>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7"/>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9"/>
        <p:cNvGrpSpPr/>
        <p:nvPr/>
      </p:nvGrpSpPr>
      <p:grpSpPr>
        <a:xfrm>
          <a:off x="0" y="0"/>
          <a:ext cx="0" cy="0"/>
          <a:chOff x="0" y="0"/>
          <a:chExt cx="0" cy="0"/>
        </a:xfrm>
      </p:grpSpPr>
      <p:sp>
        <p:nvSpPr>
          <p:cNvPr id="50" name="Google Shape;50;p8"/>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8"/>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3"/>
        <p:cNvGrpSpPr/>
        <p:nvPr/>
      </p:nvGrpSpPr>
      <p:grpSpPr>
        <a:xfrm>
          <a:off x="0" y="0"/>
          <a:ext cx="0" cy="0"/>
          <a:chOff x="0" y="0"/>
          <a:chExt cx="0" cy="0"/>
        </a:xfrm>
      </p:grpSpPr>
      <p:sp>
        <p:nvSpPr>
          <p:cNvPr id="54" name="Google Shape;54;p9"/>
          <p:cNvSpPr txBox="1">
            <a:spLocks noGrp="1"/>
          </p:cNvSpPr>
          <p:nvPr>
            <p:ph type="title"/>
          </p:nvPr>
        </p:nvSpPr>
        <p:spPr>
          <a:xfrm>
            <a:off x="457200" y="204788"/>
            <a:ext cx="3008313" cy="871537"/>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rgbClr val="FFFFFF"/>
              </a:buClr>
              <a:buSzPts val="2000"/>
              <a:buFont typeface="Arial"/>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9"/>
          <p:cNvSpPr txBox="1">
            <a:spLocks noGrp="1"/>
          </p:cNvSpPr>
          <p:nvPr>
            <p:ph type="body" idx="1"/>
          </p:nvPr>
        </p:nvSpPr>
        <p:spPr>
          <a:xfrm>
            <a:off x="3575050" y="204788"/>
            <a:ext cx="5111750" cy="4389437"/>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6" name="Google Shape;56;p9"/>
          <p:cNvSpPr txBox="1">
            <a:spLocks noGrp="1"/>
          </p:cNvSpPr>
          <p:nvPr>
            <p:ph type="body" idx="2"/>
          </p:nvPr>
        </p:nvSpPr>
        <p:spPr>
          <a:xfrm>
            <a:off x="457200" y="1076325"/>
            <a:ext cx="3008313" cy="3517900"/>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7" name="Google Shape;57;p9"/>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9"/>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0"/>
        <p:cNvGrpSpPr/>
        <p:nvPr/>
      </p:nvGrpSpPr>
      <p:grpSpPr>
        <a:xfrm>
          <a:off x="0" y="0"/>
          <a:ext cx="0" cy="0"/>
          <a:chOff x="0" y="0"/>
          <a:chExt cx="0" cy="0"/>
        </a:xfrm>
      </p:grpSpPr>
      <p:sp>
        <p:nvSpPr>
          <p:cNvPr id="61" name="Google Shape;61;p10"/>
          <p:cNvSpPr txBox="1">
            <a:spLocks noGrp="1"/>
          </p:cNvSpPr>
          <p:nvPr>
            <p:ph type="title"/>
          </p:nvPr>
        </p:nvSpPr>
        <p:spPr>
          <a:xfrm>
            <a:off x="1792288" y="3600450"/>
            <a:ext cx="5486400" cy="4254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rgbClr val="FFFFFF"/>
              </a:buClr>
              <a:buSzPts val="2000"/>
              <a:buFont typeface="Arial"/>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10"/>
          <p:cNvSpPr>
            <a:spLocks noGrp="1"/>
          </p:cNvSpPr>
          <p:nvPr>
            <p:ph type="pic" idx="2"/>
          </p:nvPr>
        </p:nvSpPr>
        <p:spPr>
          <a:xfrm>
            <a:off x="1792288" y="460375"/>
            <a:ext cx="5486400" cy="30861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3" name="Google Shape;63;p10"/>
          <p:cNvSpPr txBox="1">
            <a:spLocks noGrp="1"/>
          </p:cNvSpPr>
          <p:nvPr>
            <p:ph type="body" idx="1"/>
          </p:nvPr>
        </p:nvSpPr>
        <p:spPr>
          <a:xfrm>
            <a:off x="1792288" y="4025900"/>
            <a:ext cx="5486400" cy="603250"/>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4" name="Google Shape;64;p10"/>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10"/>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7"/>
        <p:cNvGrpSpPr/>
        <p:nvPr/>
      </p:nvGrpSpPr>
      <p:grpSpPr>
        <a:xfrm>
          <a:off x="0" y="0"/>
          <a:ext cx="0" cy="0"/>
          <a:chOff x="0" y="0"/>
          <a:chExt cx="0" cy="0"/>
        </a:xfrm>
      </p:grpSpPr>
      <p:sp>
        <p:nvSpPr>
          <p:cNvPr id="68" name="Google Shape;68;p11"/>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11"/>
          <p:cNvSpPr txBox="1">
            <a:spLocks noGrp="1"/>
          </p:cNvSpPr>
          <p:nvPr>
            <p:ph type="body" idx="1"/>
          </p:nvPr>
        </p:nvSpPr>
        <p:spPr>
          <a:xfrm rot="5400000">
            <a:off x="2874962" y="-1173486"/>
            <a:ext cx="3394075"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0" name="Google Shape;70;p11"/>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1"/>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200151"/>
            <a:ext cx="8229600" cy="3394472"/>
          </a:xfrm>
          <a:prstGeom prst="rect">
            <a:avLst/>
          </a:prstGeom>
          <a:noFill/>
          <a:ln>
            <a:noFill/>
          </a:ln>
        </p:spPr>
        <p:txBody>
          <a:bodyPr spcFirstLastPara="1" wrap="square" lIns="91425" tIns="45700" rIns="91425" bIns="45700" anchor="t" anchorCtr="0">
            <a:noAutofit/>
          </a:bodyPr>
          <a:lstStyle>
            <a:lvl1pPr marL="457200" marR="0" lvl="0" indent="-330200" algn="l" rtl="0">
              <a:spcBef>
                <a:spcPts val="320"/>
              </a:spcBef>
              <a:spcAft>
                <a:spcPts val="0"/>
              </a:spcAft>
              <a:buClr>
                <a:srgbClr val="595959"/>
              </a:buClr>
              <a:buSzPts val="1600"/>
              <a:buFont typeface="Arial"/>
              <a:buChar char="•"/>
              <a:defRPr sz="1600" b="0" i="0" u="none" strike="noStrike" cap="none">
                <a:solidFill>
                  <a:srgbClr val="595959"/>
                </a:solidFill>
                <a:latin typeface="Arial"/>
                <a:ea typeface="Arial"/>
                <a:cs typeface="Arial"/>
                <a:sym typeface="Arial"/>
              </a:defRPr>
            </a:lvl1pPr>
            <a:lvl2pPr marL="914400" marR="0" lvl="1" indent="-330200" algn="l" rtl="0">
              <a:spcBef>
                <a:spcPts val="320"/>
              </a:spcBef>
              <a:spcAft>
                <a:spcPts val="0"/>
              </a:spcAft>
              <a:buClr>
                <a:srgbClr val="595959"/>
              </a:buClr>
              <a:buSzPts val="1600"/>
              <a:buFont typeface="Arial"/>
              <a:buChar char="–"/>
              <a:defRPr sz="1600" b="0" i="0" u="none" strike="noStrike" cap="none">
                <a:solidFill>
                  <a:srgbClr val="595959"/>
                </a:solidFill>
                <a:latin typeface="Arial"/>
                <a:ea typeface="Arial"/>
                <a:cs typeface="Arial"/>
                <a:sym typeface="Arial"/>
              </a:defRPr>
            </a:lvl2pPr>
            <a:lvl3pPr marL="1371600" marR="0" lvl="2" indent="-330200" algn="l" rtl="0">
              <a:spcBef>
                <a:spcPts val="320"/>
              </a:spcBef>
              <a:spcAft>
                <a:spcPts val="0"/>
              </a:spcAft>
              <a:buClr>
                <a:srgbClr val="595959"/>
              </a:buClr>
              <a:buSzPts val="1600"/>
              <a:buFont typeface="Arial"/>
              <a:buChar char="•"/>
              <a:defRPr sz="1600" b="0" i="0" u="none" strike="noStrike" cap="none">
                <a:solidFill>
                  <a:srgbClr val="595959"/>
                </a:solidFill>
                <a:latin typeface="Arial"/>
                <a:ea typeface="Arial"/>
                <a:cs typeface="Arial"/>
                <a:sym typeface="Arial"/>
              </a:defRPr>
            </a:lvl3pPr>
            <a:lvl4pPr marL="1828800" marR="0" lvl="3" indent="-330200" algn="l" rtl="0">
              <a:spcBef>
                <a:spcPts val="320"/>
              </a:spcBef>
              <a:spcAft>
                <a:spcPts val="0"/>
              </a:spcAft>
              <a:buClr>
                <a:srgbClr val="595959"/>
              </a:buClr>
              <a:buSzPts val="1600"/>
              <a:buFont typeface="Arial"/>
              <a:buChar char="–"/>
              <a:defRPr sz="1600" b="0" i="0" u="none" strike="noStrike" cap="none">
                <a:solidFill>
                  <a:srgbClr val="595959"/>
                </a:solidFill>
                <a:latin typeface="Arial"/>
                <a:ea typeface="Arial"/>
                <a:cs typeface="Arial"/>
                <a:sym typeface="Arial"/>
              </a:defRPr>
            </a:lvl4pPr>
            <a:lvl5pPr marL="2286000" marR="0" lvl="4" indent="-330200" algn="l" rtl="0">
              <a:spcBef>
                <a:spcPts val="320"/>
              </a:spcBef>
              <a:spcAft>
                <a:spcPts val="0"/>
              </a:spcAft>
              <a:buClr>
                <a:srgbClr val="595959"/>
              </a:buClr>
              <a:buSzPts val="1600"/>
              <a:buFont typeface="Arial"/>
              <a:buChar char="»"/>
              <a:defRPr sz="1600" b="0" i="0" u="none" strike="noStrike" cap="none">
                <a:solidFill>
                  <a:srgbClr val="595959"/>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
        <p:cNvGrpSpPr/>
        <p:nvPr/>
      </p:nvGrpSpPr>
      <p:grpSpPr>
        <a:xfrm>
          <a:off x="0" y="0"/>
          <a:ext cx="0" cy="0"/>
          <a:chOff x="0" y="0"/>
          <a:chExt cx="0" cy="0"/>
        </a:xfrm>
      </p:grpSpPr>
      <p:sp>
        <p:nvSpPr>
          <p:cNvPr id="16" name="Google Shape;16;p3"/>
          <p:cNvSpPr/>
          <p:nvPr/>
        </p:nvSpPr>
        <p:spPr>
          <a:xfrm>
            <a:off x="-34325" y="0"/>
            <a:ext cx="9178325" cy="1200150"/>
          </a:xfrm>
          <a:prstGeom prst="rect">
            <a:avLst/>
          </a:prstGeom>
          <a:solidFill>
            <a:srgbClr val="100E2F"/>
          </a:solidFill>
          <a:ln w="9525" cap="flat" cmpd="sng">
            <a:solidFill>
              <a:srgbClr val="4A7DBA"/>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7" name="Google Shape;17;p3"/>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Clr>
                <a:srgbClr val="FFFFFF"/>
              </a:buClr>
              <a:buSzPts val="4400"/>
              <a:buFont typeface="Arial"/>
              <a:buNone/>
              <a:defRPr sz="4400" b="0" i="0" u="none" strike="noStrike" cap="none">
                <a:solidFill>
                  <a:srgbClr val="FFFFFF"/>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8" name="Google Shape;18;p3"/>
          <p:cNvSpPr txBox="1">
            <a:spLocks noGrp="1"/>
          </p:cNvSpPr>
          <p:nvPr>
            <p:ph type="body" idx="1"/>
          </p:nvPr>
        </p:nvSpPr>
        <p:spPr>
          <a:xfrm>
            <a:off x="457200" y="1244277"/>
            <a:ext cx="8229600" cy="3394075"/>
          </a:xfrm>
          <a:prstGeom prst="rect">
            <a:avLst/>
          </a:prstGeom>
          <a:noFill/>
          <a:ln>
            <a:noFill/>
          </a:ln>
        </p:spPr>
        <p:txBody>
          <a:bodyPr spcFirstLastPara="1" wrap="square" lIns="91425" tIns="45700" rIns="91425" bIns="45700" anchor="t" anchorCtr="0">
            <a:noAutofit/>
          </a:bodyPr>
          <a:lstStyle>
            <a:lvl1pPr marL="457200" marR="0" lvl="0"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9" name="Google Shape;19;p3"/>
          <p:cNvSpPr txBox="1">
            <a:spLocks noGrp="1"/>
          </p:cNvSpPr>
          <p:nvPr>
            <p:ph type="dt" idx="10"/>
          </p:nvPr>
        </p:nvSpPr>
        <p:spPr>
          <a:xfrm>
            <a:off x="457200" y="4767263"/>
            <a:ext cx="2133600" cy="274637"/>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0" name="Google Shape;20;p3"/>
          <p:cNvSpPr txBox="1">
            <a:spLocks noGrp="1"/>
          </p:cNvSpPr>
          <p:nvPr>
            <p:ph type="ftr" idx="11"/>
          </p:nvPr>
        </p:nvSpPr>
        <p:spPr>
          <a:xfrm>
            <a:off x="3124200" y="4767263"/>
            <a:ext cx="2895600" cy="274637"/>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1" name="Google Shape;21;p3"/>
          <p:cNvSpPr txBox="1">
            <a:spLocks noGrp="1"/>
          </p:cNvSpPr>
          <p:nvPr>
            <p:ph type="sldNum" idx="12"/>
          </p:nvPr>
        </p:nvSpPr>
        <p:spPr>
          <a:xfrm>
            <a:off x="6553200" y="4767263"/>
            <a:ext cx="2133600" cy="274637"/>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ita.uconn.edu/english-proficiency-policy-for-ita/"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ta.uconn.edu/english-proficiency-policy-for-ita/"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hyperlink" Target="https://ita.uconn.edu/testing-english-proficiency-certification-effective-for-teaching-assistants-starting-in-fall-2014-or-after/" TargetMode="External"/><Relationship Id="rId4" Type="http://schemas.openxmlformats.org/officeDocument/2006/relationships/hyperlink" Target="https://ita.uconn.edu/"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nam10.safelinks.protection.outlook.com/?url=https%3A%2F%2Fconnect.grad.uconn.edu%2Fmanage%2Freader%2F&amp;data=04%7C01%7C%7Cfdf22c12f87a4906121708d9d527e479%7C17f1a87e2a254eaab9df9d439034b080%7C0%7C0%7C637775189575155143%7CUnknown%7CTWFpbGZsb3d8eyJWIjoiMC4wLjAwMDAiLCJQIjoiV2luMzIiLCJBTiI6Ik1haWwiLCJXVCI6Mn0%3D%7C3000&amp;sdata=wLEOvVNRn5OTnHS%2FfeujZyFPeQ6x3IR6PJ%2F12ccpFz0%3D&amp;reserved=0"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hyperlink" Target="https://ita.uconn.edu/english-proficiency-policy-for-ita/"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ita.uconn.edu/"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hyperlink" Target="https://grad.uconn.edu/wp-content/uploads/sites/2114/2021/05/Timely-Topics-4_2021-UCAELIITA2021final.pptx" TargetMode="External"/><Relationship Id="rId5" Type="http://schemas.openxmlformats.org/officeDocument/2006/relationships/hyperlink" Target="https://uconn.kualibuild.com/app/builder/#/app/636957bead4b66cb6fe9611e/start" TargetMode="External"/><Relationship Id="rId4" Type="http://schemas.openxmlformats.org/officeDocument/2006/relationships/hyperlink" Target="https://ita.uconn.edu/english-proficiency-policy-for-ita/"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graduatedean@uconn.ed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graduatedean@uconn.edu"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mailto:exportcontrol@uconn.edu" TargetMode="External"/><Relationship Id="rId4" Type="http://schemas.openxmlformats.org/officeDocument/2006/relationships/hyperlink" Target="https://ovpr.uconn.edu/services/rics/export-contro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grad.uconn.edu/faculty-staff-resources/graduate-assistantships/while-gas-are-currently-here/"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uconn.kualibuild.com/app/builder/app/636160c73fc2bf9a7d73845f/run"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gradcatalog.uconn.edu/grad-school-info/assistantships-fellowships-and-other-aid/"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grad.uconn.edu/form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gradcatalog.uconn.edu/grad-school-info/assistantships-fellowships-and-other-aid/"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gradadmissions@uconn.edu"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gradadmissions@uconn.edu"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s://grad.uconn.edu/faculty-staff-resources/graduate-assistantships/appointing-a-graduate-assistant-in-a-non-academic-unit/"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grad.uconn.edu/faculty-staff-resources/graduate-assistantships/assistantship-information/"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nam10.safelinks.protection.outlook.com/?url=https%3A%2F%2Fgrad.uconn.edu%2Ftimely-topics%2F&amp;data=04%7C01%7C%7C56cd9d5cbba044ece37f08d9d5f1096e%7C17f1a87e2a254eaab9df9d439034b080%7C0%7C0%7C637776053487237717%7CUnknown%7CTWFpbGZsb3d8eyJWIjoiMC4wLjAwMDAiLCJQIjoiV2luMzIiLCJBTiI6Ik1haWwiLCJXVCI6Mn0%3D%7C3000&amp;sdata=rwa2ozjZCWBYJQwJV6S2SvxlqXojL4nx6uMZnd%2FhgWM%3D&amp;reserved=0"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hyperlink" Target="https://uconn.kualibuild.com/app/builder/#/app/636957bead4b66cb6fe9611e/start"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grad.uconn.edu/staff/assistantship-informatio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grad.uconn.edu/faculty-staff-resources/timely-topic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grad.uconn.edu/financing/assistantships/" TargetMode="External"/><Relationship Id="rId7" Type="http://schemas.openxmlformats.org/officeDocument/2006/relationships/hyperlink" Target="https://grad.uconn.edu/faculty-staff-resources/graduate-assistantships/appointing-a-graduate-assistant-in-a-non-academic-uni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docs.google.com/spreadsheets/d/1_dzq4PldWHt652zhKIVbLcs3FkXoHU6AI8fWCT0mx3U/edit?usp=sharing" TargetMode="External"/><Relationship Id="rId5" Type="http://schemas.openxmlformats.org/officeDocument/2006/relationships/hyperlink" Target="https://grad.uconn.edu/graduate-students/soapbox/" TargetMode="External"/><Relationship Id="rId4" Type="http://schemas.openxmlformats.org/officeDocument/2006/relationships/hyperlink" Target="mailto:gradschool@uconn.edu"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cgsnet.org/april-15-resolution"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grad.uconn.edu/wp-content/uploads/sites/2114/2022/01/Optional-GA-Recruitment-Letter-Templat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hr.uconn.edu/offer-letters/?_gl=1*1n6tj3q*_gcl_aw*R0NMLjE3MDU0MzA5MTcuRUFJYUlRb2JDaE1JbjdieG9zVGlnd01WaEI1N0J4MzRqd0ZWRUFBWUFTQURFZ0pCc3ZEX0J3RQ..*_gcl_au*MTc1MDE4NjEwNi4xNzA1MDg4NTYw"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grad.media.uconn.edu/wp-content/uploads/sites/2114/2022/04/Template-Calendar-Year-Funding-Offer-for-I-20-1-1.docx?_gl=1*15hg0n1*_gcl_aw*R0NMLjE3MDU0MzA5MTcuRUFJYUlRb2JDaE1JbjdieG9zVGlnd01WaEI1N0J4MzRqd0ZWRUFBWUFTQURFZ0pCc3ZEX0J3RQ..*_gcl_au*MTc1MDE4NjEwNi4xNzA1MDg4NTYw" TargetMode="External"/><Relationship Id="rId5" Type="http://schemas.openxmlformats.org/officeDocument/2006/relationships/hyperlink" Target="https://grad.media.uconn.edu/wp-content/uploads/sites/2114/2024/01/Dept-fellowship-award-letter-template.docx?_gl=1*49jy6h*_gcl_aw*R0NMLjE3MDU0MzA5MTcuRUFJYUlRb2JDaE1JbjdieG9zVGlnd01WaEI1N0J4MzRqd0ZWRUFBWUFTQURFZ0pCc3ZEX0J3RQ..*_gcl_au*MTc1MDE4NjEwNi4xNzA1MDg4NTYw" TargetMode="External"/><Relationship Id="rId4" Type="http://schemas.openxmlformats.org/officeDocument/2006/relationships/hyperlink" Target="https://grad.media.uconn.edu/wp-content/uploads/sites/2114/2022/01/Optional-GA-Recruitment-Letter-Template-1.docx?_gl=1*1ggx09l*_gcl_aw*R0NMLjE3MDU0MzA5MTcuRUFJYUlRb2JDaE1JbjdieG9zVGlnd01WaEI1N0J4MzRqd0ZWRUFBWUFTQURFZ0pCc3ZEX0J3RQ..*_gcl_au*MTc1MDE4NjEwNi4xNzA1MDg4NTYw"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grad.media.uconn.edu/wp-content/uploads/sites/2114/2023/07/Department-GA-Orientation-Slides_FINAL-2023.pptx?_gl=1*1eq4uif*_gcl_aw*R0NMLjE3MDU0MzA5MTcuRUFJYUlRb2JDaE1JbjdieG9zVGlnd01WaEI1N0J4MzRqd0ZWRUFBWUFTQURFZ0pCc3ZEX0J3RQ..*_gcl_au*MTc1MDE4NjEwNi4xNzA1MDg4NTYw" TargetMode="External"/><Relationship Id="rId3" Type="http://schemas.openxmlformats.org/officeDocument/2006/relationships/hyperlink" Target="https://grad.media.uconn.edu/wp-content/uploads/sites/2114/2023/05/GA-Payroll-Level-Adjustment-Form.pdf?_gl=1*1ti20f7*_gcl_aw*R0NMLjE3MDU0MzA5MTcuRUFJYUlRb2JDaE1JbjdieG9zVGlnd01WaEI1N0J4MzRqd0ZWRUFBWUFTQURFZ0pCc3ZEX0J3RQ..*_gcl_au*MTc1MDE4NjEwNi4xNzA1MDg4NTYw" TargetMode="External"/><Relationship Id="rId7" Type="http://schemas.openxmlformats.org/officeDocument/2006/relationships/hyperlink" Target="https://uconn.kualibuild.com/app/builder/app/636160c73fc2bf9a7d73845f/run"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hr.uconn.edu/offer-letters/?_gl=1*1n6tj3q*_gcl_aw*R0NMLjE3MDU0MzA5MTcuRUFJYUlRb2JDaE1JbjdieG9zVGlnd01WaEI1N0J4MzRqd0ZWRUFBWUFTQURFZ0pCc3ZEX0J3RQ..*_gcl_au*MTc1MDE4NjEwNi4xNzA1MDg4NTYw" TargetMode="External"/><Relationship Id="rId5" Type="http://schemas.openxmlformats.org/officeDocument/2006/relationships/hyperlink" Target="https://grad.uconn.edu/faculty-staff-resources/graduate-assistantships/creating-the-offer-letter/" TargetMode="External"/><Relationship Id="rId4" Type="http://schemas.openxmlformats.org/officeDocument/2006/relationships/hyperlink" Target="https://hr.uconn.edu/offer-letters/?_gl=1*q6d81f*_gcl_aw*R0NMLjE3MDU0MzA5MTcuRUFJYUlRb2JDaE1JbjdieG9zVGlnd01WaEI1N0J4MzRqd0ZWRUFBWUFTQURFZ0pCc3ZEX0J3RQ..*_gcl_au*MTc1MDE4NjEwNi4xNzA1MDg4NTYw" TargetMode="External"/><Relationship Id="rId9" Type="http://schemas.openxmlformats.org/officeDocument/2006/relationships/hyperlink" Target="https://grad.uconn.edu/forms/"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2" name="Title 1">
            <a:extLst>
              <a:ext uri="{FF2B5EF4-FFF2-40B4-BE49-F238E27FC236}">
                <a16:creationId xmlns:a16="http://schemas.microsoft.com/office/drawing/2014/main" id="{8FDC4321-226D-4347-C9EC-5A551C5BE2A4}"/>
              </a:ext>
            </a:extLst>
          </p:cNvPr>
          <p:cNvSpPr>
            <a:spLocks noGrp="1"/>
          </p:cNvSpPr>
          <p:nvPr>
            <p:ph type="title" idx="4294967295"/>
          </p:nvPr>
        </p:nvSpPr>
        <p:spPr>
          <a:xfrm>
            <a:off x="457200" y="-857250"/>
            <a:ext cx="8229600" cy="857250"/>
          </a:xfrm>
        </p:spPr>
        <p:txBody>
          <a:bodyPr spcFirstLastPara="1" wrap="square" lIns="91425" tIns="45700" rIns="91425" bIns="45700" anchor="b" anchorCtr="0">
            <a:noAutofit/>
          </a:bodyPr>
          <a:lstStyle/>
          <a:p>
            <a:r>
              <a:rPr lang="en-US" dirty="0"/>
              <a:t>Setting Up for Success: Recruitment, Offer Letters, and Hiring of GAs </a:t>
            </a:r>
          </a:p>
        </p:txBody>
      </p:sp>
      <p:sp>
        <p:nvSpPr>
          <p:cNvPr id="83" name="Google Shape;83;p13"/>
          <p:cNvSpPr txBox="1"/>
          <p:nvPr/>
        </p:nvSpPr>
        <p:spPr>
          <a:xfrm>
            <a:off x="457200" y="668139"/>
            <a:ext cx="8229600" cy="85725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4400"/>
              <a:buFont typeface="Arial"/>
              <a:buNone/>
            </a:pPr>
            <a:r>
              <a:rPr lang="en-US" sz="4400" dirty="0">
                <a:solidFill>
                  <a:schemeClr val="dk1"/>
                </a:solidFill>
              </a:rPr>
              <a:t>The Graduate School’s</a:t>
            </a:r>
            <a:endParaRPr sz="4400" dirty="0">
              <a:solidFill>
                <a:schemeClr val="dk1"/>
              </a:solidFill>
            </a:endParaRPr>
          </a:p>
          <a:p>
            <a:pPr marL="0" marR="0" lvl="0" indent="0" algn="l" rtl="0">
              <a:spcBef>
                <a:spcPts val="0"/>
              </a:spcBef>
              <a:spcAft>
                <a:spcPts val="0"/>
              </a:spcAft>
              <a:buClr>
                <a:schemeClr val="dk1"/>
              </a:buClr>
              <a:buSzPts val="4400"/>
              <a:buFont typeface="Arial"/>
              <a:buNone/>
            </a:pPr>
            <a:r>
              <a:rPr lang="en-US" sz="4000" dirty="0">
                <a:solidFill>
                  <a:schemeClr val="dk1"/>
                </a:solidFill>
              </a:rPr>
              <a:t>Timely Topics Series</a:t>
            </a:r>
            <a:endParaRPr sz="4000" dirty="0">
              <a:solidFill>
                <a:schemeClr val="dk1"/>
              </a:solidFill>
            </a:endParaRPr>
          </a:p>
        </p:txBody>
      </p:sp>
      <p:sp>
        <p:nvSpPr>
          <p:cNvPr id="84" name="Google Shape;84;p13"/>
          <p:cNvSpPr txBox="1"/>
          <p:nvPr/>
        </p:nvSpPr>
        <p:spPr>
          <a:xfrm>
            <a:off x="457200" y="2030472"/>
            <a:ext cx="8229600" cy="8574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3600"/>
              <a:buFont typeface="Arial"/>
              <a:buNone/>
            </a:pPr>
            <a:r>
              <a:rPr lang="en-US" sz="2800" dirty="0">
                <a:solidFill>
                  <a:schemeClr val="dk1"/>
                </a:solidFill>
              </a:rPr>
              <a:t>Setting Up for Success: Recruitment, Offer Letters, and Hiring of GAs </a:t>
            </a:r>
            <a:endParaRPr sz="2800" b="0" i="0" u="none" strike="noStrike" cap="none" dirty="0">
              <a:solidFill>
                <a:schemeClr val="dk1"/>
              </a:solidFill>
              <a:sym typeface="Arial"/>
            </a:endParaRPr>
          </a:p>
        </p:txBody>
      </p:sp>
      <p:sp>
        <p:nvSpPr>
          <p:cNvPr id="85" name="Google Shape;85;p13"/>
          <p:cNvSpPr txBox="1"/>
          <p:nvPr/>
        </p:nvSpPr>
        <p:spPr>
          <a:xfrm>
            <a:off x="457200" y="3086825"/>
            <a:ext cx="8229600" cy="10254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rgbClr val="BFBFBF"/>
              </a:buClr>
              <a:buSzPts val="2400"/>
              <a:buFont typeface="Arial"/>
              <a:buNone/>
            </a:pPr>
            <a:r>
              <a:rPr lang="en-US" sz="2200" dirty="0">
                <a:solidFill>
                  <a:srgbClr val="BFBFBF"/>
                </a:solidFill>
              </a:rPr>
              <a:t>Megan Petsa, Director of Graduate Student Administration </a:t>
            </a:r>
          </a:p>
          <a:p>
            <a:pPr marL="0" marR="0" lvl="0" indent="0" algn="l" rtl="0">
              <a:spcBef>
                <a:spcPts val="0"/>
              </a:spcBef>
              <a:spcAft>
                <a:spcPts val="0"/>
              </a:spcAft>
              <a:buClr>
                <a:srgbClr val="BFBFBF"/>
              </a:buClr>
              <a:buSzPts val="2400"/>
              <a:buFont typeface="Arial"/>
              <a:buNone/>
            </a:pPr>
            <a:r>
              <a:rPr lang="en-US" sz="2200" dirty="0">
                <a:solidFill>
                  <a:srgbClr val="BFBFBF"/>
                </a:solidFill>
              </a:rPr>
              <a:t>The Graduate School </a:t>
            </a:r>
          </a:p>
        </p:txBody>
      </p:sp>
      <p:sp>
        <p:nvSpPr>
          <p:cNvPr id="86" name="Google Shape;86;p13"/>
          <p:cNvSpPr txBox="1"/>
          <p:nvPr/>
        </p:nvSpPr>
        <p:spPr>
          <a:xfrm>
            <a:off x="457200" y="4347426"/>
            <a:ext cx="8229600" cy="85725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rgbClr val="BFBFBF"/>
              </a:buClr>
              <a:buSzPts val="1400"/>
              <a:buFont typeface="Arial"/>
              <a:buNone/>
            </a:pPr>
            <a:r>
              <a:rPr lang="en-US" dirty="0">
                <a:solidFill>
                  <a:srgbClr val="BFBFBF"/>
                </a:solidFill>
              </a:rPr>
              <a:t>January 25, 2024</a:t>
            </a:r>
            <a:endParaRPr sz="1400" b="0" i="0" u="none" strike="noStrike" cap="none" dirty="0">
              <a:solidFill>
                <a:srgbClr val="BFBFBF"/>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dirty="0"/>
              <a:t>GA Offer Letter Updates </a:t>
            </a:r>
            <a:endParaRPr dirty="0"/>
          </a:p>
        </p:txBody>
      </p:sp>
      <p:sp>
        <p:nvSpPr>
          <p:cNvPr id="92" name="Google Shape;92;p14"/>
          <p:cNvSpPr txBox="1">
            <a:spLocks noGrp="1"/>
          </p:cNvSpPr>
          <p:nvPr>
            <p:ph type="body" idx="1"/>
          </p:nvPr>
        </p:nvSpPr>
        <p:spPr>
          <a:xfrm>
            <a:off x="457200" y="1244277"/>
            <a:ext cx="8229600" cy="3394200"/>
          </a:xfrm>
          <a:prstGeom prst="rect">
            <a:avLst/>
          </a:prstGeom>
          <a:noFill/>
          <a:ln>
            <a:noFill/>
          </a:ln>
        </p:spPr>
        <p:txBody>
          <a:bodyPr spcFirstLastPara="1" wrap="square" lIns="91425" tIns="45700" rIns="91425" bIns="45700" anchor="t" anchorCtr="0">
            <a:noAutofit/>
          </a:bodyPr>
          <a:lstStyle/>
          <a:p>
            <a:pPr marL="342900" lvl="0" indent="-336550">
              <a:spcBef>
                <a:spcPts val="0"/>
              </a:spcBef>
              <a:buSzPts val="1700"/>
            </a:pPr>
            <a:r>
              <a:rPr lang="en-US" sz="1600" b="1" dirty="0">
                <a:solidFill>
                  <a:schemeClr val="tx1"/>
                </a:solidFill>
              </a:rPr>
              <a:t>Updated versions as of January 2024: </a:t>
            </a:r>
          </a:p>
          <a:p>
            <a:pPr marL="742950" lvl="1" indent="-279400">
              <a:spcBef>
                <a:spcPts val="0"/>
              </a:spcBef>
              <a:buSzPts val="1700"/>
            </a:pPr>
            <a:r>
              <a:rPr lang="en-US" sz="1600" dirty="0">
                <a:solidFill>
                  <a:schemeClr val="tx1"/>
                </a:solidFill>
              </a:rPr>
              <a:t>Slightly reordered summary table  </a:t>
            </a:r>
          </a:p>
          <a:p>
            <a:pPr marL="742950" lvl="1" indent="-279400">
              <a:spcBef>
                <a:spcPts val="0"/>
              </a:spcBef>
              <a:buSzPts val="1700"/>
            </a:pPr>
            <a:r>
              <a:rPr lang="en-US" sz="1600" dirty="0">
                <a:solidFill>
                  <a:schemeClr val="tx1"/>
                </a:solidFill>
              </a:rPr>
              <a:t>Updated links and clarified language </a:t>
            </a:r>
            <a:endParaRPr lang="en-US" sz="1600" dirty="0">
              <a:solidFill>
                <a:srgbClr val="FF0000"/>
              </a:solidFill>
            </a:endParaRPr>
          </a:p>
          <a:p>
            <a:pPr marL="742950" lvl="1" indent="-279400">
              <a:spcBef>
                <a:spcPts val="0"/>
              </a:spcBef>
              <a:buSzPts val="1700"/>
            </a:pPr>
            <a:r>
              <a:rPr lang="en-US" sz="1600" dirty="0">
                <a:solidFill>
                  <a:schemeClr val="tx1"/>
                </a:solidFill>
              </a:rPr>
              <a:t>Inclusion of stipend breakdown paragraph in GA Offer Letter Template</a:t>
            </a:r>
          </a:p>
          <a:p>
            <a:pPr marL="742950" lvl="1" indent="-279400">
              <a:spcBef>
                <a:spcPts val="0"/>
              </a:spcBef>
              <a:buSzPts val="1700"/>
            </a:pPr>
            <a:r>
              <a:rPr lang="en-US" sz="1600" dirty="0">
                <a:solidFill>
                  <a:schemeClr val="tx1"/>
                </a:solidFill>
              </a:rPr>
              <a:t>More robust language around </a:t>
            </a:r>
            <a:r>
              <a:rPr lang="en-US" sz="1600" dirty="0">
                <a:solidFill>
                  <a:schemeClr val="tx1"/>
                </a:solidFill>
                <a:hlinkClick r:id="rId3"/>
              </a:rPr>
              <a:t>UConn’s English Proficiency Policy for TAs </a:t>
            </a:r>
            <a:endParaRPr lang="en-US" sz="1600" dirty="0">
              <a:solidFill>
                <a:schemeClr val="tx1"/>
              </a:solidFill>
            </a:endParaRPr>
          </a:p>
          <a:p>
            <a:pPr marL="1200150" lvl="2" indent="-279400">
              <a:spcBef>
                <a:spcPts val="0"/>
              </a:spcBef>
              <a:buSzPts val="1700"/>
            </a:pPr>
            <a:r>
              <a:rPr lang="en-US" sz="1600" dirty="0">
                <a:solidFill>
                  <a:schemeClr val="tx1"/>
                </a:solidFill>
              </a:rPr>
              <a:t>New row in the summary table to indicate potential for instructional contact </a:t>
            </a:r>
          </a:p>
          <a:p>
            <a:pPr marL="742950" lvl="1" indent="-279400">
              <a:spcBef>
                <a:spcPts val="0"/>
              </a:spcBef>
              <a:buSzPts val="1700"/>
            </a:pPr>
            <a:endParaRPr lang="en-US" sz="1600" dirty="0">
              <a:solidFill>
                <a:schemeClr val="tx1"/>
              </a:solidFill>
            </a:endParaRPr>
          </a:p>
          <a:p>
            <a:pPr marL="342900" lvl="0" indent="-336550" algn="l" rtl="0">
              <a:spcBef>
                <a:spcPts val="0"/>
              </a:spcBef>
              <a:spcAft>
                <a:spcPts val="0"/>
              </a:spcAft>
              <a:buSzPts val="1700"/>
              <a:buChar char="•"/>
            </a:pPr>
            <a:endParaRPr lang="en-US" sz="1600" b="1" dirty="0"/>
          </a:p>
        </p:txBody>
      </p:sp>
    </p:spTree>
    <p:extLst>
      <p:ext uri="{BB962C8B-B14F-4D97-AF65-F5344CB8AC3E}">
        <p14:creationId xmlns:p14="http://schemas.microsoft.com/office/powerpoint/2010/main" val="3669332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p:nvPr>
        </p:nvSpPr>
        <p:spPr>
          <a:xfrm>
            <a:off x="457200" y="206375"/>
            <a:ext cx="8229600" cy="8574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sz="3400" dirty="0"/>
              <a:t>GA Offer Letters – Updated Language</a:t>
            </a:r>
            <a:endParaRPr sz="3400" dirty="0"/>
          </a:p>
        </p:txBody>
      </p:sp>
      <p:sp>
        <p:nvSpPr>
          <p:cNvPr id="105" name="Google Shape;105;p16"/>
          <p:cNvSpPr txBox="1">
            <a:spLocks noGrp="1"/>
          </p:cNvSpPr>
          <p:nvPr>
            <p:ph type="body" idx="1"/>
          </p:nvPr>
        </p:nvSpPr>
        <p:spPr>
          <a:xfrm>
            <a:off x="457200" y="1244275"/>
            <a:ext cx="8188800" cy="3394200"/>
          </a:xfrm>
          <a:prstGeom prst="rect">
            <a:avLst/>
          </a:prstGeom>
          <a:noFill/>
          <a:ln>
            <a:noFill/>
          </a:ln>
        </p:spPr>
        <p:txBody>
          <a:bodyPr spcFirstLastPara="1" wrap="square" lIns="91425" tIns="45700" rIns="91425" bIns="45700" anchor="t" anchorCtr="0">
            <a:noAutofit/>
          </a:bodyPr>
          <a:lstStyle/>
          <a:p>
            <a:pPr marL="0" indent="0">
              <a:lnSpc>
                <a:spcPct val="90000"/>
              </a:lnSpc>
              <a:spcBef>
                <a:spcPts val="0"/>
              </a:spcBef>
              <a:buSzPts val="1850"/>
              <a:buNone/>
            </a:pPr>
            <a:r>
              <a:rPr lang="en-US" sz="1400" b="1" dirty="0">
                <a:effectLst/>
                <a:latin typeface="+mn-lt"/>
                <a:ea typeface="Times New Roman" panose="02020603050405020304" pitchFamily="18" charset="0"/>
                <a:cs typeface="Arial" panose="020B0604020202020204" pitchFamily="34" charset="0"/>
              </a:rPr>
              <a:t>Updated language: </a:t>
            </a:r>
          </a:p>
          <a:p>
            <a:pPr marL="457200" lvl="1" indent="0">
              <a:lnSpc>
                <a:spcPct val="90000"/>
              </a:lnSpc>
              <a:spcBef>
                <a:spcPts val="0"/>
              </a:spcBef>
              <a:buSzPts val="1850"/>
              <a:buNone/>
            </a:pPr>
            <a:r>
              <a:rPr lang="en-US" sz="1150" dirty="0">
                <a:effectLst/>
                <a:latin typeface="+mn-lt"/>
                <a:ea typeface="Times New Roman" panose="02020603050405020304" pitchFamily="18" charset="0"/>
                <a:cs typeface="Arial" panose="020B0604020202020204" pitchFamily="34" charset="0"/>
              </a:rPr>
              <a:t>Please be aware that UConn’s English Proficiency Policy for TA’s (</a:t>
            </a:r>
            <a:r>
              <a:rPr lang="en-US" sz="1150" u="sng" dirty="0">
                <a:solidFill>
                  <a:srgbClr val="0000FF"/>
                </a:solidFill>
                <a:effectLst/>
                <a:latin typeface="+mn-lt"/>
                <a:ea typeface="Times New Roman" panose="02020603050405020304" pitchFamily="18" charset="0"/>
                <a:cs typeface="Arial" panose="020B0604020202020204" pitchFamily="34" charset="0"/>
                <a:hlinkClick r:id="rId3"/>
              </a:rPr>
              <a:t>https://ita.uconn.edu/english-proficiency-policy-for-ita/</a:t>
            </a:r>
            <a:r>
              <a:rPr lang="en-US" sz="1150" dirty="0">
                <a:effectLst/>
                <a:latin typeface="+mn-lt"/>
                <a:ea typeface="Times New Roman" panose="02020603050405020304" pitchFamily="18" charset="0"/>
                <a:cs typeface="Arial" panose="020B0604020202020204" pitchFamily="34" charset="0"/>
              </a:rPr>
              <a:t>) is separate from the English proficiency requirement for admission. Even if proof of proficiency was waived for purposes of admission, proof of proficiency is required for those who will be assigned instructional duties as part of their graduate assistantship. Classroom instructional duties require a higher level of English proficiency to ensure the TA can facilitate the understanding of complex topics to undergraduate students who are non-experts in the subject matter. It is the student’s responsibility to review the policy and testing procedures and, if applicable, either submit proof of English proficiency or register for an assessment in a timely manner. More information about how to do so is provided by International Teaching Assistant Services (</a:t>
            </a:r>
            <a:r>
              <a:rPr lang="en-US" sz="1150" u="sng" dirty="0">
                <a:solidFill>
                  <a:srgbClr val="0000FF"/>
                </a:solidFill>
                <a:effectLst/>
                <a:latin typeface="+mn-lt"/>
                <a:ea typeface="Times New Roman" panose="02020603050405020304" pitchFamily="18" charset="0"/>
                <a:cs typeface="Arial" panose="020B0604020202020204" pitchFamily="34" charset="0"/>
                <a:hlinkClick r:id="rId4"/>
              </a:rPr>
              <a:t>https://ita.uconn.edu/</a:t>
            </a:r>
            <a:r>
              <a:rPr lang="en-US" sz="1150" dirty="0">
                <a:effectLst/>
                <a:latin typeface="+mn-lt"/>
                <a:ea typeface="Times New Roman" panose="02020603050405020304" pitchFamily="18" charset="0"/>
                <a:cs typeface="Arial" panose="020B0604020202020204" pitchFamily="34" charset="0"/>
              </a:rPr>
              <a:t>). If the Department does not receive proof of English proficiency by the start date of the appointment, the Department has the right to rescind the offer. </a:t>
            </a:r>
            <a:endParaRPr lang="en-US" sz="1150" dirty="0">
              <a:effectLst/>
              <a:latin typeface="+mn-lt"/>
              <a:ea typeface="Times New Roman" panose="02020603050405020304" pitchFamily="18" charset="0"/>
            </a:endParaRPr>
          </a:p>
          <a:p>
            <a:pPr marL="342900" lvl="0" indent="-342900" algn="l" rtl="0">
              <a:lnSpc>
                <a:spcPct val="90000"/>
              </a:lnSpc>
              <a:spcBef>
                <a:spcPts val="0"/>
              </a:spcBef>
              <a:spcAft>
                <a:spcPts val="0"/>
              </a:spcAft>
              <a:buClr>
                <a:schemeClr val="dk1"/>
              </a:buClr>
              <a:buSzPts val="1850"/>
              <a:buChar char="•"/>
            </a:pPr>
            <a:endParaRPr lang="en-US" sz="1600" b="1" dirty="0"/>
          </a:p>
          <a:p>
            <a:pPr marL="342900" lvl="0" indent="-342900" algn="l" rtl="0">
              <a:lnSpc>
                <a:spcPct val="90000"/>
              </a:lnSpc>
              <a:spcBef>
                <a:spcPts val="0"/>
              </a:spcBef>
              <a:spcAft>
                <a:spcPts val="0"/>
              </a:spcAft>
              <a:buClr>
                <a:schemeClr val="dk1"/>
              </a:buClr>
              <a:buSzPts val="1850"/>
              <a:buChar char="•"/>
            </a:pPr>
            <a:r>
              <a:rPr lang="en-US" sz="1400" b="1" dirty="0"/>
              <a:t>Admission requirement vs TA requirement </a:t>
            </a:r>
          </a:p>
          <a:p>
            <a:pPr marL="800100" lvl="1" indent="-342900">
              <a:lnSpc>
                <a:spcPct val="90000"/>
              </a:lnSpc>
              <a:spcBef>
                <a:spcPts val="0"/>
              </a:spcBef>
              <a:buSzPts val="1850"/>
            </a:pPr>
            <a:r>
              <a:rPr lang="en-US" sz="1400" dirty="0">
                <a:hlinkClick r:id="rId5"/>
              </a:rPr>
              <a:t>UConn’s TA English Proficiency Policy </a:t>
            </a:r>
            <a:endParaRPr lang="en-US" sz="1400" dirty="0"/>
          </a:p>
          <a:p>
            <a:pPr marL="342900" lvl="0" indent="-342900" algn="l" rtl="0">
              <a:lnSpc>
                <a:spcPct val="90000"/>
              </a:lnSpc>
              <a:spcBef>
                <a:spcPts val="0"/>
              </a:spcBef>
              <a:spcAft>
                <a:spcPts val="0"/>
              </a:spcAft>
              <a:buClr>
                <a:schemeClr val="dk1"/>
              </a:buClr>
              <a:buSzPts val="1850"/>
              <a:buChar char="•"/>
            </a:pPr>
            <a:endParaRPr sz="1400" b="1" dirty="0"/>
          </a:p>
          <a:p>
            <a:pPr marL="342900" lvl="0" indent="-336550">
              <a:spcBef>
                <a:spcPts val="0"/>
              </a:spcBef>
              <a:buSzPts val="1700"/>
            </a:pPr>
            <a:r>
              <a:rPr lang="en-US" sz="1400" b="1" dirty="0"/>
              <a:t>If proof of proficiency has not yet been received, there will be a block when you try to add them to grad payroll </a:t>
            </a:r>
          </a:p>
          <a:p>
            <a:pPr marL="800100" lvl="1" indent="-336550">
              <a:spcBef>
                <a:spcPts val="0"/>
              </a:spcBef>
              <a:buSzPts val="1700"/>
            </a:pPr>
            <a:r>
              <a:rPr lang="en-US" sz="1400" dirty="0"/>
              <a:t>Payroll override </a:t>
            </a:r>
          </a:p>
          <a:p>
            <a:pPr marL="1257300" lvl="2" indent="-336550">
              <a:spcBef>
                <a:spcPts val="0"/>
              </a:spcBef>
              <a:buSzPts val="1700"/>
            </a:pPr>
            <a:r>
              <a:rPr lang="en-US" sz="1400" dirty="0"/>
              <a:t>Input</a:t>
            </a:r>
            <a:r>
              <a:rPr lang="en-US" sz="1400" b="1" dirty="0"/>
              <a:t> </a:t>
            </a:r>
            <a:r>
              <a:rPr lang="en-US" sz="1400" dirty="0"/>
              <a:t>Teaching and request override from TGS. Must provide confirmation that the GA will not have instructional contact duties or is in the process of getting cleared to teach.</a:t>
            </a:r>
          </a:p>
          <a:p>
            <a:pPr marL="1257300" lvl="2" indent="-336550">
              <a:spcBef>
                <a:spcPts val="0"/>
              </a:spcBef>
              <a:buSzPts val="1700"/>
            </a:pPr>
            <a:endParaRPr lang="en-US" sz="1600" b="1" dirty="0"/>
          </a:p>
        </p:txBody>
      </p:sp>
    </p:spTree>
    <p:extLst>
      <p:ext uri="{BB962C8B-B14F-4D97-AF65-F5344CB8AC3E}">
        <p14:creationId xmlns:p14="http://schemas.microsoft.com/office/powerpoint/2010/main" val="679003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p:nvPr>
        </p:nvSpPr>
        <p:spPr>
          <a:xfrm>
            <a:off x="457200" y="206375"/>
            <a:ext cx="8229600" cy="8574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sz="2800" dirty="0"/>
              <a:t>How to Determine if a TA Needs to Provide Proof of English Proficiency</a:t>
            </a:r>
            <a:endParaRPr sz="2800" dirty="0"/>
          </a:p>
        </p:txBody>
      </p:sp>
      <p:sp>
        <p:nvSpPr>
          <p:cNvPr id="105" name="Google Shape;105;p16"/>
          <p:cNvSpPr txBox="1">
            <a:spLocks noGrp="1"/>
          </p:cNvSpPr>
          <p:nvPr>
            <p:ph type="body" idx="1"/>
          </p:nvPr>
        </p:nvSpPr>
        <p:spPr>
          <a:xfrm>
            <a:off x="457200" y="1181213"/>
            <a:ext cx="8188800" cy="3394200"/>
          </a:xfrm>
          <a:prstGeom prst="rect">
            <a:avLst/>
          </a:prstGeom>
          <a:noFill/>
          <a:ln>
            <a:noFill/>
          </a:ln>
        </p:spPr>
        <p:txBody>
          <a:bodyPr spcFirstLastPara="1" wrap="square" lIns="91425" tIns="45700" rIns="91425" bIns="45700" anchor="t" anchorCtr="0">
            <a:noAutofit/>
          </a:bodyPr>
          <a:lstStyle/>
          <a:p>
            <a:pPr marL="101600" indent="0">
              <a:buNone/>
            </a:pPr>
            <a:r>
              <a:rPr lang="en-US" sz="1400" b="1" dirty="0"/>
              <a:t>How can I tell if a graduate student to whom we plan to give instructional contact TA duties needs to provide proof of English proficiency? Where can I find an applicant’s official test of English scores? </a:t>
            </a:r>
            <a:endParaRPr lang="en-US" sz="1400" dirty="0"/>
          </a:p>
          <a:p>
            <a:pPr lvl="0"/>
            <a:r>
              <a:rPr lang="en-US" sz="1400" dirty="0"/>
              <a:t>For </a:t>
            </a:r>
            <a:r>
              <a:rPr lang="en-US" sz="1400" b="1" dirty="0"/>
              <a:t>incoming students</a:t>
            </a:r>
            <a:r>
              <a:rPr lang="en-US" sz="1400" dirty="0"/>
              <a:t>, log into the Slate reader: </a:t>
            </a:r>
            <a:r>
              <a:rPr lang="en-US" sz="1400" u="sng" dirty="0">
                <a:hlinkClick r:id="rId3"/>
              </a:rPr>
              <a:t>https://connect.grad.uconn.edu/manage/reader/</a:t>
            </a:r>
            <a:r>
              <a:rPr lang="en-US" sz="1400" dirty="0"/>
              <a:t> </a:t>
            </a:r>
          </a:p>
          <a:p>
            <a:pPr lvl="1"/>
            <a:r>
              <a:rPr lang="en-US" sz="1400" dirty="0"/>
              <a:t>Log into the Slate reader: </a:t>
            </a:r>
            <a:r>
              <a:rPr lang="en-US" sz="1400" u="sng" dirty="0">
                <a:hlinkClick r:id="rId3"/>
              </a:rPr>
              <a:t>https://connect.grad.uconn.edu/manage/reader/</a:t>
            </a:r>
            <a:r>
              <a:rPr lang="en-US" sz="1400" dirty="0"/>
              <a:t> </a:t>
            </a:r>
          </a:p>
          <a:p>
            <a:pPr lvl="2"/>
            <a:r>
              <a:rPr lang="en-US" sz="1400" dirty="0"/>
              <a:t>Click on “Applications”</a:t>
            </a:r>
          </a:p>
          <a:p>
            <a:pPr lvl="2" fontAlgn="base"/>
            <a:r>
              <a:rPr lang="en-US" sz="1400" dirty="0"/>
              <a:t>Click on “Search” and type in the applicant's name (top right corner).</a:t>
            </a:r>
          </a:p>
          <a:p>
            <a:pPr lvl="2" fontAlgn="base"/>
            <a:r>
              <a:rPr lang="en-US" sz="1400" dirty="0"/>
              <a:t>Once results show, click on the icon shaped like 2 pieces of paper on the far right of the screen (“Display Copy”) next to applicant’s name.</a:t>
            </a:r>
          </a:p>
          <a:p>
            <a:pPr lvl="2" fontAlgn="base"/>
            <a:r>
              <a:rPr lang="en-US" sz="1400" dirty="0"/>
              <a:t>Once the application is open, click on the “Test Score” tab to display test results.</a:t>
            </a:r>
          </a:p>
          <a:p>
            <a:pPr lvl="1" fontAlgn="base"/>
            <a:r>
              <a:rPr lang="en-US" sz="1400" dirty="0">
                <a:hlinkClick r:id="rId4"/>
              </a:rPr>
              <a:t>View score bands </a:t>
            </a:r>
            <a:endParaRPr lang="en-US" sz="1400" dirty="0"/>
          </a:p>
          <a:p>
            <a:pPr lvl="1"/>
            <a:r>
              <a:rPr lang="en-US" sz="1400" b="1" dirty="0"/>
              <a:t>Please note: </a:t>
            </a:r>
            <a:r>
              <a:rPr lang="en-US" sz="1400" dirty="0"/>
              <a:t>Only review test scores that are “Verified” and not “Self-Reported”. “Self-Reported” are not considered official scores.</a:t>
            </a:r>
          </a:p>
          <a:p>
            <a:pPr lvl="0"/>
            <a:r>
              <a:rPr lang="en-US" sz="1400" dirty="0"/>
              <a:t>For </a:t>
            </a:r>
            <a:r>
              <a:rPr lang="en-US" sz="1400" b="1" dirty="0"/>
              <a:t>current students</a:t>
            </a:r>
            <a:r>
              <a:rPr lang="en-US" sz="1400" dirty="0"/>
              <a:t>, check the GA Hire Level Report. Students with an approval flag “C” need to provide proof of English proficiency to have instructional contact duties. </a:t>
            </a:r>
          </a:p>
        </p:txBody>
      </p:sp>
    </p:spTree>
    <p:extLst>
      <p:ext uri="{BB962C8B-B14F-4D97-AF65-F5344CB8AC3E}">
        <p14:creationId xmlns:p14="http://schemas.microsoft.com/office/powerpoint/2010/main" val="1530693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p:nvPr>
        </p:nvSpPr>
        <p:spPr>
          <a:xfrm>
            <a:off x="457200" y="206375"/>
            <a:ext cx="8229600" cy="8574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sz="3400" dirty="0"/>
              <a:t>UCAELI – Testing </a:t>
            </a:r>
            <a:endParaRPr sz="3400" dirty="0"/>
          </a:p>
        </p:txBody>
      </p:sp>
      <p:sp>
        <p:nvSpPr>
          <p:cNvPr id="105" name="Google Shape;105;p16"/>
          <p:cNvSpPr txBox="1">
            <a:spLocks noGrp="1"/>
          </p:cNvSpPr>
          <p:nvPr>
            <p:ph type="body" idx="1"/>
          </p:nvPr>
        </p:nvSpPr>
        <p:spPr>
          <a:xfrm>
            <a:off x="457200" y="1244275"/>
            <a:ext cx="8188800" cy="3394200"/>
          </a:xfrm>
          <a:prstGeom prst="rect">
            <a:avLst/>
          </a:prstGeom>
          <a:noFill/>
          <a:ln>
            <a:noFill/>
          </a:ln>
        </p:spPr>
        <p:txBody>
          <a:bodyPr spcFirstLastPara="1" wrap="square" lIns="91425" tIns="45700" rIns="91425" bIns="45700" anchor="t" anchorCtr="0">
            <a:noAutofit/>
          </a:bodyPr>
          <a:lstStyle/>
          <a:p>
            <a:pPr marL="342900" lvl="0" indent="-336550">
              <a:spcBef>
                <a:spcPts val="0"/>
              </a:spcBef>
              <a:buSzPts val="1700"/>
            </a:pPr>
            <a:r>
              <a:rPr lang="en-US" sz="1600" b="1" dirty="0">
                <a:hlinkClick r:id="rId3"/>
              </a:rPr>
              <a:t>International Teaching Assistant Services</a:t>
            </a:r>
            <a:r>
              <a:rPr lang="en-US" sz="1600" b="1" dirty="0"/>
              <a:t> website</a:t>
            </a:r>
          </a:p>
          <a:p>
            <a:pPr marL="742950" lvl="1" indent="-279400">
              <a:spcBef>
                <a:spcPts val="0"/>
              </a:spcBef>
              <a:buSzPts val="1700"/>
            </a:pPr>
            <a:r>
              <a:rPr lang="en-US" sz="1600" dirty="0">
                <a:hlinkClick r:id="rId4"/>
              </a:rPr>
              <a:t>UConn’s TA English Proficiency Policy </a:t>
            </a:r>
            <a:endParaRPr lang="en-US" sz="1600" dirty="0"/>
          </a:p>
          <a:p>
            <a:pPr marL="742950" lvl="1" indent="-279400">
              <a:spcBef>
                <a:spcPts val="0"/>
              </a:spcBef>
              <a:buSzPts val="1700"/>
            </a:pPr>
            <a:r>
              <a:rPr lang="en-US" sz="1600" dirty="0"/>
              <a:t>New student screenings: January, June, and August </a:t>
            </a:r>
          </a:p>
          <a:p>
            <a:pPr marL="342900" lvl="0" indent="-342900" algn="l" rtl="0">
              <a:lnSpc>
                <a:spcPct val="90000"/>
              </a:lnSpc>
              <a:spcBef>
                <a:spcPts val="0"/>
              </a:spcBef>
              <a:spcAft>
                <a:spcPts val="0"/>
              </a:spcAft>
              <a:buClr>
                <a:schemeClr val="dk1"/>
              </a:buClr>
              <a:buSzPts val="1850"/>
              <a:buChar char="•"/>
            </a:pPr>
            <a:endParaRPr lang="en-US" sz="1600" b="1" dirty="0"/>
          </a:p>
          <a:p>
            <a:pPr marL="342900" lvl="0" indent="-342900" algn="l" rtl="0">
              <a:lnSpc>
                <a:spcPct val="90000"/>
              </a:lnSpc>
              <a:spcBef>
                <a:spcPts val="0"/>
              </a:spcBef>
              <a:spcAft>
                <a:spcPts val="0"/>
              </a:spcAft>
              <a:buClr>
                <a:schemeClr val="dk1"/>
              </a:buClr>
              <a:buSzPts val="1850"/>
              <a:buChar char="•"/>
            </a:pPr>
            <a:r>
              <a:rPr lang="en-US" sz="1600" b="1" dirty="0"/>
              <a:t>Timely Topics: Best Practices in Onboarding and Graduating International Students  </a:t>
            </a:r>
          </a:p>
          <a:p>
            <a:pPr marL="742950" lvl="1" indent="-279400">
              <a:spcBef>
                <a:spcPts val="0"/>
              </a:spcBef>
              <a:buSzPts val="1700"/>
            </a:pPr>
            <a:r>
              <a:rPr lang="en-US" sz="1600" dirty="0"/>
              <a:t>Thursday, April 11, 2024 – 11am - 12pm (</a:t>
            </a:r>
            <a:r>
              <a:rPr lang="en-US" sz="1600" dirty="0">
                <a:hlinkClick r:id="rId5"/>
              </a:rPr>
              <a:t>Register</a:t>
            </a:r>
            <a:r>
              <a:rPr lang="en-US" sz="1600" dirty="0"/>
              <a:t>) </a:t>
            </a:r>
          </a:p>
          <a:p>
            <a:pPr marL="342900" lvl="0" indent="-342900" algn="l" rtl="0">
              <a:lnSpc>
                <a:spcPct val="90000"/>
              </a:lnSpc>
              <a:spcBef>
                <a:spcPts val="0"/>
              </a:spcBef>
              <a:spcAft>
                <a:spcPts val="0"/>
              </a:spcAft>
              <a:buClr>
                <a:schemeClr val="dk1"/>
              </a:buClr>
              <a:buSzPts val="1850"/>
              <a:buChar char="•"/>
            </a:pPr>
            <a:endParaRPr lang="en-US" sz="1600" b="1" dirty="0"/>
          </a:p>
          <a:p>
            <a:pPr marL="342900" indent="-342900">
              <a:lnSpc>
                <a:spcPct val="90000"/>
              </a:lnSpc>
              <a:spcBef>
                <a:spcPts val="0"/>
              </a:spcBef>
              <a:buSzPts val="1850"/>
            </a:pPr>
            <a:r>
              <a:rPr lang="en-US" sz="1600" b="1" dirty="0"/>
              <a:t>Listserv email, “Info to share with TAs - English proficiency policy </a:t>
            </a:r>
          </a:p>
          <a:p>
            <a:pPr marL="800100" lvl="1" indent="-342900">
              <a:lnSpc>
                <a:spcPct val="90000"/>
              </a:lnSpc>
              <a:spcBef>
                <a:spcPts val="0"/>
              </a:spcBef>
              <a:buSzPts val="1850"/>
            </a:pPr>
            <a:r>
              <a:rPr lang="en-US" sz="1600" dirty="0"/>
              <a:t>Departments are the only ones who know who is intended to be a TA; TGS and UCAELI do </a:t>
            </a:r>
            <a:r>
              <a:rPr lang="en-US" sz="1650" dirty="0"/>
              <a:t>not</a:t>
            </a:r>
            <a:r>
              <a:rPr lang="en-US" sz="1600" dirty="0"/>
              <a:t> have this info before the grad is actually on payroll </a:t>
            </a:r>
          </a:p>
          <a:p>
            <a:pPr marL="342900" lvl="0" indent="-342900" algn="l" rtl="0">
              <a:lnSpc>
                <a:spcPct val="90000"/>
              </a:lnSpc>
              <a:spcBef>
                <a:spcPts val="0"/>
              </a:spcBef>
              <a:spcAft>
                <a:spcPts val="0"/>
              </a:spcAft>
              <a:buClr>
                <a:schemeClr val="dk1"/>
              </a:buClr>
              <a:buSzPts val="1850"/>
              <a:buChar char="•"/>
            </a:pPr>
            <a:endParaRPr lang="en-US" sz="1600" b="1" dirty="0"/>
          </a:p>
          <a:p>
            <a:pPr marL="342900" lvl="0" indent="-342900" algn="l" rtl="0">
              <a:lnSpc>
                <a:spcPct val="90000"/>
              </a:lnSpc>
              <a:spcBef>
                <a:spcPts val="0"/>
              </a:spcBef>
              <a:spcAft>
                <a:spcPts val="0"/>
              </a:spcAft>
              <a:buClr>
                <a:schemeClr val="dk1"/>
              </a:buClr>
              <a:buSzPts val="1850"/>
              <a:buChar char="•"/>
            </a:pPr>
            <a:r>
              <a:rPr lang="en-US" sz="1600" b="1" dirty="0"/>
              <a:t>Timely Topics: </a:t>
            </a:r>
            <a:r>
              <a:rPr lang="en-US" sz="1600" b="1" dirty="0">
                <a:hlinkClick r:id="rId6"/>
              </a:rPr>
              <a:t>International Teaching Assistants by UCAELI Slide Deck </a:t>
            </a:r>
            <a:r>
              <a:rPr lang="en-US" sz="1600" b="1" dirty="0"/>
              <a:t>(Spring 2021) </a:t>
            </a:r>
          </a:p>
          <a:p>
            <a:pPr marL="742950" lvl="1" indent="-279400">
              <a:spcBef>
                <a:spcPts val="0"/>
              </a:spcBef>
              <a:buSzPts val="1700"/>
            </a:pPr>
            <a:r>
              <a:rPr lang="en-US" sz="1600" dirty="0"/>
              <a:t>Detailed information about pre-screening, scores, testing, UCAELI services </a:t>
            </a:r>
          </a:p>
          <a:p>
            <a:pPr marL="342900" lvl="0" indent="-342900" algn="l" rtl="0">
              <a:lnSpc>
                <a:spcPct val="90000"/>
              </a:lnSpc>
              <a:spcBef>
                <a:spcPts val="0"/>
              </a:spcBef>
              <a:spcAft>
                <a:spcPts val="0"/>
              </a:spcAft>
              <a:buClr>
                <a:schemeClr val="dk1"/>
              </a:buClr>
              <a:buSzPts val="1850"/>
              <a:buChar char="•"/>
            </a:pPr>
            <a:endParaRPr lang="en-US" sz="1600" b="1" dirty="0"/>
          </a:p>
          <a:p>
            <a:pPr marL="742950" lvl="1" indent="-279400">
              <a:spcBef>
                <a:spcPts val="0"/>
              </a:spcBef>
              <a:buSzPts val="1700"/>
            </a:pPr>
            <a:endParaRPr lang="en-US" sz="1600" dirty="0"/>
          </a:p>
          <a:p>
            <a:pPr marL="742950" lvl="1" indent="-279400">
              <a:spcBef>
                <a:spcPts val="0"/>
              </a:spcBef>
              <a:buSzPts val="1700"/>
            </a:pPr>
            <a:endParaRPr lang="en-US" sz="1600" dirty="0"/>
          </a:p>
        </p:txBody>
      </p:sp>
    </p:spTree>
    <p:extLst>
      <p:ext uri="{BB962C8B-B14F-4D97-AF65-F5344CB8AC3E}">
        <p14:creationId xmlns:p14="http://schemas.microsoft.com/office/powerpoint/2010/main" val="3951359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sz="4000" dirty="0"/>
              <a:t>GAs and Remote Work Approval</a:t>
            </a:r>
            <a:endParaRPr sz="4000" dirty="0"/>
          </a:p>
        </p:txBody>
      </p:sp>
      <p:sp>
        <p:nvSpPr>
          <p:cNvPr id="5" name="Text Placeholder 4">
            <a:extLst>
              <a:ext uri="{FF2B5EF4-FFF2-40B4-BE49-F238E27FC236}">
                <a16:creationId xmlns:a16="http://schemas.microsoft.com/office/drawing/2014/main" id="{E29DABA7-0294-71B7-2223-CD0D440F5B21}"/>
              </a:ext>
            </a:extLst>
          </p:cNvPr>
          <p:cNvSpPr>
            <a:spLocks noGrp="1"/>
          </p:cNvSpPr>
          <p:nvPr>
            <p:ph type="body" idx="1"/>
          </p:nvPr>
        </p:nvSpPr>
        <p:spPr>
          <a:xfrm>
            <a:off x="457200" y="1244278"/>
            <a:ext cx="8229600" cy="2086752"/>
          </a:xfrm>
        </p:spPr>
        <p:txBody>
          <a:bodyPr/>
          <a:lstStyle/>
          <a:p>
            <a:pPr marL="0" marR="0" indent="0" algn="just">
              <a:spcBef>
                <a:spcPts val="0"/>
              </a:spcBef>
              <a:spcAft>
                <a:spcPts val="0"/>
              </a:spcAft>
              <a:buNone/>
            </a:pPr>
            <a:r>
              <a:rPr lang="en-US" sz="16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Will the GA be located in CT for the duration of their appointment? </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p>
            <a:pPr marL="800100" lvl="1" algn="just">
              <a:spcBef>
                <a:spcPts val="0"/>
              </a:spcBef>
              <a:buFont typeface="Symbol" panose="05050102010706020507" pitchFamily="18" charset="2"/>
              <a:buChar char=""/>
            </a:pPr>
            <a:r>
              <a:rPr lang="en-US" sz="16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In exceptional circumstances, a GA may be approved to perform their GA duties while working remotely and residing outside of the State of Connecticut. If considering such an arrangement for all or part of an appointment, the department must seek approval from the TGS at </a:t>
            </a:r>
            <a:r>
              <a:rPr lang="en-US" sz="16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3"/>
              </a:rPr>
              <a:t>graduatedean@uconn.edu</a:t>
            </a:r>
            <a:r>
              <a:rPr lang="en-US" sz="1600" dirty="0">
                <a:effectLst/>
                <a:latin typeface="Calibri" panose="020F0502020204030204" pitchFamily="34" charset="0"/>
                <a:ea typeface="Calibri" panose="020F0502020204030204" pitchFamily="34" charset="0"/>
                <a:cs typeface="Calibri" panose="020F0502020204030204" pitchFamily="34" charset="0"/>
              </a:rPr>
              <a:t> </a:t>
            </a:r>
            <a:r>
              <a:rPr lang="en-US" sz="16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before making an offer, as there may be implications for the GA and/or the University, including but not limited to those related to taxes.</a:t>
            </a:r>
            <a:r>
              <a:rPr lang="en-US" sz="1600" dirty="0">
                <a:effectLst/>
                <a:latin typeface="Calibri" panose="020F0502020204030204" pitchFamily="34" charset="0"/>
                <a:ea typeface="Calibri" panose="020F0502020204030204" pitchFamily="34" charset="0"/>
                <a:cs typeface="Calibri" panose="020F0502020204030204" pitchFamily="34" charset="0"/>
              </a:rPr>
              <a:t> </a:t>
            </a:r>
          </a:p>
          <a:p>
            <a:endParaRPr lang="en-US" dirty="0"/>
          </a:p>
        </p:txBody>
      </p:sp>
      <p:sp>
        <p:nvSpPr>
          <p:cNvPr id="6" name="Text Placeholder 4">
            <a:extLst>
              <a:ext uri="{FF2B5EF4-FFF2-40B4-BE49-F238E27FC236}">
                <a16:creationId xmlns:a16="http://schemas.microsoft.com/office/drawing/2014/main" id="{B8FB90CF-5320-40EA-4B09-09F74D3E4FDD}"/>
              </a:ext>
            </a:extLst>
          </p:cNvPr>
          <p:cNvSpPr txBox="1">
            <a:spLocks/>
          </p:cNvSpPr>
          <p:nvPr/>
        </p:nvSpPr>
        <p:spPr>
          <a:xfrm>
            <a:off x="457200" y="3026230"/>
            <a:ext cx="8229600" cy="1205011"/>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1pPr>
            <a:lvl2pPr marL="914400" marR="0" lvl="1"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9pPr>
          </a:lstStyle>
          <a:p>
            <a:pPr marL="0" indent="0" algn="just">
              <a:spcBef>
                <a:spcPts val="0"/>
              </a:spcBef>
              <a:buNone/>
            </a:pPr>
            <a:r>
              <a:rPr lang="en-US" sz="1600" b="1" dirty="0">
                <a:solidFill>
                  <a:schemeClr val="tx1"/>
                </a:solidFill>
                <a:latin typeface="+mn-lt"/>
                <a:ea typeface="Calibri" panose="020F0502020204030204" pitchFamily="34" charset="0"/>
                <a:cs typeface="Calibri" panose="020F0502020204030204" pitchFamily="34" charset="0"/>
              </a:rPr>
              <a:t>Why does this matter? </a:t>
            </a:r>
          </a:p>
          <a:p>
            <a:pPr marL="742950" lvl="1" indent="-285750" algn="just">
              <a:spcBef>
                <a:spcPts val="0"/>
              </a:spcBef>
            </a:pPr>
            <a:r>
              <a:rPr lang="en-US" sz="1600" dirty="0">
                <a:solidFill>
                  <a:schemeClr val="tx1"/>
                </a:solidFill>
                <a:latin typeface="+mn-lt"/>
                <a:ea typeface="Calibri" panose="020F0502020204030204" pitchFamily="34" charset="0"/>
                <a:cs typeface="Calibri" panose="020F0502020204030204" pitchFamily="34" charset="0"/>
              </a:rPr>
              <a:t>Tax and labor implications </a:t>
            </a:r>
          </a:p>
          <a:p>
            <a:pPr marL="1200150" lvl="2" indent="-285750" algn="just">
              <a:spcBef>
                <a:spcPts val="0"/>
              </a:spcBef>
            </a:pPr>
            <a:r>
              <a:rPr lang="en-US" sz="1100" dirty="0">
                <a:effectLst/>
                <a:latin typeface="Calibri" panose="020F0502020204030204" pitchFamily="34" charset="0"/>
                <a:ea typeface="Calibri" panose="020F0502020204030204" pitchFamily="34" charset="0"/>
              </a:rPr>
              <a:t>“The employment, labor, and tax obligations to which GAs are subject when working out of state or outside of the U.S. are those of the location from which they are working, even if they are working on behalf of UConn. In some cases, accepting a paycheck from UConn could expose an individual to personal liability and potentially significant consequences, particularly if they are working from outside the U.S. Additionally, graduate students from comprehensively sanctioned countries may not engage academically in any way while outside the U.S. It is important for an exception to work remotely to be requested in advance to avoid exposing the student or University to significant legal liability, including possible criminal penalties in some jurisdictions where the GA might work.” (Kent Holsinger, “Remote Work Exceptions for GAs”, sent 8/1/23) </a:t>
            </a:r>
          </a:p>
          <a:p>
            <a:pPr marL="1200150" lvl="2" indent="-285750" algn="just">
              <a:spcBef>
                <a:spcPts val="0"/>
              </a:spcBef>
            </a:pPr>
            <a:r>
              <a:rPr lang="en-US" sz="1100" dirty="0">
                <a:latin typeface="Calibri" panose="020F0502020204030204" pitchFamily="34" charset="0"/>
                <a:ea typeface="Calibri" panose="020F0502020204030204" pitchFamily="34" charset="0"/>
              </a:rPr>
              <a:t>GAs should plan to use time off </a:t>
            </a:r>
            <a:endParaRPr lang="en-US" sz="1100" dirty="0">
              <a:effectLst/>
              <a:latin typeface="Calibri" panose="020F0502020204030204" pitchFamily="34" charset="0"/>
              <a:ea typeface="Calibri" panose="020F0502020204030204" pitchFamily="34" charset="0"/>
            </a:endParaRPr>
          </a:p>
          <a:p>
            <a:pPr marL="742950" lvl="1" indent="-285750" algn="just">
              <a:spcBef>
                <a:spcPts val="0"/>
              </a:spcBef>
            </a:pPr>
            <a:endParaRPr lang="en-US" dirty="0">
              <a:solidFill>
                <a:schemeClr val="tx1"/>
              </a:solidFill>
              <a:latin typeface="+mn-lt"/>
              <a:ea typeface="Calibri" panose="020F0502020204030204" pitchFamily="34" charset="0"/>
              <a:cs typeface="Calibri" panose="020F0502020204030204" pitchFamily="34" charset="0"/>
            </a:endParaRPr>
          </a:p>
          <a:p>
            <a:pPr marL="742950" lvl="1" indent="-285750" algn="just">
              <a:spcBef>
                <a:spcPts val="0"/>
              </a:spcBef>
            </a:pPr>
            <a:r>
              <a:rPr lang="en-US" dirty="0">
                <a:solidFill>
                  <a:schemeClr val="tx1"/>
                </a:solidFill>
                <a:latin typeface="+mn-lt"/>
                <a:ea typeface="Calibri" panose="020F0502020204030204" pitchFamily="34" charset="0"/>
                <a:cs typeface="Calibri" panose="020F0502020204030204" pitchFamily="34" charset="0"/>
              </a:rPr>
              <a:t>Can the appointment be effectively supervised remotely? Can the grad make academic progress remotely? How does this arrangement benefit the University? </a:t>
            </a:r>
          </a:p>
          <a:p>
            <a:pPr marL="742950" lvl="1" indent="-285750" algn="just">
              <a:spcBef>
                <a:spcPts val="0"/>
              </a:spcBef>
            </a:pPr>
            <a:r>
              <a:rPr lang="en-US" dirty="0">
                <a:solidFill>
                  <a:schemeClr val="tx1"/>
                </a:solidFill>
                <a:latin typeface="+mn-lt"/>
                <a:ea typeface="Calibri" panose="020F0502020204030204" pitchFamily="34" charset="0"/>
                <a:cs typeface="Calibri" panose="020F0502020204030204" pitchFamily="34" charset="0"/>
              </a:rPr>
              <a:t>Export control concerns </a:t>
            </a:r>
          </a:p>
          <a:p>
            <a:pPr marL="742950" lvl="1" indent="-285750" algn="just">
              <a:spcBef>
                <a:spcPts val="0"/>
              </a:spcBef>
            </a:pPr>
            <a:r>
              <a:rPr lang="en-US" dirty="0">
                <a:solidFill>
                  <a:schemeClr val="tx1"/>
                </a:solidFill>
                <a:latin typeface="+mn-lt"/>
                <a:ea typeface="Calibri" panose="020F0502020204030204" pitchFamily="34" charset="0"/>
                <a:cs typeface="Calibri" panose="020F0502020204030204" pitchFamily="34" charset="0"/>
              </a:rPr>
              <a:t>Sanctioned countries </a:t>
            </a:r>
          </a:p>
          <a:p>
            <a:endParaRPr lang="en-US" dirty="0">
              <a:solidFill>
                <a:schemeClr val="tx1"/>
              </a:solidFill>
            </a:endParaRPr>
          </a:p>
        </p:txBody>
      </p:sp>
    </p:spTree>
    <p:extLst>
      <p:ext uri="{BB962C8B-B14F-4D97-AF65-F5344CB8AC3E}">
        <p14:creationId xmlns:p14="http://schemas.microsoft.com/office/powerpoint/2010/main" val="10761941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sz="4000" dirty="0"/>
              <a:t>GAs and Remote Work Approval </a:t>
            </a:r>
            <a:endParaRPr sz="4000" dirty="0"/>
          </a:p>
        </p:txBody>
      </p:sp>
      <p:sp>
        <p:nvSpPr>
          <p:cNvPr id="5" name="Text Placeholder 4">
            <a:extLst>
              <a:ext uri="{FF2B5EF4-FFF2-40B4-BE49-F238E27FC236}">
                <a16:creationId xmlns:a16="http://schemas.microsoft.com/office/drawing/2014/main" id="{E29DABA7-0294-71B7-2223-CD0D440F5B21}"/>
              </a:ext>
            </a:extLst>
          </p:cNvPr>
          <p:cNvSpPr>
            <a:spLocks noGrp="1"/>
          </p:cNvSpPr>
          <p:nvPr>
            <p:ph type="body" idx="1"/>
          </p:nvPr>
        </p:nvSpPr>
        <p:spPr>
          <a:xfrm>
            <a:off x="457200" y="1244278"/>
            <a:ext cx="8229600" cy="2086752"/>
          </a:xfrm>
        </p:spPr>
        <p:txBody>
          <a:bodyPr/>
          <a:lstStyle/>
          <a:p>
            <a:pPr marL="0" marR="0" indent="0" algn="just">
              <a:spcBef>
                <a:spcPts val="0"/>
              </a:spcBef>
              <a:spcAft>
                <a:spcPts val="0"/>
              </a:spcAft>
              <a:buNone/>
            </a:pPr>
            <a:r>
              <a:rPr lang="en-US" sz="16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Will the GA be located in CT for the duration of their appointment? </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p>
            <a:pPr marL="800100" lvl="1" algn="just">
              <a:spcBef>
                <a:spcPts val="0"/>
              </a:spcBef>
              <a:buFont typeface="Symbol" panose="05050102010706020507" pitchFamily="18" charset="2"/>
              <a:buChar char=""/>
            </a:pPr>
            <a:r>
              <a:rPr lang="en-US" sz="16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In exceptional circumstances, a GA may be approved to perform their GA duties while working remotely and residing outside of the State of Connecticut. If considering such an arrangement for all or part of an appointment, the department must seek approval from the TGS at </a:t>
            </a:r>
            <a:r>
              <a:rPr lang="en-US" sz="16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3"/>
              </a:rPr>
              <a:t>graduatedean@uconn.edu</a:t>
            </a:r>
            <a:r>
              <a:rPr lang="en-US" sz="1600" dirty="0">
                <a:effectLst/>
                <a:latin typeface="Calibri" panose="020F0502020204030204" pitchFamily="34" charset="0"/>
                <a:ea typeface="Calibri" panose="020F0502020204030204" pitchFamily="34" charset="0"/>
                <a:cs typeface="Calibri" panose="020F0502020204030204" pitchFamily="34" charset="0"/>
              </a:rPr>
              <a:t> </a:t>
            </a:r>
            <a:r>
              <a:rPr lang="en-US" sz="16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before making an offer, as there may be implications for the GA and/or the University, including but not limited to those related to taxes.</a:t>
            </a:r>
            <a:r>
              <a:rPr lang="en-US" sz="1600" dirty="0">
                <a:effectLst/>
                <a:latin typeface="Calibri" panose="020F0502020204030204" pitchFamily="34" charset="0"/>
                <a:ea typeface="Calibri" panose="020F0502020204030204" pitchFamily="34" charset="0"/>
                <a:cs typeface="Calibri" panose="020F0502020204030204" pitchFamily="34" charset="0"/>
              </a:rPr>
              <a:t> </a:t>
            </a:r>
          </a:p>
          <a:p>
            <a:endParaRPr lang="en-US" dirty="0"/>
          </a:p>
        </p:txBody>
      </p:sp>
      <p:sp>
        <p:nvSpPr>
          <p:cNvPr id="6" name="Text Placeholder 4">
            <a:extLst>
              <a:ext uri="{FF2B5EF4-FFF2-40B4-BE49-F238E27FC236}">
                <a16:creationId xmlns:a16="http://schemas.microsoft.com/office/drawing/2014/main" id="{B8FB90CF-5320-40EA-4B09-09F74D3E4FDD}"/>
              </a:ext>
            </a:extLst>
          </p:cNvPr>
          <p:cNvSpPr txBox="1">
            <a:spLocks/>
          </p:cNvSpPr>
          <p:nvPr/>
        </p:nvSpPr>
        <p:spPr>
          <a:xfrm>
            <a:off x="457200" y="3178630"/>
            <a:ext cx="8229600" cy="1205011"/>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1pPr>
            <a:lvl2pPr marL="914400" marR="0" lvl="1"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9pPr>
          </a:lstStyle>
          <a:p>
            <a:pPr marL="0" indent="0" algn="just">
              <a:spcBef>
                <a:spcPts val="0"/>
              </a:spcBef>
              <a:buNone/>
            </a:pPr>
            <a:r>
              <a:rPr lang="en-US" b="1" dirty="0">
                <a:solidFill>
                  <a:schemeClr val="tx1"/>
                </a:solidFill>
                <a:latin typeface="+mn-lt"/>
                <a:ea typeface="Calibri" panose="020F0502020204030204" pitchFamily="34" charset="0"/>
                <a:cs typeface="Calibri" panose="020F0502020204030204" pitchFamily="34" charset="0"/>
              </a:rPr>
              <a:t>Why does this matter? (Continued)</a:t>
            </a:r>
          </a:p>
          <a:p>
            <a:pPr marL="742950" lvl="1" indent="-285750" algn="just">
              <a:spcBef>
                <a:spcPts val="0"/>
              </a:spcBef>
            </a:pPr>
            <a:r>
              <a:rPr lang="en-US" dirty="0">
                <a:solidFill>
                  <a:schemeClr val="tx1"/>
                </a:solidFill>
                <a:latin typeface="+mn-lt"/>
                <a:ea typeface="Calibri" panose="020F0502020204030204" pitchFamily="34" charset="0"/>
                <a:cs typeface="Calibri" panose="020F0502020204030204" pitchFamily="34" charset="0"/>
              </a:rPr>
              <a:t>Justification must address: Can the appointment be effectively supervised remotely? Can the grad make academic progress remotely? How does this arrangement benefit the University? </a:t>
            </a:r>
          </a:p>
          <a:p>
            <a:pPr marL="742950" lvl="1" indent="-285750" algn="just">
              <a:spcBef>
                <a:spcPts val="0"/>
              </a:spcBef>
            </a:pPr>
            <a:r>
              <a:rPr lang="en-US" dirty="0">
                <a:solidFill>
                  <a:schemeClr val="tx1"/>
                </a:solidFill>
                <a:latin typeface="+mn-lt"/>
                <a:ea typeface="Calibri" panose="020F0502020204030204" pitchFamily="34" charset="0"/>
                <a:cs typeface="Calibri" panose="020F0502020204030204" pitchFamily="34" charset="0"/>
              </a:rPr>
              <a:t>Export control concerns and sanctioned countries </a:t>
            </a:r>
          </a:p>
          <a:p>
            <a:pPr marL="1200150" lvl="2" indent="-285750" algn="just">
              <a:spcBef>
                <a:spcPts val="0"/>
              </a:spcBef>
            </a:pPr>
            <a:r>
              <a:rPr lang="en-US" dirty="0">
                <a:solidFill>
                  <a:schemeClr val="tx1"/>
                </a:solidFill>
                <a:latin typeface="+mn-lt"/>
                <a:ea typeface="Calibri" panose="020F0502020204030204" pitchFamily="34" charset="0"/>
                <a:cs typeface="Calibri" panose="020F0502020204030204" pitchFamily="34" charset="0"/>
                <a:hlinkClick r:id="rId4"/>
              </a:rPr>
              <a:t>Export Control </a:t>
            </a:r>
            <a:r>
              <a:rPr lang="en-US" dirty="0">
                <a:solidFill>
                  <a:schemeClr val="tx1"/>
                </a:solidFill>
                <a:latin typeface="+mn-lt"/>
                <a:ea typeface="Calibri" panose="020F0502020204030204" pitchFamily="34" charset="0"/>
                <a:cs typeface="Calibri" panose="020F0502020204030204" pitchFamily="34" charset="0"/>
              </a:rPr>
              <a:t>| </a:t>
            </a:r>
            <a:r>
              <a:rPr lang="en-US" dirty="0">
                <a:solidFill>
                  <a:schemeClr val="tx1"/>
                </a:solidFill>
                <a:latin typeface="+mn-lt"/>
                <a:ea typeface="Calibri" panose="020F0502020204030204" pitchFamily="34" charset="0"/>
                <a:cs typeface="Calibri" panose="020F0502020204030204" pitchFamily="34" charset="0"/>
                <a:hlinkClick r:id="rId5"/>
              </a:rPr>
              <a:t>exportcontrol@uconn.edu</a:t>
            </a:r>
            <a:r>
              <a:rPr lang="en-US" dirty="0">
                <a:solidFill>
                  <a:schemeClr val="tx1"/>
                </a:solidFill>
                <a:latin typeface="+mn-lt"/>
                <a:ea typeface="Calibri" panose="020F0502020204030204" pitchFamily="34" charset="0"/>
                <a:cs typeface="Calibri" panose="020F0502020204030204" pitchFamily="34" charset="0"/>
              </a:rPr>
              <a:t> </a:t>
            </a:r>
          </a:p>
          <a:p>
            <a:endParaRPr lang="en-US" dirty="0">
              <a:solidFill>
                <a:schemeClr val="tx1"/>
              </a:solidFill>
            </a:endParaRPr>
          </a:p>
        </p:txBody>
      </p:sp>
    </p:spTree>
    <p:extLst>
      <p:ext uri="{BB962C8B-B14F-4D97-AF65-F5344CB8AC3E}">
        <p14:creationId xmlns:p14="http://schemas.microsoft.com/office/powerpoint/2010/main" val="781326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sz="3600" dirty="0"/>
              <a:t>GAs Appointed Outside the Academic Home Department</a:t>
            </a:r>
            <a:endParaRPr sz="3600" dirty="0"/>
          </a:p>
        </p:txBody>
      </p:sp>
      <p:sp>
        <p:nvSpPr>
          <p:cNvPr id="5" name="Text Placeholder 4">
            <a:extLst>
              <a:ext uri="{FF2B5EF4-FFF2-40B4-BE49-F238E27FC236}">
                <a16:creationId xmlns:a16="http://schemas.microsoft.com/office/drawing/2014/main" id="{E29DABA7-0294-71B7-2223-CD0D440F5B21}"/>
              </a:ext>
            </a:extLst>
          </p:cNvPr>
          <p:cNvSpPr>
            <a:spLocks noGrp="1"/>
          </p:cNvSpPr>
          <p:nvPr>
            <p:ph type="body" idx="1"/>
          </p:nvPr>
        </p:nvSpPr>
        <p:spPr>
          <a:xfrm>
            <a:off x="457200" y="1244278"/>
            <a:ext cx="8229600" cy="2086752"/>
          </a:xfrm>
        </p:spPr>
        <p:txBody>
          <a:bodyPr/>
          <a:lstStyle/>
          <a:p>
            <a:pPr marL="0" marR="0" indent="0" algn="just">
              <a:spcBef>
                <a:spcPts val="0"/>
              </a:spcBef>
              <a:spcAft>
                <a:spcPts val="0"/>
              </a:spcAft>
              <a:buNone/>
            </a:pPr>
            <a:r>
              <a:rPr lang="en-US" sz="1700" dirty="0">
                <a:solidFill>
                  <a:srgbClr val="0070C0"/>
                </a:solidFill>
                <a:effectLst/>
                <a:latin typeface="Calibri" panose="020F0502020204030204" pitchFamily="34" charset="0"/>
                <a:ea typeface="Times New Roman" panose="02020603050405020304" pitchFamily="18" charset="0"/>
              </a:rPr>
              <a:t>Is the graduate student’s academic home department different than the hiring department? </a:t>
            </a:r>
            <a:endParaRPr lang="en-US" sz="1700" dirty="0">
              <a:effectLst/>
              <a:latin typeface="Times New Roman" panose="02020603050405020304" pitchFamily="18" charset="0"/>
              <a:ea typeface="Times New Roman" panose="02020603050405020304" pitchFamily="18" charset="0"/>
            </a:endParaRPr>
          </a:p>
          <a:p>
            <a:pPr marL="800100" lvl="1" algn="just">
              <a:spcBef>
                <a:spcPts val="0"/>
              </a:spcBef>
              <a:buFont typeface="Symbol" panose="05050102010706020507" pitchFamily="18" charset="2"/>
              <a:buChar char=""/>
            </a:pPr>
            <a:r>
              <a:rPr lang="en-US" sz="17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Graduate Assistantship payroll authorizations are typically processed by the student’s academic home department. If you are hiring a student from another academic department, contact the academic home department </a:t>
            </a:r>
            <a:r>
              <a:rPr lang="en-US" sz="1700" b="1" u="sng"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before</a:t>
            </a:r>
            <a:r>
              <a:rPr lang="en-US" sz="17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issuing an offer letter to be sure there are no limitations in offering a GA appointment.</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6" name="Text Placeholder 4">
            <a:extLst>
              <a:ext uri="{FF2B5EF4-FFF2-40B4-BE49-F238E27FC236}">
                <a16:creationId xmlns:a16="http://schemas.microsoft.com/office/drawing/2014/main" id="{B8FB90CF-5320-40EA-4B09-09F74D3E4FDD}"/>
              </a:ext>
            </a:extLst>
          </p:cNvPr>
          <p:cNvSpPr txBox="1">
            <a:spLocks/>
          </p:cNvSpPr>
          <p:nvPr/>
        </p:nvSpPr>
        <p:spPr>
          <a:xfrm>
            <a:off x="457200" y="3511533"/>
            <a:ext cx="8229600" cy="1205011"/>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1pPr>
            <a:lvl2pPr marL="914400" marR="0" lvl="1"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9pPr>
          </a:lstStyle>
          <a:p>
            <a:pPr marL="0" indent="0" algn="just">
              <a:spcBef>
                <a:spcPts val="0"/>
              </a:spcBef>
              <a:buNone/>
            </a:pPr>
            <a:r>
              <a:rPr lang="en-US" b="1" dirty="0">
                <a:solidFill>
                  <a:schemeClr val="tx1"/>
                </a:solidFill>
                <a:latin typeface="+mn-lt"/>
                <a:ea typeface="Calibri" panose="020F0502020204030204" pitchFamily="34" charset="0"/>
                <a:cs typeface="Calibri" panose="020F0502020204030204" pitchFamily="34" charset="0"/>
              </a:rPr>
              <a:t>Why does this matter? </a:t>
            </a:r>
          </a:p>
          <a:p>
            <a:pPr marL="742950" lvl="1" indent="-285750" algn="just">
              <a:spcBef>
                <a:spcPts val="0"/>
              </a:spcBef>
            </a:pPr>
            <a:r>
              <a:rPr lang="en-US" dirty="0">
                <a:solidFill>
                  <a:schemeClr val="tx1"/>
                </a:solidFill>
                <a:latin typeface="+mn-lt"/>
                <a:ea typeface="Calibri" panose="020F0502020204030204" pitchFamily="34" charset="0"/>
                <a:cs typeface="Calibri" panose="020F0502020204030204" pitchFamily="34" charset="0"/>
              </a:rPr>
              <a:t>Biggest takeaway: communicate with academic home before making an offer </a:t>
            </a:r>
          </a:p>
          <a:p>
            <a:pPr marL="742950" lvl="1" indent="-285750" algn="just">
              <a:spcBef>
                <a:spcPts val="0"/>
              </a:spcBef>
            </a:pPr>
            <a:r>
              <a:rPr lang="en-US" dirty="0">
                <a:solidFill>
                  <a:schemeClr val="tx1"/>
                </a:solidFill>
                <a:latin typeface="+mn-lt"/>
                <a:ea typeface="Calibri" panose="020F0502020204030204" pitchFamily="34" charset="0"/>
                <a:cs typeface="Calibri" panose="020F0502020204030204" pitchFamily="34" charset="0"/>
              </a:rPr>
              <a:t>Limitations; avoid “doubling up” on offers </a:t>
            </a:r>
          </a:p>
          <a:p>
            <a:pPr marL="114300" indent="0">
              <a:buNone/>
            </a:pPr>
            <a:endParaRPr lang="en-US" dirty="0">
              <a:solidFill>
                <a:schemeClr val="tx1"/>
              </a:solidFill>
            </a:endParaRPr>
          </a:p>
        </p:txBody>
      </p:sp>
    </p:spTree>
    <p:extLst>
      <p:ext uri="{BB962C8B-B14F-4D97-AF65-F5344CB8AC3E}">
        <p14:creationId xmlns:p14="http://schemas.microsoft.com/office/powerpoint/2010/main" val="1295783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dirty="0"/>
              <a:t>GAs and Internships/CPT</a:t>
            </a:r>
            <a:endParaRPr dirty="0"/>
          </a:p>
        </p:txBody>
      </p:sp>
      <p:sp>
        <p:nvSpPr>
          <p:cNvPr id="5" name="Text Placeholder 4">
            <a:extLst>
              <a:ext uri="{FF2B5EF4-FFF2-40B4-BE49-F238E27FC236}">
                <a16:creationId xmlns:a16="http://schemas.microsoft.com/office/drawing/2014/main" id="{E29DABA7-0294-71B7-2223-CD0D440F5B21}"/>
              </a:ext>
            </a:extLst>
          </p:cNvPr>
          <p:cNvSpPr>
            <a:spLocks noGrp="1"/>
          </p:cNvSpPr>
          <p:nvPr>
            <p:ph type="body" idx="1"/>
          </p:nvPr>
        </p:nvSpPr>
        <p:spPr>
          <a:xfrm>
            <a:off x="457200" y="1244278"/>
            <a:ext cx="8229600" cy="2086752"/>
          </a:xfrm>
        </p:spPr>
        <p:txBody>
          <a:bodyPr/>
          <a:lstStyle/>
          <a:p>
            <a:pPr marL="0" marR="0" indent="0" algn="just">
              <a:spcBef>
                <a:spcPts val="0"/>
              </a:spcBef>
              <a:spcAft>
                <a:spcPts val="0"/>
              </a:spcAft>
              <a:buNone/>
            </a:pPr>
            <a:r>
              <a:rPr lang="en-US" sz="1700" dirty="0">
                <a:solidFill>
                  <a:srgbClr val="0070C0"/>
                </a:solidFill>
                <a:effectLst/>
                <a:latin typeface="Calibri" panose="020F0502020204030204" pitchFamily="34" charset="0"/>
                <a:ea typeface="Times New Roman" panose="02020603050405020304" pitchFamily="18" charset="0"/>
              </a:rPr>
              <a:t>Will the graduate student also be engaged in an internship or CPT? </a:t>
            </a:r>
            <a:endParaRPr lang="en-US" sz="1700" dirty="0">
              <a:effectLst/>
              <a:latin typeface="Times New Roman" panose="02020603050405020304" pitchFamily="18" charset="0"/>
              <a:ea typeface="Times New Roman" panose="02020603050405020304" pitchFamily="18" charset="0"/>
            </a:endParaRPr>
          </a:p>
          <a:p>
            <a:pPr marL="800100" lvl="1" algn="just">
              <a:spcBef>
                <a:spcPts val="0"/>
              </a:spcBef>
              <a:buFont typeface="Symbol" panose="05050102010706020507" pitchFamily="18" charset="2"/>
              <a:buChar char=""/>
            </a:pPr>
            <a:r>
              <a:rPr lang="en-US" sz="17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Graduate students who are performing an internship, including Curricular Practical Training (CPT), must obtain </a:t>
            </a:r>
            <a:r>
              <a:rPr lang="en-US" sz="17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3"/>
              </a:rPr>
              <a:t>supplemental employment approval</a:t>
            </a:r>
            <a:r>
              <a:rPr lang="en-US" sz="17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in order to hold both an internship and GA appointment concurrently.  </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6" name="Text Placeholder 4">
            <a:extLst>
              <a:ext uri="{FF2B5EF4-FFF2-40B4-BE49-F238E27FC236}">
                <a16:creationId xmlns:a16="http://schemas.microsoft.com/office/drawing/2014/main" id="{B8FB90CF-5320-40EA-4B09-09F74D3E4FDD}"/>
              </a:ext>
            </a:extLst>
          </p:cNvPr>
          <p:cNvSpPr txBox="1">
            <a:spLocks/>
          </p:cNvSpPr>
          <p:nvPr/>
        </p:nvSpPr>
        <p:spPr>
          <a:xfrm>
            <a:off x="457200" y="2728524"/>
            <a:ext cx="8229600" cy="1205011"/>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1pPr>
            <a:lvl2pPr marL="914400" marR="0" lvl="1"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9pPr>
          </a:lstStyle>
          <a:p>
            <a:pPr marL="0" indent="0" algn="just">
              <a:spcBef>
                <a:spcPts val="0"/>
              </a:spcBef>
              <a:buNone/>
            </a:pPr>
            <a:r>
              <a:rPr lang="en-US" b="1" dirty="0">
                <a:solidFill>
                  <a:schemeClr val="tx1"/>
                </a:solidFill>
                <a:latin typeface="+mn-lt"/>
                <a:ea typeface="Calibri" panose="020F0502020204030204" pitchFamily="34" charset="0"/>
                <a:cs typeface="Calibri" panose="020F0502020204030204" pitchFamily="34" charset="0"/>
              </a:rPr>
              <a:t>Why does this matter? </a:t>
            </a:r>
          </a:p>
          <a:p>
            <a:pPr marL="742950" lvl="1" indent="-285750" algn="just">
              <a:spcBef>
                <a:spcPts val="0"/>
              </a:spcBef>
            </a:pPr>
            <a:r>
              <a:rPr lang="en-US" dirty="0">
                <a:solidFill>
                  <a:schemeClr val="tx1"/>
                </a:solidFill>
                <a:latin typeface="+mn-lt"/>
                <a:ea typeface="Calibri" panose="020F0502020204030204" pitchFamily="34" charset="0"/>
                <a:cs typeface="Calibri" panose="020F0502020204030204" pitchFamily="34" charset="0"/>
              </a:rPr>
              <a:t>Full-time internship plus a GA plus full-time enrollment can be a significant workload </a:t>
            </a:r>
          </a:p>
          <a:p>
            <a:pPr marL="742950" lvl="1" indent="-285750" algn="just">
              <a:spcBef>
                <a:spcPts val="0"/>
              </a:spcBef>
            </a:pPr>
            <a:r>
              <a:rPr lang="en-US" dirty="0">
                <a:solidFill>
                  <a:schemeClr val="tx1"/>
                </a:solidFill>
                <a:latin typeface="+mn-lt"/>
                <a:ea typeface="Calibri" panose="020F0502020204030204" pitchFamily="34" charset="0"/>
                <a:cs typeface="Calibri" panose="020F0502020204030204" pitchFamily="34" charset="0"/>
                <a:hlinkClick r:id="rId4"/>
              </a:rPr>
              <a:t>Supplemental Employment Approval Form</a:t>
            </a:r>
            <a:r>
              <a:rPr lang="en-US" dirty="0">
                <a:solidFill>
                  <a:schemeClr val="tx1"/>
                </a:solidFill>
                <a:latin typeface="+mn-lt"/>
                <a:ea typeface="Calibri" panose="020F0502020204030204" pitchFamily="34" charset="0"/>
                <a:cs typeface="Calibri" panose="020F0502020204030204" pitchFamily="34" charset="0"/>
              </a:rPr>
              <a:t> can be used to request approval for grads who wish to hold both roles concurrently </a:t>
            </a:r>
          </a:p>
        </p:txBody>
      </p:sp>
    </p:spTree>
    <p:extLst>
      <p:ext uri="{BB962C8B-B14F-4D97-AF65-F5344CB8AC3E}">
        <p14:creationId xmlns:p14="http://schemas.microsoft.com/office/powerpoint/2010/main" val="10209163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dirty="0"/>
              <a:t>Offer Letters Signatures</a:t>
            </a:r>
            <a:endParaRPr dirty="0"/>
          </a:p>
        </p:txBody>
      </p:sp>
      <p:sp>
        <p:nvSpPr>
          <p:cNvPr id="92" name="Google Shape;92;p14"/>
          <p:cNvSpPr txBox="1">
            <a:spLocks noGrp="1"/>
          </p:cNvSpPr>
          <p:nvPr>
            <p:ph type="body" idx="1"/>
          </p:nvPr>
        </p:nvSpPr>
        <p:spPr>
          <a:xfrm>
            <a:off x="457201" y="1244277"/>
            <a:ext cx="3638120" cy="3394200"/>
          </a:xfrm>
          <a:prstGeom prst="rect">
            <a:avLst/>
          </a:prstGeom>
          <a:noFill/>
          <a:ln>
            <a:noFill/>
          </a:ln>
        </p:spPr>
        <p:txBody>
          <a:bodyPr spcFirstLastPara="1" wrap="square" lIns="91425" tIns="45700" rIns="91425" bIns="45700" anchor="t" anchorCtr="0">
            <a:noAutofit/>
          </a:bodyPr>
          <a:lstStyle/>
          <a:p>
            <a:pPr marL="342900" indent="-336550">
              <a:spcBef>
                <a:spcPts val="0"/>
              </a:spcBef>
              <a:buSzPts val="1700"/>
            </a:pPr>
            <a:r>
              <a:rPr lang="en-US" sz="1600" b="1" dirty="0">
                <a:solidFill>
                  <a:schemeClr val="tx1"/>
                </a:solidFill>
              </a:rPr>
              <a:t>Signatures </a:t>
            </a:r>
          </a:p>
          <a:p>
            <a:pPr marL="800100" lvl="1" indent="-336550">
              <a:spcBef>
                <a:spcPts val="0"/>
              </a:spcBef>
              <a:buSzPts val="1700"/>
            </a:pPr>
            <a:r>
              <a:rPr lang="en-US" sz="1600" dirty="0">
                <a:solidFill>
                  <a:schemeClr val="tx1"/>
                </a:solidFill>
              </a:rPr>
              <a:t>GA must sign both to accept assistantship and to acknowledge contingency language about arriving in the U.S. </a:t>
            </a:r>
          </a:p>
          <a:p>
            <a:pPr marL="800100" lvl="1" indent="-336550">
              <a:spcBef>
                <a:spcPts val="0"/>
              </a:spcBef>
              <a:buSzPts val="1700"/>
            </a:pPr>
            <a:r>
              <a:rPr lang="en-US" sz="1600" dirty="0">
                <a:solidFill>
                  <a:schemeClr val="tx1"/>
                </a:solidFill>
              </a:rPr>
              <a:t>If appointed in a non-academic unit, academic advisor must sign (before offer is issued) </a:t>
            </a:r>
          </a:p>
          <a:p>
            <a:pPr marL="800100" lvl="1" indent="-336550">
              <a:spcBef>
                <a:spcPts val="0"/>
              </a:spcBef>
              <a:buSzPts val="1700"/>
            </a:pPr>
            <a:r>
              <a:rPr lang="en-US" sz="1600" dirty="0">
                <a:solidFill>
                  <a:schemeClr val="tx1"/>
                </a:solidFill>
              </a:rPr>
              <a:t>Letters must be fully executed for Payroll to process </a:t>
            </a:r>
          </a:p>
        </p:txBody>
      </p:sp>
      <p:pic>
        <p:nvPicPr>
          <p:cNvPr id="3" name="Picture 2" descr="Screenshot of signature portion of GA offer letter template">
            <a:extLst>
              <a:ext uri="{FF2B5EF4-FFF2-40B4-BE49-F238E27FC236}">
                <a16:creationId xmlns:a16="http://schemas.microsoft.com/office/drawing/2014/main" id="{752BF616-7850-DBAE-FD92-A771B57A6BDF}"/>
              </a:ext>
            </a:extLst>
          </p:cNvPr>
          <p:cNvPicPr>
            <a:picLocks noChangeAspect="1"/>
          </p:cNvPicPr>
          <p:nvPr/>
        </p:nvPicPr>
        <p:blipFill>
          <a:blip r:embed="rId3"/>
          <a:stretch>
            <a:fillRect/>
          </a:stretch>
        </p:blipFill>
        <p:spPr>
          <a:xfrm>
            <a:off x="4095320" y="1329229"/>
            <a:ext cx="4678565" cy="2731142"/>
          </a:xfrm>
          <a:prstGeom prst="rect">
            <a:avLst/>
          </a:prstGeom>
        </p:spPr>
      </p:pic>
    </p:spTree>
    <p:extLst>
      <p:ext uri="{BB962C8B-B14F-4D97-AF65-F5344CB8AC3E}">
        <p14:creationId xmlns:p14="http://schemas.microsoft.com/office/powerpoint/2010/main" val="4112191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dirty="0"/>
              <a:t>Eligibility &amp; Stipend Levels </a:t>
            </a:r>
            <a:endParaRPr dirty="0"/>
          </a:p>
        </p:txBody>
      </p:sp>
      <p:sp>
        <p:nvSpPr>
          <p:cNvPr id="92" name="Google Shape;92;p14"/>
          <p:cNvSpPr txBox="1">
            <a:spLocks noGrp="1"/>
          </p:cNvSpPr>
          <p:nvPr>
            <p:ph type="body" idx="1"/>
          </p:nvPr>
        </p:nvSpPr>
        <p:spPr>
          <a:xfrm>
            <a:off x="299545" y="1244277"/>
            <a:ext cx="8844455" cy="3394200"/>
          </a:xfrm>
          <a:prstGeom prst="rect">
            <a:avLst/>
          </a:prstGeom>
          <a:noFill/>
          <a:ln>
            <a:noFill/>
          </a:ln>
        </p:spPr>
        <p:txBody>
          <a:bodyPr spcFirstLastPara="1" wrap="square" lIns="91425" tIns="45700" rIns="91425" bIns="45700" anchor="t" anchorCtr="0">
            <a:noAutofit/>
          </a:bodyPr>
          <a:lstStyle/>
          <a:p>
            <a:pPr marL="342900" lvl="0" indent="-336550" algn="l" rtl="0">
              <a:spcBef>
                <a:spcPts val="0"/>
              </a:spcBef>
              <a:spcAft>
                <a:spcPts val="0"/>
              </a:spcAft>
              <a:buClr>
                <a:schemeClr val="dk1"/>
              </a:buClr>
              <a:buSzPts val="1700"/>
              <a:buChar char="•"/>
            </a:pPr>
            <a:r>
              <a:rPr lang="en-US" sz="1400" b="1" dirty="0"/>
              <a:t>GA eligibility requirements </a:t>
            </a:r>
            <a:endParaRPr sz="1400" b="1" dirty="0"/>
          </a:p>
          <a:p>
            <a:pPr marL="742950" lvl="1" indent="-279400">
              <a:spcBef>
                <a:spcPts val="0"/>
              </a:spcBef>
              <a:buSzPts val="1700"/>
            </a:pPr>
            <a:r>
              <a:rPr lang="en-US" sz="1400" dirty="0"/>
              <a:t>Matriculated graduate student </a:t>
            </a:r>
          </a:p>
          <a:p>
            <a:pPr marL="1200150" lvl="2" indent="-279400">
              <a:spcBef>
                <a:spcPts val="0"/>
              </a:spcBef>
              <a:buSzPts val="1700"/>
            </a:pPr>
            <a:r>
              <a:rPr lang="en-US" sz="1400" dirty="0"/>
              <a:t>Must have a GRAD career </a:t>
            </a:r>
          </a:p>
          <a:p>
            <a:pPr marL="742950" lvl="1" indent="-279400" algn="l" rtl="0">
              <a:spcBef>
                <a:spcPts val="0"/>
              </a:spcBef>
              <a:spcAft>
                <a:spcPts val="0"/>
              </a:spcAft>
              <a:buSzPts val="1700"/>
              <a:buChar char="–"/>
            </a:pPr>
            <a:r>
              <a:rPr lang="en-US" sz="1400" dirty="0"/>
              <a:t>Regular status </a:t>
            </a:r>
          </a:p>
          <a:p>
            <a:pPr marL="1200150" lvl="2" indent="-279400">
              <a:spcBef>
                <a:spcPts val="0"/>
              </a:spcBef>
              <a:buSzPts val="1700"/>
            </a:pPr>
            <a:r>
              <a:rPr lang="en-US" sz="1400" dirty="0"/>
              <a:t>Graduate students with provisional status cannot be hired as GAs </a:t>
            </a:r>
          </a:p>
          <a:p>
            <a:pPr marL="742950" lvl="1" indent="-279400">
              <a:spcBef>
                <a:spcPts val="0"/>
              </a:spcBef>
              <a:buSzPts val="1700"/>
            </a:pPr>
            <a:r>
              <a:rPr lang="en-US" sz="1400" dirty="0"/>
              <a:t>3.0 GPA </a:t>
            </a:r>
          </a:p>
          <a:p>
            <a:pPr marL="742950" lvl="1" indent="-279400">
              <a:spcBef>
                <a:spcPts val="0"/>
              </a:spcBef>
              <a:buSzPts val="1700"/>
            </a:pPr>
            <a:r>
              <a:rPr lang="en-US" sz="1400" dirty="0"/>
              <a:t>Full-time registration (6 or more credits)</a:t>
            </a:r>
          </a:p>
          <a:p>
            <a:pPr marL="1200150" lvl="2" indent="-279400">
              <a:spcBef>
                <a:spcPts val="0"/>
              </a:spcBef>
              <a:buSzPts val="1700"/>
            </a:pPr>
            <a:r>
              <a:rPr lang="en-US" sz="1400" dirty="0"/>
              <a:t>Registration deadline for GAs is the start date of the appointment </a:t>
            </a:r>
            <a:endParaRPr sz="1400" dirty="0"/>
          </a:p>
          <a:p>
            <a:pPr marL="742950" lvl="1" indent="-279400" algn="l" rtl="0">
              <a:spcBef>
                <a:spcPts val="0"/>
              </a:spcBef>
              <a:spcAft>
                <a:spcPts val="0"/>
              </a:spcAft>
              <a:buSzPts val="1700"/>
              <a:buChar char="–"/>
            </a:pPr>
            <a:r>
              <a:rPr lang="en-US" sz="1400" dirty="0"/>
              <a:t>Full list of criteria can be found in the </a:t>
            </a:r>
            <a:r>
              <a:rPr lang="en-US" sz="1400" dirty="0">
                <a:hlinkClick r:id="rId3"/>
              </a:rPr>
              <a:t>Graduate Catalog</a:t>
            </a:r>
            <a:endParaRPr lang="en-US" sz="1400" dirty="0"/>
          </a:p>
          <a:p>
            <a:pPr marL="742950" lvl="1" indent="-279400">
              <a:spcBef>
                <a:spcPts val="0"/>
              </a:spcBef>
              <a:buSzPts val="1700"/>
            </a:pPr>
            <a:r>
              <a:rPr lang="en-US" sz="1400" dirty="0"/>
              <a:t>Certificate only GAs</a:t>
            </a:r>
          </a:p>
          <a:p>
            <a:pPr marL="1200150" lvl="2" indent="-279400">
              <a:spcBef>
                <a:spcPts val="0"/>
              </a:spcBef>
              <a:buSzPts val="1700"/>
            </a:pPr>
            <a:r>
              <a:rPr lang="en-US" sz="1400" dirty="0"/>
              <a:t>Send justification to TGS </a:t>
            </a:r>
            <a:endParaRPr lang="en-US" sz="1200" b="1" dirty="0"/>
          </a:p>
          <a:p>
            <a:pPr marL="342900" indent="-336550">
              <a:spcBef>
                <a:spcPts val="0"/>
              </a:spcBef>
              <a:buSzPts val="1700"/>
            </a:pPr>
            <a:r>
              <a:rPr lang="en-US" sz="1400" b="1" dirty="0"/>
              <a:t>GA stipend levels overview</a:t>
            </a:r>
          </a:p>
          <a:p>
            <a:pPr marL="742950" lvl="1" indent="-279400">
              <a:spcBef>
                <a:spcPts val="0"/>
              </a:spcBef>
              <a:buSzPts val="1700"/>
            </a:pPr>
            <a:r>
              <a:rPr lang="en-US" sz="1400" dirty="0"/>
              <a:t>Three levels (plus DVM) </a:t>
            </a:r>
          </a:p>
          <a:p>
            <a:pPr marL="742950" lvl="1" indent="-279400">
              <a:spcBef>
                <a:spcPts val="0"/>
              </a:spcBef>
              <a:buSzPts val="1700"/>
            </a:pPr>
            <a:r>
              <a:rPr lang="en-US" sz="1400" dirty="0"/>
              <a:t>Graduated based on degree type and experience </a:t>
            </a:r>
          </a:p>
          <a:p>
            <a:pPr marL="742950" lvl="1" indent="-279400">
              <a:spcBef>
                <a:spcPts val="0"/>
              </a:spcBef>
              <a:buSzPts val="1700"/>
            </a:pPr>
            <a:r>
              <a:rPr lang="en-US" sz="1400" dirty="0"/>
              <a:t>UCH does not have varying levels </a:t>
            </a:r>
          </a:p>
          <a:p>
            <a:pPr marL="742950" lvl="1" indent="-279400">
              <a:spcBef>
                <a:spcPts val="0"/>
              </a:spcBef>
              <a:buSzPts val="1700"/>
            </a:pPr>
            <a:r>
              <a:rPr lang="en-US" sz="1400" dirty="0"/>
              <a:t>Stipend levels are minimums set by the GEU contract; GAs can be paid more </a:t>
            </a:r>
          </a:p>
          <a:p>
            <a:pPr marL="1200150" lvl="2" indent="-279400">
              <a:spcBef>
                <a:spcPts val="0"/>
              </a:spcBef>
              <a:buSzPts val="1700"/>
            </a:pPr>
            <a:r>
              <a:rPr lang="en-US" sz="1400" dirty="0">
                <a:hlinkClick r:id="rId4"/>
              </a:rPr>
              <a:t>GA Pay Level Adjustment Form </a:t>
            </a:r>
            <a:endParaRPr lang="en-US" sz="1400" dirty="0"/>
          </a:p>
        </p:txBody>
      </p:sp>
    </p:spTree>
    <p:extLst>
      <p:ext uri="{BB962C8B-B14F-4D97-AF65-F5344CB8AC3E}">
        <p14:creationId xmlns:p14="http://schemas.microsoft.com/office/powerpoint/2010/main" val="2328187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3"/>
          <p:cNvSpPr txBox="1">
            <a:spLocks noGrp="1"/>
          </p:cNvSpPr>
          <p:nvPr>
            <p:ph type="title" idx="4294967295"/>
          </p:nvPr>
        </p:nvSpPr>
        <p:spPr>
          <a:xfrm>
            <a:off x="457200" y="473033"/>
            <a:ext cx="8229600" cy="857250"/>
          </a:xfrm>
          <a:prstGeom prst="rect">
            <a:avLst/>
          </a:prstGeom>
          <a:noFill/>
          <a:ln>
            <a:noFill/>
            <a:prstDash/>
          </a:ln>
          <a:effectLst/>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
                <a:schemeClr val="dk1"/>
              </a:buClr>
              <a:buSzPts val="4400"/>
              <a:buFont typeface="Arial"/>
              <a:buNone/>
              <a:tabLst/>
              <a:defRPr/>
            </a:pPr>
            <a:r>
              <a:rPr kumimoji="0" lang="en-US" sz="3200" b="1" i="0" u="none" strike="noStrike" kern="0" cap="none" spc="0" normalizeH="0" baseline="0" noProof="0" dirty="0">
                <a:ln>
                  <a:noFill/>
                </a:ln>
                <a:solidFill>
                  <a:schemeClr val="tx1"/>
                </a:solidFill>
                <a:effectLst/>
                <a:uLnTx/>
                <a:uFillTx/>
                <a:latin typeface="Arial"/>
                <a:ea typeface="Arial"/>
                <a:cs typeface="Arial"/>
                <a:sym typeface="Arial"/>
              </a:rPr>
              <a:t>Agenda</a:t>
            </a:r>
          </a:p>
        </p:txBody>
      </p:sp>
      <p:sp>
        <p:nvSpPr>
          <p:cNvPr id="84" name="Google Shape;84;p13"/>
          <p:cNvSpPr txBox="1"/>
          <p:nvPr/>
        </p:nvSpPr>
        <p:spPr>
          <a:xfrm>
            <a:off x="457200" y="2249322"/>
            <a:ext cx="8229600" cy="139961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3600"/>
              <a:buFont typeface="Arial"/>
              <a:buNone/>
            </a:pPr>
            <a:r>
              <a:rPr lang="en-US" dirty="0">
                <a:solidFill>
                  <a:schemeClr val="tx1"/>
                </a:solidFill>
              </a:rPr>
              <a:t>- GA overview </a:t>
            </a:r>
            <a:endParaRPr lang="en-US" b="0" i="0" u="none" strike="noStrike" cap="none" dirty="0">
              <a:solidFill>
                <a:schemeClr val="tx1"/>
              </a:solidFill>
              <a:sym typeface="Arial"/>
            </a:endParaRPr>
          </a:p>
          <a:p>
            <a:pPr marR="0" lvl="0" algn="l" rtl="0">
              <a:spcBef>
                <a:spcPts val="0"/>
              </a:spcBef>
              <a:spcAft>
                <a:spcPts val="0"/>
              </a:spcAft>
              <a:buClr>
                <a:schemeClr val="dk1"/>
              </a:buClr>
              <a:buSzPts val="3600"/>
            </a:pPr>
            <a:r>
              <a:rPr lang="en-US" b="0" i="0" u="none" strike="noStrike" cap="none" dirty="0">
                <a:solidFill>
                  <a:schemeClr val="tx1"/>
                </a:solidFill>
                <a:sym typeface="Arial"/>
              </a:rPr>
              <a:t>- Recruiting GAs  </a:t>
            </a:r>
          </a:p>
          <a:p>
            <a:pPr marR="0" lvl="0" algn="l" rtl="0">
              <a:spcBef>
                <a:spcPts val="0"/>
              </a:spcBef>
              <a:spcAft>
                <a:spcPts val="0"/>
              </a:spcAft>
              <a:buClr>
                <a:schemeClr val="dk1"/>
              </a:buClr>
              <a:buSzPts val="3600"/>
            </a:pPr>
            <a:r>
              <a:rPr lang="en-US" dirty="0">
                <a:solidFill>
                  <a:schemeClr val="tx1"/>
                </a:solidFill>
              </a:rPr>
              <a:t>- April 15 Resolution </a:t>
            </a:r>
            <a:endParaRPr lang="en-US" b="0" i="0" u="none" strike="noStrike" cap="none" dirty="0">
              <a:solidFill>
                <a:schemeClr val="tx1"/>
              </a:solidFill>
              <a:sym typeface="Arial"/>
            </a:endParaRPr>
          </a:p>
          <a:p>
            <a:pPr>
              <a:buClr>
                <a:schemeClr val="dk1"/>
              </a:buClr>
              <a:buSzPts val="3600"/>
            </a:pPr>
            <a:r>
              <a:rPr lang="en-US" dirty="0">
                <a:solidFill>
                  <a:schemeClr val="tx1"/>
                </a:solidFill>
              </a:rPr>
              <a:t>- GA-related templates and forms </a:t>
            </a:r>
          </a:p>
          <a:p>
            <a:pPr>
              <a:buClr>
                <a:schemeClr val="dk1"/>
              </a:buClr>
              <a:buSzPts val="3600"/>
            </a:pPr>
            <a:r>
              <a:rPr lang="en-US" dirty="0">
                <a:solidFill>
                  <a:schemeClr val="tx1"/>
                </a:solidFill>
              </a:rPr>
              <a:t>- Offer letter deadlines</a:t>
            </a:r>
          </a:p>
          <a:p>
            <a:pPr>
              <a:buClr>
                <a:schemeClr val="dk1"/>
              </a:buClr>
              <a:buSzPts val="3600"/>
            </a:pPr>
            <a:r>
              <a:rPr lang="en-US" dirty="0">
                <a:solidFill>
                  <a:schemeClr val="tx1"/>
                </a:solidFill>
              </a:rPr>
              <a:t>- Offer letter updates as of January 2024</a:t>
            </a:r>
          </a:p>
          <a:p>
            <a:pPr>
              <a:buClr>
                <a:schemeClr val="dk1"/>
              </a:buClr>
              <a:buSzPts val="3600"/>
            </a:pPr>
            <a:r>
              <a:rPr lang="en-US" b="0" i="0" u="none" strike="noStrike" cap="none" dirty="0">
                <a:solidFill>
                  <a:schemeClr val="tx1"/>
                </a:solidFill>
                <a:sym typeface="Arial"/>
              </a:rPr>
              <a:t>- TA English Proficiency </a:t>
            </a:r>
          </a:p>
          <a:p>
            <a:pPr>
              <a:buClr>
                <a:schemeClr val="dk1"/>
              </a:buClr>
              <a:buSzPts val="3600"/>
            </a:pPr>
            <a:r>
              <a:rPr lang="en-US" dirty="0">
                <a:solidFill>
                  <a:schemeClr val="tx1"/>
                </a:solidFill>
              </a:rPr>
              <a:t>- Considerations when hiring, including remote work and export control </a:t>
            </a:r>
            <a:endParaRPr lang="en-US" b="0" i="0" u="none" strike="noStrike" cap="none" dirty="0">
              <a:solidFill>
                <a:schemeClr val="tx1"/>
              </a:solidFill>
              <a:sym typeface="Arial"/>
            </a:endParaRPr>
          </a:p>
          <a:p>
            <a:pPr marL="0" marR="0" lvl="0" indent="0" algn="l" rtl="0">
              <a:spcBef>
                <a:spcPts val="0"/>
              </a:spcBef>
              <a:spcAft>
                <a:spcPts val="0"/>
              </a:spcAft>
              <a:buClr>
                <a:schemeClr val="dk1"/>
              </a:buClr>
              <a:buSzPts val="3600"/>
              <a:buFont typeface="Arial"/>
              <a:buNone/>
            </a:pPr>
            <a:r>
              <a:rPr lang="en-US" dirty="0">
                <a:solidFill>
                  <a:schemeClr val="tx1"/>
                </a:solidFill>
              </a:rPr>
              <a:t>- Eligibility to be appointed as a GA </a:t>
            </a:r>
          </a:p>
          <a:p>
            <a:pPr marR="0" lvl="0" algn="l" rtl="0">
              <a:spcBef>
                <a:spcPts val="0"/>
              </a:spcBef>
              <a:spcAft>
                <a:spcPts val="0"/>
              </a:spcAft>
              <a:buClr>
                <a:schemeClr val="dk1"/>
              </a:buClr>
              <a:buSzPts val="3600"/>
            </a:pPr>
            <a:r>
              <a:rPr lang="en-US" b="0" i="0" u="none" strike="noStrike" cap="none" dirty="0">
                <a:solidFill>
                  <a:schemeClr val="tx1"/>
                </a:solidFill>
                <a:sym typeface="Arial"/>
              </a:rPr>
              <a:t>- Stipend levels definitions </a:t>
            </a:r>
          </a:p>
          <a:p>
            <a:pPr marR="0" lvl="0" algn="l" rtl="0">
              <a:spcBef>
                <a:spcPts val="0"/>
              </a:spcBef>
              <a:spcAft>
                <a:spcPts val="0"/>
              </a:spcAft>
              <a:buClr>
                <a:schemeClr val="dk1"/>
              </a:buClr>
              <a:buSzPts val="3600"/>
            </a:pPr>
            <a:r>
              <a:rPr lang="en-US" dirty="0">
                <a:solidFill>
                  <a:schemeClr val="tx1"/>
                </a:solidFill>
              </a:rPr>
              <a:t>- How to figure out a grad’s stipend level</a:t>
            </a:r>
          </a:p>
          <a:p>
            <a:pPr marR="0" lvl="0" algn="l" rtl="0">
              <a:spcBef>
                <a:spcPts val="0"/>
              </a:spcBef>
              <a:spcAft>
                <a:spcPts val="0"/>
              </a:spcAft>
              <a:buClr>
                <a:schemeClr val="dk1"/>
              </a:buClr>
              <a:buSzPts val="3600"/>
            </a:pPr>
            <a:r>
              <a:rPr lang="en-US" dirty="0">
                <a:solidFill>
                  <a:schemeClr val="tx1"/>
                </a:solidFill>
              </a:rPr>
              <a:t>- GA Hire Level Report  </a:t>
            </a:r>
            <a:endParaRPr lang="en-US" b="0" i="0" u="none" strike="noStrike" cap="none" dirty="0">
              <a:solidFill>
                <a:schemeClr val="tx1"/>
              </a:solidFill>
              <a:sym typeface="Arial"/>
            </a:endParaRPr>
          </a:p>
          <a:p>
            <a:pPr marL="0" marR="0" lvl="0" indent="0" algn="l" rtl="0">
              <a:spcBef>
                <a:spcPts val="0"/>
              </a:spcBef>
              <a:spcAft>
                <a:spcPts val="0"/>
              </a:spcAft>
              <a:buClr>
                <a:schemeClr val="dk1"/>
              </a:buClr>
              <a:buSzPts val="3600"/>
              <a:buFont typeface="Arial"/>
              <a:buNone/>
            </a:pPr>
            <a:r>
              <a:rPr lang="en-US" b="0" i="0" u="none" strike="noStrike" cap="none" dirty="0">
                <a:solidFill>
                  <a:schemeClr val="tx1"/>
                </a:solidFill>
                <a:sym typeface="Arial"/>
              </a:rPr>
              <a:t>- Who processes a payroll authorization? </a:t>
            </a:r>
          </a:p>
          <a:p>
            <a:pPr marL="0" marR="0" lvl="0" indent="0" algn="l" rtl="0">
              <a:spcBef>
                <a:spcPts val="0"/>
              </a:spcBef>
              <a:spcAft>
                <a:spcPts val="0"/>
              </a:spcAft>
              <a:buClr>
                <a:schemeClr val="dk1"/>
              </a:buClr>
              <a:buSzPts val="3600"/>
              <a:buFont typeface="Arial"/>
              <a:buNone/>
            </a:pPr>
            <a:r>
              <a:rPr lang="en-US" dirty="0">
                <a:solidFill>
                  <a:schemeClr val="tx1"/>
                </a:solidFill>
              </a:rPr>
              <a:t>- Q&amp;A </a:t>
            </a:r>
          </a:p>
          <a:p>
            <a:pPr marL="0" marR="0" lvl="0" indent="0" algn="l" rtl="0">
              <a:spcBef>
                <a:spcPts val="0"/>
              </a:spcBef>
              <a:spcAft>
                <a:spcPts val="0"/>
              </a:spcAft>
              <a:buClr>
                <a:schemeClr val="dk1"/>
              </a:buClr>
              <a:buSzPts val="3600"/>
              <a:buFont typeface="Arial"/>
              <a:buNone/>
            </a:pPr>
            <a:r>
              <a:rPr lang="en-US" dirty="0">
                <a:solidFill>
                  <a:schemeClr val="tx1"/>
                </a:solidFill>
              </a:rPr>
              <a:t>       - </a:t>
            </a:r>
            <a:r>
              <a:rPr lang="en-US" b="0" i="0" u="none" strike="noStrike" cap="none" dirty="0">
                <a:solidFill>
                  <a:schemeClr val="tx1"/>
                </a:solidFill>
                <a:sym typeface="Arial"/>
              </a:rPr>
              <a:t>Alison Cutler, </a:t>
            </a:r>
            <a:r>
              <a:rPr lang="en-US" dirty="0">
                <a:solidFill>
                  <a:schemeClr val="tx1"/>
                </a:solidFill>
              </a:rPr>
              <a:t>Office of Faculty &amp; Staff Labor Relations </a:t>
            </a:r>
            <a:endParaRPr lang="en-US" b="0" i="0" u="none" strike="noStrike" cap="none" dirty="0">
              <a:solidFill>
                <a:schemeClr val="tx1"/>
              </a:solidFill>
              <a:sym typeface="Arial"/>
            </a:endParaRPr>
          </a:p>
          <a:p>
            <a:pPr marL="0" marR="0" lvl="0" indent="0" algn="l" rtl="0">
              <a:spcBef>
                <a:spcPts val="0"/>
              </a:spcBef>
              <a:spcAft>
                <a:spcPts val="0"/>
              </a:spcAft>
              <a:buClr>
                <a:schemeClr val="dk1"/>
              </a:buClr>
              <a:buSzPts val="3600"/>
              <a:buFont typeface="Arial"/>
              <a:buNone/>
            </a:pPr>
            <a:endParaRPr lang="en-US" b="0" i="0" u="none" strike="noStrike" cap="none" dirty="0">
              <a:solidFill>
                <a:srgbClr val="FF0000"/>
              </a:solidFill>
              <a:sym typeface="Arial"/>
            </a:endParaRPr>
          </a:p>
          <a:p>
            <a:pPr marL="0" marR="0" lvl="0" indent="0" algn="l" rtl="0">
              <a:spcBef>
                <a:spcPts val="0"/>
              </a:spcBef>
              <a:spcAft>
                <a:spcPts val="0"/>
              </a:spcAft>
              <a:buClr>
                <a:schemeClr val="dk1"/>
              </a:buClr>
              <a:buSzPts val="3600"/>
              <a:buFont typeface="Arial"/>
              <a:buNone/>
            </a:pPr>
            <a:endParaRPr b="0" i="0" u="none" strike="noStrike" cap="none" dirty="0">
              <a:solidFill>
                <a:srgbClr val="FF0000"/>
              </a:solidFill>
              <a:sym typeface="Arial"/>
            </a:endParaRPr>
          </a:p>
        </p:txBody>
      </p:sp>
      <p:sp>
        <p:nvSpPr>
          <p:cNvPr id="86" name="Google Shape;86;p13"/>
          <p:cNvSpPr txBox="1"/>
          <p:nvPr/>
        </p:nvSpPr>
        <p:spPr>
          <a:xfrm>
            <a:off x="457200" y="4347426"/>
            <a:ext cx="8229600" cy="85725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rgbClr val="BFBFBF"/>
              </a:buClr>
              <a:buSzPts val="1400"/>
              <a:buFont typeface="Arial"/>
              <a:buNone/>
            </a:pPr>
            <a:r>
              <a:rPr lang="en-US" dirty="0">
                <a:solidFill>
                  <a:srgbClr val="BFBFBF"/>
                </a:solidFill>
              </a:rPr>
              <a:t>January 25, 2024</a:t>
            </a:r>
            <a:endParaRPr sz="1400" b="0" i="0" u="none" strike="noStrike" cap="none" dirty="0">
              <a:solidFill>
                <a:srgbClr val="BFBFBF"/>
              </a:solidFill>
              <a:latin typeface="Arial"/>
              <a:ea typeface="Arial"/>
              <a:cs typeface="Arial"/>
              <a:sym typeface="Arial"/>
            </a:endParaRPr>
          </a:p>
        </p:txBody>
      </p:sp>
    </p:spTree>
    <p:extLst>
      <p:ext uri="{BB962C8B-B14F-4D97-AF65-F5344CB8AC3E}">
        <p14:creationId xmlns:p14="http://schemas.microsoft.com/office/powerpoint/2010/main" val="14229918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sz="4000" dirty="0"/>
              <a:t>Eligibility &amp; Stipend Levels, cont. </a:t>
            </a:r>
            <a:endParaRPr sz="4000" dirty="0"/>
          </a:p>
        </p:txBody>
      </p:sp>
      <p:sp>
        <p:nvSpPr>
          <p:cNvPr id="92" name="Google Shape;92;p14"/>
          <p:cNvSpPr txBox="1">
            <a:spLocks noGrp="1"/>
          </p:cNvSpPr>
          <p:nvPr>
            <p:ph type="body" idx="1"/>
          </p:nvPr>
        </p:nvSpPr>
        <p:spPr>
          <a:xfrm>
            <a:off x="299545" y="1244277"/>
            <a:ext cx="8844455" cy="3394200"/>
          </a:xfrm>
          <a:prstGeom prst="rect">
            <a:avLst/>
          </a:prstGeom>
          <a:noFill/>
          <a:ln>
            <a:noFill/>
          </a:ln>
        </p:spPr>
        <p:txBody>
          <a:bodyPr spcFirstLastPara="1" wrap="square" lIns="91425" tIns="45700" rIns="91425" bIns="45700" anchor="t" anchorCtr="0">
            <a:noAutofit/>
          </a:bodyPr>
          <a:lstStyle/>
          <a:p>
            <a:pPr marL="342900" lvl="0" indent="-336550">
              <a:spcBef>
                <a:spcPts val="0"/>
              </a:spcBef>
              <a:buSzPts val="1700"/>
            </a:pPr>
            <a:r>
              <a:rPr lang="en-US" sz="1500" b="1" dirty="0"/>
              <a:t>Offers with incorrect stipends</a:t>
            </a:r>
          </a:p>
          <a:p>
            <a:pPr marL="742950" lvl="1" indent="-279400">
              <a:spcBef>
                <a:spcPts val="0"/>
              </a:spcBef>
              <a:buSzPts val="1700"/>
            </a:pPr>
            <a:r>
              <a:rPr lang="en-US" sz="1500" dirty="0">
                <a:solidFill>
                  <a:schemeClr val="tx1"/>
                </a:solidFill>
              </a:rPr>
              <a:t>The stipend level auto-populates on the </a:t>
            </a:r>
            <a:r>
              <a:rPr lang="en-US" sz="1500" dirty="0" err="1">
                <a:solidFill>
                  <a:schemeClr val="tx1"/>
                </a:solidFill>
              </a:rPr>
              <a:t>SmartHR</a:t>
            </a:r>
            <a:r>
              <a:rPr lang="en-US" sz="1500" dirty="0">
                <a:solidFill>
                  <a:schemeClr val="tx1"/>
                </a:solidFill>
              </a:rPr>
              <a:t> transaction and must match the offer letter </a:t>
            </a:r>
          </a:p>
          <a:p>
            <a:pPr marL="742950" lvl="1" indent="-279400">
              <a:spcBef>
                <a:spcPts val="0"/>
              </a:spcBef>
              <a:buSzPts val="1700"/>
            </a:pPr>
            <a:r>
              <a:rPr lang="en-US" sz="1500" dirty="0">
                <a:solidFill>
                  <a:schemeClr val="tx1"/>
                </a:solidFill>
              </a:rPr>
              <a:t>If a higher level than the GA is eligible for is offered and accepted, we must honor that </a:t>
            </a:r>
          </a:p>
          <a:p>
            <a:pPr marL="1200150" lvl="2" indent="-279400">
              <a:spcBef>
                <a:spcPts val="0"/>
              </a:spcBef>
              <a:buSzPts val="1700"/>
            </a:pPr>
            <a:r>
              <a:rPr lang="en-US" sz="1500" dirty="0">
                <a:solidFill>
                  <a:schemeClr val="tx1"/>
                </a:solidFill>
              </a:rPr>
              <a:t>Next steps: Notify the GA of the error in writing, including what the error was, the fact that we will honor the mistake for the appointment period offered, and how their stipend level will change if offered a future appointment </a:t>
            </a:r>
          </a:p>
          <a:p>
            <a:pPr marL="1200150" lvl="2" indent="-279400">
              <a:spcBef>
                <a:spcPts val="0"/>
              </a:spcBef>
              <a:buSzPts val="1700"/>
            </a:pPr>
            <a:r>
              <a:rPr lang="en-US" sz="1500" dirty="0">
                <a:solidFill>
                  <a:schemeClr val="tx1"/>
                </a:solidFill>
              </a:rPr>
              <a:t>Complete a GA Pay Level Adjustment Form </a:t>
            </a:r>
          </a:p>
          <a:p>
            <a:pPr marL="342900" lvl="0" indent="-336550" algn="l" rtl="0">
              <a:spcBef>
                <a:spcPts val="0"/>
              </a:spcBef>
              <a:spcAft>
                <a:spcPts val="0"/>
              </a:spcAft>
              <a:buSzPts val="1700"/>
              <a:buChar char="•"/>
            </a:pPr>
            <a:endParaRPr lang="en-US" sz="1500" b="1" dirty="0"/>
          </a:p>
          <a:p>
            <a:pPr marL="342900" indent="-336550">
              <a:spcBef>
                <a:spcPts val="0"/>
              </a:spcBef>
              <a:buSzPts val="1700"/>
            </a:pPr>
            <a:r>
              <a:rPr lang="en-US" sz="1500" b="1" dirty="0"/>
              <a:t>GA stipend levels </a:t>
            </a:r>
          </a:p>
          <a:p>
            <a:pPr marL="742950" lvl="1" indent="-279400">
              <a:spcBef>
                <a:spcPts val="0"/>
              </a:spcBef>
              <a:buSzPts val="1700"/>
            </a:pPr>
            <a:r>
              <a:rPr lang="en-US" sz="1500" dirty="0"/>
              <a:t>Level 1 (B) - Master’s degree students; doctoral students without a master’s or master’s equivalency </a:t>
            </a:r>
          </a:p>
          <a:p>
            <a:pPr marL="742950" lvl="1" indent="-279400">
              <a:spcBef>
                <a:spcPts val="0"/>
              </a:spcBef>
              <a:buSzPts val="1700"/>
            </a:pPr>
            <a:r>
              <a:rPr lang="en-US" sz="1500" dirty="0"/>
              <a:t>Level 2 (M) - 30 credits or previous master’s degree related to field to study,</a:t>
            </a:r>
            <a:r>
              <a:rPr lang="en-US" sz="1500" b="1" dirty="0"/>
              <a:t> </a:t>
            </a:r>
            <a:r>
              <a:rPr lang="en-US" sz="1500" dirty="0"/>
              <a:t>must be in a doctoral program </a:t>
            </a:r>
          </a:p>
          <a:p>
            <a:pPr marL="742950" lvl="1" indent="-279400">
              <a:spcBef>
                <a:spcPts val="0"/>
              </a:spcBef>
              <a:buSzPts val="1700"/>
            </a:pPr>
            <a:r>
              <a:rPr lang="en-US" sz="1500" dirty="0"/>
              <a:t>Level 3 (PhD) - General Exam milestone </a:t>
            </a:r>
          </a:p>
          <a:p>
            <a:pPr marL="742950" lvl="1" indent="-279400">
              <a:spcBef>
                <a:spcPts val="0"/>
              </a:spcBef>
              <a:buSzPts val="1700"/>
            </a:pPr>
            <a:r>
              <a:rPr lang="en-US" sz="1500" dirty="0"/>
              <a:t>Level definitions may be found in the </a:t>
            </a:r>
            <a:r>
              <a:rPr lang="en-US" sz="1500" dirty="0">
                <a:hlinkClick r:id="rId3"/>
              </a:rPr>
              <a:t>Graduate Catalog </a:t>
            </a:r>
            <a:endParaRPr lang="en-US" sz="1500" dirty="0"/>
          </a:p>
        </p:txBody>
      </p:sp>
    </p:spTree>
    <p:extLst>
      <p:ext uri="{BB962C8B-B14F-4D97-AF65-F5344CB8AC3E}">
        <p14:creationId xmlns:p14="http://schemas.microsoft.com/office/powerpoint/2010/main" val="22400254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dirty="0"/>
              <a:t>Stipend Level 2 </a:t>
            </a:r>
            <a:endParaRPr dirty="0"/>
          </a:p>
        </p:txBody>
      </p:sp>
      <p:sp>
        <p:nvSpPr>
          <p:cNvPr id="92" name="Google Shape;92;p14"/>
          <p:cNvSpPr txBox="1">
            <a:spLocks noGrp="1"/>
          </p:cNvSpPr>
          <p:nvPr>
            <p:ph type="body" idx="1"/>
          </p:nvPr>
        </p:nvSpPr>
        <p:spPr>
          <a:xfrm>
            <a:off x="457200" y="1244277"/>
            <a:ext cx="8229600" cy="3394200"/>
          </a:xfrm>
          <a:prstGeom prst="rect">
            <a:avLst/>
          </a:prstGeom>
          <a:noFill/>
          <a:ln>
            <a:noFill/>
          </a:ln>
        </p:spPr>
        <p:txBody>
          <a:bodyPr spcFirstLastPara="1" wrap="square" lIns="91425" tIns="45700" rIns="91425" bIns="45700" anchor="t" anchorCtr="0">
            <a:noAutofit/>
          </a:bodyPr>
          <a:lstStyle/>
          <a:p>
            <a:pPr marL="342900" lvl="0" indent="-336550" algn="l" rtl="0">
              <a:spcBef>
                <a:spcPts val="0"/>
              </a:spcBef>
              <a:spcAft>
                <a:spcPts val="0"/>
              </a:spcAft>
              <a:buSzPts val="1700"/>
              <a:buChar char="•"/>
            </a:pPr>
            <a:r>
              <a:rPr lang="en-US" sz="1700" b="1" dirty="0"/>
              <a:t>GA Stipend Level 2 (M) </a:t>
            </a:r>
            <a:endParaRPr sz="1700" b="1" dirty="0"/>
          </a:p>
          <a:p>
            <a:pPr marL="742950" lvl="1" indent="-279400" algn="l" rtl="0">
              <a:spcBef>
                <a:spcPts val="0"/>
              </a:spcBef>
              <a:spcAft>
                <a:spcPts val="0"/>
              </a:spcAft>
              <a:buSzPts val="1700"/>
              <a:buChar char="–"/>
            </a:pPr>
            <a:r>
              <a:rPr lang="en-US" sz="1700" dirty="0"/>
              <a:t>Matriculation into a doctoral program </a:t>
            </a:r>
            <a:r>
              <a:rPr lang="en-US" sz="1700" b="1" dirty="0"/>
              <a:t>AND</a:t>
            </a:r>
          </a:p>
          <a:p>
            <a:pPr marL="1200150" lvl="2" indent="-279400">
              <a:spcBef>
                <a:spcPts val="0"/>
              </a:spcBef>
              <a:buSzPts val="1700"/>
            </a:pPr>
            <a:r>
              <a:rPr lang="en-US" sz="1700" dirty="0"/>
              <a:t>30 grad-level credits (may include GRAD research credits; cannot include undergrad courses)</a:t>
            </a:r>
          </a:p>
          <a:p>
            <a:pPr marL="463550" lvl="1" indent="0">
              <a:spcBef>
                <a:spcPts val="0"/>
              </a:spcBef>
              <a:buSzPts val="1700"/>
              <a:buNone/>
            </a:pPr>
            <a:r>
              <a:rPr lang="en-US" sz="1700" dirty="0"/>
              <a:t>		</a:t>
            </a:r>
            <a:r>
              <a:rPr lang="en-US" sz="1700" b="1" dirty="0"/>
              <a:t>OR</a:t>
            </a:r>
            <a:r>
              <a:rPr lang="en-US" sz="1700" dirty="0"/>
              <a:t> </a:t>
            </a:r>
          </a:p>
          <a:p>
            <a:pPr marL="1200150" lvl="2" indent="-279400">
              <a:spcBef>
                <a:spcPts val="0"/>
              </a:spcBef>
              <a:buSzPts val="1700"/>
            </a:pPr>
            <a:r>
              <a:rPr lang="en-US" sz="1700" dirty="0"/>
              <a:t>Master’s degree from another institution related to field of study </a:t>
            </a:r>
            <a:endParaRPr sz="1700" dirty="0"/>
          </a:p>
          <a:p>
            <a:pPr marL="342900" lvl="0" indent="-336550" algn="l" rtl="0">
              <a:spcBef>
                <a:spcPts val="360"/>
              </a:spcBef>
              <a:spcAft>
                <a:spcPts val="0"/>
              </a:spcAft>
              <a:buClr>
                <a:schemeClr val="dk1"/>
              </a:buClr>
              <a:buSzPts val="1700"/>
              <a:buChar char="•"/>
            </a:pPr>
            <a:r>
              <a:rPr lang="en-US" sz="1700" b="1" dirty="0"/>
              <a:t>Master’s degrees from other institutions: </a:t>
            </a:r>
            <a:endParaRPr sz="1700" b="1" dirty="0"/>
          </a:p>
          <a:p>
            <a:pPr marL="742950" lvl="1" indent="-279400" algn="l" rtl="0">
              <a:spcBef>
                <a:spcPts val="360"/>
              </a:spcBef>
              <a:spcAft>
                <a:spcPts val="0"/>
              </a:spcAft>
              <a:buSzPts val="1700"/>
              <a:buChar char="–"/>
            </a:pPr>
            <a:r>
              <a:rPr lang="en-US" sz="1700" dirty="0"/>
              <a:t>Grad Admissions must have received an official, </a:t>
            </a:r>
            <a:r>
              <a:rPr lang="en-US" sz="1700" b="1" dirty="0"/>
              <a:t>final </a:t>
            </a:r>
            <a:r>
              <a:rPr lang="en-US" sz="1700" dirty="0"/>
              <a:t>transcript for the Master’s degree before the student can be paid at Level 2</a:t>
            </a:r>
          </a:p>
          <a:p>
            <a:pPr marL="742950" lvl="1" indent="-279400" algn="l" rtl="0">
              <a:spcBef>
                <a:spcPts val="360"/>
              </a:spcBef>
              <a:spcAft>
                <a:spcPts val="0"/>
              </a:spcAft>
              <a:buSzPts val="1700"/>
              <a:buChar char="–"/>
            </a:pPr>
            <a:r>
              <a:rPr lang="en-US" sz="1700" dirty="0"/>
              <a:t>Issue offer letter for Level 1 or use provided contingency language: </a:t>
            </a:r>
          </a:p>
          <a:p>
            <a:pPr marL="463550" lvl="1" indent="0">
              <a:buSzPts val="1700"/>
              <a:buNone/>
            </a:pPr>
            <a:r>
              <a:rPr lang="en-US" sz="1000" dirty="0"/>
              <a:t>	“Compensation at the Level 2 stipend rate of [state the numerical amount] is conditional upon the submission of the final 	transcript which reflects the successful completion of the Master’s Degree program to the University of Connecticut Graduate 	Admissions team (</a:t>
            </a:r>
            <a:r>
              <a:rPr lang="en-US" sz="1000" u="sng" dirty="0">
                <a:hlinkClick r:id="rId3"/>
              </a:rPr>
              <a:t>gradadmissions@uconn.edu</a:t>
            </a:r>
            <a:r>
              <a:rPr lang="en-US" sz="1000" dirty="0"/>
              <a:t>). Until such time, compensation will be at the Level 1 stipend rate of [state the 	numerical amount].” </a:t>
            </a:r>
          </a:p>
          <a:p>
            <a:pPr marL="742950" lvl="1" indent="-279400" algn="l" rtl="0">
              <a:spcBef>
                <a:spcPts val="360"/>
              </a:spcBef>
              <a:spcAft>
                <a:spcPts val="0"/>
              </a:spcAft>
              <a:buSzPts val="1700"/>
              <a:buChar char="–"/>
            </a:pPr>
            <a:endParaRPr sz="1700" dirty="0"/>
          </a:p>
          <a:p>
            <a:pPr marL="342900" lvl="0" indent="-228600" algn="l" rtl="0">
              <a:spcBef>
                <a:spcPts val="360"/>
              </a:spcBef>
              <a:spcAft>
                <a:spcPts val="0"/>
              </a:spcAft>
              <a:buClr>
                <a:schemeClr val="dk1"/>
              </a:buClr>
              <a:buSzPts val="1800"/>
              <a:buNone/>
            </a:pPr>
            <a:endParaRPr dirty="0">
              <a:latin typeface="Arial"/>
              <a:ea typeface="Arial"/>
              <a:cs typeface="Arial"/>
              <a:sym typeface="Arial"/>
            </a:endParaRPr>
          </a:p>
        </p:txBody>
      </p:sp>
    </p:spTree>
    <p:extLst>
      <p:ext uri="{BB962C8B-B14F-4D97-AF65-F5344CB8AC3E}">
        <p14:creationId xmlns:p14="http://schemas.microsoft.com/office/powerpoint/2010/main" val="39599021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dirty="0"/>
              <a:t>Stipend Level 3 </a:t>
            </a:r>
            <a:endParaRPr dirty="0"/>
          </a:p>
        </p:txBody>
      </p:sp>
      <p:sp>
        <p:nvSpPr>
          <p:cNvPr id="92" name="Google Shape;92;p14"/>
          <p:cNvSpPr txBox="1">
            <a:spLocks noGrp="1"/>
          </p:cNvSpPr>
          <p:nvPr>
            <p:ph type="body" idx="1"/>
          </p:nvPr>
        </p:nvSpPr>
        <p:spPr>
          <a:xfrm>
            <a:off x="457200" y="1244277"/>
            <a:ext cx="8229600" cy="3394200"/>
          </a:xfrm>
          <a:prstGeom prst="rect">
            <a:avLst/>
          </a:prstGeom>
          <a:noFill/>
          <a:ln>
            <a:noFill/>
          </a:ln>
        </p:spPr>
        <p:txBody>
          <a:bodyPr spcFirstLastPara="1" wrap="square" lIns="91425" tIns="45700" rIns="91425" bIns="45700" anchor="t" anchorCtr="0">
            <a:noAutofit/>
          </a:bodyPr>
          <a:lstStyle/>
          <a:p>
            <a:pPr marL="342900" lvl="0" indent="-336550" algn="l" rtl="0">
              <a:spcBef>
                <a:spcPts val="0"/>
              </a:spcBef>
              <a:spcAft>
                <a:spcPts val="0"/>
              </a:spcAft>
              <a:buClr>
                <a:schemeClr val="dk1"/>
              </a:buClr>
              <a:buSzPts val="1700"/>
              <a:buChar char="•"/>
            </a:pPr>
            <a:r>
              <a:rPr lang="en-US" sz="1700" b="1" dirty="0"/>
              <a:t>GA Stipend Level 3 (Ph.D.) </a:t>
            </a:r>
            <a:endParaRPr sz="1700" b="1" dirty="0"/>
          </a:p>
          <a:p>
            <a:pPr marL="742950" lvl="1" indent="-279400" algn="l" rtl="0">
              <a:spcBef>
                <a:spcPts val="0"/>
              </a:spcBef>
              <a:spcAft>
                <a:spcPts val="0"/>
              </a:spcAft>
              <a:buSzPts val="1700"/>
              <a:buChar char="–"/>
            </a:pPr>
            <a:r>
              <a:rPr lang="en-US" sz="1700" dirty="0"/>
              <a:t>General Exam milestone </a:t>
            </a:r>
          </a:p>
          <a:p>
            <a:pPr marL="463550" lvl="1" indent="0" algn="l" rtl="0">
              <a:spcBef>
                <a:spcPts val="0"/>
              </a:spcBef>
              <a:spcAft>
                <a:spcPts val="0"/>
              </a:spcAft>
              <a:buSzPts val="1700"/>
              <a:buNone/>
            </a:pPr>
            <a:endParaRPr sz="1700" dirty="0"/>
          </a:p>
          <a:p>
            <a:pPr marL="342900" lvl="0" indent="-336550" algn="l" rtl="0">
              <a:spcBef>
                <a:spcPts val="0"/>
              </a:spcBef>
              <a:spcAft>
                <a:spcPts val="0"/>
              </a:spcAft>
              <a:buSzPts val="1700"/>
              <a:buChar char="•"/>
            </a:pPr>
            <a:r>
              <a:rPr lang="en-US" sz="1700" b="1" dirty="0">
                <a:solidFill>
                  <a:schemeClr val="tx1"/>
                </a:solidFill>
              </a:rPr>
              <a:t>Effective Date of Increase </a:t>
            </a:r>
            <a:endParaRPr sz="1700" b="1" dirty="0">
              <a:solidFill>
                <a:schemeClr val="tx1"/>
              </a:solidFill>
            </a:endParaRPr>
          </a:p>
          <a:p>
            <a:pPr marL="742950" lvl="1" indent="-279400" algn="l" rtl="0">
              <a:spcBef>
                <a:spcPts val="0"/>
              </a:spcBef>
              <a:spcAft>
                <a:spcPts val="0"/>
              </a:spcAft>
              <a:buSzPts val="1700"/>
              <a:buChar char="–"/>
            </a:pPr>
            <a:r>
              <a:rPr lang="en-US" sz="1700" dirty="0">
                <a:solidFill>
                  <a:schemeClr val="tx1"/>
                </a:solidFill>
              </a:rPr>
              <a:t>Consistent approach is key </a:t>
            </a:r>
          </a:p>
          <a:p>
            <a:pPr marL="742950" lvl="1" indent="-279400" algn="l" rtl="0">
              <a:spcBef>
                <a:spcPts val="0"/>
              </a:spcBef>
              <a:spcAft>
                <a:spcPts val="0"/>
              </a:spcAft>
              <a:buSzPts val="1700"/>
              <a:buChar char="–"/>
            </a:pPr>
            <a:r>
              <a:rPr lang="en-US" sz="1700" dirty="0">
                <a:solidFill>
                  <a:schemeClr val="tx1"/>
                </a:solidFill>
              </a:rPr>
              <a:t>Eligibility for retroactive pay if submitted within 30 days </a:t>
            </a:r>
          </a:p>
          <a:p>
            <a:pPr marL="1200150" lvl="2" indent="-279400">
              <a:spcBef>
                <a:spcPts val="0"/>
              </a:spcBef>
              <a:buSzPts val="1700"/>
              <a:buChar char="–"/>
            </a:pPr>
            <a:r>
              <a:rPr lang="en-US" sz="1700" dirty="0">
                <a:solidFill>
                  <a:schemeClr val="tx1"/>
                </a:solidFill>
              </a:rPr>
              <a:t>Grads should submit this form </a:t>
            </a:r>
            <a:r>
              <a:rPr lang="en-US" sz="1700" b="1" dirty="0">
                <a:solidFill>
                  <a:schemeClr val="tx1"/>
                </a:solidFill>
              </a:rPr>
              <a:t>as soon as possible </a:t>
            </a:r>
            <a:r>
              <a:rPr lang="en-US" sz="1700" dirty="0">
                <a:solidFill>
                  <a:schemeClr val="tx1"/>
                </a:solidFill>
              </a:rPr>
              <a:t>after their exam passing date</a:t>
            </a:r>
          </a:p>
          <a:p>
            <a:pPr marL="742950" lvl="1" indent="-279400" algn="l" rtl="0">
              <a:spcBef>
                <a:spcPts val="0"/>
              </a:spcBef>
              <a:spcAft>
                <a:spcPts val="0"/>
              </a:spcAft>
              <a:buSzPts val="1700"/>
              <a:buChar char="–"/>
            </a:pPr>
            <a:r>
              <a:rPr lang="en-US" sz="1700" dirty="0">
                <a:solidFill>
                  <a:schemeClr val="tx1"/>
                </a:solidFill>
              </a:rPr>
              <a:t>Increase mid-semester or next appointment start date </a:t>
            </a:r>
          </a:p>
          <a:p>
            <a:pPr marL="463550" lvl="1" indent="0" algn="l" rtl="0">
              <a:spcBef>
                <a:spcPts val="0"/>
              </a:spcBef>
              <a:spcAft>
                <a:spcPts val="0"/>
              </a:spcAft>
              <a:buSzPts val="1700"/>
              <a:buNone/>
            </a:pPr>
            <a:endParaRPr sz="1700" dirty="0">
              <a:solidFill>
                <a:schemeClr val="tx1"/>
              </a:solidFill>
            </a:endParaRPr>
          </a:p>
          <a:p>
            <a:pPr marL="342900" lvl="0" indent="-336550" algn="l" rtl="0">
              <a:spcBef>
                <a:spcPts val="360"/>
              </a:spcBef>
              <a:spcAft>
                <a:spcPts val="0"/>
              </a:spcAft>
              <a:buClr>
                <a:schemeClr val="dk1"/>
              </a:buClr>
              <a:buSzPts val="1700"/>
              <a:buChar char="•"/>
            </a:pPr>
            <a:r>
              <a:rPr lang="en-US" sz="1700" b="1" dirty="0">
                <a:solidFill>
                  <a:schemeClr val="tx1"/>
                </a:solidFill>
              </a:rPr>
              <a:t>Monthly Report </a:t>
            </a:r>
            <a:endParaRPr sz="1700" b="1" dirty="0">
              <a:solidFill>
                <a:schemeClr val="tx1"/>
              </a:solidFill>
            </a:endParaRPr>
          </a:p>
          <a:p>
            <a:pPr marL="742950" lvl="1" indent="-279400" algn="l" rtl="0">
              <a:spcBef>
                <a:spcPts val="360"/>
              </a:spcBef>
              <a:spcAft>
                <a:spcPts val="0"/>
              </a:spcAft>
              <a:buClr>
                <a:schemeClr val="dk1"/>
              </a:buClr>
              <a:buSzPts val="1700"/>
              <a:buChar char="–"/>
            </a:pPr>
            <a:r>
              <a:rPr lang="en-US" sz="1700" dirty="0">
                <a:solidFill>
                  <a:schemeClr val="tx1"/>
                </a:solidFill>
              </a:rPr>
              <a:t>A list of GAs who recently passed their exam is sent out at the beginning of each month </a:t>
            </a:r>
            <a:endParaRPr sz="1700" dirty="0">
              <a:solidFill>
                <a:schemeClr val="tx1"/>
              </a:solidFill>
            </a:endParaRPr>
          </a:p>
          <a:p>
            <a:pPr marL="742950" lvl="1" indent="-279400" algn="l" rtl="0">
              <a:spcBef>
                <a:spcPts val="360"/>
              </a:spcBef>
              <a:spcAft>
                <a:spcPts val="0"/>
              </a:spcAft>
              <a:buSzPts val="1700"/>
              <a:buChar char="–"/>
            </a:pPr>
            <a:r>
              <a:rPr lang="en-US" sz="1700" dirty="0">
                <a:solidFill>
                  <a:schemeClr val="tx1"/>
                </a:solidFill>
              </a:rPr>
              <a:t>Includes effective dates </a:t>
            </a:r>
            <a:endParaRPr sz="1700" dirty="0">
              <a:solidFill>
                <a:schemeClr val="tx1"/>
              </a:solidFill>
            </a:endParaRPr>
          </a:p>
          <a:p>
            <a:pPr marL="342900" lvl="0" indent="-228600" algn="l" rtl="0">
              <a:spcBef>
                <a:spcPts val="360"/>
              </a:spcBef>
              <a:spcAft>
                <a:spcPts val="0"/>
              </a:spcAft>
              <a:buClr>
                <a:schemeClr val="dk1"/>
              </a:buClr>
              <a:buSzPts val="1800"/>
              <a:buNone/>
            </a:pPr>
            <a:endParaRPr dirty="0">
              <a:latin typeface="Arial"/>
              <a:ea typeface="Arial"/>
              <a:cs typeface="Arial"/>
              <a:sym typeface="Arial"/>
            </a:endParaRPr>
          </a:p>
        </p:txBody>
      </p:sp>
    </p:spTree>
    <p:extLst>
      <p:ext uri="{BB962C8B-B14F-4D97-AF65-F5344CB8AC3E}">
        <p14:creationId xmlns:p14="http://schemas.microsoft.com/office/powerpoint/2010/main" val="7881806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dirty="0"/>
              <a:t>How to Determine Stipend Level </a:t>
            </a:r>
            <a:endParaRPr dirty="0"/>
          </a:p>
        </p:txBody>
      </p:sp>
      <p:sp>
        <p:nvSpPr>
          <p:cNvPr id="92" name="Google Shape;92;p14"/>
          <p:cNvSpPr txBox="1">
            <a:spLocks noGrp="1"/>
          </p:cNvSpPr>
          <p:nvPr>
            <p:ph type="body" idx="1"/>
          </p:nvPr>
        </p:nvSpPr>
        <p:spPr>
          <a:xfrm>
            <a:off x="457200" y="1244277"/>
            <a:ext cx="8229600" cy="3394200"/>
          </a:xfrm>
          <a:prstGeom prst="rect">
            <a:avLst/>
          </a:prstGeom>
          <a:noFill/>
          <a:ln>
            <a:noFill/>
          </a:ln>
        </p:spPr>
        <p:txBody>
          <a:bodyPr spcFirstLastPara="1" wrap="square" lIns="91425" tIns="45700" rIns="91425" bIns="45700" anchor="t" anchorCtr="0">
            <a:noAutofit/>
          </a:bodyPr>
          <a:lstStyle/>
          <a:p>
            <a:pPr marL="342900" lvl="0" indent="-336550">
              <a:spcBef>
                <a:spcPts val="0"/>
              </a:spcBef>
              <a:buSzPts val="1700"/>
            </a:pPr>
            <a:r>
              <a:rPr lang="en-US" sz="1700" b="1" dirty="0"/>
              <a:t>Incoming or current grad in a master’s program: </a:t>
            </a:r>
          </a:p>
          <a:p>
            <a:pPr marL="742950" lvl="1" indent="-279400">
              <a:spcBef>
                <a:spcPts val="0"/>
              </a:spcBef>
              <a:buSzPts val="1700"/>
            </a:pPr>
            <a:r>
              <a:rPr lang="en-US" sz="1400" dirty="0"/>
              <a:t>A GA enrolled solely in a master’s program is paid at Level 1 </a:t>
            </a:r>
          </a:p>
          <a:p>
            <a:pPr marL="742950" lvl="1" indent="-279400">
              <a:spcBef>
                <a:spcPts val="0"/>
              </a:spcBef>
              <a:buSzPts val="1700"/>
            </a:pPr>
            <a:endParaRPr lang="en-US" sz="1700" dirty="0"/>
          </a:p>
          <a:p>
            <a:pPr marL="342900" lvl="0" indent="-336550" algn="l" rtl="0">
              <a:spcBef>
                <a:spcPts val="0"/>
              </a:spcBef>
              <a:spcAft>
                <a:spcPts val="0"/>
              </a:spcAft>
              <a:buClr>
                <a:schemeClr val="dk1"/>
              </a:buClr>
              <a:buSzPts val="1700"/>
              <a:buChar char="•"/>
            </a:pPr>
            <a:r>
              <a:rPr lang="en-US" sz="1700" b="1" dirty="0"/>
              <a:t>Incoming grad in a doctoral program: </a:t>
            </a:r>
            <a:endParaRPr sz="1700" b="1" dirty="0"/>
          </a:p>
          <a:p>
            <a:pPr marL="742950" lvl="1" indent="-279400">
              <a:buSzPts val="1700"/>
            </a:pPr>
            <a:r>
              <a:rPr lang="en-US" sz="1400" dirty="0"/>
              <a:t>If not yet matriculated and their application indicates that they have a master’s degree from another institution, issue offer letter for Level 1 or use provided contingency language: </a:t>
            </a:r>
          </a:p>
          <a:p>
            <a:pPr marL="920750" lvl="2" indent="0">
              <a:buSzPts val="1700"/>
              <a:buNone/>
            </a:pPr>
            <a:r>
              <a:rPr lang="en-US" sz="1000" dirty="0"/>
              <a:t>“Compensation at the Level 2 stipend rate of [state the numerical amount] is conditional upon the submission of the final transcript which reflects the successful completion of the Master’s Degree program to the University of Connecticut Graduate Admissions team (</a:t>
            </a:r>
            <a:r>
              <a:rPr lang="en-US" sz="1000" u="sng" dirty="0">
                <a:hlinkClick r:id="rId3"/>
              </a:rPr>
              <a:t>gradadmissions@uconn.edu</a:t>
            </a:r>
            <a:r>
              <a:rPr lang="en-US" sz="1000" dirty="0"/>
              <a:t>). Until such time, compensation will be at the Level 1 stipend rate of [state the numerical amount].” </a:t>
            </a:r>
          </a:p>
          <a:p>
            <a:pPr marL="742950" lvl="1" indent="-279400">
              <a:buSzPts val="1700"/>
            </a:pPr>
            <a:r>
              <a:rPr lang="en-US" sz="1400" dirty="0"/>
              <a:t>If already matriculated, the GA and their level should appear on the GA Hire Level Report </a:t>
            </a:r>
          </a:p>
          <a:p>
            <a:pPr marL="463550" lvl="1" indent="0" algn="l" rtl="0">
              <a:spcBef>
                <a:spcPts val="0"/>
              </a:spcBef>
              <a:spcAft>
                <a:spcPts val="0"/>
              </a:spcAft>
              <a:buSzPts val="1700"/>
              <a:buNone/>
            </a:pPr>
            <a:endParaRPr lang="en-US" sz="1700" dirty="0"/>
          </a:p>
          <a:p>
            <a:pPr marL="342900" lvl="0" indent="-336550" algn="l" rtl="0">
              <a:spcBef>
                <a:spcPts val="0"/>
              </a:spcBef>
              <a:spcAft>
                <a:spcPts val="0"/>
              </a:spcAft>
              <a:buSzPts val="1700"/>
              <a:buChar char="•"/>
            </a:pPr>
            <a:r>
              <a:rPr lang="en-US" sz="1700" b="1" dirty="0">
                <a:solidFill>
                  <a:schemeClr val="tx1"/>
                </a:solidFill>
              </a:rPr>
              <a:t>Current grad in a doctoral program: </a:t>
            </a:r>
            <a:endParaRPr sz="1700" b="1" dirty="0">
              <a:solidFill>
                <a:schemeClr val="tx1"/>
              </a:solidFill>
            </a:endParaRPr>
          </a:p>
          <a:p>
            <a:pPr marL="742950" lvl="1" indent="-279400" algn="l" rtl="0">
              <a:spcBef>
                <a:spcPts val="0"/>
              </a:spcBef>
              <a:spcAft>
                <a:spcPts val="0"/>
              </a:spcAft>
              <a:buSzPts val="1700"/>
              <a:buChar char="–"/>
            </a:pPr>
            <a:r>
              <a:rPr lang="en-US" sz="1400" dirty="0">
                <a:solidFill>
                  <a:schemeClr val="tx1"/>
                </a:solidFill>
              </a:rPr>
              <a:t>Refer to the GA Hire Level Report </a:t>
            </a:r>
          </a:p>
          <a:p>
            <a:pPr marL="1200150" lvl="2" indent="-279400">
              <a:spcBef>
                <a:spcPts val="0"/>
              </a:spcBef>
              <a:buSzPts val="1700"/>
              <a:buChar char="–"/>
            </a:pPr>
            <a:r>
              <a:rPr lang="en-US" sz="1400" dirty="0">
                <a:solidFill>
                  <a:schemeClr val="tx1"/>
                </a:solidFill>
              </a:rPr>
              <a:t>This report will tell you the level they are eligible for in Core-CT as of the date the report was run </a:t>
            </a:r>
          </a:p>
        </p:txBody>
      </p:sp>
    </p:spTree>
    <p:extLst>
      <p:ext uri="{BB962C8B-B14F-4D97-AF65-F5344CB8AC3E}">
        <p14:creationId xmlns:p14="http://schemas.microsoft.com/office/powerpoint/2010/main" val="19087237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5"/>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dirty="0"/>
              <a:t>GA Hire Level Report</a:t>
            </a:r>
            <a:endParaRPr dirty="0"/>
          </a:p>
        </p:txBody>
      </p:sp>
      <p:sp>
        <p:nvSpPr>
          <p:cNvPr id="98" name="Google Shape;98;p15"/>
          <p:cNvSpPr txBox="1">
            <a:spLocks noGrp="1"/>
          </p:cNvSpPr>
          <p:nvPr>
            <p:ph type="body" idx="1"/>
          </p:nvPr>
        </p:nvSpPr>
        <p:spPr>
          <a:xfrm>
            <a:off x="78644" y="1252159"/>
            <a:ext cx="3829327" cy="3394075"/>
          </a:xfrm>
          <a:prstGeom prst="rect">
            <a:avLst/>
          </a:prstGeom>
          <a:noFill/>
          <a:ln>
            <a:noFill/>
          </a:ln>
        </p:spPr>
        <p:txBody>
          <a:bodyPr spcFirstLastPara="1" wrap="square" lIns="91425" tIns="45700" rIns="91425" bIns="45700" anchor="t" anchorCtr="0">
            <a:noAutofit/>
          </a:bodyPr>
          <a:lstStyle/>
          <a:p>
            <a:pPr marL="285750" indent="-285750">
              <a:lnSpc>
                <a:spcPct val="90000"/>
              </a:lnSpc>
              <a:spcBef>
                <a:spcPts val="0"/>
              </a:spcBef>
              <a:buSzPts val="1850"/>
            </a:pPr>
            <a:r>
              <a:rPr lang="en-US" sz="1700" b="1" dirty="0"/>
              <a:t>“GA Hire Eligibility and Stipend Level Report”  </a:t>
            </a:r>
          </a:p>
          <a:p>
            <a:pPr marL="742950" lvl="1" indent="-276225">
              <a:lnSpc>
                <a:spcPct val="90000"/>
              </a:lnSpc>
              <a:spcBef>
                <a:spcPts val="0"/>
              </a:spcBef>
              <a:buSzPts val="1850"/>
            </a:pPr>
            <a:r>
              <a:rPr lang="en-US" sz="1700" dirty="0"/>
              <a:t>Shows the level they will auto-populate as in Core-CT as of      the date the report was run </a:t>
            </a:r>
          </a:p>
          <a:p>
            <a:pPr marL="1200150" lvl="2" indent="-276225">
              <a:lnSpc>
                <a:spcPct val="90000"/>
              </a:lnSpc>
              <a:spcBef>
                <a:spcPts val="0"/>
              </a:spcBef>
              <a:buSzPts val="1850"/>
            </a:pPr>
            <a:r>
              <a:rPr lang="en-US" sz="1700" dirty="0"/>
              <a:t>The highest level shown is the one the GA should be paid at </a:t>
            </a:r>
          </a:p>
          <a:p>
            <a:pPr marL="742950" lvl="1" indent="-276225">
              <a:lnSpc>
                <a:spcPct val="90000"/>
              </a:lnSpc>
              <a:spcBef>
                <a:spcPts val="0"/>
              </a:spcBef>
              <a:buSzPts val="1850"/>
            </a:pPr>
            <a:r>
              <a:rPr lang="en-US" sz="1700" dirty="0"/>
              <a:t>Shows blocks on their payroll transaction </a:t>
            </a:r>
          </a:p>
          <a:p>
            <a:pPr marL="742950" lvl="1" indent="-276225">
              <a:lnSpc>
                <a:spcPct val="90000"/>
              </a:lnSpc>
              <a:spcBef>
                <a:spcPts val="0"/>
              </a:spcBef>
              <a:buSzPts val="1850"/>
            </a:pPr>
            <a:r>
              <a:rPr lang="en-US" sz="1700" dirty="0"/>
              <a:t>Report includes all matriculated grads</a:t>
            </a:r>
          </a:p>
          <a:p>
            <a:pPr marL="742950" lvl="1" indent="-276225">
              <a:lnSpc>
                <a:spcPct val="90000"/>
              </a:lnSpc>
              <a:spcBef>
                <a:spcPts val="0"/>
              </a:spcBef>
              <a:buSzPts val="1850"/>
            </a:pPr>
            <a:endParaRPr lang="en-US" sz="1850" dirty="0"/>
          </a:p>
          <a:p>
            <a:pPr marL="342900" lvl="0" indent="-342900">
              <a:lnSpc>
                <a:spcPct val="90000"/>
              </a:lnSpc>
              <a:spcBef>
                <a:spcPts val="0"/>
              </a:spcBef>
              <a:buSzPts val="1850"/>
            </a:pPr>
            <a:endParaRPr sz="1850" dirty="0"/>
          </a:p>
        </p:txBody>
      </p:sp>
      <p:pic>
        <p:nvPicPr>
          <p:cNvPr id="3" name="Picture 2" descr="Example of what the GA Hire Level Report looks like"/>
          <p:cNvPicPr>
            <a:picLocks noChangeAspect="1"/>
          </p:cNvPicPr>
          <p:nvPr/>
        </p:nvPicPr>
        <p:blipFill>
          <a:blip r:embed="rId3"/>
          <a:stretch>
            <a:fillRect/>
          </a:stretch>
        </p:blipFill>
        <p:spPr>
          <a:xfrm>
            <a:off x="4117244" y="1741557"/>
            <a:ext cx="5026756" cy="1765318"/>
          </a:xfrm>
          <a:prstGeom prst="rect">
            <a:avLst/>
          </a:prstGeom>
        </p:spPr>
      </p:pic>
    </p:spTree>
    <p:extLst>
      <p:ext uri="{BB962C8B-B14F-4D97-AF65-F5344CB8AC3E}">
        <p14:creationId xmlns:p14="http://schemas.microsoft.com/office/powerpoint/2010/main" val="18920298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5"/>
          <p:cNvSpPr txBox="1">
            <a:spLocks noGrp="1"/>
          </p:cNvSpPr>
          <p:nvPr>
            <p:ph type="title"/>
          </p:nvPr>
        </p:nvSpPr>
        <p:spPr>
          <a:xfrm>
            <a:off x="457200" y="206375"/>
            <a:ext cx="8229600" cy="85725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dirty="0"/>
              <a:t>GA Hire Level Report, cont.</a:t>
            </a:r>
            <a:endParaRPr dirty="0"/>
          </a:p>
        </p:txBody>
      </p:sp>
      <p:sp>
        <p:nvSpPr>
          <p:cNvPr id="98" name="Google Shape;98;p15"/>
          <p:cNvSpPr txBox="1">
            <a:spLocks noGrp="1"/>
          </p:cNvSpPr>
          <p:nvPr>
            <p:ph type="body" idx="1"/>
          </p:nvPr>
        </p:nvSpPr>
        <p:spPr>
          <a:xfrm>
            <a:off x="78644" y="1252159"/>
            <a:ext cx="4038600" cy="3394075"/>
          </a:xfrm>
          <a:prstGeom prst="rect">
            <a:avLst/>
          </a:prstGeom>
          <a:noFill/>
          <a:ln>
            <a:noFill/>
          </a:ln>
        </p:spPr>
        <p:txBody>
          <a:bodyPr spcFirstLastPara="1" wrap="square" lIns="91425" tIns="45700" rIns="91425" bIns="45700" anchor="t" anchorCtr="0">
            <a:noAutofit/>
          </a:bodyPr>
          <a:lstStyle/>
          <a:p>
            <a:pPr marL="342900" lvl="0" indent="-342900">
              <a:lnSpc>
                <a:spcPct val="90000"/>
              </a:lnSpc>
              <a:spcBef>
                <a:spcPts val="0"/>
              </a:spcBef>
              <a:buSzPts val="1850"/>
            </a:pPr>
            <a:r>
              <a:rPr lang="en-US" sz="1850" dirty="0"/>
              <a:t> </a:t>
            </a:r>
            <a:r>
              <a:rPr lang="en-US" sz="1600" b="1" dirty="0"/>
              <a:t>Payroll “blocks” </a:t>
            </a:r>
          </a:p>
          <a:p>
            <a:pPr marL="742950" lvl="1" indent="-276225">
              <a:lnSpc>
                <a:spcPct val="90000"/>
              </a:lnSpc>
              <a:spcBef>
                <a:spcPts val="0"/>
              </a:spcBef>
              <a:buSzPts val="1850"/>
            </a:pPr>
            <a:r>
              <a:rPr lang="en-US" sz="1600" dirty="0"/>
              <a:t>Things that will result in an error message when you try to submit the payroll transaction </a:t>
            </a:r>
          </a:p>
          <a:p>
            <a:pPr marL="742950" lvl="1" indent="-276225">
              <a:lnSpc>
                <a:spcPct val="90000"/>
              </a:lnSpc>
              <a:spcBef>
                <a:spcPts val="0"/>
              </a:spcBef>
              <a:buSzPts val="1850"/>
            </a:pPr>
            <a:r>
              <a:rPr lang="en-US" sz="1600" dirty="0"/>
              <a:t>Provisional – will </a:t>
            </a:r>
            <a:r>
              <a:rPr lang="en-US" sz="1600" b="1" dirty="0"/>
              <a:t>not</a:t>
            </a:r>
            <a:r>
              <a:rPr lang="en-US" sz="1600" dirty="0"/>
              <a:t> be overridden </a:t>
            </a:r>
          </a:p>
          <a:p>
            <a:pPr marL="742950" lvl="1" indent="-276225">
              <a:lnSpc>
                <a:spcPct val="90000"/>
              </a:lnSpc>
              <a:spcBef>
                <a:spcPts val="0"/>
              </a:spcBef>
              <a:buSzPts val="1850"/>
            </a:pPr>
            <a:r>
              <a:rPr lang="en-US" sz="1600" dirty="0"/>
              <a:t>Classroom English proficiency</a:t>
            </a:r>
          </a:p>
          <a:p>
            <a:pPr marL="742950" lvl="1" indent="-276225">
              <a:lnSpc>
                <a:spcPct val="90000"/>
              </a:lnSpc>
              <a:spcBef>
                <a:spcPts val="0"/>
              </a:spcBef>
              <a:buSzPts val="1850"/>
            </a:pPr>
            <a:endParaRPr lang="en-US" sz="1600" dirty="0"/>
          </a:p>
          <a:p>
            <a:pPr marL="285750" indent="-285750">
              <a:lnSpc>
                <a:spcPct val="90000"/>
              </a:lnSpc>
              <a:spcBef>
                <a:spcPts val="0"/>
              </a:spcBef>
              <a:buSzPts val="1850"/>
            </a:pPr>
            <a:r>
              <a:rPr lang="en-US" sz="1600" b="1" dirty="0"/>
              <a:t>Approval Flag Codes</a:t>
            </a:r>
          </a:p>
          <a:p>
            <a:pPr marL="742950" lvl="1" indent="-285750">
              <a:lnSpc>
                <a:spcPct val="90000"/>
              </a:lnSpc>
              <a:spcBef>
                <a:spcPts val="0"/>
              </a:spcBef>
              <a:buSzPts val="1850"/>
            </a:pPr>
            <a:r>
              <a:rPr lang="en-US" sz="1600" b="1" dirty="0"/>
              <a:t>Y</a:t>
            </a:r>
            <a:r>
              <a:rPr lang="en-US" sz="1600" dirty="0"/>
              <a:t> = No blocks (Think, “Yes! You can hire them!”) </a:t>
            </a:r>
          </a:p>
          <a:p>
            <a:pPr marL="742950" lvl="1" indent="-285750">
              <a:lnSpc>
                <a:spcPct val="90000"/>
              </a:lnSpc>
              <a:spcBef>
                <a:spcPts val="0"/>
              </a:spcBef>
              <a:buSzPts val="1850"/>
            </a:pPr>
            <a:r>
              <a:rPr lang="en-US" sz="1600" b="1" dirty="0"/>
              <a:t>P</a:t>
            </a:r>
            <a:r>
              <a:rPr lang="en-US" sz="1600" dirty="0"/>
              <a:t> = Provisional status; cannot be appointed as a GA </a:t>
            </a:r>
          </a:p>
          <a:p>
            <a:pPr marL="742950" lvl="1" indent="-285750">
              <a:lnSpc>
                <a:spcPct val="90000"/>
              </a:lnSpc>
              <a:spcBef>
                <a:spcPts val="0"/>
              </a:spcBef>
              <a:buSzPts val="1850"/>
            </a:pPr>
            <a:r>
              <a:rPr lang="en-US" sz="1600" b="1" dirty="0"/>
              <a:t>C</a:t>
            </a:r>
            <a:r>
              <a:rPr lang="en-US" sz="1600" dirty="0"/>
              <a:t> = Classroom English proficiency must be addressed before they can work as a TA </a:t>
            </a:r>
          </a:p>
          <a:p>
            <a:pPr marL="742950" lvl="1" indent="-276225">
              <a:lnSpc>
                <a:spcPct val="90000"/>
              </a:lnSpc>
              <a:spcBef>
                <a:spcPts val="0"/>
              </a:spcBef>
              <a:buSzPts val="1850"/>
            </a:pPr>
            <a:endParaRPr sz="1850" dirty="0"/>
          </a:p>
        </p:txBody>
      </p:sp>
      <p:pic>
        <p:nvPicPr>
          <p:cNvPr id="3" name="Picture 2" descr="Example of what the GA Hire Level Report looks like"/>
          <p:cNvPicPr>
            <a:picLocks noChangeAspect="1"/>
          </p:cNvPicPr>
          <p:nvPr/>
        </p:nvPicPr>
        <p:blipFill>
          <a:blip r:embed="rId3"/>
          <a:stretch>
            <a:fillRect/>
          </a:stretch>
        </p:blipFill>
        <p:spPr>
          <a:xfrm>
            <a:off x="4117244" y="1741557"/>
            <a:ext cx="5026756" cy="1765318"/>
          </a:xfrm>
          <a:prstGeom prst="rect">
            <a:avLst/>
          </a:prstGeom>
        </p:spPr>
      </p:pic>
    </p:spTree>
    <p:extLst>
      <p:ext uri="{BB962C8B-B14F-4D97-AF65-F5344CB8AC3E}">
        <p14:creationId xmlns:p14="http://schemas.microsoft.com/office/powerpoint/2010/main" val="8868287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dirty="0"/>
              <a:t>Who Processes Payroll? </a:t>
            </a:r>
            <a:endParaRPr dirty="0"/>
          </a:p>
        </p:txBody>
      </p:sp>
      <p:sp>
        <p:nvSpPr>
          <p:cNvPr id="92" name="Google Shape;92;p14"/>
          <p:cNvSpPr txBox="1">
            <a:spLocks noGrp="1"/>
          </p:cNvSpPr>
          <p:nvPr>
            <p:ph type="body" idx="1"/>
          </p:nvPr>
        </p:nvSpPr>
        <p:spPr>
          <a:xfrm>
            <a:off x="457200" y="1244277"/>
            <a:ext cx="8229600" cy="3394200"/>
          </a:xfrm>
          <a:prstGeom prst="rect">
            <a:avLst/>
          </a:prstGeom>
          <a:noFill/>
          <a:ln>
            <a:noFill/>
          </a:ln>
        </p:spPr>
        <p:txBody>
          <a:bodyPr spcFirstLastPara="1" wrap="square" lIns="91425" tIns="45700" rIns="91425" bIns="45700" anchor="t" anchorCtr="0">
            <a:noAutofit/>
          </a:bodyPr>
          <a:lstStyle/>
          <a:p>
            <a:pPr marL="342900" lvl="0" indent="-336550" algn="l" rtl="0">
              <a:spcBef>
                <a:spcPts val="0"/>
              </a:spcBef>
              <a:spcAft>
                <a:spcPts val="0"/>
              </a:spcAft>
              <a:buClr>
                <a:schemeClr val="dk1"/>
              </a:buClr>
              <a:buSzPts val="1700"/>
              <a:buChar char="•"/>
            </a:pPr>
            <a:r>
              <a:rPr lang="en-US" sz="1500" b="1" dirty="0"/>
              <a:t>GAs appointed outside their academic home department </a:t>
            </a:r>
            <a:endParaRPr sz="1500" b="1" dirty="0"/>
          </a:p>
          <a:p>
            <a:pPr marL="742950" lvl="1" indent="-279400" algn="l" rtl="0">
              <a:spcBef>
                <a:spcPts val="0"/>
              </a:spcBef>
              <a:spcAft>
                <a:spcPts val="0"/>
              </a:spcAft>
              <a:buSzPts val="1700"/>
              <a:buChar char="–"/>
            </a:pPr>
            <a:r>
              <a:rPr lang="en-US" sz="1500" dirty="0"/>
              <a:t>Hiring department should communicate with academic home department BEFORE issuing a formal or informal offer </a:t>
            </a:r>
          </a:p>
          <a:p>
            <a:pPr marL="742950" lvl="1" indent="-279400">
              <a:spcBef>
                <a:spcPts val="0"/>
              </a:spcBef>
              <a:buSzPts val="1700"/>
            </a:pPr>
            <a:r>
              <a:rPr lang="en-US" sz="1500" dirty="0"/>
              <a:t>Hiring department creates offer letter </a:t>
            </a:r>
          </a:p>
          <a:p>
            <a:pPr marL="742950" lvl="1" indent="-279400">
              <a:spcBef>
                <a:spcPts val="0"/>
              </a:spcBef>
              <a:buSzPts val="1700"/>
            </a:pPr>
            <a:r>
              <a:rPr lang="en-US" sz="1500" dirty="0"/>
              <a:t>Academic home department inputs payroll transaction </a:t>
            </a:r>
          </a:p>
          <a:p>
            <a:pPr marL="1200150" lvl="2" indent="-279400">
              <a:spcBef>
                <a:spcPts val="0"/>
              </a:spcBef>
              <a:buSzPts val="1700"/>
            </a:pPr>
            <a:r>
              <a:rPr lang="en-US" sz="1500" dirty="0"/>
              <a:t>Hiring department should provide fully executed offer letter, SDD, KFS, determine if I-9 is needed and who will handle that </a:t>
            </a:r>
          </a:p>
          <a:p>
            <a:pPr marL="920750" lvl="2" indent="0">
              <a:spcBef>
                <a:spcPts val="0"/>
              </a:spcBef>
              <a:buSzPts val="1700"/>
              <a:buNone/>
            </a:pPr>
            <a:endParaRPr sz="1500" dirty="0"/>
          </a:p>
          <a:p>
            <a:pPr marL="342900" lvl="0" indent="-336550" algn="l" rtl="0">
              <a:spcBef>
                <a:spcPts val="0"/>
              </a:spcBef>
              <a:spcAft>
                <a:spcPts val="0"/>
              </a:spcAft>
              <a:buSzPts val="1700"/>
              <a:buChar char="•"/>
            </a:pPr>
            <a:r>
              <a:rPr lang="en-US" sz="1500" b="1" dirty="0">
                <a:solidFill>
                  <a:schemeClr val="tx1"/>
                </a:solidFill>
              </a:rPr>
              <a:t>GAs working at UConn Health </a:t>
            </a:r>
            <a:endParaRPr sz="1500" b="1" dirty="0">
              <a:solidFill>
                <a:schemeClr val="tx1"/>
              </a:solidFill>
            </a:endParaRPr>
          </a:p>
          <a:p>
            <a:pPr marL="742950" lvl="1" indent="-279400" algn="l" rtl="0">
              <a:spcBef>
                <a:spcPts val="0"/>
              </a:spcBef>
              <a:spcAft>
                <a:spcPts val="0"/>
              </a:spcAft>
              <a:buSzPts val="1700"/>
              <a:buChar char="–"/>
            </a:pPr>
            <a:r>
              <a:rPr lang="en-US" sz="1500" dirty="0">
                <a:solidFill>
                  <a:schemeClr val="tx1"/>
                </a:solidFill>
              </a:rPr>
              <a:t>GAs who will be working at UCH should be appointed through UCH </a:t>
            </a:r>
          </a:p>
          <a:p>
            <a:pPr marL="342900" lvl="0" indent="-336550">
              <a:spcBef>
                <a:spcPts val="0"/>
              </a:spcBef>
              <a:buSzPts val="1700"/>
            </a:pPr>
            <a:endParaRPr lang="en-US" sz="1500" b="1" dirty="0">
              <a:solidFill>
                <a:schemeClr val="tx1"/>
              </a:solidFill>
            </a:endParaRPr>
          </a:p>
          <a:p>
            <a:pPr marL="342900" lvl="0" indent="-336550">
              <a:spcBef>
                <a:spcPts val="0"/>
              </a:spcBef>
              <a:buSzPts val="1700"/>
            </a:pPr>
            <a:r>
              <a:rPr lang="en-US" sz="1500" b="1" dirty="0">
                <a:solidFill>
                  <a:schemeClr val="tx1"/>
                </a:solidFill>
              </a:rPr>
              <a:t>GAs in UConn Health-based grad programs working at Storrs</a:t>
            </a:r>
          </a:p>
          <a:p>
            <a:pPr marL="742950" lvl="1" indent="-279400">
              <a:spcBef>
                <a:spcPts val="0"/>
              </a:spcBef>
              <a:buSzPts val="1700"/>
            </a:pPr>
            <a:r>
              <a:rPr lang="en-US" sz="1500" dirty="0">
                <a:solidFill>
                  <a:schemeClr val="tx1"/>
                </a:solidFill>
              </a:rPr>
              <a:t>Reach out to TGS for assistance </a:t>
            </a:r>
          </a:p>
          <a:p>
            <a:pPr marL="463550" lvl="1" indent="0">
              <a:spcBef>
                <a:spcPts val="0"/>
              </a:spcBef>
              <a:buSzPts val="1700"/>
              <a:buNone/>
            </a:pPr>
            <a:endParaRPr lang="en-US" sz="1500" dirty="0">
              <a:solidFill>
                <a:srgbClr val="FF0000"/>
              </a:solidFill>
            </a:endParaRPr>
          </a:p>
          <a:p>
            <a:pPr marL="342900" lvl="0" indent="-336550" algn="l" rtl="0">
              <a:spcBef>
                <a:spcPts val="0"/>
              </a:spcBef>
              <a:spcAft>
                <a:spcPts val="0"/>
              </a:spcAft>
              <a:buClr>
                <a:schemeClr val="dk1"/>
              </a:buClr>
              <a:buSzPts val="1700"/>
              <a:buChar char="•"/>
            </a:pPr>
            <a:r>
              <a:rPr lang="en-US" sz="1500" b="1" dirty="0">
                <a:solidFill>
                  <a:schemeClr val="tx1"/>
                </a:solidFill>
              </a:rPr>
              <a:t>Appointing a GA in a Non-Academic Unit</a:t>
            </a:r>
            <a:endParaRPr lang="en-US" sz="1500" b="1" dirty="0">
              <a:solidFill>
                <a:srgbClr val="FF0000"/>
              </a:solidFill>
            </a:endParaRPr>
          </a:p>
          <a:p>
            <a:pPr marL="742950" lvl="1" indent="-279400">
              <a:spcBef>
                <a:spcPts val="0"/>
              </a:spcBef>
              <a:buSzPts val="1700"/>
            </a:pPr>
            <a:r>
              <a:rPr lang="en-US" sz="1500" dirty="0">
                <a:solidFill>
                  <a:schemeClr val="tx1"/>
                </a:solidFill>
                <a:hlinkClick r:id="rId3"/>
              </a:rPr>
              <a:t>Webpage</a:t>
            </a:r>
            <a:r>
              <a:rPr lang="en-US" sz="1500" dirty="0">
                <a:solidFill>
                  <a:schemeClr val="tx1"/>
                </a:solidFill>
              </a:rPr>
              <a:t> with guidance </a:t>
            </a:r>
            <a:endParaRPr lang="en-US" sz="1500" dirty="0">
              <a:solidFill>
                <a:srgbClr val="FF0000"/>
              </a:solidFill>
            </a:endParaRPr>
          </a:p>
          <a:p>
            <a:pPr marL="742950" lvl="1" indent="-279400">
              <a:spcBef>
                <a:spcPts val="0"/>
              </a:spcBef>
              <a:buSzPts val="1700"/>
            </a:pPr>
            <a:endParaRPr lang="en-US" sz="1500" dirty="0">
              <a:solidFill>
                <a:schemeClr val="tx1"/>
              </a:solidFill>
            </a:endParaRPr>
          </a:p>
          <a:p>
            <a:pPr marL="342900" lvl="0" indent="-228600" algn="l" rtl="0">
              <a:spcBef>
                <a:spcPts val="360"/>
              </a:spcBef>
              <a:spcAft>
                <a:spcPts val="0"/>
              </a:spcAft>
              <a:buClr>
                <a:schemeClr val="dk1"/>
              </a:buClr>
              <a:buSzPts val="1800"/>
              <a:buNone/>
            </a:pPr>
            <a:endParaRPr sz="1500" dirty="0">
              <a:latin typeface="Arial"/>
              <a:ea typeface="Arial"/>
              <a:cs typeface="Arial"/>
              <a:sym typeface="Arial"/>
            </a:endParaRPr>
          </a:p>
        </p:txBody>
      </p:sp>
    </p:spTree>
    <p:extLst>
      <p:ext uri="{BB962C8B-B14F-4D97-AF65-F5344CB8AC3E}">
        <p14:creationId xmlns:p14="http://schemas.microsoft.com/office/powerpoint/2010/main" val="27894659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dirty="0"/>
              <a:t>Supplemental Employment</a:t>
            </a:r>
            <a:endParaRPr dirty="0"/>
          </a:p>
        </p:txBody>
      </p:sp>
      <p:sp>
        <p:nvSpPr>
          <p:cNvPr id="92" name="Google Shape;92;p14"/>
          <p:cNvSpPr txBox="1">
            <a:spLocks noGrp="1"/>
          </p:cNvSpPr>
          <p:nvPr>
            <p:ph type="body" idx="1"/>
          </p:nvPr>
        </p:nvSpPr>
        <p:spPr>
          <a:xfrm>
            <a:off x="457200" y="1244277"/>
            <a:ext cx="8229600" cy="33942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1800"/>
              <a:buChar char="•"/>
            </a:pPr>
            <a:r>
              <a:rPr lang="en-US" sz="1400" b="1" dirty="0"/>
              <a:t>For guidance, visit </a:t>
            </a:r>
            <a:r>
              <a:rPr lang="en-US" sz="1400" b="1" dirty="0">
                <a:hlinkClick r:id="rId3"/>
              </a:rPr>
              <a:t>Graduate Assistantship Administration </a:t>
            </a:r>
            <a:r>
              <a:rPr lang="en-US" sz="1400" b="1" dirty="0"/>
              <a:t>&gt; Assistantship Changes</a:t>
            </a:r>
          </a:p>
          <a:p>
            <a:pPr marL="342900" lvl="0" indent="-342900" algn="l" rtl="0">
              <a:spcBef>
                <a:spcPts val="0"/>
              </a:spcBef>
              <a:spcAft>
                <a:spcPts val="0"/>
              </a:spcAft>
              <a:buClr>
                <a:schemeClr val="dk1"/>
              </a:buClr>
              <a:buSzPts val="1800"/>
              <a:buChar char="•"/>
            </a:pPr>
            <a:endParaRPr lang="en-US" sz="1400" dirty="0"/>
          </a:p>
          <a:p>
            <a:pPr marL="342900" lvl="0" indent="-342900" algn="l" rtl="0">
              <a:spcBef>
                <a:spcPts val="0"/>
              </a:spcBef>
              <a:spcAft>
                <a:spcPts val="0"/>
              </a:spcAft>
              <a:buClr>
                <a:schemeClr val="dk1"/>
              </a:buClr>
              <a:buSzPts val="1800"/>
              <a:buChar char="•"/>
            </a:pPr>
            <a:r>
              <a:rPr lang="en-US" sz="1400" dirty="0"/>
              <a:t>Supplemental employment refers to employing a GA above 20 hours/week or on another UConn payroll while classes are in session </a:t>
            </a:r>
          </a:p>
          <a:p>
            <a:pPr marL="742950" lvl="1" indent="-285750" algn="l" rtl="0">
              <a:spcBef>
                <a:spcPts val="0"/>
              </a:spcBef>
              <a:spcAft>
                <a:spcPts val="0"/>
              </a:spcAft>
              <a:buSzPts val="1800"/>
              <a:buChar char="–"/>
            </a:pPr>
            <a:r>
              <a:rPr lang="en-US" sz="1400" dirty="0"/>
              <a:t>External employment requires written confirmation from major advisor, per The Graduate Catalog. Supplemental Employment form can accommodate this approval, as well. </a:t>
            </a:r>
          </a:p>
          <a:p>
            <a:pPr marL="742950" lvl="1" indent="-285750" algn="l" rtl="0">
              <a:spcBef>
                <a:spcPts val="0"/>
              </a:spcBef>
              <a:spcAft>
                <a:spcPts val="0"/>
              </a:spcAft>
              <a:buSzPts val="1800"/>
              <a:buChar char="–"/>
            </a:pPr>
            <a:r>
              <a:rPr lang="en-US" sz="1400" dirty="0">
                <a:sym typeface="Arial"/>
              </a:rPr>
              <a:t>International students are restricted to 20 hours per week while classe</a:t>
            </a:r>
            <a:r>
              <a:rPr lang="en-US" sz="1400" dirty="0"/>
              <a:t>s are in session. </a:t>
            </a:r>
            <a:endParaRPr lang="en-US" sz="1400" dirty="0">
              <a:sym typeface="Arial"/>
            </a:endParaRPr>
          </a:p>
          <a:p>
            <a:pPr marL="342900" lvl="0" indent="-342900" algn="l" rtl="0">
              <a:spcBef>
                <a:spcPts val="360"/>
              </a:spcBef>
              <a:spcAft>
                <a:spcPts val="0"/>
              </a:spcAft>
              <a:buClr>
                <a:schemeClr val="dk1"/>
              </a:buClr>
              <a:buSzPts val="1800"/>
              <a:buChar char="•"/>
            </a:pPr>
            <a:r>
              <a:rPr lang="en-US" sz="1400" dirty="0"/>
              <a:t>Requires major advisor approval. Form is an online workflow. </a:t>
            </a:r>
          </a:p>
          <a:p>
            <a:pPr marL="342900" lvl="0" indent="-342900" algn="l" rtl="0">
              <a:spcBef>
                <a:spcPts val="360"/>
              </a:spcBef>
              <a:spcAft>
                <a:spcPts val="0"/>
              </a:spcAft>
              <a:buClr>
                <a:schemeClr val="dk1"/>
              </a:buClr>
              <a:buSzPts val="1800"/>
              <a:buChar char="•"/>
            </a:pPr>
            <a:r>
              <a:rPr lang="en-US" sz="1400" dirty="0"/>
              <a:t>GA Overload </a:t>
            </a:r>
          </a:p>
          <a:p>
            <a:pPr marL="742950" lvl="1" indent="-285750" algn="l" rtl="0">
              <a:spcBef>
                <a:spcPts val="360"/>
              </a:spcBef>
              <a:spcAft>
                <a:spcPts val="0"/>
              </a:spcAft>
              <a:buSzPts val="1800"/>
              <a:buChar char="–"/>
            </a:pPr>
            <a:r>
              <a:rPr lang="en-US" sz="1400" dirty="0"/>
              <a:t>For GA work (either teaching or research)</a:t>
            </a:r>
          </a:p>
          <a:p>
            <a:pPr marL="742950" lvl="1" indent="-285750" algn="l" rtl="0">
              <a:spcBef>
                <a:spcPts val="360"/>
              </a:spcBef>
              <a:spcAft>
                <a:spcPts val="0"/>
              </a:spcAft>
              <a:buSzPts val="1800"/>
              <a:buChar char="–"/>
            </a:pPr>
            <a:r>
              <a:rPr lang="en-US" sz="1400" dirty="0"/>
              <a:t>Paid via Special Payroll  </a:t>
            </a:r>
            <a:endParaRPr lang="en-US" sz="1400" dirty="0">
              <a:sym typeface="Arial"/>
            </a:endParaRPr>
          </a:p>
          <a:p>
            <a:pPr marL="342900" lvl="0" indent="-342900" algn="l" rtl="0">
              <a:spcBef>
                <a:spcPts val="360"/>
              </a:spcBef>
              <a:spcAft>
                <a:spcPts val="0"/>
              </a:spcAft>
              <a:buClr>
                <a:schemeClr val="dk1"/>
              </a:buClr>
              <a:buSzPts val="1800"/>
              <a:buChar char="•"/>
            </a:pPr>
            <a:r>
              <a:rPr lang="en-US" sz="1400" dirty="0"/>
              <a:t>Student Labor </a:t>
            </a:r>
            <a:endParaRPr lang="en-US" sz="1400" dirty="0">
              <a:sym typeface="Arial"/>
            </a:endParaRPr>
          </a:p>
          <a:p>
            <a:pPr marL="742950" lvl="1" indent="-285750"/>
            <a:r>
              <a:rPr lang="en-US" sz="1400" dirty="0"/>
              <a:t>For non-GA work (e.g., administrative work) and requires dual employment form </a:t>
            </a:r>
            <a:endParaRPr lang="en-US" sz="1400" dirty="0">
              <a:sym typeface="Arial"/>
            </a:endParaRPr>
          </a:p>
          <a:p>
            <a:pPr marL="742950" lvl="1" indent="-279400">
              <a:spcBef>
                <a:spcPts val="0"/>
              </a:spcBef>
              <a:buSzPts val="1700"/>
            </a:pPr>
            <a:endParaRPr lang="en-US" sz="1500" dirty="0">
              <a:solidFill>
                <a:schemeClr val="tx1"/>
              </a:solidFill>
            </a:endParaRPr>
          </a:p>
          <a:p>
            <a:pPr marL="342900" lvl="0" indent="-228600" algn="l" rtl="0">
              <a:spcBef>
                <a:spcPts val="360"/>
              </a:spcBef>
              <a:spcAft>
                <a:spcPts val="0"/>
              </a:spcAft>
              <a:buClr>
                <a:schemeClr val="dk1"/>
              </a:buClr>
              <a:buSzPts val="1800"/>
              <a:buNone/>
            </a:pPr>
            <a:endParaRPr sz="1500" dirty="0">
              <a:latin typeface="Arial"/>
              <a:ea typeface="Arial"/>
              <a:cs typeface="Arial"/>
              <a:sym typeface="Arial"/>
            </a:endParaRPr>
          </a:p>
        </p:txBody>
      </p:sp>
    </p:spTree>
    <p:extLst>
      <p:ext uri="{BB962C8B-B14F-4D97-AF65-F5344CB8AC3E}">
        <p14:creationId xmlns:p14="http://schemas.microsoft.com/office/powerpoint/2010/main" val="37352975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3"/>
          <p:cNvSpPr txBox="1">
            <a:spLocks noGrp="1"/>
          </p:cNvSpPr>
          <p:nvPr>
            <p:ph type="title"/>
          </p:nvPr>
        </p:nvSpPr>
        <p:spPr>
          <a:xfrm>
            <a:off x="457200" y="206375"/>
            <a:ext cx="8229600" cy="8574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sz="4000" dirty="0"/>
              <a:t>Upcoming Events – Timely Topics</a:t>
            </a:r>
            <a:endParaRPr sz="4000" dirty="0"/>
          </a:p>
        </p:txBody>
      </p:sp>
      <p:sp>
        <p:nvSpPr>
          <p:cNvPr id="3" name="TextBox 2"/>
          <p:cNvSpPr txBox="1"/>
          <p:nvPr/>
        </p:nvSpPr>
        <p:spPr>
          <a:xfrm>
            <a:off x="354724" y="1284889"/>
            <a:ext cx="8434552" cy="3247043"/>
          </a:xfrm>
          <a:prstGeom prst="rect">
            <a:avLst/>
          </a:prstGeom>
          <a:noFill/>
        </p:spPr>
        <p:txBody>
          <a:bodyPr wrap="square" rtlCol="0">
            <a:spAutoFit/>
          </a:bodyPr>
          <a:lstStyle/>
          <a:p>
            <a:r>
              <a:rPr lang="en-US" sz="1300" b="1" u="sng" dirty="0">
                <a:hlinkClick r:id="rId3"/>
              </a:rPr>
              <a:t>Timely Topics</a:t>
            </a:r>
            <a:r>
              <a:rPr lang="en-US" sz="1300" b="1" dirty="0"/>
              <a:t> </a:t>
            </a:r>
            <a:r>
              <a:rPr lang="en-US" sz="1300" dirty="0"/>
              <a:t>is a series of opportunities to engage with subject matter experts on topics relevant to those who support and advise graduate students and programs. Every session is available to all UConn faculty and staff. </a:t>
            </a:r>
          </a:p>
          <a:p>
            <a:endParaRPr lang="en-US" sz="1300" dirty="0"/>
          </a:p>
          <a:p>
            <a:r>
              <a:rPr lang="en-US" sz="1300" b="1" dirty="0">
                <a:solidFill>
                  <a:srgbClr val="7030A0"/>
                </a:solidFill>
              </a:rPr>
              <a:t>Next Up: </a:t>
            </a:r>
          </a:p>
          <a:p>
            <a:r>
              <a:rPr lang="en-US" sz="1300" b="1" dirty="0"/>
              <a:t>Effective Teachers and Productive Professionals: Giving TAs and Future Faculty What They Need to Succeed </a:t>
            </a:r>
            <a:endParaRPr lang="en-US" sz="1300" dirty="0"/>
          </a:p>
          <a:p>
            <a:r>
              <a:rPr lang="en-US" sz="1300" dirty="0"/>
              <a:t>Thursday, February 1, 2024 at 1:00 pm </a:t>
            </a:r>
          </a:p>
          <a:p>
            <a:r>
              <a:rPr lang="en-US" sz="1300" dirty="0"/>
              <a:t> </a:t>
            </a:r>
          </a:p>
          <a:p>
            <a:r>
              <a:rPr lang="en-US" sz="1300" b="1" dirty="0">
                <a:solidFill>
                  <a:srgbClr val="7030A0"/>
                </a:solidFill>
              </a:rPr>
              <a:t>GA-Related Sessions: </a:t>
            </a:r>
          </a:p>
          <a:p>
            <a:r>
              <a:rPr lang="en-US" sz="1300" b="1" dirty="0"/>
              <a:t>Best Practices in Onboarding and Graduating International Students </a:t>
            </a:r>
            <a:endParaRPr lang="en-US" sz="1300" dirty="0"/>
          </a:p>
          <a:p>
            <a:r>
              <a:rPr lang="en-US" sz="1300" dirty="0"/>
              <a:t>Thursday, April 11, 2024 at 11:00 am </a:t>
            </a:r>
          </a:p>
          <a:p>
            <a:endParaRPr lang="en-US" sz="1300" dirty="0"/>
          </a:p>
          <a:p>
            <a:r>
              <a:rPr lang="en-US" sz="1300" b="1" dirty="0"/>
              <a:t>Preparing for Fall: Graduate Assistant Payroll Procedures </a:t>
            </a:r>
            <a:endParaRPr lang="en-US" sz="1300" dirty="0"/>
          </a:p>
          <a:p>
            <a:r>
              <a:rPr lang="en-US" sz="1300" dirty="0"/>
              <a:t>Thursday, May 23, 2024 at 1:00 pm </a:t>
            </a:r>
          </a:p>
          <a:p>
            <a:endParaRPr lang="en-US" sz="700" dirty="0"/>
          </a:p>
          <a:p>
            <a:pPr algn="ctr"/>
            <a:r>
              <a:rPr lang="en-US" sz="1600" b="1" dirty="0">
                <a:hlinkClick r:id="rId4"/>
              </a:rPr>
              <a:t>REGISTER</a:t>
            </a:r>
            <a:endParaRPr lang="en-US" sz="1600"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3"/>
          <p:cNvSpPr txBox="1">
            <a:spLocks noGrp="1"/>
          </p:cNvSpPr>
          <p:nvPr>
            <p:ph type="title"/>
          </p:nvPr>
        </p:nvSpPr>
        <p:spPr>
          <a:xfrm>
            <a:off x="457200" y="206375"/>
            <a:ext cx="8229600" cy="8574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Questions?</a:t>
            </a:r>
            <a:endParaRPr/>
          </a:p>
        </p:txBody>
      </p:sp>
      <p:pic>
        <p:nvPicPr>
          <p:cNvPr id="1026" name="Picture 2" descr="How to improve open-ended questions in surveys | Davis &amp; Compan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0982" y="1261589"/>
            <a:ext cx="5582035" cy="2931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9043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dirty="0"/>
              <a:t>GA Overview </a:t>
            </a:r>
            <a:endParaRPr dirty="0"/>
          </a:p>
        </p:txBody>
      </p:sp>
      <p:sp>
        <p:nvSpPr>
          <p:cNvPr id="92" name="Google Shape;92;p14"/>
          <p:cNvSpPr txBox="1">
            <a:spLocks noGrp="1"/>
          </p:cNvSpPr>
          <p:nvPr>
            <p:ph type="body" idx="1"/>
          </p:nvPr>
        </p:nvSpPr>
        <p:spPr>
          <a:xfrm>
            <a:off x="457200" y="1244277"/>
            <a:ext cx="8229600" cy="3394200"/>
          </a:xfrm>
          <a:prstGeom prst="rect">
            <a:avLst/>
          </a:prstGeom>
          <a:noFill/>
          <a:ln>
            <a:noFill/>
          </a:ln>
        </p:spPr>
        <p:txBody>
          <a:bodyPr spcFirstLastPara="1" wrap="square" lIns="91425" tIns="45700" rIns="91425" bIns="45700" anchor="t" anchorCtr="0">
            <a:noAutofit/>
          </a:bodyPr>
          <a:lstStyle/>
          <a:p>
            <a:pPr marL="342900" lvl="0" indent="-336550">
              <a:spcBef>
                <a:spcPts val="0"/>
              </a:spcBef>
              <a:buSzPts val="1700"/>
            </a:pPr>
            <a:r>
              <a:rPr lang="en-US" sz="1400" b="1" dirty="0">
                <a:solidFill>
                  <a:schemeClr val="tx1"/>
                </a:solidFill>
              </a:rPr>
              <a:t>Graduate Assistant (GA)</a:t>
            </a:r>
          </a:p>
          <a:p>
            <a:pPr marL="742950" lvl="1" indent="-279400">
              <a:spcBef>
                <a:spcPts val="0"/>
              </a:spcBef>
              <a:buSzPts val="1700"/>
            </a:pPr>
            <a:r>
              <a:rPr lang="en-US" sz="1400" dirty="0">
                <a:solidFill>
                  <a:schemeClr val="tx1"/>
                </a:solidFill>
              </a:rPr>
              <a:t>Umbrella term that includes both Teaching Assistants (TAs) and Research Assistants (RAs) </a:t>
            </a:r>
          </a:p>
          <a:p>
            <a:pPr marL="742950" lvl="1" indent="-279400">
              <a:spcBef>
                <a:spcPts val="0"/>
              </a:spcBef>
              <a:buSzPts val="1700"/>
            </a:pPr>
            <a:r>
              <a:rPr lang="en-US" sz="1400" dirty="0">
                <a:solidFill>
                  <a:schemeClr val="tx1"/>
                </a:solidFill>
              </a:rPr>
              <a:t>Definition</a:t>
            </a:r>
          </a:p>
          <a:p>
            <a:pPr marL="742950" lvl="1" indent="-279400">
              <a:spcBef>
                <a:spcPts val="0"/>
              </a:spcBef>
              <a:buSzPts val="1700"/>
            </a:pPr>
            <a:r>
              <a:rPr lang="en-US" sz="1400" dirty="0">
                <a:solidFill>
                  <a:schemeClr val="tx1"/>
                </a:solidFill>
              </a:rPr>
              <a:t>Minimum appointment is 10 hours per week (typically 20 hours max) </a:t>
            </a:r>
          </a:p>
          <a:p>
            <a:pPr marL="742950" lvl="1" indent="-279400">
              <a:spcBef>
                <a:spcPts val="0"/>
              </a:spcBef>
              <a:buSzPts val="1700"/>
            </a:pPr>
            <a:r>
              <a:rPr lang="en-US" sz="1400" dirty="0">
                <a:solidFill>
                  <a:schemeClr val="tx1"/>
                </a:solidFill>
              </a:rPr>
              <a:t>Appointment must be for the full semester (cannot select a non-standard start or end date) </a:t>
            </a:r>
          </a:p>
          <a:p>
            <a:pPr marL="6350" lvl="0" indent="0">
              <a:spcBef>
                <a:spcPts val="0"/>
              </a:spcBef>
              <a:buSzPts val="1700"/>
              <a:buNone/>
            </a:pPr>
            <a:endParaRPr lang="en-US" sz="1400" b="1" dirty="0">
              <a:solidFill>
                <a:srgbClr val="FF0000"/>
              </a:solidFill>
            </a:endParaRPr>
          </a:p>
          <a:p>
            <a:pPr marL="342900" lvl="0" indent="-336550">
              <a:spcBef>
                <a:spcPts val="0"/>
              </a:spcBef>
              <a:buSzPts val="1700"/>
            </a:pPr>
            <a:r>
              <a:rPr lang="en-US" sz="1400" b="1" dirty="0">
                <a:solidFill>
                  <a:schemeClr val="tx1"/>
                </a:solidFill>
              </a:rPr>
              <a:t>Differences between Storrs/Regionals GAs and UConn Health GAs </a:t>
            </a:r>
          </a:p>
          <a:p>
            <a:pPr marL="742950" lvl="1" indent="-279400">
              <a:spcBef>
                <a:spcPts val="0"/>
              </a:spcBef>
              <a:buSzPts val="1700"/>
            </a:pPr>
            <a:r>
              <a:rPr lang="en-US" sz="1400" dirty="0">
                <a:solidFill>
                  <a:schemeClr val="tx1"/>
                </a:solidFill>
              </a:rPr>
              <a:t>Storrs GAs are unionized </a:t>
            </a:r>
          </a:p>
          <a:p>
            <a:pPr marL="742950" lvl="1" indent="-279400">
              <a:spcBef>
                <a:spcPts val="0"/>
              </a:spcBef>
              <a:buSzPts val="1700"/>
            </a:pPr>
            <a:r>
              <a:rPr lang="en-US" sz="1400" dirty="0">
                <a:solidFill>
                  <a:schemeClr val="tx1"/>
                </a:solidFill>
              </a:rPr>
              <a:t>UCH uses a different payroll system </a:t>
            </a:r>
          </a:p>
          <a:p>
            <a:pPr marL="742950" lvl="1" indent="-279400">
              <a:spcBef>
                <a:spcPts val="0"/>
              </a:spcBef>
              <a:buSzPts val="1700"/>
            </a:pPr>
            <a:r>
              <a:rPr lang="en-US" sz="1400" dirty="0">
                <a:solidFill>
                  <a:schemeClr val="tx1"/>
                </a:solidFill>
              </a:rPr>
              <a:t>UCH has a 12-month stipend, no stipend levels </a:t>
            </a:r>
          </a:p>
          <a:p>
            <a:pPr marL="742950" lvl="1" indent="-279400">
              <a:spcBef>
                <a:spcPts val="0"/>
              </a:spcBef>
              <a:buSzPts val="1700"/>
            </a:pPr>
            <a:r>
              <a:rPr lang="en-US" sz="1400" dirty="0">
                <a:solidFill>
                  <a:schemeClr val="tx1"/>
                </a:solidFill>
              </a:rPr>
              <a:t>If a GA is going to be funded by and working at UCH, they should be appointed through UCH’s payroll system. </a:t>
            </a:r>
          </a:p>
          <a:p>
            <a:pPr marL="742950" lvl="1" indent="-279400">
              <a:spcBef>
                <a:spcPts val="0"/>
              </a:spcBef>
              <a:buSzPts val="1700"/>
            </a:pPr>
            <a:endParaRPr lang="en-US" sz="1400" dirty="0">
              <a:solidFill>
                <a:schemeClr val="tx1"/>
              </a:solidFill>
            </a:endParaRPr>
          </a:p>
          <a:p>
            <a:pPr marL="342900" lvl="0" indent="-336550">
              <a:spcBef>
                <a:spcPts val="0"/>
              </a:spcBef>
              <a:buSzPts val="1700"/>
            </a:pPr>
            <a:r>
              <a:rPr lang="en-US" sz="1400" b="1" dirty="0">
                <a:solidFill>
                  <a:schemeClr val="tx1"/>
                </a:solidFill>
              </a:rPr>
              <a:t>TGS website: </a:t>
            </a:r>
            <a:r>
              <a:rPr lang="en-US" sz="1400" b="1" dirty="0">
                <a:solidFill>
                  <a:schemeClr val="tx1"/>
                </a:solidFill>
                <a:hlinkClick r:id="rId3"/>
              </a:rPr>
              <a:t>Information About Graduate Assistantships </a:t>
            </a:r>
            <a:endParaRPr lang="en-US" sz="1400" b="1" dirty="0">
              <a:solidFill>
                <a:schemeClr val="tx1"/>
              </a:solidFill>
            </a:endParaRPr>
          </a:p>
          <a:p>
            <a:pPr marL="742950" lvl="1" indent="-279400">
              <a:spcBef>
                <a:spcPts val="0"/>
              </a:spcBef>
              <a:buSzPts val="1700"/>
            </a:pPr>
            <a:r>
              <a:rPr lang="en-US" sz="1400" dirty="0">
                <a:solidFill>
                  <a:schemeClr val="tx1"/>
                </a:solidFill>
              </a:rPr>
              <a:t>Organized as a “lifecycle” from admission to graduation to help faculty/staff manage assistantships </a:t>
            </a:r>
          </a:p>
          <a:p>
            <a:pPr marL="742950" lvl="1" indent="-279400">
              <a:spcBef>
                <a:spcPts val="0"/>
              </a:spcBef>
              <a:buSzPts val="1700"/>
            </a:pPr>
            <a:r>
              <a:rPr lang="en-US" sz="1400" dirty="0">
                <a:solidFill>
                  <a:schemeClr val="tx1"/>
                </a:solidFill>
                <a:hlinkClick r:id="rId4"/>
              </a:rPr>
              <a:t>Timely Topics</a:t>
            </a:r>
            <a:endParaRPr lang="en-US" sz="1400" dirty="0">
              <a:solidFill>
                <a:schemeClr val="tx1"/>
              </a:solidFill>
            </a:endParaRPr>
          </a:p>
          <a:p>
            <a:pPr marL="742950" lvl="1" indent="-279400">
              <a:spcBef>
                <a:spcPts val="0"/>
              </a:spcBef>
              <a:buSzPts val="1700"/>
            </a:pPr>
            <a:endParaRPr lang="en-US" sz="1500" dirty="0">
              <a:solidFill>
                <a:schemeClr val="tx1"/>
              </a:solidFill>
            </a:endParaRPr>
          </a:p>
          <a:p>
            <a:pPr marL="742950" lvl="1" indent="-279400">
              <a:spcBef>
                <a:spcPts val="0"/>
              </a:spcBef>
              <a:buSzPts val="1700"/>
            </a:pPr>
            <a:endParaRPr lang="en-US" sz="1500" dirty="0">
              <a:solidFill>
                <a:schemeClr val="tx1"/>
              </a:solidFill>
            </a:endParaRPr>
          </a:p>
          <a:p>
            <a:pPr marL="1200150" lvl="2" indent="-279400">
              <a:spcBef>
                <a:spcPts val="0"/>
              </a:spcBef>
              <a:buSzPts val="1700"/>
              <a:buChar char="–"/>
            </a:pPr>
            <a:endParaRPr lang="en-US" sz="1500" dirty="0">
              <a:solidFill>
                <a:srgbClr val="FF0000"/>
              </a:solidFill>
            </a:endParaRPr>
          </a:p>
        </p:txBody>
      </p:sp>
    </p:spTree>
    <p:extLst>
      <p:ext uri="{BB962C8B-B14F-4D97-AF65-F5344CB8AC3E}">
        <p14:creationId xmlns:p14="http://schemas.microsoft.com/office/powerpoint/2010/main" val="3596420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dirty="0"/>
              <a:t>Recruiting GAs</a:t>
            </a:r>
            <a:endParaRPr dirty="0"/>
          </a:p>
        </p:txBody>
      </p:sp>
      <p:sp>
        <p:nvSpPr>
          <p:cNvPr id="92" name="Google Shape;92;p14"/>
          <p:cNvSpPr txBox="1">
            <a:spLocks noGrp="1"/>
          </p:cNvSpPr>
          <p:nvPr>
            <p:ph type="body" idx="1"/>
          </p:nvPr>
        </p:nvSpPr>
        <p:spPr>
          <a:xfrm>
            <a:off x="457200" y="1244277"/>
            <a:ext cx="8229600" cy="3394200"/>
          </a:xfrm>
          <a:prstGeom prst="rect">
            <a:avLst/>
          </a:prstGeom>
          <a:noFill/>
          <a:ln>
            <a:noFill/>
          </a:ln>
        </p:spPr>
        <p:txBody>
          <a:bodyPr spcFirstLastPara="1" wrap="square" lIns="91425" tIns="45700" rIns="91425" bIns="45700" anchor="t" anchorCtr="0">
            <a:noAutofit/>
          </a:bodyPr>
          <a:lstStyle/>
          <a:p>
            <a:pPr marL="342900" lvl="0" indent="-336550" algn="l" rtl="0">
              <a:spcBef>
                <a:spcPts val="0"/>
              </a:spcBef>
              <a:spcAft>
                <a:spcPts val="0"/>
              </a:spcAft>
              <a:buClr>
                <a:schemeClr val="dk1"/>
              </a:buClr>
              <a:buSzPts val="1700"/>
              <a:buChar char="•"/>
            </a:pPr>
            <a:r>
              <a:rPr lang="en-US" sz="1550" b="1" dirty="0">
                <a:solidFill>
                  <a:schemeClr val="tx1"/>
                </a:solidFill>
              </a:rPr>
              <a:t>Advertising</a:t>
            </a:r>
            <a:r>
              <a:rPr lang="en-US" sz="1550" b="1" dirty="0">
                <a:solidFill>
                  <a:srgbClr val="FF0000"/>
                </a:solidFill>
              </a:rPr>
              <a:t> </a:t>
            </a:r>
            <a:endParaRPr sz="1550" b="1" dirty="0">
              <a:solidFill>
                <a:srgbClr val="FF0000"/>
              </a:solidFill>
            </a:endParaRPr>
          </a:p>
          <a:p>
            <a:pPr marL="742950" lvl="1" indent="-279400">
              <a:spcBef>
                <a:spcPts val="0"/>
              </a:spcBef>
              <a:buSzPts val="1700"/>
            </a:pPr>
            <a:r>
              <a:rPr lang="en-US" sz="1550" dirty="0">
                <a:solidFill>
                  <a:schemeClr val="tx1"/>
                </a:solidFill>
              </a:rPr>
              <a:t>Current Opportunities space: </a:t>
            </a:r>
            <a:r>
              <a:rPr lang="en-US" sz="1550" dirty="0">
                <a:solidFill>
                  <a:srgbClr val="FF0000"/>
                </a:solidFill>
                <a:hlinkClick r:id="rId3"/>
              </a:rPr>
              <a:t>https://grad.uconn.edu/financing/assistantships/</a:t>
            </a:r>
            <a:r>
              <a:rPr lang="en-US" sz="1550" dirty="0">
                <a:solidFill>
                  <a:srgbClr val="FF0000"/>
                </a:solidFill>
              </a:rPr>
              <a:t> </a:t>
            </a:r>
          </a:p>
          <a:p>
            <a:pPr marL="1200150" lvl="2" indent="-279400">
              <a:spcBef>
                <a:spcPts val="0"/>
              </a:spcBef>
              <a:buSzPts val="1700"/>
            </a:pPr>
            <a:r>
              <a:rPr lang="en-US" sz="1550" dirty="0">
                <a:solidFill>
                  <a:schemeClr val="tx1"/>
                </a:solidFill>
              </a:rPr>
              <a:t>Email</a:t>
            </a:r>
            <a:r>
              <a:rPr lang="en-US" sz="1550" dirty="0">
                <a:solidFill>
                  <a:srgbClr val="FF0000"/>
                </a:solidFill>
              </a:rPr>
              <a:t> </a:t>
            </a:r>
            <a:r>
              <a:rPr lang="en-US" sz="1550" dirty="0">
                <a:solidFill>
                  <a:srgbClr val="FF0000"/>
                </a:solidFill>
                <a:hlinkClick r:id="rId4"/>
              </a:rPr>
              <a:t>gradschool@uconn.edu</a:t>
            </a:r>
            <a:r>
              <a:rPr lang="en-US" sz="1550" dirty="0">
                <a:solidFill>
                  <a:srgbClr val="FF0000"/>
                </a:solidFill>
              </a:rPr>
              <a:t> </a:t>
            </a:r>
            <a:r>
              <a:rPr lang="en-US" sz="1550" dirty="0">
                <a:solidFill>
                  <a:schemeClr val="tx1"/>
                </a:solidFill>
              </a:rPr>
              <a:t>with posting </a:t>
            </a:r>
          </a:p>
          <a:p>
            <a:pPr marL="742950" lvl="1" indent="-279400">
              <a:spcBef>
                <a:spcPts val="0"/>
              </a:spcBef>
              <a:buSzPts val="1700"/>
            </a:pPr>
            <a:r>
              <a:rPr lang="en-US" sz="1550" dirty="0">
                <a:solidFill>
                  <a:srgbClr val="FF0000"/>
                </a:solidFill>
                <a:hlinkClick r:id="rId5"/>
              </a:rPr>
              <a:t>Soapbox</a:t>
            </a:r>
            <a:r>
              <a:rPr lang="en-US" sz="1550" dirty="0">
                <a:solidFill>
                  <a:srgbClr val="FF0000"/>
                </a:solidFill>
              </a:rPr>
              <a:t> </a:t>
            </a:r>
            <a:r>
              <a:rPr lang="en-US" sz="1550" dirty="0">
                <a:solidFill>
                  <a:schemeClr val="tx1"/>
                </a:solidFill>
              </a:rPr>
              <a:t>for grads</a:t>
            </a:r>
          </a:p>
          <a:p>
            <a:pPr marL="742950" lvl="1" indent="-279400">
              <a:spcBef>
                <a:spcPts val="0"/>
              </a:spcBef>
              <a:buSzPts val="1700"/>
            </a:pPr>
            <a:r>
              <a:rPr lang="en-US" sz="1550" dirty="0">
                <a:solidFill>
                  <a:schemeClr val="tx1"/>
                </a:solidFill>
                <a:hlinkClick r:id="rId6"/>
              </a:rPr>
              <a:t>Reach out</a:t>
            </a:r>
            <a:r>
              <a:rPr lang="en-US" sz="1550" dirty="0">
                <a:solidFill>
                  <a:schemeClr val="tx1"/>
                </a:solidFill>
              </a:rPr>
              <a:t> to applicable programs  </a:t>
            </a:r>
          </a:p>
          <a:p>
            <a:pPr marL="6350" indent="0">
              <a:spcBef>
                <a:spcPts val="0"/>
              </a:spcBef>
              <a:buSzPts val="1700"/>
              <a:buNone/>
            </a:pPr>
            <a:endParaRPr lang="en-US" sz="1550" b="1" dirty="0">
              <a:solidFill>
                <a:srgbClr val="FF0000"/>
              </a:solidFill>
            </a:endParaRPr>
          </a:p>
          <a:p>
            <a:pPr marL="342900" indent="-336550">
              <a:spcBef>
                <a:spcPts val="0"/>
              </a:spcBef>
              <a:buSzPts val="1700"/>
            </a:pPr>
            <a:r>
              <a:rPr lang="en-US" sz="1550" b="1" dirty="0">
                <a:solidFill>
                  <a:schemeClr val="tx1"/>
                </a:solidFill>
              </a:rPr>
              <a:t>Keep in mind…</a:t>
            </a:r>
          </a:p>
          <a:p>
            <a:pPr marL="742950" lvl="1" indent="-279400">
              <a:spcBef>
                <a:spcPts val="0"/>
              </a:spcBef>
              <a:buSzPts val="1700"/>
            </a:pPr>
            <a:r>
              <a:rPr lang="en-US" sz="1550" dirty="0">
                <a:solidFill>
                  <a:schemeClr val="tx1"/>
                </a:solidFill>
              </a:rPr>
              <a:t>Campus (grads in a UCH academic plan working at Storrs have a separate process) </a:t>
            </a:r>
          </a:p>
          <a:p>
            <a:pPr marL="742950" lvl="1" indent="-279400">
              <a:spcBef>
                <a:spcPts val="0"/>
              </a:spcBef>
              <a:buSzPts val="1700"/>
            </a:pPr>
            <a:r>
              <a:rPr lang="en-US" sz="1550" dirty="0">
                <a:solidFill>
                  <a:schemeClr val="tx1"/>
                </a:solidFill>
              </a:rPr>
              <a:t>Eligibility </a:t>
            </a:r>
          </a:p>
          <a:p>
            <a:pPr marL="742950" lvl="1" indent="-279400">
              <a:spcBef>
                <a:spcPts val="0"/>
              </a:spcBef>
              <a:buSzPts val="1700"/>
            </a:pPr>
            <a:r>
              <a:rPr lang="en-US" sz="1550" dirty="0">
                <a:solidFill>
                  <a:schemeClr val="tx1"/>
                </a:solidFill>
              </a:rPr>
              <a:t>Connection to academic plan </a:t>
            </a:r>
          </a:p>
          <a:p>
            <a:pPr marL="463550" lvl="1" indent="0">
              <a:spcBef>
                <a:spcPts val="0"/>
              </a:spcBef>
              <a:buSzPts val="1700"/>
              <a:buNone/>
            </a:pPr>
            <a:endParaRPr lang="en-US" sz="1550" dirty="0">
              <a:solidFill>
                <a:srgbClr val="FF0000"/>
              </a:solidFill>
            </a:endParaRPr>
          </a:p>
          <a:p>
            <a:pPr marL="342900" lvl="0" indent="-336550" algn="l" rtl="0">
              <a:spcBef>
                <a:spcPts val="0"/>
              </a:spcBef>
              <a:spcAft>
                <a:spcPts val="0"/>
              </a:spcAft>
              <a:buClr>
                <a:schemeClr val="dk1"/>
              </a:buClr>
              <a:buSzPts val="1700"/>
              <a:buChar char="•"/>
            </a:pPr>
            <a:r>
              <a:rPr lang="en-US" sz="1550" b="1" dirty="0">
                <a:solidFill>
                  <a:schemeClr val="tx1"/>
                </a:solidFill>
              </a:rPr>
              <a:t>Appointing a GA in a Non-Academic Unit</a:t>
            </a:r>
            <a:endParaRPr lang="en-US" sz="1550" b="1" dirty="0">
              <a:solidFill>
                <a:srgbClr val="FF0000"/>
              </a:solidFill>
            </a:endParaRPr>
          </a:p>
          <a:p>
            <a:pPr marL="742950" lvl="1" indent="-279400">
              <a:spcBef>
                <a:spcPts val="0"/>
              </a:spcBef>
              <a:buSzPts val="1700"/>
            </a:pPr>
            <a:r>
              <a:rPr lang="en-US" sz="1550" dirty="0">
                <a:solidFill>
                  <a:schemeClr val="tx1"/>
                </a:solidFill>
                <a:hlinkClick r:id="rId7"/>
              </a:rPr>
              <a:t>Webpage</a:t>
            </a:r>
            <a:r>
              <a:rPr lang="en-US" sz="1550" dirty="0">
                <a:solidFill>
                  <a:schemeClr val="tx1"/>
                </a:solidFill>
              </a:rPr>
              <a:t> with guidance </a:t>
            </a:r>
            <a:endParaRPr lang="en-US" sz="1550" dirty="0">
              <a:solidFill>
                <a:srgbClr val="FF0000"/>
              </a:solidFill>
            </a:endParaRPr>
          </a:p>
          <a:p>
            <a:pPr marL="6350" lvl="0" indent="0" algn="l" rtl="0">
              <a:spcBef>
                <a:spcPts val="0"/>
              </a:spcBef>
              <a:spcAft>
                <a:spcPts val="0"/>
              </a:spcAft>
              <a:buSzPts val="1700"/>
              <a:buNone/>
            </a:pPr>
            <a:endParaRPr lang="en-US" sz="900" b="1" dirty="0"/>
          </a:p>
        </p:txBody>
      </p:sp>
    </p:spTree>
    <p:extLst>
      <p:ext uri="{BB962C8B-B14F-4D97-AF65-F5344CB8AC3E}">
        <p14:creationId xmlns:p14="http://schemas.microsoft.com/office/powerpoint/2010/main" val="610053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sz="3600" dirty="0"/>
              <a:t>Offer Letters &amp; Recruiting – </a:t>
            </a:r>
            <a:br>
              <a:rPr lang="en-US" sz="3600" dirty="0"/>
            </a:br>
            <a:r>
              <a:rPr lang="en-US" sz="3600" dirty="0"/>
              <a:t>April 15 Resolution</a:t>
            </a:r>
            <a:endParaRPr sz="3600" dirty="0"/>
          </a:p>
        </p:txBody>
      </p:sp>
      <p:sp>
        <p:nvSpPr>
          <p:cNvPr id="92" name="Google Shape;92;p14"/>
          <p:cNvSpPr txBox="1">
            <a:spLocks noGrp="1"/>
          </p:cNvSpPr>
          <p:nvPr>
            <p:ph type="body" idx="1"/>
          </p:nvPr>
        </p:nvSpPr>
        <p:spPr>
          <a:xfrm>
            <a:off x="457200" y="1244277"/>
            <a:ext cx="8229600" cy="3394200"/>
          </a:xfrm>
          <a:prstGeom prst="rect">
            <a:avLst/>
          </a:prstGeom>
          <a:noFill/>
          <a:ln>
            <a:noFill/>
          </a:ln>
        </p:spPr>
        <p:txBody>
          <a:bodyPr spcFirstLastPara="1" wrap="square" lIns="91425" tIns="45700" rIns="91425" bIns="45700" anchor="t" anchorCtr="0">
            <a:noAutofit/>
          </a:bodyPr>
          <a:lstStyle/>
          <a:p>
            <a:pPr marL="342900" lvl="0" indent="-336550" algn="l" rtl="0">
              <a:spcBef>
                <a:spcPts val="0"/>
              </a:spcBef>
              <a:spcAft>
                <a:spcPts val="0"/>
              </a:spcAft>
              <a:buClr>
                <a:schemeClr val="dk1"/>
              </a:buClr>
              <a:buSzPts val="1700"/>
              <a:buChar char="•"/>
            </a:pPr>
            <a:r>
              <a:rPr lang="en-US" sz="1550" b="1" dirty="0">
                <a:solidFill>
                  <a:schemeClr val="tx1"/>
                </a:solidFill>
              </a:rPr>
              <a:t>April 15 Resolution – What is it? </a:t>
            </a:r>
            <a:endParaRPr sz="1550" b="1" dirty="0">
              <a:solidFill>
                <a:srgbClr val="FF0000"/>
              </a:solidFill>
            </a:endParaRPr>
          </a:p>
          <a:p>
            <a:pPr marL="742950" lvl="1" indent="-279400">
              <a:spcBef>
                <a:spcPts val="0"/>
              </a:spcBef>
              <a:buSzPts val="1700"/>
            </a:pPr>
            <a:r>
              <a:rPr lang="en-US" sz="1550" dirty="0">
                <a:solidFill>
                  <a:schemeClr val="tx1"/>
                </a:solidFill>
              </a:rPr>
              <a:t>Full text: </a:t>
            </a:r>
            <a:r>
              <a:rPr lang="en-US" sz="1550" dirty="0">
                <a:solidFill>
                  <a:schemeClr val="tx1"/>
                </a:solidFill>
                <a:hlinkClick r:id="rId3"/>
              </a:rPr>
              <a:t>Resolution Regarding Graduate Scholars, Fellows, Trainees, and Assistants </a:t>
            </a:r>
            <a:r>
              <a:rPr lang="en-US" sz="1550" dirty="0">
                <a:solidFill>
                  <a:schemeClr val="tx1"/>
                </a:solidFill>
              </a:rPr>
              <a:t> </a:t>
            </a:r>
          </a:p>
          <a:p>
            <a:pPr marL="742950" lvl="1" indent="-279400">
              <a:spcBef>
                <a:spcPts val="0"/>
              </a:spcBef>
              <a:buSzPts val="1700"/>
            </a:pPr>
            <a:r>
              <a:rPr lang="en-US" sz="1550" dirty="0">
                <a:solidFill>
                  <a:schemeClr val="tx1"/>
                </a:solidFill>
              </a:rPr>
              <a:t>Applies to financial support offers only </a:t>
            </a:r>
          </a:p>
          <a:p>
            <a:pPr marL="742950" lvl="1" indent="-279400">
              <a:spcBef>
                <a:spcPts val="0"/>
              </a:spcBef>
              <a:buSzPts val="1700"/>
            </a:pPr>
            <a:endParaRPr lang="en-US" sz="1550" dirty="0">
              <a:solidFill>
                <a:srgbClr val="FF0000"/>
              </a:solidFill>
            </a:endParaRPr>
          </a:p>
          <a:p>
            <a:pPr marL="342900" lvl="0" indent="-336550">
              <a:spcBef>
                <a:spcPts val="0"/>
              </a:spcBef>
              <a:buSzPts val="1700"/>
            </a:pPr>
            <a:r>
              <a:rPr lang="en-US" sz="1550" b="1" dirty="0">
                <a:solidFill>
                  <a:schemeClr val="tx1"/>
                </a:solidFill>
              </a:rPr>
              <a:t>Offer Letter Language: </a:t>
            </a:r>
          </a:p>
          <a:p>
            <a:pPr marL="800100" lvl="1" indent="-336550">
              <a:spcBef>
                <a:spcPts val="0"/>
              </a:spcBef>
              <a:buSzPts val="1700"/>
            </a:pPr>
            <a:r>
              <a:rPr lang="en-US" sz="1000" b="1" dirty="0">
                <a:solidFill>
                  <a:schemeClr val="tx1"/>
                </a:solidFill>
                <a:effectLst/>
                <a:latin typeface="+mn-lt"/>
                <a:ea typeface="Times New Roman" panose="02020603050405020304" pitchFamily="18" charset="0"/>
                <a:cs typeface="Arial" panose="020B0604020202020204" pitchFamily="34" charset="0"/>
              </a:rPr>
              <a:t>REQUIRED LANGUAGE FOR FALL SEMESTER INCOMING STUDENTS: </a:t>
            </a:r>
            <a:r>
              <a:rPr lang="en-US" sz="1000" dirty="0">
                <a:effectLst/>
                <a:latin typeface="+mn-lt"/>
                <a:ea typeface="Times New Roman" panose="02020603050405020304" pitchFamily="18" charset="0"/>
                <a:cs typeface="Arial" panose="020B0604020202020204" pitchFamily="34" charset="0"/>
              </a:rPr>
              <a:t>UConn supports the Council of Graduate Schools’ (CGS) “April 15 Resolution”: </a:t>
            </a:r>
            <a:r>
              <a:rPr lang="en-US" sz="1000" u="sng" dirty="0">
                <a:solidFill>
                  <a:srgbClr val="0000FF"/>
                </a:solidFill>
                <a:effectLst/>
                <a:latin typeface="+mn-lt"/>
                <a:ea typeface="Times New Roman" panose="02020603050405020304" pitchFamily="18" charset="0"/>
                <a:cs typeface="Arial" panose="020B0604020202020204" pitchFamily="34" charset="0"/>
                <a:hlinkClick r:id="rId3"/>
              </a:rPr>
              <a:t>https://cgsnet.org/april-15-resolution</a:t>
            </a:r>
            <a:r>
              <a:rPr lang="en-US" sz="1000" dirty="0">
                <a:effectLst/>
                <a:latin typeface="+mn-lt"/>
                <a:ea typeface="Times New Roman" panose="02020603050405020304" pitchFamily="18" charset="0"/>
                <a:cs typeface="Arial" panose="020B0604020202020204" pitchFamily="34" charset="0"/>
              </a:rPr>
              <a:t>. In accordance with the Council of Graduate Schools’ Resolution, you may consider other offers of financial support (such as a graduate scholarship, fellowship, traineeship, or assistantship) until the April 15 deadline. Students are expected to honor their acceptance of financial support. Likewise, the University will honor this offer until the April 15 deadline, after which point it will be rescinded unless you are informed in writing that the deadline for a decision has been extended. Although you are under no obligation to accept this offer prior to the April 15 deadline, please inform us in writing as soon as you have made a decision so that we may extend offers to other prospective students if possible. </a:t>
            </a:r>
          </a:p>
          <a:p>
            <a:pPr marL="800100" lvl="1" indent="-336550">
              <a:spcBef>
                <a:spcPts val="0"/>
              </a:spcBef>
              <a:buSzPts val="1700"/>
            </a:pPr>
            <a:endParaRPr lang="en-US" sz="1000" b="1" dirty="0">
              <a:solidFill>
                <a:schemeClr val="tx1"/>
              </a:solidFill>
              <a:latin typeface="+mn-lt"/>
            </a:endParaRPr>
          </a:p>
          <a:p>
            <a:pPr marL="342900" lvl="0" indent="-336550">
              <a:spcBef>
                <a:spcPts val="0"/>
              </a:spcBef>
              <a:buSzPts val="1700"/>
            </a:pPr>
            <a:r>
              <a:rPr lang="en-US" sz="1550" b="1" dirty="0">
                <a:solidFill>
                  <a:schemeClr val="tx1"/>
                </a:solidFill>
              </a:rPr>
              <a:t>When does it have to be included? </a:t>
            </a:r>
          </a:p>
          <a:p>
            <a:pPr marL="742950" lvl="1" indent="-279400">
              <a:spcBef>
                <a:spcPts val="0"/>
              </a:spcBef>
              <a:buSzPts val="1700"/>
            </a:pPr>
            <a:r>
              <a:rPr lang="en-US" sz="1550" dirty="0">
                <a:solidFill>
                  <a:schemeClr val="tx1"/>
                </a:solidFill>
              </a:rPr>
              <a:t>When issuing a graduate assistantship offer letter to any incoming fall grad </a:t>
            </a:r>
          </a:p>
          <a:p>
            <a:pPr marL="1200150" lvl="2" indent="-279400">
              <a:spcBef>
                <a:spcPts val="0"/>
              </a:spcBef>
              <a:buSzPts val="1700"/>
            </a:pPr>
            <a:r>
              <a:rPr lang="en-US" sz="1550" dirty="0">
                <a:solidFill>
                  <a:schemeClr val="tx1"/>
                </a:solidFill>
              </a:rPr>
              <a:t>It does not need to be included for spring admits </a:t>
            </a:r>
          </a:p>
          <a:p>
            <a:pPr marL="342900" lvl="0" indent="-336550" algn="l" rtl="0">
              <a:spcBef>
                <a:spcPts val="0"/>
              </a:spcBef>
              <a:spcAft>
                <a:spcPts val="0"/>
              </a:spcAft>
              <a:buSzPts val="1700"/>
              <a:buChar char="•"/>
            </a:pPr>
            <a:endParaRPr lang="en-US" sz="900" b="1" dirty="0"/>
          </a:p>
        </p:txBody>
      </p:sp>
    </p:spTree>
    <p:extLst>
      <p:ext uri="{BB962C8B-B14F-4D97-AF65-F5344CB8AC3E}">
        <p14:creationId xmlns:p14="http://schemas.microsoft.com/office/powerpoint/2010/main" val="3523258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dirty="0"/>
              <a:t>Recruiting Letter Template</a:t>
            </a:r>
            <a:endParaRPr dirty="0"/>
          </a:p>
        </p:txBody>
      </p:sp>
      <p:sp>
        <p:nvSpPr>
          <p:cNvPr id="92" name="Google Shape;92;p14"/>
          <p:cNvSpPr txBox="1">
            <a:spLocks noGrp="1"/>
          </p:cNvSpPr>
          <p:nvPr>
            <p:ph type="body" idx="1"/>
          </p:nvPr>
        </p:nvSpPr>
        <p:spPr>
          <a:xfrm>
            <a:off x="457200" y="1244277"/>
            <a:ext cx="8229600" cy="3394200"/>
          </a:xfrm>
          <a:prstGeom prst="rect">
            <a:avLst/>
          </a:prstGeom>
          <a:noFill/>
          <a:ln>
            <a:noFill/>
          </a:ln>
        </p:spPr>
        <p:txBody>
          <a:bodyPr spcFirstLastPara="1" wrap="square" lIns="91425" tIns="45700" rIns="91425" bIns="45700" anchor="t" anchorCtr="0">
            <a:noAutofit/>
          </a:bodyPr>
          <a:lstStyle/>
          <a:p>
            <a:pPr marL="342900" lvl="0" indent="-336550">
              <a:spcBef>
                <a:spcPts val="0"/>
              </a:spcBef>
              <a:buSzPts val="1700"/>
            </a:pPr>
            <a:r>
              <a:rPr lang="en-US" sz="1500" b="1" dirty="0">
                <a:solidFill>
                  <a:schemeClr val="tx1"/>
                </a:solidFill>
                <a:hlinkClick r:id="rId3"/>
              </a:rPr>
              <a:t>Optional Recruitment/Cover Letter Template </a:t>
            </a:r>
            <a:endParaRPr lang="en-US" sz="1500" b="1" dirty="0">
              <a:solidFill>
                <a:schemeClr val="tx1"/>
              </a:solidFill>
            </a:endParaRPr>
          </a:p>
          <a:p>
            <a:pPr marL="742950" lvl="1" indent="-279400">
              <a:spcBef>
                <a:spcPts val="0"/>
              </a:spcBef>
              <a:buSzPts val="1700"/>
            </a:pPr>
            <a:r>
              <a:rPr lang="en-US" sz="1500" dirty="0">
                <a:solidFill>
                  <a:schemeClr val="tx1"/>
                </a:solidFill>
              </a:rPr>
              <a:t>GA offer letters are by semester/academic year only for payroll—this letter can act as a cover letter to explain the benefits of joining UConn more clearly </a:t>
            </a:r>
          </a:p>
          <a:p>
            <a:pPr marL="742950" lvl="1" indent="-279400">
              <a:spcBef>
                <a:spcPts val="0"/>
              </a:spcBef>
              <a:buSzPts val="1700"/>
            </a:pPr>
            <a:r>
              <a:rPr lang="en-US" sz="1500" dirty="0">
                <a:solidFill>
                  <a:schemeClr val="tx1"/>
                </a:solidFill>
              </a:rPr>
              <a:t>Includes info about </a:t>
            </a:r>
          </a:p>
          <a:p>
            <a:pPr marL="1200150" lvl="2" indent="-279400">
              <a:spcBef>
                <a:spcPts val="0"/>
              </a:spcBef>
              <a:buSzPts val="1700"/>
            </a:pPr>
            <a:r>
              <a:rPr lang="en-US" sz="1500" dirty="0">
                <a:solidFill>
                  <a:schemeClr val="tx1"/>
                </a:solidFill>
              </a:rPr>
              <a:t>tuition waiver value</a:t>
            </a:r>
          </a:p>
          <a:p>
            <a:pPr marL="1200150" lvl="2" indent="-279400">
              <a:spcBef>
                <a:spcPts val="0"/>
              </a:spcBef>
              <a:buSzPts val="1700"/>
            </a:pPr>
            <a:r>
              <a:rPr lang="en-US" sz="1500" dirty="0">
                <a:solidFill>
                  <a:schemeClr val="tx1"/>
                </a:solidFill>
              </a:rPr>
              <a:t>insurance benefits</a:t>
            </a:r>
          </a:p>
          <a:p>
            <a:pPr marL="1200150" lvl="2" indent="-279400">
              <a:spcBef>
                <a:spcPts val="0"/>
              </a:spcBef>
              <a:buSzPts val="1700"/>
            </a:pPr>
            <a:r>
              <a:rPr lang="en-US" sz="1500" dirty="0">
                <a:solidFill>
                  <a:schemeClr val="tx1"/>
                </a:solidFill>
              </a:rPr>
              <a:t>number of years of financial support the student may expect </a:t>
            </a:r>
          </a:p>
          <a:p>
            <a:pPr marL="1200150" lvl="2" indent="-279400">
              <a:spcBef>
                <a:spcPts val="0"/>
              </a:spcBef>
              <a:buSzPts val="1700"/>
            </a:pPr>
            <a:r>
              <a:rPr lang="en-US" sz="1500" dirty="0">
                <a:solidFill>
                  <a:schemeClr val="tx1"/>
                </a:solidFill>
              </a:rPr>
              <a:t>references union and negotiated reduced fees </a:t>
            </a:r>
          </a:p>
          <a:p>
            <a:pPr marL="1200150" lvl="2" indent="-279400">
              <a:spcBef>
                <a:spcPts val="0"/>
              </a:spcBef>
              <a:buSzPts val="1700"/>
            </a:pPr>
            <a:r>
              <a:rPr lang="en-US" sz="1500" dirty="0">
                <a:solidFill>
                  <a:schemeClr val="tx1"/>
                </a:solidFill>
              </a:rPr>
              <a:t>has space for departmental/fellowship info </a:t>
            </a:r>
          </a:p>
          <a:p>
            <a:pPr marL="1657350" lvl="3" indent="-279400">
              <a:spcBef>
                <a:spcPts val="0"/>
              </a:spcBef>
              <a:buSzPts val="1700"/>
            </a:pPr>
            <a:r>
              <a:rPr lang="en-US" sz="1500" dirty="0">
                <a:solidFill>
                  <a:schemeClr val="tx1"/>
                </a:solidFill>
              </a:rPr>
              <a:t>Expanded to include required tax liability language </a:t>
            </a:r>
          </a:p>
          <a:p>
            <a:pPr marL="742950" lvl="1" indent="-279400">
              <a:spcBef>
                <a:spcPts val="0"/>
              </a:spcBef>
              <a:buSzPts val="1700"/>
            </a:pPr>
            <a:r>
              <a:rPr lang="en-US" sz="1500" dirty="0">
                <a:solidFill>
                  <a:schemeClr val="tx1"/>
                </a:solidFill>
              </a:rPr>
              <a:t>Similar to the offer letter, notes that the offer is contingent upon final admission from The Graduate School </a:t>
            </a:r>
          </a:p>
          <a:p>
            <a:pPr marL="742950" lvl="1" indent="-279400">
              <a:spcBef>
                <a:spcPts val="0"/>
              </a:spcBef>
              <a:buSzPts val="1700"/>
            </a:pPr>
            <a:r>
              <a:rPr lang="en-US" sz="1500" dirty="0">
                <a:solidFill>
                  <a:schemeClr val="tx1"/>
                </a:solidFill>
              </a:rPr>
              <a:t>Template also includes a version that can be used for continuing students </a:t>
            </a:r>
          </a:p>
          <a:p>
            <a:pPr marL="742950" lvl="1" indent="-279400">
              <a:spcBef>
                <a:spcPts val="0"/>
              </a:spcBef>
              <a:buSzPts val="1700"/>
            </a:pPr>
            <a:endParaRPr lang="en-US" sz="1500" dirty="0">
              <a:solidFill>
                <a:srgbClr val="FF0000"/>
              </a:solidFill>
            </a:endParaRPr>
          </a:p>
          <a:p>
            <a:pPr marL="742950" lvl="1" indent="-279400">
              <a:spcBef>
                <a:spcPts val="0"/>
              </a:spcBef>
              <a:buSzPts val="1700"/>
            </a:pPr>
            <a:endParaRPr lang="en-US" sz="1500" dirty="0">
              <a:solidFill>
                <a:srgbClr val="FF0000"/>
              </a:solidFill>
            </a:endParaRPr>
          </a:p>
          <a:p>
            <a:pPr marL="800100" lvl="1" indent="-336550">
              <a:spcBef>
                <a:spcPts val="0"/>
              </a:spcBef>
              <a:buSzPts val="1700"/>
              <a:buChar char="•"/>
            </a:pPr>
            <a:endParaRPr lang="en-US" sz="1500" b="1" dirty="0">
              <a:solidFill>
                <a:srgbClr val="FF0000"/>
              </a:solidFill>
            </a:endParaRPr>
          </a:p>
        </p:txBody>
      </p:sp>
    </p:spTree>
    <p:extLst>
      <p:ext uri="{BB962C8B-B14F-4D97-AF65-F5344CB8AC3E}">
        <p14:creationId xmlns:p14="http://schemas.microsoft.com/office/powerpoint/2010/main" val="2293222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sz="4100" dirty="0"/>
              <a:t>GA-Related Templates and Forms</a:t>
            </a:r>
            <a:endParaRPr sz="4100" dirty="0"/>
          </a:p>
        </p:txBody>
      </p:sp>
      <p:sp>
        <p:nvSpPr>
          <p:cNvPr id="92" name="Google Shape;92;p14"/>
          <p:cNvSpPr txBox="1">
            <a:spLocks noGrp="1"/>
          </p:cNvSpPr>
          <p:nvPr>
            <p:ph type="body" idx="1"/>
          </p:nvPr>
        </p:nvSpPr>
        <p:spPr>
          <a:xfrm>
            <a:off x="457200" y="1244277"/>
            <a:ext cx="8229600" cy="3394200"/>
          </a:xfrm>
          <a:prstGeom prst="rect">
            <a:avLst/>
          </a:prstGeom>
          <a:noFill/>
          <a:ln>
            <a:noFill/>
          </a:ln>
        </p:spPr>
        <p:txBody>
          <a:bodyPr spcFirstLastPara="1" wrap="square" lIns="91425" tIns="45700" rIns="91425" bIns="45700" anchor="t" anchorCtr="0">
            <a:noAutofit/>
          </a:bodyPr>
          <a:lstStyle/>
          <a:p>
            <a:pPr marL="342900" indent="-336550">
              <a:spcBef>
                <a:spcPts val="0"/>
              </a:spcBef>
              <a:buSzPts val="1700"/>
            </a:pPr>
            <a:r>
              <a:rPr lang="en-US" sz="1400" b="1" dirty="0">
                <a:solidFill>
                  <a:schemeClr val="tx1"/>
                </a:solidFill>
                <a:hlinkClick r:id="rId3"/>
              </a:rPr>
              <a:t>Graduate Assistant Offer Letter Templates </a:t>
            </a:r>
            <a:endParaRPr lang="en-US" sz="1400" b="1" dirty="0">
              <a:solidFill>
                <a:schemeClr val="tx1"/>
              </a:solidFill>
            </a:endParaRPr>
          </a:p>
          <a:p>
            <a:pPr marL="800100" lvl="1" indent="-336550">
              <a:spcBef>
                <a:spcPts val="0"/>
              </a:spcBef>
              <a:buSzPts val="1700"/>
            </a:pPr>
            <a:r>
              <a:rPr lang="en-US" sz="1400" dirty="0">
                <a:solidFill>
                  <a:schemeClr val="tx1"/>
                </a:solidFill>
              </a:rPr>
              <a:t>Graduate Assistant Offer Letter</a:t>
            </a:r>
          </a:p>
          <a:p>
            <a:pPr marL="800100" lvl="1" indent="-336550">
              <a:spcBef>
                <a:spcPts val="0"/>
              </a:spcBef>
              <a:buSzPts val="1700"/>
            </a:pPr>
            <a:r>
              <a:rPr lang="en-US" sz="1400" dirty="0">
                <a:solidFill>
                  <a:schemeClr val="tx1"/>
                </a:solidFill>
              </a:rPr>
              <a:t>Graduate Assistant Mid-Appointment FTE or Stipend Level Increase Template </a:t>
            </a:r>
          </a:p>
          <a:p>
            <a:pPr marL="800100" lvl="1" indent="-336550">
              <a:spcBef>
                <a:spcPts val="0"/>
              </a:spcBef>
              <a:buSzPts val="1700"/>
            </a:pPr>
            <a:endParaRPr lang="en-US" sz="1400" dirty="0">
              <a:solidFill>
                <a:schemeClr val="tx1"/>
              </a:solidFill>
            </a:endParaRPr>
          </a:p>
          <a:p>
            <a:pPr marL="342900" indent="-336550">
              <a:spcBef>
                <a:spcPts val="0"/>
              </a:spcBef>
              <a:buSzPts val="1700"/>
            </a:pPr>
            <a:r>
              <a:rPr lang="en-US" sz="1400" b="1" dirty="0">
                <a:solidFill>
                  <a:schemeClr val="tx1"/>
                </a:solidFill>
                <a:hlinkClick r:id="rId4"/>
              </a:rPr>
              <a:t>Optional GA Recruitment/Cover Letter Template </a:t>
            </a:r>
            <a:endParaRPr lang="en-US" sz="1400" b="1" dirty="0">
              <a:solidFill>
                <a:schemeClr val="tx1"/>
              </a:solidFill>
            </a:endParaRPr>
          </a:p>
          <a:p>
            <a:pPr marL="800100" lvl="1" indent="-336550">
              <a:spcBef>
                <a:spcPts val="0"/>
              </a:spcBef>
              <a:buSzPts val="1700"/>
            </a:pPr>
            <a:r>
              <a:rPr lang="en-US" sz="1400" dirty="0">
                <a:solidFill>
                  <a:schemeClr val="tx1"/>
                </a:solidFill>
              </a:rPr>
              <a:t>Incoming and continuing versions</a:t>
            </a:r>
          </a:p>
          <a:p>
            <a:pPr marL="800100" lvl="1" indent="-336550">
              <a:spcBef>
                <a:spcPts val="0"/>
              </a:spcBef>
              <a:buSzPts val="1700"/>
            </a:pPr>
            <a:endParaRPr lang="en-US" sz="1400" dirty="0">
              <a:solidFill>
                <a:schemeClr val="tx1"/>
              </a:solidFill>
            </a:endParaRPr>
          </a:p>
          <a:p>
            <a:pPr marL="342900" indent="-336550">
              <a:spcBef>
                <a:spcPts val="0"/>
              </a:spcBef>
              <a:buSzPts val="1700"/>
            </a:pPr>
            <a:r>
              <a:rPr lang="en-US" sz="1400" b="1" dirty="0">
                <a:solidFill>
                  <a:schemeClr val="tx1"/>
                </a:solidFill>
                <a:hlinkClick r:id="rId5"/>
              </a:rPr>
              <a:t>Departmental Fellowship Award Letter Template </a:t>
            </a:r>
            <a:endParaRPr lang="en-US" sz="1400" b="1" dirty="0">
              <a:solidFill>
                <a:schemeClr val="tx1"/>
              </a:solidFill>
            </a:endParaRPr>
          </a:p>
          <a:p>
            <a:pPr marL="800100" lvl="1" indent="-336550">
              <a:spcBef>
                <a:spcPts val="0"/>
              </a:spcBef>
              <a:buSzPts val="1700"/>
            </a:pPr>
            <a:r>
              <a:rPr lang="en-US" sz="1400" dirty="0">
                <a:solidFill>
                  <a:schemeClr val="tx1"/>
                </a:solidFill>
              </a:rPr>
              <a:t>Fellowship information should not be included in GA offer letters </a:t>
            </a:r>
          </a:p>
          <a:p>
            <a:pPr marL="800100" lvl="1" indent="-336550">
              <a:spcBef>
                <a:spcPts val="0"/>
              </a:spcBef>
              <a:buSzPts val="1700"/>
            </a:pPr>
            <a:endParaRPr lang="en-US" sz="1400" dirty="0">
              <a:solidFill>
                <a:schemeClr val="tx1"/>
              </a:solidFill>
            </a:endParaRPr>
          </a:p>
          <a:p>
            <a:pPr marL="342900" indent="-336550">
              <a:spcBef>
                <a:spcPts val="0"/>
              </a:spcBef>
              <a:buSzPts val="1700"/>
            </a:pPr>
            <a:r>
              <a:rPr lang="en-US" sz="1400" b="1" dirty="0">
                <a:solidFill>
                  <a:schemeClr val="tx1"/>
                </a:solidFill>
                <a:hlinkClick r:id="rId6"/>
              </a:rPr>
              <a:t>Template *Calendar Year* Funding Offer to be Used to Apply for I-20 </a:t>
            </a:r>
            <a:endParaRPr lang="en-US" sz="1400" b="1" dirty="0">
              <a:solidFill>
                <a:schemeClr val="tx1"/>
              </a:solidFill>
            </a:endParaRPr>
          </a:p>
          <a:p>
            <a:pPr marL="800100" lvl="1" indent="-336550">
              <a:spcBef>
                <a:spcPts val="0"/>
              </a:spcBef>
              <a:buSzPts val="1700"/>
            </a:pPr>
            <a:r>
              <a:rPr lang="en-US" sz="1400" dirty="0">
                <a:solidFill>
                  <a:schemeClr val="tx1"/>
                </a:solidFill>
              </a:rPr>
              <a:t>Can be used for spring international admits who need to show funding for one year </a:t>
            </a:r>
          </a:p>
          <a:p>
            <a:pPr marL="800100" lvl="1" indent="-336550">
              <a:spcBef>
                <a:spcPts val="0"/>
              </a:spcBef>
              <a:buSzPts val="1700"/>
            </a:pPr>
            <a:r>
              <a:rPr lang="en-US" sz="1400" dirty="0">
                <a:solidFill>
                  <a:schemeClr val="tx1"/>
                </a:solidFill>
              </a:rPr>
              <a:t>General information but binding  </a:t>
            </a:r>
          </a:p>
          <a:p>
            <a:pPr marL="800100" lvl="1" indent="-336550">
              <a:spcBef>
                <a:spcPts val="0"/>
              </a:spcBef>
              <a:buSzPts val="1700"/>
            </a:pPr>
            <a:endParaRPr lang="en-US" sz="1400" dirty="0">
              <a:solidFill>
                <a:schemeClr val="tx1"/>
              </a:solidFill>
            </a:endParaRPr>
          </a:p>
          <a:p>
            <a:pPr marL="342900" indent="-336550">
              <a:spcBef>
                <a:spcPts val="0"/>
              </a:spcBef>
              <a:buSzPts val="1700"/>
            </a:pPr>
            <a:r>
              <a:rPr lang="en-US" sz="1400" b="1" dirty="0">
                <a:solidFill>
                  <a:schemeClr val="tx1"/>
                </a:solidFill>
              </a:rPr>
              <a:t>Templates have language that must be included </a:t>
            </a:r>
          </a:p>
          <a:p>
            <a:pPr marL="742950" lvl="1" indent="-279400">
              <a:spcBef>
                <a:spcPts val="0"/>
              </a:spcBef>
              <a:buSzPts val="1700"/>
            </a:pPr>
            <a:r>
              <a:rPr lang="en-US" sz="1400" dirty="0">
                <a:solidFill>
                  <a:schemeClr val="tx1"/>
                </a:solidFill>
              </a:rPr>
              <a:t>Keep modifications minimal </a:t>
            </a:r>
            <a:endParaRPr lang="en-US" sz="1400" b="1" dirty="0">
              <a:solidFill>
                <a:schemeClr val="tx1"/>
              </a:solidFill>
            </a:endParaRPr>
          </a:p>
          <a:p>
            <a:pPr marL="1200150" lvl="2" indent="-279400">
              <a:spcBef>
                <a:spcPts val="0"/>
              </a:spcBef>
              <a:buSzPts val="1700"/>
            </a:pPr>
            <a:endParaRPr lang="en-US" sz="1400" dirty="0">
              <a:solidFill>
                <a:schemeClr val="tx1"/>
              </a:solidFill>
            </a:endParaRPr>
          </a:p>
          <a:p>
            <a:pPr marL="342900" indent="-336550">
              <a:spcBef>
                <a:spcPts val="0"/>
              </a:spcBef>
              <a:buSzPts val="1700"/>
            </a:pPr>
            <a:endParaRPr lang="en-US" sz="1400" dirty="0">
              <a:solidFill>
                <a:schemeClr val="tx1"/>
              </a:solidFill>
            </a:endParaRPr>
          </a:p>
        </p:txBody>
      </p:sp>
    </p:spTree>
    <p:extLst>
      <p:ext uri="{BB962C8B-B14F-4D97-AF65-F5344CB8AC3E}">
        <p14:creationId xmlns:p14="http://schemas.microsoft.com/office/powerpoint/2010/main" val="3426412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sz="4100" dirty="0"/>
              <a:t>GA-Related Templates and Forms </a:t>
            </a:r>
            <a:endParaRPr sz="4100" dirty="0"/>
          </a:p>
        </p:txBody>
      </p:sp>
      <p:sp>
        <p:nvSpPr>
          <p:cNvPr id="92" name="Google Shape;92;p14"/>
          <p:cNvSpPr txBox="1">
            <a:spLocks noGrp="1"/>
          </p:cNvSpPr>
          <p:nvPr>
            <p:ph type="body" idx="1"/>
          </p:nvPr>
        </p:nvSpPr>
        <p:spPr>
          <a:xfrm>
            <a:off x="457200" y="1244277"/>
            <a:ext cx="8229600" cy="3394200"/>
          </a:xfrm>
          <a:prstGeom prst="rect">
            <a:avLst/>
          </a:prstGeom>
          <a:noFill/>
          <a:ln>
            <a:noFill/>
          </a:ln>
        </p:spPr>
        <p:txBody>
          <a:bodyPr spcFirstLastPara="1" wrap="square" lIns="91425" tIns="45700" rIns="91425" bIns="45700" anchor="t" anchorCtr="0">
            <a:noAutofit/>
          </a:bodyPr>
          <a:lstStyle/>
          <a:p>
            <a:pPr marL="342900" indent="-336550">
              <a:spcBef>
                <a:spcPts val="0"/>
              </a:spcBef>
              <a:buSzPts val="1700"/>
            </a:pPr>
            <a:r>
              <a:rPr lang="en-US" sz="1400" b="1" dirty="0">
                <a:solidFill>
                  <a:schemeClr val="tx1"/>
                </a:solidFill>
                <a:hlinkClick r:id="rId3"/>
              </a:rPr>
              <a:t>GA Payroll Level Adjustment Request </a:t>
            </a:r>
            <a:endParaRPr lang="en-US" sz="1400" b="1" dirty="0">
              <a:solidFill>
                <a:schemeClr val="tx1"/>
              </a:solidFill>
            </a:endParaRPr>
          </a:p>
          <a:p>
            <a:pPr marL="342900" indent="-336550">
              <a:spcBef>
                <a:spcPts val="0"/>
              </a:spcBef>
              <a:buSzPts val="1700"/>
            </a:pPr>
            <a:endParaRPr lang="en-US" sz="1400" b="1" dirty="0">
              <a:solidFill>
                <a:schemeClr val="tx1"/>
              </a:solidFill>
            </a:endParaRPr>
          </a:p>
          <a:p>
            <a:pPr marL="342900" indent="-336550">
              <a:spcBef>
                <a:spcPts val="0"/>
              </a:spcBef>
              <a:buSzPts val="1700"/>
            </a:pPr>
            <a:r>
              <a:rPr lang="en-US" sz="1400" b="1" dirty="0">
                <a:solidFill>
                  <a:schemeClr val="tx1"/>
                </a:solidFill>
              </a:rPr>
              <a:t>Supplemental Description of Duties (SDD) </a:t>
            </a:r>
          </a:p>
          <a:p>
            <a:pPr marL="800100" lvl="1" indent="-336550">
              <a:spcBef>
                <a:spcPts val="0"/>
              </a:spcBef>
              <a:buSzPts val="1700"/>
            </a:pPr>
            <a:r>
              <a:rPr lang="en-US" sz="1400" dirty="0">
                <a:solidFill>
                  <a:schemeClr val="tx1"/>
                </a:solidFill>
              </a:rPr>
              <a:t>Word doc </a:t>
            </a:r>
            <a:r>
              <a:rPr lang="en-US" sz="1400" dirty="0">
                <a:solidFill>
                  <a:schemeClr val="tx1"/>
                </a:solidFill>
                <a:hlinkClick r:id="rId4"/>
              </a:rPr>
              <a:t>templates</a:t>
            </a:r>
            <a:r>
              <a:rPr lang="en-US" sz="1400" dirty="0">
                <a:solidFill>
                  <a:schemeClr val="tx1"/>
                </a:solidFill>
              </a:rPr>
              <a:t> </a:t>
            </a:r>
          </a:p>
          <a:p>
            <a:pPr marL="800100" lvl="1" indent="-336550">
              <a:spcBef>
                <a:spcPts val="0"/>
              </a:spcBef>
              <a:buSzPts val="1700"/>
            </a:pPr>
            <a:r>
              <a:rPr lang="en-US" sz="1400" dirty="0">
                <a:solidFill>
                  <a:schemeClr val="tx1"/>
                </a:solidFill>
                <a:hlinkClick r:id="rId5"/>
              </a:rPr>
              <a:t>Online workflow </a:t>
            </a:r>
            <a:r>
              <a:rPr lang="en-US" sz="1400" dirty="0">
                <a:solidFill>
                  <a:schemeClr val="tx1"/>
                </a:solidFill>
              </a:rPr>
              <a:t>through </a:t>
            </a:r>
            <a:r>
              <a:rPr lang="en-US" sz="1400" dirty="0" err="1">
                <a:solidFill>
                  <a:schemeClr val="tx1"/>
                </a:solidFill>
              </a:rPr>
              <a:t>KualiBuild</a:t>
            </a:r>
            <a:r>
              <a:rPr lang="en-US" sz="1400" dirty="0">
                <a:solidFill>
                  <a:schemeClr val="tx1"/>
                </a:solidFill>
              </a:rPr>
              <a:t> </a:t>
            </a:r>
          </a:p>
          <a:p>
            <a:pPr marL="800100" lvl="1" indent="-336550">
              <a:spcBef>
                <a:spcPts val="0"/>
              </a:spcBef>
              <a:buSzPts val="1700"/>
            </a:pPr>
            <a:endParaRPr lang="en-US" sz="1400" dirty="0">
              <a:solidFill>
                <a:schemeClr val="tx1"/>
              </a:solidFill>
              <a:hlinkClick r:id="rId6"/>
            </a:endParaRPr>
          </a:p>
          <a:p>
            <a:pPr marL="342900" indent="-336550">
              <a:spcBef>
                <a:spcPts val="0"/>
              </a:spcBef>
              <a:buSzPts val="1700"/>
            </a:pPr>
            <a:r>
              <a:rPr lang="en-US" sz="1400" b="1" dirty="0">
                <a:solidFill>
                  <a:schemeClr val="tx1"/>
                </a:solidFill>
                <a:hlinkClick r:id="rId7"/>
              </a:rPr>
              <a:t>GA Supplemental Employment Approval Form </a:t>
            </a:r>
            <a:endParaRPr lang="en-US" sz="1400" b="1" dirty="0">
              <a:solidFill>
                <a:schemeClr val="tx1"/>
              </a:solidFill>
            </a:endParaRPr>
          </a:p>
          <a:p>
            <a:pPr marL="800100" lvl="1" indent="-336550">
              <a:spcBef>
                <a:spcPts val="0"/>
              </a:spcBef>
              <a:buSzPts val="1700"/>
            </a:pPr>
            <a:r>
              <a:rPr lang="en-US" sz="1400" dirty="0">
                <a:solidFill>
                  <a:schemeClr val="tx1"/>
                </a:solidFill>
              </a:rPr>
              <a:t>Required for work over 20 hours per week </a:t>
            </a:r>
          </a:p>
          <a:p>
            <a:pPr marL="800100" lvl="1" indent="-336550">
              <a:spcBef>
                <a:spcPts val="0"/>
              </a:spcBef>
              <a:buSzPts val="1700"/>
            </a:pPr>
            <a:r>
              <a:rPr lang="en-US" sz="1400" dirty="0">
                <a:solidFill>
                  <a:schemeClr val="tx1"/>
                </a:solidFill>
              </a:rPr>
              <a:t>GA Overload, student labor </a:t>
            </a:r>
          </a:p>
          <a:p>
            <a:pPr marL="463550" lvl="1" indent="0">
              <a:spcBef>
                <a:spcPts val="0"/>
              </a:spcBef>
              <a:buSzPts val="1700"/>
              <a:buNone/>
            </a:pPr>
            <a:endParaRPr lang="en-US" sz="1400" dirty="0">
              <a:solidFill>
                <a:schemeClr val="tx1"/>
              </a:solidFill>
            </a:endParaRPr>
          </a:p>
          <a:p>
            <a:pPr marL="342900" indent="-336550">
              <a:spcBef>
                <a:spcPts val="0"/>
              </a:spcBef>
              <a:buSzPts val="1700"/>
            </a:pPr>
            <a:r>
              <a:rPr lang="en-US" sz="1400" b="1" dirty="0">
                <a:solidFill>
                  <a:schemeClr val="tx1"/>
                </a:solidFill>
                <a:hlinkClick r:id="rId8"/>
              </a:rPr>
              <a:t>GA Orientation Slides for Departmental Use </a:t>
            </a:r>
            <a:endParaRPr lang="en-US" sz="1400" b="1" dirty="0">
              <a:solidFill>
                <a:schemeClr val="tx1"/>
              </a:solidFill>
            </a:endParaRPr>
          </a:p>
          <a:p>
            <a:pPr marL="342900" indent="-336550">
              <a:spcBef>
                <a:spcPts val="0"/>
              </a:spcBef>
              <a:buSzPts val="1700"/>
            </a:pPr>
            <a:endParaRPr lang="en-US" sz="1400" b="1" dirty="0">
              <a:solidFill>
                <a:schemeClr val="tx1"/>
              </a:solidFill>
            </a:endParaRPr>
          </a:p>
          <a:p>
            <a:pPr marL="342900" indent="-336550">
              <a:spcBef>
                <a:spcPts val="0"/>
              </a:spcBef>
              <a:buSzPts val="1700"/>
            </a:pPr>
            <a:r>
              <a:rPr lang="en-US" sz="1400" b="1" dirty="0">
                <a:solidFill>
                  <a:schemeClr val="tx1"/>
                </a:solidFill>
              </a:rPr>
              <a:t>All linked under TGS’s </a:t>
            </a:r>
            <a:r>
              <a:rPr lang="en-US" sz="1400" b="1" dirty="0">
                <a:solidFill>
                  <a:schemeClr val="tx1"/>
                </a:solidFill>
                <a:hlinkClick r:id="rId9"/>
              </a:rPr>
              <a:t>Forms</a:t>
            </a:r>
            <a:r>
              <a:rPr lang="en-US" sz="1400" b="1" dirty="0">
                <a:solidFill>
                  <a:schemeClr val="tx1"/>
                </a:solidFill>
              </a:rPr>
              <a:t> page </a:t>
            </a:r>
          </a:p>
          <a:p>
            <a:pPr marL="1200150" lvl="2" indent="-279400">
              <a:spcBef>
                <a:spcPts val="0"/>
              </a:spcBef>
              <a:buSzPts val="1700"/>
            </a:pPr>
            <a:endParaRPr lang="en-US" sz="1400" dirty="0">
              <a:solidFill>
                <a:schemeClr val="tx1"/>
              </a:solidFill>
            </a:endParaRPr>
          </a:p>
          <a:p>
            <a:pPr marL="342900" indent="-336550">
              <a:spcBef>
                <a:spcPts val="0"/>
              </a:spcBef>
              <a:buSzPts val="1700"/>
            </a:pPr>
            <a:endParaRPr lang="en-US" sz="1400" dirty="0">
              <a:solidFill>
                <a:schemeClr val="tx1"/>
              </a:solidFill>
            </a:endParaRPr>
          </a:p>
        </p:txBody>
      </p:sp>
    </p:spTree>
    <p:extLst>
      <p:ext uri="{BB962C8B-B14F-4D97-AF65-F5344CB8AC3E}">
        <p14:creationId xmlns:p14="http://schemas.microsoft.com/office/powerpoint/2010/main" val="3705259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dirty="0"/>
              <a:t>GA Offer Letters</a:t>
            </a:r>
            <a:endParaRPr dirty="0"/>
          </a:p>
        </p:txBody>
      </p:sp>
      <p:sp>
        <p:nvSpPr>
          <p:cNvPr id="92" name="Google Shape;92;p14"/>
          <p:cNvSpPr txBox="1">
            <a:spLocks noGrp="1"/>
          </p:cNvSpPr>
          <p:nvPr>
            <p:ph type="body" idx="1"/>
          </p:nvPr>
        </p:nvSpPr>
        <p:spPr>
          <a:xfrm>
            <a:off x="457200" y="1244277"/>
            <a:ext cx="8229600" cy="3394200"/>
          </a:xfrm>
          <a:prstGeom prst="rect">
            <a:avLst/>
          </a:prstGeom>
          <a:noFill/>
          <a:ln>
            <a:noFill/>
          </a:ln>
        </p:spPr>
        <p:txBody>
          <a:bodyPr spcFirstLastPara="1" wrap="square" lIns="91425" tIns="45700" rIns="91425" bIns="45700" anchor="t" anchorCtr="0">
            <a:noAutofit/>
          </a:bodyPr>
          <a:lstStyle/>
          <a:p>
            <a:pPr marL="342900" lvl="0" indent="-336550">
              <a:spcBef>
                <a:spcPts val="0"/>
              </a:spcBef>
              <a:buSzPts val="1700"/>
            </a:pPr>
            <a:r>
              <a:rPr lang="en-US" sz="1600" b="1" dirty="0">
                <a:solidFill>
                  <a:schemeClr val="tx1"/>
                </a:solidFill>
              </a:rPr>
              <a:t>Deadlines to issue letters: </a:t>
            </a:r>
          </a:p>
          <a:p>
            <a:pPr marL="742950" lvl="1" indent="-279400">
              <a:spcBef>
                <a:spcPts val="0"/>
              </a:spcBef>
              <a:buSzPts val="1700"/>
            </a:pPr>
            <a:r>
              <a:rPr lang="en-US" sz="1600" dirty="0">
                <a:solidFill>
                  <a:schemeClr val="tx1"/>
                </a:solidFill>
              </a:rPr>
              <a:t>April 1 for new, incoming GAs  </a:t>
            </a:r>
            <a:endParaRPr lang="en-US" sz="1600" dirty="0">
              <a:solidFill>
                <a:srgbClr val="FF0000"/>
              </a:solidFill>
            </a:endParaRPr>
          </a:p>
          <a:p>
            <a:pPr marL="742950" lvl="1" indent="-279400">
              <a:spcBef>
                <a:spcPts val="0"/>
              </a:spcBef>
              <a:buSzPts val="1700"/>
            </a:pPr>
            <a:r>
              <a:rPr lang="en-US" sz="1600" dirty="0">
                <a:solidFill>
                  <a:schemeClr val="tx1"/>
                </a:solidFill>
              </a:rPr>
              <a:t>June 1 for continuing GAs </a:t>
            </a:r>
          </a:p>
          <a:p>
            <a:pPr marL="1200150" lvl="2" indent="-279400">
              <a:spcBef>
                <a:spcPts val="0"/>
              </a:spcBef>
              <a:buSzPts val="1700"/>
              <a:buChar char="–"/>
            </a:pPr>
            <a:r>
              <a:rPr lang="en-US" sz="1600" dirty="0">
                <a:solidFill>
                  <a:schemeClr val="tx1"/>
                </a:solidFill>
              </a:rPr>
              <a:t>If not confident in funding, offer can be held </a:t>
            </a:r>
          </a:p>
          <a:p>
            <a:pPr marL="1200150" lvl="2" indent="-279400">
              <a:spcBef>
                <a:spcPts val="0"/>
              </a:spcBef>
              <a:buSzPts val="1700"/>
              <a:buChar char="–"/>
            </a:pPr>
            <a:r>
              <a:rPr lang="en-US" sz="1600" dirty="0">
                <a:solidFill>
                  <a:schemeClr val="tx1"/>
                </a:solidFill>
              </a:rPr>
              <a:t>Extenuating circumstances </a:t>
            </a:r>
          </a:p>
          <a:p>
            <a:pPr marL="1200150" lvl="2" indent="-279400">
              <a:spcBef>
                <a:spcPts val="0"/>
              </a:spcBef>
              <a:buSzPts val="1700"/>
              <a:buChar char="–"/>
            </a:pPr>
            <a:r>
              <a:rPr lang="en-US" sz="1600" dirty="0">
                <a:solidFill>
                  <a:schemeClr val="tx1"/>
                </a:solidFill>
              </a:rPr>
              <a:t>Still keep payroll deadlines in mind </a:t>
            </a:r>
          </a:p>
          <a:p>
            <a:pPr marL="742950" lvl="1" indent="-279400">
              <a:spcBef>
                <a:spcPts val="0"/>
              </a:spcBef>
              <a:buSzPts val="1700"/>
            </a:pPr>
            <a:endParaRPr lang="en-US" sz="1600" dirty="0">
              <a:solidFill>
                <a:schemeClr val="tx1"/>
              </a:solidFill>
            </a:endParaRPr>
          </a:p>
          <a:p>
            <a:pPr marL="342900" lvl="0" indent="-336550">
              <a:spcBef>
                <a:spcPts val="0"/>
              </a:spcBef>
              <a:buSzPts val="1700"/>
            </a:pPr>
            <a:r>
              <a:rPr lang="en-US" sz="1500" b="1" dirty="0">
                <a:solidFill>
                  <a:schemeClr val="tx1"/>
                </a:solidFill>
              </a:rPr>
              <a:t>Withdrawing a GA Offer </a:t>
            </a:r>
          </a:p>
          <a:p>
            <a:pPr marL="742950" lvl="1" indent="-279400">
              <a:spcBef>
                <a:spcPts val="0"/>
              </a:spcBef>
              <a:buSzPts val="1700"/>
            </a:pPr>
            <a:r>
              <a:rPr lang="en-US" sz="1500" dirty="0">
                <a:solidFill>
                  <a:schemeClr val="tx1"/>
                </a:solidFill>
              </a:rPr>
              <a:t>You must work with Labor Relations to do this </a:t>
            </a:r>
          </a:p>
          <a:p>
            <a:pPr marL="742950" lvl="1" indent="-279400">
              <a:spcBef>
                <a:spcPts val="0"/>
              </a:spcBef>
              <a:buSzPts val="1700"/>
            </a:pPr>
            <a:r>
              <a:rPr lang="en-US" sz="1500" dirty="0">
                <a:solidFill>
                  <a:schemeClr val="tx1"/>
                </a:solidFill>
              </a:rPr>
              <a:t>TGS has templates available for: </a:t>
            </a:r>
          </a:p>
          <a:p>
            <a:pPr marL="1200150" lvl="2" indent="-279400">
              <a:spcBef>
                <a:spcPts val="0"/>
              </a:spcBef>
              <a:buSzPts val="1700"/>
              <a:buChar char="–"/>
            </a:pPr>
            <a:r>
              <a:rPr lang="en-US" sz="1500" dirty="0">
                <a:solidFill>
                  <a:schemeClr val="tx1"/>
                </a:solidFill>
              </a:rPr>
              <a:t>A GA who deferred admission to a future semester </a:t>
            </a:r>
          </a:p>
          <a:p>
            <a:pPr marL="1200150" lvl="2" indent="-279400">
              <a:spcBef>
                <a:spcPts val="0"/>
              </a:spcBef>
              <a:buSzPts val="1700"/>
              <a:buChar char="–"/>
            </a:pPr>
            <a:r>
              <a:rPr lang="en-US" sz="1500" dirty="0">
                <a:solidFill>
                  <a:schemeClr val="tx1"/>
                </a:solidFill>
              </a:rPr>
              <a:t>A GA who did not respond to the GA offer by the deadline </a:t>
            </a:r>
          </a:p>
          <a:p>
            <a:pPr marL="342900" lvl="0" indent="-336550" algn="l" rtl="0">
              <a:spcBef>
                <a:spcPts val="0"/>
              </a:spcBef>
              <a:spcAft>
                <a:spcPts val="0"/>
              </a:spcAft>
              <a:buSzPts val="1700"/>
              <a:buChar char="•"/>
            </a:pPr>
            <a:endParaRPr lang="en-US" sz="1600" b="1" dirty="0"/>
          </a:p>
        </p:txBody>
      </p:sp>
    </p:spTree>
    <p:extLst>
      <p:ext uri="{BB962C8B-B14F-4D97-AF65-F5344CB8AC3E}">
        <p14:creationId xmlns:p14="http://schemas.microsoft.com/office/powerpoint/2010/main" val="3198899216"/>
      </p:ext>
    </p:extLst>
  </p:cSld>
  <p:clrMapOvr>
    <a:masterClrMapping/>
  </p:clrMapOvr>
</p:sld>
</file>

<file path=ppt/theme/theme1.xml><?xml version="1.0" encoding="utf-8"?>
<a:theme xmlns:a="http://schemas.openxmlformats.org/drawingml/2006/main" name="white-bluebar-templat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22397</TotalTime>
  <Words>3395</Words>
  <Application>Microsoft Office PowerPoint</Application>
  <PresentationFormat>On-screen Show (16:9)</PresentationFormat>
  <Paragraphs>324</Paragraphs>
  <Slides>29</Slides>
  <Notes>29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29</vt:i4>
      </vt:variant>
    </vt:vector>
  </HeadingPairs>
  <TitlesOfParts>
    <vt:vector size="35" baseType="lpstr">
      <vt:lpstr>Arial</vt:lpstr>
      <vt:lpstr>Calibri</vt:lpstr>
      <vt:lpstr>Symbol</vt:lpstr>
      <vt:lpstr>Times New Roman</vt:lpstr>
      <vt:lpstr>white-bluebar-template</vt:lpstr>
      <vt:lpstr>1_Custom Design</vt:lpstr>
      <vt:lpstr>Setting Up for Success: Recruitment, Offer Letters, and Hiring of GAs </vt:lpstr>
      <vt:lpstr>Agenda</vt:lpstr>
      <vt:lpstr>GA Overview </vt:lpstr>
      <vt:lpstr>Recruiting GAs</vt:lpstr>
      <vt:lpstr>Offer Letters &amp; Recruiting –  April 15 Resolution</vt:lpstr>
      <vt:lpstr>Recruiting Letter Template</vt:lpstr>
      <vt:lpstr>GA-Related Templates and Forms</vt:lpstr>
      <vt:lpstr>GA-Related Templates and Forms </vt:lpstr>
      <vt:lpstr>GA Offer Letters</vt:lpstr>
      <vt:lpstr>GA Offer Letter Updates </vt:lpstr>
      <vt:lpstr>GA Offer Letters – Updated Language</vt:lpstr>
      <vt:lpstr>How to Determine if a TA Needs to Provide Proof of English Proficiency</vt:lpstr>
      <vt:lpstr>UCAELI – Testing </vt:lpstr>
      <vt:lpstr>GAs and Remote Work Approval</vt:lpstr>
      <vt:lpstr>GAs and Remote Work Approval </vt:lpstr>
      <vt:lpstr>GAs Appointed Outside the Academic Home Department</vt:lpstr>
      <vt:lpstr>GAs and Internships/CPT</vt:lpstr>
      <vt:lpstr>Offer Letters Signatures</vt:lpstr>
      <vt:lpstr>Eligibility &amp; Stipend Levels </vt:lpstr>
      <vt:lpstr>Eligibility &amp; Stipend Levels, cont. </vt:lpstr>
      <vt:lpstr>Stipend Level 2 </vt:lpstr>
      <vt:lpstr>Stipend Level 3 </vt:lpstr>
      <vt:lpstr>How to Determine Stipend Level </vt:lpstr>
      <vt:lpstr>GA Hire Level Report</vt:lpstr>
      <vt:lpstr>GA Hire Level Report, cont.</vt:lpstr>
      <vt:lpstr>Who Processes Payroll? </vt:lpstr>
      <vt:lpstr>Supplemental Employment</vt:lpstr>
      <vt:lpstr>Upcoming Events – Timely Topics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Petsa, Megan</cp:lastModifiedBy>
  <cp:revision>194</cp:revision>
  <cp:lastPrinted>2022-01-26T21:05:26Z</cp:lastPrinted>
  <dcterms:modified xsi:type="dcterms:W3CDTF">2024-01-25T19:40:13Z</dcterms:modified>
</cp:coreProperties>
</file>