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8" r:id="rId11"/>
    <p:sldId id="269" r:id="rId12"/>
    <p:sldId id="267" r:id="rId1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82"/>
    <p:restoredTop sz="94640"/>
  </p:normalViewPr>
  <p:slideViewPr>
    <p:cSldViewPr snapToGrid="0">
      <p:cViewPr varScale="1">
        <p:scale>
          <a:sx n="127" d="100"/>
          <a:sy n="127" d="100"/>
        </p:scale>
        <p:origin x="392" y="8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594313036c_0_38: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594313036c_0_38: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r>
              <a:rPr lang="en-US" dirty="0"/>
              <a:t>Basically</a:t>
            </a:r>
            <a:r>
              <a:rPr lang="en-US" baseline="0" dirty="0"/>
              <a:t> part 2 – Gena Twarz from Payroll will tell you all the things you need to go to get all of your GAs on payroll as smoothly as possible for fall. That session will be June 1. </a:t>
            </a:r>
            <a:endParaRPr dirty="0"/>
          </a:p>
        </p:txBody>
      </p:sp>
    </p:spTree>
    <p:extLst>
      <p:ext uri="{BB962C8B-B14F-4D97-AF65-F5344CB8AC3E}">
        <p14:creationId xmlns:p14="http://schemas.microsoft.com/office/powerpoint/2010/main" val="12471061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594313036c_0_38: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594313036c_0_38: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dirty="0"/>
          </a:p>
        </p:txBody>
      </p:sp>
    </p:spTree>
    <p:extLst>
      <p:ext uri="{BB962C8B-B14F-4D97-AF65-F5344CB8AC3E}">
        <p14:creationId xmlns:p14="http://schemas.microsoft.com/office/powerpoint/2010/main" val="2141641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1256e73781_1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11256e73781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11256e73781_1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11256e73781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11d91b37d1d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11d91b37d1d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1d91b37d1d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11d91b37d1d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11d91b37d1d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11d91b37d1d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1256e73781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1256e73781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1d91b37d1d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11d91b37d1d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11256e73781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11256e73781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11256e7378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11256e7378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2"/>
        <p:cNvGrpSpPr/>
        <p:nvPr/>
      </p:nvGrpSpPr>
      <p:grpSpPr>
        <a:xfrm>
          <a:off x="0" y="0"/>
          <a:ext cx="0" cy="0"/>
          <a:chOff x="0" y="0"/>
          <a:chExt cx="0" cy="0"/>
        </a:xfrm>
      </p:grpSpPr>
      <p:sp>
        <p:nvSpPr>
          <p:cNvPr id="23" name="Google Shape;23;p4"/>
          <p:cNvSpPr txBox="1">
            <a:spLocks noGrp="1"/>
          </p:cNvSpPr>
          <p:nvPr>
            <p:ph type="title"/>
          </p:nvPr>
        </p:nvSpPr>
        <p:spPr>
          <a:xfrm>
            <a:off x="457200" y="206375"/>
            <a:ext cx="8229600" cy="8572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4"/>
          <p:cNvSpPr txBox="1">
            <a:spLocks noGrp="1"/>
          </p:cNvSpPr>
          <p:nvPr>
            <p:ph type="body" idx="1"/>
          </p:nvPr>
        </p:nvSpPr>
        <p:spPr>
          <a:xfrm>
            <a:off x="457200" y="1244277"/>
            <a:ext cx="8229600" cy="3394075"/>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sz="1800"/>
            </a:lvl1pPr>
            <a:lvl2pPr marL="914400" lvl="1" indent="-342900" algn="l">
              <a:spcBef>
                <a:spcPts val="360"/>
              </a:spcBef>
              <a:spcAft>
                <a:spcPts val="0"/>
              </a:spcAft>
              <a:buClr>
                <a:schemeClr val="dk1"/>
              </a:buClr>
              <a:buSzPts val="1800"/>
              <a:buChar char="–"/>
              <a:defRPr sz="1800"/>
            </a:lvl2pPr>
            <a:lvl3pPr marL="1371600" lvl="2" indent="-342900" algn="l">
              <a:spcBef>
                <a:spcPts val="360"/>
              </a:spcBef>
              <a:spcAft>
                <a:spcPts val="0"/>
              </a:spcAft>
              <a:buClr>
                <a:schemeClr val="dk1"/>
              </a:buClr>
              <a:buSzPts val="1800"/>
              <a:buChar char="•"/>
              <a:defRPr sz="18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5" name="Google Shape;25;p4"/>
          <p:cNvSpPr txBox="1">
            <a:spLocks noGrp="1"/>
          </p:cNvSpPr>
          <p:nvPr>
            <p:ph type="dt" idx="10"/>
          </p:nvPr>
        </p:nvSpPr>
        <p:spPr>
          <a:xfrm>
            <a:off x="457200" y="4767263"/>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ftr" idx="11"/>
          </p:nvPr>
        </p:nvSpPr>
        <p:spPr>
          <a:xfrm>
            <a:off x="3124200" y="4767263"/>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sldNum" idx="12"/>
          </p:nvPr>
        </p:nvSpPr>
        <p:spPr>
          <a:xfrm>
            <a:off x="6553200" y="4767263"/>
            <a:ext cx="21336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10779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nke.finger@uconn.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nam10.safelinks.protection.outlook.com/?url=https%3A%2F%2Fgrad.uconn.edu%2Ftimely-topics%2F&amp;data=04%7C01%7C%7C56cd9d5cbba044ece37f08d9d5f1096e%7C17f1a87e2a254eaab9df9d439034b080%7C0%7C0%7C637776053487237717%7CUnknown%7CTWFpbGZsb3d8eyJWIjoiMC4wLjAwMDAiLCJQIjoiV2luMzIiLCJBTiI6Ik1haWwiLCJXVCI6Mn0%3D%7C3000&amp;sdata=rwa2ozjZCWBYJQwJV6S2SvxlqXojL4nx6uMZnd%2FhgWM%3D&amp;reserved=0" TargetMode="External"/><Relationship Id="rId7" Type="http://schemas.openxmlformats.org/officeDocument/2006/relationships/hyperlink" Target="https://docs.google.com/forms/d/e/1FAIpQLSco9HNT1X3hYkNo-9ui8pmCVe9lQN9ZKQDjSDHzQDHaPreb4A/viewform?usp=sf_link"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hyperlink" Target="https://docs.google.com/forms/d/e/1FAIpQLSet77qJcuvFEYCOsDQY0sbVMptGMJhtMOR35eCk0NIs4U6YKQ/viewform?usp=sf_link" TargetMode="External"/><Relationship Id="rId5" Type="http://schemas.openxmlformats.org/officeDocument/2006/relationships/hyperlink" Target="https://nam10.safelinks.protection.outlook.com/?url=https%3A%2F%2Fdocs.google.com%2Fforms%2Fd%2Fe%2F1FAIpQLSfHpGQh-My14f6pWNPhi6xl7xOIjZ87v8tNjt53QRDgElHYeg%2Fviewform%3Fusp%3Dsf_link&amp;data=04%7C01%7C%7C56cd9d5cbba044ece37f08d9d5f1096e%7C17f1a87e2a254eaab9df9d439034b080%7C0%7C0%7C637776053487237717%7CUnknown%7CTWFpbGZsb3d8eyJWIjoiMC4wLjAwMDAiLCJQIjoiV2luMzIiLCJBTiI6Ik1haWwiLCJXVCI6Mn0%3D%7C3000&amp;sdata=WPfmI1PVZx73kGvkWsl8I7v8G5plRGSXb%2Fj6sYjpds4%3D&amp;reserved=0" TargetMode="External"/><Relationship Id="rId4" Type="http://schemas.openxmlformats.org/officeDocument/2006/relationships/hyperlink" Target="mailto:megan.petsa@uconn.edu"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nam10.safelinks.protection.outlook.com/?url=https%3A%2F%2Fconnect.grad.uconn.edu%2Fportal%2Fuser%3Ftab%3Dgradslate&amp;data=04%7C01%7C%7C56cd9d5cbba044ece37f08d9d5f1096e%7C17f1a87e2a254eaab9df9d439034b080%7C0%7C0%7C637776053487081478%7CUnknown%7CTWFpbGZsb3d8eyJWIjoiMC4wLjAwMDAiLCJQIjoiV2luMzIiLCJBTiI6Ik1haWwiLCJXVCI6Mn0%3D%7C3000&amp;sdata=7YrgXBFKFWCU4NWJUxVJQD71e1BhsuXJwp40ekj%2FLKg%3D&amp;reserved=0"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hyperlink" Target="https://nam10.safelinks.protection.outlook.com/?url=https%3A%2F%2Fconnect.grad.uconn.edu%2Fregister%2F%3Fid%3D01545a55-4263-4e22-9938-4636d4c2ac6c&amp;data=04%7C01%7C%7C56cd9d5cbba044ece37f08d9d5f1096e%7C17f1a87e2a254eaab9df9d439034b080%7C0%7C0%7C637776053487081478%7CUnknown%7CTWFpbGZsb3d8eyJWIjoiMC4wLjAwMDAiLCJQIjoiV2luMzIiLCJBTiI6Ik1haWwiLCJXVCI6Mn0%3D%7C3000&amp;sdata=PtUTvlVDOR7b2avt1DFtbBAAaimk91ibKlM4KQPg9UY%3D&amp;reserved=0" TargetMode="External"/><Relationship Id="rId4" Type="http://schemas.openxmlformats.org/officeDocument/2006/relationships/hyperlink" Target="mailto:gradslate@uconn.edu"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openbookpublishers.com/product/1287"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s://blogs.openbookpublishers.com/burst-the-frames-open-access-at-the-dissertation-level/"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dsevaluation.com/resources/"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0" y="6425"/>
            <a:ext cx="9144000" cy="1978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SzPts val="990"/>
              <a:buNone/>
            </a:pPr>
            <a:r>
              <a:rPr lang="en" sz="3580" dirty="0">
                <a:latin typeface="Montserrat"/>
                <a:ea typeface="Montserrat"/>
                <a:cs typeface="Montserrat"/>
                <a:sym typeface="Montserrat"/>
              </a:rPr>
              <a:t>The Digital Dissertation: </a:t>
            </a:r>
            <a:endParaRPr sz="3580" dirty="0">
              <a:latin typeface="Montserrat"/>
              <a:ea typeface="Montserrat"/>
              <a:cs typeface="Montserrat"/>
              <a:sym typeface="Montserrat"/>
            </a:endParaRPr>
          </a:p>
          <a:p>
            <a:pPr marL="0" lvl="0" indent="0" algn="l" rtl="0">
              <a:spcBef>
                <a:spcPts val="0"/>
              </a:spcBef>
              <a:spcAft>
                <a:spcPts val="0"/>
              </a:spcAft>
              <a:buSzPts val="990"/>
              <a:buNone/>
            </a:pPr>
            <a:r>
              <a:rPr lang="en" sz="2250" dirty="0">
                <a:solidFill>
                  <a:srgbClr val="333333"/>
                </a:solidFill>
                <a:latin typeface="Montserrat"/>
                <a:ea typeface="Montserrat"/>
                <a:cs typeface="Montserrat"/>
                <a:sym typeface="Montserrat"/>
              </a:rPr>
              <a:t>How to Embark on Digital Scholarship </a:t>
            </a:r>
            <a:endParaRPr sz="2250" dirty="0">
              <a:solidFill>
                <a:srgbClr val="333333"/>
              </a:solidFill>
              <a:latin typeface="Montserrat"/>
              <a:ea typeface="Montserrat"/>
              <a:cs typeface="Montserrat"/>
              <a:sym typeface="Montserrat"/>
            </a:endParaRPr>
          </a:p>
          <a:p>
            <a:pPr marL="0" lvl="0" indent="0" algn="l" rtl="0">
              <a:spcBef>
                <a:spcPts val="0"/>
              </a:spcBef>
              <a:spcAft>
                <a:spcPts val="0"/>
              </a:spcAft>
              <a:buSzPts val="990"/>
              <a:buNone/>
            </a:pPr>
            <a:r>
              <a:rPr lang="en" sz="2250" dirty="0">
                <a:solidFill>
                  <a:srgbClr val="333333"/>
                </a:solidFill>
                <a:latin typeface="Montserrat"/>
                <a:ea typeface="Montserrat"/>
                <a:cs typeface="Montserrat"/>
                <a:sym typeface="Montserrat"/>
              </a:rPr>
              <a:t>at the Graduate Level</a:t>
            </a:r>
            <a:endParaRPr sz="4780" dirty="0">
              <a:latin typeface="Montserrat"/>
              <a:ea typeface="Montserrat"/>
              <a:cs typeface="Montserrat"/>
              <a:sym typeface="Montserrat"/>
            </a:endParaRPr>
          </a:p>
        </p:txBody>
      </p:sp>
      <p:sp>
        <p:nvSpPr>
          <p:cNvPr id="56" name="Google Shape;56;p13"/>
          <p:cNvSpPr txBox="1"/>
          <p:nvPr/>
        </p:nvSpPr>
        <p:spPr>
          <a:xfrm>
            <a:off x="0" y="2399375"/>
            <a:ext cx="4808100" cy="226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b="1">
                <a:latin typeface="Montserrat"/>
                <a:ea typeface="Montserrat"/>
                <a:cs typeface="Montserrat"/>
                <a:sym typeface="Montserrat"/>
              </a:rPr>
              <a:t>Anke Finger</a:t>
            </a:r>
            <a:endParaRPr sz="1700" b="1">
              <a:latin typeface="Montserrat"/>
              <a:ea typeface="Montserrat"/>
              <a:cs typeface="Montserrat"/>
              <a:sym typeface="Montserrat"/>
            </a:endParaRPr>
          </a:p>
          <a:p>
            <a:pPr marL="0" lvl="0" indent="0" algn="l" rtl="0">
              <a:spcBef>
                <a:spcPts val="0"/>
              </a:spcBef>
              <a:spcAft>
                <a:spcPts val="0"/>
              </a:spcAft>
              <a:buNone/>
            </a:pPr>
            <a:r>
              <a:rPr lang="en" sz="1700">
                <a:latin typeface="Montserrat"/>
                <a:ea typeface="Montserrat"/>
                <a:cs typeface="Montserrat"/>
                <a:sym typeface="Montserrat"/>
              </a:rPr>
              <a:t>Literatures, Cultures, and Languages /</a:t>
            </a:r>
            <a:endParaRPr sz="1700">
              <a:latin typeface="Montserrat"/>
              <a:ea typeface="Montserrat"/>
              <a:cs typeface="Montserrat"/>
              <a:sym typeface="Montserrat"/>
            </a:endParaRPr>
          </a:p>
          <a:p>
            <a:pPr marL="0" lvl="0" indent="0" algn="l" rtl="0">
              <a:spcBef>
                <a:spcPts val="0"/>
              </a:spcBef>
              <a:spcAft>
                <a:spcPts val="0"/>
              </a:spcAft>
              <a:buNone/>
            </a:pPr>
            <a:r>
              <a:rPr lang="en" sz="1700">
                <a:latin typeface="Montserrat"/>
                <a:ea typeface="Montserrat"/>
                <a:cs typeface="Montserrat"/>
                <a:sym typeface="Montserrat"/>
              </a:rPr>
              <a:t>DMD</a:t>
            </a:r>
            <a:endParaRPr sz="1700">
              <a:latin typeface="Montserrat"/>
              <a:ea typeface="Montserrat"/>
              <a:cs typeface="Montserrat"/>
              <a:sym typeface="Montserrat"/>
            </a:endParaRPr>
          </a:p>
          <a:p>
            <a:pPr marL="0" lvl="0" indent="0" algn="l" rtl="0">
              <a:spcBef>
                <a:spcPts val="0"/>
              </a:spcBef>
              <a:spcAft>
                <a:spcPts val="0"/>
              </a:spcAft>
              <a:buNone/>
            </a:pPr>
            <a:endParaRPr>
              <a:latin typeface="Montserrat"/>
              <a:ea typeface="Montserrat"/>
              <a:cs typeface="Montserrat"/>
              <a:sym typeface="Montserrat"/>
            </a:endParaRPr>
          </a:p>
          <a:p>
            <a:pPr marL="0" lvl="0" indent="0" algn="l" rtl="0">
              <a:spcBef>
                <a:spcPts val="0"/>
              </a:spcBef>
              <a:spcAft>
                <a:spcPts val="0"/>
              </a:spcAft>
              <a:buNone/>
            </a:pPr>
            <a:r>
              <a:rPr lang="en" u="sng">
                <a:solidFill>
                  <a:schemeClr val="hlink"/>
                </a:solidFill>
                <a:latin typeface="Montserrat"/>
                <a:ea typeface="Montserrat"/>
                <a:cs typeface="Montserrat"/>
                <a:sym typeface="Montserrat"/>
                <a:hlinkClick r:id="rId3"/>
              </a:rPr>
              <a:t>anke.finger@uconn.edu</a:t>
            </a:r>
            <a:endParaRPr>
              <a:latin typeface="Montserrat"/>
              <a:ea typeface="Montserrat"/>
              <a:cs typeface="Montserrat"/>
              <a:sym typeface="Montserrat"/>
            </a:endParaRPr>
          </a:p>
          <a:p>
            <a:pPr marL="0" lvl="0" indent="0" algn="l" rtl="0">
              <a:spcBef>
                <a:spcPts val="0"/>
              </a:spcBef>
              <a:spcAft>
                <a:spcPts val="0"/>
              </a:spcAft>
              <a:buNone/>
            </a:pPr>
            <a:endParaRPr>
              <a:latin typeface="Montserrat"/>
              <a:ea typeface="Montserrat"/>
              <a:cs typeface="Montserrat"/>
              <a:sym typeface="Montserrat"/>
            </a:endParaRPr>
          </a:p>
          <a:p>
            <a:pPr marL="0" lvl="0" indent="0" algn="l" rtl="0">
              <a:spcBef>
                <a:spcPts val="0"/>
              </a:spcBef>
              <a:spcAft>
                <a:spcPts val="0"/>
              </a:spcAft>
              <a:buNone/>
            </a:pPr>
            <a:endParaRPr>
              <a:latin typeface="Montserrat"/>
              <a:ea typeface="Montserrat"/>
              <a:cs typeface="Montserrat"/>
              <a:sym typeface="Montserrat"/>
            </a:endParaRPr>
          </a:p>
          <a:p>
            <a:pPr marL="0" lvl="0" indent="0" algn="l" rtl="0">
              <a:spcBef>
                <a:spcPts val="0"/>
              </a:spcBef>
              <a:spcAft>
                <a:spcPts val="0"/>
              </a:spcAft>
              <a:buNone/>
            </a:pPr>
            <a:endParaRPr/>
          </a:p>
          <a:p>
            <a:pPr marL="0" lvl="0" indent="0" algn="l" rtl="0">
              <a:spcBef>
                <a:spcPts val="0"/>
              </a:spcBef>
              <a:spcAft>
                <a:spcPts val="0"/>
              </a:spcAft>
              <a:buNone/>
            </a:pPr>
            <a:endParaRPr/>
          </a:p>
        </p:txBody>
      </p:sp>
      <p:pic>
        <p:nvPicPr>
          <p:cNvPr id="57" name="Google Shape;57;p13" descr="UConn logo, UConn written in blue lettering with University of Connecticut beneath&#10;" title="UConn Logo"/>
          <p:cNvPicPr preferRelativeResize="0"/>
          <p:nvPr/>
        </p:nvPicPr>
        <p:blipFill>
          <a:blip r:embed="rId4">
            <a:alphaModFix/>
          </a:blip>
          <a:stretch>
            <a:fillRect/>
          </a:stretch>
        </p:blipFill>
        <p:spPr>
          <a:xfrm>
            <a:off x="0" y="4268384"/>
            <a:ext cx="2558100" cy="875141"/>
          </a:xfrm>
          <a:prstGeom prst="rect">
            <a:avLst/>
          </a:prstGeom>
          <a:noFill/>
          <a:ln>
            <a:noFill/>
          </a:ln>
        </p:spPr>
      </p:pic>
      <p:pic>
        <p:nvPicPr>
          <p:cNvPr id="58" name="Google Shape;58;p13" descr="Image of Book cover with water droplet close-up against black background. &quot;Edited by Virgina Kuhn and Anke Finger&quot; written across top in light blue text. &quot;Shaping the Digital Dissertation&quot; is written in white lettering beneath. &quot;Knowledge Production in the Arts and Humanities&quot; below that." title="Image of Book Cover"/>
          <p:cNvPicPr preferRelativeResize="0"/>
          <p:nvPr/>
        </p:nvPicPr>
        <p:blipFill>
          <a:blip r:embed="rId5">
            <a:alphaModFix/>
          </a:blip>
          <a:stretch>
            <a:fillRect/>
          </a:stretch>
        </p:blipFill>
        <p:spPr>
          <a:xfrm>
            <a:off x="5681335" y="6425"/>
            <a:ext cx="3462665" cy="5143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3"/>
          <p:cNvSpPr txBox="1">
            <a:spLocks noGrp="1"/>
          </p:cNvSpPr>
          <p:nvPr>
            <p:ph type="title"/>
          </p:nvPr>
        </p:nvSpPr>
        <p:spPr>
          <a:xfrm>
            <a:off x="184935" y="206375"/>
            <a:ext cx="8676526" cy="857400"/>
          </a:xfrm>
          <a:prstGeom prst="rect">
            <a:avLst/>
          </a:prstGeom>
          <a:solidFill>
            <a:srgbClr val="002060"/>
          </a:solidFill>
        </p:spPr>
        <p:txBody>
          <a:bodyPr spcFirstLastPara="1" wrap="square" lIns="91425" tIns="45700" rIns="91425" bIns="45700" anchor="ctr" anchorCtr="0">
            <a:noAutofit/>
          </a:bodyPr>
          <a:lstStyle/>
          <a:p>
            <a:pPr marL="0" lvl="0" indent="0" algn="l" rtl="0">
              <a:spcBef>
                <a:spcPts val="0"/>
              </a:spcBef>
              <a:spcAft>
                <a:spcPts val="0"/>
              </a:spcAft>
              <a:buNone/>
            </a:pPr>
            <a:r>
              <a:rPr lang="en-US" sz="4000" dirty="0">
                <a:solidFill>
                  <a:schemeClr val="bg1"/>
                </a:solidFill>
              </a:rPr>
              <a:t> Upcoming Events – Timely Topics</a:t>
            </a:r>
            <a:endParaRPr sz="4000" dirty="0">
              <a:solidFill>
                <a:schemeClr val="bg1"/>
              </a:solidFill>
            </a:endParaRPr>
          </a:p>
        </p:txBody>
      </p:sp>
      <p:sp>
        <p:nvSpPr>
          <p:cNvPr id="3" name="TextBox 2"/>
          <p:cNvSpPr txBox="1"/>
          <p:nvPr/>
        </p:nvSpPr>
        <p:spPr>
          <a:xfrm>
            <a:off x="354724" y="1284889"/>
            <a:ext cx="8434552" cy="3970318"/>
          </a:xfrm>
          <a:prstGeom prst="rect">
            <a:avLst/>
          </a:prstGeom>
          <a:noFill/>
        </p:spPr>
        <p:txBody>
          <a:bodyPr wrap="square" rtlCol="0">
            <a:spAutoFit/>
          </a:bodyPr>
          <a:lstStyle/>
          <a:p>
            <a:r>
              <a:rPr lang="en-US" b="1" u="sng" dirty="0">
                <a:hlinkClick r:id="rId3"/>
              </a:rPr>
              <a:t>Timely Topics</a:t>
            </a:r>
            <a:r>
              <a:rPr lang="en-US" b="1" dirty="0"/>
              <a:t> </a:t>
            </a:r>
            <a:r>
              <a:rPr lang="en-US" dirty="0"/>
              <a:t>is a series of opportunities to engage with subject matter experts on topics relevant to those who support and advise graduate students and programs. Every session is available to all UConn faculty and staff. If you have any questions or topic suggestions for the Timely Topics Series, please contact Megan Petsa (</a:t>
            </a:r>
            <a:r>
              <a:rPr lang="en-US" dirty="0">
                <a:hlinkClick r:id="rId4"/>
              </a:rPr>
              <a:t>megan.petsa@uconn.edu</a:t>
            </a:r>
            <a:r>
              <a:rPr lang="en-US" dirty="0"/>
              <a:t>). </a:t>
            </a:r>
          </a:p>
          <a:p>
            <a:r>
              <a:rPr lang="en-US" dirty="0"/>
              <a:t>  </a:t>
            </a:r>
          </a:p>
          <a:p>
            <a:r>
              <a:rPr lang="en-US" b="1" dirty="0"/>
              <a:t>Understanding Employment Rules and Opportunities for International Students: CPT, OPT and On Campus Employment</a:t>
            </a:r>
            <a:endParaRPr lang="en-US" dirty="0"/>
          </a:p>
          <a:p>
            <a:r>
              <a:rPr lang="en-US" dirty="0"/>
              <a:t>Thursday, April 7, 2022 at 2:00 pm</a:t>
            </a:r>
          </a:p>
          <a:p>
            <a:r>
              <a:rPr lang="en-US" u="sng" dirty="0">
                <a:hlinkClick r:id="rId5"/>
              </a:rPr>
              <a:t>Register</a:t>
            </a:r>
            <a:endParaRPr lang="en-US" dirty="0"/>
          </a:p>
          <a:p>
            <a:endParaRPr lang="en-US" dirty="0"/>
          </a:p>
          <a:p>
            <a:r>
              <a:rPr lang="en-US" b="1" dirty="0"/>
              <a:t>Supporting Graduate Students in Communication of Their Research Through 3MT </a:t>
            </a:r>
          </a:p>
          <a:p>
            <a:r>
              <a:rPr lang="en-US" dirty="0"/>
              <a:t>Thursday, April 21, 2022 at 11:00 am </a:t>
            </a:r>
          </a:p>
          <a:p>
            <a:r>
              <a:rPr lang="en-US" dirty="0">
                <a:hlinkClick r:id="rId6"/>
              </a:rPr>
              <a:t>Register</a:t>
            </a:r>
            <a:r>
              <a:rPr lang="en-US" dirty="0"/>
              <a:t> </a:t>
            </a:r>
          </a:p>
          <a:p>
            <a:endParaRPr lang="en-US" dirty="0"/>
          </a:p>
          <a:p>
            <a:r>
              <a:rPr lang="en-US" b="1" dirty="0"/>
              <a:t>Graduate Admissions Forum </a:t>
            </a:r>
            <a:endParaRPr lang="en-US" dirty="0"/>
          </a:p>
          <a:p>
            <a:r>
              <a:rPr lang="en-US" dirty="0"/>
              <a:t>Thursday, May 19, 2022 at 11:00 am</a:t>
            </a:r>
          </a:p>
          <a:p>
            <a:r>
              <a:rPr lang="en-US" u="sng" dirty="0">
                <a:hlinkClick r:id="rId7"/>
              </a:rPr>
              <a:t>Register</a:t>
            </a:r>
            <a:endParaRPr lang="en-US" dirty="0"/>
          </a:p>
          <a:p>
            <a:endParaRPr lang="en-US" dirty="0"/>
          </a:p>
        </p:txBody>
      </p:sp>
    </p:spTree>
    <p:extLst>
      <p:ext uri="{BB962C8B-B14F-4D97-AF65-F5344CB8AC3E}">
        <p14:creationId xmlns:p14="http://schemas.microsoft.com/office/powerpoint/2010/main" val="113604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3"/>
          <p:cNvSpPr txBox="1">
            <a:spLocks noGrp="1"/>
          </p:cNvSpPr>
          <p:nvPr>
            <p:ph type="title"/>
          </p:nvPr>
        </p:nvSpPr>
        <p:spPr>
          <a:xfrm>
            <a:off x="457200" y="206375"/>
            <a:ext cx="8229600" cy="857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4000" dirty="0"/>
              <a:t>Upcoming Events – GradSlate</a:t>
            </a:r>
            <a:endParaRPr sz="4000" dirty="0"/>
          </a:p>
        </p:txBody>
      </p:sp>
      <p:sp>
        <p:nvSpPr>
          <p:cNvPr id="3" name="TextBox 2"/>
          <p:cNvSpPr txBox="1"/>
          <p:nvPr/>
        </p:nvSpPr>
        <p:spPr>
          <a:xfrm>
            <a:off x="354724" y="1284889"/>
            <a:ext cx="8434552" cy="2408352"/>
          </a:xfrm>
          <a:prstGeom prst="rect">
            <a:avLst/>
          </a:prstGeom>
          <a:noFill/>
        </p:spPr>
        <p:txBody>
          <a:bodyPr wrap="square" rtlCol="0">
            <a:spAutoFit/>
          </a:bodyPr>
          <a:lstStyle/>
          <a:p>
            <a:r>
              <a:rPr lang="en-US" b="1" u="sng" dirty="0">
                <a:hlinkClick r:id="rId3" tooltip="https://nam10.safelinks.protection.outlook.com/?url=https%3A%2F%2Fconnect.grad.uconn.edu%2Fportal%2Fuser%3Ftab%3Dgradslate&amp;data=04%7C01%7C%7C23906238fda74d6b9e2e08d982a9f554%7C17f1a87e2a254eaab9df9d439034b080%7C0%7C0%7C637684488736446670%7CUnknown%7CTWFpb"/>
              </a:rPr>
              <a:t>GradSlate Training Presentations</a:t>
            </a:r>
            <a:r>
              <a:rPr lang="en-US" dirty="0"/>
              <a:t> are a series of conversations and demos focused on a specific aspect The Graduate School’s online application and CRM system, Slate. These events are appropriate for faculty and staff involved in recruitment and admissions to UConn graduate programs. Please join us to get a deeper understanding about a topic, ask your questions, provide feedback, get tips and tricks, and see new features. If you have any questions or topic suggestions, please contact </a:t>
            </a:r>
            <a:r>
              <a:rPr lang="en-US" u="sng" dirty="0">
                <a:hlinkClick r:id="rId4"/>
              </a:rPr>
              <a:t>gradslate@uconn.edu</a:t>
            </a:r>
            <a:r>
              <a:rPr lang="en-US" dirty="0"/>
              <a:t>. </a:t>
            </a:r>
          </a:p>
          <a:p>
            <a:endParaRPr lang="en-US" sz="1050" dirty="0"/>
          </a:p>
          <a:p>
            <a:endParaRPr lang="en-US" dirty="0"/>
          </a:p>
          <a:p>
            <a:r>
              <a:rPr lang="en-US" b="1" dirty="0"/>
              <a:t>Intro to GradSlate / Slate for Graduate Admissions</a:t>
            </a:r>
            <a:endParaRPr lang="en-US" dirty="0"/>
          </a:p>
          <a:p>
            <a:r>
              <a:rPr lang="en-US" dirty="0"/>
              <a:t>Wednesday, April 6, 2022 at 2:00 PM</a:t>
            </a:r>
            <a:br>
              <a:rPr lang="en-US" dirty="0"/>
            </a:br>
            <a:r>
              <a:rPr lang="en-US" u="sng" dirty="0">
                <a:hlinkClick r:id="rId5"/>
              </a:rPr>
              <a:t>Register</a:t>
            </a:r>
            <a:endParaRPr lang="en-US" dirty="0"/>
          </a:p>
        </p:txBody>
      </p:sp>
      <p:sp>
        <p:nvSpPr>
          <p:cNvPr id="4" name="Google Shape;147;p23"/>
          <p:cNvSpPr txBox="1">
            <a:spLocks/>
          </p:cNvSpPr>
          <p:nvPr/>
        </p:nvSpPr>
        <p:spPr>
          <a:xfrm>
            <a:off x="184935" y="206375"/>
            <a:ext cx="8676526" cy="857400"/>
          </a:xfrm>
          <a:prstGeom prst="rect">
            <a:avLst/>
          </a:prstGeom>
          <a:solidFill>
            <a:srgbClr val="002060"/>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1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9pPr>
          </a:lstStyle>
          <a:p>
            <a:r>
              <a:rPr lang="en-US" sz="4000" dirty="0">
                <a:solidFill>
                  <a:schemeClr val="bg1"/>
                </a:solidFill>
              </a:rPr>
              <a:t> Upcoming Events – GradSlate</a:t>
            </a:r>
          </a:p>
        </p:txBody>
      </p:sp>
    </p:spTree>
    <p:extLst>
      <p:ext uri="{BB962C8B-B14F-4D97-AF65-F5344CB8AC3E}">
        <p14:creationId xmlns:p14="http://schemas.microsoft.com/office/powerpoint/2010/main" val="459358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4"/>
          <p:cNvSpPr txBox="1">
            <a:spLocks noGrp="1"/>
          </p:cNvSpPr>
          <p:nvPr>
            <p:ph type="title"/>
          </p:nvPr>
        </p:nvSpPr>
        <p:spPr>
          <a:xfrm>
            <a:off x="490249" y="450150"/>
            <a:ext cx="8065921" cy="4090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dirty="0">
                <a:latin typeface="Montserrat"/>
                <a:ea typeface="Montserrat"/>
                <a:cs typeface="Montserrat"/>
                <a:sym typeface="Montserrat"/>
              </a:rPr>
              <a:t>Thank you!</a:t>
            </a:r>
            <a:endParaRPr dirty="0">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latin typeface="Montserrat"/>
                <a:ea typeface="Montserrat"/>
                <a:cs typeface="Montserrat"/>
                <a:sym typeface="Montserrat"/>
              </a:rPr>
              <a:t>What is a dissertation?</a:t>
            </a:r>
            <a:endParaRPr>
              <a:latin typeface="Montserrat"/>
              <a:ea typeface="Montserrat"/>
              <a:cs typeface="Montserrat"/>
              <a:sym typeface="Montserrat"/>
            </a:endParaRPr>
          </a:p>
        </p:txBody>
      </p:sp>
      <p:sp>
        <p:nvSpPr>
          <p:cNvPr id="64" name="Google Shape;64;p1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latin typeface="Montserrat"/>
                <a:ea typeface="Montserrat"/>
                <a:cs typeface="Montserrat"/>
                <a:sym typeface="Montserrat"/>
              </a:rPr>
              <a:t>What is a book?</a:t>
            </a:r>
            <a:endParaRPr>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311700" y="0"/>
            <a:ext cx="8520600" cy="1017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a:solidFill>
                  <a:schemeClr val="accent4"/>
                </a:solidFill>
                <a:latin typeface="Montserrat"/>
                <a:ea typeface="Montserrat"/>
                <a:cs typeface="Montserrat"/>
                <a:sym typeface="Montserrat"/>
              </a:rPr>
              <a:t>Contents</a:t>
            </a:r>
            <a:endParaRPr b="1">
              <a:solidFill>
                <a:schemeClr val="accent4"/>
              </a:solidFill>
              <a:latin typeface="Montserrat"/>
              <a:ea typeface="Montserrat"/>
              <a:cs typeface="Montserrat"/>
              <a:sym typeface="Montserrat"/>
            </a:endParaRPr>
          </a:p>
        </p:txBody>
      </p:sp>
      <p:sp>
        <p:nvSpPr>
          <p:cNvPr id="70" name="Google Shape;70;p15"/>
          <p:cNvSpPr txBox="1">
            <a:spLocks noGrp="1"/>
          </p:cNvSpPr>
          <p:nvPr>
            <p:ph type="body" idx="1"/>
          </p:nvPr>
        </p:nvSpPr>
        <p:spPr>
          <a:xfrm>
            <a:off x="139775" y="851000"/>
            <a:ext cx="5769000" cy="4222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latin typeface="Montserrat"/>
                <a:ea typeface="Montserrat"/>
                <a:cs typeface="Montserrat"/>
                <a:sym typeface="Montserrat"/>
              </a:rPr>
              <a:t>Section 1: Contexts </a:t>
            </a:r>
            <a:endParaRPr>
              <a:latin typeface="Montserrat"/>
              <a:ea typeface="Montserrat"/>
              <a:cs typeface="Montserrat"/>
              <a:sym typeface="Montserrat"/>
            </a:endParaRPr>
          </a:p>
          <a:p>
            <a:pPr marL="0" lvl="0" indent="0" algn="l" rtl="0">
              <a:spcBef>
                <a:spcPts val="1200"/>
              </a:spcBef>
              <a:spcAft>
                <a:spcPts val="1200"/>
              </a:spcAft>
              <a:buNone/>
            </a:pPr>
            <a:endParaRPr>
              <a:latin typeface="Montserrat"/>
              <a:ea typeface="Montserrat"/>
              <a:cs typeface="Montserrat"/>
              <a:sym typeface="Montserrat"/>
            </a:endParaRPr>
          </a:p>
        </p:txBody>
      </p:sp>
      <p:sp>
        <p:nvSpPr>
          <p:cNvPr id="71" name="Google Shape;71;p15"/>
          <p:cNvSpPr txBox="1">
            <a:spLocks noGrp="1"/>
          </p:cNvSpPr>
          <p:nvPr>
            <p:ph type="body" idx="2"/>
          </p:nvPr>
        </p:nvSpPr>
        <p:spPr>
          <a:xfrm>
            <a:off x="4589675" y="321475"/>
            <a:ext cx="4554300" cy="4821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latin typeface="Montserrat"/>
                <a:ea typeface="Montserrat"/>
                <a:cs typeface="Montserrat"/>
                <a:sym typeface="Montserrat"/>
              </a:rPr>
              <a:t>Section 2: Case Studies</a:t>
            </a:r>
            <a:endParaRPr>
              <a:latin typeface="Montserrat"/>
              <a:ea typeface="Montserrat"/>
              <a:cs typeface="Montserrat"/>
              <a:sym typeface="Montserrat"/>
            </a:endParaRPr>
          </a:p>
          <a:p>
            <a:pPr marL="0" lvl="0" indent="0" algn="l" rtl="0">
              <a:spcBef>
                <a:spcPts val="1200"/>
              </a:spcBef>
              <a:spcAft>
                <a:spcPts val="1200"/>
              </a:spcAft>
              <a:buNone/>
            </a:pPr>
            <a:endParaRPr/>
          </a:p>
        </p:txBody>
      </p:sp>
      <p:pic>
        <p:nvPicPr>
          <p:cNvPr id="72" name="Google Shape;72;p15" descr="Image of Table of Contents" title="Image of Table of Contents"/>
          <p:cNvPicPr preferRelativeResize="0"/>
          <p:nvPr/>
        </p:nvPicPr>
        <p:blipFill>
          <a:blip r:embed="rId3">
            <a:alphaModFix/>
          </a:blip>
          <a:stretch>
            <a:fillRect/>
          </a:stretch>
        </p:blipFill>
        <p:spPr>
          <a:xfrm>
            <a:off x="2" y="1495525"/>
            <a:ext cx="4242626" cy="3647976"/>
          </a:xfrm>
          <a:prstGeom prst="rect">
            <a:avLst/>
          </a:prstGeom>
          <a:noFill/>
          <a:ln>
            <a:noFill/>
          </a:ln>
        </p:spPr>
      </p:pic>
      <p:pic>
        <p:nvPicPr>
          <p:cNvPr id="73" name="Google Shape;73;p15" descr="Image of Table of Contents" title="Image of Table of Contents"/>
          <p:cNvPicPr preferRelativeResize="0"/>
          <p:nvPr/>
        </p:nvPicPr>
        <p:blipFill>
          <a:blip r:embed="rId4">
            <a:alphaModFix/>
          </a:blip>
          <a:stretch>
            <a:fillRect/>
          </a:stretch>
        </p:blipFill>
        <p:spPr>
          <a:xfrm>
            <a:off x="4589675" y="851000"/>
            <a:ext cx="4123421" cy="42924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pic>
        <p:nvPicPr>
          <p:cNvPr id="78" name="Google Shape;78;p16" descr="Image reads: &quot;One long-held apprehension about the public nature of digital technologies concerns both copyright and intellectual property. In the latter case, people worry that if they put their ideas online, they will be robbed of them; in the former case, people are nervous about using any type of sound or video fearing they will be accused of copyright infringement. These issues are actually two sides of the same coin and, in both cases, the answer hinges on citation practices. The best way to establish your authorship of an expression of an idea is to have a record of it--in other words, to put it online. Likewise, the best way to demonstrate your awareness of others' intellectual property (IP)-- whether that IP resides in words, images or sounds--is to cite your sources.&quot;" title="Image pulled from text of Digital Dissertations Book"/>
          <p:cNvPicPr preferRelativeResize="0"/>
          <p:nvPr/>
        </p:nvPicPr>
        <p:blipFill>
          <a:blip r:embed="rId3">
            <a:alphaModFix/>
          </a:blip>
          <a:stretch>
            <a:fillRect/>
          </a:stretch>
        </p:blipFill>
        <p:spPr>
          <a:xfrm>
            <a:off x="152400" y="152400"/>
            <a:ext cx="8839198" cy="450435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pic>
        <p:nvPicPr>
          <p:cNvPr id="83" name="Google Shape;83;p17" descr="Text reads &quot;Another ongoing concern has to do with the conlation of the words 'public' and 'published' and the prevailing idea that simply putting something online is the same as publishing it. The corollary notion is that if something is online, it is no longer of interest to publishers since it has already been 'published'. Hover, the jurying function that a publisher fulfills is key to any publication and, inf act, in several experiments with online peer review before the publication of a book, publishers found that the online version did not limit book sales. Much of the bias against online publishing likely stems from these misguided notions that were rampant in the early days of the internet and will certainly persist if they are not examined by the academic community. Such bias, we hold, not only impedes the sharing of new ideas and innovative scholarship because it is deemed a hazard, it also blocks vital dialoguse between two cultures that have artificially distanced themselves over time, academia and the public commons.&quot;" title="Text pulled from Digital Dissertation Book"/>
          <p:cNvPicPr preferRelativeResize="0"/>
          <p:nvPr/>
        </p:nvPicPr>
        <p:blipFill>
          <a:blip r:embed="rId3">
            <a:alphaModFix/>
          </a:blip>
          <a:stretch>
            <a:fillRect/>
          </a:stretch>
        </p:blipFill>
        <p:spPr>
          <a:xfrm>
            <a:off x="152400" y="152400"/>
            <a:ext cx="7831486" cy="48387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FICUS</a:t>
            </a:r>
            <a:endParaRPr/>
          </a:p>
        </p:txBody>
      </p:sp>
      <p:sp>
        <p:nvSpPr>
          <p:cNvPr id="89" name="Google Shape;89;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90" name="Google Shape;90;p18" descr="6. Findable, Impactful, Citable, Usable, Sustainable (FICUS) A Heuristic for Digital Publishing (Nick Agate, Cheryl E. Ball, Allison Belan, Monica McCormick and Joshua Neds-Fox)" title="Text pulled from Digital Dissertations Book"/>
          <p:cNvPicPr preferRelativeResize="0"/>
          <p:nvPr/>
        </p:nvPicPr>
        <p:blipFill>
          <a:blip r:embed="rId3">
            <a:alphaModFix/>
          </a:blip>
          <a:stretch>
            <a:fillRect/>
          </a:stretch>
        </p:blipFill>
        <p:spPr>
          <a:xfrm>
            <a:off x="0" y="6508"/>
            <a:ext cx="9143999" cy="513048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Montserrat"/>
                <a:ea typeface="Montserrat"/>
                <a:cs typeface="Montserrat"/>
                <a:sym typeface="Montserrat"/>
              </a:rPr>
              <a:t>The Book and the Blog</a:t>
            </a:r>
            <a:endParaRPr>
              <a:latin typeface="Montserrat"/>
              <a:ea typeface="Montserrat"/>
              <a:cs typeface="Montserrat"/>
              <a:sym typeface="Montserrat"/>
            </a:endParaRPr>
          </a:p>
        </p:txBody>
      </p:sp>
      <p:sp>
        <p:nvSpPr>
          <p:cNvPr id="96" name="Google Shape;96;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a:p>
            <a:pPr marL="0" lvl="0" indent="0" algn="l" rtl="0">
              <a:spcBef>
                <a:spcPts val="1200"/>
              </a:spcBef>
              <a:spcAft>
                <a:spcPts val="0"/>
              </a:spcAft>
              <a:buNone/>
            </a:pPr>
            <a:r>
              <a:rPr lang="en" u="sng">
                <a:solidFill>
                  <a:schemeClr val="hlink"/>
                </a:solidFill>
                <a:hlinkClick r:id="rId3"/>
              </a:rPr>
              <a:t>https://www.openbookpublishers.com/product/1287</a:t>
            </a:r>
            <a:endParaRPr/>
          </a:p>
          <a:p>
            <a:pPr marL="0" lvl="0" indent="0" algn="l" rtl="0">
              <a:spcBef>
                <a:spcPts val="1200"/>
              </a:spcBef>
              <a:spcAft>
                <a:spcPts val="0"/>
              </a:spcAft>
              <a:buNone/>
            </a:pPr>
            <a:endParaRPr/>
          </a:p>
          <a:p>
            <a:pPr marL="0" lvl="0" indent="0" algn="l" rtl="0">
              <a:spcBef>
                <a:spcPts val="1200"/>
              </a:spcBef>
              <a:spcAft>
                <a:spcPts val="0"/>
              </a:spcAft>
              <a:buNone/>
            </a:pPr>
            <a:r>
              <a:rPr lang="en" u="sng">
                <a:solidFill>
                  <a:schemeClr val="hlink"/>
                </a:solidFill>
                <a:hlinkClick r:id="rId4"/>
              </a:rPr>
              <a:t>https://blogs.openbookpublishers.com/burst-the-frames-open-access-at-the-dissertation-level/</a:t>
            </a:r>
            <a:endParaRPr/>
          </a:p>
          <a:p>
            <a:pPr marL="0" lvl="0" indent="0" algn="l" rtl="0">
              <a:spcBef>
                <a:spcPts val="1200"/>
              </a:spcBef>
              <a:spcAft>
                <a:spcPts val="120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Montserrat"/>
                <a:ea typeface="Montserrat"/>
                <a:cs typeface="Montserrat"/>
                <a:sym typeface="Montserrat"/>
              </a:rPr>
              <a:t>Support and Logistics at the local level</a:t>
            </a:r>
            <a:endParaRPr b="1">
              <a:latin typeface="Montserrat"/>
              <a:ea typeface="Montserrat"/>
              <a:cs typeface="Montserrat"/>
              <a:sym typeface="Montserrat"/>
            </a:endParaRPr>
          </a:p>
          <a:p>
            <a:pPr marL="0" lvl="0" indent="0" algn="l" rtl="0">
              <a:spcBef>
                <a:spcPts val="0"/>
              </a:spcBef>
              <a:spcAft>
                <a:spcPts val="0"/>
              </a:spcAft>
              <a:buNone/>
            </a:pPr>
            <a:r>
              <a:rPr lang="en">
                <a:latin typeface="Montserrat"/>
                <a:ea typeface="Montserrat"/>
                <a:cs typeface="Montserrat"/>
                <a:sym typeface="Montserrat"/>
              </a:rPr>
              <a:t>(with thanks to Dr. Gabriel Morrison)</a:t>
            </a:r>
            <a:endParaRPr>
              <a:latin typeface="Montserrat"/>
              <a:ea typeface="Montserrat"/>
              <a:cs typeface="Montserrat"/>
              <a:sym typeface="Montserrat"/>
            </a:endParaRPr>
          </a:p>
        </p:txBody>
      </p:sp>
      <p:sp>
        <p:nvSpPr>
          <p:cNvPr id="102" name="Google Shape;102;p20"/>
          <p:cNvSpPr txBox="1">
            <a:spLocks noGrp="1"/>
          </p:cNvSpPr>
          <p:nvPr>
            <p:ph type="body" idx="1"/>
          </p:nvPr>
        </p:nvSpPr>
        <p:spPr>
          <a:xfrm>
            <a:off x="311700" y="1635300"/>
            <a:ext cx="8520600" cy="2933700"/>
          </a:xfrm>
          <a:prstGeom prst="rect">
            <a:avLst/>
          </a:prstGeom>
        </p:spPr>
        <p:txBody>
          <a:bodyPr spcFirstLastPara="1" wrap="square" lIns="91425" tIns="91425" rIns="91425" bIns="91425" anchor="t" anchorCtr="0">
            <a:normAutofit fontScale="85000" lnSpcReduction="20000"/>
          </a:bodyPr>
          <a:lstStyle/>
          <a:p>
            <a:pPr marL="457200" lvl="0" indent="-356552" algn="l" rtl="0">
              <a:spcBef>
                <a:spcPts val="0"/>
              </a:spcBef>
              <a:spcAft>
                <a:spcPts val="0"/>
              </a:spcAft>
              <a:buSzPct val="100000"/>
              <a:buFont typeface="Montserrat"/>
              <a:buChar char="-"/>
            </a:pPr>
            <a:r>
              <a:rPr lang="en" sz="2600">
                <a:latin typeface="Montserrat"/>
                <a:ea typeface="Montserrat"/>
                <a:cs typeface="Montserrat"/>
                <a:sym typeface="Montserrat"/>
              </a:rPr>
              <a:t>Clarity of procedure: What? When? Who? How? Where? </a:t>
            </a:r>
            <a:endParaRPr sz="2600">
              <a:latin typeface="Montserrat"/>
              <a:ea typeface="Montserrat"/>
              <a:cs typeface="Montserrat"/>
              <a:sym typeface="Montserrat"/>
            </a:endParaRPr>
          </a:p>
          <a:p>
            <a:pPr marL="457200" lvl="0" indent="-356552" algn="l" rtl="0">
              <a:spcBef>
                <a:spcPts val="0"/>
              </a:spcBef>
              <a:spcAft>
                <a:spcPts val="0"/>
              </a:spcAft>
              <a:buSzPct val="100000"/>
              <a:buFont typeface="Montserrat"/>
              <a:buChar char="-"/>
            </a:pPr>
            <a:r>
              <a:rPr lang="en" sz="2600">
                <a:latin typeface="Montserrat"/>
                <a:ea typeface="Montserrat"/>
                <a:cs typeface="Montserrat"/>
                <a:sym typeface="Montserrat"/>
              </a:rPr>
              <a:t>Templates for processing born-digital theses: what are steps towards graduation?</a:t>
            </a:r>
            <a:endParaRPr sz="2600">
              <a:latin typeface="Montserrat"/>
              <a:ea typeface="Montserrat"/>
              <a:cs typeface="Montserrat"/>
              <a:sym typeface="Montserrat"/>
            </a:endParaRPr>
          </a:p>
          <a:p>
            <a:pPr marL="457200" lvl="0" indent="-356552" algn="l" rtl="0">
              <a:spcBef>
                <a:spcPts val="0"/>
              </a:spcBef>
              <a:spcAft>
                <a:spcPts val="0"/>
              </a:spcAft>
              <a:buSzPct val="100000"/>
              <a:buFont typeface="Montserrat"/>
              <a:buChar char="-"/>
            </a:pPr>
            <a:r>
              <a:rPr lang="en" sz="2600">
                <a:latin typeface="Montserrat"/>
                <a:ea typeface="Montserrat"/>
                <a:cs typeface="Montserrat"/>
                <a:sym typeface="Montserrat"/>
              </a:rPr>
              <a:t>Academic support centers / consulting services</a:t>
            </a:r>
            <a:endParaRPr sz="2600">
              <a:latin typeface="Montserrat"/>
              <a:ea typeface="Montserrat"/>
              <a:cs typeface="Montserrat"/>
              <a:sym typeface="Montserrat"/>
            </a:endParaRPr>
          </a:p>
          <a:p>
            <a:pPr marL="457200" lvl="0" indent="-356552" algn="l" rtl="0">
              <a:spcBef>
                <a:spcPts val="0"/>
              </a:spcBef>
              <a:spcAft>
                <a:spcPts val="0"/>
              </a:spcAft>
              <a:buSzPct val="100000"/>
              <a:buFont typeface="Montserrat"/>
              <a:buChar char="-"/>
            </a:pPr>
            <a:r>
              <a:rPr lang="en" sz="2600">
                <a:latin typeface="Montserrat"/>
                <a:ea typeface="Montserrat"/>
                <a:cs typeface="Montserrat"/>
                <a:sym typeface="Montserrat"/>
              </a:rPr>
              <a:t>Grant support to hire tech or designers</a:t>
            </a:r>
            <a:endParaRPr sz="2600">
              <a:latin typeface="Montserrat"/>
              <a:ea typeface="Montserrat"/>
              <a:cs typeface="Montserrat"/>
              <a:sym typeface="Montserrat"/>
            </a:endParaRPr>
          </a:p>
          <a:p>
            <a:pPr marL="457200" lvl="0" indent="-356552" algn="l" rtl="0">
              <a:spcBef>
                <a:spcPts val="0"/>
              </a:spcBef>
              <a:spcAft>
                <a:spcPts val="0"/>
              </a:spcAft>
              <a:buSzPct val="100000"/>
              <a:buFont typeface="Montserrat"/>
              <a:buChar char="-"/>
            </a:pPr>
            <a:r>
              <a:rPr lang="en" sz="2600">
                <a:latin typeface="Montserrat"/>
                <a:ea typeface="Montserrat"/>
                <a:cs typeface="Montserrat"/>
                <a:sym typeface="Montserrat"/>
              </a:rPr>
              <a:t>Credit for digital publishing projects during course-work or as ABD</a:t>
            </a:r>
            <a:endParaRPr sz="2600">
              <a:latin typeface="Montserrat"/>
              <a:ea typeface="Montserrat"/>
              <a:cs typeface="Montserrat"/>
              <a:sym typeface="Montserrat"/>
            </a:endParaRPr>
          </a:p>
          <a:p>
            <a:pPr marL="457200" lvl="0" indent="-356552" algn="l" rtl="0">
              <a:spcBef>
                <a:spcPts val="0"/>
              </a:spcBef>
              <a:spcAft>
                <a:spcPts val="0"/>
              </a:spcAft>
              <a:buSzPct val="100000"/>
              <a:buFont typeface="Montserrat"/>
              <a:buChar char="-"/>
            </a:pPr>
            <a:r>
              <a:rPr lang="en" sz="2600">
                <a:latin typeface="Montserrat"/>
                <a:ea typeface="Montserrat"/>
                <a:cs typeface="Montserrat"/>
                <a:sym typeface="Montserrat"/>
              </a:rPr>
              <a:t>Collaboration with local library and digital scholarship librarians</a:t>
            </a:r>
            <a:endParaRPr sz="2600">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08" name="Google Shape;108;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09" name="Google Shape;109;p21" descr="Screen shot of resources webpage provided by Anke Finger">
            <a:hlinkClick r:id="rId3"/>
          </p:cNvPr>
          <p:cNvPicPr preferRelativeResize="0"/>
          <p:nvPr/>
        </p:nvPicPr>
        <p:blipFill>
          <a:blip r:embed="rId4">
            <a:alphaModFix/>
          </a:blip>
          <a:stretch>
            <a:fillRect/>
          </a:stretch>
        </p:blipFill>
        <p:spPr>
          <a:xfrm>
            <a:off x="311700" y="0"/>
            <a:ext cx="8520602" cy="560413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417</Words>
  <Application>Microsoft Office PowerPoint</Application>
  <PresentationFormat>On-screen Show (16:9)</PresentationFormat>
  <Paragraphs>52</Paragraphs>
  <Slides>12</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Montserrat</vt:lpstr>
      <vt:lpstr>Simple Light</vt:lpstr>
      <vt:lpstr>The Digital Dissertation:  How to Embark on Digital Scholarship  at the Graduate Level</vt:lpstr>
      <vt:lpstr>What is a dissertation?</vt:lpstr>
      <vt:lpstr>Contents</vt:lpstr>
      <vt:lpstr>PowerPoint Presentation</vt:lpstr>
      <vt:lpstr>PowerPoint Presentation</vt:lpstr>
      <vt:lpstr>FICUS</vt:lpstr>
      <vt:lpstr>The Book and the Blog</vt:lpstr>
      <vt:lpstr>Support and Logistics at the local level (with thanks to Dr. Gabriel Morrison)</vt:lpstr>
      <vt:lpstr>PowerPoint Presentation</vt:lpstr>
      <vt:lpstr> Upcoming Events – Timely Topics</vt:lpstr>
      <vt:lpstr>Upcoming Events – GradSlate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Digital Dissertation:  How to Embark on Digital Scholarship  at the Graduate Level</dc:title>
  <dc:creator>Petsa, Megan</dc:creator>
  <cp:lastModifiedBy>Petsa, Megan</cp:lastModifiedBy>
  <cp:revision>4</cp:revision>
  <dcterms:modified xsi:type="dcterms:W3CDTF">2022-03-21T14:47:08Z</dcterms:modified>
</cp:coreProperties>
</file>