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f26d3b36f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f26d3b36f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aaf4bd869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aaf4bd869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aaf4bd869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aaf4bd869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aaf4bd869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aaf4bd869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aaf4bd86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aaf4bd86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ISSS does not charge a fee to process your CPT application, but can be expensive when credits are required. </a:t>
            </a:r>
            <a:endParaRPr sz="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aaf4bd869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1aaf4bd869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aaf4bd869_1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1aaf4bd869_1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Apply at least two weeks in advance of your internship/placement start dates. </a:t>
            </a:r>
            <a:endParaRPr sz="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1aaf4bd869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1aaf4bd869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Permanent position: sometimes students get offers for post-graduation employment that begins before they will finish. CPT not appropriate in this situation, but a form of OPT might be.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f26d3b36f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f26d3b36f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1f26d3b36f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1f26d3b36f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f26d3b36f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f26d3b36f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06d60f3e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206d60f3e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206d60f3e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206d60f3e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06d60f3e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206d60f3e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206d60f3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206d60f3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f26d3b36f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f26d3b36f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3924b77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3924b77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2f68ce3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2f68ce3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2f68ce397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2f68ce397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f26d3b36f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f26d3b36f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2f68ce39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2f68ce39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2f68ce39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2f68ce39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2f68ce3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2f68ce3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150938"/>
            <a:ext cx="40401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00" cy="29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3"/>
          </p:nvPr>
        </p:nvSpPr>
        <p:spPr>
          <a:xfrm>
            <a:off x="4645025" y="1150938"/>
            <a:ext cx="40419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900" cy="29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4025900"/>
            <a:ext cx="54864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 rot="5400000">
            <a:off x="2874899" y="-1173423"/>
            <a:ext cx="3394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5464200" y="1371575"/>
            <a:ext cx="43878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1273200" y="-609625"/>
            <a:ext cx="43878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34325" y="0"/>
            <a:ext cx="9178200" cy="1200300"/>
          </a:xfrm>
          <a:prstGeom prst="rect">
            <a:avLst/>
          </a:prstGeom>
          <a:solidFill>
            <a:srgbClr val="100E2F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1106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Timely Topics: Understanding Employment Rules &amp; Opportunities for International Students</a:t>
            </a:r>
            <a:endParaRPr sz="2400"/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1"/>
          </p:nvPr>
        </p:nvSpPr>
        <p:spPr>
          <a:xfrm>
            <a:off x="63700" y="2450216"/>
            <a:ext cx="8768700" cy="1329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dirty="0"/>
              <a:t>Presented by International Student &amp; Scholar Services</a:t>
            </a:r>
            <a:endParaRPr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375" dirty="0"/>
              <a:t>Nadine Boudissa, ISSS Advisor, Storrs</a:t>
            </a:r>
            <a:endParaRPr sz="1375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375" dirty="0"/>
              <a:t>Annie Casarella, ISSS Advisor, Storrs</a:t>
            </a:r>
            <a:endParaRPr sz="1375" dirty="0"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375" dirty="0"/>
              <a:t>Neena Kapoor, ISSS Advisor, Hartford</a:t>
            </a:r>
            <a:endParaRPr sz="1375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139150-4B86-4C09-AD70-60B8F61ECF40}"/>
              </a:ext>
            </a:extLst>
          </p:cNvPr>
          <p:cNvSpPr txBox="1"/>
          <p:nvPr/>
        </p:nvSpPr>
        <p:spPr>
          <a:xfrm>
            <a:off x="63700" y="4774424"/>
            <a:ext cx="1005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April 7,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What is it?</a:t>
            </a:r>
            <a:endParaRPr sz="20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Curricular Practical Training (CPT) is a work benefit that allows students to participate in off campus…</a:t>
            </a: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Internships/Externships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Volunteering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Degree milestones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Clinical/Practicum/Field placements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Other experiential learning opportunities: Entrepreneurial program</a:t>
            </a:r>
            <a:endParaRPr sz="2000"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What is it?</a:t>
            </a:r>
            <a:endParaRPr sz="24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It is part of the curriculum of the academic program and directly related to the academic major listed on the student’s I-20. </a:t>
            </a:r>
            <a:endParaRPr sz="20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CPT must be authorized for both paid and unpaid experiences. </a:t>
            </a:r>
            <a:endParaRPr sz="20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Completion of the training must be considered academic work and may not delay completion of the degree program.</a:t>
            </a:r>
            <a:endParaRPr sz="28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457200" y="1197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highlight>
                  <a:srgbClr val="FFFFFF"/>
                </a:highlight>
              </a:rPr>
              <a:t>How is the training curricular?</a:t>
            </a:r>
            <a:endParaRPr sz="80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0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sz="8000">
                <a:highlight>
                  <a:srgbClr val="FFFFFF"/>
                </a:highlight>
              </a:rPr>
              <a:t>Internship earns credit*</a:t>
            </a:r>
            <a:endParaRPr sz="8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sz="8000">
                <a:highlight>
                  <a:srgbClr val="FFFFFF"/>
                </a:highlight>
              </a:rPr>
              <a:t>Required clinical placements/field work</a:t>
            </a:r>
            <a:endParaRPr sz="8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sz="8000">
                <a:highlight>
                  <a:srgbClr val="FFFFFF"/>
                </a:highlight>
              </a:rPr>
              <a:t>Internship milestone required to graduate*</a:t>
            </a:r>
            <a:endParaRPr sz="8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sz="8000">
                <a:highlight>
                  <a:srgbClr val="FFFFFF"/>
                </a:highlight>
              </a:rPr>
              <a:t>Some entrepreneurial programs</a:t>
            </a:r>
            <a:endParaRPr sz="80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0">
                <a:highlight>
                  <a:srgbClr val="FFFFFF"/>
                </a:highlight>
              </a:rPr>
              <a:t>* must be on/added to the plan of study</a:t>
            </a:r>
            <a:endParaRPr sz="8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0">
              <a:solidFill>
                <a:srgbClr val="1C222B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8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66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50">
                <a:highlight>
                  <a:srgbClr val="FFFFFF"/>
                </a:highlight>
              </a:rPr>
              <a:t> </a:t>
            </a:r>
            <a:endParaRPr sz="105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05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05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How is the training curricular?</a:t>
            </a:r>
            <a:endParaRPr sz="2000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Internships required for thesis or dissertation research must carry course registration representing the research or internship AND confirmation of direct application of the internship to dissertation/thesis.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In some cases, on-campus internships must also be authorized by CPT. </a:t>
            </a:r>
            <a:endParaRPr sz="200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Who is eligible to apply?</a:t>
            </a:r>
            <a:endParaRPr sz="2000" b="1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Enrolled FT for 2 academic semesters*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Must take place before student finishes degree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Has an offer letter or established placement (clinical site)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Must complete ISSS CPT workshop before applying</a:t>
            </a: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222B"/>
                </a:solidFill>
                <a:highlight>
                  <a:srgbClr val="FFFFFF"/>
                </a:highlight>
              </a:rPr>
              <a:t>*Exceptions are provided for students enrolled in graduate studies that require immediate participation in curricular practical training.</a:t>
            </a: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.</a:t>
            </a:r>
            <a:r>
              <a:rPr lang="en">
                <a:highlight>
                  <a:srgbClr val="FFFFFF"/>
                </a:highlight>
              </a:rPr>
              <a:t> 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What is the role of the advisor?</a:t>
            </a:r>
            <a:endParaRPr sz="20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Academic Advisor will complete a recommendation for the student confirming: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How the training is curricular</a:t>
            </a:r>
            <a:endParaRPr/>
          </a:p>
          <a:p>
            <a:pPr marL="914400" lvl="1" indent="-3270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37373"/>
              </a:buClr>
              <a:buSzPts val="1550"/>
              <a:buChar char="–"/>
            </a:pPr>
            <a:r>
              <a:rPr lang="en" sz="1550">
                <a:solidFill>
                  <a:srgbClr val="737373"/>
                </a:solidFill>
                <a:highlight>
                  <a:srgbClr val="FFFFFF"/>
                </a:highlight>
              </a:rPr>
              <a:t>If earning credit, list the course name and number of credits.</a:t>
            </a:r>
            <a:endParaRPr sz="1550">
              <a:solidFill>
                <a:srgbClr val="737373"/>
              </a:solidFill>
              <a:highlight>
                <a:srgbClr val="FFFFFF"/>
              </a:highlight>
            </a:endParaRPr>
          </a:p>
          <a:p>
            <a:pPr marL="914400" lvl="1" indent="-3270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37373"/>
              </a:buClr>
              <a:buSzPts val="1550"/>
              <a:buChar char="–"/>
            </a:pPr>
            <a:r>
              <a:rPr lang="en" sz="1550">
                <a:solidFill>
                  <a:srgbClr val="737373"/>
                </a:solidFill>
                <a:highlight>
                  <a:srgbClr val="FFFFFF"/>
                </a:highlight>
              </a:rPr>
              <a:t>If required for thesis/dissertation, explain the direct relevance.*additional form</a:t>
            </a:r>
            <a:endParaRPr sz="1550">
              <a:solidFill>
                <a:srgbClr val="737373"/>
              </a:solidFill>
              <a:highlight>
                <a:srgbClr val="FFFFFF"/>
              </a:highlight>
            </a:endParaRPr>
          </a:p>
          <a:p>
            <a:pPr marL="914400" lvl="1" indent="-3270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37373"/>
              </a:buClr>
              <a:buSzPts val="1550"/>
              <a:buChar char="–"/>
            </a:pPr>
            <a:r>
              <a:rPr lang="en" sz="1550">
                <a:solidFill>
                  <a:srgbClr val="737373"/>
                </a:solidFill>
                <a:highlight>
                  <a:srgbClr val="FFFFFF"/>
                </a:highlight>
              </a:rPr>
              <a:t>If contractual agreement, provide the name of the contractual agreement.</a:t>
            </a:r>
            <a:endParaRPr sz="1550">
              <a:solidFill>
                <a:srgbClr val="737373"/>
              </a:solidFill>
              <a:highlight>
                <a:srgbClr val="FFFFFF"/>
              </a:highlight>
            </a:endParaRPr>
          </a:p>
          <a:p>
            <a:pPr marL="914400" lvl="1" indent="-3270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37373"/>
              </a:buClr>
              <a:buSzPts val="1550"/>
              <a:buChar char="–"/>
            </a:pPr>
            <a:r>
              <a:rPr lang="en" sz="1550">
                <a:solidFill>
                  <a:srgbClr val="737373"/>
                </a:solidFill>
                <a:highlight>
                  <a:srgbClr val="FFFFFF"/>
                </a:highlight>
              </a:rPr>
              <a:t>If UConn entrepreneurial program, name the UConn entrepreneurial program.</a:t>
            </a:r>
            <a:endParaRPr sz="2300"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Name of the CPT employer and location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What are some rules related to CPT?</a:t>
            </a:r>
            <a:endParaRPr b="1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C222B"/>
              </a:buClr>
              <a:buSzPts val="2000"/>
              <a:buChar char="•"/>
            </a:pPr>
            <a:r>
              <a:rPr lang="en" sz="2000">
                <a:solidFill>
                  <a:srgbClr val="1C222B"/>
                </a:solidFill>
                <a:highlight>
                  <a:srgbClr val="FFFFFF"/>
                </a:highlight>
              </a:rPr>
              <a:t>Students who received 365 days of full-time CPT (20+ hrs/week) are ineligible for OPT.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CPT is authorized by ISSS and must be approved BEFORE your internship or placement begins. </a:t>
            </a: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Duration and work hours of CPT are determined by the course or curricular requirement.</a:t>
            </a:r>
            <a:endParaRPr sz="2000">
              <a:highlight>
                <a:srgbClr val="FFFFFF"/>
              </a:highlight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 sz="2000">
                <a:highlight>
                  <a:srgbClr val="FFFFFF"/>
                </a:highlight>
              </a:rPr>
              <a:t>Work hours for CPT do not count toward max. 20 hour per week requirement.</a:t>
            </a: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</a:t>
            </a:r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FFF"/>
                </a:highlight>
              </a:rPr>
              <a:t>What is it not?</a:t>
            </a:r>
            <a:endParaRPr sz="2000" b="1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Teaching at other Universities - unless the program explicitly requires teaching as part of the degree program or for a particular course that explicitly requires teaching. </a:t>
            </a:r>
            <a:endParaRPr sz="20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highlight>
                <a:srgbClr val="FFFFFF"/>
              </a:highligh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>
                <a:highlight>
                  <a:srgbClr val="FFFFFF"/>
                </a:highlight>
              </a:rPr>
              <a:t>Permanent position</a:t>
            </a: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ctrTitle"/>
          </p:nvPr>
        </p:nvSpPr>
        <p:spPr>
          <a:xfrm>
            <a:off x="311700" y="9077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</a:t>
            </a:r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subTitle" idx="1"/>
          </p:nvPr>
        </p:nvSpPr>
        <p:spPr>
          <a:xfrm>
            <a:off x="129550" y="1360875"/>
            <a:ext cx="85206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32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benefit of F-1 status that allows students to gain experience in major field of study 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12 months per degree level </a:t>
            </a:r>
            <a:endParaRPr sz="200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Extension possibilities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Requires at least one year of FT study in US to be eligible 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May be used pre or post completion (or combo)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Workshop required before applying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Fees: $410 USCIS, $150 ISSS</a:t>
            </a:r>
            <a:endParaRPr sz="20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>
            <a:spLocks noGrp="1"/>
          </p:cNvSpPr>
          <p:nvPr>
            <p:ph type="ctrTitle"/>
          </p:nvPr>
        </p:nvSpPr>
        <p:spPr>
          <a:xfrm>
            <a:off x="311700" y="9902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</a:t>
            </a:r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subTitle" idx="1"/>
          </p:nvPr>
        </p:nvSpPr>
        <p:spPr>
          <a:xfrm>
            <a:off x="311700" y="1258925"/>
            <a:ext cx="8520600" cy="350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 b="1"/>
              <a:t>Eligibility:</a:t>
            </a:r>
            <a:endParaRPr sz="2200" b="1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Any work done during OPT must be directly related to academic major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Pre-OPT may be PT only during the semester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1000"/>
              </a:spcAft>
              <a:buSzPts val="2200"/>
              <a:buChar char="-"/>
            </a:pPr>
            <a:r>
              <a:rPr lang="en" sz="2200"/>
              <a:t>Post-OPT has an unemployment cap of 90 days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457200" y="1596800"/>
            <a:ext cx="8229600" cy="30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F-1 student and J-1 student basics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On-campus employment rules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Curricular Practical Training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"/>
              <a:t>Optional Practical Training and STEM OPT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ctrTitle"/>
          </p:nvPr>
        </p:nvSpPr>
        <p:spPr>
          <a:xfrm>
            <a:off x="311700" y="9902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</a:t>
            </a:r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subTitle" idx="1"/>
          </p:nvPr>
        </p:nvSpPr>
        <p:spPr>
          <a:xfrm>
            <a:off x="311700" y="1258925"/>
            <a:ext cx="8520600" cy="350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 b="1"/>
              <a:t>What is the role of the academic program? </a:t>
            </a:r>
            <a:endParaRPr sz="2200" b="1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Academic advisor provides info to ISSS as part of student’s application</a:t>
            </a: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/>
              <a:t>-	After graduation, you might hire students on OPT. </a:t>
            </a: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/>
              <a:t>-   If unpaid, confirm with Labor Relations to ensure it is compliant with labor rules, and if so, issue gratis appointment offer letter.  </a:t>
            </a: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>
            <a:spLocks noGrp="1"/>
          </p:cNvSpPr>
          <p:nvPr>
            <p:ph type="ctrTitle"/>
          </p:nvPr>
        </p:nvSpPr>
        <p:spPr>
          <a:xfrm>
            <a:off x="311700" y="9902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</a:t>
            </a:r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subTitle" idx="1"/>
          </p:nvPr>
        </p:nvSpPr>
        <p:spPr>
          <a:xfrm>
            <a:off x="311700" y="1258925"/>
            <a:ext cx="8520600" cy="350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 b="1"/>
              <a:t>Timeline: </a:t>
            </a:r>
            <a:endParaRPr sz="2200" b="1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/>
              <a:t>Pre-Completion: may apply up to 90 days prior to requested start date</a:t>
            </a:r>
            <a:endParaRPr sz="22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/>
              <a:t>Post-Completion: may apply up to 90 days prior to program end date</a:t>
            </a:r>
            <a:endParaRPr sz="22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/>
              <a:t>USCIS processing time approx 90 days</a:t>
            </a:r>
            <a:endParaRPr sz="22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>
            <a:spLocks noGrp="1"/>
          </p:cNvSpPr>
          <p:nvPr>
            <p:ph type="ctrTitle"/>
          </p:nvPr>
        </p:nvSpPr>
        <p:spPr>
          <a:xfrm>
            <a:off x="311700" y="9902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</a:t>
            </a:r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subTitle" idx="1"/>
          </p:nvPr>
        </p:nvSpPr>
        <p:spPr>
          <a:xfrm>
            <a:off x="311700" y="1258925"/>
            <a:ext cx="8520600" cy="350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2200" b="1"/>
              <a:t>Reporting Requirements: </a:t>
            </a:r>
            <a:endParaRPr sz="2200" b="1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OPT is part of the F-1 visa so students must still report info to their sponsoring school. 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UConn students on OPT report to ISSS. 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1000"/>
              </a:spcAft>
              <a:buSzPts val="2200"/>
              <a:buChar char="-"/>
            </a:pPr>
            <a:r>
              <a:rPr lang="en" sz="2200"/>
              <a:t>A non-UConn student doing OPT at UConn reports to their school, not to ISSS. </a:t>
            </a:r>
            <a:endParaRPr sz="2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ctrTitle"/>
          </p:nvPr>
        </p:nvSpPr>
        <p:spPr>
          <a:xfrm>
            <a:off x="311700" y="99025"/>
            <a:ext cx="8520600" cy="100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STEM</a:t>
            </a:r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subTitle" idx="1"/>
          </p:nvPr>
        </p:nvSpPr>
        <p:spPr>
          <a:xfrm>
            <a:off x="311700" y="1307300"/>
            <a:ext cx="8520600" cy="3707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32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24-month extension of post-completion OPT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Only available for STEM majors</a:t>
            </a:r>
            <a:endParaRPr sz="220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Based on gov’t list of eligible CIP codes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Employer during STEM must be STEM-eligible too</a:t>
            </a:r>
            <a:endParaRPr sz="220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Employer must be enrolled in e-verify</a:t>
            </a:r>
            <a:endParaRPr sz="220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Training Plan is required</a:t>
            </a:r>
            <a:endParaRPr sz="220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UConn is not a STEM employer (no e-verify)</a:t>
            </a:r>
            <a:endParaRPr sz="22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7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ctrTitle"/>
          </p:nvPr>
        </p:nvSpPr>
        <p:spPr>
          <a:xfrm>
            <a:off x="311700" y="49525"/>
            <a:ext cx="8520600" cy="1064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Student Statistics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International F and J visa statistics: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App. 1,433 international graduate students 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Storrs: 1021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Hartford/GBLC: 239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Stamford: 157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Avery Point: 8</a:t>
            </a:r>
            <a:endParaRPr/>
          </a:p>
          <a:p>
            <a:pPr marL="13716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Top countries: China (531), India (382), Bangladesh (50), Iran (47), South Korea (47)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F-1 and J-1 Visa Basics</a:t>
            </a:r>
            <a:endParaRPr sz="3800"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457200" y="1473950"/>
            <a:ext cx="8229600" cy="342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F-1 visa:</a:t>
            </a:r>
            <a:r>
              <a:rPr lang="en"/>
              <a:t> Purpose of coming to the U.S. is to complete a program of study, usually a degree program.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i="1"/>
              <a:t>F-1 students at UConn: 1410</a:t>
            </a:r>
            <a:endParaRPr i="1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J-1 visa:</a:t>
            </a:r>
            <a:r>
              <a:rPr lang="en"/>
              <a:t> Purpose of coming to the U.S. is to complete an exchange program. Exchange programs can take many formats, including degree program study.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For today we refer to J-1 </a:t>
            </a:r>
            <a:r>
              <a:rPr lang="en" i="1"/>
              <a:t>student</a:t>
            </a:r>
            <a:r>
              <a:rPr lang="en"/>
              <a:t> programs, not visiting scholar programs. 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i="1"/>
              <a:t>J-1 students at UConn: 23</a:t>
            </a:r>
            <a:endParaRPr i="1"/>
          </a:p>
          <a:p>
            <a:pPr marL="9144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F-1 and J-1 Visa Basics</a:t>
            </a:r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Rules and benefits for both programs are similar, but different vocabulary and small variations to the rules.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For F-1 and J-1 student programs, completing the degree is priority.</a:t>
            </a:r>
            <a:endParaRPr/>
          </a:p>
          <a:p>
            <a:pPr marL="914400" lvl="1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As a result, employment rules are very restrictive.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Who is responsible to know the employment rules?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Student must know and work within the given restrictions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Employer reviews work authorization documents through I-9 process and must also ensure they employ the student within those restrictions.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"/>
              <a:t>ISSS reports violation of restrictions through SEVIS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Campus Employment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000"/>
              <a:t>On Campus Employment is: 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 b="1"/>
              <a:t>Work that takes place on campus, with UConn as the employer. </a:t>
            </a:r>
            <a:endParaRPr sz="2000" b="1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 sz="2000"/>
              <a:t>Graduate Assistantship, student labor, special payroll. 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 b="1"/>
              <a:t>Work that takes place on campus, but employer is not UConn, when the employer is providing direct student services.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/>
              <a:t>Starbucks in the bookstore, Subway in the SU.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On campus employment</a:t>
            </a: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Work that is off-campus, where the work site is educationally affiliated with UConn. </a:t>
            </a:r>
            <a:endParaRPr b="1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Educationally affiliated means: </a:t>
            </a:r>
            <a:endParaRPr/>
          </a:p>
          <a:p>
            <a:pPr marL="914400" lvl="1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500"/>
              <a:buChar char="–"/>
            </a:pPr>
            <a:r>
              <a:rPr lang="en" sz="1500" b="1">
                <a:solidFill>
                  <a:srgbClr val="333333"/>
                </a:solidFill>
                <a:highlight>
                  <a:srgbClr val="FFFFFF"/>
                </a:highlight>
              </a:rPr>
              <a:t>Associated with the school's established curriculum</a:t>
            </a:r>
            <a:endParaRPr sz="1500" b="1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500"/>
              <a:buChar char="–"/>
            </a:pPr>
            <a:r>
              <a:rPr lang="en" sz="1500" b="1">
                <a:solidFill>
                  <a:srgbClr val="333333"/>
                </a:solidFill>
                <a:highlight>
                  <a:srgbClr val="FFFFFF"/>
                </a:highlight>
              </a:rPr>
              <a:t>Related to contractually funded research projects at the post-graduate level</a:t>
            </a:r>
            <a:endParaRPr sz="1500" b="1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Examples: GAs with off-campus work sites, work at off campus labs under joint research agreements.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Student/advisor should complete approval form through ISSS.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333333"/>
              </a:buClr>
              <a:buSzPts val="1800"/>
              <a:buChar char="•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ISSS may require a copy of the contractual agreement facilitating the employment.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campus employment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457200" y="1244277"/>
            <a:ext cx="8229600" cy="33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 b="1"/>
              <a:t>Hours are restricted:</a:t>
            </a:r>
            <a:endParaRPr sz="2000" b="1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 sz="2000"/>
              <a:t>Up to 20 hours/week during academic term, more than 20 hours/week during summer/winter break. </a:t>
            </a:r>
            <a:endParaRPr sz="200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 sz="2000"/>
              <a:t>If student will graduate in summer/winter then they are also restricted to 20 hours.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Exceeding these work hours is a visa status violation and can lead to the termination of the student’s I-20/DS-2019 form and visa status.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Campus Employment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457200" y="1150938"/>
            <a:ext cx="4040100" cy="480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F-1 Students	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00" cy="29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3850" algn="l" rtl="0">
              <a:spcBef>
                <a:spcPts val="36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Work permission is built into visa (no separate authorization needed)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New students may begin up to 30 days before first day of classes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Transfer-in students may work on-campus as long as their SEVIS record is released to UConn, student submits arrival documents to ISSS and the student has the UConn I-20.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Must end when student completes their degree </a:t>
            </a:r>
            <a:endParaRPr sz="1500"/>
          </a:p>
          <a:p>
            <a:pPr marL="914400" lvl="1" indent="-311150" algn="l" rtl="0">
              <a:spcBef>
                <a:spcPts val="1000"/>
              </a:spcBef>
              <a:spcAft>
                <a:spcPts val="1000"/>
              </a:spcAft>
              <a:buSzPts val="1300"/>
              <a:buChar char="–"/>
            </a:pPr>
            <a:r>
              <a:rPr lang="en" sz="1300"/>
              <a:t>For most students, including GAs, this is the last day of the last term. </a:t>
            </a:r>
            <a:endParaRPr sz="1300"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3"/>
          </p:nvPr>
        </p:nvSpPr>
        <p:spPr>
          <a:xfrm>
            <a:off x="4645025" y="1150938"/>
            <a:ext cx="4041900" cy="480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J-1 Students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900" cy="29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3850" algn="l" rtl="0">
              <a:spcBef>
                <a:spcPts val="36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ISSS Work authorization letter required before they can start working. This letter must be renewed with each offer letter.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New students can begin as of first day of DS-2019 as long as they have written ISSS authorization. 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Must end when student completes their degree. </a:t>
            </a:r>
            <a:endParaRPr sz="1500"/>
          </a:p>
          <a:p>
            <a:pPr marL="914400" lvl="1" indent="-323850" algn="l" rtl="0">
              <a:spcBef>
                <a:spcPts val="1000"/>
              </a:spcBef>
              <a:spcAft>
                <a:spcPts val="1000"/>
              </a:spcAft>
              <a:buSzPts val="1500"/>
              <a:buChar char="–"/>
            </a:pPr>
            <a:r>
              <a:rPr lang="en" sz="1300"/>
              <a:t>For most students, including GAs, this is the last day of the last term. 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1452</Words>
  <Application>Microsoft Office PowerPoint</Application>
  <PresentationFormat>On-screen Show (16:9)</PresentationFormat>
  <Paragraphs>187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1_Custom Design</vt:lpstr>
      <vt:lpstr>Timely Topics: Understanding Employment Rules &amp; Opportunities for International Students</vt:lpstr>
      <vt:lpstr>Agenda</vt:lpstr>
      <vt:lpstr>International Student Statistics</vt:lpstr>
      <vt:lpstr>F-1 and J-1 Visa Basics</vt:lpstr>
      <vt:lpstr>F-1 and J-1 Visa Basics</vt:lpstr>
      <vt:lpstr>On Campus Employment</vt:lpstr>
      <vt:lpstr>On campus employment</vt:lpstr>
      <vt:lpstr>On campus employment</vt:lpstr>
      <vt:lpstr>On Campus Employment</vt:lpstr>
      <vt:lpstr>CPT</vt:lpstr>
      <vt:lpstr>CPT</vt:lpstr>
      <vt:lpstr>CPT</vt:lpstr>
      <vt:lpstr>CPT</vt:lpstr>
      <vt:lpstr>CPT</vt:lpstr>
      <vt:lpstr>CPT</vt:lpstr>
      <vt:lpstr>CPT</vt:lpstr>
      <vt:lpstr>CPT</vt:lpstr>
      <vt:lpstr>OPT</vt:lpstr>
      <vt:lpstr>OPT</vt:lpstr>
      <vt:lpstr>OPT</vt:lpstr>
      <vt:lpstr>OPT</vt:lpstr>
      <vt:lpstr>OPT</vt:lpstr>
      <vt:lpstr>STEM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Timely Topics: Understanding Employment Rules &amp; Opportunities for International Students</dc:title>
  <dc:creator>Petsa, Megan</dc:creator>
  <cp:lastModifiedBy>Petsa, Megan</cp:lastModifiedBy>
  <cp:revision>1</cp:revision>
  <dcterms:modified xsi:type="dcterms:W3CDTF">2022-04-12T16:10:02Z</dcterms:modified>
</cp:coreProperties>
</file>