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1"/>
  </p:notesMasterIdLst>
  <p:handoutMasterIdLst>
    <p:handoutMasterId r:id="rId32"/>
  </p:handoutMasterIdLst>
  <p:sldIdLst>
    <p:sldId id="256" r:id="rId2"/>
    <p:sldId id="575" r:id="rId3"/>
    <p:sldId id="576" r:id="rId4"/>
    <p:sldId id="578" r:id="rId5"/>
    <p:sldId id="579" r:id="rId6"/>
    <p:sldId id="587" r:id="rId7"/>
    <p:sldId id="596" r:id="rId8"/>
    <p:sldId id="624" r:id="rId9"/>
    <p:sldId id="625" r:id="rId10"/>
    <p:sldId id="584" r:id="rId11"/>
    <p:sldId id="623" r:id="rId12"/>
    <p:sldId id="602" r:id="rId13"/>
    <p:sldId id="588" r:id="rId14"/>
    <p:sldId id="589" r:id="rId15"/>
    <p:sldId id="591" r:id="rId16"/>
    <p:sldId id="597" r:id="rId17"/>
    <p:sldId id="626" r:id="rId18"/>
    <p:sldId id="606" r:id="rId19"/>
    <p:sldId id="608" r:id="rId20"/>
    <p:sldId id="627" r:id="rId21"/>
    <p:sldId id="592" r:id="rId22"/>
    <p:sldId id="593" r:id="rId23"/>
    <p:sldId id="616" r:id="rId24"/>
    <p:sldId id="618" r:id="rId25"/>
    <p:sldId id="621" r:id="rId26"/>
    <p:sldId id="622" r:id="rId27"/>
    <p:sldId id="629" r:id="rId28"/>
    <p:sldId id="630" r:id="rId29"/>
    <p:sldId id="598" r:id="rId3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9980E3-0A0C-2DE4-24CE-C0B7D7A456FB}" name="Holsinger, Kent" initials="HK" userId="S::kent.holsinger@uconn.edu::671cd301-be85-4ddd-8d15-63ae972c7c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A"/>
    <a:srgbClr val="00164B"/>
    <a:srgbClr val="E4002B"/>
    <a:srgbClr val="008FCD"/>
    <a:srgbClr val="A4C8E1"/>
    <a:srgbClr val="7C878E"/>
    <a:srgbClr val="0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20" autoAdjust="0"/>
    <p:restoredTop sz="67839" autoAdjust="0"/>
  </p:normalViewPr>
  <p:slideViewPr>
    <p:cSldViewPr snapToGrid="0" snapToObjects="1">
      <p:cViewPr varScale="1">
        <p:scale>
          <a:sx n="58" d="100"/>
          <a:sy n="58" d="100"/>
        </p:scale>
        <p:origin x="1637"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2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4" tIns="46222" rIns="92444" bIns="46222" rtlCol="0"/>
          <a:lstStyle>
            <a:lvl1pPr algn="l">
              <a:defRPr sz="1200"/>
            </a:lvl1pPr>
          </a:lstStyle>
          <a:p>
            <a:endParaRPr lang="en-US"/>
          </a:p>
        </p:txBody>
      </p:sp>
      <p:sp>
        <p:nvSpPr>
          <p:cNvPr id="3" name="Date Placeholder 2"/>
          <p:cNvSpPr>
            <a:spLocks noGrp="1"/>
          </p:cNvSpPr>
          <p:nvPr>
            <p:ph type="dt" sz="quarter" idx="1"/>
          </p:nvPr>
        </p:nvSpPr>
        <p:spPr>
          <a:xfrm>
            <a:off x="3978133" y="0"/>
            <a:ext cx="3043343" cy="465455"/>
          </a:xfrm>
          <a:prstGeom prst="rect">
            <a:avLst/>
          </a:prstGeom>
        </p:spPr>
        <p:txBody>
          <a:bodyPr vert="horz" lIns="92444" tIns="46222" rIns="92444" bIns="46222" rtlCol="0"/>
          <a:lstStyle>
            <a:lvl1pPr algn="r">
              <a:defRPr sz="1200"/>
            </a:lvl1pPr>
          </a:lstStyle>
          <a:p>
            <a:fld id="{9CE7B222-9340-486B-8A60-9B048091F472}" type="datetime1">
              <a:rPr lang="en-US" smtClean="0"/>
              <a:t>6/8/2022</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2444" tIns="46222" rIns="92444" bIns="46222"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2444" tIns="46222" rIns="92444" bIns="46222" rtlCol="0" anchor="b"/>
          <a:lstStyle>
            <a:lvl1pPr algn="r">
              <a:defRPr sz="1200"/>
            </a:lvl1pPr>
          </a:lstStyle>
          <a:p>
            <a:fld id="{161963F5-5AC1-4A7D-B05E-D5621D262309}" type="slidenum">
              <a:rPr lang="en-US" smtClean="0"/>
              <a:pPr/>
              <a:t>‹#›</a:t>
            </a:fld>
            <a:endParaRPr lang="en-US"/>
          </a:p>
        </p:txBody>
      </p:sp>
    </p:spTree>
    <p:extLst>
      <p:ext uri="{BB962C8B-B14F-4D97-AF65-F5344CB8AC3E}">
        <p14:creationId xmlns:p14="http://schemas.microsoft.com/office/powerpoint/2010/main" val="223960032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4" tIns="46222" rIns="92444" bIns="46222"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2444" tIns="46222" rIns="92444" bIns="46222" rtlCol="0"/>
          <a:lstStyle>
            <a:lvl1pPr algn="r">
              <a:defRPr sz="1200"/>
            </a:lvl1pPr>
          </a:lstStyle>
          <a:p>
            <a:fld id="{39694C56-1D00-4DE8-8387-3D204258B0E4}" type="datetime1">
              <a:rPr lang="en-US" smtClean="0"/>
              <a:t>6/8/2022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4" tIns="46222" rIns="92444" bIns="46222"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2444" tIns="46222" rIns="92444" bIns="462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2444" tIns="46222" rIns="92444" bIns="46222"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2444" tIns="46222" rIns="92444" bIns="46222" rtlCol="0" anchor="b"/>
          <a:lstStyle>
            <a:lvl1pPr algn="r">
              <a:defRPr sz="1200"/>
            </a:lvl1pPr>
          </a:lstStyle>
          <a:p>
            <a:fld id="{8E275561-D10F-0742-8C1E-F18CC2363BB7}" type="slidenum">
              <a:rPr lang="en-US" smtClean="0"/>
              <a:pPr/>
              <a:t>‹#›</a:t>
            </a:fld>
            <a:endParaRPr lang="en-US"/>
          </a:p>
        </p:txBody>
      </p:sp>
    </p:spTree>
    <p:extLst>
      <p:ext uri="{BB962C8B-B14F-4D97-AF65-F5344CB8AC3E}">
        <p14:creationId xmlns:p14="http://schemas.microsoft.com/office/powerpoint/2010/main" val="4150271041"/>
      </p:ext>
    </p:extLst>
  </p:cSld>
  <p:clrMap bg1="lt1" tx1="dk1" bg2="lt2" tx2="dk2" accent1="accent1" accent2="accent2" accent3="accent3" accent4="accent4" accent5="accent5" accent6="accent6" hlink="hlink" folHlink="folHlink"/>
  <p:hf sldNum="0"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Helvetica Neue"/>
              <a:cs typeface="Helvetica Neue"/>
            </a:endParaRPr>
          </a:p>
        </p:txBody>
      </p:sp>
      <p:sp>
        <p:nvSpPr>
          <p:cNvPr id="5" name="Date Placeholder 4"/>
          <p:cNvSpPr>
            <a:spLocks noGrp="1"/>
          </p:cNvSpPr>
          <p:nvPr>
            <p:ph type="dt" idx="11"/>
          </p:nvPr>
        </p:nvSpPr>
        <p:spPr/>
        <p:txBody>
          <a:bodyPr/>
          <a:lstStyle/>
          <a:p>
            <a:fld id="{5934D18D-1054-4FFA-BC05-4A9DEBA55A16}" type="datetime1">
              <a:rPr lang="en-US" smtClean="0"/>
              <a:t>6/8/2022</a:t>
            </a:fld>
            <a:endParaRPr lang="en-US"/>
          </a:p>
        </p:txBody>
      </p:sp>
    </p:spTree>
    <p:extLst>
      <p:ext uri="{BB962C8B-B14F-4D97-AF65-F5344CB8AC3E}">
        <p14:creationId xmlns:p14="http://schemas.microsoft.com/office/powerpoint/2010/main" val="342621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Date Placeholder 3"/>
          <p:cNvSpPr>
            <a:spLocks noGrp="1"/>
          </p:cNvSpPr>
          <p:nvPr>
            <p:ph type="dt" idx="10"/>
          </p:nvPr>
        </p:nvSpPr>
        <p:spPr/>
        <p:txBody>
          <a:bodyPr/>
          <a:lstStyle/>
          <a:p>
            <a:fld id="{E8AC9427-C2C4-47E7-8F8B-1F90E76230B6}"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10</a:t>
            </a:fld>
            <a:endParaRPr lang="en-US"/>
          </a:p>
        </p:txBody>
      </p:sp>
    </p:spTree>
    <p:extLst>
      <p:ext uri="{BB962C8B-B14F-4D97-AF65-F5344CB8AC3E}">
        <p14:creationId xmlns:p14="http://schemas.microsoft.com/office/powerpoint/2010/main" val="3686184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39694C56-1D00-4DE8-8387-3D204258B0E4}" type="datetime1">
              <a:rPr lang="en-US" smtClean="0"/>
              <a:t>6/8/2022</a:t>
            </a:fld>
            <a:endParaRPr lang="en-US"/>
          </a:p>
        </p:txBody>
      </p:sp>
    </p:spTree>
    <p:extLst>
      <p:ext uri="{BB962C8B-B14F-4D97-AF65-F5344CB8AC3E}">
        <p14:creationId xmlns:p14="http://schemas.microsoft.com/office/powerpoint/2010/main" val="123607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Date Placeholder 3"/>
          <p:cNvSpPr>
            <a:spLocks noGrp="1"/>
          </p:cNvSpPr>
          <p:nvPr>
            <p:ph type="dt" idx="10"/>
          </p:nvPr>
        </p:nvSpPr>
        <p:spPr/>
        <p:txBody>
          <a:bodyPr/>
          <a:lstStyle/>
          <a:p>
            <a:pPr defTabSz="462229">
              <a:defRPr/>
            </a:pPr>
            <a:fld id="{E8AC9427-C2C4-47E7-8F8B-1F90E76230B6}" type="datetime1">
              <a:rPr lang="en-US">
                <a:solidFill>
                  <a:prstClr val="black"/>
                </a:solidFill>
                <a:latin typeface="Calibri"/>
              </a:rPr>
              <a:pPr defTabSz="462229">
                <a:defRPr/>
              </a:pPr>
              <a:t>6/8/2022</a:t>
            </a:fld>
            <a:endParaRPr lang="en-US">
              <a:solidFill>
                <a:prstClr val="black"/>
              </a:solidFill>
              <a:latin typeface="Calibri"/>
            </a:endParaRPr>
          </a:p>
        </p:txBody>
      </p:sp>
      <p:sp>
        <p:nvSpPr>
          <p:cNvPr id="5" name="Slide Number Placeholder 4"/>
          <p:cNvSpPr>
            <a:spLocks noGrp="1"/>
          </p:cNvSpPr>
          <p:nvPr>
            <p:ph type="sldNum" sz="quarter" idx="11"/>
          </p:nvPr>
        </p:nvSpPr>
        <p:spPr/>
        <p:txBody>
          <a:bodyPr/>
          <a:lstStyle/>
          <a:p>
            <a:pPr defTabSz="462229">
              <a:defRPr/>
            </a:pPr>
            <a:fld id="{8E275561-D10F-0742-8C1E-F18CC2363BB7}" type="slidenum">
              <a:rPr lang="en-US">
                <a:solidFill>
                  <a:prstClr val="black"/>
                </a:solidFill>
                <a:latin typeface="Calibri"/>
              </a:rPr>
              <a:pPr defTabSz="462229">
                <a:defRPr/>
              </a:pPr>
              <a:t>12</a:t>
            </a:fld>
            <a:endParaRPr lang="en-US">
              <a:solidFill>
                <a:prstClr val="black"/>
              </a:solidFill>
              <a:latin typeface="Calibri"/>
            </a:endParaRPr>
          </a:p>
        </p:txBody>
      </p:sp>
    </p:spTree>
    <p:extLst>
      <p:ext uri="{BB962C8B-B14F-4D97-AF65-F5344CB8AC3E}">
        <p14:creationId xmlns:p14="http://schemas.microsoft.com/office/powerpoint/2010/main" val="2125732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Date Placeholder 3"/>
          <p:cNvSpPr>
            <a:spLocks noGrp="1"/>
          </p:cNvSpPr>
          <p:nvPr>
            <p:ph type="dt" idx="10"/>
          </p:nvPr>
        </p:nvSpPr>
        <p:spPr/>
        <p:txBody>
          <a:bodyPr/>
          <a:lstStyle/>
          <a:p>
            <a:fld id="{76261C3D-F3C5-4225-833A-86D9EF8D665B}"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13</a:t>
            </a:fld>
            <a:endParaRPr lang="en-US"/>
          </a:p>
        </p:txBody>
      </p:sp>
    </p:spTree>
    <p:extLst>
      <p:ext uri="{BB962C8B-B14F-4D97-AF65-F5344CB8AC3E}">
        <p14:creationId xmlns:p14="http://schemas.microsoft.com/office/powerpoint/2010/main" val="3640035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Date Placeholder 3"/>
          <p:cNvSpPr>
            <a:spLocks noGrp="1"/>
          </p:cNvSpPr>
          <p:nvPr>
            <p:ph type="dt" idx="10"/>
          </p:nvPr>
        </p:nvSpPr>
        <p:spPr/>
        <p:txBody>
          <a:bodyPr/>
          <a:lstStyle/>
          <a:p>
            <a:fld id="{7B75D1E6-7EB1-4234-AB60-A17985117176}"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14</a:t>
            </a:fld>
            <a:endParaRPr lang="en-US"/>
          </a:p>
        </p:txBody>
      </p:sp>
    </p:spTree>
    <p:extLst>
      <p:ext uri="{BB962C8B-B14F-4D97-AF65-F5344CB8AC3E}">
        <p14:creationId xmlns:p14="http://schemas.microsoft.com/office/powerpoint/2010/main" val="21115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Date Placeholder 3"/>
          <p:cNvSpPr>
            <a:spLocks noGrp="1"/>
          </p:cNvSpPr>
          <p:nvPr>
            <p:ph type="dt" idx="10"/>
          </p:nvPr>
        </p:nvSpPr>
        <p:spPr/>
        <p:txBody>
          <a:bodyPr/>
          <a:lstStyle/>
          <a:p>
            <a:fld id="{A3BDA7EF-462A-4DD1-B3D1-ECF9D6135487}"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15</a:t>
            </a:fld>
            <a:endParaRPr lang="en-US"/>
          </a:p>
        </p:txBody>
      </p:sp>
    </p:spTree>
    <p:extLst>
      <p:ext uri="{BB962C8B-B14F-4D97-AF65-F5344CB8AC3E}">
        <p14:creationId xmlns:p14="http://schemas.microsoft.com/office/powerpoint/2010/main" val="416526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Date Placeholder 3"/>
          <p:cNvSpPr>
            <a:spLocks noGrp="1"/>
          </p:cNvSpPr>
          <p:nvPr>
            <p:ph type="dt" idx="10"/>
          </p:nvPr>
        </p:nvSpPr>
        <p:spPr/>
        <p:txBody>
          <a:bodyPr/>
          <a:lstStyle/>
          <a:p>
            <a:fld id="{105D8532-CD10-4E5E-A860-93B255C65356}"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16</a:t>
            </a:fld>
            <a:endParaRPr lang="en-US"/>
          </a:p>
        </p:txBody>
      </p:sp>
    </p:spTree>
    <p:extLst>
      <p:ext uri="{BB962C8B-B14F-4D97-AF65-F5344CB8AC3E}">
        <p14:creationId xmlns:p14="http://schemas.microsoft.com/office/powerpoint/2010/main" val="2965772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Date Placeholder 3"/>
          <p:cNvSpPr>
            <a:spLocks noGrp="1"/>
          </p:cNvSpPr>
          <p:nvPr>
            <p:ph type="dt" idx="10"/>
          </p:nvPr>
        </p:nvSpPr>
        <p:spPr/>
        <p:txBody>
          <a:bodyPr/>
          <a:lstStyle/>
          <a:p>
            <a:fld id="{105D8532-CD10-4E5E-A860-93B255C65356}"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17</a:t>
            </a:fld>
            <a:endParaRPr lang="en-US"/>
          </a:p>
        </p:txBody>
      </p:sp>
    </p:spTree>
    <p:extLst>
      <p:ext uri="{BB962C8B-B14F-4D97-AF65-F5344CB8AC3E}">
        <p14:creationId xmlns:p14="http://schemas.microsoft.com/office/powerpoint/2010/main" val="2965772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Date Placeholder 3"/>
          <p:cNvSpPr>
            <a:spLocks noGrp="1"/>
          </p:cNvSpPr>
          <p:nvPr>
            <p:ph type="dt" idx="10"/>
          </p:nvPr>
        </p:nvSpPr>
        <p:spPr/>
        <p:txBody>
          <a:bodyPr/>
          <a:lstStyle/>
          <a:p>
            <a:pPr defTabSz="462229">
              <a:defRPr/>
            </a:pPr>
            <a:fld id="{A3BDA7EF-462A-4DD1-B3D1-ECF9D6135487}" type="datetime1">
              <a:rPr lang="en-US">
                <a:solidFill>
                  <a:prstClr val="black"/>
                </a:solidFill>
                <a:latin typeface="Calibri"/>
              </a:rPr>
              <a:pPr defTabSz="462229">
                <a:defRPr/>
              </a:pPr>
              <a:t>6/8/2022</a:t>
            </a:fld>
            <a:endParaRPr lang="en-US">
              <a:solidFill>
                <a:prstClr val="black"/>
              </a:solidFill>
              <a:latin typeface="Calibri"/>
            </a:endParaRPr>
          </a:p>
        </p:txBody>
      </p:sp>
      <p:sp>
        <p:nvSpPr>
          <p:cNvPr id="5" name="Slide Number Placeholder 4"/>
          <p:cNvSpPr>
            <a:spLocks noGrp="1"/>
          </p:cNvSpPr>
          <p:nvPr>
            <p:ph type="sldNum" sz="quarter" idx="11"/>
          </p:nvPr>
        </p:nvSpPr>
        <p:spPr/>
        <p:txBody>
          <a:bodyPr/>
          <a:lstStyle/>
          <a:p>
            <a:pPr defTabSz="462229">
              <a:defRPr/>
            </a:pPr>
            <a:fld id="{8E275561-D10F-0742-8C1E-F18CC2363BB7}" type="slidenum">
              <a:rPr lang="en-US">
                <a:solidFill>
                  <a:prstClr val="black"/>
                </a:solidFill>
                <a:latin typeface="Calibri"/>
              </a:rPr>
              <a:pPr defTabSz="462229">
                <a:defRPr/>
              </a:pPr>
              <a:t>18</a:t>
            </a:fld>
            <a:endParaRPr lang="en-US">
              <a:solidFill>
                <a:prstClr val="black"/>
              </a:solidFill>
              <a:latin typeface="Calibri"/>
            </a:endParaRPr>
          </a:p>
        </p:txBody>
      </p:sp>
    </p:spTree>
    <p:extLst>
      <p:ext uri="{BB962C8B-B14F-4D97-AF65-F5344CB8AC3E}">
        <p14:creationId xmlns:p14="http://schemas.microsoft.com/office/powerpoint/2010/main" val="1694365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p>
        </p:txBody>
      </p:sp>
      <p:sp>
        <p:nvSpPr>
          <p:cNvPr id="4" name="Date Placeholder 3"/>
          <p:cNvSpPr>
            <a:spLocks noGrp="1"/>
          </p:cNvSpPr>
          <p:nvPr>
            <p:ph type="dt" idx="10"/>
          </p:nvPr>
        </p:nvSpPr>
        <p:spPr/>
        <p:txBody>
          <a:bodyPr/>
          <a:lstStyle/>
          <a:p>
            <a:pPr defTabSz="462229">
              <a:defRPr/>
            </a:pPr>
            <a:fld id="{A3BDA7EF-462A-4DD1-B3D1-ECF9D6135487}" type="datetime1">
              <a:rPr lang="en-US">
                <a:solidFill>
                  <a:prstClr val="black"/>
                </a:solidFill>
                <a:latin typeface="Calibri"/>
              </a:rPr>
              <a:pPr defTabSz="462229">
                <a:defRPr/>
              </a:pPr>
              <a:t>6/8/2022</a:t>
            </a:fld>
            <a:endParaRPr lang="en-US">
              <a:solidFill>
                <a:prstClr val="black"/>
              </a:solidFill>
              <a:latin typeface="Calibri"/>
            </a:endParaRPr>
          </a:p>
        </p:txBody>
      </p:sp>
      <p:sp>
        <p:nvSpPr>
          <p:cNvPr id="5" name="Slide Number Placeholder 4"/>
          <p:cNvSpPr>
            <a:spLocks noGrp="1"/>
          </p:cNvSpPr>
          <p:nvPr>
            <p:ph type="sldNum" sz="quarter" idx="11"/>
          </p:nvPr>
        </p:nvSpPr>
        <p:spPr/>
        <p:txBody>
          <a:bodyPr/>
          <a:lstStyle/>
          <a:p>
            <a:pPr defTabSz="462229">
              <a:defRPr/>
            </a:pPr>
            <a:fld id="{8E275561-D10F-0742-8C1E-F18CC2363BB7}" type="slidenum">
              <a:rPr lang="en-US">
                <a:solidFill>
                  <a:prstClr val="black"/>
                </a:solidFill>
                <a:latin typeface="Calibri"/>
              </a:rPr>
              <a:pPr defTabSz="462229">
                <a:defRPr/>
              </a:pPr>
              <a:t>19</a:t>
            </a:fld>
            <a:endParaRPr lang="en-US">
              <a:solidFill>
                <a:prstClr val="black"/>
              </a:solidFill>
              <a:latin typeface="Calibri"/>
            </a:endParaRPr>
          </a:p>
        </p:txBody>
      </p:sp>
    </p:spTree>
    <p:extLst>
      <p:ext uri="{BB962C8B-B14F-4D97-AF65-F5344CB8AC3E}">
        <p14:creationId xmlns:p14="http://schemas.microsoft.com/office/powerpoint/2010/main" val="402064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Date Placeholder 3"/>
          <p:cNvSpPr>
            <a:spLocks noGrp="1"/>
          </p:cNvSpPr>
          <p:nvPr>
            <p:ph type="dt" idx="10"/>
          </p:nvPr>
        </p:nvSpPr>
        <p:spPr/>
        <p:txBody>
          <a:bodyPr/>
          <a:lstStyle/>
          <a:p>
            <a:fld id="{AFB92774-3C28-4CF1-9353-39CA06A6918A}"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2</a:t>
            </a:fld>
            <a:endParaRPr lang="en-US"/>
          </a:p>
        </p:txBody>
      </p:sp>
    </p:spTree>
    <p:extLst>
      <p:ext uri="{BB962C8B-B14F-4D97-AF65-F5344CB8AC3E}">
        <p14:creationId xmlns:p14="http://schemas.microsoft.com/office/powerpoint/2010/main" val="3143067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Date Placeholder 3"/>
          <p:cNvSpPr>
            <a:spLocks noGrp="1"/>
          </p:cNvSpPr>
          <p:nvPr>
            <p:ph type="dt" idx="10"/>
          </p:nvPr>
        </p:nvSpPr>
        <p:spPr/>
        <p:txBody>
          <a:bodyPr/>
          <a:lstStyle/>
          <a:p>
            <a:fld id="{227F430F-3337-421D-96E1-3408F8F56B2E}" type="datetime1">
              <a:rPr lang="en-US" smtClean="0"/>
              <a:t>6/8/2022</a:t>
            </a:fld>
            <a:endParaRPr lang="en-US"/>
          </a:p>
        </p:txBody>
      </p:sp>
    </p:spTree>
    <p:extLst>
      <p:ext uri="{BB962C8B-B14F-4D97-AF65-F5344CB8AC3E}">
        <p14:creationId xmlns:p14="http://schemas.microsoft.com/office/powerpoint/2010/main" val="3467553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074376CB-3CBC-4495-BBA9-71B1E313CB4B}" type="datetime1">
              <a:rPr lang="en-US" smtClean="0"/>
              <a:t>6/8/2022</a:t>
            </a:fld>
            <a:endParaRPr lang="en-US"/>
          </a:p>
        </p:txBody>
      </p:sp>
    </p:spTree>
    <p:extLst>
      <p:ext uri="{BB962C8B-B14F-4D97-AF65-F5344CB8AC3E}">
        <p14:creationId xmlns:p14="http://schemas.microsoft.com/office/powerpoint/2010/main" val="1006913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defTabSz="462229">
              <a:defRPr/>
            </a:pPr>
            <a:fld id="{074376CB-3CBC-4495-BBA9-71B1E313CB4B}" type="datetime1">
              <a:rPr lang="en-US">
                <a:solidFill>
                  <a:prstClr val="black"/>
                </a:solidFill>
                <a:latin typeface="Calibri"/>
              </a:rPr>
              <a:pPr defTabSz="462229">
                <a:defRPr/>
              </a:pPr>
              <a:t>6/8/2022</a:t>
            </a:fld>
            <a:endParaRPr lang="en-US">
              <a:solidFill>
                <a:prstClr val="black"/>
              </a:solidFill>
              <a:latin typeface="Calibri"/>
            </a:endParaRPr>
          </a:p>
        </p:txBody>
      </p:sp>
    </p:spTree>
    <p:extLst>
      <p:ext uri="{BB962C8B-B14F-4D97-AF65-F5344CB8AC3E}">
        <p14:creationId xmlns:p14="http://schemas.microsoft.com/office/powerpoint/2010/main" val="3158013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defTabSz="462229">
              <a:defRPr/>
            </a:pPr>
            <a:fld id="{074376CB-3CBC-4495-BBA9-71B1E313CB4B}" type="datetime1">
              <a:rPr lang="en-US">
                <a:solidFill>
                  <a:prstClr val="black"/>
                </a:solidFill>
                <a:latin typeface="Calibri"/>
              </a:rPr>
              <a:pPr defTabSz="462229">
                <a:defRPr/>
              </a:pPr>
              <a:t>6/8/2022</a:t>
            </a:fld>
            <a:endParaRPr lang="en-US">
              <a:solidFill>
                <a:prstClr val="black"/>
              </a:solidFill>
              <a:latin typeface="Calibri"/>
            </a:endParaRPr>
          </a:p>
        </p:txBody>
      </p:sp>
    </p:spTree>
    <p:extLst>
      <p:ext uri="{BB962C8B-B14F-4D97-AF65-F5344CB8AC3E}">
        <p14:creationId xmlns:p14="http://schemas.microsoft.com/office/powerpoint/2010/main" val="1045359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defTabSz="462229">
              <a:defRPr/>
            </a:pPr>
            <a:fld id="{074376CB-3CBC-4495-BBA9-71B1E313CB4B}" type="datetime1">
              <a:rPr lang="en-US">
                <a:solidFill>
                  <a:prstClr val="black"/>
                </a:solidFill>
                <a:latin typeface="Calibri"/>
              </a:rPr>
              <a:pPr defTabSz="462229">
                <a:defRPr/>
              </a:pPr>
              <a:t>6/8/2022</a:t>
            </a:fld>
            <a:endParaRPr lang="en-US">
              <a:solidFill>
                <a:prstClr val="black"/>
              </a:solidFill>
              <a:latin typeface="Calibri"/>
            </a:endParaRPr>
          </a:p>
        </p:txBody>
      </p:sp>
    </p:spTree>
    <p:extLst>
      <p:ext uri="{BB962C8B-B14F-4D97-AF65-F5344CB8AC3E}">
        <p14:creationId xmlns:p14="http://schemas.microsoft.com/office/powerpoint/2010/main" val="328100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defTabSz="462229">
              <a:defRPr/>
            </a:pPr>
            <a:fld id="{074376CB-3CBC-4495-BBA9-71B1E313CB4B}" type="datetime1">
              <a:rPr lang="en-US">
                <a:solidFill>
                  <a:prstClr val="black"/>
                </a:solidFill>
                <a:latin typeface="Calibri"/>
              </a:rPr>
              <a:pPr defTabSz="462229">
                <a:defRPr/>
              </a:pPr>
              <a:t>6/8/2022</a:t>
            </a:fld>
            <a:endParaRPr lang="en-US">
              <a:solidFill>
                <a:prstClr val="black"/>
              </a:solidFill>
              <a:latin typeface="Calibri"/>
            </a:endParaRPr>
          </a:p>
        </p:txBody>
      </p:sp>
    </p:spTree>
    <p:extLst>
      <p:ext uri="{BB962C8B-B14F-4D97-AF65-F5344CB8AC3E}">
        <p14:creationId xmlns:p14="http://schemas.microsoft.com/office/powerpoint/2010/main" val="3592073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7CD3A753-F15D-4B0D-A485-9C1DE7CD7970}" type="datetime1">
              <a:rPr lang="en-US" smtClean="0"/>
              <a:t>6/8/2022</a:t>
            </a:fld>
            <a:endParaRPr lang="en-US"/>
          </a:p>
        </p:txBody>
      </p:sp>
    </p:spTree>
    <p:extLst>
      <p:ext uri="{BB962C8B-B14F-4D97-AF65-F5344CB8AC3E}">
        <p14:creationId xmlns:p14="http://schemas.microsoft.com/office/powerpoint/2010/main" val="2592220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Date Placeholder 3"/>
          <p:cNvSpPr>
            <a:spLocks noGrp="1"/>
          </p:cNvSpPr>
          <p:nvPr>
            <p:ph type="dt" idx="10"/>
          </p:nvPr>
        </p:nvSpPr>
        <p:spPr/>
        <p:txBody>
          <a:bodyPr/>
          <a:lstStyle/>
          <a:p>
            <a:fld id="{AD889951-022E-4E35-BD0A-2DBF6B5094E3}" type="datetime1">
              <a:rPr lang="en-US" smtClean="0"/>
              <a:t>6/8/2022</a:t>
            </a:fld>
            <a:endParaRPr lang="en-US"/>
          </a:p>
        </p:txBody>
      </p:sp>
    </p:spTree>
    <p:extLst>
      <p:ext uri="{BB962C8B-B14F-4D97-AF65-F5344CB8AC3E}">
        <p14:creationId xmlns:p14="http://schemas.microsoft.com/office/powerpoint/2010/main" val="1365562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70AFE116-16DC-4209-8117-6E556DDA8BE6}" type="datetime1">
              <a:rPr lang="en-US" smtClean="0"/>
              <a:t>6/8/2022</a:t>
            </a:fld>
            <a:endParaRPr lang="en-US"/>
          </a:p>
        </p:txBody>
      </p:sp>
    </p:spTree>
    <p:extLst>
      <p:ext uri="{BB962C8B-B14F-4D97-AF65-F5344CB8AC3E}">
        <p14:creationId xmlns:p14="http://schemas.microsoft.com/office/powerpoint/2010/main" val="1284834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70538E94-2B21-4517-946E-E87F666359B5}"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5</a:t>
            </a:fld>
            <a:endParaRPr lang="en-US"/>
          </a:p>
        </p:txBody>
      </p:sp>
    </p:spTree>
    <p:extLst>
      <p:ext uri="{BB962C8B-B14F-4D97-AF65-F5344CB8AC3E}">
        <p14:creationId xmlns:p14="http://schemas.microsoft.com/office/powerpoint/2010/main" val="1361358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solidFill>
                <a:srgbClr val="E4002B"/>
              </a:solidFill>
            </a:endParaRPr>
          </a:p>
        </p:txBody>
      </p:sp>
      <p:sp>
        <p:nvSpPr>
          <p:cNvPr id="4" name="Date Placeholder 3"/>
          <p:cNvSpPr>
            <a:spLocks noGrp="1"/>
          </p:cNvSpPr>
          <p:nvPr>
            <p:ph type="dt" idx="10"/>
          </p:nvPr>
        </p:nvSpPr>
        <p:spPr/>
        <p:txBody>
          <a:bodyPr/>
          <a:lstStyle/>
          <a:p>
            <a:fld id="{68CC9C78-B883-4841-B6E5-907F6538BA6B}" type="datetime1">
              <a:rPr lang="en-US" smtClean="0"/>
              <a:t>6/8/2022</a:t>
            </a:fld>
            <a:endParaRPr lang="en-US"/>
          </a:p>
        </p:txBody>
      </p:sp>
    </p:spTree>
    <p:extLst>
      <p:ext uri="{BB962C8B-B14F-4D97-AF65-F5344CB8AC3E}">
        <p14:creationId xmlns:p14="http://schemas.microsoft.com/office/powerpoint/2010/main" val="328763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Date Placeholder 3"/>
          <p:cNvSpPr>
            <a:spLocks noGrp="1"/>
          </p:cNvSpPr>
          <p:nvPr>
            <p:ph type="dt" idx="10"/>
          </p:nvPr>
        </p:nvSpPr>
        <p:spPr/>
        <p:txBody>
          <a:bodyPr/>
          <a:lstStyle/>
          <a:p>
            <a:fld id="{90646CEF-62F8-4FEB-AD09-8C354321E373}" type="datetime1">
              <a:rPr lang="en-US" smtClean="0"/>
              <a:t>6/8/2022</a:t>
            </a:fld>
            <a:endParaRPr lang="en-US"/>
          </a:p>
        </p:txBody>
      </p:sp>
    </p:spTree>
    <p:extLst>
      <p:ext uri="{BB962C8B-B14F-4D97-AF65-F5344CB8AC3E}">
        <p14:creationId xmlns:p14="http://schemas.microsoft.com/office/powerpoint/2010/main" val="541855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dirty="0"/>
          </a:p>
        </p:txBody>
      </p:sp>
      <p:sp>
        <p:nvSpPr>
          <p:cNvPr id="4" name="Date Placeholder 3"/>
          <p:cNvSpPr>
            <a:spLocks noGrp="1"/>
          </p:cNvSpPr>
          <p:nvPr>
            <p:ph type="dt" idx="10"/>
          </p:nvPr>
        </p:nvSpPr>
        <p:spPr/>
        <p:txBody>
          <a:bodyPr/>
          <a:lstStyle/>
          <a:p>
            <a:fld id="{5F1F47E3-821D-40BB-8835-323261B4CCF3}" type="datetime1">
              <a:rPr lang="en-US" smtClean="0"/>
              <a:t>6/8/2022</a:t>
            </a:fld>
            <a:endParaRPr lang="en-US"/>
          </a:p>
        </p:txBody>
      </p:sp>
      <p:sp>
        <p:nvSpPr>
          <p:cNvPr id="5" name="Slide Number Placeholder 4"/>
          <p:cNvSpPr>
            <a:spLocks noGrp="1"/>
          </p:cNvSpPr>
          <p:nvPr>
            <p:ph type="sldNum" sz="quarter" idx="11"/>
          </p:nvPr>
        </p:nvSpPr>
        <p:spPr/>
        <p:txBody>
          <a:bodyPr/>
          <a:lstStyle/>
          <a:p>
            <a:fld id="{8E275561-D10F-0742-8C1E-F18CC2363BB7}" type="slidenum">
              <a:rPr lang="en-US" smtClean="0"/>
              <a:pPr/>
              <a:t>8</a:t>
            </a:fld>
            <a:endParaRPr lang="en-US"/>
          </a:p>
        </p:txBody>
      </p:sp>
    </p:spTree>
    <p:extLst>
      <p:ext uri="{BB962C8B-B14F-4D97-AF65-F5344CB8AC3E}">
        <p14:creationId xmlns:p14="http://schemas.microsoft.com/office/powerpoint/2010/main" val="14684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39694C56-1D00-4DE8-8387-3D204258B0E4}" type="datetime1">
              <a:rPr lang="en-US" smtClean="0"/>
              <a:t>6/8/2022</a:t>
            </a:fld>
            <a:endParaRPr lang="en-US"/>
          </a:p>
        </p:txBody>
      </p:sp>
    </p:spTree>
    <p:extLst>
      <p:ext uri="{BB962C8B-B14F-4D97-AF65-F5344CB8AC3E}">
        <p14:creationId xmlns:p14="http://schemas.microsoft.com/office/powerpoint/2010/main" val="20273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296AAD-E331-4638-8D8E-FDC180D44CBC}" type="datetime1">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237456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7C7D57-8AAB-4250-96D4-C4EA82218B51}" type="datetime1">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44422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1D9CC2-89CF-4438-BEA7-99CA5FC29BA7}" type="datetime1">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202520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5B1664-8F16-4A33-8333-715FBB5C6A4B}" type="datetime1">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117269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A7425A-6E99-4A93-B3B8-5A257FAE22FF}" type="datetime1">
              <a:rPr lang="en-US" smtClean="0"/>
              <a:pPr/>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1432976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025291-D666-423F-865C-0A9772977A26}" type="datetime1">
              <a:rPr lang="en-US" smtClean="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342165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146CF6-989B-4B45-966D-613CA6B09574}" type="datetime1">
              <a:rPr lang="en-US" smtClean="0"/>
              <a:pPr/>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134127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40C1DC-A7A5-4724-8AE0-5A73434CA8A2}" type="datetime1">
              <a:rPr lang="en-US" smtClean="0"/>
              <a:pPr/>
              <a:t>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366409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5E1AB-F969-48D1-8E69-BE066CBF2402}" type="datetime1">
              <a:rPr lang="en-US" smtClean="0"/>
              <a:pPr/>
              <a:t>6/8/2022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315265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82F845-4757-427E-9923-406194824C74}" type="datetime1">
              <a:rPr lang="en-US" smtClean="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82104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FAD971-AD55-4167-A46E-A21FDA3FE976}" type="datetime1">
              <a:rPr lang="en-US" smtClean="0"/>
              <a:pPr/>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4C2C-E252-9A42-9FF6-85CCEEAD2CF9}" type="slidenum">
              <a:rPr lang="en-US" smtClean="0"/>
              <a:pPr/>
              <a:t>‹#›</a:t>
            </a:fld>
            <a:endParaRPr lang="en-US"/>
          </a:p>
        </p:txBody>
      </p:sp>
    </p:spTree>
    <p:extLst>
      <p:ext uri="{BB962C8B-B14F-4D97-AF65-F5344CB8AC3E}">
        <p14:creationId xmlns:p14="http://schemas.microsoft.com/office/powerpoint/2010/main" val="134136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5CFD3-C60B-4105-BF14-BE8F3AEB67E8}" type="datetime1">
              <a:rPr lang="en-US" smtClean="0"/>
              <a:pPr/>
              <a:t>6/8/2022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C4C2C-E252-9A42-9FF6-85CCEEAD2CF9}" type="slidenum">
              <a:rPr lang="en-US" smtClean="0"/>
              <a:pPr/>
              <a:t>‹#›</a:t>
            </a:fld>
            <a:endParaRPr lang="en-US"/>
          </a:p>
        </p:txBody>
      </p:sp>
    </p:spTree>
    <p:extLst>
      <p:ext uri="{BB962C8B-B14F-4D97-AF65-F5344CB8AC3E}">
        <p14:creationId xmlns:p14="http://schemas.microsoft.com/office/powerpoint/2010/main" val="1099562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r.uconn.edu/labor-contracts-un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nam10.safelinks.protection.outlook.com/?url=https%3A%2F%2Fgrad.uconn.edu%2Fassistantships%2F&amp;data=05%7C01%7C%7Cb43832e34b314fa6562408da47fa6ce2%7C17f1a87e2a254eaab9df9d439034b080%7C0%7C0%7C637901438136013837%7CUnknown%7CTWFpbGZsb3d8eyJWIjoiMC4wLjAwMDAiLCJQIjoiV2luMzIiLCJBTiI6Ik1haWwiLCJXVCI6Mn0%3D%7C3000%7C%7C%7C&amp;sdata=eGAHGpiWfLG7jE9nwH21jcLam0VDahwwHr41hzrhhqk%3D&amp;reserved=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over slide: &#10;UCONN logo followed by the text: Collective Bargaining Agreement Overview&#10;&#10;Graduate Employee Union &#10;GEU-UAW &#10;20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ubtitle 2"/>
          <p:cNvSpPr>
            <a:spLocks noGrp="1"/>
          </p:cNvSpPr>
          <p:nvPr>
            <p:ph type="title" idx="4294967295"/>
          </p:nvPr>
        </p:nvSpPr>
        <p:spPr>
          <a:xfrm>
            <a:off x="287338" y="2560638"/>
            <a:ext cx="8585200" cy="1219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4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Collective Bargaining Agreement</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4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Overview</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4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7" name="Picture 6" descr="UCONN logo, which is navy blue and all capital letter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2701" y="613254"/>
            <a:ext cx="6014417" cy="1257300"/>
          </a:xfrm>
          <a:prstGeom prst="rect">
            <a:avLst/>
          </a:prstGeom>
        </p:spPr>
      </p:pic>
      <p:sp>
        <p:nvSpPr>
          <p:cNvPr id="5" name="Subtitle 2"/>
          <p:cNvSpPr txBox="1">
            <a:spLocks/>
          </p:cNvSpPr>
          <p:nvPr/>
        </p:nvSpPr>
        <p:spPr>
          <a:xfrm>
            <a:off x="287310" y="4468662"/>
            <a:ext cx="8585200" cy="121920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solidFill>
                  <a:schemeClr val="tx1"/>
                </a:solidFill>
                <a:latin typeface="Arial" panose="020B0604020202020204" pitchFamily="34" charset="0"/>
                <a:cs typeface="Arial" panose="020B0604020202020204" pitchFamily="34" charset="0"/>
              </a:rPr>
              <a:t>Graduate Employee Union</a:t>
            </a:r>
          </a:p>
          <a:p>
            <a:r>
              <a:rPr lang="en-US" dirty="0" err="1">
                <a:solidFill>
                  <a:schemeClr val="tx1"/>
                </a:solidFill>
                <a:latin typeface="Arial" panose="020B0604020202020204" pitchFamily="34" charset="0"/>
                <a:cs typeface="Arial" panose="020B0604020202020204" pitchFamily="34" charset="0"/>
              </a:rPr>
              <a:t>GEU</a:t>
            </a:r>
            <a:r>
              <a:rPr lang="en-US" dirty="0">
                <a:solidFill>
                  <a:schemeClr val="tx1"/>
                </a:solidFill>
                <a:latin typeface="Arial" panose="020B0604020202020204" pitchFamily="34" charset="0"/>
                <a:cs typeface="Arial" panose="020B0604020202020204" pitchFamily="34" charset="0"/>
              </a:rPr>
              <a:t>-UAW</a:t>
            </a:r>
          </a:p>
          <a:p>
            <a:r>
              <a:rPr lang="en-US" dirty="0">
                <a:solidFill>
                  <a:schemeClr val="tx1"/>
                </a:solidFill>
                <a:latin typeface="Arial" panose="020B0604020202020204" pitchFamily="34" charset="0"/>
                <a:cs typeface="Arial" panose="020B0604020202020204" pitchFamily="34" charset="0"/>
              </a:rPr>
              <a:t>2022</a:t>
            </a:r>
          </a:p>
        </p:txBody>
      </p:sp>
    </p:spTree>
    <p:extLst>
      <p:ext uri="{BB962C8B-B14F-4D97-AF65-F5344CB8AC3E}">
        <p14:creationId xmlns:p14="http://schemas.microsoft.com/office/powerpoint/2010/main" val="522207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Arial"/>
                <a:cs typeface="Arial"/>
              </a:rPr>
              <a:t>Appointment &amp; Reappointment Notification</a:t>
            </a:r>
            <a:br>
              <a:rPr lang="en-US" dirty="0">
                <a:latin typeface="Arial"/>
                <a:cs typeface="Arial"/>
              </a:rPr>
            </a:br>
            <a:r>
              <a:rPr lang="en-US" sz="3600" dirty="0">
                <a:latin typeface="Arial"/>
                <a:cs typeface="Arial"/>
              </a:rPr>
              <a:t>Article 5</a:t>
            </a:r>
            <a:r>
              <a:rPr lang="en-US" sz="2700" dirty="0">
                <a:latin typeface="Arial"/>
                <a:cs typeface="Arial"/>
              </a:rPr>
              <a:t> </a:t>
            </a:r>
          </a:p>
        </p:txBody>
      </p:sp>
      <p:sp>
        <p:nvSpPr>
          <p:cNvPr id="3" name="Content Placeholder 2"/>
          <p:cNvSpPr>
            <a:spLocks noGrp="1"/>
          </p:cNvSpPr>
          <p:nvPr>
            <p:ph idx="1"/>
          </p:nvPr>
        </p:nvSpPr>
        <p:spPr>
          <a:xfrm>
            <a:off x="457200" y="1417638"/>
            <a:ext cx="8229600" cy="4708525"/>
          </a:xfrm>
        </p:spPr>
        <p:txBody>
          <a:bodyPr vert="horz" lIns="91440" tIns="45720" rIns="91440" bIns="45720" rtlCol="0" anchor="t">
            <a:normAutofit/>
          </a:bodyPr>
          <a:lstStyle/>
          <a:p>
            <a:pPr marL="514350" lvl="1" indent="0">
              <a:buNone/>
            </a:pPr>
            <a:endParaRPr lang="en-US" sz="1800" dirty="0">
              <a:solidFill>
                <a:srgbClr val="000000"/>
              </a:solidFill>
              <a:latin typeface="Arial"/>
              <a:cs typeface="Arial"/>
            </a:endParaRPr>
          </a:p>
          <a:p>
            <a:pPr marL="457200" algn="just"/>
            <a:r>
              <a:rPr lang="en-US" sz="2400" dirty="0">
                <a:solidFill>
                  <a:srgbClr val="000000"/>
                </a:solidFill>
                <a:latin typeface="Arial"/>
                <a:cs typeface="Arial"/>
              </a:rPr>
              <a:t>As a reminder, Article 5 “Appointment Security” provides that once an offer for appointment is made and accepted in a timely manner, the terms of such appointment shall be honored. </a:t>
            </a:r>
          </a:p>
          <a:p>
            <a:pPr marL="457200" algn="just"/>
            <a:r>
              <a:rPr lang="en-US" sz="2400" dirty="0">
                <a:solidFill>
                  <a:srgbClr val="000000"/>
                </a:solidFill>
                <a:latin typeface="Arial"/>
                <a:cs typeface="Arial"/>
              </a:rPr>
              <a:t>Written offer letters for a less than 1 semester appointment require Union approval and is permitted under certain circumstances. Examples discussed on slide 12. </a:t>
            </a:r>
          </a:p>
          <a:p>
            <a:pPr marL="457200" algn="just"/>
            <a:r>
              <a:rPr lang="en-US" sz="2400" dirty="0">
                <a:solidFill>
                  <a:srgbClr val="000000"/>
                </a:solidFill>
                <a:latin typeface="Arial"/>
                <a:cs typeface="Arial"/>
              </a:rPr>
              <a:t>There is no obligation to reappoint a GA, however, a decision to not reappoint cannot violate the CBA (e.g. discriminatory purpose). </a:t>
            </a:r>
          </a:p>
          <a:p>
            <a:pPr marL="457200"/>
            <a:endParaRPr lang="en-US" sz="2400" dirty="0">
              <a:solidFill>
                <a:srgbClr val="000000"/>
              </a:solidFill>
              <a:latin typeface="Arial"/>
              <a:cs typeface="Arial"/>
            </a:endParaRPr>
          </a:p>
          <a:p>
            <a:pPr marL="457200"/>
            <a:endParaRPr lang="en-US" sz="2400" dirty="0">
              <a:solidFill>
                <a:srgbClr val="000000"/>
              </a:solidFill>
              <a:latin typeface="Arial"/>
              <a:cs typeface="Arial"/>
            </a:endParaRPr>
          </a:p>
          <a:p>
            <a:pPr marL="457200"/>
            <a:endParaRPr lang="en-US" sz="2400" dirty="0">
              <a:solidFill>
                <a:srgbClr val="000000"/>
              </a:solidFill>
              <a:latin typeface="Arial"/>
              <a:cs typeface="Arial"/>
            </a:endParaRPr>
          </a:p>
          <a:p>
            <a:pPr marL="457200"/>
            <a:endParaRPr lang="en-US" sz="2400" dirty="0">
              <a:solidFill>
                <a:srgbClr val="000000"/>
              </a:solidFill>
              <a:latin typeface="Arial"/>
              <a:cs typeface="Arial"/>
            </a:endParaRPr>
          </a:p>
          <a:p>
            <a:pPr marL="457200"/>
            <a:endParaRPr lang="en-US" sz="2400" dirty="0">
              <a:solidFill>
                <a:srgbClr val="000000"/>
              </a:solidFill>
              <a:latin typeface="Arial"/>
              <a:cs typeface="Arial"/>
            </a:endParaRPr>
          </a:p>
          <a:p>
            <a:pPr marL="457200"/>
            <a:endParaRPr lang="en-US" sz="2400" dirty="0">
              <a:solidFill>
                <a:srgbClr val="000000"/>
              </a:solidFill>
              <a:latin typeface="Arial"/>
              <a:cs typeface="Arial"/>
            </a:endParaRPr>
          </a:p>
          <a:p>
            <a:pPr marL="514350" lvl="1" indent="0">
              <a:buNone/>
            </a:pPr>
            <a:endParaRPr lang="en-US" sz="2000" dirty="0">
              <a:solidFill>
                <a:srgbClr val="000000"/>
              </a:solidFill>
              <a:latin typeface="Arial"/>
              <a:cs typeface="Arial"/>
            </a:endParaRPr>
          </a:p>
          <a:p>
            <a:pPr marL="514350" lvl="1" indent="0">
              <a:buNone/>
            </a:pPr>
            <a:endParaRPr lang="en-US" sz="2000" dirty="0">
              <a:solidFill>
                <a:srgbClr val="000000"/>
              </a:solidFill>
              <a:latin typeface="Arial"/>
              <a:cs typeface="Arial"/>
            </a:endParaRPr>
          </a:p>
          <a:p>
            <a:pPr marL="514350" lvl="1" indent="0">
              <a:buNone/>
            </a:pPr>
            <a:endParaRPr lang="en-US" sz="2000" dirty="0">
              <a:solidFill>
                <a:srgbClr val="000000"/>
              </a:solidFill>
              <a:latin typeface="Arial"/>
              <a:cs typeface="Arial"/>
            </a:endParaRPr>
          </a:p>
          <a:p>
            <a:pPr marL="57150" indent="0">
              <a:buNone/>
            </a:pPr>
            <a:endParaRPr lang="en-US" dirty="0">
              <a:solidFill>
                <a:srgbClr val="000000"/>
              </a:solidFill>
              <a:latin typeface="Arial"/>
              <a:cs typeface="Arial"/>
            </a:endParaRPr>
          </a:p>
        </p:txBody>
      </p:sp>
    </p:spTree>
    <p:extLst>
      <p:ext uri="{BB962C8B-B14F-4D97-AF65-F5344CB8AC3E}">
        <p14:creationId xmlns:p14="http://schemas.microsoft.com/office/powerpoint/2010/main" val="170509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Arial"/>
                <a:cs typeface="Arial"/>
              </a:rPr>
              <a:t>Appointment &amp; Reappointment Notification (</a:t>
            </a:r>
            <a:r>
              <a:rPr lang="en-US" sz="3600" dirty="0" err="1">
                <a:latin typeface="Arial"/>
                <a:cs typeface="Arial"/>
              </a:rPr>
              <a:t>contin</a:t>
            </a:r>
            <a:r>
              <a:rPr lang="en-US" sz="3600" dirty="0">
                <a:latin typeface="Arial"/>
                <a:cs typeface="Arial"/>
              </a:rPr>
              <a:t>.) Article 5</a:t>
            </a:r>
            <a:endParaRPr lang="en-US" sz="3600" dirty="0"/>
          </a:p>
        </p:txBody>
      </p:sp>
      <p:sp>
        <p:nvSpPr>
          <p:cNvPr id="3" name="Content Placeholder 2"/>
          <p:cNvSpPr>
            <a:spLocks noGrp="1"/>
          </p:cNvSpPr>
          <p:nvPr>
            <p:ph idx="1"/>
          </p:nvPr>
        </p:nvSpPr>
        <p:spPr>
          <a:xfrm>
            <a:off x="457200" y="1417638"/>
            <a:ext cx="8229600" cy="5165724"/>
          </a:xfrm>
        </p:spPr>
        <p:txBody>
          <a:bodyPr>
            <a:normAutofit fontScale="77500" lnSpcReduction="20000"/>
          </a:bodyPr>
          <a:lstStyle/>
          <a:p>
            <a:pPr marL="457200" lvl="0" algn="just"/>
            <a:endParaRPr lang="en-US" sz="2000" dirty="0">
              <a:solidFill>
                <a:srgbClr val="000000"/>
              </a:solidFill>
              <a:latin typeface="Arial"/>
              <a:cs typeface="Arial"/>
            </a:endParaRPr>
          </a:p>
          <a:p>
            <a:pPr marL="457200" lvl="0" algn="just"/>
            <a:r>
              <a:rPr lang="en-US" sz="3100" dirty="0">
                <a:solidFill>
                  <a:srgbClr val="000000"/>
                </a:solidFill>
                <a:latin typeface="Arial" panose="020B0604020202020204" pitchFamily="34" charset="0"/>
                <a:cs typeface="Arial" panose="020B0604020202020204" pitchFamily="34" charset="0"/>
              </a:rPr>
              <a:t>Below are the deadlines for issuing GA offer letters with changes in the deadlines noted in red (Section 3).</a:t>
            </a:r>
          </a:p>
          <a:p>
            <a:pPr marL="857250" lvl="1" algn="just">
              <a:buFont typeface="Courier New" panose="02070309020205020404" pitchFamily="49" charset="0"/>
              <a:buChar char="o"/>
            </a:pPr>
            <a:r>
              <a:rPr lang="en-US" sz="3100" dirty="0">
                <a:solidFill>
                  <a:srgbClr val="000000"/>
                </a:solidFill>
                <a:latin typeface="Arial" panose="020B0604020202020204" pitchFamily="34" charset="0"/>
                <a:cs typeface="Arial" panose="020B0604020202020204" pitchFamily="34" charset="0"/>
              </a:rPr>
              <a:t>The University “shall” notify of Fall appointments by April 1 (incoming students) and </a:t>
            </a:r>
            <a:r>
              <a:rPr lang="en-US" sz="3100" dirty="0">
                <a:solidFill>
                  <a:srgbClr val="CC006A"/>
                </a:solidFill>
                <a:latin typeface="Arial" panose="020B0604020202020204" pitchFamily="34" charset="0"/>
                <a:cs typeface="Arial" panose="020B0604020202020204" pitchFamily="34" charset="0"/>
              </a:rPr>
              <a:t>June 1</a:t>
            </a:r>
            <a:r>
              <a:rPr lang="en-US" sz="3100" dirty="0">
                <a:solidFill>
                  <a:srgbClr val="000000"/>
                </a:solidFill>
                <a:latin typeface="Arial" panose="020B0604020202020204" pitchFamily="34" charset="0"/>
                <a:cs typeface="Arial" panose="020B0604020202020204" pitchFamily="34" charset="0"/>
              </a:rPr>
              <a:t>, (continuing students), except in exceptional situations. </a:t>
            </a:r>
          </a:p>
          <a:p>
            <a:pPr marL="857250" lvl="1" algn="just">
              <a:buFont typeface="Courier New" panose="02070309020205020404" pitchFamily="49" charset="0"/>
              <a:buChar char="o"/>
            </a:pPr>
            <a:r>
              <a:rPr lang="en-US" sz="3100" dirty="0">
                <a:solidFill>
                  <a:srgbClr val="000000"/>
                </a:solidFill>
                <a:latin typeface="Arial" panose="020B0604020202020204" pitchFamily="34" charset="0"/>
                <a:cs typeface="Arial" panose="020B0604020202020204" pitchFamily="34" charset="0"/>
              </a:rPr>
              <a:t>Spring semester appointments shall be made at least 60 days prior to the beginning of the work assignment.</a:t>
            </a:r>
          </a:p>
          <a:p>
            <a:pPr marL="857250" lvl="1" algn="just">
              <a:buFont typeface="Courier New" panose="02070309020205020404" pitchFamily="49" charset="0"/>
              <a:buChar char="o"/>
            </a:pPr>
            <a:r>
              <a:rPr lang="en-US" sz="3100" dirty="0">
                <a:solidFill>
                  <a:srgbClr val="000000"/>
                </a:solidFill>
                <a:latin typeface="Arial" panose="020B0604020202020204" pitchFamily="34" charset="0"/>
                <a:cs typeface="Arial" panose="020B0604020202020204" pitchFamily="34" charset="0"/>
              </a:rPr>
              <a:t>Summer and Intersession notice shall be made by at least 14 days prior to beginning of the work assignment.</a:t>
            </a:r>
          </a:p>
          <a:p>
            <a:pPr marL="857250" lvl="1" algn="just">
              <a:buFont typeface="Courier New" panose="02070309020205020404" pitchFamily="49" charset="0"/>
              <a:buChar char="o"/>
            </a:pPr>
            <a:r>
              <a:rPr lang="en-US" sz="3100" dirty="0">
                <a:solidFill>
                  <a:srgbClr val="000000"/>
                </a:solidFill>
                <a:latin typeface="Arial" panose="020B0604020202020204" pitchFamily="34" charset="0"/>
                <a:cs typeface="Arial" panose="020B0604020202020204" pitchFamily="34" charset="0"/>
              </a:rPr>
              <a:t>Offer Letters must contain certain information as per the CBA. </a:t>
            </a:r>
          </a:p>
          <a:p>
            <a:pPr marL="571500" lvl="1" indent="0" algn="just">
              <a:buNone/>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70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Arial"/>
                <a:cs typeface="Arial"/>
              </a:rPr>
              <a:t>Appointment &amp; Reappointment Notification (</a:t>
            </a:r>
            <a:r>
              <a:rPr lang="en-US" sz="3200" dirty="0" err="1">
                <a:latin typeface="Arial"/>
                <a:cs typeface="Arial"/>
              </a:rPr>
              <a:t>contin</a:t>
            </a:r>
            <a:r>
              <a:rPr lang="en-US" sz="3200" dirty="0">
                <a:latin typeface="Arial"/>
                <a:cs typeface="Arial"/>
              </a:rPr>
              <a:t>.) Article 5 </a:t>
            </a:r>
          </a:p>
        </p:txBody>
      </p:sp>
      <p:sp>
        <p:nvSpPr>
          <p:cNvPr id="3" name="Content Placeholder 2"/>
          <p:cNvSpPr>
            <a:spLocks noGrp="1"/>
          </p:cNvSpPr>
          <p:nvPr>
            <p:ph idx="1"/>
          </p:nvPr>
        </p:nvSpPr>
        <p:spPr>
          <a:xfrm>
            <a:off x="457200" y="1417638"/>
            <a:ext cx="8229600" cy="5165724"/>
          </a:xfrm>
        </p:spPr>
        <p:txBody>
          <a:bodyPr vert="horz" lIns="91440" tIns="45720" rIns="91440" bIns="45720" rtlCol="0" anchor="t">
            <a:normAutofit fontScale="92500" lnSpcReduction="20000"/>
          </a:bodyPr>
          <a:lstStyle/>
          <a:p>
            <a:pPr marL="457200" algn="just">
              <a:buFont typeface="Arial" panose="020B0604020202020204" pitchFamily="34" charset="0"/>
              <a:buChar char="•"/>
            </a:pPr>
            <a:r>
              <a:rPr lang="en-US" sz="2600" dirty="0">
                <a:solidFill>
                  <a:srgbClr val="000000"/>
                </a:solidFill>
                <a:latin typeface="Arial"/>
                <a:cs typeface="Arial"/>
              </a:rPr>
              <a:t>Exceptional situations are defined as where an “appointment cannot be filled by the notification deadline” or where appointments are “filled but vacated due to unforeseeable situation.”</a:t>
            </a:r>
          </a:p>
          <a:p>
            <a:pPr marL="457200" algn="just"/>
            <a:r>
              <a:rPr lang="en-US" sz="2600" dirty="0">
                <a:solidFill>
                  <a:srgbClr val="000000"/>
                </a:solidFill>
                <a:latin typeface="Arial"/>
                <a:cs typeface="Arial"/>
              </a:rPr>
              <a:t>Contract acknowledges mutual interest in allowing GAs opportunity to express assignment preferences.</a:t>
            </a:r>
          </a:p>
          <a:p>
            <a:pPr marL="457200" algn="just"/>
            <a:r>
              <a:rPr lang="en-US" sz="2600" dirty="0">
                <a:solidFill>
                  <a:srgbClr val="000000"/>
                </a:solidFill>
                <a:latin typeface="Arial"/>
                <a:cs typeface="Arial"/>
              </a:rPr>
              <a:t>The University shall make “every reasonable effort” to issue the Supplemental Description of Duties (SDDs) at least 30 days prior to the beginning of the semester. If providing 30 days notice is not possible, it shall be provided no later than the beginning of the academic semester. </a:t>
            </a:r>
          </a:p>
          <a:p>
            <a:pPr marL="457200" algn="just"/>
            <a:r>
              <a:rPr lang="en-US" sz="2600" dirty="0">
                <a:solidFill>
                  <a:srgbClr val="000000"/>
                </a:solidFill>
                <a:latin typeface="Arial"/>
                <a:cs typeface="Arial"/>
              </a:rPr>
              <a:t>New language gives GAs 24 hours to review SDDs and raise concerns. SDD templates now include acknowledgement that international students cannot work more than 20 hours during the academic year.. </a:t>
            </a:r>
          </a:p>
          <a:p>
            <a:pPr marL="457200" algn="just"/>
            <a:endParaRPr lang="en-US" sz="2400" dirty="0">
              <a:solidFill>
                <a:srgbClr val="000000"/>
              </a:solidFill>
              <a:latin typeface="Arial"/>
              <a:cs typeface="Arial"/>
            </a:endParaRPr>
          </a:p>
          <a:p>
            <a:pPr marL="514350" lvl="1" indent="0">
              <a:buNone/>
            </a:pPr>
            <a:endParaRPr lang="en-US" sz="2000" dirty="0">
              <a:solidFill>
                <a:srgbClr val="000000"/>
              </a:solidFill>
              <a:latin typeface="Arial"/>
              <a:cs typeface="Arial"/>
            </a:endParaRPr>
          </a:p>
          <a:p>
            <a:pPr marL="514350" lvl="1" indent="0">
              <a:buNone/>
            </a:pPr>
            <a:endParaRPr lang="en-US" sz="2000" dirty="0">
              <a:solidFill>
                <a:srgbClr val="000000"/>
              </a:solidFill>
              <a:latin typeface="Arial"/>
              <a:cs typeface="Arial"/>
            </a:endParaRPr>
          </a:p>
          <a:p>
            <a:pPr marL="514350" lvl="1" indent="0">
              <a:buNone/>
            </a:pPr>
            <a:endParaRPr lang="en-US" sz="2000" dirty="0">
              <a:solidFill>
                <a:srgbClr val="000000"/>
              </a:solidFill>
              <a:latin typeface="Arial"/>
              <a:cs typeface="Arial"/>
            </a:endParaRPr>
          </a:p>
          <a:p>
            <a:pPr marL="514350" lvl="1" indent="0">
              <a:buNone/>
            </a:pPr>
            <a:endParaRPr lang="en-US" sz="2000" dirty="0">
              <a:solidFill>
                <a:srgbClr val="000000"/>
              </a:solidFill>
              <a:latin typeface="Arial"/>
              <a:cs typeface="Arial"/>
            </a:endParaRPr>
          </a:p>
          <a:p>
            <a:pPr marL="57150" indent="0">
              <a:buNone/>
            </a:pPr>
            <a:endParaRPr lang="en-US" dirty="0">
              <a:solidFill>
                <a:srgbClr val="000000"/>
              </a:solidFill>
              <a:latin typeface="Arial"/>
              <a:cs typeface="Arial"/>
            </a:endParaRPr>
          </a:p>
        </p:txBody>
      </p:sp>
    </p:spTree>
    <p:extLst>
      <p:ext uri="{BB962C8B-B14F-4D97-AF65-F5344CB8AC3E}">
        <p14:creationId xmlns:p14="http://schemas.microsoft.com/office/powerpoint/2010/main" val="143208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Arial"/>
                <a:cs typeface="Arial"/>
              </a:rPr>
              <a:t>Workspace &amp; Materials</a:t>
            </a:r>
            <a:br>
              <a:rPr lang="en-US" sz="3200" dirty="0">
                <a:latin typeface="Arial"/>
                <a:cs typeface="Arial"/>
              </a:rPr>
            </a:br>
            <a:r>
              <a:rPr lang="en-US" sz="3200" dirty="0">
                <a:latin typeface="Arial"/>
                <a:cs typeface="Arial"/>
              </a:rPr>
              <a:t>Article 9</a:t>
            </a:r>
          </a:p>
        </p:txBody>
      </p:sp>
      <p:sp>
        <p:nvSpPr>
          <p:cNvPr id="3" name="Content Placeholder 2"/>
          <p:cNvSpPr>
            <a:spLocks noGrp="1"/>
          </p:cNvSpPr>
          <p:nvPr>
            <p:ph idx="1"/>
          </p:nvPr>
        </p:nvSpPr>
        <p:spPr>
          <a:xfrm>
            <a:off x="457200" y="1417638"/>
            <a:ext cx="8229600" cy="5059361"/>
          </a:xfrm>
        </p:spPr>
        <p:txBody>
          <a:bodyPr vert="horz" lIns="91440" tIns="45720" rIns="91440" bIns="45720" rtlCol="0" anchor="t">
            <a:normAutofit/>
          </a:bodyPr>
          <a:lstStyle/>
          <a:p>
            <a:pPr marL="457200"/>
            <a:r>
              <a:rPr lang="en-US" sz="2400" dirty="0">
                <a:solidFill>
                  <a:srgbClr val="000000"/>
                </a:solidFill>
                <a:latin typeface="Arial"/>
                <a:cs typeface="Arial"/>
              </a:rPr>
              <a:t>New language includes, “Nothing in this contract prohibits a GA from making arrangements with the University for an approved alternative work site.”</a:t>
            </a:r>
          </a:p>
          <a:p>
            <a:pPr marL="457200"/>
            <a:endParaRPr lang="en-US" sz="2400" dirty="0">
              <a:solidFill>
                <a:srgbClr val="000000"/>
              </a:solidFill>
              <a:latin typeface="Arial"/>
              <a:cs typeface="Arial"/>
            </a:endParaRPr>
          </a:p>
          <a:p>
            <a:pPr marL="457200"/>
            <a:r>
              <a:rPr lang="en-US" sz="2400" dirty="0">
                <a:solidFill>
                  <a:srgbClr val="000000"/>
                </a:solidFill>
                <a:latin typeface="Arial"/>
                <a:cs typeface="Arial"/>
              </a:rPr>
              <a:t>Remote GA work, including work performed out of the state and out of the country may have tax implications and may raise academic concerns, export control issues, and/or pose issues for international students. Therefore, requests for remote work need preapproval and should be made to the TGS and LR as soon as possible and before an offer is made.</a:t>
            </a:r>
          </a:p>
        </p:txBody>
      </p:sp>
    </p:spTree>
    <p:extLst>
      <p:ext uri="{BB962C8B-B14F-4D97-AF65-F5344CB8AC3E}">
        <p14:creationId xmlns:p14="http://schemas.microsoft.com/office/powerpoint/2010/main" val="339361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a:cs typeface="Arial"/>
              </a:rPr>
              <a:t>Workload</a:t>
            </a:r>
            <a:br>
              <a:rPr lang="en-US" sz="3200" dirty="0">
                <a:latin typeface="Arial"/>
                <a:cs typeface="Arial"/>
              </a:rPr>
            </a:br>
            <a:r>
              <a:rPr lang="en-US" sz="3200" dirty="0">
                <a:latin typeface="Arial"/>
                <a:cs typeface="Arial"/>
              </a:rPr>
              <a:t>Article 10</a:t>
            </a:r>
          </a:p>
        </p:txBody>
      </p:sp>
      <p:sp>
        <p:nvSpPr>
          <p:cNvPr id="3" name="Content Placeholder 2"/>
          <p:cNvSpPr>
            <a:spLocks noGrp="1"/>
          </p:cNvSpPr>
          <p:nvPr>
            <p:ph idx="1"/>
          </p:nvPr>
        </p:nvSpPr>
        <p:spPr>
          <a:xfrm>
            <a:off x="341376" y="1417638"/>
            <a:ext cx="8345424" cy="4885626"/>
          </a:xfrm>
        </p:spPr>
        <p:txBody>
          <a:bodyPr vert="horz" lIns="91440" tIns="45720" rIns="91440" bIns="45720" rtlCol="0" anchor="t">
            <a:normAutofit lnSpcReduction="10000"/>
          </a:bodyPr>
          <a:lstStyle/>
          <a:p>
            <a:pPr marL="457200" algn="just"/>
            <a:r>
              <a:rPr lang="en-US" sz="2400" dirty="0">
                <a:solidFill>
                  <a:srgbClr val="000000"/>
                </a:solidFill>
                <a:latin typeface="Arial"/>
                <a:cs typeface="Arial"/>
              </a:rPr>
              <a:t>As a reminder, the full-time GA workload shall not exceed an average of 20 hours per week. The specific hours in a week will not unreasonably exceed 20 hours per week, or the pro rata equivalent, in any given week. This means it is not appropriate to “front load” or “back load” appointments.</a:t>
            </a:r>
          </a:p>
          <a:p>
            <a:pPr marL="457200" algn="just"/>
            <a:r>
              <a:rPr lang="en-US" sz="2400" dirty="0">
                <a:solidFill>
                  <a:srgbClr val="000000"/>
                </a:solidFill>
                <a:latin typeface="Arial"/>
                <a:cs typeface="Arial"/>
              </a:rPr>
              <a:t>Supervisors “shall” provide reasonable notice of tasks, taking into consideration certain circumstances (grading, exam prep, instructional details, etc.) and make “every reasonable effort” to accommodate academic commitments. (Section 3)</a:t>
            </a:r>
          </a:p>
          <a:p>
            <a:pPr marL="457200" algn="just"/>
            <a:r>
              <a:rPr lang="en-US" sz="2400" dirty="0">
                <a:solidFill>
                  <a:srgbClr val="000000"/>
                </a:solidFill>
                <a:latin typeface="Arial"/>
                <a:cs typeface="Arial"/>
              </a:rPr>
              <a:t>Any work related to a GA appointment should not be performed prior to the start or after the conclusion of the appointment period. </a:t>
            </a:r>
          </a:p>
          <a:p>
            <a:pPr marL="114300" indent="0" algn="just">
              <a:buNone/>
            </a:pPr>
            <a:endParaRPr lang="en-US" sz="2200" dirty="0">
              <a:solidFill>
                <a:srgbClr val="000000"/>
              </a:solidFill>
              <a:latin typeface="Arial"/>
              <a:cs typeface="Arial"/>
            </a:endParaRPr>
          </a:p>
          <a:p>
            <a:pPr marL="57150" indent="0">
              <a:buNone/>
            </a:pPr>
            <a:endParaRPr lang="en-US" sz="1800" dirty="0">
              <a:solidFill>
                <a:srgbClr val="000000"/>
              </a:solidFill>
              <a:latin typeface="Arial"/>
              <a:cs typeface="Arial"/>
            </a:endParaRPr>
          </a:p>
        </p:txBody>
      </p:sp>
    </p:spTree>
    <p:extLst>
      <p:ext uri="{BB962C8B-B14F-4D97-AF65-F5344CB8AC3E}">
        <p14:creationId xmlns:p14="http://schemas.microsoft.com/office/powerpoint/2010/main" val="93967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a:cs typeface="Arial"/>
              </a:rPr>
              <a:t>Leaves of Absence</a:t>
            </a:r>
            <a:br>
              <a:rPr lang="en-US" sz="3200" dirty="0">
                <a:latin typeface="Arial"/>
                <a:cs typeface="Arial"/>
              </a:rPr>
            </a:br>
            <a:r>
              <a:rPr lang="en-US" sz="3200" dirty="0">
                <a:latin typeface="Arial"/>
                <a:cs typeface="Arial"/>
              </a:rPr>
              <a:t>Article 15</a:t>
            </a:r>
          </a:p>
        </p:txBody>
      </p:sp>
      <p:sp>
        <p:nvSpPr>
          <p:cNvPr id="3" name="Content Placeholder 2"/>
          <p:cNvSpPr>
            <a:spLocks noGrp="1"/>
          </p:cNvSpPr>
          <p:nvPr>
            <p:ph idx="1"/>
          </p:nvPr>
        </p:nvSpPr>
        <p:spPr>
          <a:xfrm>
            <a:off x="457200" y="1790700"/>
            <a:ext cx="8229600" cy="4686299"/>
          </a:xfrm>
        </p:spPr>
        <p:txBody>
          <a:bodyPr vert="horz" lIns="91440" tIns="45720" rIns="91440" bIns="45720" rtlCol="0" anchor="t">
            <a:normAutofit/>
          </a:bodyPr>
          <a:lstStyle/>
          <a:p>
            <a:pPr marL="230188"/>
            <a:r>
              <a:rPr lang="en-US" sz="2400" dirty="0">
                <a:solidFill>
                  <a:srgbClr val="000000"/>
                </a:solidFill>
                <a:latin typeface="Arial"/>
                <a:cs typeface="Arial"/>
              </a:rPr>
              <a:t>GA shall be entitled to 3 days of paid leave per semester.  </a:t>
            </a:r>
          </a:p>
          <a:p>
            <a:pPr marL="230188"/>
            <a:r>
              <a:rPr lang="en-US" sz="2400" dirty="0">
                <a:solidFill>
                  <a:srgbClr val="000000"/>
                </a:solidFill>
                <a:latin typeface="Arial"/>
                <a:cs typeface="Arial"/>
              </a:rPr>
              <a:t>The University may approve additional paid or unpaid leave (not beyond the end of the appointment).</a:t>
            </a:r>
          </a:p>
          <a:p>
            <a:pPr marL="630238" lvl="1"/>
            <a:r>
              <a:rPr lang="en-US" sz="2400" dirty="0">
                <a:solidFill>
                  <a:srgbClr val="000000"/>
                </a:solidFill>
                <a:latin typeface="Arial"/>
                <a:cs typeface="Arial"/>
              </a:rPr>
              <a:t>If 21 consecutive calendar days or fewer, the GA will retain health insurance and tuition remission benefits. </a:t>
            </a:r>
          </a:p>
          <a:p>
            <a:pPr marL="630238" lvl="1"/>
            <a:r>
              <a:rPr lang="en-US" sz="2400" dirty="0">
                <a:solidFill>
                  <a:srgbClr val="000000"/>
                </a:solidFill>
                <a:latin typeface="Arial"/>
                <a:cs typeface="Arial"/>
              </a:rPr>
              <a:t>If the leave will exceed 21 days, the Dean of The Graduate School will determine if the leave is approved and if benefits will continue, including the stipend, health insurance and tuition remission.</a:t>
            </a:r>
          </a:p>
          <a:p>
            <a:pPr marL="457200"/>
            <a:endParaRPr lang="en-US" sz="2200" dirty="0">
              <a:solidFill>
                <a:srgbClr val="000000"/>
              </a:solidFill>
              <a:latin typeface="Arial"/>
              <a:cs typeface="Arial"/>
            </a:endParaRPr>
          </a:p>
          <a:p>
            <a:pPr marL="57150" indent="0">
              <a:buNone/>
            </a:pPr>
            <a:endParaRPr lang="en-US" sz="1800" dirty="0">
              <a:solidFill>
                <a:srgbClr val="000000"/>
              </a:solidFill>
              <a:latin typeface="Arial"/>
              <a:cs typeface="Arial"/>
            </a:endParaRPr>
          </a:p>
        </p:txBody>
      </p:sp>
    </p:spTree>
    <p:extLst>
      <p:ext uri="{BB962C8B-B14F-4D97-AF65-F5344CB8AC3E}">
        <p14:creationId xmlns:p14="http://schemas.microsoft.com/office/powerpoint/2010/main" val="107411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a:cs typeface="Arial"/>
              </a:rPr>
              <a:t>Leaves of Absence</a:t>
            </a:r>
            <a:br>
              <a:rPr lang="en-US" sz="3200" dirty="0">
                <a:latin typeface="Arial"/>
                <a:cs typeface="Arial"/>
              </a:rPr>
            </a:br>
            <a:r>
              <a:rPr lang="en-US" sz="3200" dirty="0">
                <a:latin typeface="Arial"/>
                <a:cs typeface="Arial"/>
              </a:rPr>
              <a:t>Article 15 (</a:t>
            </a:r>
            <a:r>
              <a:rPr lang="en-US" sz="3200" dirty="0" err="1">
                <a:latin typeface="Arial"/>
                <a:cs typeface="Arial"/>
              </a:rPr>
              <a:t>contin</a:t>
            </a:r>
            <a:r>
              <a:rPr lang="en-US" sz="3200" dirty="0">
                <a:latin typeface="Arial"/>
                <a:cs typeface="Arial"/>
              </a:rPr>
              <a:t>.)</a:t>
            </a:r>
          </a:p>
        </p:txBody>
      </p:sp>
      <p:sp>
        <p:nvSpPr>
          <p:cNvPr id="3" name="Content Placeholder 2"/>
          <p:cNvSpPr>
            <a:spLocks noGrp="1"/>
          </p:cNvSpPr>
          <p:nvPr>
            <p:ph idx="1"/>
          </p:nvPr>
        </p:nvSpPr>
        <p:spPr>
          <a:xfrm>
            <a:off x="457200" y="1790701"/>
            <a:ext cx="8229600" cy="4329684"/>
          </a:xfrm>
        </p:spPr>
        <p:txBody>
          <a:bodyPr vert="horz" lIns="91440" tIns="45720" rIns="91440" bIns="45720" rtlCol="0" anchor="t">
            <a:normAutofit/>
          </a:bodyPr>
          <a:lstStyle/>
          <a:p>
            <a:pPr marL="114300" indent="0">
              <a:buNone/>
            </a:pPr>
            <a:r>
              <a:rPr lang="en-US" sz="2400" dirty="0">
                <a:solidFill>
                  <a:srgbClr val="000000"/>
                </a:solidFill>
                <a:latin typeface="Arial"/>
                <a:cs typeface="Arial"/>
              </a:rPr>
              <a:t>Maternity/Non-Birth Parent Leave – Stipend, health insurance and tuition waiver will be maintained during leave (but not beyond the end of the GA’s appointment)</a:t>
            </a:r>
          </a:p>
          <a:p>
            <a:pPr marL="571500" indent="-457200"/>
            <a:r>
              <a:rPr lang="en-US" sz="2400" dirty="0">
                <a:solidFill>
                  <a:srgbClr val="000000"/>
                </a:solidFill>
                <a:latin typeface="Arial"/>
                <a:cs typeface="Arial"/>
              </a:rPr>
              <a:t>Maternity</a:t>
            </a:r>
          </a:p>
          <a:p>
            <a:pPr marL="971550" lvl="1" indent="-457200"/>
            <a:r>
              <a:rPr lang="en-US" sz="2400" dirty="0">
                <a:solidFill>
                  <a:srgbClr val="000000"/>
                </a:solidFill>
                <a:latin typeface="Arial"/>
                <a:cs typeface="Arial"/>
              </a:rPr>
              <a:t>Six weeks for natural childbirth</a:t>
            </a:r>
          </a:p>
          <a:p>
            <a:pPr marL="971550" lvl="1" indent="-457200"/>
            <a:r>
              <a:rPr lang="en-US" sz="2400" dirty="0">
                <a:solidFill>
                  <a:srgbClr val="000000"/>
                </a:solidFill>
                <a:latin typeface="Arial"/>
                <a:cs typeface="Arial"/>
              </a:rPr>
              <a:t>Eight weeks for caesarian section</a:t>
            </a:r>
          </a:p>
          <a:p>
            <a:pPr marL="571500" indent="-457200"/>
            <a:r>
              <a:rPr lang="en-US" sz="2400" dirty="0">
                <a:solidFill>
                  <a:srgbClr val="000000"/>
                </a:solidFill>
                <a:latin typeface="Arial"/>
                <a:cs typeface="Arial"/>
              </a:rPr>
              <a:t>Non-birth parent of newborn or adopted child</a:t>
            </a:r>
          </a:p>
          <a:p>
            <a:pPr marL="971550" lvl="1" indent="-457200"/>
            <a:r>
              <a:rPr lang="en-US" sz="2400" dirty="0">
                <a:solidFill>
                  <a:srgbClr val="000000"/>
                </a:solidFill>
                <a:latin typeface="Arial"/>
                <a:cs typeface="Arial"/>
              </a:rPr>
              <a:t>Twenty-one consecutive calendar days</a:t>
            </a:r>
          </a:p>
          <a:p>
            <a:pPr marL="571500" indent="-457200"/>
            <a:r>
              <a:rPr lang="en-US" sz="2400" dirty="0">
                <a:solidFill>
                  <a:srgbClr val="000000"/>
                </a:solidFill>
                <a:latin typeface="Arial"/>
                <a:cs typeface="Arial"/>
              </a:rPr>
              <a:t>Leaves need to be supported by medical documentation handled by HR. </a:t>
            </a:r>
          </a:p>
          <a:p>
            <a:pPr marL="571500" indent="-457200"/>
            <a:endParaRPr lang="en-US" sz="2400" dirty="0">
              <a:solidFill>
                <a:srgbClr val="000000"/>
              </a:solidFill>
              <a:latin typeface="Arial"/>
              <a:cs typeface="Arial"/>
            </a:endParaRPr>
          </a:p>
          <a:p>
            <a:pPr marL="571500" indent="-457200"/>
            <a:endParaRPr lang="en-US" sz="2400" dirty="0">
              <a:solidFill>
                <a:srgbClr val="000000"/>
              </a:solidFill>
              <a:latin typeface="Arial"/>
              <a:cs typeface="Arial"/>
            </a:endParaRPr>
          </a:p>
        </p:txBody>
      </p:sp>
    </p:spTree>
    <p:extLst>
      <p:ext uri="{BB962C8B-B14F-4D97-AF65-F5344CB8AC3E}">
        <p14:creationId xmlns:p14="http://schemas.microsoft.com/office/powerpoint/2010/main" val="25382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a:cs typeface="Arial"/>
              </a:rPr>
              <a:t>Holidays</a:t>
            </a:r>
            <a:br>
              <a:rPr lang="en-US" sz="3200" dirty="0">
                <a:latin typeface="Arial"/>
                <a:cs typeface="Arial"/>
              </a:rPr>
            </a:br>
            <a:r>
              <a:rPr lang="en-US" sz="3200" dirty="0">
                <a:latin typeface="Arial"/>
                <a:cs typeface="Arial"/>
              </a:rPr>
              <a:t>Article 16</a:t>
            </a:r>
          </a:p>
        </p:txBody>
      </p:sp>
      <p:sp>
        <p:nvSpPr>
          <p:cNvPr id="3" name="Content Placeholder 2"/>
          <p:cNvSpPr>
            <a:spLocks noGrp="1"/>
          </p:cNvSpPr>
          <p:nvPr>
            <p:ph idx="1"/>
          </p:nvPr>
        </p:nvSpPr>
        <p:spPr>
          <a:xfrm>
            <a:off x="457200" y="1790701"/>
            <a:ext cx="8229600" cy="4329684"/>
          </a:xfrm>
        </p:spPr>
        <p:txBody>
          <a:bodyPr vert="horz" lIns="91440" tIns="45720" rIns="91440" bIns="45720" rtlCol="0" anchor="t">
            <a:normAutofit/>
          </a:bodyPr>
          <a:lstStyle/>
          <a:p>
            <a:pPr marL="857250" lvl="1" indent="-342900">
              <a:buFontTx/>
              <a:buChar char="-"/>
            </a:pPr>
            <a:r>
              <a:rPr lang="en-US" sz="2400" dirty="0">
                <a:solidFill>
                  <a:srgbClr val="000000"/>
                </a:solidFill>
                <a:latin typeface="Arial"/>
                <a:cs typeface="Arial"/>
              </a:rPr>
              <a:t>Adds Juneteenth as a holiday for GAs so long as the State declares it a holiday. </a:t>
            </a:r>
          </a:p>
          <a:p>
            <a:pPr marL="514350" lvl="1" indent="0">
              <a:buNone/>
            </a:pPr>
            <a:endParaRPr lang="en-US" sz="2400" dirty="0">
              <a:solidFill>
                <a:srgbClr val="000000"/>
              </a:solidFill>
              <a:latin typeface="Arial"/>
              <a:cs typeface="Arial"/>
            </a:endParaRPr>
          </a:p>
          <a:p>
            <a:pPr marL="857250" lvl="1" indent="-342900">
              <a:buFontTx/>
              <a:buChar char="-"/>
            </a:pPr>
            <a:r>
              <a:rPr lang="en-US" sz="2400" dirty="0">
                <a:solidFill>
                  <a:srgbClr val="000000"/>
                </a:solidFill>
                <a:latin typeface="Arial"/>
                <a:cs typeface="Arial"/>
              </a:rPr>
              <a:t>Since the CBA was negotiated, the State declared Juneteenth a holiday beginning in 2023. </a:t>
            </a:r>
          </a:p>
        </p:txBody>
      </p:sp>
    </p:spTree>
    <p:extLst>
      <p:ext uri="{BB962C8B-B14F-4D97-AF65-F5344CB8AC3E}">
        <p14:creationId xmlns:p14="http://schemas.microsoft.com/office/powerpoint/2010/main" val="174462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a:cs typeface="Arial"/>
              </a:rPr>
              <a:t>Tuition and Fee Waivers</a:t>
            </a:r>
            <a:br>
              <a:rPr lang="en-US" sz="3200" dirty="0">
                <a:latin typeface="Arial"/>
                <a:cs typeface="Arial"/>
              </a:rPr>
            </a:br>
            <a:r>
              <a:rPr lang="en-US" sz="3200" dirty="0">
                <a:latin typeface="Arial"/>
                <a:cs typeface="Arial"/>
              </a:rPr>
              <a:t>Article 20</a:t>
            </a:r>
          </a:p>
        </p:txBody>
      </p:sp>
      <p:sp>
        <p:nvSpPr>
          <p:cNvPr id="3" name="Content Placeholder 2"/>
          <p:cNvSpPr>
            <a:spLocks noGrp="1"/>
          </p:cNvSpPr>
          <p:nvPr>
            <p:ph idx="1"/>
          </p:nvPr>
        </p:nvSpPr>
        <p:spPr>
          <a:xfrm>
            <a:off x="457200" y="1654775"/>
            <a:ext cx="8229600" cy="4824401"/>
          </a:xfrm>
        </p:spPr>
        <p:txBody>
          <a:bodyPr vert="horz" lIns="91440" tIns="45720" rIns="91440" bIns="45720" rtlCol="0" anchor="t">
            <a:normAutofit/>
          </a:bodyPr>
          <a:lstStyle/>
          <a:p>
            <a:pPr marL="400050" algn="just"/>
            <a:r>
              <a:rPr lang="en-US" sz="2400" dirty="0">
                <a:solidFill>
                  <a:srgbClr val="000000"/>
                </a:solidFill>
                <a:latin typeface="Arial"/>
                <a:cs typeface="Arial"/>
              </a:rPr>
              <a:t>The University waives the infrastructure fee each semester of the GA’s appointment. </a:t>
            </a:r>
          </a:p>
          <a:p>
            <a:pPr marL="400050" algn="just"/>
            <a:r>
              <a:rPr lang="en-US" sz="2400" dirty="0">
                <a:solidFill>
                  <a:srgbClr val="000000"/>
                </a:solidFill>
                <a:latin typeface="Arial"/>
                <a:cs typeface="Arial"/>
              </a:rPr>
              <a:t>GAs are provided a credit of $300 towards the General University Fee (GUF).</a:t>
            </a:r>
          </a:p>
          <a:p>
            <a:pPr marL="400050" algn="just"/>
            <a:r>
              <a:rPr lang="en-US" sz="2400" dirty="0">
                <a:solidFill>
                  <a:srgbClr val="000000"/>
                </a:solidFill>
                <a:latin typeface="Arial"/>
                <a:cs typeface="Arial"/>
              </a:rPr>
              <a:t>Waiver of Visa Compliance Fee each semester of a GA’s appointment. </a:t>
            </a:r>
          </a:p>
          <a:p>
            <a:pPr marL="400050" algn="just"/>
            <a:r>
              <a:rPr lang="en-US" sz="2400" dirty="0">
                <a:solidFill>
                  <a:srgbClr val="000000"/>
                </a:solidFill>
                <a:latin typeface="Arial"/>
                <a:cs typeface="Arial"/>
              </a:rPr>
              <a:t>GAs are issued a lump sum payment equivalent to the Student Rec Center fee each semester the fee is in place.</a:t>
            </a:r>
          </a:p>
          <a:p>
            <a:pPr marL="400050" algn="just"/>
            <a:r>
              <a:rPr lang="en-US" sz="2400" dirty="0">
                <a:solidFill>
                  <a:srgbClr val="000000"/>
                </a:solidFill>
                <a:latin typeface="Arial"/>
                <a:cs typeface="Arial"/>
              </a:rPr>
              <a:t>New to this contract - the University waives the Matriculation Fee each semester of the GA’s appointment. </a:t>
            </a:r>
          </a:p>
          <a:p>
            <a:pPr marL="400050"/>
            <a:endParaRPr lang="en-US" sz="2200" dirty="0">
              <a:solidFill>
                <a:srgbClr val="000000"/>
              </a:solidFill>
              <a:latin typeface="Arial"/>
              <a:cs typeface="Arial"/>
            </a:endParaRPr>
          </a:p>
        </p:txBody>
      </p:sp>
    </p:spTree>
    <p:extLst>
      <p:ext uri="{BB962C8B-B14F-4D97-AF65-F5344CB8AC3E}">
        <p14:creationId xmlns:p14="http://schemas.microsoft.com/office/powerpoint/2010/main" val="1230255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a:cs typeface="Arial"/>
              </a:rPr>
              <a:t>Stipends, Wages &amp; Payroll</a:t>
            </a:r>
            <a:br>
              <a:rPr lang="en-US" sz="3200" dirty="0">
                <a:latin typeface="Arial"/>
                <a:cs typeface="Arial"/>
              </a:rPr>
            </a:br>
            <a:r>
              <a:rPr lang="en-US" sz="3200" dirty="0">
                <a:latin typeface="Arial"/>
                <a:cs typeface="Arial"/>
              </a:rPr>
              <a:t>Article 21</a:t>
            </a:r>
          </a:p>
        </p:txBody>
      </p:sp>
      <p:sp>
        <p:nvSpPr>
          <p:cNvPr id="3" name="Content Placeholder 2"/>
          <p:cNvSpPr>
            <a:spLocks noGrp="1"/>
          </p:cNvSpPr>
          <p:nvPr>
            <p:ph idx="1"/>
          </p:nvPr>
        </p:nvSpPr>
        <p:spPr>
          <a:xfrm>
            <a:off x="731521" y="1400479"/>
            <a:ext cx="8229600" cy="4621497"/>
          </a:xfrm>
        </p:spPr>
        <p:txBody>
          <a:bodyPr vert="horz" lIns="91440" tIns="45720" rIns="91440" bIns="45720" rtlCol="0" anchor="t">
            <a:normAutofit/>
          </a:bodyPr>
          <a:lstStyle/>
          <a:p>
            <a:pPr marL="400050"/>
            <a:r>
              <a:rPr lang="en-US" sz="2400" dirty="0">
                <a:solidFill>
                  <a:srgbClr val="000000"/>
                </a:solidFill>
                <a:latin typeface="Arial"/>
                <a:cs typeface="Arial"/>
              </a:rPr>
              <a:t>Increases to stipend: </a:t>
            </a:r>
          </a:p>
          <a:p>
            <a:pPr marL="57150" indent="0">
              <a:buNone/>
            </a:pPr>
            <a:endParaRPr lang="en-US" sz="2400" dirty="0">
              <a:solidFill>
                <a:srgbClr val="000000"/>
              </a:solidFill>
              <a:latin typeface="Arial"/>
              <a:cs typeface="Arial"/>
            </a:endParaRPr>
          </a:p>
          <a:p>
            <a:pPr marL="800100" lvl="1"/>
            <a:r>
              <a:rPr lang="en-US" sz="2400" dirty="0">
                <a:solidFill>
                  <a:srgbClr val="000000"/>
                </a:solidFill>
                <a:latin typeface="Arial"/>
                <a:cs typeface="Arial"/>
              </a:rPr>
              <a:t>2022-2023: 4%</a:t>
            </a:r>
          </a:p>
          <a:p>
            <a:pPr marL="800100" lvl="1"/>
            <a:r>
              <a:rPr lang="en-US" sz="2400" dirty="0">
                <a:solidFill>
                  <a:srgbClr val="000000"/>
                </a:solidFill>
                <a:latin typeface="Arial"/>
                <a:cs typeface="Arial"/>
              </a:rPr>
              <a:t>2023-2024: 4%</a:t>
            </a:r>
          </a:p>
          <a:p>
            <a:pPr marL="800100" lvl="1"/>
            <a:r>
              <a:rPr lang="en-US" sz="2400" dirty="0">
                <a:solidFill>
                  <a:srgbClr val="000000"/>
                </a:solidFill>
                <a:latin typeface="Arial"/>
                <a:cs typeface="Arial"/>
              </a:rPr>
              <a:t>2024-2025: 3.5%</a:t>
            </a:r>
          </a:p>
          <a:p>
            <a:pPr marL="800100" lvl="1"/>
            <a:r>
              <a:rPr lang="en-US" sz="2400" dirty="0">
                <a:solidFill>
                  <a:srgbClr val="000000"/>
                </a:solidFill>
                <a:latin typeface="Arial"/>
                <a:cs typeface="Arial"/>
              </a:rPr>
              <a:t>2025-2026: 3%</a:t>
            </a:r>
            <a:br>
              <a:rPr lang="en-US" sz="2400" dirty="0">
                <a:solidFill>
                  <a:srgbClr val="000000"/>
                </a:solidFill>
                <a:latin typeface="Arial"/>
                <a:cs typeface="Arial"/>
              </a:rPr>
            </a:br>
            <a:endParaRPr lang="en-US" sz="2400" dirty="0">
              <a:solidFill>
                <a:srgbClr val="000000"/>
              </a:solidFill>
              <a:latin typeface="Arial"/>
              <a:cs typeface="Arial"/>
            </a:endParaRPr>
          </a:p>
        </p:txBody>
      </p:sp>
    </p:spTree>
    <p:extLst>
      <p:ext uri="{BB962C8B-B14F-4D97-AF65-F5344CB8AC3E}">
        <p14:creationId xmlns:p14="http://schemas.microsoft.com/office/powerpoint/2010/main" val="134776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638"/>
            <a:ext cx="8229600" cy="700722"/>
          </a:xfrm>
        </p:spPr>
        <p:txBody>
          <a:bodyPr>
            <a:noAutofit/>
          </a:bodyPr>
          <a:lstStyle/>
          <a:p>
            <a:r>
              <a:rPr lang="en-US" dirty="0">
                <a:latin typeface="Arial" panose="020B0604020202020204" pitchFamily="34" charset="0"/>
                <a:cs typeface="Arial" panose="020B0604020202020204" pitchFamily="34" charset="0"/>
              </a:rPr>
              <a:t>Introductions</a:t>
            </a:r>
          </a:p>
        </p:txBody>
      </p:sp>
      <p:sp>
        <p:nvSpPr>
          <p:cNvPr id="5" name="Content Placeholder 4"/>
          <p:cNvSpPr>
            <a:spLocks noGrp="1"/>
          </p:cNvSpPr>
          <p:nvPr>
            <p:ph idx="1"/>
          </p:nvPr>
        </p:nvSpPr>
        <p:spPr>
          <a:xfrm>
            <a:off x="408432" y="1109472"/>
            <a:ext cx="8229600" cy="5303520"/>
          </a:xfrm>
        </p:spPr>
        <p:txBody>
          <a:bodyPr vert="horz" lIns="91440" tIns="45720" rIns="91440" bIns="45720" rtlCol="0" anchor="t">
            <a:normAutofit/>
          </a:bodyPr>
          <a:lstStyle/>
          <a:p>
            <a:pPr marL="0" indent="0" algn="ctr">
              <a:buNone/>
            </a:pPr>
            <a:r>
              <a:rPr lang="en-US" sz="2400" b="1" dirty="0">
                <a:latin typeface="Arial" panose="020B0604020202020204" pitchFamily="34" charset="0"/>
                <a:cs typeface="Arial" panose="020B0604020202020204" pitchFamily="34" charset="0"/>
              </a:rPr>
              <a:t>Kent Holsinger</a:t>
            </a:r>
          </a:p>
          <a:p>
            <a:pPr marL="0" indent="0" algn="ctr">
              <a:buNone/>
            </a:pPr>
            <a:r>
              <a:rPr lang="en-US" sz="2400" dirty="0">
                <a:latin typeface="Arial" panose="020B0604020202020204" pitchFamily="34" charset="0"/>
                <a:cs typeface="Arial" panose="020B0604020202020204" pitchFamily="34" charset="0"/>
              </a:rPr>
              <a:t>Vice Provost for Graduate Education </a:t>
            </a:r>
          </a:p>
          <a:p>
            <a:pPr marL="0" indent="0" algn="ctr">
              <a:buNone/>
            </a:pPr>
            <a:r>
              <a:rPr lang="en-US" sz="2400" dirty="0">
                <a:latin typeface="Arial" panose="020B0604020202020204" pitchFamily="34" charset="0"/>
                <a:cs typeface="Arial" panose="020B0604020202020204" pitchFamily="34" charset="0"/>
              </a:rPr>
              <a:t>and Dean of The Graduate School</a:t>
            </a:r>
          </a:p>
          <a:p>
            <a:pPr marL="0" indent="0" algn="ctr">
              <a:buNone/>
            </a:pPr>
            <a:r>
              <a:rPr lang="en-US" sz="2400" b="1" dirty="0">
                <a:latin typeface="Arial" panose="020B0604020202020204" pitchFamily="34" charset="0"/>
                <a:cs typeface="Arial" panose="020B0604020202020204" pitchFamily="34" charset="0"/>
              </a:rPr>
              <a:t>Alison Cutler and Zac Broughton </a:t>
            </a:r>
          </a:p>
          <a:p>
            <a:pPr marL="0" indent="0" algn="ctr">
              <a:buNone/>
            </a:pPr>
            <a:r>
              <a:rPr lang="en-US" sz="2400" dirty="0">
                <a:latin typeface="Arial" panose="020B0604020202020204" pitchFamily="34" charset="0"/>
                <a:cs typeface="Arial" panose="020B0604020202020204" pitchFamily="34" charset="0"/>
              </a:rPr>
              <a:t>Labor Relations Associates/Staff Attorneys</a:t>
            </a:r>
          </a:p>
          <a:p>
            <a:pPr marL="0" indent="0" algn="ctr">
              <a:buNone/>
            </a:pPr>
            <a:r>
              <a:rPr lang="en-US" sz="2400" dirty="0">
                <a:latin typeface="Arial" panose="020B0604020202020204" pitchFamily="34" charset="0"/>
                <a:cs typeface="Arial" panose="020B0604020202020204" pitchFamily="34" charset="0"/>
              </a:rPr>
              <a:t>Office of Faculty &amp; Staff Labor Relations</a:t>
            </a:r>
          </a:p>
          <a:p>
            <a:pPr marL="0" indent="0" algn="ctr">
              <a:buNone/>
            </a:pPr>
            <a:r>
              <a:rPr lang="en-US" sz="2400" b="1" dirty="0">
                <a:latin typeface="Arial" panose="020B0604020202020204" pitchFamily="34" charset="0"/>
                <a:cs typeface="Arial" panose="020B0604020202020204" pitchFamily="34" charset="0"/>
              </a:rPr>
              <a:t>Megan Petsa</a:t>
            </a:r>
          </a:p>
          <a:p>
            <a:pPr marL="0" indent="0" algn="ctr">
              <a:buNone/>
            </a:pPr>
            <a:r>
              <a:rPr lang="en-US" sz="2400" dirty="0">
                <a:latin typeface="Arial" panose="020B0604020202020204" pitchFamily="34" charset="0"/>
                <a:cs typeface="Arial" panose="020B0604020202020204" pitchFamily="34" charset="0"/>
              </a:rPr>
              <a:t>Director of </a:t>
            </a:r>
            <a:r>
              <a:rPr lang="en-US" sz="2400">
                <a:latin typeface="Arial" panose="020B0604020202020204" pitchFamily="34" charset="0"/>
                <a:cs typeface="Arial" panose="020B0604020202020204" pitchFamily="34" charset="0"/>
              </a:rPr>
              <a:t>Graduate Student Administration</a:t>
            </a: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The Graduate School</a:t>
            </a:r>
          </a:p>
        </p:txBody>
      </p:sp>
      <p:sp>
        <p:nvSpPr>
          <p:cNvPr id="3" name="TextBox 2"/>
          <p:cNvSpPr txBox="1"/>
          <p:nvPr/>
        </p:nvSpPr>
        <p:spPr>
          <a:xfrm>
            <a:off x="1165196" y="5366552"/>
            <a:ext cx="8229599"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hlinkClick r:id="rId3"/>
              </a:rPr>
              <a:t>https://hr.uconn.edu/labor-contracts-unions/</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19209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4AF91-D9B9-D075-2E97-5FD45006430B}"/>
              </a:ext>
            </a:extLst>
          </p:cNvPr>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Health Insurance</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Article 22</a:t>
            </a:r>
          </a:p>
        </p:txBody>
      </p:sp>
      <p:sp>
        <p:nvSpPr>
          <p:cNvPr id="3" name="Content Placeholder 2">
            <a:extLst>
              <a:ext uri="{FF2B5EF4-FFF2-40B4-BE49-F238E27FC236}">
                <a16:creationId xmlns:a16="http://schemas.microsoft.com/office/drawing/2014/main" id="{1C0CEE6D-CAF8-4064-F455-CD990841822A}"/>
              </a:ext>
            </a:extLst>
          </p:cNvPr>
          <p:cNvSpPr>
            <a:spLocks noGrp="1"/>
          </p:cNvSpPr>
          <p:nvPr>
            <p:ph idx="1"/>
          </p:nvPr>
        </p:nvSpPr>
        <p:spPr/>
        <p:txBody>
          <a:bodyPr>
            <a:normAutofit/>
          </a:bodyPr>
          <a:lstStyle/>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GA-Only rates change in this CBA as reflected below:</a:t>
            </a:r>
          </a:p>
          <a:p>
            <a:pPr marL="0" indent="0">
              <a:buNone/>
            </a:pPr>
            <a:endParaRPr lang="en-US" sz="24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2022-2023: $260/</a:t>
            </a:r>
            <a:r>
              <a:rPr lang="en-US" sz="2400" dirty="0" err="1">
                <a:latin typeface="Arial" panose="020B0604020202020204" pitchFamily="34" charset="0"/>
                <a:cs typeface="Arial" panose="020B0604020202020204" pitchFamily="34" charset="0"/>
              </a:rPr>
              <a:t>yr</a:t>
            </a:r>
            <a:endParaRPr lang="en-US" sz="24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2023-2024: $260/</a:t>
            </a:r>
            <a:r>
              <a:rPr lang="en-US" sz="2400" dirty="0" err="1">
                <a:latin typeface="Arial" panose="020B0604020202020204" pitchFamily="34" charset="0"/>
                <a:cs typeface="Arial" panose="020B0604020202020204" pitchFamily="34" charset="0"/>
              </a:rPr>
              <a:t>yr</a:t>
            </a:r>
            <a:endParaRPr lang="en-US" sz="24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2024-2025: $280/</a:t>
            </a:r>
            <a:r>
              <a:rPr lang="en-US" sz="2400" dirty="0" err="1">
                <a:latin typeface="Arial" panose="020B0604020202020204" pitchFamily="34" charset="0"/>
                <a:cs typeface="Arial" panose="020B0604020202020204" pitchFamily="34" charset="0"/>
              </a:rPr>
              <a:t>yr</a:t>
            </a:r>
            <a:endParaRPr lang="en-US" sz="24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2025-2026: $280/</a:t>
            </a:r>
            <a:r>
              <a:rPr lang="en-US" sz="2400" dirty="0" err="1">
                <a:latin typeface="Arial" panose="020B0604020202020204" pitchFamily="34" charset="0"/>
                <a:cs typeface="Arial" panose="020B0604020202020204" pitchFamily="34" charset="0"/>
              </a:rPr>
              <a:t>yr</a:t>
            </a:r>
            <a:endParaRPr lang="en-US" sz="2400" dirty="0">
              <a:latin typeface="Arial" panose="020B0604020202020204" pitchFamily="34" charset="0"/>
              <a:cs typeface="Arial" panose="020B0604020202020204" pitchFamily="34" charset="0"/>
            </a:endParaRPr>
          </a:p>
          <a:p>
            <a:pPr marL="457200" lvl="1"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CBA creates a fund to reimburse bargaining unit members for verified repatriation insurance premiums. </a:t>
            </a:r>
          </a:p>
        </p:txBody>
      </p:sp>
    </p:spTree>
    <p:extLst>
      <p:ext uri="{BB962C8B-B14F-4D97-AF65-F5344CB8AC3E}">
        <p14:creationId xmlns:p14="http://schemas.microsoft.com/office/powerpoint/2010/main" val="69166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Discipline &amp; Dismissal</a:t>
            </a:r>
            <a:br>
              <a:rPr lang="en-US" sz="3200" dirty="0">
                <a:latin typeface="Arial" panose="020B0604020202020204" pitchFamily="34" charset="0"/>
                <a:cs typeface="Arial" panose="020B0604020202020204" pitchFamily="34" charset="0"/>
              </a:rPr>
            </a:br>
            <a:r>
              <a:rPr lang="en-US" sz="3200" dirty="0">
                <a:latin typeface="Arial"/>
                <a:cs typeface="Arial"/>
              </a:rPr>
              <a:t>Article 24</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5257800"/>
          </a:xfrm>
        </p:spPr>
        <p:txBody>
          <a:bodyPr>
            <a:noAutofit/>
          </a:bodyPr>
          <a:lstStyle/>
          <a:p>
            <a:r>
              <a:rPr lang="en-US" sz="2400" dirty="0">
                <a:latin typeface="Arial" panose="020B0604020202020204" pitchFamily="34" charset="0"/>
                <a:cs typeface="Arial" panose="020B0604020202020204" pitchFamily="34" charset="0"/>
              </a:rPr>
              <a:t>This Article does not apply to determinations by the University to dismiss a </a:t>
            </a:r>
            <a:r>
              <a:rPr lang="en-US" sz="2400" b="1" dirty="0">
                <a:latin typeface="Arial" panose="020B0604020202020204" pitchFamily="34" charset="0"/>
                <a:cs typeface="Arial" panose="020B0604020202020204" pitchFamily="34" charset="0"/>
              </a:rPr>
              <a:t>graduate student</a:t>
            </a:r>
            <a:r>
              <a:rPr lang="en-US" sz="2400" dirty="0">
                <a:latin typeface="Arial" panose="020B0604020202020204" pitchFamily="34" charset="0"/>
                <a:cs typeface="Arial" panose="020B0604020202020204" pitchFamily="34" charset="0"/>
              </a:rPr>
              <a:t> from the University for:</a:t>
            </a:r>
          </a:p>
          <a:p>
            <a:pPr lvl="1"/>
            <a:r>
              <a:rPr lang="en-US" sz="2400" dirty="0">
                <a:latin typeface="Arial" panose="020B0604020202020204" pitchFamily="34" charset="0"/>
                <a:cs typeface="Arial" panose="020B0604020202020204" pitchFamily="34" charset="0"/>
              </a:rPr>
              <a:t>Academic reasons</a:t>
            </a:r>
          </a:p>
          <a:p>
            <a:pPr lvl="1"/>
            <a:r>
              <a:rPr lang="en-US" sz="2400" dirty="0">
                <a:latin typeface="Arial" panose="020B0604020202020204" pitchFamily="34" charset="0"/>
                <a:cs typeface="Arial" panose="020B0604020202020204" pitchFamily="34" charset="0"/>
              </a:rPr>
              <a:t>Non-job-related disciplinary reasons</a:t>
            </a:r>
          </a:p>
          <a:p>
            <a:r>
              <a:rPr lang="en-US" sz="2400" dirty="0">
                <a:latin typeface="Arial" panose="020B0604020202020204" pitchFamily="34" charset="0"/>
                <a:cs typeface="Arial" panose="020B0604020202020204" pitchFamily="34" charset="0"/>
              </a:rPr>
              <a:t>Does apply to a Graduate Assistant’s:</a:t>
            </a:r>
          </a:p>
          <a:p>
            <a:pPr lvl="1"/>
            <a:r>
              <a:rPr lang="en-US" sz="2400" dirty="0">
                <a:latin typeface="Arial" panose="020B0604020202020204" pitchFamily="34" charset="0"/>
                <a:cs typeface="Arial" panose="020B0604020202020204" pitchFamily="34" charset="0"/>
              </a:rPr>
              <a:t>Job-related misconduct</a:t>
            </a:r>
          </a:p>
          <a:p>
            <a:pPr lvl="1"/>
            <a:r>
              <a:rPr lang="en-US" sz="2400" dirty="0">
                <a:latin typeface="Arial" panose="020B0604020202020204" pitchFamily="34" charset="0"/>
                <a:cs typeface="Arial" panose="020B0604020202020204" pitchFamily="34" charset="0"/>
              </a:rPr>
              <a:t>Job performance</a:t>
            </a:r>
          </a:p>
          <a:p>
            <a:r>
              <a:rPr lang="en-US" sz="2400" dirty="0">
                <a:latin typeface="Arial" panose="020B0604020202020204" pitchFamily="34" charset="0"/>
                <a:cs typeface="Arial" panose="020B0604020202020204" pitchFamily="34" charset="0"/>
              </a:rPr>
              <a:t>Discipline = written warnings, suspensions, or dismissals.</a:t>
            </a:r>
          </a:p>
          <a:p>
            <a:r>
              <a:rPr lang="en-US" sz="2400" dirty="0">
                <a:latin typeface="Arial" panose="020B0604020202020204" pitchFamily="34" charset="0"/>
                <a:cs typeface="Arial" panose="020B0604020202020204" pitchFamily="34" charset="0"/>
              </a:rPr>
              <a:t>There is a process for discipline. Call LR before any disciplinary decisions are made!</a:t>
            </a:r>
          </a:p>
        </p:txBody>
      </p:sp>
    </p:spTree>
    <p:extLst>
      <p:ext uri="{BB962C8B-B14F-4D97-AF65-F5344CB8AC3E}">
        <p14:creationId xmlns:p14="http://schemas.microsoft.com/office/powerpoint/2010/main" val="219287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Grievance &amp; Arbitration</a:t>
            </a:r>
            <a:br>
              <a:rPr lang="en-US" sz="3200" dirty="0">
                <a:latin typeface="Arial" panose="020B0604020202020204" pitchFamily="34" charset="0"/>
                <a:cs typeface="Arial" panose="020B0604020202020204" pitchFamily="34" charset="0"/>
              </a:rPr>
            </a:br>
            <a:r>
              <a:rPr lang="en-US" sz="3200" dirty="0">
                <a:latin typeface="Arial"/>
                <a:cs typeface="Arial"/>
              </a:rPr>
              <a:t>Article 25</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5257800"/>
          </a:xfrm>
        </p:spPr>
        <p:txBody>
          <a:bodyPr>
            <a:noAutofit/>
          </a:bodyPr>
          <a:lstStyle/>
          <a:p>
            <a:pPr marL="228600" lvl="1" indent="0">
              <a:buNone/>
            </a:pPr>
            <a:r>
              <a:rPr lang="en-US" sz="2400" dirty="0">
                <a:solidFill>
                  <a:srgbClr val="000000"/>
                </a:solidFill>
                <a:latin typeface="Arial"/>
                <a:cs typeface="Arial"/>
              </a:rPr>
              <a:t>The GA must discuss the issue with the GA’s immediate supervisor. </a:t>
            </a:r>
          </a:p>
          <a:p>
            <a:pPr marL="228600" lvl="1" indent="0">
              <a:buNone/>
            </a:pPr>
            <a:r>
              <a:rPr lang="en-US" sz="2400" u="sng" dirty="0">
                <a:solidFill>
                  <a:srgbClr val="000000"/>
                </a:solidFill>
                <a:latin typeface="Arial"/>
                <a:cs typeface="Arial"/>
              </a:rPr>
              <a:t>Step 1</a:t>
            </a:r>
            <a:r>
              <a:rPr lang="en-US" sz="2400" dirty="0">
                <a:solidFill>
                  <a:srgbClr val="000000"/>
                </a:solidFill>
                <a:latin typeface="Arial"/>
                <a:cs typeface="Arial"/>
              </a:rPr>
              <a:t>: The union will present a written grievance to the </a:t>
            </a:r>
            <a:r>
              <a:rPr lang="en-US" sz="2400" b="1" dirty="0">
                <a:solidFill>
                  <a:srgbClr val="000000"/>
                </a:solidFill>
                <a:latin typeface="Arial"/>
                <a:cs typeface="Arial"/>
              </a:rPr>
              <a:t>department head and LR </a:t>
            </a:r>
            <a:r>
              <a:rPr lang="en-US" sz="2400" dirty="0">
                <a:solidFill>
                  <a:srgbClr val="000000"/>
                </a:solidFill>
                <a:latin typeface="Arial"/>
                <a:cs typeface="Arial"/>
              </a:rPr>
              <a:t>within 30 days of the event or knowledge of the event. The department head will meet with the grievant and provide a written response within 15 calendar days.</a:t>
            </a:r>
          </a:p>
          <a:p>
            <a:pPr marL="228600" lvl="1" indent="0">
              <a:buNone/>
            </a:pPr>
            <a:r>
              <a:rPr lang="en-US" sz="2400" u="sng" dirty="0">
                <a:solidFill>
                  <a:srgbClr val="000000"/>
                </a:solidFill>
                <a:latin typeface="Arial"/>
                <a:cs typeface="Arial"/>
              </a:rPr>
              <a:t>Step 2</a:t>
            </a:r>
            <a:r>
              <a:rPr lang="en-US" sz="2400" dirty="0">
                <a:solidFill>
                  <a:srgbClr val="000000"/>
                </a:solidFill>
                <a:latin typeface="Arial"/>
                <a:cs typeface="Arial"/>
              </a:rPr>
              <a:t>: The union may, within 10 days, appeal to the Dean of The Graduate School. The Dean will meet with the grievant and provide a written decision within 15 days calendar days. </a:t>
            </a:r>
          </a:p>
          <a:p>
            <a:pPr marL="228600" lvl="1" indent="0">
              <a:buNone/>
            </a:pPr>
            <a:r>
              <a:rPr lang="en-US" sz="2400" u="sng" dirty="0">
                <a:solidFill>
                  <a:srgbClr val="000000"/>
                </a:solidFill>
                <a:latin typeface="Arial"/>
                <a:cs typeface="Arial"/>
              </a:rPr>
              <a:t>Arbitration</a:t>
            </a:r>
            <a:r>
              <a:rPr lang="en-US" sz="2400" dirty="0">
                <a:solidFill>
                  <a:srgbClr val="000000"/>
                </a:solidFill>
                <a:latin typeface="Arial"/>
                <a:cs typeface="Arial"/>
              </a:rPr>
              <a:t>: If not resolved, the union may appeal the decision to a  neutral third-party arbitrator.</a:t>
            </a:r>
          </a:p>
        </p:txBody>
      </p:sp>
    </p:spTree>
    <p:extLst>
      <p:ext uri="{BB962C8B-B14F-4D97-AF65-F5344CB8AC3E}">
        <p14:creationId xmlns:p14="http://schemas.microsoft.com/office/powerpoint/2010/main" val="410563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Time Off</a:t>
            </a:r>
            <a:br>
              <a:rPr lang="en-US" sz="3200" dirty="0">
                <a:latin typeface="Arial" panose="020B0604020202020204" pitchFamily="34" charset="0"/>
                <a:cs typeface="Arial" panose="020B0604020202020204" pitchFamily="34" charset="0"/>
              </a:rPr>
            </a:br>
            <a:r>
              <a:rPr lang="en-US" sz="3200" dirty="0">
                <a:latin typeface="Arial"/>
                <a:cs typeface="Arial"/>
              </a:rPr>
              <a:t>Article 33</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509" y="1417638"/>
            <a:ext cx="8229600" cy="5165724"/>
          </a:xfrm>
        </p:spPr>
        <p:txBody>
          <a:bodyPr>
            <a:noAutofit/>
          </a:bodyPr>
          <a:lstStyle/>
          <a:p>
            <a:pPr marL="571500" lvl="1" indent="-342900" algn="just">
              <a:buFont typeface="Arial" panose="020B0604020202020204" pitchFamily="34" charset="0"/>
              <a:buChar char="•"/>
            </a:pPr>
            <a:r>
              <a:rPr lang="en-US" sz="2400" dirty="0">
                <a:solidFill>
                  <a:srgbClr val="000000"/>
                </a:solidFill>
                <a:latin typeface="Arial"/>
                <a:cs typeface="Arial"/>
              </a:rPr>
              <a:t>“Time off” is not the same as “Leave.” (Article 15 – Leaves of Absence.) “Time off” is analogous to accrued time for other units (i.e. vacation.)</a:t>
            </a:r>
          </a:p>
          <a:p>
            <a:pPr marL="571500" lvl="1" indent="-342900" algn="just">
              <a:buFont typeface="Arial" panose="020B0604020202020204" pitchFamily="34" charset="0"/>
              <a:buChar char="•"/>
            </a:pPr>
            <a:r>
              <a:rPr lang="en-US" sz="2400" dirty="0">
                <a:solidFill>
                  <a:srgbClr val="000000"/>
                </a:solidFill>
                <a:latin typeface="Arial"/>
                <a:cs typeface="Arial"/>
              </a:rPr>
              <a:t>Time off is an entitlement of 20 business days per </a:t>
            </a:r>
            <a:r>
              <a:rPr lang="en-US" sz="2400" u="sng" dirty="0">
                <a:solidFill>
                  <a:srgbClr val="000000"/>
                </a:solidFill>
                <a:latin typeface="Arial"/>
                <a:cs typeface="Arial"/>
              </a:rPr>
              <a:t>academic year</a:t>
            </a:r>
            <a:r>
              <a:rPr lang="en-US" sz="2400" dirty="0">
                <a:solidFill>
                  <a:srgbClr val="000000"/>
                </a:solidFill>
                <a:latin typeface="Arial"/>
                <a:cs typeface="Arial"/>
              </a:rPr>
              <a:t>, prorated for appointments of less than 1 academic year.</a:t>
            </a:r>
          </a:p>
          <a:p>
            <a:pPr marL="571500" lvl="1" indent="-342900" algn="just">
              <a:buFont typeface="Arial" panose="020B0604020202020204" pitchFamily="34" charset="0"/>
              <a:buChar char="•"/>
            </a:pPr>
            <a:r>
              <a:rPr lang="en-US" sz="2400" dirty="0">
                <a:solidFill>
                  <a:srgbClr val="000000"/>
                </a:solidFill>
                <a:latin typeface="Arial"/>
                <a:cs typeface="Arial"/>
              </a:rPr>
              <a:t>Time off normally to be taken during academic breaks when classes are not in session but may be approved at other times when mutually agreed upon by the GA and the supervisor. Time off not during break periods must be requested with as much advance notice as possible. </a:t>
            </a:r>
          </a:p>
        </p:txBody>
      </p:sp>
    </p:spTree>
    <p:extLst>
      <p:ext uri="{BB962C8B-B14F-4D97-AF65-F5344CB8AC3E}">
        <p14:creationId xmlns:p14="http://schemas.microsoft.com/office/powerpoint/2010/main" val="234631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Time Off</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contin</a:t>
            </a:r>
            <a:r>
              <a:rPr lang="en-US" sz="3200" dirty="0">
                <a:latin typeface="Arial" panose="020B0604020202020204" pitchFamily="34" charset="0"/>
                <a:cs typeface="Arial" panose="020B0604020202020204" pitchFamily="34" charset="0"/>
              </a:rPr>
              <a:t>.) </a:t>
            </a:r>
            <a:r>
              <a:rPr lang="en-US" sz="3200" dirty="0">
                <a:latin typeface="Arial"/>
                <a:cs typeface="Arial"/>
              </a:rPr>
              <a:t>Article 33</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355757"/>
          </a:xfrm>
        </p:spPr>
        <p:txBody>
          <a:bodyPr>
            <a:normAutofit/>
          </a:bodyPr>
          <a:lstStyle/>
          <a:p>
            <a:pPr marL="571500" lvl="1" indent="-342900" algn="just">
              <a:buFont typeface="Arial" panose="020B0604020202020204" pitchFamily="34" charset="0"/>
              <a:buChar char="•"/>
            </a:pPr>
            <a:r>
              <a:rPr lang="en-US" sz="2400" dirty="0">
                <a:solidFill>
                  <a:srgbClr val="000000"/>
                </a:solidFill>
                <a:latin typeface="Arial"/>
                <a:cs typeface="Arial"/>
              </a:rPr>
              <a:t>Supervisors should not expect GAs to work extra hours to “make up” for time off.</a:t>
            </a:r>
          </a:p>
          <a:p>
            <a:pPr marL="228600" lvl="1" indent="0" algn="just">
              <a:buNone/>
            </a:pPr>
            <a:endParaRPr lang="en-US" sz="2400" dirty="0">
              <a:solidFill>
                <a:srgbClr val="000000"/>
              </a:solidFill>
              <a:latin typeface="Arial"/>
              <a:cs typeface="Arial"/>
            </a:endParaRPr>
          </a:p>
          <a:p>
            <a:pPr marL="571500" lvl="1" indent="-342900" algn="just">
              <a:buFont typeface="Arial" panose="020B0604020202020204" pitchFamily="34" charset="0"/>
              <a:buChar char="•"/>
            </a:pPr>
            <a:r>
              <a:rPr lang="en-US" sz="2400" dirty="0">
                <a:solidFill>
                  <a:srgbClr val="000000"/>
                </a:solidFill>
                <a:latin typeface="Arial"/>
                <a:cs typeface="Arial"/>
              </a:rPr>
              <a:t>Unused days not to be rolled into future appointments. There is no payout. </a:t>
            </a:r>
          </a:p>
          <a:p>
            <a:pPr marL="571500" lvl="1" indent="-342900" algn="just">
              <a:buFont typeface="Arial" panose="020B0604020202020204" pitchFamily="34" charset="0"/>
              <a:buChar char="•"/>
            </a:pPr>
            <a:endParaRPr lang="en-US" sz="2400" dirty="0">
              <a:solidFill>
                <a:srgbClr val="000000"/>
              </a:solidFill>
              <a:latin typeface="Arial"/>
              <a:cs typeface="Arial"/>
            </a:endParaRPr>
          </a:p>
          <a:p>
            <a:pPr marL="571500" lvl="1" indent="-342900" algn="just">
              <a:buFont typeface="Arial" panose="020B0604020202020204" pitchFamily="34" charset="0"/>
              <a:buChar char="•"/>
            </a:pPr>
            <a:r>
              <a:rPr lang="en-US" sz="2400" dirty="0">
                <a:solidFill>
                  <a:srgbClr val="000000"/>
                </a:solidFill>
                <a:latin typeface="Arial"/>
                <a:cs typeface="Arial"/>
              </a:rPr>
              <a:t>The Article shall not be construed to require assignment of additional duties after the submission of final grades.</a:t>
            </a:r>
          </a:p>
          <a:p>
            <a:pPr marL="571500" lvl="1" indent="-342900">
              <a:buFont typeface="Arial" panose="020B0604020202020204" pitchFamily="34" charset="0"/>
              <a:buChar char="•"/>
            </a:pPr>
            <a:endParaRPr lang="en-US" sz="2200" dirty="0">
              <a:solidFill>
                <a:srgbClr val="000000"/>
              </a:solidFill>
              <a:latin typeface="Arial"/>
              <a:cs typeface="Arial"/>
            </a:endParaRPr>
          </a:p>
        </p:txBody>
      </p:sp>
    </p:spTree>
    <p:extLst>
      <p:ext uri="{BB962C8B-B14F-4D97-AF65-F5344CB8AC3E}">
        <p14:creationId xmlns:p14="http://schemas.microsoft.com/office/powerpoint/2010/main" val="2481344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5054"/>
          </a:xfrm>
        </p:spPr>
        <p:txBody>
          <a:bodyPr>
            <a:normAutofit/>
          </a:bodyPr>
          <a:lstStyle/>
          <a:p>
            <a:r>
              <a:rPr lang="en-US" sz="3200" dirty="0">
                <a:latin typeface="Arial" panose="020B0604020202020204" pitchFamily="34" charset="0"/>
                <a:cs typeface="Arial" panose="020B0604020202020204" pitchFamily="34" charset="0"/>
              </a:rPr>
              <a:t>Summer and Intersession GA Employment</a:t>
            </a:r>
            <a:br>
              <a:rPr lang="en-US" sz="3200" dirty="0">
                <a:latin typeface="Arial" panose="020B0604020202020204" pitchFamily="34" charset="0"/>
                <a:cs typeface="Arial" panose="020B0604020202020204" pitchFamily="34" charset="0"/>
              </a:rPr>
            </a:br>
            <a:r>
              <a:rPr lang="en-US" sz="3200" dirty="0">
                <a:latin typeface="Arial"/>
                <a:cs typeface="Arial"/>
              </a:rPr>
              <a:t>Article 34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11045" y="1544820"/>
            <a:ext cx="8589264" cy="5221740"/>
          </a:xfrm>
        </p:spPr>
        <p:txBody>
          <a:bodyPr>
            <a:normAutofit/>
          </a:bodyPr>
          <a:lstStyle/>
          <a:p>
            <a:pPr marL="571500" lvl="1" indent="-342900" algn="just">
              <a:buFont typeface="Arial" panose="020B0604020202020204" pitchFamily="34" charset="0"/>
              <a:buChar char="•"/>
            </a:pPr>
            <a:r>
              <a:rPr lang="en-US" sz="2400" b="1" dirty="0">
                <a:solidFill>
                  <a:srgbClr val="000000"/>
                </a:solidFill>
                <a:latin typeface="Arial"/>
                <a:cs typeface="Arial"/>
              </a:rPr>
              <a:t>Research (Section 3)</a:t>
            </a:r>
          </a:p>
          <a:p>
            <a:pPr marL="971550" lvl="2" indent="-342900" algn="just">
              <a:buFont typeface="Arial" panose="020B0604020202020204" pitchFamily="34" charset="0"/>
              <a:buChar char="•"/>
            </a:pPr>
            <a:r>
              <a:rPr lang="en-US" dirty="0">
                <a:solidFill>
                  <a:srgbClr val="000000"/>
                </a:solidFill>
                <a:latin typeface="Arial"/>
                <a:cs typeface="Arial"/>
              </a:rPr>
              <a:t>Biweekly stipend must be “at least equivalent to the stipend rate received during preceding academic year” (as prorated for appointment length and/or percentage.)</a:t>
            </a:r>
            <a:endParaRPr lang="en-US" b="1" dirty="0">
              <a:solidFill>
                <a:srgbClr val="000000"/>
              </a:solidFill>
              <a:latin typeface="Arial"/>
              <a:cs typeface="Arial"/>
            </a:endParaRPr>
          </a:p>
          <a:p>
            <a:pPr marL="571500" lvl="1" indent="-342900" algn="just">
              <a:buFont typeface="Arial" panose="020B0604020202020204" pitchFamily="34" charset="0"/>
              <a:buChar char="•"/>
            </a:pPr>
            <a:r>
              <a:rPr lang="en-US" sz="2400" b="1" dirty="0">
                <a:solidFill>
                  <a:srgbClr val="000000"/>
                </a:solidFill>
                <a:latin typeface="Arial"/>
                <a:cs typeface="Arial"/>
              </a:rPr>
              <a:t>Teaching (Section 4 and 5)</a:t>
            </a:r>
          </a:p>
          <a:p>
            <a:pPr marL="971550" lvl="2" indent="-342900" algn="just">
              <a:buFont typeface="Arial" panose="020B0604020202020204" pitchFamily="34" charset="0"/>
              <a:buChar char="•"/>
            </a:pPr>
            <a:r>
              <a:rPr lang="en-US" dirty="0">
                <a:solidFill>
                  <a:srgbClr val="000000"/>
                </a:solidFill>
                <a:latin typeface="Arial"/>
                <a:cs typeface="Arial"/>
              </a:rPr>
              <a:t>Pay rates and FTE are established by credit.</a:t>
            </a:r>
          </a:p>
          <a:p>
            <a:pPr marL="971550" lvl="2" indent="-342900" algn="just">
              <a:buFont typeface="Arial" panose="020B0604020202020204" pitchFamily="34" charset="0"/>
              <a:buChar char="•"/>
            </a:pPr>
            <a:r>
              <a:rPr lang="en-US" dirty="0">
                <a:solidFill>
                  <a:srgbClr val="000000"/>
                </a:solidFill>
                <a:latin typeface="Arial"/>
                <a:cs typeface="Arial"/>
              </a:rPr>
              <a:t>The contract defines what is expected of a GA at the 1, 2 and 3 credit level. </a:t>
            </a:r>
          </a:p>
          <a:p>
            <a:pPr marL="971550" lvl="2" indent="-342900" algn="just">
              <a:buFont typeface="Arial" panose="020B0604020202020204" pitchFamily="34" charset="0"/>
              <a:buChar char="•"/>
            </a:pPr>
            <a:r>
              <a:rPr lang="en-US" dirty="0">
                <a:solidFill>
                  <a:srgbClr val="000000"/>
                </a:solidFill>
                <a:latin typeface="Arial"/>
                <a:cs typeface="Arial"/>
              </a:rPr>
              <a:t>If class is cancelled that IOR has not previously taught, $375 per credit compensation will be issued for preparation. </a:t>
            </a:r>
          </a:p>
        </p:txBody>
      </p:sp>
    </p:spTree>
    <p:extLst>
      <p:ext uri="{BB962C8B-B14F-4D97-AF65-F5344CB8AC3E}">
        <p14:creationId xmlns:p14="http://schemas.microsoft.com/office/powerpoint/2010/main" val="2168777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5054"/>
          </a:xfrm>
        </p:spPr>
        <p:txBody>
          <a:bodyPr>
            <a:normAutofit/>
          </a:bodyPr>
          <a:lstStyle/>
          <a:p>
            <a:r>
              <a:rPr lang="en-US" sz="3200" dirty="0">
                <a:latin typeface="Arial" panose="020B0604020202020204" pitchFamily="34" charset="0"/>
                <a:cs typeface="Arial" panose="020B0604020202020204" pitchFamily="34" charset="0"/>
              </a:rPr>
              <a:t>Summer/Intersession GA Employment (</a:t>
            </a:r>
            <a:r>
              <a:rPr lang="en-US" sz="3200" dirty="0" err="1">
                <a:latin typeface="Arial" panose="020B0604020202020204" pitchFamily="34" charset="0"/>
                <a:cs typeface="Arial" panose="020B0604020202020204" pitchFamily="34" charset="0"/>
              </a:rPr>
              <a:t>contin</a:t>
            </a:r>
            <a:r>
              <a:rPr lang="en-US" sz="3200" dirty="0">
                <a:latin typeface="Arial" panose="020B0604020202020204" pitchFamily="34" charset="0"/>
                <a:cs typeface="Arial" panose="020B0604020202020204" pitchFamily="34" charset="0"/>
              </a:rPr>
              <a:t>.) </a:t>
            </a:r>
            <a:r>
              <a:rPr lang="en-US" sz="3200" dirty="0">
                <a:latin typeface="Arial"/>
                <a:cs typeface="Arial"/>
              </a:rPr>
              <a:t>Article 34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619794"/>
            <a:ext cx="8686800" cy="5055325"/>
          </a:xfrm>
        </p:spPr>
        <p:txBody>
          <a:bodyPr>
            <a:normAutofit fontScale="92500" lnSpcReduction="10000"/>
          </a:bodyPr>
          <a:lstStyle/>
          <a:p>
            <a:pPr marL="571500" lvl="1" indent="-342900" algn="just">
              <a:buFont typeface="Arial" panose="020B0604020202020204" pitchFamily="34" charset="0"/>
              <a:buChar char="•"/>
            </a:pPr>
            <a:r>
              <a:rPr lang="en-US" sz="2400" dirty="0">
                <a:solidFill>
                  <a:srgbClr val="000000"/>
                </a:solidFill>
                <a:latin typeface="Arial"/>
                <a:cs typeface="Arial"/>
              </a:rPr>
              <a:t>A GA is not entitled to health insurance solely by virtue of a summer/intersession appointment.</a:t>
            </a:r>
          </a:p>
          <a:p>
            <a:pPr marL="571500" lvl="1" indent="-342900" algn="just">
              <a:buFont typeface="Arial" panose="020B0604020202020204" pitchFamily="34" charset="0"/>
              <a:buChar char="•"/>
            </a:pPr>
            <a:r>
              <a:rPr lang="en-US" sz="2400" dirty="0">
                <a:solidFill>
                  <a:srgbClr val="000000"/>
                </a:solidFill>
                <a:latin typeface="Arial"/>
                <a:cs typeface="Arial"/>
              </a:rPr>
              <a:t>Leaves of absence summer/intersession appointments: </a:t>
            </a:r>
          </a:p>
          <a:p>
            <a:pPr marL="971550" lvl="2" indent="-342900" algn="just">
              <a:buFont typeface="Arial" panose="020B0604020202020204" pitchFamily="34" charset="0"/>
              <a:buChar char="•"/>
            </a:pPr>
            <a:r>
              <a:rPr lang="en-US" dirty="0">
                <a:solidFill>
                  <a:srgbClr val="000000"/>
                </a:solidFill>
                <a:latin typeface="Arial"/>
                <a:cs typeface="Arial"/>
              </a:rPr>
              <a:t>Not entitled to maternity/paternity solely by virtue of a summer/</a:t>
            </a:r>
            <a:r>
              <a:rPr lang="en-US" sz="2400" dirty="0">
                <a:solidFill>
                  <a:srgbClr val="000000"/>
                </a:solidFill>
                <a:latin typeface="Arial"/>
                <a:cs typeface="Arial"/>
              </a:rPr>
              <a:t>intersession</a:t>
            </a:r>
            <a:r>
              <a:rPr lang="en-US" dirty="0">
                <a:solidFill>
                  <a:srgbClr val="000000"/>
                </a:solidFill>
                <a:latin typeface="Arial"/>
                <a:cs typeface="Arial"/>
              </a:rPr>
              <a:t> appointment. </a:t>
            </a:r>
          </a:p>
          <a:p>
            <a:pPr marL="971550" lvl="2" indent="-342900" algn="just">
              <a:buFont typeface="Arial" panose="020B0604020202020204" pitchFamily="34" charset="0"/>
              <a:buChar char="•"/>
            </a:pPr>
            <a:r>
              <a:rPr lang="en-US" dirty="0">
                <a:solidFill>
                  <a:srgbClr val="000000"/>
                </a:solidFill>
                <a:latin typeface="Arial"/>
                <a:cs typeface="Arial"/>
              </a:rPr>
              <a:t>Except in emergency situations, no GA is entitled to a leave of absence if it would result in the GA being on leave during the entirety of the appointment.</a:t>
            </a:r>
          </a:p>
          <a:p>
            <a:pPr marL="971550" lvl="2" indent="-342900" algn="just">
              <a:buFont typeface="Arial" panose="020B0604020202020204" pitchFamily="34" charset="0"/>
              <a:buChar char="•"/>
            </a:pPr>
            <a:r>
              <a:rPr lang="en-US" dirty="0">
                <a:solidFill>
                  <a:srgbClr val="000000"/>
                </a:solidFill>
                <a:latin typeface="Arial"/>
                <a:cs typeface="Arial"/>
              </a:rPr>
              <a:t>Provides for prorated “leave” days – at least 5-week appointment, 1 day; at least 12-week appointment, 2 days. Subject to supervisory approval.</a:t>
            </a:r>
          </a:p>
          <a:p>
            <a:pPr marL="571500" lvl="1" indent="-342900" algn="just">
              <a:buFont typeface="Arial" panose="020B0604020202020204" pitchFamily="34" charset="0"/>
              <a:buChar char="•"/>
            </a:pPr>
            <a:r>
              <a:rPr lang="en-US" sz="2400" dirty="0">
                <a:solidFill>
                  <a:srgbClr val="000000"/>
                </a:solidFill>
                <a:latin typeface="Arial"/>
                <a:cs typeface="Arial"/>
              </a:rPr>
              <a:t>GAs are not entitled to “time off” during summer/intersession appointments, except for research appointments as authorized by supervisor.</a:t>
            </a:r>
          </a:p>
          <a:p>
            <a:pPr marL="1428750" lvl="3" indent="-342900">
              <a:buFont typeface="Arial" panose="020B0604020202020204" pitchFamily="34" charset="0"/>
              <a:buChar char="•"/>
            </a:pPr>
            <a:endParaRPr lang="en-US" sz="2400" dirty="0">
              <a:solidFill>
                <a:srgbClr val="000000"/>
              </a:solidFill>
              <a:latin typeface="Arial"/>
              <a:cs typeface="Arial"/>
            </a:endParaRPr>
          </a:p>
          <a:p>
            <a:pPr marL="571500" lvl="1" indent="-342900">
              <a:buFont typeface="Arial" panose="020B0604020202020204" pitchFamily="34" charset="0"/>
              <a:buChar char="•"/>
            </a:pPr>
            <a:endParaRPr lang="en-US" sz="2000" dirty="0">
              <a:solidFill>
                <a:srgbClr val="000000"/>
              </a:solidFill>
              <a:latin typeface="Arial"/>
              <a:cs typeface="Arial"/>
            </a:endParaRPr>
          </a:p>
        </p:txBody>
      </p:sp>
    </p:spTree>
    <p:extLst>
      <p:ext uri="{BB962C8B-B14F-4D97-AF65-F5344CB8AC3E}">
        <p14:creationId xmlns:p14="http://schemas.microsoft.com/office/powerpoint/2010/main" val="3252306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1EDC8-4E82-AC6E-A0F6-5AC67B82D5FB}"/>
              </a:ext>
            </a:extLst>
          </p:cNvPr>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International GA Rights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Article 35 (new)</a:t>
            </a:r>
          </a:p>
        </p:txBody>
      </p:sp>
      <p:sp>
        <p:nvSpPr>
          <p:cNvPr id="3" name="Content Placeholder 2">
            <a:extLst>
              <a:ext uri="{FF2B5EF4-FFF2-40B4-BE49-F238E27FC236}">
                <a16:creationId xmlns:a16="http://schemas.microsoft.com/office/drawing/2014/main" id="{B244D470-144B-BD7F-DE90-5121E729CCD0}"/>
              </a:ext>
            </a:extLst>
          </p:cNvPr>
          <p:cNvSpPr>
            <a:spLocks noGrp="1"/>
          </p:cNvSpPr>
          <p:nvPr>
            <p:ph idx="1"/>
          </p:nvPr>
        </p:nvSpPr>
        <p:spPr>
          <a:xfrm>
            <a:off x="457200" y="1417638"/>
            <a:ext cx="8229600" cy="5270545"/>
          </a:xfrm>
        </p:spPr>
        <p:txBody>
          <a:bodyPr>
            <a:noAutofit/>
          </a:bodyPr>
          <a:lstStyle/>
          <a:p>
            <a:r>
              <a:rPr lang="en-US" sz="2400" dirty="0">
                <a:latin typeface="Arial" panose="020B0604020202020204" pitchFamily="34" charset="0"/>
                <a:cs typeface="Arial" panose="020B0604020202020204" pitchFamily="34" charset="0"/>
              </a:rPr>
              <a:t>If the University is unable to lawfully hire a GA as a result of immigration status outside the GA’s reasonable control, the University will meet with the Union and the student to discuss potential re/employment.</a:t>
            </a:r>
          </a:p>
          <a:p>
            <a:r>
              <a:rPr lang="en-US" sz="2400" dirty="0">
                <a:latin typeface="Arial" panose="020B0604020202020204" pitchFamily="34" charset="0"/>
                <a:cs typeface="Arial" panose="020B0604020202020204" pitchFamily="34" charset="0"/>
              </a:rPr>
              <a:t>The University agrees to make reasonable efforts to re-employ the student as soon as possible after the person is lawfully able to work.</a:t>
            </a:r>
          </a:p>
          <a:p>
            <a:r>
              <a:rPr lang="en-US" sz="2400" dirty="0">
                <a:latin typeface="Arial" panose="020B0604020202020204" pitchFamily="34" charset="0"/>
                <a:cs typeface="Arial" panose="020B0604020202020204" pitchFamily="34" charset="0"/>
              </a:rPr>
              <a:t>Timing of re/employment depends on academic factors, which are not </a:t>
            </a:r>
            <a:r>
              <a:rPr lang="en-US" sz="2400" dirty="0" err="1">
                <a:latin typeface="Arial" panose="020B0604020202020204" pitchFamily="34" charset="0"/>
                <a:cs typeface="Arial" panose="020B0604020202020204" pitchFamily="34" charset="0"/>
              </a:rPr>
              <a:t>grievable</a:t>
            </a:r>
            <a:r>
              <a:rPr lang="en-US" sz="2400" dirty="0">
                <a:latin typeface="Arial" panose="020B0604020202020204" pitchFamily="34" charset="0"/>
                <a:cs typeface="Arial" panose="020B0604020202020204" pitchFamily="34" charset="0"/>
              </a:rPr>
              <a:t>, including the academic calendar; and other factors, such as lab space and research funding. </a:t>
            </a:r>
          </a:p>
          <a:p>
            <a:r>
              <a:rPr lang="en-US" sz="2400" dirty="0">
                <a:latin typeface="Arial" panose="020B0604020202020204" pitchFamily="34" charset="0"/>
                <a:cs typeface="Arial" panose="020B0604020202020204" pitchFamily="34" charset="0"/>
              </a:rPr>
              <a:t>Determinations made under this Article are not arbitrable. </a:t>
            </a:r>
          </a:p>
        </p:txBody>
      </p:sp>
    </p:spTree>
    <p:extLst>
      <p:ext uri="{BB962C8B-B14F-4D97-AF65-F5344CB8AC3E}">
        <p14:creationId xmlns:p14="http://schemas.microsoft.com/office/powerpoint/2010/main" val="3029520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1EDC8-4E82-AC6E-A0F6-5AC67B82D5FB}"/>
              </a:ext>
            </a:extLst>
          </p:cNvPr>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Onboarding</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Article 36 (new)</a:t>
            </a:r>
          </a:p>
        </p:txBody>
      </p:sp>
      <p:sp>
        <p:nvSpPr>
          <p:cNvPr id="3" name="Content Placeholder 2">
            <a:extLst>
              <a:ext uri="{FF2B5EF4-FFF2-40B4-BE49-F238E27FC236}">
                <a16:creationId xmlns:a16="http://schemas.microsoft.com/office/drawing/2014/main" id="{B244D470-144B-BD7F-DE90-5121E729CCD0}"/>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Requires the University to provide onboarding resources for GAs. </a:t>
            </a:r>
          </a:p>
          <a:p>
            <a:r>
              <a:rPr lang="en-US" sz="2400" dirty="0">
                <a:latin typeface="Arial" panose="020B0604020202020204" pitchFamily="34" charset="0"/>
                <a:cs typeface="Arial" panose="020B0604020202020204" pitchFamily="34" charset="0"/>
              </a:rPr>
              <a:t>Onboarding resources and recommendations can be discussed with the Union Management Committee. </a:t>
            </a:r>
          </a:p>
          <a:p>
            <a:r>
              <a:rPr lang="en-US" sz="2400" dirty="0">
                <a:latin typeface="Arial" panose="020B0604020202020204" pitchFamily="34" charset="0"/>
                <a:cs typeface="Arial" panose="020B0604020202020204" pitchFamily="34" charset="0"/>
              </a:rPr>
              <a:t>Onboarding resources are currently available at the following link:</a:t>
            </a:r>
          </a:p>
          <a:p>
            <a:r>
              <a:rPr lang="en-US" sz="2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https://grad.uconn.edu/assistantships/</a:t>
            </a:r>
            <a:r>
              <a:rPr lang="en-US" sz="2400" dirty="0">
                <a:effectLst/>
                <a:latin typeface="Arial" panose="020B0604020202020204" pitchFamily="34" charset="0"/>
                <a:ea typeface="Calibri" panose="020F050202020403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6431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883392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Overview of the Collective Bargaining Agreement (CBA)</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Key provisions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Q&amp;A</a:t>
            </a:r>
          </a:p>
        </p:txBody>
      </p:sp>
    </p:spTree>
    <p:extLst>
      <p:ext uri="{BB962C8B-B14F-4D97-AF65-F5344CB8AC3E}">
        <p14:creationId xmlns:p14="http://schemas.microsoft.com/office/powerpoint/2010/main" val="110066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Arial" panose="020B0604020202020204" pitchFamily="34" charset="0"/>
                <a:cs typeface="Arial" panose="020B0604020202020204" pitchFamily="34" charset="0"/>
              </a:rPr>
              <a:t>Collective Bargaining Agreement Overview</a:t>
            </a:r>
          </a:p>
        </p:txBody>
      </p:sp>
      <p:sp>
        <p:nvSpPr>
          <p:cNvPr id="3" name="Content Placeholder 2"/>
          <p:cNvSpPr>
            <a:spLocks noGrp="1"/>
          </p:cNvSpPr>
          <p:nvPr>
            <p:ph idx="1"/>
          </p:nvPr>
        </p:nvSpPr>
        <p:spPr>
          <a:xfrm>
            <a:off x="457200" y="1816100"/>
            <a:ext cx="8229600" cy="4310063"/>
          </a:xfrm>
        </p:spPr>
        <p:txBody>
          <a:bodyPr/>
          <a:lstStyle/>
          <a:p>
            <a:r>
              <a:rPr lang="en-US" dirty="0">
                <a:latin typeface="Arial" panose="020B0604020202020204" pitchFamily="34" charset="0"/>
                <a:cs typeface="Arial" panose="020B0604020202020204" pitchFamily="34" charset="0"/>
              </a:rPr>
              <a:t>CBA is effective July 1, 2022 – June 30, 2026</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CBA codifies existing best practices already followed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Implementation is ongoing</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265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a:cs typeface="Arial"/>
              </a:rPr>
              <a:t>Graduate Assistant Dual Roles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700" dirty="0">
                <a:solidFill>
                  <a:srgbClr val="000000"/>
                </a:solidFill>
                <a:latin typeface="Arial"/>
                <a:cs typeface="Arial"/>
              </a:rPr>
              <a:t>Primary role is as a graduate student</a:t>
            </a:r>
          </a:p>
          <a:p>
            <a:pPr lvl="1"/>
            <a:r>
              <a:rPr lang="en-US" sz="2400" dirty="0">
                <a:solidFill>
                  <a:srgbClr val="000000"/>
                </a:solidFill>
                <a:latin typeface="Arial"/>
                <a:cs typeface="Arial"/>
              </a:rPr>
              <a:t>Governed by the Graduate Catalog, “Responsibilities of Community Life: The Student Code” and other applicable handbooks</a:t>
            </a:r>
            <a:endParaRPr lang="en-US" dirty="0">
              <a:solidFill>
                <a:srgbClr val="000000"/>
              </a:solidFill>
              <a:latin typeface="Century Gothic"/>
            </a:endParaRPr>
          </a:p>
          <a:p>
            <a:pPr marL="0" indent="0">
              <a:buNone/>
            </a:pPr>
            <a:r>
              <a:rPr lang="en-US" sz="3700" dirty="0">
                <a:solidFill>
                  <a:srgbClr val="000000"/>
                </a:solidFill>
                <a:latin typeface="Arial"/>
                <a:cs typeface="Arial"/>
              </a:rPr>
              <a:t>Provide service to the University through teaching, research, or both as part of educational pursuits</a:t>
            </a:r>
          </a:p>
          <a:p>
            <a:pPr lvl="1"/>
            <a:r>
              <a:rPr lang="en-US" sz="2400" dirty="0">
                <a:solidFill>
                  <a:srgbClr val="000000"/>
                </a:solidFill>
                <a:latin typeface="Arial"/>
                <a:cs typeface="Arial"/>
              </a:rPr>
              <a:t>Wages, hours, and working conditions are governed by the CBA and applicable employee policies</a:t>
            </a:r>
          </a:p>
        </p:txBody>
      </p:sp>
    </p:spTree>
    <p:extLst>
      <p:ext uri="{BB962C8B-B14F-4D97-AF65-F5344CB8AC3E}">
        <p14:creationId xmlns:p14="http://schemas.microsoft.com/office/powerpoint/2010/main" val="2172385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latin typeface="Arial" panose="020B0604020202020204" pitchFamily="34" charset="0"/>
                <a:cs typeface="Arial" panose="020B0604020202020204" pitchFamily="34" charset="0"/>
              </a:rPr>
              <a:t>What positions are covered by the CBA</a:t>
            </a:r>
            <a:r>
              <a:rPr lang="en-US"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457200" y="1600200"/>
            <a:ext cx="8229600" cy="4914900"/>
          </a:xfrm>
        </p:spPr>
        <p:txBody>
          <a:bodyPr>
            <a:normAutofit fontScale="92500" lnSpcReduction="20000"/>
          </a:bodyPr>
          <a:lstStyle/>
          <a:p>
            <a:r>
              <a:rPr lang="en-US" sz="3500" dirty="0">
                <a:latin typeface="Arial" panose="020B0604020202020204" pitchFamily="34" charset="0"/>
                <a:cs typeface="Arial" panose="020B0604020202020204" pitchFamily="34" charset="0"/>
              </a:rPr>
              <a:t>Teaching Assistants (TAs)</a:t>
            </a:r>
          </a:p>
          <a:p>
            <a:r>
              <a:rPr lang="en-US" sz="3500" dirty="0">
                <a:latin typeface="Arial" panose="020B0604020202020204" pitchFamily="34" charset="0"/>
                <a:cs typeface="Arial" panose="020B0604020202020204" pitchFamily="34" charset="0"/>
              </a:rPr>
              <a:t>Research Assistants (RAs)</a:t>
            </a:r>
          </a:p>
          <a:p>
            <a:r>
              <a:rPr lang="en-US" sz="3500" dirty="0">
                <a:latin typeface="Arial" panose="020B0604020202020204" pitchFamily="34" charset="0"/>
                <a:cs typeface="Arial" panose="020B0604020202020204" pitchFamily="34" charset="0"/>
              </a:rPr>
              <a:t>Split positions (TAs/RAs)</a:t>
            </a:r>
          </a:p>
          <a:p>
            <a:r>
              <a:rPr lang="en-US" sz="3500" dirty="0">
                <a:latin typeface="Arial" panose="020B0604020202020204" pitchFamily="34" charset="0"/>
                <a:cs typeface="Arial" panose="020B0604020202020204" pitchFamily="34" charset="0"/>
              </a:rPr>
              <a:t>Graduate students whose functional relationship is substantially identical to a GAs</a:t>
            </a:r>
          </a:p>
          <a:p>
            <a:pPr marL="0" indent="0">
              <a:buNone/>
            </a:pPr>
            <a:endParaRPr lang="en-US" sz="3500" dirty="0">
              <a:latin typeface="Arial" panose="020B0604020202020204" pitchFamily="34" charset="0"/>
              <a:cs typeface="Arial" panose="020B0604020202020204" pitchFamily="34" charset="0"/>
            </a:endParaRPr>
          </a:p>
          <a:p>
            <a:r>
              <a:rPr lang="en-US" sz="3500" dirty="0">
                <a:latin typeface="Arial" panose="020B0604020202020204" pitchFamily="34" charset="0"/>
                <a:cs typeface="Arial" panose="020B0604020202020204" pitchFamily="34" charset="0"/>
              </a:rPr>
              <a:t>Graduate School Definition:</a:t>
            </a:r>
          </a:p>
          <a:p>
            <a:pPr lvl="1"/>
            <a:r>
              <a:rPr lang="en-US" sz="2400" dirty="0">
                <a:latin typeface="Arial" panose="020B0604020202020204" pitchFamily="34" charset="0"/>
                <a:cs typeface="Arial" panose="020B0604020202020204" pitchFamily="34" charset="0"/>
              </a:rPr>
              <a:t>An assistantship is awarded to a graduate student who provides teaching or research support to the University that is part of his/her academic program. </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724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Arial" panose="020B0604020202020204" pitchFamily="34" charset="0"/>
                <a:cs typeface="Arial" panose="020B0604020202020204" pitchFamily="34" charset="0"/>
              </a:rPr>
              <a:t>What positions are </a:t>
            </a:r>
            <a:r>
              <a:rPr lang="en-US" b="1" i="1"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covered by the CBA?</a:t>
            </a:r>
          </a:p>
        </p:txBody>
      </p:sp>
      <p:sp>
        <p:nvSpPr>
          <p:cNvPr id="3" name="Content Placeholder 2"/>
          <p:cNvSpPr>
            <a:spLocks noGrp="1"/>
          </p:cNvSpPr>
          <p:nvPr>
            <p:ph idx="1"/>
          </p:nvPr>
        </p:nvSpPr>
        <p:spPr/>
        <p:txBody>
          <a:bodyPr>
            <a:normAutofit fontScale="70000" lnSpcReduction="20000"/>
          </a:bodyPr>
          <a:lstStyle/>
          <a:p>
            <a:r>
              <a:rPr lang="en-US" dirty="0">
                <a:latin typeface="Arial" panose="020B0604020202020204" pitchFamily="34" charset="0"/>
                <a:cs typeface="Arial" panose="020B0604020202020204" pitchFamily="34" charset="0"/>
              </a:rPr>
              <a:t>The Provost’s Professional Graduate Interns.</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Graduate students on fellowships. Departments should be sure that graduate student academic assignments are not substantially identical to GA work.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Graduate students on training grants (IGERT, GAANN, etc.).</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UConn Health GAs.</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Student labor work, such as food service workers, clerical workers, groundskeepers.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Summer work in a graduate assistant role </a:t>
            </a:r>
            <a:r>
              <a:rPr lang="en-US" b="1" i="1" dirty="0">
                <a:latin typeface="Arial" panose="020B0604020202020204" pitchFamily="34" charset="0"/>
                <a:cs typeface="Arial" panose="020B0604020202020204" pitchFamily="34" charset="0"/>
              </a:rPr>
              <a:t>is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covered.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183" y="0"/>
            <a:ext cx="7907155" cy="857250"/>
          </a:xfrm>
        </p:spPr>
        <p:txBody>
          <a:bodyPr>
            <a:normAutofit/>
          </a:bodyPr>
          <a:lstStyle/>
          <a:p>
            <a:r>
              <a:rPr lang="en-US" dirty="0">
                <a:latin typeface="Arial"/>
                <a:cs typeface="Arial"/>
              </a:rPr>
              <a:t>Contract Provisions</a:t>
            </a:r>
          </a:p>
        </p:txBody>
      </p:sp>
      <p:sp>
        <p:nvSpPr>
          <p:cNvPr id="3" name="Content Placeholder 2"/>
          <p:cNvSpPr>
            <a:spLocks noGrp="1"/>
          </p:cNvSpPr>
          <p:nvPr>
            <p:ph sz="half" idx="1"/>
          </p:nvPr>
        </p:nvSpPr>
        <p:spPr>
          <a:xfrm>
            <a:off x="508183" y="742950"/>
            <a:ext cx="4038600" cy="5997484"/>
          </a:xfrm>
        </p:spPr>
        <p:txBody>
          <a:bodyPr vert="horz" lIns="91440" tIns="45720" rIns="91440" bIns="45720" rtlCol="0" anchor="t">
            <a:noAutofit/>
          </a:bodyPr>
          <a:lstStyle/>
          <a:p>
            <a:pPr marL="0" indent="0">
              <a:buNone/>
            </a:pPr>
            <a:r>
              <a:rPr lang="en-US" sz="1500" dirty="0">
                <a:latin typeface="Arial"/>
                <a:cs typeface="Arial"/>
              </a:rPr>
              <a:t>1 Recognition</a:t>
            </a:r>
          </a:p>
          <a:p>
            <a:pPr marL="0" indent="0">
              <a:buNone/>
            </a:pPr>
            <a:r>
              <a:rPr lang="en-US" sz="1500" dirty="0">
                <a:latin typeface="Arial"/>
                <a:cs typeface="Arial"/>
              </a:rPr>
              <a:t>2 Union Security</a:t>
            </a:r>
          </a:p>
          <a:p>
            <a:pPr marL="0" indent="0">
              <a:buNone/>
            </a:pPr>
            <a:r>
              <a:rPr lang="en-US" sz="1500" dirty="0">
                <a:latin typeface="Arial"/>
                <a:cs typeface="Arial"/>
              </a:rPr>
              <a:t>3 University Prerogatives and Academic Rights</a:t>
            </a:r>
          </a:p>
          <a:p>
            <a:pPr marL="0" indent="0">
              <a:buNone/>
            </a:pPr>
            <a:r>
              <a:rPr lang="en-US" sz="1500" dirty="0">
                <a:latin typeface="Arial"/>
                <a:cs typeface="Arial"/>
              </a:rPr>
              <a:t>4 </a:t>
            </a:r>
            <a:r>
              <a:rPr lang="en-US" sz="1500" b="1" dirty="0">
                <a:latin typeface="Arial"/>
                <a:cs typeface="Arial"/>
              </a:rPr>
              <a:t>Non-Discrimination, Bullying &amp; Harassment</a:t>
            </a:r>
          </a:p>
          <a:p>
            <a:pPr marL="0" indent="0">
              <a:buNone/>
            </a:pPr>
            <a:r>
              <a:rPr lang="en-US" sz="1500" b="1" dirty="0">
                <a:latin typeface="Arial"/>
                <a:cs typeface="Arial"/>
              </a:rPr>
              <a:t>5 Appointment &amp; Reappointment Notification</a:t>
            </a:r>
          </a:p>
          <a:p>
            <a:pPr marL="0" indent="0">
              <a:buNone/>
            </a:pPr>
            <a:r>
              <a:rPr lang="en-US" sz="1500" dirty="0">
                <a:latin typeface="Arial"/>
                <a:cs typeface="Arial"/>
              </a:rPr>
              <a:t>6 Appointment Security</a:t>
            </a:r>
          </a:p>
          <a:p>
            <a:pPr marL="0" indent="0">
              <a:buNone/>
            </a:pPr>
            <a:r>
              <a:rPr lang="en-US" sz="1500" dirty="0">
                <a:latin typeface="Arial"/>
                <a:cs typeface="Arial"/>
              </a:rPr>
              <a:t>7 Employment Files</a:t>
            </a:r>
          </a:p>
          <a:p>
            <a:pPr marL="0" indent="0">
              <a:buNone/>
            </a:pPr>
            <a:r>
              <a:rPr lang="en-US" sz="1500" dirty="0">
                <a:latin typeface="Arial"/>
                <a:cs typeface="Arial"/>
              </a:rPr>
              <a:t>8 Job Posting</a:t>
            </a:r>
          </a:p>
          <a:p>
            <a:pPr marL="0" indent="0">
              <a:buNone/>
            </a:pPr>
            <a:r>
              <a:rPr lang="en-US" sz="1500" dirty="0">
                <a:latin typeface="Arial"/>
                <a:cs typeface="Arial"/>
              </a:rPr>
              <a:t>9 </a:t>
            </a:r>
            <a:r>
              <a:rPr lang="en-US" sz="1500" b="1" dirty="0">
                <a:latin typeface="Arial"/>
                <a:cs typeface="Arial"/>
              </a:rPr>
              <a:t>Workspace &amp; Materials</a:t>
            </a:r>
          </a:p>
          <a:p>
            <a:pPr marL="0" indent="0">
              <a:buNone/>
            </a:pPr>
            <a:r>
              <a:rPr lang="en-US" sz="1500" dirty="0">
                <a:latin typeface="Arial"/>
                <a:cs typeface="Arial"/>
              </a:rPr>
              <a:t>10 </a:t>
            </a:r>
            <a:r>
              <a:rPr lang="en-US" sz="1500" b="1" dirty="0">
                <a:latin typeface="Arial"/>
                <a:cs typeface="Arial"/>
              </a:rPr>
              <a:t>Workload</a:t>
            </a:r>
          </a:p>
          <a:p>
            <a:pPr marL="0" indent="0">
              <a:buNone/>
            </a:pPr>
            <a:r>
              <a:rPr lang="en-US" sz="1500" dirty="0">
                <a:latin typeface="Arial"/>
                <a:cs typeface="Arial"/>
              </a:rPr>
              <a:t>11 Intellectual Property</a:t>
            </a:r>
          </a:p>
          <a:p>
            <a:pPr marL="0" indent="0">
              <a:buNone/>
            </a:pPr>
            <a:r>
              <a:rPr lang="en-US" sz="1500" dirty="0">
                <a:latin typeface="Arial"/>
                <a:cs typeface="Arial"/>
              </a:rPr>
              <a:t>12 Travel</a:t>
            </a:r>
          </a:p>
          <a:p>
            <a:pPr marL="0" indent="0">
              <a:buNone/>
            </a:pPr>
            <a:r>
              <a:rPr lang="en-US" sz="1500" dirty="0">
                <a:latin typeface="Arial"/>
                <a:cs typeface="Arial"/>
              </a:rPr>
              <a:t>13 Training</a:t>
            </a:r>
          </a:p>
          <a:p>
            <a:pPr marL="0" indent="0">
              <a:buNone/>
            </a:pPr>
            <a:r>
              <a:rPr lang="en-US" sz="1500" dirty="0">
                <a:latin typeface="Arial"/>
                <a:cs typeface="Arial"/>
              </a:rPr>
              <a:t>14 Employee Assistance Program</a:t>
            </a:r>
          </a:p>
          <a:p>
            <a:pPr marL="0" indent="0">
              <a:buNone/>
            </a:pPr>
            <a:r>
              <a:rPr lang="en-US" sz="1500" dirty="0">
                <a:latin typeface="Arial"/>
                <a:cs typeface="Arial"/>
              </a:rPr>
              <a:t>15 </a:t>
            </a:r>
            <a:r>
              <a:rPr lang="en-US" sz="1500" b="1" dirty="0">
                <a:latin typeface="Arial"/>
                <a:cs typeface="Arial"/>
              </a:rPr>
              <a:t>Leaves of Absence</a:t>
            </a:r>
          </a:p>
          <a:p>
            <a:pPr marL="0" indent="0">
              <a:buNone/>
            </a:pPr>
            <a:r>
              <a:rPr lang="en-US" sz="1500" dirty="0">
                <a:latin typeface="Arial"/>
                <a:cs typeface="Arial"/>
              </a:rPr>
              <a:t>16 </a:t>
            </a:r>
            <a:r>
              <a:rPr lang="en-US" sz="1500" b="1" dirty="0">
                <a:latin typeface="Arial"/>
                <a:cs typeface="Arial"/>
              </a:rPr>
              <a:t>Holidays</a:t>
            </a:r>
          </a:p>
          <a:p>
            <a:pPr marL="0" indent="0">
              <a:buNone/>
            </a:pPr>
            <a:r>
              <a:rPr lang="en-US" sz="1500" dirty="0">
                <a:latin typeface="Arial"/>
                <a:cs typeface="Arial"/>
              </a:rPr>
              <a:t>17 Health &amp; Safety</a:t>
            </a:r>
          </a:p>
          <a:p>
            <a:pPr marL="0" indent="0">
              <a:buNone/>
            </a:pPr>
            <a:r>
              <a:rPr lang="en-US" sz="1500" dirty="0">
                <a:latin typeface="Arial"/>
                <a:cs typeface="Arial"/>
              </a:rPr>
              <a:t>18 Parking &amp; Transit </a:t>
            </a:r>
          </a:p>
          <a:p>
            <a:pPr marL="0" indent="0">
              <a:buNone/>
            </a:pPr>
            <a:r>
              <a:rPr lang="en-US" sz="1500" dirty="0">
                <a:latin typeface="Arial"/>
                <a:cs typeface="Arial"/>
              </a:rPr>
              <a:t>19 Housing</a:t>
            </a:r>
          </a:p>
          <a:p>
            <a:pPr marL="0" indent="0">
              <a:buNone/>
            </a:pPr>
            <a:endParaRPr lang="en-US" sz="1500" dirty="0">
              <a:latin typeface="Arial"/>
              <a:cs typeface="Arial"/>
            </a:endParaRPr>
          </a:p>
        </p:txBody>
      </p:sp>
      <p:sp>
        <p:nvSpPr>
          <p:cNvPr id="5" name="Content Placeholder 2"/>
          <p:cNvSpPr>
            <a:spLocks noGrp="1"/>
          </p:cNvSpPr>
          <p:nvPr>
            <p:ph sz="half" idx="1"/>
          </p:nvPr>
        </p:nvSpPr>
        <p:spPr>
          <a:xfrm>
            <a:off x="4597219" y="742949"/>
            <a:ext cx="4192398" cy="5801541"/>
          </a:xfrm>
        </p:spPr>
        <p:txBody>
          <a:bodyPr vert="horz" lIns="91440" tIns="45720" rIns="91440" bIns="45720" rtlCol="0" anchor="t">
            <a:noAutofit/>
          </a:bodyPr>
          <a:lstStyle/>
          <a:p>
            <a:pPr marL="0" indent="0">
              <a:buNone/>
            </a:pPr>
            <a:r>
              <a:rPr lang="en-US" sz="1500" dirty="0">
                <a:latin typeface="Arial"/>
                <a:cs typeface="Arial"/>
              </a:rPr>
              <a:t>20 </a:t>
            </a:r>
            <a:r>
              <a:rPr lang="en-US" sz="1500" b="1" dirty="0">
                <a:latin typeface="Arial"/>
                <a:cs typeface="Arial"/>
              </a:rPr>
              <a:t>Tuition and Fee Waivers</a:t>
            </a:r>
          </a:p>
          <a:p>
            <a:pPr marL="0" indent="0">
              <a:buNone/>
            </a:pPr>
            <a:r>
              <a:rPr lang="en-US" sz="1500" dirty="0">
                <a:latin typeface="Arial"/>
                <a:cs typeface="Arial"/>
              </a:rPr>
              <a:t>21 </a:t>
            </a:r>
            <a:r>
              <a:rPr lang="en-US" sz="1500" b="1" dirty="0">
                <a:latin typeface="Arial"/>
                <a:cs typeface="Arial"/>
              </a:rPr>
              <a:t>Stipends, Wages and Payroll</a:t>
            </a:r>
          </a:p>
          <a:p>
            <a:pPr marL="0" indent="0">
              <a:buNone/>
            </a:pPr>
            <a:r>
              <a:rPr lang="en-US" sz="1500" dirty="0">
                <a:latin typeface="Arial"/>
                <a:cs typeface="Arial"/>
              </a:rPr>
              <a:t>22 </a:t>
            </a:r>
            <a:r>
              <a:rPr lang="en-US" sz="1500" b="1" dirty="0">
                <a:latin typeface="Arial"/>
                <a:cs typeface="Arial"/>
              </a:rPr>
              <a:t>Health Insurance</a:t>
            </a:r>
          </a:p>
          <a:p>
            <a:pPr marL="0" indent="0">
              <a:buNone/>
            </a:pPr>
            <a:r>
              <a:rPr lang="en-US" sz="1500" dirty="0">
                <a:latin typeface="Arial"/>
                <a:cs typeface="Arial"/>
              </a:rPr>
              <a:t>23 Child Care</a:t>
            </a:r>
          </a:p>
          <a:p>
            <a:pPr marL="0" indent="0">
              <a:buNone/>
            </a:pPr>
            <a:r>
              <a:rPr lang="en-US" sz="1500" dirty="0">
                <a:latin typeface="Arial"/>
                <a:cs typeface="Arial"/>
              </a:rPr>
              <a:t>24 </a:t>
            </a:r>
            <a:r>
              <a:rPr lang="en-US" sz="1500" b="1" dirty="0">
                <a:latin typeface="Arial"/>
                <a:cs typeface="Arial"/>
              </a:rPr>
              <a:t>Discipline and Dismissal</a:t>
            </a:r>
          </a:p>
          <a:p>
            <a:pPr marL="0" indent="0">
              <a:buNone/>
            </a:pPr>
            <a:r>
              <a:rPr lang="en-US" sz="1500" dirty="0">
                <a:latin typeface="Arial"/>
                <a:cs typeface="Arial"/>
              </a:rPr>
              <a:t>25 </a:t>
            </a:r>
            <a:r>
              <a:rPr lang="en-US" sz="1500" b="1" dirty="0">
                <a:latin typeface="Arial"/>
                <a:cs typeface="Arial"/>
              </a:rPr>
              <a:t>Grievance &amp; Arbitration</a:t>
            </a:r>
          </a:p>
          <a:p>
            <a:pPr marL="0" indent="0">
              <a:buNone/>
            </a:pPr>
            <a:r>
              <a:rPr lang="en-US" sz="1500" dirty="0">
                <a:latin typeface="Arial"/>
                <a:cs typeface="Arial"/>
              </a:rPr>
              <a:t>26 Subcontracting</a:t>
            </a:r>
          </a:p>
          <a:p>
            <a:pPr marL="0" indent="0">
              <a:buNone/>
            </a:pPr>
            <a:r>
              <a:rPr lang="en-US" sz="1500" dirty="0">
                <a:latin typeface="Arial"/>
                <a:cs typeface="Arial"/>
              </a:rPr>
              <a:t>27 Union Rights</a:t>
            </a:r>
          </a:p>
          <a:p>
            <a:pPr marL="0" indent="0">
              <a:buNone/>
            </a:pPr>
            <a:r>
              <a:rPr lang="en-US" sz="1500" dirty="0">
                <a:latin typeface="Arial"/>
                <a:cs typeface="Arial"/>
              </a:rPr>
              <a:t>28 Union-Management Committee</a:t>
            </a:r>
          </a:p>
          <a:p>
            <a:pPr marL="0" indent="0">
              <a:buNone/>
            </a:pPr>
            <a:r>
              <a:rPr lang="en-US" sz="1500" dirty="0">
                <a:latin typeface="Arial"/>
                <a:cs typeface="Arial"/>
              </a:rPr>
              <a:t>29 Continuation of Services</a:t>
            </a:r>
          </a:p>
          <a:p>
            <a:pPr marL="0" indent="0">
              <a:buNone/>
            </a:pPr>
            <a:r>
              <a:rPr lang="en-US" sz="1500" dirty="0">
                <a:latin typeface="Arial"/>
                <a:cs typeface="Arial"/>
              </a:rPr>
              <a:t>30 Severability</a:t>
            </a:r>
          </a:p>
          <a:p>
            <a:pPr marL="0" indent="0">
              <a:buNone/>
            </a:pPr>
            <a:r>
              <a:rPr lang="en-US" sz="1500" dirty="0">
                <a:latin typeface="Arial"/>
                <a:cs typeface="Arial"/>
              </a:rPr>
              <a:t>31 Duration</a:t>
            </a:r>
          </a:p>
          <a:p>
            <a:pPr marL="0" indent="0">
              <a:buNone/>
            </a:pPr>
            <a:r>
              <a:rPr lang="en-US" sz="1500" dirty="0">
                <a:latin typeface="Arial"/>
                <a:cs typeface="Arial"/>
              </a:rPr>
              <a:t>32 Legislative Action</a:t>
            </a:r>
          </a:p>
          <a:p>
            <a:pPr marL="0" indent="0">
              <a:buNone/>
            </a:pPr>
            <a:r>
              <a:rPr lang="en-US" sz="1500" dirty="0">
                <a:latin typeface="Arial"/>
                <a:cs typeface="Arial"/>
              </a:rPr>
              <a:t>33 </a:t>
            </a:r>
            <a:r>
              <a:rPr lang="en-US" sz="1500" b="1" dirty="0">
                <a:latin typeface="Arial"/>
                <a:cs typeface="Arial"/>
              </a:rPr>
              <a:t>Time Off</a:t>
            </a:r>
          </a:p>
          <a:p>
            <a:pPr marL="0" indent="0">
              <a:buNone/>
            </a:pPr>
            <a:r>
              <a:rPr lang="en-US" sz="1500" dirty="0">
                <a:latin typeface="Arial"/>
                <a:cs typeface="Arial"/>
              </a:rPr>
              <a:t>34 </a:t>
            </a:r>
            <a:r>
              <a:rPr lang="en-US" sz="1500" b="1" dirty="0">
                <a:latin typeface="Arial"/>
                <a:cs typeface="Arial"/>
              </a:rPr>
              <a:t>Summer/Intersession GA Appointments</a:t>
            </a:r>
          </a:p>
          <a:p>
            <a:pPr marL="0" indent="0">
              <a:buNone/>
            </a:pPr>
            <a:r>
              <a:rPr lang="en-US" sz="1500" dirty="0">
                <a:latin typeface="Arial"/>
                <a:cs typeface="Arial"/>
              </a:rPr>
              <a:t>35 </a:t>
            </a:r>
            <a:r>
              <a:rPr lang="en-US" sz="1500" b="1" dirty="0">
                <a:latin typeface="Arial"/>
                <a:cs typeface="Arial"/>
              </a:rPr>
              <a:t>International GA Rights</a:t>
            </a:r>
          </a:p>
          <a:p>
            <a:pPr marL="0" indent="0">
              <a:buNone/>
            </a:pPr>
            <a:r>
              <a:rPr lang="en-US" sz="1500" dirty="0">
                <a:latin typeface="Arial"/>
                <a:cs typeface="Arial"/>
              </a:rPr>
              <a:t>36. </a:t>
            </a:r>
            <a:r>
              <a:rPr lang="en-US" sz="1500" b="1" dirty="0">
                <a:latin typeface="Arial"/>
                <a:cs typeface="Arial"/>
              </a:rPr>
              <a:t>Onboarding</a:t>
            </a:r>
          </a:p>
          <a:p>
            <a:pPr marL="0" indent="0">
              <a:buNone/>
            </a:pPr>
            <a:r>
              <a:rPr lang="en-US" sz="1500" dirty="0">
                <a:latin typeface="Arial"/>
                <a:cs typeface="Arial"/>
              </a:rPr>
              <a:t>37. Sign-Off</a:t>
            </a:r>
          </a:p>
          <a:p>
            <a:pPr marL="0" indent="0">
              <a:buNone/>
            </a:pPr>
            <a:r>
              <a:rPr lang="en-US" sz="1500" dirty="0">
                <a:latin typeface="Arial"/>
                <a:cs typeface="Arial"/>
              </a:rPr>
              <a:t>Appendix A: SDDs templates</a:t>
            </a:r>
          </a:p>
          <a:p>
            <a:pPr marL="0" indent="0">
              <a:buNone/>
            </a:pPr>
            <a:r>
              <a:rPr lang="en-US" sz="1500" dirty="0">
                <a:latin typeface="Arial"/>
                <a:cs typeface="Arial"/>
              </a:rPr>
              <a:t>Appendix B. Notification of Bargaining Unit Member in OIE Investigations</a:t>
            </a:r>
          </a:p>
        </p:txBody>
      </p:sp>
    </p:spTree>
    <p:extLst>
      <p:ext uri="{BB962C8B-B14F-4D97-AF65-F5344CB8AC3E}">
        <p14:creationId xmlns:p14="http://schemas.microsoft.com/office/powerpoint/2010/main" val="161091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6760F-5AD2-2C53-19AA-5C22641188D2}"/>
              </a:ext>
            </a:extLst>
          </p:cNvPr>
          <p:cNvSpPr>
            <a:spLocks noGrp="1"/>
          </p:cNvSpPr>
          <p:nvPr>
            <p:ph type="title"/>
          </p:nvPr>
        </p:nvSpPr>
        <p:spPr>
          <a:xfrm>
            <a:off x="457200" y="156754"/>
            <a:ext cx="8229600" cy="1443446"/>
          </a:xfrm>
        </p:spPr>
        <p:txBody>
          <a:bodyPr>
            <a:noAutofit/>
          </a:bodyPr>
          <a:lstStyle/>
          <a:p>
            <a:r>
              <a:rPr lang="en-US" sz="3200" dirty="0">
                <a:latin typeface="Arial" panose="020B0604020202020204" pitchFamily="34" charset="0"/>
                <a:cs typeface="Arial" panose="020B0604020202020204" pitchFamily="34" charset="0"/>
              </a:rPr>
              <a:t>Non-Discrimination, Bullying and Harassment </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Article 4</a:t>
            </a:r>
          </a:p>
        </p:txBody>
      </p:sp>
      <p:sp>
        <p:nvSpPr>
          <p:cNvPr id="3" name="Content Placeholder 2">
            <a:extLst>
              <a:ext uri="{FF2B5EF4-FFF2-40B4-BE49-F238E27FC236}">
                <a16:creationId xmlns:a16="http://schemas.microsoft.com/office/drawing/2014/main" id="{D61E42D9-1FF7-CF8B-C1F1-4FB4856E5138}"/>
              </a:ext>
            </a:extLst>
          </p:cNvPr>
          <p:cNvSpPr>
            <a:spLocks noGrp="1"/>
          </p:cNvSpPr>
          <p:nvPr>
            <p:ph idx="1"/>
          </p:nvPr>
        </p:nvSpPr>
        <p:spPr/>
        <p:txBody>
          <a:bodyPr/>
          <a:lstStyle/>
          <a:p>
            <a:r>
              <a:rPr lang="en-US" sz="2400" dirty="0">
                <a:latin typeface="Arial" panose="020B0604020202020204" pitchFamily="34" charset="0"/>
                <a:cs typeface="Arial" panose="020B0604020202020204" pitchFamily="34" charset="0"/>
              </a:rPr>
              <a:t>As a reminder, this Article provides a process to address GA claims of discrimination, harassment and/or retaliation.</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New to the contract is a provision (Section 6) that provides that bullying behavior against a GA in the course of their employment, including power-based bullying, is not tolerated. This section defines bullying and lists examples of behaviors that are not tolerated. </a:t>
            </a:r>
          </a:p>
        </p:txBody>
      </p:sp>
    </p:spTree>
    <p:extLst>
      <p:ext uri="{BB962C8B-B14F-4D97-AF65-F5344CB8AC3E}">
        <p14:creationId xmlns:p14="http://schemas.microsoft.com/office/powerpoint/2010/main" val="3737744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8922</TotalTime>
  <Words>2287</Words>
  <Application>Microsoft Office PowerPoint</Application>
  <PresentationFormat>On-screen Show (4:3)</PresentationFormat>
  <Paragraphs>262</Paragraphs>
  <Slides>29</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Century Gothic</vt:lpstr>
      <vt:lpstr>Courier New</vt:lpstr>
      <vt:lpstr>Helvetica Neue</vt:lpstr>
      <vt:lpstr>Office Theme</vt:lpstr>
      <vt:lpstr>Collective Bargaining Agreement Overview </vt:lpstr>
      <vt:lpstr>Introductions</vt:lpstr>
      <vt:lpstr>Agenda</vt:lpstr>
      <vt:lpstr>Collective Bargaining Agreement Overview</vt:lpstr>
      <vt:lpstr>Graduate Assistant Dual Roles</vt:lpstr>
      <vt:lpstr>What positions are covered by the CBA?</vt:lpstr>
      <vt:lpstr>What positions are not covered by the CBA?</vt:lpstr>
      <vt:lpstr>Contract Provisions</vt:lpstr>
      <vt:lpstr>Non-Discrimination, Bullying and Harassment  Article 4</vt:lpstr>
      <vt:lpstr>Appointment &amp; Reappointment Notification Article 5 </vt:lpstr>
      <vt:lpstr>Appointment &amp; Reappointment Notification (contin.) Article 5</vt:lpstr>
      <vt:lpstr>Appointment &amp; Reappointment Notification (contin.) Article 5 </vt:lpstr>
      <vt:lpstr>Workspace &amp; Materials Article 9</vt:lpstr>
      <vt:lpstr>Workload Article 10</vt:lpstr>
      <vt:lpstr>Leaves of Absence Article 15</vt:lpstr>
      <vt:lpstr>Leaves of Absence Article 15 (contin.)</vt:lpstr>
      <vt:lpstr>Holidays Article 16</vt:lpstr>
      <vt:lpstr>Tuition and Fee Waivers Article 20</vt:lpstr>
      <vt:lpstr>Stipends, Wages &amp; Payroll Article 21</vt:lpstr>
      <vt:lpstr>Health Insurance Article 22</vt:lpstr>
      <vt:lpstr>Discipline &amp; Dismissal Article 24</vt:lpstr>
      <vt:lpstr>Grievance &amp; Arbitration Article 25</vt:lpstr>
      <vt:lpstr>Time Off Article 33</vt:lpstr>
      <vt:lpstr>Time Off  (contin.) Article 33</vt:lpstr>
      <vt:lpstr>Summer and Intersession GA Employment Article 34 </vt:lpstr>
      <vt:lpstr>Summer/Intersession GA Employment (contin.) Article 34 </vt:lpstr>
      <vt:lpstr>International GA Rights Article 35 (new)</vt:lpstr>
      <vt:lpstr>Onboarding Article 36 (new)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CBallestrini</dc:creator>
  <cp:lastModifiedBy>Petsa, Megan</cp:lastModifiedBy>
  <cp:revision>652</cp:revision>
  <cp:lastPrinted>2022-06-08T12:24:13Z</cp:lastPrinted>
  <dcterms:created xsi:type="dcterms:W3CDTF">2015-06-25T22:42:57Z</dcterms:created>
  <dcterms:modified xsi:type="dcterms:W3CDTF">2022-06-08T16:02:31Z</dcterms:modified>
</cp:coreProperties>
</file>