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4"/>
    <p:sldMasterId id="2147483670" r:id="rId5"/>
    <p:sldMasterId id="2147483671" r:id="rId6"/>
  </p:sldMasterIdLst>
  <p:notesMasterIdLst>
    <p:notesMasterId r:id="rId37"/>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9" autoAdjust="0"/>
    <p:restoredTop sz="86370" autoAdjust="0"/>
  </p:normalViewPr>
  <p:slideViewPr>
    <p:cSldViewPr snapToGrid="0">
      <p:cViewPr varScale="1">
        <p:scale>
          <a:sx n="130" d="100"/>
          <a:sy n="130" d="100"/>
        </p:scale>
        <p:origin x="672"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dd092a68d_7_1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fdd092a68d_7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59012e8c79_0_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159012e8c79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830984d5f_0_4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14830984d5f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59012e8c79_0_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159012e8c79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59012e8c79_0_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159012e8c7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4830984d5f_0_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14830984d5f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59012e8c79_0_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159012e8c79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440cafb0cf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440cafb0c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fdd092a68d_7_9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t>
            </a:r>
            <a:endParaRPr/>
          </a:p>
        </p:txBody>
      </p:sp>
      <p:sp>
        <p:nvSpPr>
          <p:cNvPr id="256" name="Google Shape;256;gfdd092a68d_7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5a415caa0a_0_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t>
            </a:r>
            <a:endParaRPr/>
          </a:p>
        </p:txBody>
      </p:sp>
      <p:sp>
        <p:nvSpPr>
          <p:cNvPr id="265" name="Google Shape;265;g15a415caa0a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5a415caa0a_0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t>
            </a:r>
            <a:endParaRPr/>
          </a:p>
        </p:txBody>
      </p:sp>
      <p:sp>
        <p:nvSpPr>
          <p:cNvPr id="271" name="Google Shape;271;g15a415caa0a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4830984d5f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14830984d5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6c1d9e8f16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t>
            </a:r>
            <a:endParaRPr/>
          </a:p>
        </p:txBody>
      </p:sp>
      <p:sp>
        <p:nvSpPr>
          <p:cNvPr id="277" name="Google Shape;277;g16c1d9e8f1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6c1d9e8f16_0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t>
            </a:r>
            <a:endParaRPr/>
          </a:p>
        </p:txBody>
      </p:sp>
      <p:sp>
        <p:nvSpPr>
          <p:cNvPr id="283" name="Google Shape;283;g16c1d9e8f16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6c1d9e8f16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t>
            </a:r>
            <a:endParaRPr/>
          </a:p>
        </p:txBody>
      </p:sp>
      <p:sp>
        <p:nvSpPr>
          <p:cNvPr id="289" name="Google Shape;289;g16c1d9e8f1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5a415caa0a_0_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t>
            </a:r>
            <a:endParaRPr/>
          </a:p>
        </p:txBody>
      </p:sp>
      <p:sp>
        <p:nvSpPr>
          <p:cNvPr id="295" name="Google Shape;295;g15a415caa0a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5a415caa0a_0_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t>
            </a:r>
            <a:endParaRPr/>
          </a:p>
        </p:txBody>
      </p:sp>
      <p:sp>
        <p:nvSpPr>
          <p:cNvPr id="301" name="Google Shape;301;g15a415caa0a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5a415caa0a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t>
            </a:r>
            <a:endParaRPr/>
          </a:p>
        </p:txBody>
      </p:sp>
      <p:sp>
        <p:nvSpPr>
          <p:cNvPr id="307" name="Google Shape;307;g15a415caa0a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5a22b51e3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5a22b51e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5a22b51e3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5a22b51e3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fdd092a68d_7_9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gfdd092a68d_7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5804bd533e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15804bd533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dd092a68d_7_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fdd092a68d_7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5a415caa0a_0_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5a415caa0a_0_5:notes"/>
          <p:cNvSpPr txBox="1">
            <a:spLocks noGrp="1"/>
          </p:cNvSpPr>
          <p:nvPr>
            <p:ph type="body" idx="1"/>
          </p:nvPr>
        </p:nvSpPr>
        <p:spPr>
          <a:xfrm>
            <a:off x="731520" y="4560570"/>
            <a:ext cx="5852100" cy="4320600"/>
          </a:xfrm>
          <a:prstGeom prst="rect">
            <a:avLst/>
          </a:prstGeom>
          <a:noFill/>
          <a:ln>
            <a:noFill/>
          </a:ln>
        </p:spPr>
        <p:txBody>
          <a:bodyPr spcFirstLastPara="1" wrap="square" lIns="96625" tIns="96625" rIns="96625" bIns="966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440cafb0cf_0_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1440cafb0cf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40cafb0cf_0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1440cafb0cf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440cafb0cf_0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1440cafb0cf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4830984d5f_0_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14830984d5f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4830984d5f_0_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4830984d5f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59012e8c79_0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159012e8c79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6"/>
          <p:cNvSpPr txBox="1">
            <a:spLocks noGrp="1"/>
          </p:cNvSpPr>
          <p:nvPr>
            <p:ph type="body" idx="1"/>
          </p:nvPr>
        </p:nvSpPr>
        <p:spPr>
          <a:xfrm>
            <a:off x="457200" y="1244277"/>
            <a:ext cx="8229600" cy="339407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16"/>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7"/>
          <p:cNvSpPr txBox="1">
            <a:spLocks noGrp="1"/>
          </p:cNvSpPr>
          <p:nvPr>
            <p:ph type="body" idx="1"/>
          </p:nvPr>
        </p:nvSpPr>
        <p:spPr>
          <a:xfrm>
            <a:off x="457200" y="1244277"/>
            <a:ext cx="4038600" cy="3394075"/>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Arial"/>
                <a:ea typeface="Arial"/>
                <a:cs typeface="Arial"/>
                <a:sym typeface="Arial"/>
              </a:defRPr>
            </a:lvl1pPr>
            <a:lvl2pPr marL="914400" lvl="1" indent="-355600" algn="l">
              <a:spcBef>
                <a:spcPts val="400"/>
              </a:spcBef>
              <a:spcAft>
                <a:spcPts val="0"/>
              </a:spcAft>
              <a:buClr>
                <a:schemeClr val="dk1"/>
              </a:buClr>
              <a:buSzPts val="2000"/>
              <a:buChar char="–"/>
              <a:defRPr sz="2000">
                <a:latin typeface="Arial"/>
                <a:ea typeface="Arial"/>
                <a:cs typeface="Arial"/>
                <a:sym typeface="Arial"/>
              </a:defRPr>
            </a:lvl2pPr>
            <a:lvl3pPr marL="1371600" lvl="2" indent="-355600" algn="l">
              <a:spcBef>
                <a:spcPts val="400"/>
              </a:spcBef>
              <a:spcAft>
                <a:spcPts val="0"/>
              </a:spcAft>
              <a:buClr>
                <a:schemeClr val="dk1"/>
              </a:buClr>
              <a:buSzPts val="2000"/>
              <a:buChar char="•"/>
              <a:defRPr sz="2000">
                <a:latin typeface="Arial"/>
                <a:ea typeface="Arial"/>
                <a:cs typeface="Arial"/>
                <a:sym typeface="Arial"/>
              </a:defRPr>
            </a:lvl3pPr>
            <a:lvl4pPr marL="1828800" lvl="3" indent="-355600" algn="l">
              <a:spcBef>
                <a:spcPts val="400"/>
              </a:spcBef>
              <a:spcAft>
                <a:spcPts val="0"/>
              </a:spcAft>
              <a:buClr>
                <a:schemeClr val="dk1"/>
              </a:buClr>
              <a:buSzPts val="2000"/>
              <a:buChar char="–"/>
              <a:defRPr sz="2000">
                <a:latin typeface="Arial"/>
                <a:ea typeface="Arial"/>
                <a:cs typeface="Arial"/>
                <a:sym typeface="Arial"/>
              </a:defRPr>
            </a:lvl4pPr>
            <a:lvl5pPr marL="2286000" lvl="4" indent="-355600" algn="l">
              <a:spcBef>
                <a:spcPts val="400"/>
              </a:spcBef>
              <a:spcAft>
                <a:spcPts val="0"/>
              </a:spcAft>
              <a:buClr>
                <a:schemeClr val="dk1"/>
              </a:buClr>
              <a:buSzPts val="2000"/>
              <a:buChar char="»"/>
              <a:defRPr sz="200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6" name="Google Shape;76;p17"/>
          <p:cNvSpPr txBox="1">
            <a:spLocks noGrp="1"/>
          </p:cNvSpPr>
          <p:nvPr>
            <p:ph type="body" idx="2"/>
          </p:nvPr>
        </p:nvSpPr>
        <p:spPr>
          <a:xfrm>
            <a:off x="4648200" y="1244277"/>
            <a:ext cx="4038600" cy="3394075"/>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7" name="Google Shape;77;p17"/>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8"/>
          <p:cNvSpPr txBox="1">
            <a:spLocks noGrp="1"/>
          </p:cNvSpPr>
          <p:nvPr>
            <p:ph type="body" idx="1"/>
          </p:nvPr>
        </p:nvSpPr>
        <p:spPr>
          <a:xfrm>
            <a:off x="457200" y="1150938"/>
            <a:ext cx="4040188" cy="48101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atin typeface="Arial"/>
                <a:ea typeface="Arial"/>
                <a:cs typeface="Arial"/>
                <a:sym typeface="Aria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3" name="Google Shape;83;p18"/>
          <p:cNvSpPr txBox="1">
            <a:spLocks noGrp="1"/>
          </p:cNvSpPr>
          <p:nvPr>
            <p:ph type="body" idx="2"/>
          </p:nvPr>
        </p:nvSpPr>
        <p:spPr>
          <a:xfrm>
            <a:off x="457200" y="1631950"/>
            <a:ext cx="4040188" cy="296227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4" name="Google Shape;84;p18"/>
          <p:cNvSpPr txBox="1">
            <a:spLocks noGrp="1"/>
          </p:cNvSpPr>
          <p:nvPr>
            <p:ph type="body" idx="3"/>
          </p:nvPr>
        </p:nvSpPr>
        <p:spPr>
          <a:xfrm>
            <a:off x="4645025" y="1150938"/>
            <a:ext cx="4041775" cy="48101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atin typeface="Arial"/>
                <a:ea typeface="Arial"/>
                <a:cs typeface="Arial"/>
                <a:sym typeface="Aria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5" name="Google Shape;85;p18"/>
          <p:cNvSpPr txBox="1">
            <a:spLocks noGrp="1"/>
          </p:cNvSpPr>
          <p:nvPr>
            <p:ph type="body" idx="4"/>
          </p:nvPr>
        </p:nvSpPr>
        <p:spPr>
          <a:xfrm>
            <a:off x="4645025" y="1631950"/>
            <a:ext cx="4041775" cy="296227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6" name="Google Shape;86;p18"/>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8"/>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8"/>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9"/>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9"/>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9"/>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20"/>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0"/>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0"/>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FFFF"/>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1"/>
          <p:cNvSpPr txBox="1">
            <a:spLocks noGrp="1"/>
          </p:cNvSpPr>
          <p:nvPr>
            <p:ph type="body" idx="1"/>
          </p:nvPr>
        </p:nvSpPr>
        <p:spPr>
          <a:xfrm>
            <a:off x="3575050" y="204788"/>
            <a:ext cx="5111750" cy="4389437"/>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1" name="Google Shape;101;p21"/>
          <p:cNvSpPr txBox="1">
            <a:spLocks noGrp="1"/>
          </p:cNvSpPr>
          <p:nvPr>
            <p:ph type="body" idx="2"/>
          </p:nvPr>
        </p:nvSpPr>
        <p:spPr>
          <a:xfrm>
            <a:off x="457200" y="1076325"/>
            <a:ext cx="3008313" cy="35179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2" name="Google Shape;102;p21"/>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1"/>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1792288" y="3600450"/>
            <a:ext cx="5486400" cy="4254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FFFF"/>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2"/>
          <p:cNvSpPr>
            <a:spLocks noGrp="1"/>
          </p:cNvSpPr>
          <p:nvPr>
            <p:ph type="pic" idx="2"/>
          </p:nvPr>
        </p:nvSpPr>
        <p:spPr>
          <a:xfrm>
            <a:off x="1792288" y="460375"/>
            <a:ext cx="5486400" cy="3086100"/>
          </a:xfrm>
          <a:prstGeom prst="rect">
            <a:avLst/>
          </a:prstGeom>
          <a:noFill/>
          <a:ln>
            <a:noFill/>
          </a:ln>
        </p:spPr>
      </p:sp>
      <p:sp>
        <p:nvSpPr>
          <p:cNvPr id="108" name="Google Shape;108;p22"/>
          <p:cNvSpPr txBox="1">
            <a:spLocks noGrp="1"/>
          </p:cNvSpPr>
          <p:nvPr>
            <p:ph type="body" idx="1"/>
          </p:nvPr>
        </p:nvSpPr>
        <p:spPr>
          <a:xfrm>
            <a:off x="1792288" y="4025900"/>
            <a:ext cx="5486400" cy="60325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9" name="Google Shape;109;p22"/>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3"/>
          <p:cNvSpPr txBox="1">
            <a:spLocks noGrp="1"/>
          </p:cNvSpPr>
          <p:nvPr>
            <p:ph type="body" idx="1"/>
          </p:nvPr>
        </p:nvSpPr>
        <p:spPr>
          <a:xfrm rot="5400000">
            <a:off x="2874963" y="-1173485"/>
            <a:ext cx="3394075"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23"/>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3"/>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3"/>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rot="5400000">
            <a:off x="5464175" y="1371600"/>
            <a:ext cx="438785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4"/>
          <p:cNvSpPr txBox="1">
            <a:spLocks noGrp="1"/>
          </p:cNvSpPr>
          <p:nvPr>
            <p:ph type="body" idx="1"/>
          </p:nvPr>
        </p:nvSpPr>
        <p:spPr>
          <a:xfrm rot="5400000">
            <a:off x="1273175" y="-609600"/>
            <a:ext cx="438785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24"/>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4"/>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4"/>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1pPr>
            <a:lvl2pPr marL="914400" marR="0" lvl="1"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3pPr>
            <a:lvl4pPr marL="1828800" marR="0" lvl="3"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4pPr>
            <a:lvl5pPr marL="2286000" marR="0" lvl="4"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5"/>
          <p:cNvSpPr/>
          <p:nvPr/>
        </p:nvSpPr>
        <p:spPr>
          <a:xfrm>
            <a:off x="-34325" y="0"/>
            <a:ext cx="9178325" cy="1200150"/>
          </a:xfrm>
          <a:prstGeom prst="rect">
            <a:avLst/>
          </a:prstGeom>
          <a:solidFill>
            <a:srgbClr val="100E2F"/>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 name="Google Shape;62;p1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FFFFFF"/>
              </a:buClr>
              <a:buSzPts val="4400"/>
              <a:buFont typeface="Arial"/>
              <a:buNone/>
              <a:defRPr sz="44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5"/>
          <p:cNvSpPr txBox="1">
            <a:spLocks noGrp="1"/>
          </p:cNvSpPr>
          <p:nvPr>
            <p:ph type="body" idx="1"/>
          </p:nvPr>
        </p:nvSpPr>
        <p:spPr>
          <a:xfrm>
            <a:off x="457200" y="1244277"/>
            <a:ext cx="8229600" cy="3394075"/>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holisticadmissions.org"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https://www.holisticadmissions.org/implementation/masterclass/" TargetMode="External"/><Relationship Id="rId4" Type="http://schemas.openxmlformats.org/officeDocument/2006/relationships/hyperlink" Target="https://www.holisticadmissions.org/diversity-inclus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rad.uconn.edu/wp-content/uploads/sites/2114/2020/10/Revised-Language-Proficiency-Policy-10.14.20.pdf"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https://ucaeli.uconn.edu/ucaeli-proficiency-certificate-informa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nnect.grad.uconn.edu/portal/user?tab=program_form"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hyperlink" Target="https://docs.google.com/spreadsheets/d/1y1uj8zslVHEe4u49xkFPUwoJfwUAcctsDyKiLJOJIFI/edit#gid=1144469674"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TqVrLA84ZfAcPUNi9_EpZ_hKj9h3QkbbmMX2AlNo6so/edit#heading=h.qm3uz3rfetjm"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document/d/1JYmauAKP5D9NehOA1M-msnL_WX95Dqli4LNtDIfVPB4/edit"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EXWL3TH96L0"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hyperlink" Target="mailto:exportcontrol@uconn.edu"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forms/d/e/1FAIpQLSfpYtRIRewrDeoxeKZhs35vhbp97KN_MrHeiRQ39_XsJh_ncA/viewform"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cdn.mbta.com/sites/default/files/2022-09/2022-09-12-subway-map-v36A.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idx="4294967295"/>
          </p:nvPr>
        </p:nvSpPr>
        <p:spPr>
          <a:xfrm>
            <a:off x="396688" y="508053"/>
            <a:ext cx="8229600" cy="1249724"/>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0"/>
              </a:spcBef>
              <a:spcAft>
                <a:spcPts val="0"/>
              </a:spcAft>
              <a:buClr>
                <a:schemeClr val="dk1"/>
              </a:buClr>
              <a:buSzPct val="100000"/>
              <a:buFont typeface="Arial"/>
              <a:buNone/>
              <a:tabLst/>
              <a:defRPr/>
            </a:pPr>
            <a:r>
              <a:rPr kumimoji="0" lang="en-US" sz="5200" b="0" i="0" u="none" strike="noStrike" kern="0" cap="none" spc="0" normalizeH="0" baseline="0" noProof="0" dirty="0">
                <a:ln>
                  <a:noFill/>
                </a:ln>
                <a:solidFill>
                  <a:schemeClr val="dk1"/>
                </a:solidFill>
                <a:effectLst/>
                <a:uLnTx/>
                <a:uFillTx/>
                <a:latin typeface="Arial"/>
                <a:ea typeface="Arial"/>
                <a:cs typeface="Arial"/>
                <a:sym typeface="Arial"/>
              </a:rPr>
              <a:t>The Graduate School’s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ct val="100000"/>
              <a:buFont typeface="Arial"/>
              <a:buNone/>
              <a:tabLst/>
              <a:defRPr/>
            </a:pPr>
            <a:r>
              <a:rPr kumimoji="0" lang="en-US" sz="4700" b="0" i="0" u="none" strike="noStrike" kern="0" cap="none" spc="0" normalizeH="0" baseline="0" noProof="0" dirty="0">
                <a:ln>
                  <a:noFill/>
                </a:ln>
                <a:solidFill>
                  <a:schemeClr val="dk1"/>
                </a:solidFill>
                <a:effectLst/>
                <a:uLnTx/>
                <a:uFillTx/>
                <a:latin typeface="Arial"/>
                <a:ea typeface="Arial"/>
                <a:cs typeface="Arial"/>
                <a:sym typeface="Arial"/>
              </a:rPr>
              <a:t>Timely Topics Series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9" name="Google Shape;129;p25"/>
          <p:cNvSpPr txBox="1"/>
          <p:nvPr/>
        </p:nvSpPr>
        <p:spPr>
          <a:xfrm>
            <a:off x="457200" y="1847127"/>
            <a:ext cx="8229600" cy="13467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Arial"/>
              <a:buNone/>
            </a:pPr>
            <a:r>
              <a:rPr lang="en" sz="3000" dirty="0">
                <a:solidFill>
                  <a:schemeClr val="dk1"/>
                </a:solidFill>
              </a:rPr>
              <a:t>Holistic Admissions Review and Diversity Recruitment</a:t>
            </a:r>
            <a:endParaRPr sz="3000" dirty="0"/>
          </a:p>
        </p:txBody>
      </p:sp>
      <p:sp>
        <p:nvSpPr>
          <p:cNvPr id="130" name="Google Shape;130;p25"/>
          <p:cNvSpPr txBox="1"/>
          <p:nvPr/>
        </p:nvSpPr>
        <p:spPr>
          <a:xfrm>
            <a:off x="457200" y="3086825"/>
            <a:ext cx="8229600" cy="11601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BFBFBF"/>
              </a:buClr>
              <a:buSzPct val="100000"/>
              <a:buFont typeface="Arial"/>
              <a:buNone/>
            </a:pPr>
            <a:r>
              <a:rPr lang="en" sz="1800" dirty="0">
                <a:solidFill>
                  <a:srgbClr val="100E2F"/>
                </a:solidFill>
              </a:rPr>
              <a:t>Kent Holsinger - Dean of The Graduate School</a:t>
            </a:r>
            <a:endParaRPr sz="1800" dirty="0">
              <a:solidFill>
                <a:srgbClr val="100E2F"/>
              </a:solidFill>
            </a:endParaRPr>
          </a:p>
          <a:p>
            <a:pPr marL="0" marR="0" lvl="0" indent="0" algn="l" rtl="0">
              <a:spcBef>
                <a:spcPts val="0"/>
              </a:spcBef>
              <a:spcAft>
                <a:spcPts val="0"/>
              </a:spcAft>
              <a:buClr>
                <a:srgbClr val="BFBFBF"/>
              </a:buClr>
              <a:buSzPct val="100000"/>
              <a:buFont typeface="Arial"/>
              <a:buNone/>
            </a:pPr>
            <a:r>
              <a:rPr lang="en" sz="1800" dirty="0">
                <a:solidFill>
                  <a:srgbClr val="100E2F"/>
                </a:solidFill>
              </a:rPr>
              <a:t>Meg Drakos - Director of Graduate Admissions</a:t>
            </a:r>
            <a:endParaRPr sz="1800" dirty="0">
              <a:solidFill>
                <a:srgbClr val="100E2F"/>
              </a:solidFill>
            </a:endParaRPr>
          </a:p>
          <a:p>
            <a:pPr marL="0" marR="0" lvl="0" indent="0" algn="l" rtl="0">
              <a:spcBef>
                <a:spcPts val="0"/>
              </a:spcBef>
              <a:spcAft>
                <a:spcPts val="0"/>
              </a:spcAft>
              <a:buClr>
                <a:srgbClr val="BFBFBF"/>
              </a:buClr>
              <a:buSzPct val="100000"/>
              <a:buFont typeface="Arial"/>
              <a:buNone/>
            </a:pPr>
            <a:r>
              <a:rPr lang="en" sz="1800" dirty="0">
                <a:solidFill>
                  <a:srgbClr val="100E2F"/>
                </a:solidFill>
              </a:rPr>
              <a:t>Stuart Duncan - Director of Programming and Diversity Recruitment</a:t>
            </a:r>
            <a:endParaRPr sz="1800" dirty="0">
              <a:solidFill>
                <a:srgbClr val="100E2F"/>
              </a:solidFill>
            </a:endParaRPr>
          </a:p>
        </p:txBody>
      </p:sp>
      <p:sp>
        <p:nvSpPr>
          <p:cNvPr id="131" name="Google Shape;131;p25"/>
          <p:cNvSpPr txBox="1"/>
          <p:nvPr/>
        </p:nvSpPr>
        <p:spPr>
          <a:xfrm>
            <a:off x="457200" y="4347426"/>
            <a:ext cx="8229600" cy="85725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BFBFBF"/>
              </a:buClr>
              <a:buSzPts val="1400"/>
              <a:buFont typeface="Arial"/>
              <a:buNone/>
            </a:pPr>
            <a:r>
              <a:rPr lang="en" dirty="0">
                <a:solidFill>
                  <a:srgbClr val="BFBFBF"/>
                </a:solidFill>
              </a:rPr>
              <a:t>October 20, 2022</a:t>
            </a:r>
            <a:endParaRPr dirty="0">
              <a:solidFill>
                <a:srgbClr val="BFBFB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457200" y="2190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dirty="0"/>
              <a:t>Holistic evaluation</a:t>
            </a:r>
            <a:endParaRPr dirty="0"/>
          </a:p>
        </p:txBody>
      </p:sp>
      <p:sp>
        <p:nvSpPr>
          <p:cNvPr id="201" name="Google Shape;201;p34"/>
          <p:cNvSpPr txBox="1"/>
          <p:nvPr/>
        </p:nvSpPr>
        <p:spPr>
          <a:xfrm>
            <a:off x="134775" y="1496450"/>
            <a:ext cx="41241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libri"/>
                <a:ea typeface="Calibri"/>
                <a:cs typeface="Calibri"/>
                <a:sym typeface="Calibri"/>
              </a:rPr>
              <a:t>The qualities that foster success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Academic preparation</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Leadership</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Teamwork</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Grit</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Creativity</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Resilience</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Motivation</a:t>
            </a:r>
            <a:endParaRPr sz="2400">
              <a:latin typeface="Calibri"/>
              <a:ea typeface="Calibri"/>
              <a:cs typeface="Calibri"/>
              <a:sym typeface="Calibri"/>
            </a:endParaRPr>
          </a:p>
        </p:txBody>
      </p:sp>
      <p:sp>
        <p:nvSpPr>
          <p:cNvPr id="202" name="Google Shape;202;p34"/>
          <p:cNvSpPr txBox="1"/>
          <p:nvPr/>
        </p:nvSpPr>
        <p:spPr>
          <a:xfrm>
            <a:off x="4709975" y="1706725"/>
            <a:ext cx="41241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libri"/>
                <a:ea typeface="Calibri"/>
                <a:cs typeface="Calibri"/>
                <a:sym typeface="Calibri"/>
              </a:rPr>
              <a:t>The evidence we have </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Institutions attended</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Transcripts - courses, grades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GRE scores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Personal statement</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Letters of recommendation</a:t>
            </a:r>
            <a:endParaRPr sz="2400">
              <a:latin typeface="Calibri"/>
              <a:ea typeface="Calibri"/>
              <a:cs typeface="Calibri"/>
              <a:sym typeface="Calibri"/>
            </a:endParaRPr>
          </a:p>
        </p:txBody>
      </p:sp>
      <p:cxnSp>
        <p:nvCxnSpPr>
          <p:cNvPr id="203" name="Google Shape;203;p34">
            <a:extLst>
              <a:ext uri="{C183D7F6-B498-43B3-948B-1728B52AA6E4}">
                <adec:decorative xmlns:adec="http://schemas.microsoft.com/office/drawing/2017/decorative" val="1"/>
              </a:ext>
            </a:extLst>
          </p:cNvPr>
          <p:cNvCxnSpPr/>
          <p:nvPr/>
        </p:nvCxnSpPr>
        <p:spPr>
          <a:xfrm rot="10800000">
            <a:off x="3498175" y="2179250"/>
            <a:ext cx="1261800" cy="210300"/>
          </a:xfrm>
          <a:prstGeom prst="straightConnector1">
            <a:avLst/>
          </a:prstGeom>
          <a:noFill/>
          <a:ln w="38100" cap="flat" cmpd="sng">
            <a:solidFill>
              <a:srgbClr val="FF0000"/>
            </a:solidFill>
            <a:prstDash val="solid"/>
            <a:round/>
            <a:headEnd type="none" w="med" len="med"/>
            <a:tailEnd type="triangle" w="med" len="med"/>
          </a:ln>
        </p:spPr>
      </p:cxnSp>
      <p:cxnSp>
        <p:nvCxnSpPr>
          <p:cNvPr id="204" name="Google Shape;204;p34">
            <a:extLst>
              <a:ext uri="{C183D7F6-B498-43B3-948B-1728B52AA6E4}">
                <adec:decorative xmlns:adec="http://schemas.microsoft.com/office/drawing/2017/decorative" val="1"/>
              </a:ext>
            </a:extLst>
          </p:cNvPr>
          <p:cNvCxnSpPr/>
          <p:nvPr/>
        </p:nvCxnSpPr>
        <p:spPr>
          <a:xfrm rot="10800000">
            <a:off x="3657500" y="2204750"/>
            <a:ext cx="1077000" cy="503400"/>
          </a:xfrm>
          <a:prstGeom prst="straightConnector1">
            <a:avLst/>
          </a:prstGeom>
          <a:noFill/>
          <a:ln w="38100" cap="flat" cmpd="sng">
            <a:solidFill>
              <a:srgbClr val="FF0000"/>
            </a:solidFill>
            <a:prstDash val="solid"/>
            <a:round/>
            <a:headEnd type="none" w="med" len="med"/>
            <a:tailEnd type="none" w="med" len="med"/>
          </a:ln>
        </p:spPr>
      </p:cxnSp>
      <p:cxnSp>
        <p:nvCxnSpPr>
          <p:cNvPr id="205" name="Google Shape;205;p34">
            <a:extLst>
              <a:ext uri="{C183D7F6-B498-43B3-948B-1728B52AA6E4}">
                <adec:decorative xmlns:adec="http://schemas.microsoft.com/office/drawing/2017/decorative" val="1"/>
              </a:ext>
            </a:extLst>
          </p:cNvPr>
          <p:cNvCxnSpPr/>
          <p:nvPr/>
        </p:nvCxnSpPr>
        <p:spPr>
          <a:xfrm rot="10800000">
            <a:off x="3683225" y="2211200"/>
            <a:ext cx="1044900" cy="828300"/>
          </a:xfrm>
          <a:prstGeom prst="straightConnector1">
            <a:avLst/>
          </a:prstGeom>
          <a:noFill/>
          <a:ln w="38100" cap="flat" cmpd="sng">
            <a:solidFill>
              <a:srgbClr val="FF0000"/>
            </a:solidFill>
            <a:prstDash val="solid"/>
            <a:round/>
            <a:headEnd type="none" w="med" len="med"/>
            <a:tailEnd type="none" w="med" len="med"/>
          </a:ln>
        </p:spPr>
      </p:cxnSp>
      <p:cxnSp>
        <p:nvCxnSpPr>
          <p:cNvPr id="210" name="Google Shape;210;p34">
            <a:extLst>
              <a:ext uri="{C183D7F6-B498-43B3-948B-1728B52AA6E4}">
                <adec:decorative xmlns:adec="http://schemas.microsoft.com/office/drawing/2017/decorative" val="1"/>
              </a:ext>
            </a:extLst>
          </p:cNvPr>
          <p:cNvCxnSpPr/>
          <p:nvPr/>
        </p:nvCxnSpPr>
        <p:spPr>
          <a:xfrm rot="10800000">
            <a:off x="3702200" y="2236600"/>
            <a:ext cx="1032300" cy="1191600"/>
          </a:xfrm>
          <a:prstGeom prst="straightConnector1">
            <a:avLst/>
          </a:prstGeom>
          <a:noFill/>
          <a:ln w="28575" cap="flat" cmpd="sng">
            <a:solidFill>
              <a:srgbClr val="FF0000"/>
            </a:solidFill>
            <a:prstDash val="solid"/>
            <a:round/>
            <a:headEnd type="none" w="med" len="med"/>
            <a:tailEnd type="triangle" w="med" len="med"/>
          </a:ln>
        </p:spPr>
      </p:cxnSp>
      <p:cxnSp>
        <p:nvCxnSpPr>
          <p:cNvPr id="209" name="Google Shape;209;p34">
            <a:extLst>
              <a:ext uri="{C183D7F6-B498-43B3-948B-1728B52AA6E4}">
                <adec:decorative xmlns:adec="http://schemas.microsoft.com/office/drawing/2017/decorative" val="1"/>
              </a:ext>
            </a:extLst>
          </p:cNvPr>
          <p:cNvCxnSpPr/>
          <p:nvPr/>
        </p:nvCxnSpPr>
        <p:spPr>
          <a:xfrm rot="10800000">
            <a:off x="3708575" y="2243075"/>
            <a:ext cx="1001400" cy="1516500"/>
          </a:xfrm>
          <a:prstGeom prst="straightConnector1">
            <a:avLst/>
          </a:prstGeom>
          <a:noFill/>
          <a:ln w="28575" cap="flat" cmpd="sng">
            <a:solidFill>
              <a:srgbClr val="FF0000"/>
            </a:solidFill>
            <a:prstDash val="solid"/>
            <a:round/>
            <a:headEnd type="none" w="med" len="med"/>
            <a:tailEnd type="triangle" w="med" len="med"/>
          </a:ln>
        </p:spPr>
      </p:cxnSp>
      <p:sp>
        <p:nvSpPr>
          <p:cNvPr id="207" name="Google Shape;207;p34">
            <a:extLst>
              <a:ext uri="{C183D7F6-B498-43B3-948B-1728B52AA6E4}">
                <adec:decorative xmlns:adec="http://schemas.microsoft.com/office/drawing/2017/decorative" val="1"/>
              </a:ext>
            </a:extLst>
          </p:cNvPr>
          <p:cNvSpPr/>
          <p:nvPr/>
        </p:nvSpPr>
        <p:spPr>
          <a:xfrm>
            <a:off x="3877875" y="3304425"/>
            <a:ext cx="195300" cy="622800"/>
          </a:xfrm>
          <a:prstGeom prst="leftBrace">
            <a:avLst>
              <a:gd name="adj1" fmla="val 50000"/>
              <a:gd name="adj2" fmla="val 50000"/>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8" name="Google Shape;208;p34">
            <a:extLst>
              <a:ext uri="{C183D7F6-B498-43B3-948B-1728B52AA6E4}">
                <adec:decorative xmlns:adec="http://schemas.microsoft.com/office/drawing/2017/decorative" val="1"/>
              </a:ext>
            </a:extLst>
          </p:cNvPr>
          <p:cNvCxnSpPr>
            <a:endCxn id="206" idx="1"/>
          </p:cNvCxnSpPr>
          <p:nvPr/>
        </p:nvCxnSpPr>
        <p:spPr>
          <a:xfrm rot="10800000">
            <a:off x="2793875" y="3439050"/>
            <a:ext cx="1175700" cy="167400"/>
          </a:xfrm>
          <a:prstGeom prst="straightConnector1">
            <a:avLst/>
          </a:prstGeom>
          <a:noFill/>
          <a:ln w="38100" cap="flat" cmpd="sng">
            <a:solidFill>
              <a:srgbClr val="FF0000"/>
            </a:solidFill>
            <a:prstDash val="solid"/>
            <a:round/>
            <a:headEnd type="none" w="med" len="med"/>
            <a:tailEnd type="triangle" w="med" len="med"/>
          </a:ln>
        </p:spPr>
      </p:cxnSp>
      <p:sp>
        <p:nvSpPr>
          <p:cNvPr id="206" name="Google Shape;206;p34">
            <a:extLst>
              <a:ext uri="{C183D7F6-B498-43B3-948B-1728B52AA6E4}">
                <adec:decorative xmlns:adec="http://schemas.microsoft.com/office/drawing/2017/decorative" val="1"/>
              </a:ext>
            </a:extLst>
          </p:cNvPr>
          <p:cNvSpPr/>
          <p:nvPr/>
        </p:nvSpPr>
        <p:spPr>
          <a:xfrm>
            <a:off x="2187875" y="2451750"/>
            <a:ext cx="606000" cy="1974600"/>
          </a:xfrm>
          <a:prstGeom prst="rightBrace">
            <a:avLst>
              <a:gd name="adj1" fmla="val 50000"/>
              <a:gd name="adj2" fmla="val 50000"/>
            </a:avLst>
          </a:prstGeom>
          <a:solidFill>
            <a:schemeClr val="lt1"/>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dirty="0"/>
              <a:t>Holistic evaluation</a:t>
            </a:r>
            <a:endParaRPr dirty="0"/>
          </a:p>
        </p:txBody>
      </p:sp>
      <p:sp>
        <p:nvSpPr>
          <p:cNvPr id="216" name="Google Shape;216;p35"/>
          <p:cNvSpPr txBox="1"/>
          <p:nvPr/>
        </p:nvSpPr>
        <p:spPr>
          <a:xfrm>
            <a:off x="61775" y="1706725"/>
            <a:ext cx="41241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libri"/>
                <a:ea typeface="Calibri"/>
                <a:cs typeface="Calibri"/>
                <a:sym typeface="Calibri"/>
              </a:rPr>
              <a:t>The evidence we have </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Institutions attended</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Transcripts - courses, grades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GRE scores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Personal statement</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Letters of recommendation</a:t>
            </a:r>
            <a:endParaRPr sz="2400">
              <a:latin typeface="Calibri"/>
              <a:ea typeface="Calibri"/>
              <a:cs typeface="Calibri"/>
              <a:sym typeface="Calibri"/>
            </a:endParaRPr>
          </a:p>
        </p:txBody>
      </p:sp>
      <p:sp>
        <p:nvSpPr>
          <p:cNvPr id="217" name="Google Shape;217;p35">
            <a:extLst>
              <a:ext uri="{C183D7F6-B498-43B3-948B-1728B52AA6E4}">
                <adec:decorative xmlns:adec="http://schemas.microsoft.com/office/drawing/2017/decorative" val="1"/>
              </a:ext>
            </a:extLst>
          </p:cNvPr>
          <p:cNvSpPr/>
          <p:nvPr/>
        </p:nvSpPr>
        <p:spPr>
          <a:xfrm>
            <a:off x="4330875" y="2008650"/>
            <a:ext cx="606000" cy="1974600"/>
          </a:xfrm>
          <a:prstGeom prst="rightBrace">
            <a:avLst>
              <a:gd name="adj1" fmla="val 50000"/>
              <a:gd name="adj2" fmla="val 50000"/>
            </a:avLst>
          </a:prstGeom>
          <a:solidFill>
            <a:schemeClr val="lt1"/>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txBox="1"/>
          <p:nvPr/>
        </p:nvSpPr>
        <p:spPr>
          <a:xfrm>
            <a:off x="5357500" y="1706725"/>
            <a:ext cx="35046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Influenced by</a:t>
            </a:r>
            <a:endParaRPr sz="2000"/>
          </a:p>
          <a:p>
            <a:pPr marL="457200" lvl="0" indent="-355600" algn="l" rtl="0">
              <a:spcBef>
                <a:spcPts val="0"/>
              </a:spcBef>
              <a:spcAft>
                <a:spcPts val="0"/>
              </a:spcAft>
              <a:buSzPts val="2000"/>
              <a:buChar char="●"/>
            </a:pPr>
            <a:r>
              <a:rPr lang="en" sz="2000"/>
              <a:t>Socioeconomic status</a:t>
            </a:r>
            <a:endParaRPr sz="2000"/>
          </a:p>
          <a:p>
            <a:pPr marL="457200" lvl="0" indent="-355600" algn="l" rtl="0">
              <a:spcBef>
                <a:spcPts val="0"/>
              </a:spcBef>
              <a:spcAft>
                <a:spcPts val="0"/>
              </a:spcAft>
              <a:buSzPts val="2000"/>
              <a:buChar char="●"/>
            </a:pPr>
            <a:r>
              <a:rPr lang="en" sz="2000"/>
              <a:t>Family stability</a:t>
            </a:r>
            <a:endParaRPr sz="2000"/>
          </a:p>
          <a:p>
            <a:pPr marL="457200" lvl="0" indent="-355600" algn="l" rtl="0">
              <a:spcBef>
                <a:spcPts val="0"/>
              </a:spcBef>
              <a:spcAft>
                <a:spcPts val="0"/>
              </a:spcAft>
              <a:buSzPts val="2000"/>
              <a:buChar char="●"/>
            </a:pPr>
            <a:r>
              <a:rPr lang="en" sz="2000"/>
              <a:t>Parental education</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dirty="0"/>
              <a:t>Holistic evaluation</a:t>
            </a:r>
            <a:endParaRPr dirty="0"/>
          </a:p>
        </p:txBody>
      </p:sp>
      <p:pic>
        <p:nvPicPr>
          <p:cNvPr id="224" name="Google Shape;224;p36" descr="Illustration of the difference between Equality and Equity. On the left side, representing equality, is an image of three men of differing heights standing on the same size box in order to see over a fence. On the right side, representing equity, the three men are standing on differing amounts of boxes in order to accommodate their height to see over the fence."/>
          <p:cNvPicPr preferRelativeResize="0"/>
          <p:nvPr/>
        </p:nvPicPr>
        <p:blipFill>
          <a:blip r:embed="rId3">
            <a:alphaModFix/>
          </a:blip>
          <a:stretch>
            <a:fillRect/>
          </a:stretch>
        </p:blipFill>
        <p:spPr>
          <a:xfrm>
            <a:off x="2057400" y="1216175"/>
            <a:ext cx="5033231" cy="3774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dirty="0"/>
              <a:t>Admitting graduate students</a:t>
            </a:r>
            <a:endParaRPr dirty="0"/>
          </a:p>
        </p:txBody>
      </p:sp>
      <p:pic>
        <p:nvPicPr>
          <p:cNvPr id="230" name="Google Shape;230;p37" descr="The cover of a book titled, &quot;Equity in Science: Representation, Culture, and the Dynamics of Change in Graduate Education&quot; by Julie R. Posselt."/>
          <p:cNvPicPr preferRelativeResize="0"/>
          <p:nvPr/>
        </p:nvPicPr>
        <p:blipFill>
          <a:blip r:embed="rId3">
            <a:alphaModFix/>
          </a:blip>
          <a:stretch>
            <a:fillRect/>
          </a:stretch>
        </p:blipFill>
        <p:spPr>
          <a:xfrm>
            <a:off x="0" y="1216175"/>
            <a:ext cx="2620852" cy="3927325"/>
          </a:xfrm>
          <a:prstGeom prst="rect">
            <a:avLst/>
          </a:prstGeom>
          <a:noFill/>
          <a:ln>
            <a:noFill/>
          </a:ln>
        </p:spPr>
      </p:pic>
      <p:sp>
        <p:nvSpPr>
          <p:cNvPr id="231" name="Google Shape;231;p37"/>
          <p:cNvSpPr txBox="1"/>
          <p:nvPr/>
        </p:nvSpPr>
        <p:spPr>
          <a:xfrm>
            <a:off x="2752750" y="1998450"/>
            <a:ext cx="6308400" cy="2093400"/>
          </a:xfrm>
          <a:prstGeom prst="rect">
            <a:avLst/>
          </a:prstGeom>
          <a:noFill/>
          <a:ln>
            <a:noFill/>
          </a:ln>
        </p:spPr>
        <p:txBody>
          <a:bodyPr spcFirstLastPara="1" wrap="square" lIns="91425" tIns="91425" rIns="91425" bIns="91425" anchor="t" anchorCtr="0">
            <a:spAutoFit/>
          </a:bodyPr>
          <a:lstStyle/>
          <a:p>
            <a:pPr marL="457200" lvl="0" indent="-425450" algn="l" rtl="0">
              <a:spcBef>
                <a:spcPts val="0"/>
              </a:spcBef>
              <a:spcAft>
                <a:spcPts val="0"/>
              </a:spcAft>
              <a:buSzPts val="3100"/>
              <a:buChar char="●"/>
            </a:pPr>
            <a:r>
              <a:rPr lang="en" sz="3100"/>
              <a:t>Rethink what excellence means</a:t>
            </a:r>
            <a:endParaRPr sz="3100"/>
          </a:p>
          <a:p>
            <a:pPr marL="457200" lvl="0" indent="-425450" algn="l" rtl="0">
              <a:spcBef>
                <a:spcPts val="0"/>
              </a:spcBef>
              <a:spcAft>
                <a:spcPts val="0"/>
              </a:spcAft>
              <a:buSzPts val="3100"/>
              <a:buChar char="●"/>
            </a:pPr>
            <a:r>
              <a:rPr lang="en" sz="3100"/>
              <a:t>Assess non-cognitive competencies</a:t>
            </a:r>
            <a:endParaRPr sz="3100"/>
          </a:p>
          <a:p>
            <a:pPr marL="457200" lvl="0" indent="-425450" algn="l" rtl="0">
              <a:spcBef>
                <a:spcPts val="0"/>
              </a:spcBef>
              <a:spcAft>
                <a:spcPts val="0"/>
              </a:spcAft>
              <a:buSzPts val="3100"/>
              <a:buChar char="●"/>
            </a:pPr>
            <a:r>
              <a:rPr lang="en" sz="3100"/>
              <a:t>Contextualize achievements</a:t>
            </a:r>
            <a:endParaRPr sz="3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dirty="0"/>
              <a:t>Holistic evaluation</a:t>
            </a:r>
            <a:endParaRPr dirty="0"/>
          </a:p>
        </p:txBody>
      </p:sp>
      <p:pic>
        <p:nvPicPr>
          <p:cNvPr id="237" name="Google Shape;237;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226287" y="1214825"/>
            <a:ext cx="2943440" cy="3928675"/>
          </a:xfrm>
          <a:prstGeom prst="rect">
            <a:avLst/>
          </a:prstGeom>
          <a:noFill/>
          <a:ln>
            <a:noFill/>
          </a:ln>
        </p:spPr>
      </p:pic>
      <p:sp>
        <p:nvSpPr>
          <p:cNvPr id="238" name="Google Shape;238;p38"/>
          <p:cNvSpPr txBox="1"/>
          <p:nvPr/>
        </p:nvSpPr>
        <p:spPr>
          <a:xfrm>
            <a:off x="173975" y="1357825"/>
            <a:ext cx="59520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Student A</a:t>
            </a:r>
            <a:endParaRPr sz="1600"/>
          </a:p>
          <a:p>
            <a:pPr marL="457200" lvl="0" indent="-330200" algn="l" rtl="0">
              <a:spcBef>
                <a:spcPts val="0"/>
              </a:spcBef>
              <a:spcAft>
                <a:spcPts val="0"/>
              </a:spcAft>
              <a:buSzPts val="1600"/>
              <a:buChar char="●"/>
            </a:pPr>
            <a:r>
              <a:rPr lang="en" sz="1600"/>
              <a:t>Williams College</a:t>
            </a:r>
            <a:endParaRPr sz="1600"/>
          </a:p>
          <a:p>
            <a:pPr marL="457200" lvl="0" indent="-330200" algn="l" rtl="0">
              <a:spcBef>
                <a:spcPts val="0"/>
              </a:spcBef>
              <a:spcAft>
                <a:spcPts val="0"/>
              </a:spcAft>
              <a:buSzPts val="1600"/>
              <a:buChar char="●"/>
            </a:pPr>
            <a:r>
              <a:rPr lang="en" sz="1600"/>
              <a:t>Undergraduate honors thesis</a:t>
            </a:r>
            <a:endParaRPr sz="1600"/>
          </a:p>
          <a:p>
            <a:pPr marL="457200" lvl="0" indent="-330200" algn="l" rtl="0">
              <a:spcBef>
                <a:spcPts val="0"/>
              </a:spcBef>
              <a:spcAft>
                <a:spcPts val="0"/>
              </a:spcAft>
              <a:buSzPts val="1600"/>
              <a:buChar char="●"/>
            </a:pPr>
            <a:r>
              <a:rPr lang="en" sz="1600"/>
              <a:t>GPA &gt; 3.9</a:t>
            </a:r>
            <a:endParaRPr sz="1600"/>
          </a:p>
          <a:p>
            <a:pPr marL="457200" lvl="0" indent="-330200" algn="l" rtl="0">
              <a:spcBef>
                <a:spcPts val="0"/>
              </a:spcBef>
              <a:spcAft>
                <a:spcPts val="0"/>
              </a:spcAft>
              <a:buSzPts val="1600"/>
              <a:buChar char="●"/>
            </a:pPr>
            <a:r>
              <a:rPr lang="en" sz="1600"/>
              <a:t>All-American in 400m</a:t>
            </a:r>
            <a:endParaRPr sz="1600"/>
          </a:p>
          <a:p>
            <a:pPr marL="457200" lvl="0" indent="-330200" algn="l" rtl="0">
              <a:spcBef>
                <a:spcPts val="0"/>
              </a:spcBef>
              <a:spcAft>
                <a:spcPts val="0"/>
              </a:spcAft>
              <a:buSzPts val="1600"/>
              <a:buChar char="●"/>
            </a:pPr>
            <a:r>
              <a:rPr lang="en" sz="1600"/>
              <a:t>Strong GRE scores, strong quantitative skills</a:t>
            </a:r>
            <a:endParaRPr sz="1600"/>
          </a:p>
        </p:txBody>
      </p:sp>
      <p:sp>
        <p:nvSpPr>
          <p:cNvPr id="239" name="Google Shape;239;p38"/>
          <p:cNvSpPr txBox="1"/>
          <p:nvPr/>
        </p:nvSpPr>
        <p:spPr>
          <a:xfrm>
            <a:off x="153750" y="3343400"/>
            <a:ext cx="54381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b="1"/>
              <a:t>Admit or not?</a:t>
            </a:r>
            <a:endParaRPr sz="35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dirty="0"/>
              <a:t>Holistic evaluation</a:t>
            </a:r>
            <a:endParaRPr dirty="0"/>
          </a:p>
        </p:txBody>
      </p:sp>
      <p:pic>
        <p:nvPicPr>
          <p:cNvPr id="245" name="Google Shape;245;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226287" y="1214825"/>
            <a:ext cx="2943440" cy="3928675"/>
          </a:xfrm>
          <a:prstGeom prst="rect">
            <a:avLst/>
          </a:prstGeom>
          <a:noFill/>
          <a:ln>
            <a:noFill/>
          </a:ln>
        </p:spPr>
      </p:pic>
      <p:sp>
        <p:nvSpPr>
          <p:cNvPr id="246" name="Google Shape;246;p39"/>
          <p:cNvSpPr txBox="1"/>
          <p:nvPr/>
        </p:nvSpPr>
        <p:spPr>
          <a:xfrm>
            <a:off x="173975" y="1357825"/>
            <a:ext cx="59520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Student B</a:t>
            </a:r>
            <a:endParaRPr sz="1600"/>
          </a:p>
          <a:p>
            <a:pPr marL="457200" lvl="0" indent="-330200" algn="l" rtl="0">
              <a:spcBef>
                <a:spcPts val="0"/>
              </a:spcBef>
              <a:spcAft>
                <a:spcPts val="0"/>
              </a:spcAft>
              <a:buSzPts val="1600"/>
              <a:buChar char="●"/>
            </a:pPr>
            <a:r>
              <a:rPr lang="en" sz="1600"/>
              <a:t>University of Evansville</a:t>
            </a:r>
            <a:endParaRPr sz="1600"/>
          </a:p>
          <a:p>
            <a:pPr marL="457200" lvl="0" indent="-330200" algn="l" rtl="0">
              <a:spcBef>
                <a:spcPts val="0"/>
              </a:spcBef>
              <a:spcAft>
                <a:spcPts val="0"/>
              </a:spcAft>
              <a:buSzPts val="1600"/>
              <a:buChar char="●"/>
            </a:pPr>
            <a:r>
              <a:rPr lang="en" sz="1600"/>
              <a:t>MS at Michigan State (did not complete PhD)</a:t>
            </a:r>
            <a:endParaRPr sz="1600"/>
          </a:p>
          <a:p>
            <a:pPr marL="457200" lvl="0" indent="-330200" algn="l" rtl="0">
              <a:spcBef>
                <a:spcPts val="0"/>
              </a:spcBef>
              <a:spcAft>
                <a:spcPts val="0"/>
              </a:spcAft>
              <a:buSzPts val="1600"/>
              <a:buChar char="●"/>
            </a:pPr>
            <a:r>
              <a:rPr lang="en" sz="1600"/>
              <a:t>Fulbright Fellowship in New Zealand</a:t>
            </a:r>
            <a:endParaRPr sz="1600"/>
          </a:p>
          <a:p>
            <a:pPr marL="457200" lvl="0" indent="-330200" algn="l" rtl="0">
              <a:spcBef>
                <a:spcPts val="0"/>
              </a:spcBef>
              <a:spcAft>
                <a:spcPts val="0"/>
              </a:spcAft>
              <a:buSzPts val="1600"/>
              <a:buChar char="●"/>
            </a:pPr>
            <a:r>
              <a:rPr lang="en" sz="1600"/>
              <a:t>Moderately strong GRE scores, weak quantitative skills</a:t>
            </a:r>
            <a:endParaRPr sz="1600"/>
          </a:p>
        </p:txBody>
      </p:sp>
      <p:sp>
        <p:nvSpPr>
          <p:cNvPr id="247" name="Google Shape;247;p39"/>
          <p:cNvSpPr txBox="1"/>
          <p:nvPr/>
        </p:nvSpPr>
        <p:spPr>
          <a:xfrm>
            <a:off x="153750" y="3343400"/>
            <a:ext cx="54381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b="1"/>
              <a:t>Admit or not?</a:t>
            </a:r>
            <a:endParaRPr sz="35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latin typeface="Calibri"/>
                <a:ea typeface="Calibri"/>
                <a:cs typeface="Calibri"/>
                <a:sym typeface="Calibri"/>
              </a:rPr>
              <a:t>Holistic admission resources</a:t>
            </a:r>
            <a:endParaRPr>
              <a:latin typeface="Calibri"/>
              <a:ea typeface="Calibri"/>
              <a:cs typeface="Calibri"/>
              <a:sym typeface="Calibri"/>
            </a:endParaRPr>
          </a:p>
        </p:txBody>
      </p:sp>
      <p:sp>
        <p:nvSpPr>
          <p:cNvPr id="253" name="Google Shape;253;p40"/>
          <p:cNvSpPr txBox="1">
            <a:spLocks noGrp="1"/>
          </p:cNvSpPr>
          <p:nvPr>
            <p:ph type="body" idx="1"/>
          </p:nvPr>
        </p:nvSpPr>
        <p:spPr>
          <a:xfrm>
            <a:off x="457200" y="1472877"/>
            <a:ext cx="8229600" cy="3394200"/>
          </a:xfrm>
          <a:prstGeom prst="rect">
            <a:avLst/>
          </a:prstGeom>
        </p:spPr>
        <p:txBody>
          <a:bodyPr spcFirstLastPara="1" wrap="square" lIns="91425" tIns="45700" rIns="91425" bIns="45700" anchor="t" anchorCtr="0">
            <a:normAutofit/>
          </a:bodyPr>
          <a:lstStyle/>
          <a:p>
            <a:pPr marL="457200" lvl="0" indent="-381000" algn="l" rtl="0">
              <a:spcBef>
                <a:spcPts val="360"/>
              </a:spcBef>
              <a:spcAft>
                <a:spcPts val="0"/>
              </a:spcAft>
              <a:buSzPts val="2400"/>
              <a:buFont typeface="Calibri"/>
              <a:buChar char="•"/>
            </a:pPr>
            <a:r>
              <a:rPr lang="en" sz="2400" u="sng">
                <a:solidFill>
                  <a:schemeClr val="hlink"/>
                </a:solidFill>
                <a:latin typeface="Calibri"/>
                <a:ea typeface="Calibri"/>
                <a:cs typeface="Calibri"/>
                <a:sym typeface="Calibri"/>
                <a:hlinkClick r:id="rId3"/>
              </a:rPr>
              <a:t>Navigating holistic admissions for a stronger graduate program</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 sz="2400" u="sng">
                <a:solidFill>
                  <a:schemeClr val="hlink"/>
                </a:solidFill>
                <a:latin typeface="Calibri"/>
                <a:ea typeface="Calibri"/>
                <a:cs typeface="Calibri"/>
                <a:sym typeface="Calibri"/>
                <a:hlinkClick r:id="rId4"/>
              </a:rPr>
              <a:t>Diversity and inclusion</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u="sng">
                <a:solidFill>
                  <a:schemeClr val="hlink"/>
                </a:solidFill>
                <a:latin typeface="Calibri"/>
                <a:ea typeface="Calibri"/>
                <a:cs typeface="Calibri"/>
                <a:sym typeface="Calibri"/>
                <a:hlinkClick r:id="rId5"/>
              </a:rPr>
              <a:t>Master Class in Holistic Admissions</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 sz="2400">
                <a:latin typeface="Calibri"/>
                <a:ea typeface="Calibri"/>
                <a:cs typeface="Calibri"/>
                <a:sym typeface="Calibri"/>
              </a:rPr>
              <a:t>Free, asynchronous</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 sz="2400">
                <a:latin typeface="Calibri"/>
                <a:ea typeface="Calibri"/>
                <a:cs typeface="Calibri"/>
                <a:sym typeface="Calibri"/>
              </a:rPr>
              <a:t>Five modules</a:t>
            </a:r>
            <a:endParaRPr sz="2400">
              <a:latin typeface="Calibri"/>
              <a:ea typeface="Calibri"/>
              <a:cs typeface="Calibri"/>
              <a:sym typeface="Calibri"/>
            </a:endParaRPr>
          </a:p>
          <a:p>
            <a:pPr marL="0" lvl="0" indent="0" algn="l" rtl="0">
              <a:spcBef>
                <a:spcPts val="360"/>
              </a:spcBef>
              <a:spcAft>
                <a:spcPts val="0"/>
              </a:spcAft>
              <a:buNone/>
            </a:pPr>
            <a:endParaRPr sz="2400">
              <a:latin typeface="Calibri"/>
              <a:ea typeface="Calibri"/>
              <a:cs typeface="Calibri"/>
              <a:sym typeface="Calibri"/>
            </a:endParaRPr>
          </a:p>
          <a:p>
            <a:pPr marL="0" lvl="0" indent="0" algn="l" rtl="0">
              <a:spcBef>
                <a:spcPts val="360"/>
              </a:spcBef>
              <a:spcAft>
                <a:spcPts val="0"/>
              </a:spcAft>
              <a:buNone/>
            </a:pPr>
            <a:r>
              <a:rPr lang="en" sz="2400">
                <a:latin typeface="Calibri"/>
                <a:ea typeface="Calibri"/>
                <a:cs typeface="Calibri"/>
                <a:sym typeface="Calibri"/>
              </a:rPr>
              <a:t>Note: Resources provided by the Educational Testing Service</a:t>
            </a:r>
            <a:endParaRPr sz="2400">
              <a:latin typeface="Calibri"/>
              <a:ea typeface="Calibri"/>
              <a:cs typeface="Calibri"/>
              <a:sym typeface="Calibri"/>
            </a:endParaRPr>
          </a:p>
          <a:p>
            <a:pPr marL="0" lvl="0" indent="0" algn="l" rtl="0">
              <a:spcBef>
                <a:spcPts val="360"/>
              </a:spcBef>
              <a:spcAft>
                <a:spcPts val="0"/>
              </a:spcAft>
              <a:buNone/>
            </a:pPr>
            <a:endParaRPr sz="24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txBox="1">
            <a:spLocks noGrp="1"/>
          </p:cNvSpPr>
          <p:nvPr>
            <p:ph type="title"/>
          </p:nvPr>
        </p:nvSpPr>
        <p:spPr>
          <a:xfrm>
            <a:off x="53585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sz="2600"/>
              <a:t>Admissions- Application Requirements</a:t>
            </a:r>
            <a:endParaRPr sz="2600"/>
          </a:p>
        </p:txBody>
      </p:sp>
      <p:sp>
        <p:nvSpPr>
          <p:cNvPr id="259" name="Google Shape;259;p41"/>
          <p:cNvSpPr txBox="1">
            <a:spLocks noGrp="1"/>
          </p:cNvSpPr>
          <p:nvPr>
            <p:ph type="body" idx="1"/>
          </p:nvPr>
        </p:nvSpPr>
        <p:spPr>
          <a:xfrm>
            <a:off x="78650" y="1171327"/>
            <a:ext cx="4151400" cy="547800"/>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spcBef>
                <a:spcPts val="0"/>
              </a:spcBef>
              <a:spcAft>
                <a:spcPts val="0"/>
              </a:spcAft>
              <a:buClr>
                <a:schemeClr val="dk1"/>
              </a:buClr>
              <a:buSzPct val="100000"/>
              <a:buNone/>
            </a:pPr>
            <a:r>
              <a:rPr lang="en"/>
              <a:t>Graduate School Requirements</a:t>
            </a:r>
            <a:endParaRPr/>
          </a:p>
        </p:txBody>
      </p:sp>
      <p:sp>
        <p:nvSpPr>
          <p:cNvPr id="260" name="Google Shape;260;p41"/>
          <p:cNvSpPr txBox="1">
            <a:spLocks noGrp="1"/>
          </p:cNvSpPr>
          <p:nvPr>
            <p:ph type="body" idx="2"/>
          </p:nvPr>
        </p:nvSpPr>
        <p:spPr>
          <a:xfrm>
            <a:off x="0" y="1719101"/>
            <a:ext cx="4040100" cy="3314400"/>
          </a:xfrm>
          <a:prstGeom prst="rect">
            <a:avLst/>
          </a:prstGeom>
          <a:noFill/>
          <a:ln>
            <a:noFill/>
          </a:ln>
        </p:spPr>
        <p:txBody>
          <a:bodyPr spcFirstLastPara="1" wrap="square" lIns="91425" tIns="45700" rIns="91425" bIns="45700" anchor="t" anchorCtr="0">
            <a:normAutofit/>
          </a:bodyPr>
          <a:lstStyle/>
          <a:p>
            <a:pPr marL="342900" lvl="0" indent="-304800" algn="l" rtl="0">
              <a:lnSpc>
                <a:spcPct val="110000"/>
              </a:lnSpc>
              <a:spcBef>
                <a:spcPts val="0"/>
              </a:spcBef>
              <a:spcAft>
                <a:spcPts val="0"/>
              </a:spcAft>
              <a:buClr>
                <a:srgbClr val="5271FF"/>
              </a:buClr>
              <a:buSzPts val="1200"/>
              <a:buFont typeface="Noto Sans Symbols"/>
              <a:buChar char="•"/>
            </a:pPr>
            <a:r>
              <a:rPr lang="en" sz="1200" b="1">
                <a:solidFill>
                  <a:srgbClr val="4966E5"/>
                </a:solidFill>
              </a:rPr>
              <a:t>Transcripts</a:t>
            </a:r>
            <a:r>
              <a:rPr lang="en" sz="1200" b="1">
                <a:solidFill>
                  <a:srgbClr val="3F3F3F"/>
                </a:solidFill>
              </a:rPr>
              <a:t> </a:t>
            </a:r>
            <a:r>
              <a:rPr lang="en" sz="1200"/>
              <a:t>With proof of degree conferral</a:t>
            </a:r>
            <a:endParaRPr sz="1200"/>
          </a:p>
          <a:p>
            <a:pPr marL="342900" lvl="0" indent="-304800" algn="l" rtl="0">
              <a:lnSpc>
                <a:spcPct val="110000"/>
              </a:lnSpc>
              <a:spcBef>
                <a:spcPts val="0"/>
              </a:spcBef>
              <a:spcAft>
                <a:spcPts val="0"/>
              </a:spcAft>
              <a:buClr>
                <a:srgbClr val="5271FF"/>
              </a:buClr>
              <a:buSzPts val="1200"/>
              <a:buFont typeface="Noto Sans Symbols"/>
              <a:buChar char="•"/>
            </a:pPr>
            <a:r>
              <a:rPr lang="en" sz="1200" b="1">
                <a:solidFill>
                  <a:srgbClr val="4966E5"/>
                </a:solidFill>
              </a:rPr>
              <a:t>Degree </a:t>
            </a:r>
            <a:r>
              <a:rPr lang="en" sz="1200"/>
              <a:t>equivalent to a US 4-year bachelor’s degree</a:t>
            </a:r>
            <a:endParaRPr sz="1200" b="1">
              <a:solidFill>
                <a:srgbClr val="3F3F3F"/>
              </a:solidFill>
            </a:endParaRPr>
          </a:p>
          <a:p>
            <a:pPr marL="342900" lvl="0" indent="-304800" algn="l" rtl="0">
              <a:lnSpc>
                <a:spcPct val="110000"/>
              </a:lnSpc>
              <a:spcBef>
                <a:spcPts val="0"/>
              </a:spcBef>
              <a:spcAft>
                <a:spcPts val="0"/>
              </a:spcAft>
              <a:buClr>
                <a:srgbClr val="5271FF"/>
              </a:buClr>
              <a:buSzPts val="1200"/>
              <a:buFont typeface="Noto Sans Symbols"/>
              <a:buChar char="•"/>
            </a:pPr>
            <a:r>
              <a:rPr lang="en" sz="1200" b="1">
                <a:solidFill>
                  <a:srgbClr val="4966E5"/>
                </a:solidFill>
              </a:rPr>
              <a:t>GPA Requirements</a:t>
            </a:r>
            <a:r>
              <a:rPr lang="en" sz="1200">
                <a:solidFill>
                  <a:srgbClr val="4966E5"/>
                </a:solidFill>
              </a:rPr>
              <a:t> </a:t>
            </a:r>
            <a:endParaRPr sz="1200" b="1">
              <a:solidFill>
                <a:srgbClr val="4966E5"/>
              </a:solidFill>
            </a:endParaRPr>
          </a:p>
          <a:p>
            <a:pPr marL="342900" lvl="0" indent="-304800" algn="l" rtl="0">
              <a:lnSpc>
                <a:spcPct val="110000"/>
              </a:lnSpc>
              <a:spcBef>
                <a:spcPts val="0"/>
              </a:spcBef>
              <a:spcAft>
                <a:spcPts val="0"/>
              </a:spcAft>
              <a:buClr>
                <a:srgbClr val="5271FF"/>
              </a:buClr>
              <a:buSzPts val="1200"/>
              <a:buFont typeface="Noto Sans Symbols"/>
              <a:buChar char="•"/>
            </a:pPr>
            <a:r>
              <a:rPr lang="en" sz="1200" b="1">
                <a:solidFill>
                  <a:srgbClr val="4966E5"/>
                </a:solidFill>
              </a:rPr>
              <a:t>Test of English Proficiency</a:t>
            </a:r>
            <a:r>
              <a:rPr lang="en" sz="1200">
                <a:solidFill>
                  <a:srgbClr val="4966E5"/>
                </a:solidFill>
              </a:rPr>
              <a:t> </a:t>
            </a:r>
            <a:endParaRPr sz="1200"/>
          </a:p>
          <a:p>
            <a:pPr marL="742950" lvl="1" indent="-247650" algn="l" rtl="0">
              <a:spcBef>
                <a:spcPts val="0"/>
              </a:spcBef>
              <a:spcAft>
                <a:spcPts val="0"/>
              </a:spcAft>
              <a:buSzPts val="1200"/>
              <a:buFont typeface="Noto Sans Symbols"/>
              <a:buChar char="–"/>
            </a:pPr>
            <a:r>
              <a:rPr lang="en" sz="1200"/>
              <a:t>TOEFL, IELTS, PTE, Duolingo, or</a:t>
            </a:r>
            <a:endParaRPr sz="1200"/>
          </a:p>
          <a:p>
            <a:pPr marL="742950" lvl="1" indent="-247650" algn="l" rtl="0">
              <a:spcBef>
                <a:spcPts val="0"/>
              </a:spcBef>
              <a:spcAft>
                <a:spcPts val="0"/>
              </a:spcAft>
              <a:buSzPts val="1200"/>
              <a:buFont typeface="Noto Sans Symbols"/>
              <a:buChar char="–"/>
            </a:pPr>
            <a:r>
              <a:rPr lang="en" sz="1200"/>
              <a:t> </a:t>
            </a:r>
            <a:r>
              <a:rPr lang="en" sz="1200" u="sng">
                <a:solidFill>
                  <a:srgbClr val="C00000"/>
                </a:solidFill>
                <a:hlinkClick r:id="rId3">
                  <a:extLst>
                    <a:ext uri="{A12FA001-AC4F-418D-AE19-62706E023703}">
                      <ahyp:hlinkClr xmlns:ahyp="http://schemas.microsoft.com/office/drawing/2018/hyperlinkcolor" val="tx"/>
                    </a:ext>
                  </a:extLst>
                </a:hlinkClick>
              </a:rPr>
              <a:t>Waiver</a:t>
            </a:r>
            <a:r>
              <a:rPr lang="en" sz="1200"/>
              <a:t>, or</a:t>
            </a:r>
            <a:endParaRPr sz="1200"/>
          </a:p>
          <a:p>
            <a:pPr marL="742950" lvl="1" indent="-247650" algn="l" rtl="0">
              <a:spcBef>
                <a:spcPts val="0"/>
              </a:spcBef>
              <a:spcAft>
                <a:spcPts val="0"/>
              </a:spcAft>
              <a:buSzPts val="1200"/>
              <a:buFont typeface="Noto Sans Symbols"/>
              <a:buChar char="–"/>
            </a:pPr>
            <a:r>
              <a:rPr lang="en" sz="1200" u="sng">
                <a:solidFill>
                  <a:srgbClr val="C00000"/>
                </a:solidFill>
                <a:hlinkClick r:id="rId4">
                  <a:extLst>
                    <a:ext uri="{A12FA001-AC4F-418D-AE19-62706E023703}">
                      <ahyp:hlinkClr xmlns:ahyp="http://schemas.microsoft.com/office/drawing/2018/hyperlinkcolor" val="tx"/>
                    </a:ext>
                  </a:extLst>
                </a:hlinkClick>
              </a:rPr>
              <a:t>UCAELI Proficiency Certificate</a:t>
            </a:r>
            <a:endParaRPr sz="1200"/>
          </a:p>
        </p:txBody>
      </p:sp>
      <p:sp>
        <p:nvSpPr>
          <p:cNvPr id="261" name="Google Shape;261;p41"/>
          <p:cNvSpPr txBox="1">
            <a:spLocks noGrp="1"/>
          </p:cNvSpPr>
          <p:nvPr>
            <p:ph type="body" idx="3"/>
          </p:nvPr>
        </p:nvSpPr>
        <p:spPr>
          <a:xfrm>
            <a:off x="4230050" y="1348325"/>
            <a:ext cx="4755600" cy="480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400"/>
              <a:buNone/>
            </a:pPr>
            <a:r>
              <a:rPr lang="en" sz="2000"/>
              <a:t>Program Requirements </a:t>
            </a:r>
            <a:endParaRPr sz="2000"/>
          </a:p>
          <a:p>
            <a:pPr marL="0" lvl="0" indent="0" algn="l" rtl="0">
              <a:spcBef>
                <a:spcPts val="0"/>
              </a:spcBef>
              <a:spcAft>
                <a:spcPts val="0"/>
              </a:spcAft>
              <a:buClr>
                <a:schemeClr val="dk1"/>
              </a:buClr>
              <a:buSzPts val="2400"/>
              <a:buNone/>
            </a:pPr>
            <a:r>
              <a:rPr lang="en" sz="1700"/>
              <a:t>(Common Examples)</a:t>
            </a:r>
            <a:endParaRPr sz="1700"/>
          </a:p>
        </p:txBody>
      </p:sp>
      <p:sp>
        <p:nvSpPr>
          <p:cNvPr id="262" name="Google Shape;262;p41"/>
          <p:cNvSpPr txBox="1">
            <a:spLocks noGrp="1"/>
          </p:cNvSpPr>
          <p:nvPr>
            <p:ph type="body" idx="4"/>
          </p:nvPr>
        </p:nvSpPr>
        <p:spPr>
          <a:xfrm>
            <a:off x="4586900" y="1829225"/>
            <a:ext cx="4041900" cy="2962200"/>
          </a:xfrm>
          <a:prstGeom prst="rect">
            <a:avLst/>
          </a:prstGeom>
          <a:noFill/>
          <a:ln>
            <a:noFill/>
          </a:ln>
        </p:spPr>
        <p:txBody>
          <a:bodyPr spcFirstLastPara="1" wrap="square" lIns="91425" tIns="45700" rIns="91425" bIns="45700" anchor="t" anchorCtr="0">
            <a:normAutofit fontScale="70000" lnSpcReduction="20000"/>
          </a:bodyPr>
          <a:lstStyle/>
          <a:p>
            <a:pPr marL="342900" lvl="0" indent="-308610" algn="l" rtl="0">
              <a:lnSpc>
                <a:spcPct val="110000"/>
              </a:lnSpc>
              <a:spcBef>
                <a:spcPts val="0"/>
              </a:spcBef>
              <a:spcAft>
                <a:spcPts val="0"/>
              </a:spcAft>
              <a:buClr>
                <a:srgbClr val="5271FF"/>
              </a:buClr>
              <a:buSzPct val="100000"/>
              <a:buFont typeface="Noto Sans Symbols"/>
              <a:buChar char="•"/>
            </a:pPr>
            <a:r>
              <a:rPr lang="en" b="1">
                <a:solidFill>
                  <a:srgbClr val="4966E5"/>
                </a:solidFill>
              </a:rPr>
              <a:t>Letters of Recommendation</a:t>
            </a:r>
            <a:r>
              <a:rPr lang="en" b="1">
                <a:solidFill>
                  <a:srgbClr val="3F3F3F"/>
                </a:solidFill>
              </a:rPr>
              <a:t> </a:t>
            </a:r>
            <a:r>
              <a:rPr lang="en"/>
              <a:t>(0-3)</a:t>
            </a:r>
            <a:endParaRPr/>
          </a:p>
          <a:p>
            <a:pPr marL="342900" lvl="0" indent="-308610" algn="l" rtl="0">
              <a:lnSpc>
                <a:spcPct val="110000"/>
              </a:lnSpc>
              <a:spcBef>
                <a:spcPts val="0"/>
              </a:spcBef>
              <a:spcAft>
                <a:spcPts val="0"/>
              </a:spcAft>
              <a:buClr>
                <a:srgbClr val="5271FF"/>
              </a:buClr>
              <a:buSzPct val="100000"/>
              <a:buFont typeface="Noto Sans Symbols"/>
              <a:buChar char="•"/>
            </a:pPr>
            <a:r>
              <a:rPr lang="en" b="1">
                <a:solidFill>
                  <a:srgbClr val="4966E5"/>
                </a:solidFill>
              </a:rPr>
              <a:t>GPA Requirements</a:t>
            </a:r>
            <a:r>
              <a:rPr lang="en">
                <a:solidFill>
                  <a:srgbClr val="4966E5"/>
                </a:solidFill>
              </a:rPr>
              <a:t> </a:t>
            </a:r>
            <a:endParaRPr>
              <a:solidFill>
                <a:srgbClr val="4966E5"/>
              </a:solidFill>
            </a:endParaRPr>
          </a:p>
          <a:p>
            <a:pPr marL="742950" lvl="1" indent="-233680" algn="l" rtl="0">
              <a:lnSpc>
                <a:spcPct val="110000"/>
              </a:lnSpc>
              <a:spcBef>
                <a:spcPts val="0"/>
              </a:spcBef>
              <a:spcAft>
                <a:spcPts val="0"/>
              </a:spcAft>
              <a:buSzPct val="100000"/>
              <a:buChar char="–"/>
            </a:pPr>
            <a:r>
              <a:rPr lang="en" sz="1400"/>
              <a:t>Program may have higher GPA requirements than TGS*</a:t>
            </a:r>
            <a:endParaRPr sz="1400"/>
          </a:p>
          <a:p>
            <a:pPr marL="342900" lvl="0" indent="-308610" algn="l" rtl="0">
              <a:lnSpc>
                <a:spcPct val="110000"/>
              </a:lnSpc>
              <a:spcBef>
                <a:spcPts val="0"/>
              </a:spcBef>
              <a:spcAft>
                <a:spcPts val="0"/>
              </a:spcAft>
              <a:buClr>
                <a:srgbClr val="5271FF"/>
              </a:buClr>
              <a:buSzPct val="100000"/>
              <a:buFont typeface="Noto Sans Symbols"/>
              <a:buChar char="•"/>
            </a:pPr>
            <a:r>
              <a:rPr lang="en" b="1">
                <a:solidFill>
                  <a:srgbClr val="4966E5"/>
                </a:solidFill>
              </a:rPr>
              <a:t>Test Scores </a:t>
            </a:r>
            <a:endParaRPr/>
          </a:p>
          <a:p>
            <a:pPr marL="742950" lvl="1" indent="-251459" algn="l" rtl="0">
              <a:spcBef>
                <a:spcPts val="0"/>
              </a:spcBef>
              <a:spcAft>
                <a:spcPts val="0"/>
              </a:spcAft>
              <a:buClr>
                <a:srgbClr val="5271FF"/>
              </a:buClr>
              <a:buSzPct val="100000"/>
              <a:buFont typeface="Noto Sans Symbols"/>
              <a:buChar char="–"/>
            </a:pPr>
            <a:r>
              <a:rPr lang="en"/>
              <a:t>GMAT*</a:t>
            </a:r>
            <a:endParaRPr/>
          </a:p>
          <a:p>
            <a:pPr marL="742950" lvl="1" indent="-251459" algn="l" rtl="0">
              <a:spcBef>
                <a:spcPts val="0"/>
              </a:spcBef>
              <a:spcAft>
                <a:spcPts val="0"/>
              </a:spcAft>
              <a:buClr>
                <a:srgbClr val="5271FF"/>
              </a:buClr>
              <a:buSzPct val="156521"/>
              <a:buFont typeface="Noto Sans Symbols"/>
              <a:buChar char="–"/>
            </a:pPr>
            <a:r>
              <a:rPr lang="en"/>
              <a:t>GRE *</a:t>
            </a:r>
            <a:endParaRPr sz="1150" b="1">
              <a:solidFill>
                <a:srgbClr val="3F3F3F"/>
              </a:solidFill>
            </a:endParaRPr>
          </a:p>
          <a:p>
            <a:pPr marL="342900" lvl="0" indent="-308610" algn="l" rtl="0">
              <a:lnSpc>
                <a:spcPct val="110000"/>
              </a:lnSpc>
              <a:spcBef>
                <a:spcPts val="0"/>
              </a:spcBef>
              <a:spcAft>
                <a:spcPts val="0"/>
              </a:spcAft>
              <a:buClr>
                <a:srgbClr val="5271FF"/>
              </a:buClr>
              <a:buSzPct val="100000"/>
              <a:buFont typeface="Noto Sans Symbols"/>
              <a:buChar char="•"/>
            </a:pPr>
            <a:r>
              <a:rPr lang="en" b="1">
                <a:solidFill>
                  <a:srgbClr val="4966E5"/>
                </a:solidFill>
              </a:rPr>
              <a:t>Essays</a:t>
            </a:r>
            <a:r>
              <a:rPr lang="en"/>
              <a:t> </a:t>
            </a:r>
            <a:endParaRPr/>
          </a:p>
          <a:p>
            <a:pPr marL="742950" lvl="1" indent="-251459" algn="l" rtl="0">
              <a:lnSpc>
                <a:spcPct val="110000"/>
              </a:lnSpc>
              <a:spcBef>
                <a:spcPts val="0"/>
              </a:spcBef>
              <a:spcAft>
                <a:spcPts val="0"/>
              </a:spcAft>
              <a:buClr>
                <a:srgbClr val="5271FF"/>
              </a:buClr>
              <a:buSzPct val="100000"/>
              <a:buFont typeface="Noto Sans Symbols"/>
              <a:buChar char="–"/>
            </a:pPr>
            <a:r>
              <a:rPr lang="en"/>
              <a:t>Personal Statement </a:t>
            </a:r>
            <a:endParaRPr/>
          </a:p>
          <a:p>
            <a:pPr marL="742950" lvl="1" indent="-251459" algn="l" rtl="0">
              <a:lnSpc>
                <a:spcPct val="110000"/>
              </a:lnSpc>
              <a:spcBef>
                <a:spcPts val="0"/>
              </a:spcBef>
              <a:spcAft>
                <a:spcPts val="0"/>
              </a:spcAft>
              <a:buClr>
                <a:srgbClr val="5271FF"/>
              </a:buClr>
              <a:buSzPct val="100000"/>
              <a:buFont typeface="Noto Sans Symbols"/>
              <a:buChar char="–"/>
            </a:pPr>
            <a:r>
              <a:rPr lang="en"/>
              <a:t>Supplemental Essays</a:t>
            </a:r>
            <a:endParaRPr/>
          </a:p>
          <a:p>
            <a:pPr marL="342900" lvl="0" indent="-308610" algn="l" rtl="0">
              <a:lnSpc>
                <a:spcPct val="110000"/>
              </a:lnSpc>
              <a:spcBef>
                <a:spcPts val="0"/>
              </a:spcBef>
              <a:spcAft>
                <a:spcPts val="0"/>
              </a:spcAft>
              <a:buClr>
                <a:srgbClr val="5271FF"/>
              </a:buClr>
              <a:buSzPct val="100000"/>
              <a:buFont typeface="Noto Sans Symbols"/>
              <a:buChar char="•"/>
            </a:pPr>
            <a:r>
              <a:rPr lang="en" b="1">
                <a:solidFill>
                  <a:srgbClr val="4966E5"/>
                </a:solidFill>
              </a:rPr>
              <a:t>Uploaded documents</a:t>
            </a:r>
            <a:endParaRPr/>
          </a:p>
          <a:p>
            <a:pPr marL="742950" lvl="1" indent="-251459" algn="l" rtl="0">
              <a:spcBef>
                <a:spcPts val="0"/>
              </a:spcBef>
              <a:spcAft>
                <a:spcPts val="0"/>
              </a:spcAft>
              <a:buClr>
                <a:srgbClr val="5271FF"/>
              </a:buClr>
              <a:buSzPct val="100000"/>
              <a:buFont typeface="Noto Sans Symbols"/>
              <a:buChar char="–"/>
            </a:pPr>
            <a:r>
              <a:rPr lang="en"/>
              <a:t>Resume/CV</a:t>
            </a:r>
            <a:endParaRPr/>
          </a:p>
          <a:p>
            <a:pPr marL="742950" lvl="1" indent="-251459" algn="l" rtl="0">
              <a:spcBef>
                <a:spcPts val="0"/>
              </a:spcBef>
              <a:spcAft>
                <a:spcPts val="0"/>
              </a:spcAft>
              <a:buClr>
                <a:srgbClr val="5271FF"/>
              </a:buClr>
              <a:buSzPct val="100000"/>
              <a:buFont typeface="Noto Sans Symbols"/>
              <a:buChar char="–"/>
            </a:pPr>
            <a:r>
              <a:rPr lang="en"/>
              <a:t>Writing/research samples</a:t>
            </a:r>
            <a:endParaRPr/>
          </a:p>
          <a:p>
            <a:pPr marL="742950" lvl="1" indent="-251459" algn="l" rtl="0">
              <a:spcBef>
                <a:spcPts val="0"/>
              </a:spcBef>
              <a:spcAft>
                <a:spcPts val="0"/>
              </a:spcAft>
              <a:buClr>
                <a:srgbClr val="5271FF"/>
              </a:buClr>
              <a:buSzPct val="100000"/>
              <a:buFont typeface="Noto Sans Symbols"/>
              <a:buChar char="–"/>
            </a:pPr>
            <a:r>
              <a:rPr lang="en"/>
              <a:t>Licensure/Certifications</a:t>
            </a:r>
            <a:endParaRPr/>
          </a:p>
          <a:p>
            <a:pPr marL="742950" lvl="1" indent="-251459" algn="l" rtl="0">
              <a:spcBef>
                <a:spcPts val="0"/>
              </a:spcBef>
              <a:spcAft>
                <a:spcPts val="0"/>
              </a:spcAft>
              <a:buSzPct val="100000"/>
              <a:buChar char="–"/>
            </a:pPr>
            <a:endParaRPr/>
          </a:p>
          <a:p>
            <a:pPr marL="0" lvl="0" indent="0" algn="l" rtl="0">
              <a:spcBef>
                <a:spcPts val="0"/>
              </a:spcBef>
              <a:spcAft>
                <a:spcPts val="0"/>
              </a:spcAft>
              <a:buNone/>
            </a:pPr>
            <a:r>
              <a:rPr lang="en" b="1"/>
              <a:t>*</a:t>
            </a:r>
            <a:r>
              <a:rPr lang="en" sz="1150" b="1"/>
              <a:t>The use of numerical boundaries to determine who will or will not be considered for admission should be avoided.</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xfrm>
            <a:off x="53585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sz="2600"/>
              <a:t>Changing Program Requirements</a:t>
            </a:r>
            <a:endParaRPr sz="2600"/>
          </a:p>
        </p:txBody>
      </p:sp>
      <p:sp>
        <p:nvSpPr>
          <p:cNvPr id="268" name="Google Shape;268;p42"/>
          <p:cNvSpPr txBox="1"/>
          <p:nvPr/>
        </p:nvSpPr>
        <p:spPr>
          <a:xfrm>
            <a:off x="173025" y="1352725"/>
            <a:ext cx="8970900" cy="37464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360"/>
              </a:spcBef>
              <a:spcAft>
                <a:spcPts val="0"/>
              </a:spcAft>
              <a:buNone/>
            </a:pPr>
            <a:r>
              <a:rPr lang="en" sz="1700" b="1">
                <a:solidFill>
                  <a:schemeClr val="dk1"/>
                </a:solidFill>
              </a:rPr>
              <a:t>Things to note:</a:t>
            </a:r>
            <a:endParaRPr sz="1700" b="1">
              <a:solidFill>
                <a:schemeClr val="dk1"/>
              </a:solidFill>
            </a:endParaRPr>
          </a:p>
          <a:p>
            <a:pPr marL="457200" lvl="0" indent="-336550" algn="l" rtl="0">
              <a:lnSpc>
                <a:spcPct val="110000"/>
              </a:lnSpc>
              <a:spcBef>
                <a:spcPts val="600"/>
              </a:spcBef>
              <a:spcAft>
                <a:spcPts val="0"/>
              </a:spcAft>
              <a:buClr>
                <a:srgbClr val="5271FF"/>
              </a:buClr>
              <a:buSzPts val="1700"/>
              <a:buFont typeface="Noto Sans Symbols"/>
              <a:buChar char="◼"/>
            </a:pPr>
            <a:r>
              <a:rPr lang="en" sz="1700">
                <a:solidFill>
                  <a:schemeClr val="dk1"/>
                </a:solidFill>
              </a:rPr>
              <a:t>Current program requirements and deadlines can be found on the</a:t>
            </a:r>
            <a:r>
              <a:rPr lang="en" sz="1700">
                <a:solidFill>
                  <a:srgbClr val="3F3F3F"/>
                </a:solidFill>
              </a:rPr>
              <a:t> </a:t>
            </a:r>
            <a:r>
              <a:rPr lang="en" sz="1700" u="sng">
                <a:solidFill>
                  <a:srgbClr val="C00000"/>
                </a:solidFill>
                <a:hlinkClick r:id="rId3">
                  <a:extLst>
                    <a:ext uri="{A12FA001-AC4F-418D-AE19-62706E023703}">
                      <ahyp:hlinkClr xmlns:ahyp="http://schemas.microsoft.com/office/drawing/2018/hyperlinkcolor" val="tx"/>
                    </a:ext>
                  </a:extLst>
                </a:hlinkClick>
              </a:rPr>
              <a:t>Program Details</a:t>
            </a:r>
            <a:r>
              <a:rPr lang="en" sz="1700">
                <a:solidFill>
                  <a:srgbClr val="3F3F3F"/>
                </a:solidFill>
              </a:rPr>
              <a:t> </a:t>
            </a:r>
            <a:r>
              <a:rPr lang="en" sz="1700">
                <a:solidFill>
                  <a:schemeClr val="dk1"/>
                </a:solidFill>
              </a:rPr>
              <a:t>form under</a:t>
            </a:r>
            <a:r>
              <a:rPr lang="en" sz="1700">
                <a:solidFill>
                  <a:srgbClr val="3F3F3F"/>
                </a:solidFill>
              </a:rPr>
              <a:t> </a:t>
            </a:r>
            <a:r>
              <a:rPr lang="en" sz="1700" u="sng">
                <a:solidFill>
                  <a:srgbClr val="C00000"/>
                </a:solidFill>
                <a:hlinkClick r:id="rId4">
                  <a:extLst>
                    <a:ext uri="{A12FA001-AC4F-418D-AE19-62706E023703}">
                      <ahyp:hlinkClr xmlns:ahyp="http://schemas.microsoft.com/office/drawing/2018/hyperlinkcolor" val="tx"/>
                    </a:ext>
                  </a:extLst>
                </a:hlinkClick>
              </a:rPr>
              <a:t>Graduate Application Requirements</a:t>
            </a:r>
            <a:r>
              <a:rPr lang="en" sz="1700">
                <a:solidFill>
                  <a:srgbClr val="3F3F3F"/>
                </a:solidFill>
              </a:rPr>
              <a:t>.</a:t>
            </a:r>
            <a:endParaRPr sz="1700">
              <a:solidFill>
                <a:srgbClr val="3F3F3F"/>
              </a:solidFill>
            </a:endParaRPr>
          </a:p>
          <a:p>
            <a:pPr marL="457200" lvl="0" indent="-333756" algn="l" rtl="0">
              <a:lnSpc>
                <a:spcPct val="110000"/>
              </a:lnSpc>
              <a:spcBef>
                <a:spcPts val="0"/>
              </a:spcBef>
              <a:spcAft>
                <a:spcPts val="0"/>
              </a:spcAft>
              <a:buClr>
                <a:schemeClr val="dk1"/>
              </a:buClr>
              <a:buSzPts val="1656"/>
              <a:buFont typeface="Noto Sans Symbols"/>
              <a:buChar char="◼"/>
            </a:pPr>
            <a:r>
              <a:rPr lang="en" sz="1700">
                <a:solidFill>
                  <a:schemeClr val="dk1"/>
                </a:solidFill>
              </a:rPr>
              <a:t>It is important to make these requirement changes between admission cycles (July-August), so that every applicant has the same requirements. (Apples to apples.)  </a:t>
            </a:r>
            <a:endParaRPr sz="1700">
              <a:solidFill>
                <a:schemeClr val="dk1"/>
              </a:solidFill>
            </a:endParaRPr>
          </a:p>
          <a:p>
            <a:pPr marL="457200" lvl="0" indent="-333756" algn="l" rtl="0">
              <a:lnSpc>
                <a:spcPct val="110000"/>
              </a:lnSpc>
              <a:spcBef>
                <a:spcPts val="0"/>
              </a:spcBef>
              <a:spcAft>
                <a:spcPts val="0"/>
              </a:spcAft>
              <a:buClr>
                <a:schemeClr val="dk1"/>
              </a:buClr>
              <a:buSzPts val="1656"/>
              <a:buFont typeface="Noto Sans Symbols"/>
              <a:buChar char="◼"/>
            </a:pPr>
            <a:r>
              <a:rPr lang="en" sz="1700">
                <a:solidFill>
                  <a:schemeClr val="dk1"/>
                </a:solidFill>
              </a:rPr>
              <a:t>Changing requirements mid-cycle of application review may be problematic, as not all applicants have met same requirements.  (Liability)</a:t>
            </a:r>
            <a:endParaRPr sz="1700">
              <a:solidFill>
                <a:schemeClr val="dk1"/>
              </a:solidFill>
            </a:endParaRPr>
          </a:p>
          <a:p>
            <a:pPr marL="457200" lvl="0" indent="-333756" algn="l" rtl="0">
              <a:lnSpc>
                <a:spcPct val="110000"/>
              </a:lnSpc>
              <a:spcBef>
                <a:spcPts val="0"/>
              </a:spcBef>
              <a:spcAft>
                <a:spcPts val="0"/>
              </a:spcAft>
              <a:buClr>
                <a:schemeClr val="dk1"/>
              </a:buClr>
              <a:buSzPts val="1656"/>
              <a:buFont typeface="Noto Sans Symbols"/>
              <a:buChar char="◼"/>
            </a:pPr>
            <a:r>
              <a:rPr lang="en" sz="1700">
                <a:solidFill>
                  <a:schemeClr val="dk1"/>
                </a:solidFill>
              </a:rPr>
              <a:t>Website requirements need to match Slate requirements. </a:t>
            </a:r>
            <a:endParaRPr sz="1700">
              <a:solidFill>
                <a:schemeClr val="dk1"/>
              </a:solidFill>
            </a:endParaRPr>
          </a:p>
          <a:p>
            <a:pPr marL="457200" lvl="0" indent="-333756" algn="l" rtl="0">
              <a:lnSpc>
                <a:spcPct val="110000"/>
              </a:lnSpc>
              <a:spcBef>
                <a:spcPts val="0"/>
              </a:spcBef>
              <a:spcAft>
                <a:spcPts val="0"/>
              </a:spcAft>
              <a:buClr>
                <a:schemeClr val="dk1"/>
              </a:buClr>
              <a:buSzPts val="1656"/>
              <a:buFont typeface="Noto Sans Symbols"/>
              <a:buChar char="◼"/>
            </a:pPr>
            <a:r>
              <a:rPr lang="en" sz="1700">
                <a:solidFill>
                  <a:schemeClr val="dk1"/>
                </a:solidFill>
              </a:rPr>
              <a:t>If programs would like to make changes to their own requirements, it’s easy!</a:t>
            </a:r>
            <a:endParaRPr sz="1700">
              <a:solidFill>
                <a:schemeClr val="dk1"/>
              </a:solidFill>
            </a:endParaRPr>
          </a:p>
          <a:p>
            <a:pPr marL="457200" lvl="0" indent="-333756" algn="l" rtl="0">
              <a:lnSpc>
                <a:spcPct val="110000"/>
              </a:lnSpc>
              <a:spcBef>
                <a:spcPts val="0"/>
              </a:spcBef>
              <a:spcAft>
                <a:spcPts val="0"/>
              </a:spcAft>
              <a:buClr>
                <a:schemeClr val="dk1"/>
              </a:buClr>
              <a:buSzPts val="1656"/>
              <a:buFont typeface="Noto Sans Symbols"/>
              <a:buChar char="◼"/>
            </a:pPr>
            <a:r>
              <a:rPr lang="en" sz="1700">
                <a:solidFill>
                  <a:schemeClr val="dk1"/>
                </a:solidFill>
              </a:rPr>
              <a:t>Please submit your program’s requirement changes using the</a:t>
            </a:r>
            <a:r>
              <a:rPr lang="en" sz="1700">
                <a:solidFill>
                  <a:srgbClr val="3F3F3F"/>
                </a:solidFill>
              </a:rPr>
              <a:t> </a:t>
            </a:r>
            <a:r>
              <a:rPr lang="en" sz="1700" u="sng">
                <a:solidFill>
                  <a:srgbClr val="C00000"/>
                </a:solidFill>
                <a:hlinkClick r:id="rId3">
                  <a:extLst>
                    <a:ext uri="{A12FA001-AC4F-418D-AE19-62706E023703}">
                      <ahyp:hlinkClr xmlns:ahyp="http://schemas.microsoft.com/office/drawing/2018/hyperlinkcolor" val="tx"/>
                    </a:ext>
                  </a:extLst>
                </a:hlinkClick>
              </a:rPr>
              <a:t>Program Details</a:t>
            </a:r>
            <a:r>
              <a:rPr lang="en" sz="1700">
                <a:solidFill>
                  <a:srgbClr val="3F3F3F"/>
                </a:solidFill>
              </a:rPr>
              <a:t> </a:t>
            </a:r>
            <a:r>
              <a:rPr lang="en" sz="1700">
                <a:solidFill>
                  <a:schemeClr val="dk1"/>
                </a:solidFill>
              </a:rPr>
              <a:t>form. </a:t>
            </a:r>
            <a:endParaRPr sz="1800">
              <a:solidFill>
                <a:schemeClr val="dk1"/>
              </a:solidFill>
            </a:endParaRPr>
          </a:p>
          <a:p>
            <a:pPr marL="0" lvl="0" indent="0" algn="l" rtl="0">
              <a:lnSpc>
                <a:spcPct val="115000"/>
              </a:lnSpc>
              <a:spcBef>
                <a:spcPts val="600"/>
              </a:spcBef>
              <a:spcAft>
                <a:spcPts val="0"/>
              </a:spcAft>
              <a:buNone/>
            </a:pPr>
            <a:endParaRPr sz="1600">
              <a:solidFill>
                <a:schemeClr val="dk1"/>
              </a:solidFill>
            </a:endParaRPr>
          </a:p>
          <a:p>
            <a:pPr marL="457200" lvl="0" indent="0" algn="l" rtl="0">
              <a:lnSpc>
                <a:spcPct val="115000"/>
              </a:lnSpc>
              <a:spcBef>
                <a:spcPts val="0"/>
              </a:spcBef>
              <a:spcAft>
                <a:spcPts val="0"/>
              </a:spcAft>
              <a:buNone/>
            </a:pP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3"/>
          <p:cNvSpPr txBox="1">
            <a:spLocks noGrp="1"/>
          </p:cNvSpPr>
          <p:nvPr>
            <p:ph type="title"/>
          </p:nvPr>
        </p:nvSpPr>
        <p:spPr>
          <a:xfrm>
            <a:off x="53585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sz="2600"/>
              <a:t>Applicant Experience</a:t>
            </a:r>
            <a:endParaRPr sz="2600"/>
          </a:p>
        </p:txBody>
      </p:sp>
      <p:sp>
        <p:nvSpPr>
          <p:cNvPr id="274" name="Google Shape;274;p43"/>
          <p:cNvSpPr txBox="1"/>
          <p:nvPr/>
        </p:nvSpPr>
        <p:spPr>
          <a:xfrm>
            <a:off x="-75" y="1352725"/>
            <a:ext cx="9144000" cy="3957300"/>
          </a:xfrm>
          <a:prstGeom prst="rect">
            <a:avLst/>
          </a:prstGeom>
          <a:noFill/>
          <a:ln>
            <a:noFill/>
          </a:ln>
        </p:spPr>
        <p:txBody>
          <a:bodyPr spcFirstLastPara="1" wrap="square" lIns="91425" tIns="91425" rIns="91425" bIns="91425" anchor="t" anchorCtr="0">
            <a:spAutoFit/>
          </a:bodyPr>
          <a:lstStyle/>
          <a:p>
            <a:pPr marL="457200" lvl="0" indent="-336550" algn="l" rtl="0">
              <a:lnSpc>
                <a:spcPct val="110000"/>
              </a:lnSpc>
              <a:spcBef>
                <a:spcPts val="360"/>
              </a:spcBef>
              <a:spcAft>
                <a:spcPts val="0"/>
              </a:spcAft>
              <a:buClr>
                <a:schemeClr val="dk1"/>
              </a:buClr>
              <a:buSzPts val="1700"/>
              <a:buFont typeface="Noto Sans Symbols"/>
              <a:buChar char="◼"/>
            </a:pPr>
            <a:r>
              <a:rPr lang="en" sz="1700">
                <a:solidFill>
                  <a:schemeClr val="dk1"/>
                </a:solidFill>
              </a:rPr>
              <a:t>Program required materials are required at the time of application submission.</a:t>
            </a:r>
            <a:endParaRPr sz="1700">
              <a:solidFill>
                <a:schemeClr val="dk1"/>
              </a:solidFill>
            </a:endParaRPr>
          </a:p>
          <a:p>
            <a:pPr marL="1371600" lvl="1" indent="-336550" algn="l" rtl="0">
              <a:lnSpc>
                <a:spcPct val="110000"/>
              </a:lnSpc>
              <a:spcBef>
                <a:spcPts val="0"/>
              </a:spcBef>
              <a:spcAft>
                <a:spcPts val="0"/>
              </a:spcAft>
              <a:buClr>
                <a:schemeClr val="dk1"/>
              </a:buClr>
              <a:buSzPts val="1700"/>
              <a:buFont typeface="Noto Sans Symbols"/>
              <a:buChar char="◼"/>
            </a:pPr>
            <a:r>
              <a:rPr lang="en" sz="1700">
                <a:solidFill>
                  <a:schemeClr val="dk1"/>
                </a:solidFill>
              </a:rPr>
              <a:t>Uploaded materials should be reviewed by programs, to ensure documents are appropriate. </a:t>
            </a:r>
            <a:endParaRPr sz="1700">
              <a:solidFill>
                <a:schemeClr val="dk1"/>
              </a:solidFill>
            </a:endParaRPr>
          </a:p>
          <a:p>
            <a:pPr marL="1371600" lvl="1" indent="-336550" algn="l" rtl="0">
              <a:lnSpc>
                <a:spcPct val="110000"/>
              </a:lnSpc>
              <a:spcBef>
                <a:spcPts val="0"/>
              </a:spcBef>
              <a:spcAft>
                <a:spcPts val="0"/>
              </a:spcAft>
              <a:buClr>
                <a:schemeClr val="dk1"/>
              </a:buClr>
              <a:buSzPts val="1700"/>
              <a:buFont typeface="Noto Sans Symbols"/>
              <a:buChar char="◼"/>
            </a:pPr>
            <a:r>
              <a:rPr lang="en" sz="1700">
                <a:solidFill>
                  <a:schemeClr val="dk1"/>
                </a:solidFill>
              </a:rPr>
              <a:t>Checklist to be updated appropriately for student to see missing required materials.</a:t>
            </a:r>
            <a:endParaRPr sz="1700">
              <a:solidFill>
                <a:schemeClr val="dk1"/>
              </a:solidFill>
            </a:endParaRPr>
          </a:p>
          <a:p>
            <a:pPr marL="1828800" lvl="2" indent="-336550" algn="l" rtl="0">
              <a:lnSpc>
                <a:spcPct val="110000"/>
              </a:lnSpc>
              <a:spcBef>
                <a:spcPts val="0"/>
              </a:spcBef>
              <a:spcAft>
                <a:spcPts val="0"/>
              </a:spcAft>
              <a:buClr>
                <a:srgbClr val="3F3F3F"/>
              </a:buClr>
              <a:buSzPts val="1700"/>
              <a:buFont typeface="Noto Sans Symbols"/>
              <a:buChar char="◼"/>
            </a:pPr>
            <a:r>
              <a:rPr lang="en" sz="1700">
                <a:solidFill>
                  <a:schemeClr val="dk1"/>
                </a:solidFill>
              </a:rPr>
              <a:t>Applicants will be</a:t>
            </a:r>
            <a:r>
              <a:rPr lang="en" sz="1700">
                <a:solidFill>
                  <a:srgbClr val="3F3F3F"/>
                </a:solidFill>
              </a:rPr>
              <a:t> </a:t>
            </a:r>
            <a:r>
              <a:rPr lang="en" sz="1700" u="sng">
                <a:solidFill>
                  <a:srgbClr val="C00000"/>
                </a:solidFill>
                <a:hlinkClick r:id="rId3">
                  <a:extLst>
                    <a:ext uri="{A12FA001-AC4F-418D-AE19-62706E023703}">
                      <ahyp:hlinkClr xmlns:ahyp="http://schemas.microsoft.com/office/drawing/2018/hyperlinkcolor" val="tx"/>
                    </a:ext>
                  </a:extLst>
                </a:hlinkClick>
              </a:rPr>
              <a:t>notified of missing items</a:t>
            </a:r>
            <a:r>
              <a:rPr lang="en" sz="1700">
                <a:solidFill>
                  <a:srgbClr val="3F3F3F"/>
                </a:solidFill>
              </a:rPr>
              <a:t> </a:t>
            </a:r>
            <a:r>
              <a:rPr lang="en" sz="1700">
                <a:solidFill>
                  <a:schemeClr val="dk1"/>
                </a:solidFill>
              </a:rPr>
              <a:t>in their checklist by email.</a:t>
            </a:r>
            <a:endParaRPr sz="1700">
              <a:solidFill>
                <a:schemeClr val="dk1"/>
              </a:solidFill>
            </a:endParaRPr>
          </a:p>
          <a:p>
            <a:pPr marL="457200" lvl="0" indent="-336550" algn="l" rtl="0">
              <a:lnSpc>
                <a:spcPct val="110000"/>
              </a:lnSpc>
              <a:spcBef>
                <a:spcPts val="0"/>
              </a:spcBef>
              <a:spcAft>
                <a:spcPts val="0"/>
              </a:spcAft>
              <a:buClr>
                <a:schemeClr val="dk1"/>
              </a:buClr>
              <a:buSzPts val="1700"/>
              <a:buFont typeface="Noto Sans Symbols"/>
              <a:buChar char="◼"/>
            </a:pPr>
            <a:r>
              <a:rPr lang="en" sz="1700">
                <a:solidFill>
                  <a:schemeClr val="dk1"/>
                </a:solidFill>
              </a:rPr>
              <a:t>Applicants will not be able to submit applications if they do not have all required materials. </a:t>
            </a:r>
            <a:endParaRPr sz="1700">
              <a:solidFill>
                <a:schemeClr val="dk1"/>
              </a:solidFill>
            </a:endParaRPr>
          </a:p>
          <a:p>
            <a:pPr marL="1371600" lvl="1" indent="-336550" algn="l" rtl="0">
              <a:lnSpc>
                <a:spcPct val="110000"/>
              </a:lnSpc>
              <a:spcBef>
                <a:spcPts val="0"/>
              </a:spcBef>
              <a:spcAft>
                <a:spcPts val="0"/>
              </a:spcAft>
              <a:buClr>
                <a:schemeClr val="dk1"/>
              </a:buClr>
              <a:buSzPts val="1700"/>
              <a:buFont typeface="Noto Sans Symbols"/>
              <a:buChar char="◼"/>
            </a:pPr>
            <a:r>
              <a:rPr lang="en" sz="1700" i="1">
                <a:solidFill>
                  <a:schemeClr val="dk1"/>
                </a:solidFill>
              </a:rPr>
              <a:t>*Note*</a:t>
            </a:r>
            <a:r>
              <a:rPr lang="en" sz="1700">
                <a:solidFill>
                  <a:schemeClr val="dk1"/>
                </a:solidFill>
              </a:rPr>
              <a:t> Letters of recommendation are not required to be submitted by recommenders at time of application submission. </a:t>
            </a:r>
            <a:endParaRPr sz="1700">
              <a:solidFill>
                <a:schemeClr val="dk1"/>
              </a:solidFill>
            </a:endParaRPr>
          </a:p>
          <a:p>
            <a:pPr marL="1828800" lvl="2" indent="-336550" algn="l" rtl="0">
              <a:lnSpc>
                <a:spcPct val="110000"/>
              </a:lnSpc>
              <a:spcBef>
                <a:spcPts val="0"/>
              </a:spcBef>
              <a:spcAft>
                <a:spcPts val="0"/>
              </a:spcAft>
              <a:buClr>
                <a:schemeClr val="dk1"/>
              </a:buClr>
              <a:buSzPts val="1700"/>
              <a:buFont typeface="Noto Sans Symbols"/>
              <a:buChar char="◼"/>
            </a:pPr>
            <a:r>
              <a:rPr lang="en" sz="1700">
                <a:solidFill>
                  <a:schemeClr val="dk1"/>
                </a:solidFill>
              </a:rPr>
              <a:t>Recommenders are notified when student adds recommender.</a:t>
            </a:r>
            <a:endParaRPr sz="1800">
              <a:solidFill>
                <a:schemeClr val="dk1"/>
              </a:solidFill>
            </a:endParaRPr>
          </a:p>
          <a:p>
            <a:pPr marL="0" lvl="0" indent="0" algn="l" rtl="0">
              <a:lnSpc>
                <a:spcPct val="115000"/>
              </a:lnSpc>
              <a:spcBef>
                <a:spcPts val="600"/>
              </a:spcBef>
              <a:spcAft>
                <a:spcPts val="0"/>
              </a:spcAft>
              <a:buNone/>
            </a:pPr>
            <a:endParaRPr sz="1600">
              <a:solidFill>
                <a:schemeClr val="dk1"/>
              </a:solidFill>
            </a:endParaRPr>
          </a:p>
          <a:p>
            <a:pPr marL="457200" lvl="0" indent="0" algn="l" rtl="0">
              <a:lnSpc>
                <a:spcPct val="115000"/>
              </a:lnSpc>
              <a:spcBef>
                <a:spcPts val="0"/>
              </a:spcBef>
              <a:spcAft>
                <a:spcPts val="0"/>
              </a:spcAft>
              <a:buNone/>
            </a:pP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dirty="0"/>
              <a:t>Admitting graduate students</a:t>
            </a:r>
            <a:endParaRPr dirty="0"/>
          </a:p>
        </p:txBody>
      </p:sp>
      <p:pic>
        <p:nvPicPr>
          <p:cNvPr id="137" name="Google Shape;137;p26" descr="The cover of a book titled, &quot;Equity in Science: Representation, Culture, and the Dynamics of Change in Graduate Education&quot; by Julie R. Posselt."/>
          <p:cNvPicPr preferRelativeResize="0"/>
          <p:nvPr/>
        </p:nvPicPr>
        <p:blipFill>
          <a:blip r:embed="rId3">
            <a:alphaModFix/>
          </a:blip>
          <a:stretch>
            <a:fillRect/>
          </a:stretch>
        </p:blipFill>
        <p:spPr>
          <a:xfrm>
            <a:off x="0" y="1216175"/>
            <a:ext cx="2620852" cy="3927325"/>
          </a:xfrm>
          <a:prstGeom prst="rect">
            <a:avLst/>
          </a:prstGeom>
          <a:noFill/>
          <a:ln>
            <a:noFill/>
          </a:ln>
        </p:spPr>
      </p:pic>
      <p:sp>
        <p:nvSpPr>
          <p:cNvPr id="138" name="Google Shape;138;p26"/>
          <p:cNvSpPr txBox="1"/>
          <p:nvPr/>
        </p:nvSpPr>
        <p:spPr>
          <a:xfrm>
            <a:off x="2752750" y="1312650"/>
            <a:ext cx="63084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a:t>“[I]n PhD programs that enrolled and graduated more women and underrepresented minority students than their field, </a:t>
            </a:r>
            <a:r>
              <a:rPr lang="en" sz="2700" b="1" i="1"/>
              <a:t>every single one reformed admissions criteria and practices</a:t>
            </a:r>
            <a:r>
              <a:rPr lang="en" sz="2700"/>
              <a:t>.” p. 18</a:t>
            </a:r>
            <a:endParaRPr sz="2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4"/>
          <p:cNvSpPr txBox="1">
            <a:spLocks noGrp="1"/>
          </p:cNvSpPr>
          <p:nvPr>
            <p:ph type="title"/>
          </p:nvPr>
        </p:nvSpPr>
        <p:spPr>
          <a:xfrm>
            <a:off x="53585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sz="2600"/>
              <a:t>GPA Requirements for The Graduate School</a:t>
            </a:r>
            <a:endParaRPr sz="2600"/>
          </a:p>
        </p:txBody>
      </p:sp>
      <p:sp>
        <p:nvSpPr>
          <p:cNvPr id="280" name="Google Shape;280;p44"/>
          <p:cNvSpPr txBox="1"/>
          <p:nvPr/>
        </p:nvSpPr>
        <p:spPr>
          <a:xfrm>
            <a:off x="-75" y="1201175"/>
            <a:ext cx="9144000" cy="364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i="1">
                <a:solidFill>
                  <a:schemeClr val="dk1"/>
                </a:solidFill>
                <a:highlight>
                  <a:srgbClr val="FFFFFF"/>
                </a:highlight>
              </a:rPr>
              <a:t>Except in exceptional circumstances, to be considered for admission to a graduate degree or certificate program, </a:t>
            </a:r>
            <a:r>
              <a:rPr lang="en" sz="1600">
                <a:solidFill>
                  <a:schemeClr val="dk1"/>
                </a:solidFill>
                <a:highlight>
                  <a:srgbClr val="FFFFFF"/>
                </a:highlight>
              </a:rPr>
              <a:t>a student’s prior coursework must meet one of the following criteria:</a:t>
            </a:r>
            <a:endParaRPr sz="1600">
              <a:solidFill>
                <a:schemeClr val="dk1"/>
              </a:solidFill>
              <a:highlight>
                <a:srgbClr val="FFFFFF"/>
              </a:highlight>
            </a:endParaRPr>
          </a:p>
          <a:p>
            <a:pPr marL="457200" lvl="0" indent="-330200" algn="l" rtl="0">
              <a:lnSpc>
                <a:spcPct val="115000"/>
              </a:lnSpc>
              <a:spcBef>
                <a:spcPts val="800"/>
              </a:spcBef>
              <a:spcAft>
                <a:spcPts val="0"/>
              </a:spcAft>
              <a:buClr>
                <a:schemeClr val="dk1"/>
              </a:buClr>
              <a:buSzPts val="1600"/>
              <a:buChar char="●"/>
            </a:pPr>
            <a:r>
              <a:rPr lang="en" sz="1600">
                <a:solidFill>
                  <a:schemeClr val="dk1"/>
                </a:solidFill>
                <a:highlight>
                  <a:srgbClr val="FFFFFF"/>
                </a:highlight>
              </a:rPr>
              <a:t>A cumulative GPA for their most recent degree of 3.0 or higher for the entire degree, or</a:t>
            </a:r>
            <a:endParaRPr sz="1600">
              <a:solidFill>
                <a:schemeClr val="dk1"/>
              </a:solidFill>
              <a:highlight>
                <a:srgbClr val="FFFFFF"/>
              </a:highlight>
            </a:endParaRPr>
          </a:p>
          <a:p>
            <a:pPr marL="457200" lvl="0" indent="-330200" algn="l" rtl="0">
              <a:lnSpc>
                <a:spcPct val="115000"/>
              </a:lnSpc>
              <a:spcBef>
                <a:spcPts val="0"/>
              </a:spcBef>
              <a:spcAft>
                <a:spcPts val="0"/>
              </a:spcAft>
              <a:buClr>
                <a:schemeClr val="dk1"/>
              </a:buClr>
              <a:buSzPts val="1600"/>
              <a:buChar char="●"/>
            </a:pPr>
            <a:r>
              <a:rPr lang="en" sz="1600" i="1">
                <a:solidFill>
                  <a:schemeClr val="dk1"/>
                </a:solidFill>
                <a:highlight>
                  <a:srgbClr val="FFFFFF"/>
                </a:highlight>
              </a:rPr>
              <a:t>If</a:t>
            </a:r>
            <a:r>
              <a:rPr lang="en" sz="1600">
                <a:solidFill>
                  <a:schemeClr val="dk1"/>
                </a:solidFill>
                <a:highlight>
                  <a:srgbClr val="FFFFFF"/>
                </a:highlight>
              </a:rPr>
              <a:t> the most recent degree is an undergraduate degree or the student has not yet completed their undergraduate degree:</a:t>
            </a:r>
            <a:endParaRPr sz="1600">
              <a:solidFill>
                <a:schemeClr val="dk1"/>
              </a:solidFill>
              <a:highlight>
                <a:srgbClr val="FFFFFF"/>
              </a:highlight>
            </a:endParaRPr>
          </a:p>
          <a:p>
            <a:pPr marL="914400" lvl="1" indent="-330200" algn="l" rtl="0">
              <a:lnSpc>
                <a:spcPct val="115000"/>
              </a:lnSpc>
              <a:spcBef>
                <a:spcPts val="0"/>
              </a:spcBef>
              <a:spcAft>
                <a:spcPts val="0"/>
              </a:spcAft>
              <a:buClr>
                <a:schemeClr val="dk1"/>
              </a:buClr>
              <a:buSzPts val="1600"/>
              <a:buChar char="○"/>
            </a:pPr>
            <a:r>
              <a:rPr lang="en" sz="1600" i="1">
                <a:solidFill>
                  <a:schemeClr val="dk1"/>
                </a:solidFill>
                <a:highlight>
                  <a:srgbClr val="FFFFFF"/>
                </a:highlight>
              </a:rPr>
              <a:t>A GPA of 3.0 or higher for the entire two most recent years of full-time undergraduate coursework, or</a:t>
            </a:r>
            <a:endParaRPr sz="1600" i="1">
              <a:solidFill>
                <a:schemeClr val="dk1"/>
              </a:solidFill>
              <a:highlight>
                <a:srgbClr val="FFFFFF"/>
              </a:highlight>
            </a:endParaRPr>
          </a:p>
          <a:p>
            <a:pPr marL="914400" lvl="1" indent="-330200" algn="l" rtl="0">
              <a:lnSpc>
                <a:spcPct val="115000"/>
              </a:lnSpc>
              <a:spcBef>
                <a:spcPts val="0"/>
              </a:spcBef>
              <a:spcAft>
                <a:spcPts val="0"/>
              </a:spcAft>
              <a:buClr>
                <a:schemeClr val="dk1"/>
              </a:buClr>
              <a:buSzPts val="1600"/>
              <a:buChar char="○"/>
            </a:pPr>
            <a:r>
              <a:rPr lang="en" sz="1600" i="1">
                <a:solidFill>
                  <a:schemeClr val="dk1"/>
                </a:solidFill>
                <a:highlight>
                  <a:srgbClr val="FFFFFF"/>
                </a:highlight>
              </a:rPr>
              <a:t>A GPA of 3.5 or higher for the entire most recent year of full-time undergraduate coursework, or</a:t>
            </a:r>
            <a:endParaRPr sz="1600" i="1">
              <a:solidFill>
                <a:schemeClr val="dk1"/>
              </a:solidFill>
              <a:highlight>
                <a:srgbClr val="FFFFFF"/>
              </a:highlight>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highlight>
                  <a:srgbClr val="FFFFFF"/>
                </a:highlight>
              </a:rPr>
              <a:t>If a student has taken at least one semester of full-time study following the completion of the most recent undergraduate or graduate degree, a GPA of 3.0 or higher for all of their post-degree coursework.</a:t>
            </a:r>
            <a:endParaRPr sz="16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5"/>
          <p:cNvSpPr txBox="1">
            <a:spLocks noGrp="1"/>
          </p:cNvSpPr>
          <p:nvPr>
            <p:ph type="title"/>
          </p:nvPr>
        </p:nvSpPr>
        <p:spPr>
          <a:xfrm>
            <a:off x="53585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sz="2600"/>
              <a:t>Regular VS. Provisional Admission</a:t>
            </a:r>
            <a:endParaRPr sz="2600"/>
          </a:p>
        </p:txBody>
      </p:sp>
      <p:sp>
        <p:nvSpPr>
          <p:cNvPr id="286" name="Google Shape;286;p45"/>
          <p:cNvSpPr txBox="1"/>
          <p:nvPr/>
        </p:nvSpPr>
        <p:spPr>
          <a:xfrm>
            <a:off x="-75" y="893175"/>
            <a:ext cx="9144000" cy="45348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1100"/>
              </a:spcBef>
              <a:spcAft>
                <a:spcPts val="0"/>
              </a:spcAft>
              <a:buNone/>
            </a:pPr>
            <a:endParaRPr sz="1050">
              <a:solidFill>
                <a:srgbClr val="333333"/>
              </a:solidFill>
              <a:highlight>
                <a:srgbClr val="FFFFFF"/>
              </a:highlight>
            </a:endParaRPr>
          </a:p>
          <a:p>
            <a:pPr marL="457200" lvl="0" indent="-342900" algn="l" rtl="0">
              <a:lnSpc>
                <a:spcPct val="115000"/>
              </a:lnSpc>
              <a:spcBef>
                <a:spcPts val="800"/>
              </a:spcBef>
              <a:spcAft>
                <a:spcPts val="0"/>
              </a:spcAft>
              <a:buClr>
                <a:schemeClr val="dk1"/>
              </a:buClr>
              <a:buSzPts val="1800"/>
              <a:buChar char="●"/>
            </a:pPr>
            <a:r>
              <a:rPr lang="en" sz="1800" b="1">
                <a:solidFill>
                  <a:schemeClr val="dk1"/>
                </a:solidFill>
              </a:rPr>
              <a:t>Regular admission</a:t>
            </a:r>
            <a:r>
              <a:rPr lang="en" sz="1800">
                <a:solidFill>
                  <a:schemeClr val="dk1"/>
                </a:solidFill>
              </a:rPr>
              <a:t> requires applicant to meet The Graduate School’s GPA requirements. (Previous slide.)</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b="1">
                <a:solidFill>
                  <a:schemeClr val="dk1"/>
                </a:solidFill>
              </a:rPr>
              <a:t>Provisional admission</a:t>
            </a:r>
            <a:endParaRPr sz="1800" b="1">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Is an option for students to MS and Certificate programs who’s most recent overall GPA is 2.60 or above.</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Student must receive an overall GPA at 3.0 or above for their first 12 credits as a matriculated student, then will be switched to regular admission.</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Student is no eligible to be place on Graduate Payroll until regular admission has been achieved.</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International students who require F-1 or J-1 visa sponsorship from ISSS are not eligible.</a:t>
            </a:r>
            <a:endParaRPr sz="1800">
              <a:solidFill>
                <a:schemeClr val="dk1"/>
              </a:solidFill>
            </a:endParaRPr>
          </a:p>
          <a:p>
            <a:pPr marL="457200" lvl="0" indent="0" algn="l" rtl="0">
              <a:lnSpc>
                <a:spcPct val="115000"/>
              </a:lnSpc>
              <a:spcBef>
                <a:spcPts val="0"/>
              </a:spcBef>
              <a:spcAft>
                <a:spcPts val="0"/>
              </a:spcAft>
              <a:buNone/>
            </a:pP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53585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sz="2600"/>
              <a:t>Letters of Justification </a:t>
            </a:r>
            <a:endParaRPr sz="2600"/>
          </a:p>
        </p:txBody>
      </p:sp>
      <p:sp>
        <p:nvSpPr>
          <p:cNvPr id="292" name="Google Shape;292;p46"/>
          <p:cNvSpPr txBox="1"/>
          <p:nvPr/>
        </p:nvSpPr>
        <p:spPr>
          <a:xfrm>
            <a:off x="-75" y="1108775"/>
            <a:ext cx="9144000" cy="41652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360"/>
              </a:spcBef>
              <a:spcAft>
                <a:spcPts val="0"/>
              </a:spcAft>
              <a:buNone/>
            </a:pPr>
            <a:endParaRPr sz="1000">
              <a:solidFill>
                <a:schemeClr val="dk1"/>
              </a:solidFill>
            </a:endParaRPr>
          </a:p>
          <a:p>
            <a:pPr marL="0" lvl="0" indent="0" algn="l" rtl="0">
              <a:lnSpc>
                <a:spcPct val="110000"/>
              </a:lnSpc>
              <a:spcBef>
                <a:spcPts val="600"/>
              </a:spcBef>
              <a:spcAft>
                <a:spcPts val="0"/>
              </a:spcAft>
              <a:buNone/>
            </a:pPr>
            <a:r>
              <a:rPr lang="en" sz="1800">
                <a:solidFill>
                  <a:schemeClr val="dk1"/>
                </a:solidFill>
              </a:rPr>
              <a:t>Letters of Justification are accepted/reviewed by TGS for the following situations:</a:t>
            </a:r>
            <a:endParaRPr sz="1800">
              <a:solidFill>
                <a:schemeClr val="dk1"/>
              </a:solidFill>
            </a:endParaRPr>
          </a:p>
          <a:p>
            <a:pPr marL="0" lvl="0" indent="0" algn="l" rtl="0">
              <a:lnSpc>
                <a:spcPct val="110000"/>
              </a:lnSpc>
              <a:spcBef>
                <a:spcPts val="600"/>
              </a:spcBef>
              <a:spcAft>
                <a:spcPts val="0"/>
              </a:spcAft>
              <a:buNone/>
            </a:pPr>
            <a:endParaRPr sz="1800">
              <a:solidFill>
                <a:schemeClr val="dk1"/>
              </a:solidFill>
            </a:endParaRPr>
          </a:p>
          <a:p>
            <a:pPr marL="457200" lvl="0" indent="-342900" algn="l" rtl="0">
              <a:lnSpc>
                <a:spcPct val="110000"/>
              </a:lnSpc>
              <a:spcBef>
                <a:spcPts val="600"/>
              </a:spcBef>
              <a:spcAft>
                <a:spcPts val="0"/>
              </a:spcAft>
              <a:buClr>
                <a:schemeClr val="dk1"/>
              </a:buClr>
              <a:buSzPts val="1800"/>
              <a:buChar char="●"/>
            </a:pPr>
            <a:r>
              <a:rPr lang="en" sz="1800" b="1">
                <a:solidFill>
                  <a:schemeClr val="dk1"/>
                </a:solidFill>
              </a:rPr>
              <a:t>Regular Admission</a:t>
            </a:r>
            <a:r>
              <a:rPr lang="en" sz="1800">
                <a:solidFill>
                  <a:schemeClr val="dk1"/>
                </a:solidFill>
              </a:rPr>
              <a:t>-any applicant with a most recent overall GPA of 2.60 or above.</a:t>
            </a:r>
            <a:endParaRPr sz="1800">
              <a:solidFill>
                <a:schemeClr val="dk1"/>
              </a:solidFill>
            </a:endParaRPr>
          </a:p>
          <a:p>
            <a:pPr marL="457200" lvl="0" indent="0" algn="l" rtl="0">
              <a:lnSpc>
                <a:spcPct val="110000"/>
              </a:lnSpc>
              <a:spcBef>
                <a:spcPts val="600"/>
              </a:spcBef>
              <a:spcAft>
                <a:spcPts val="0"/>
              </a:spcAft>
              <a:buNone/>
            </a:pPr>
            <a:r>
              <a:rPr lang="en" sz="1800">
                <a:solidFill>
                  <a:schemeClr val="dk1"/>
                </a:solidFill>
              </a:rPr>
              <a:t> </a:t>
            </a:r>
            <a:endParaRPr sz="1800">
              <a:solidFill>
                <a:schemeClr val="dk1"/>
              </a:solidFill>
            </a:endParaRPr>
          </a:p>
          <a:p>
            <a:pPr marL="457200" lvl="0" indent="-342900" algn="l" rtl="0">
              <a:lnSpc>
                <a:spcPct val="110000"/>
              </a:lnSpc>
              <a:spcBef>
                <a:spcPts val="600"/>
              </a:spcBef>
              <a:spcAft>
                <a:spcPts val="0"/>
              </a:spcAft>
              <a:buClr>
                <a:schemeClr val="dk1"/>
              </a:buClr>
              <a:buSzPts val="1800"/>
              <a:buChar char="●"/>
            </a:pPr>
            <a:r>
              <a:rPr lang="en" sz="1800" b="1">
                <a:solidFill>
                  <a:schemeClr val="dk1"/>
                </a:solidFill>
              </a:rPr>
              <a:t>Provisional Admission</a:t>
            </a:r>
            <a:r>
              <a:rPr lang="en" sz="1800">
                <a:solidFill>
                  <a:schemeClr val="dk1"/>
                </a:solidFill>
              </a:rPr>
              <a:t>- any applicant that does not require F-1 or J-1 visa sponsorship from ISSS with a most recent overall GPA of 2.30 or above.</a:t>
            </a:r>
            <a:endParaRPr sz="1800">
              <a:solidFill>
                <a:schemeClr val="dk1"/>
              </a:solidFill>
            </a:endParaRPr>
          </a:p>
          <a:p>
            <a:pPr marL="0" lvl="0" indent="0" algn="l" rtl="0">
              <a:lnSpc>
                <a:spcPct val="115000"/>
              </a:lnSpc>
              <a:spcBef>
                <a:spcPts val="600"/>
              </a:spcBef>
              <a:spcAft>
                <a:spcPts val="0"/>
              </a:spcAft>
              <a:buNone/>
            </a:pPr>
            <a:endParaRPr sz="1800">
              <a:solidFill>
                <a:schemeClr val="dk1"/>
              </a:solidFill>
            </a:endParaRPr>
          </a:p>
          <a:p>
            <a:pPr marL="0" lvl="0" indent="0" algn="l" rtl="0">
              <a:lnSpc>
                <a:spcPct val="115000"/>
              </a:lnSpc>
              <a:spcBef>
                <a:spcPts val="0"/>
              </a:spcBef>
              <a:spcAft>
                <a:spcPts val="0"/>
              </a:spcAft>
              <a:buNone/>
            </a:pPr>
            <a:r>
              <a:rPr lang="en" sz="1800">
                <a:solidFill>
                  <a:schemeClr val="dk1"/>
                </a:solidFill>
              </a:rPr>
              <a:t>*GPA Justifications should be written by a major advisor or admissions chairperson.  Justification reasons should state why the applicant is a good fit despite their low GPA.  Often reasons include research experience, GRE scores, recommendations, etc.*</a:t>
            </a:r>
            <a:endParaRPr sz="1600">
              <a:solidFill>
                <a:schemeClr val="dk1"/>
              </a:solidFill>
            </a:endParaRPr>
          </a:p>
          <a:p>
            <a:pPr marL="457200" lvl="0" indent="0" algn="l" rtl="0">
              <a:lnSpc>
                <a:spcPct val="115000"/>
              </a:lnSpc>
              <a:spcBef>
                <a:spcPts val="0"/>
              </a:spcBef>
              <a:spcAft>
                <a:spcPts val="0"/>
              </a:spcAft>
              <a:buNone/>
            </a:pP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7"/>
          <p:cNvSpPr txBox="1">
            <a:spLocks noGrp="1"/>
          </p:cNvSpPr>
          <p:nvPr>
            <p:ph type="title"/>
          </p:nvPr>
        </p:nvSpPr>
        <p:spPr>
          <a:xfrm>
            <a:off x="220200" y="206375"/>
            <a:ext cx="85452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sz="2600"/>
              <a:t>Optional Requirements:</a:t>
            </a:r>
            <a:endParaRPr sz="2600"/>
          </a:p>
        </p:txBody>
      </p:sp>
      <p:sp>
        <p:nvSpPr>
          <p:cNvPr id="298" name="Google Shape;298;p47"/>
          <p:cNvSpPr txBox="1"/>
          <p:nvPr/>
        </p:nvSpPr>
        <p:spPr>
          <a:xfrm>
            <a:off x="94375" y="1171825"/>
            <a:ext cx="8965800" cy="46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chemeClr val="dk1"/>
                </a:solidFill>
              </a:rPr>
              <a:t>Statement from the General Counsel about Optional Requirements</a:t>
            </a:r>
            <a:endParaRPr sz="1600" b="1">
              <a:solidFill>
                <a:schemeClr val="dk1"/>
              </a:solidFill>
            </a:endParaRPr>
          </a:p>
          <a:p>
            <a:pPr marL="0" lvl="0" indent="0" algn="l" rtl="0">
              <a:lnSpc>
                <a:spcPct val="115000"/>
              </a:lnSpc>
              <a:spcBef>
                <a:spcPts val="0"/>
              </a:spcBef>
              <a:spcAft>
                <a:spcPts val="0"/>
              </a:spcAft>
              <a:buNone/>
            </a:pPr>
            <a:r>
              <a:rPr lang="en" sz="1600" i="1">
                <a:solidFill>
                  <a:schemeClr val="dk1"/>
                </a:solidFill>
              </a:rPr>
              <a:t>2019</a:t>
            </a:r>
            <a:endParaRPr sz="1600">
              <a:solidFill>
                <a:schemeClr val="dk1"/>
              </a:solidFill>
            </a:endParaRPr>
          </a:p>
          <a:p>
            <a:pPr marL="0" lvl="0" indent="0" algn="l" rtl="0">
              <a:lnSpc>
                <a:spcPct val="115000"/>
              </a:lnSpc>
              <a:spcBef>
                <a:spcPts val="0"/>
              </a:spcBef>
              <a:spcAft>
                <a:spcPts val="0"/>
              </a:spcAft>
              <a:buNone/>
            </a:pPr>
            <a:r>
              <a:rPr lang="en" sz="1600">
                <a:solidFill>
                  <a:schemeClr val="dk1"/>
                </a:solidFill>
              </a:rPr>
              <a:t>Cliffs Notes: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Recommends that programs make admissions decisions based upon required application materials only.</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Consideration of extraneous materials could cause problematic consequences to both program and UConn.</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Risk increases based on particular population of students with extra materials being considered vs students with only required materials.</a:t>
            </a: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0" lvl="0" indent="0" algn="l" rtl="0">
              <a:lnSpc>
                <a:spcPct val="115000"/>
              </a:lnSpc>
              <a:spcBef>
                <a:spcPts val="0"/>
              </a:spcBef>
              <a:spcAft>
                <a:spcPts val="0"/>
              </a:spcAft>
              <a:buNone/>
            </a:pPr>
            <a:r>
              <a:rPr lang="en" sz="1600" i="1">
                <a:solidFill>
                  <a:schemeClr val="dk1"/>
                </a:solidFill>
              </a:rPr>
              <a:t>*Official statement on next slide*</a:t>
            </a:r>
            <a:endParaRPr sz="1600" i="1">
              <a:solidFill>
                <a:schemeClr val="dk1"/>
              </a:solidFill>
            </a:endParaRPr>
          </a:p>
          <a:p>
            <a:pPr marL="0" lvl="0" indent="0" algn="l" rtl="0">
              <a:lnSpc>
                <a:spcPct val="115000"/>
              </a:lnSpc>
              <a:spcBef>
                <a:spcPts val="0"/>
              </a:spcBef>
              <a:spcAft>
                <a:spcPts val="0"/>
              </a:spcAft>
              <a:buNone/>
            </a:pPr>
            <a:endParaRPr sz="1600" i="1">
              <a:solidFill>
                <a:schemeClr val="dk1"/>
              </a:solidFill>
            </a:endParaRPr>
          </a:p>
          <a:p>
            <a:pPr marL="0" lvl="0" indent="0" algn="l" rtl="0">
              <a:lnSpc>
                <a:spcPct val="115000"/>
              </a:lnSpc>
              <a:spcBef>
                <a:spcPts val="0"/>
              </a:spcBef>
              <a:spcAft>
                <a:spcPts val="0"/>
              </a:spcAft>
              <a:buNone/>
            </a:pPr>
            <a:r>
              <a:rPr lang="en" sz="1600">
                <a:solidFill>
                  <a:schemeClr val="dk1"/>
                </a:solidFill>
              </a:rPr>
              <a:t>Resources about Admission Requirements can be found </a:t>
            </a:r>
            <a:r>
              <a:rPr lang="en" sz="1600" u="sng">
                <a:solidFill>
                  <a:schemeClr val="hlink"/>
                </a:solidFill>
                <a:hlinkClick r:id="rId3"/>
              </a:rPr>
              <a:t>here</a:t>
            </a:r>
            <a:r>
              <a:rPr lang="en" sz="1600">
                <a:solidFill>
                  <a:schemeClr val="dk1"/>
                </a:solidFill>
              </a:rPr>
              <a:t>.</a:t>
            </a:r>
            <a:endParaRPr sz="16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457200" lvl="0" indent="0" algn="l" rtl="0">
              <a:lnSpc>
                <a:spcPct val="150000"/>
              </a:lnSpc>
              <a:spcBef>
                <a:spcPts val="0"/>
              </a:spcBef>
              <a:spcAft>
                <a:spcPts val="0"/>
              </a:spcAft>
              <a:buNone/>
            </a:pPr>
            <a:endParaRPr sz="1600">
              <a:solidFill>
                <a:schemeClr val="dk1"/>
              </a:solidFill>
            </a:endParaRPr>
          </a:p>
          <a:p>
            <a:pPr marL="457200" lvl="0" indent="0" algn="l" rtl="0">
              <a:lnSpc>
                <a:spcPct val="115000"/>
              </a:lnSpc>
              <a:spcBef>
                <a:spcPts val="0"/>
              </a:spcBef>
              <a:spcAft>
                <a:spcPts val="0"/>
              </a:spcAft>
              <a:buNone/>
            </a:pP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a:spLocks noGrp="1"/>
          </p:cNvSpPr>
          <p:nvPr>
            <p:ph type="title"/>
          </p:nvPr>
        </p:nvSpPr>
        <p:spPr>
          <a:xfrm>
            <a:off x="53585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sz="2600"/>
              <a:t>Optional Requirements:</a:t>
            </a:r>
            <a:endParaRPr sz="2600"/>
          </a:p>
        </p:txBody>
      </p:sp>
      <p:sp>
        <p:nvSpPr>
          <p:cNvPr id="304" name="Google Shape;304;p48"/>
          <p:cNvSpPr txBox="1"/>
          <p:nvPr/>
        </p:nvSpPr>
        <p:spPr>
          <a:xfrm>
            <a:off x="53650" y="1173550"/>
            <a:ext cx="8885400" cy="4293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b="1">
                <a:solidFill>
                  <a:schemeClr val="dk1"/>
                </a:solidFill>
              </a:rPr>
              <a:t>Statement from the General Counsel about Optional Requirements</a:t>
            </a:r>
            <a:endParaRPr sz="1300" b="1">
              <a:solidFill>
                <a:schemeClr val="dk1"/>
              </a:solidFill>
            </a:endParaRPr>
          </a:p>
          <a:p>
            <a:pPr marL="0" lvl="0" indent="0" algn="l" rtl="0">
              <a:lnSpc>
                <a:spcPct val="115000"/>
              </a:lnSpc>
              <a:spcBef>
                <a:spcPts val="0"/>
              </a:spcBef>
              <a:spcAft>
                <a:spcPts val="0"/>
              </a:spcAft>
              <a:buNone/>
            </a:pPr>
            <a:r>
              <a:rPr lang="en" sz="1100" i="1">
                <a:solidFill>
                  <a:schemeClr val="dk1"/>
                </a:solidFill>
              </a:rPr>
              <a:t>2019</a:t>
            </a:r>
            <a:endParaRPr sz="1100">
              <a:solidFill>
                <a:schemeClr val="dk1"/>
              </a:solidFill>
            </a:endParaRPr>
          </a:p>
          <a:p>
            <a:pPr marL="0" lvl="0" indent="0" algn="l" rtl="0">
              <a:lnSpc>
                <a:spcPct val="115000"/>
              </a:lnSpc>
              <a:spcBef>
                <a:spcPts val="0"/>
              </a:spcBef>
              <a:spcAft>
                <a:spcPts val="0"/>
              </a:spcAft>
              <a:buNone/>
            </a:pPr>
            <a:r>
              <a:rPr lang="en" sz="1100">
                <a:solidFill>
                  <a:schemeClr val="dk1"/>
                </a:solidFill>
              </a:rPr>
              <a:t>The General Counsel’s Office makes this statement:</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457200" lvl="0" indent="0" algn="l" rtl="0">
              <a:lnSpc>
                <a:spcPct val="150000"/>
              </a:lnSpc>
              <a:spcBef>
                <a:spcPts val="0"/>
              </a:spcBef>
              <a:spcAft>
                <a:spcPts val="0"/>
              </a:spcAft>
              <a:buNone/>
            </a:pPr>
            <a:r>
              <a:rPr lang="en" sz="1100">
                <a:solidFill>
                  <a:schemeClr val="dk1"/>
                </a:solidFill>
              </a:rPr>
              <a:t>The Office of the General Counsel recommends that departments make admissions decisions based upon review of required application materials only. Consideration of extraneous materials as part of the admissions decision could cause problematic consequences to the institution and to the individual decision-makers on behalf of admitting departments. The risk is two-fold. First, consideration of extraneous materials beyond those required as part of an application packet exposes the University to a claim from a denied applicant that his or her non-relevant materials were considered unfairly, leading to an inappropriate denial of admission. Second, consideration of additional materials when reviewing some but not all applicants exposes the institution and the reviewers personally to claims of bias. That risk is increased if the group with extraneously-considered materials trends toward a particular protected classification, such as gender, race, ethnicity, sexual orientation, disability, veteran status, etc., as compared to the group whose admissions decisions were based only on required application materials. In the event of a discrimination claim, the focus of the claim would be centered upon the individual decision-makers. To both ensure equal consideration of all applicants and to protect our faculty and staff who make admissions decisions, the most prudent course of action would be to only consider the required application materials and not accept extraneous materials from applicants.</a:t>
            </a:r>
            <a:endParaRPr sz="1600">
              <a:solidFill>
                <a:schemeClr val="dk1"/>
              </a:solidFill>
            </a:endParaRPr>
          </a:p>
          <a:p>
            <a:pPr marL="628650" lvl="0" indent="-444500" algn="l" rtl="0">
              <a:lnSpc>
                <a:spcPct val="115000"/>
              </a:lnSpc>
              <a:spcBef>
                <a:spcPts val="0"/>
              </a:spcBef>
              <a:spcAft>
                <a:spcPts val="0"/>
              </a:spcAft>
              <a:buClr>
                <a:srgbClr val="5271FF"/>
              </a:buClr>
              <a:buSzPts val="1600"/>
              <a:buFont typeface="Noto Sans Symbols"/>
              <a:buChar char="◼"/>
            </a:pPr>
            <a:endParaRPr sz="1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9"/>
          <p:cNvSpPr txBox="1">
            <a:spLocks noGrp="1"/>
          </p:cNvSpPr>
          <p:nvPr>
            <p:ph type="title"/>
          </p:nvPr>
        </p:nvSpPr>
        <p:spPr>
          <a:xfrm>
            <a:off x="53585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sz="2600"/>
              <a:t>Waiving Program Requirements</a:t>
            </a:r>
            <a:endParaRPr sz="2600"/>
          </a:p>
        </p:txBody>
      </p:sp>
      <p:sp>
        <p:nvSpPr>
          <p:cNvPr id="310" name="Google Shape;310;p49"/>
          <p:cNvSpPr txBox="1"/>
          <p:nvPr/>
        </p:nvSpPr>
        <p:spPr>
          <a:xfrm>
            <a:off x="173025" y="1352725"/>
            <a:ext cx="8893500" cy="4679700"/>
          </a:xfrm>
          <a:prstGeom prst="rect">
            <a:avLst/>
          </a:prstGeom>
          <a:noFill/>
          <a:ln>
            <a:noFill/>
          </a:ln>
        </p:spPr>
        <p:txBody>
          <a:bodyPr spcFirstLastPara="1" wrap="square" lIns="91425" tIns="91425" rIns="91425" bIns="91425" anchor="t" anchorCtr="0">
            <a:spAutoFit/>
          </a:bodyPr>
          <a:lstStyle/>
          <a:p>
            <a:pPr marL="609600" lvl="0" indent="-412750" algn="l" rtl="0">
              <a:lnSpc>
                <a:spcPct val="115000"/>
              </a:lnSpc>
              <a:spcBef>
                <a:spcPts val="0"/>
              </a:spcBef>
              <a:spcAft>
                <a:spcPts val="0"/>
              </a:spcAft>
              <a:buClr>
                <a:schemeClr val="dk1"/>
              </a:buClr>
              <a:buSzPts val="1400"/>
              <a:buFont typeface="Noto Sans Symbols"/>
              <a:buChar char="◼"/>
            </a:pPr>
            <a:r>
              <a:rPr lang="en">
                <a:solidFill>
                  <a:schemeClr val="dk1"/>
                </a:solidFill>
              </a:rPr>
              <a:t>Program establishes waiver criteria (if any).</a:t>
            </a:r>
            <a:endParaRPr>
              <a:solidFill>
                <a:schemeClr val="dk1"/>
              </a:solidFill>
            </a:endParaRPr>
          </a:p>
          <a:p>
            <a:pPr marL="1219200" lvl="1" indent="-393700" algn="l" rtl="0">
              <a:lnSpc>
                <a:spcPct val="115000"/>
              </a:lnSpc>
              <a:spcBef>
                <a:spcPts val="0"/>
              </a:spcBef>
              <a:spcAft>
                <a:spcPts val="0"/>
              </a:spcAft>
              <a:buClr>
                <a:schemeClr val="dk1"/>
              </a:buClr>
              <a:buSzPts val="1400"/>
              <a:buFont typeface="Noto Sans Symbols"/>
              <a:buChar char="◼"/>
            </a:pPr>
            <a:r>
              <a:rPr lang="en">
                <a:solidFill>
                  <a:schemeClr val="dk1"/>
                </a:solidFill>
              </a:rPr>
              <a:t>The applicant meets the quality requirement in another way. </a:t>
            </a:r>
            <a:endParaRPr>
              <a:solidFill>
                <a:schemeClr val="dk1"/>
              </a:solidFill>
            </a:endParaRPr>
          </a:p>
          <a:p>
            <a:pPr marL="914400" lvl="0" indent="457200" algn="l" rtl="0">
              <a:lnSpc>
                <a:spcPct val="115000"/>
              </a:lnSpc>
              <a:spcBef>
                <a:spcPts val="0"/>
              </a:spcBef>
              <a:spcAft>
                <a:spcPts val="0"/>
              </a:spcAft>
              <a:buClr>
                <a:schemeClr val="dk1"/>
              </a:buClr>
              <a:buSzPts val="1100"/>
              <a:buFont typeface="Arial"/>
              <a:buNone/>
            </a:pPr>
            <a:r>
              <a:rPr lang="en">
                <a:solidFill>
                  <a:schemeClr val="dk1"/>
                </a:solidFill>
              </a:rPr>
              <a:t>e.g., GPA of 3.5 or greater or a minimum amount of work experience</a:t>
            </a:r>
            <a:endParaRPr>
              <a:solidFill>
                <a:schemeClr val="dk1"/>
              </a:solidFill>
            </a:endParaRPr>
          </a:p>
          <a:p>
            <a:pPr marL="914400" lvl="0" indent="457200" algn="l" rtl="0">
              <a:lnSpc>
                <a:spcPct val="115000"/>
              </a:lnSpc>
              <a:spcBef>
                <a:spcPts val="0"/>
              </a:spcBef>
              <a:spcAft>
                <a:spcPts val="0"/>
              </a:spcAft>
              <a:buClr>
                <a:schemeClr val="dk1"/>
              </a:buClr>
              <a:buSzPts val="1100"/>
              <a:buFont typeface="Arial"/>
              <a:buNone/>
            </a:pPr>
            <a:endParaRPr>
              <a:solidFill>
                <a:schemeClr val="dk1"/>
              </a:solidFill>
            </a:endParaRPr>
          </a:p>
          <a:p>
            <a:pPr marL="609600" lvl="0" indent="-412750" algn="l" rtl="0">
              <a:lnSpc>
                <a:spcPct val="115000"/>
              </a:lnSpc>
              <a:spcBef>
                <a:spcPts val="0"/>
              </a:spcBef>
              <a:spcAft>
                <a:spcPts val="0"/>
              </a:spcAft>
              <a:buClr>
                <a:schemeClr val="dk1"/>
              </a:buClr>
              <a:buSzPts val="1400"/>
              <a:buFont typeface="Noto Sans Symbols"/>
              <a:buChar char="◼"/>
            </a:pPr>
            <a:r>
              <a:rPr lang="en">
                <a:solidFill>
                  <a:schemeClr val="dk1"/>
                </a:solidFill>
              </a:rPr>
              <a:t>Waivers must be applied for all applicants who meet the waiver criteria. </a:t>
            </a:r>
            <a:endParaRPr>
              <a:solidFill>
                <a:schemeClr val="dk1"/>
              </a:solidFill>
            </a:endParaRPr>
          </a:p>
          <a:p>
            <a:pPr marL="1219200" lvl="1" indent="-393700" algn="l" rtl="0">
              <a:lnSpc>
                <a:spcPct val="115000"/>
              </a:lnSpc>
              <a:spcBef>
                <a:spcPts val="0"/>
              </a:spcBef>
              <a:spcAft>
                <a:spcPts val="0"/>
              </a:spcAft>
              <a:buClr>
                <a:schemeClr val="dk1"/>
              </a:buClr>
              <a:buSzPts val="1400"/>
              <a:buFont typeface="Noto Sans Symbols"/>
              <a:buChar char="◼"/>
            </a:pPr>
            <a:r>
              <a:rPr lang="en">
                <a:solidFill>
                  <a:schemeClr val="dk1"/>
                </a:solidFill>
              </a:rPr>
              <a:t>Waiving criteria based on citizenship status is not legally allowed.</a:t>
            </a:r>
            <a:endParaRPr>
              <a:solidFill>
                <a:schemeClr val="dk1"/>
              </a:solidFill>
            </a:endParaRPr>
          </a:p>
          <a:p>
            <a:pPr marL="1219200" lvl="0" indent="0" algn="l" rtl="0">
              <a:lnSpc>
                <a:spcPct val="115000"/>
              </a:lnSpc>
              <a:spcBef>
                <a:spcPts val="0"/>
              </a:spcBef>
              <a:spcAft>
                <a:spcPts val="0"/>
              </a:spcAft>
              <a:buNone/>
            </a:pPr>
            <a:endParaRPr>
              <a:solidFill>
                <a:schemeClr val="dk1"/>
              </a:solidFill>
            </a:endParaRPr>
          </a:p>
          <a:p>
            <a:pPr marL="609600" lvl="0" indent="-412750" algn="l" rtl="0">
              <a:lnSpc>
                <a:spcPct val="115000"/>
              </a:lnSpc>
              <a:spcBef>
                <a:spcPts val="0"/>
              </a:spcBef>
              <a:spcAft>
                <a:spcPts val="0"/>
              </a:spcAft>
              <a:buClr>
                <a:schemeClr val="dk1"/>
              </a:buClr>
              <a:buSzPts val="1400"/>
              <a:buFont typeface="Noto Sans Symbols"/>
              <a:buChar char="◼"/>
            </a:pPr>
            <a:r>
              <a:rPr lang="en">
                <a:solidFill>
                  <a:schemeClr val="dk1"/>
                </a:solidFill>
              </a:rPr>
              <a:t>If your program offers requirement waivers, please outline your waiver criteria on your website.</a:t>
            </a:r>
            <a:endParaRPr>
              <a:solidFill>
                <a:schemeClr val="dk1"/>
              </a:solidFill>
            </a:endParaRPr>
          </a:p>
          <a:p>
            <a:pPr marL="1219200" lvl="1" indent="-393700" algn="l" rtl="0">
              <a:lnSpc>
                <a:spcPct val="105000"/>
              </a:lnSpc>
              <a:spcBef>
                <a:spcPts val="0"/>
              </a:spcBef>
              <a:spcAft>
                <a:spcPts val="0"/>
              </a:spcAft>
              <a:buClr>
                <a:schemeClr val="dk1"/>
              </a:buClr>
              <a:buSzPts val="1400"/>
              <a:buFont typeface="Noto Sans Symbols"/>
              <a:buChar char="◼"/>
            </a:pPr>
            <a:r>
              <a:rPr lang="en">
                <a:solidFill>
                  <a:schemeClr val="dk1"/>
                </a:solidFill>
              </a:rPr>
              <a:t>Any program that wants to allow waivers should work closely with the Office of the General Counsel to ensure that the guidelines are fair and transparent.</a:t>
            </a:r>
            <a:endParaRPr>
              <a:solidFill>
                <a:schemeClr val="dk1"/>
              </a:solidFill>
            </a:endParaRPr>
          </a:p>
          <a:p>
            <a:pPr marL="0" lvl="0" indent="0" algn="l" rtl="0">
              <a:lnSpc>
                <a:spcPct val="115000"/>
              </a:lnSpc>
              <a:spcBef>
                <a:spcPts val="2000"/>
              </a:spcBef>
              <a:spcAft>
                <a:spcPts val="0"/>
              </a:spcAft>
              <a:buNone/>
            </a:pPr>
            <a:r>
              <a:rPr lang="en" sz="1200">
                <a:solidFill>
                  <a:schemeClr val="dk1"/>
                </a:solidFill>
              </a:rPr>
              <a:t>NOTE: Waiving a requirement is not the same thing as making a requirement optional. The Graduate School strongly discourages the use of optional materials within a program, but we recognize that materials required for some programs (e.g., a portfolio for Studio Arts, a writing sample for Philosophy) may not be required for others.</a:t>
            </a:r>
            <a:endParaRPr sz="1200">
              <a:solidFill>
                <a:schemeClr val="dk1"/>
              </a:solidFill>
            </a:endParaRPr>
          </a:p>
          <a:p>
            <a:pPr marL="609600" lvl="0" indent="0" algn="l" rtl="0">
              <a:lnSpc>
                <a:spcPct val="105000"/>
              </a:lnSpc>
              <a:spcBef>
                <a:spcPts val="1200"/>
              </a:spcBef>
              <a:spcAft>
                <a:spcPts val="0"/>
              </a:spcAft>
              <a:buNone/>
            </a:pPr>
            <a:endParaRPr>
              <a:solidFill>
                <a:schemeClr val="dk1"/>
              </a:solidFill>
            </a:endParaRPr>
          </a:p>
          <a:p>
            <a:pPr marL="0" lvl="0" indent="0" algn="l" rtl="0">
              <a:lnSpc>
                <a:spcPct val="115000"/>
              </a:lnSpc>
              <a:spcBef>
                <a:spcPts val="2000"/>
              </a:spcBef>
              <a:spcAft>
                <a:spcPts val="0"/>
              </a:spcAft>
              <a:buClr>
                <a:schemeClr val="dk1"/>
              </a:buClr>
              <a:buSzPts val="1100"/>
              <a:buFont typeface="Arial"/>
              <a:buNone/>
            </a:pPr>
            <a:endParaRPr sz="1600">
              <a:solidFill>
                <a:schemeClr val="dk1"/>
              </a:solidFill>
            </a:endParaRPr>
          </a:p>
          <a:p>
            <a:pPr marL="457200" lvl="0" indent="0" algn="l" rtl="0">
              <a:lnSpc>
                <a:spcPct val="115000"/>
              </a:lnSpc>
              <a:spcBef>
                <a:spcPts val="0"/>
              </a:spcBef>
              <a:spcAft>
                <a:spcPts val="0"/>
              </a:spcAft>
              <a:buNone/>
            </a:pP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0"/>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latin typeface="Calibri"/>
                <a:ea typeface="Calibri"/>
                <a:cs typeface="Calibri"/>
                <a:sym typeface="Calibri"/>
              </a:rPr>
              <a:t>Conferences for diversity recruiting</a:t>
            </a:r>
            <a:endParaRPr>
              <a:latin typeface="Calibri"/>
              <a:ea typeface="Calibri"/>
              <a:cs typeface="Calibri"/>
              <a:sym typeface="Calibri"/>
            </a:endParaRPr>
          </a:p>
        </p:txBody>
      </p:sp>
      <p:sp>
        <p:nvSpPr>
          <p:cNvPr id="316" name="Google Shape;316;p50"/>
          <p:cNvSpPr txBox="1"/>
          <p:nvPr/>
        </p:nvSpPr>
        <p:spPr>
          <a:xfrm>
            <a:off x="1163700" y="1413175"/>
            <a:ext cx="6816600" cy="30939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Char char="●"/>
            </a:pPr>
            <a:r>
              <a:rPr lang="en" sz="2100" b="1"/>
              <a:t>IRT</a:t>
            </a:r>
            <a:r>
              <a:rPr lang="en" sz="2100"/>
              <a:t> - Institute for Recruitment of Teachers</a:t>
            </a:r>
            <a:endParaRPr sz="2100"/>
          </a:p>
          <a:p>
            <a:pPr marL="457200" lvl="0" indent="-361950" algn="l" rtl="0">
              <a:spcBef>
                <a:spcPts val="0"/>
              </a:spcBef>
              <a:spcAft>
                <a:spcPts val="0"/>
              </a:spcAft>
              <a:buSzPts val="2100"/>
              <a:buChar char="●"/>
            </a:pPr>
            <a:r>
              <a:rPr lang="en" sz="2100" b="1"/>
              <a:t>COMPACT</a:t>
            </a:r>
            <a:r>
              <a:rPr lang="en" sz="2100"/>
              <a:t> - Institute on Teaching and Mentoring</a:t>
            </a:r>
            <a:endParaRPr sz="2100"/>
          </a:p>
          <a:p>
            <a:pPr marL="457200" lvl="0" indent="-361950" algn="l" rtl="0">
              <a:spcBef>
                <a:spcPts val="0"/>
              </a:spcBef>
              <a:spcAft>
                <a:spcPts val="0"/>
              </a:spcAft>
              <a:buSzPts val="2100"/>
              <a:buChar char="●"/>
            </a:pPr>
            <a:r>
              <a:rPr lang="en" sz="2100" b="1"/>
              <a:t>ABRCMS</a:t>
            </a:r>
            <a:r>
              <a:rPr lang="en" sz="2100"/>
              <a:t> - Annual Biomedical Conference for Minoritized Scientists</a:t>
            </a:r>
            <a:endParaRPr sz="2100"/>
          </a:p>
          <a:p>
            <a:pPr marL="457200" lvl="0" indent="-361950" algn="l" rtl="0">
              <a:spcBef>
                <a:spcPts val="0"/>
              </a:spcBef>
              <a:spcAft>
                <a:spcPts val="0"/>
              </a:spcAft>
              <a:buSzPts val="2100"/>
              <a:buChar char="●"/>
            </a:pPr>
            <a:r>
              <a:rPr lang="en" sz="2100" b="1"/>
              <a:t>SACNAS</a:t>
            </a:r>
            <a:r>
              <a:rPr lang="en" sz="2100"/>
              <a:t> - Society for the Advancement of of Chicanos/Hispanics and Native Americans in Science</a:t>
            </a:r>
            <a:endParaRPr sz="2100"/>
          </a:p>
          <a:p>
            <a:pPr marL="457200" lvl="0" indent="-361950" algn="l" rtl="0">
              <a:spcBef>
                <a:spcPts val="0"/>
              </a:spcBef>
              <a:spcAft>
                <a:spcPts val="0"/>
              </a:spcAft>
              <a:buSzPts val="2100"/>
              <a:buChar char="●"/>
            </a:pPr>
            <a:r>
              <a:rPr lang="en" sz="2100" b="1"/>
              <a:t>oSTEM</a:t>
            </a:r>
            <a:r>
              <a:rPr lang="en" sz="2100"/>
              <a:t> - Out in Science, Technology, Engineering, and Mathematics</a:t>
            </a:r>
            <a:endParaRPr sz="2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1"/>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latin typeface="Calibri"/>
                <a:ea typeface="Calibri"/>
                <a:cs typeface="Calibri"/>
                <a:sym typeface="Calibri"/>
              </a:rPr>
              <a:t>Conferences for Diversity Recruitment</a:t>
            </a:r>
            <a:endParaRPr>
              <a:latin typeface="Calibri"/>
              <a:ea typeface="Calibri"/>
              <a:cs typeface="Calibri"/>
              <a:sym typeface="Calibri"/>
            </a:endParaRPr>
          </a:p>
        </p:txBody>
      </p:sp>
      <p:pic>
        <p:nvPicPr>
          <p:cNvPr id="322" name="Google Shape;322;p51" title="The Graduate School Partnerships on Diversity Recruitment">
            <a:hlinkClick r:id="rId3"/>
          </p:cNvPr>
          <p:cNvPicPr preferRelativeResize="0"/>
          <p:nvPr/>
        </p:nvPicPr>
        <p:blipFill>
          <a:blip r:embed="rId4">
            <a:alphaModFix/>
          </a:blip>
          <a:stretch>
            <a:fillRect/>
          </a:stretch>
        </p:blipFill>
        <p:spPr>
          <a:xfrm>
            <a:off x="1852188" y="1063775"/>
            <a:ext cx="5439634" cy="4079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2"/>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sz="3000"/>
              <a:t>Students and Export Control</a:t>
            </a:r>
            <a:endParaRPr sz="3000"/>
          </a:p>
        </p:txBody>
      </p:sp>
      <p:sp>
        <p:nvSpPr>
          <p:cNvPr id="328" name="Google Shape;328;p52"/>
          <p:cNvSpPr txBox="1">
            <a:spLocks noGrp="1"/>
          </p:cNvSpPr>
          <p:nvPr>
            <p:ph type="body" idx="1"/>
          </p:nvPr>
        </p:nvSpPr>
        <p:spPr>
          <a:xfrm>
            <a:off x="67375" y="1229300"/>
            <a:ext cx="9186300" cy="38469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5000"/>
              </a:lnSpc>
              <a:spcBef>
                <a:spcPts val="1600"/>
              </a:spcBef>
              <a:spcAft>
                <a:spcPts val="0"/>
              </a:spcAft>
              <a:buNone/>
            </a:pPr>
            <a:r>
              <a:rPr lang="en" sz="1500" i="1">
                <a:solidFill>
                  <a:srgbClr val="222A35"/>
                </a:solidFill>
              </a:rPr>
              <a:t>*Students are required to be in the US before the first day of the semester</a:t>
            </a:r>
            <a:r>
              <a:rPr lang="en" sz="1500">
                <a:solidFill>
                  <a:srgbClr val="222A35"/>
                </a:solidFill>
              </a:rPr>
              <a:t>*</a:t>
            </a:r>
            <a:endParaRPr sz="1500">
              <a:solidFill>
                <a:srgbClr val="222A35"/>
              </a:solidFill>
            </a:endParaRPr>
          </a:p>
          <a:p>
            <a:pPr marL="0" lvl="0" indent="0" algn="l" rtl="0">
              <a:lnSpc>
                <a:spcPct val="115000"/>
              </a:lnSpc>
              <a:spcBef>
                <a:spcPts val="1600"/>
              </a:spcBef>
              <a:spcAft>
                <a:spcPts val="0"/>
              </a:spcAft>
              <a:buNone/>
            </a:pPr>
            <a:r>
              <a:rPr lang="en" sz="1500">
                <a:solidFill>
                  <a:srgbClr val="222A35"/>
                </a:solidFill>
              </a:rPr>
              <a:t>	Students should </a:t>
            </a:r>
            <a:r>
              <a:rPr lang="en" sz="1500" b="1">
                <a:solidFill>
                  <a:srgbClr val="222A35"/>
                </a:solidFill>
              </a:rPr>
              <a:t>not</a:t>
            </a:r>
            <a:r>
              <a:rPr lang="en" sz="1500">
                <a:solidFill>
                  <a:srgbClr val="222A35"/>
                </a:solidFill>
              </a:rPr>
              <a:t> work or study until they are in the US</a:t>
            </a:r>
            <a:endParaRPr sz="1500">
              <a:solidFill>
                <a:srgbClr val="222A35"/>
              </a:solidFill>
            </a:endParaRPr>
          </a:p>
          <a:p>
            <a:pPr marL="0" lvl="0" indent="0" algn="l" rtl="0">
              <a:lnSpc>
                <a:spcPct val="115000"/>
              </a:lnSpc>
              <a:spcBef>
                <a:spcPts val="1600"/>
              </a:spcBef>
              <a:spcAft>
                <a:spcPts val="0"/>
              </a:spcAft>
              <a:buNone/>
            </a:pPr>
            <a:r>
              <a:rPr lang="en" sz="1500">
                <a:solidFill>
                  <a:srgbClr val="222A35"/>
                </a:solidFill>
              </a:rPr>
              <a:t>Currently, there are export control concerns due to U.S. government sanctions that apply to international students from the countries listed below. </a:t>
            </a:r>
            <a:endParaRPr sz="1500">
              <a:solidFill>
                <a:srgbClr val="222A35"/>
              </a:solidFill>
            </a:endParaRPr>
          </a:p>
          <a:p>
            <a:pPr marL="0" lvl="0" indent="0" algn="l" rtl="0">
              <a:lnSpc>
                <a:spcPct val="115000"/>
              </a:lnSpc>
              <a:spcBef>
                <a:spcPts val="1600"/>
              </a:spcBef>
              <a:spcAft>
                <a:spcPts val="0"/>
              </a:spcAft>
              <a:buNone/>
            </a:pPr>
            <a:r>
              <a:rPr lang="en" sz="1500">
                <a:solidFill>
                  <a:srgbClr val="222A35"/>
                </a:solidFill>
              </a:rPr>
              <a:t>Students from these countries cannot participate remotely in their courses </a:t>
            </a:r>
            <a:r>
              <a:rPr lang="en" sz="1500" i="1">
                <a:solidFill>
                  <a:srgbClr val="222A35"/>
                </a:solidFill>
              </a:rPr>
              <a:t>or</a:t>
            </a:r>
            <a:r>
              <a:rPr lang="en" sz="1500">
                <a:solidFill>
                  <a:srgbClr val="222A35"/>
                </a:solidFill>
              </a:rPr>
              <a:t> start their GA related duties until they physically arrive in the US. If the student is not able to arrive by the 1st day of the semester, they will need to arrange a plan with their instructors to satisfy any course assignments missed until they are able to arrive in the U.S. for in-person instruction.</a:t>
            </a:r>
            <a:endParaRPr sz="1500">
              <a:solidFill>
                <a:srgbClr val="3F3F3F"/>
              </a:solidFill>
            </a:endParaRPr>
          </a:p>
          <a:p>
            <a:pPr marL="609600" lvl="0" indent="-378618" algn="l" rtl="0">
              <a:lnSpc>
                <a:spcPct val="115000"/>
              </a:lnSpc>
              <a:spcBef>
                <a:spcPts val="1600"/>
              </a:spcBef>
              <a:spcAft>
                <a:spcPts val="0"/>
              </a:spcAft>
              <a:buClr>
                <a:schemeClr val="dk1"/>
              </a:buClr>
              <a:buSzPct val="100000"/>
              <a:buFont typeface="Arial"/>
              <a:buChar char="●"/>
            </a:pPr>
            <a:r>
              <a:rPr lang="en" sz="1500">
                <a:solidFill>
                  <a:srgbClr val="3F3F3F"/>
                </a:solidFill>
              </a:rPr>
              <a:t>Cuba</a:t>
            </a:r>
            <a:endParaRPr sz="1500">
              <a:solidFill>
                <a:srgbClr val="3F3F3F"/>
              </a:solidFill>
            </a:endParaRPr>
          </a:p>
          <a:p>
            <a:pPr marL="609600" lvl="0" indent="-378618" algn="l" rtl="0">
              <a:lnSpc>
                <a:spcPct val="115000"/>
              </a:lnSpc>
              <a:spcBef>
                <a:spcPts val="0"/>
              </a:spcBef>
              <a:spcAft>
                <a:spcPts val="0"/>
              </a:spcAft>
              <a:buClr>
                <a:schemeClr val="dk1"/>
              </a:buClr>
              <a:buSzPct val="100000"/>
              <a:buFont typeface="Arial"/>
              <a:buChar char="●"/>
            </a:pPr>
            <a:r>
              <a:rPr lang="en" sz="1500">
                <a:solidFill>
                  <a:srgbClr val="3F3F3F"/>
                </a:solidFill>
              </a:rPr>
              <a:t>North Korea</a:t>
            </a:r>
            <a:endParaRPr sz="1500">
              <a:solidFill>
                <a:srgbClr val="3F3F3F"/>
              </a:solidFill>
            </a:endParaRPr>
          </a:p>
          <a:p>
            <a:pPr marL="609600" lvl="0" indent="-378618" algn="l" rtl="0">
              <a:lnSpc>
                <a:spcPct val="115000"/>
              </a:lnSpc>
              <a:spcBef>
                <a:spcPts val="0"/>
              </a:spcBef>
              <a:spcAft>
                <a:spcPts val="0"/>
              </a:spcAft>
              <a:buClr>
                <a:schemeClr val="dk1"/>
              </a:buClr>
              <a:buSzPct val="100000"/>
              <a:buFont typeface="Arial"/>
              <a:buChar char="●"/>
            </a:pPr>
            <a:r>
              <a:rPr lang="en" sz="1500">
                <a:solidFill>
                  <a:srgbClr val="3F3F3F"/>
                </a:solidFill>
              </a:rPr>
              <a:t>Syria</a:t>
            </a:r>
            <a:endParaRPr sz="1500">
              <a:solidFill>
                <a:srgbClr val="3F3F3F"/>
              </a:solidFill>
            </a:endParaRPr>
          </a:p>
          <a:p>
            <a:pPr marL="609600" lvl="0" indent="-378618" algn="l" rtl="0">
              <a:lnSpc>
                <a:spcPct val="115000"/>
              </a:lnSpc>
              <a:spcBef>
                <a:spcPts val="0"/>
              </a:spcBef>
              <a:spcAft>
                <a:spcPts val="0"/>
              </a:spcAft>
              <a:buClr>
                <a:schemeClr val="dk1"/>
              </a:buClr>
              <a:buSzPct val="100000"/>
              <a:buFont typeface="Arial"/>
              <a:buChar char="●"/>
            </a:pPr>
            <a:r>
              <a:rPr lang="en" sz="1500">
                <a:solidFill>
                  <a:srgbClr val="3F3F3F"/>
                </a:solidFill>
              </a:rPr>
              <a:t>Iran</a:t>
            </a:r>
            <a:endParaRPr sz="1500">
              <a:solidFill>
                <a:srgbClr val="3F3F3F"/>
              </a:solidFill>
            </a:endParaRPr>
          </a:p>
          <a:p>
            <a:pPr marL="609600" lvl="0" indent="-378618" algn="l" rtl="0">
              <a:lnSpc>
                <a:spcPct val="115000"/>
              </a:lnSpc>
              <a:spcBef>
                <a:spcPts val="0"/>
              </a:spcBef>
              <a:spcAft>
                <a:spcPts val="0"/>
              </a:spcAft>
              <a:buClr>
                <a:schemeClr val="dk1"/>
              </a:buClr>
              <a:buSzPct val="100000"/>
              <a:buFont typeface="Arial"/>
              <a:buChar char="●"/>
            </a:pPr>
            <a:r>
              <a:rPr lang="en" sz="1500">
                <a:solidFill>
                  <a:srgbClr val="3F3F3F"/>
                </a:solidFill>
              </a:rPr>
              <a:t>Russia</a:t>
            </a:r>
            <a:endParaRPr sz="1500">
              <a:solidFill>
                <a:srgbClr val="3F3F3F"/>
              </a:solidFill>
            </a:endParaRPr>
          </a:p>
          <a:p>
            <a:pPr marL="609600" lvl="0" indent="-378618" algn="l" rtl="0">
              <a:lnSpc>
                <a:spcPct val="115000"/>
              </a:lnSpc>
              <a:spcBef>
                <a:spcPts val="0"/>
              </a:spcBef>
              <a:spcAft>
                <a:spcPts val="0"/>
              </a:spcAft>
              <a:buClr>
                <a:schemeClr val="dk1"/>
              </a:buClr>
              <a:buSzPct val="100000"/>
              <a:buFont typeface="Arial"/>
              <a:buChar char="●"/>
            </a:pPr>
            <a:r>
              <a:rPr lang="en" sz="1500">
                <a:solidFill>
                  <a:srgbClr val="3F3F3F"/>
                </a:solidFill>
              </a:rPr>
              <a:t>Ukraine as of February 22, 2022</a:t>
            </a:r>
            <a:endParaRPr sz="1500">
              <a:solidFill>
                <a:srgbClr val="3F3F3F"/>
              </a:solidFill>
            </a:endParaRPr>
          </a:p>
          <a:p>
            <a:pPr marL="609600" lvl="0" indent="-378618" algn="l" rtl="0">
              <a:lnSpc>
                <a:spcPct val="115000"/>
              </a:lnSpc>
              <a:spcBef>
                <a:spcPts val="0"/>
              </a:spcBef>
              <a:spcAft>
                <a:spcPts val="0"/>
              </a:spcAft>
              <a:buClr>
                <a:schemeClr val="dk1"/>
              </a:buClr>
              <a:buSzPct val="100000"/>
              <a:buFont typeface="Arial"/>
              <a:buChar char="●"/>
            </a:pPr>
            <a:r>
              <a:rPr lang="en" sz="1500">
                <a:solidFill>
                  <a:srgbClr val="3F3F3F"/>
                </a:solidFill>
              </a:rPr>
              <a:t>Belarus as of February 24, 2022</a:t>
            </a:r>
            <a:endParaRPr sz="1500">
              <a:solidFill>
                <a:srgbClr val="3F3F3F"/>
              </a:solidFill>
            </a:endParaRPr>
          </a:p>
          <a:p>
            <a:pPr marL="0" lvl="0" indent="0" algn="l" rtl="0">
              <a:lnSpc>
                <a:spcPct val="115000"/>
              </a:lnSpc>
              <a:spcBef>
                <a:spcPts val="1600"/>
              </a:spcBef>
              <a:spcAft>
                <a:spcPts val="1600"/>
              </a:spcAft>
              <a:buNone/>
            </a:pPr>
            <a:r>
              <a:rPr lang="en" sz="1500">
                <a:solidFill>
                  <a:srgbClr val="333333"/>
                </a:solidFill>
                <a:highlight>
                  <a:schemeClr val="lt1"/>
                </a:highlight>
              </a:rPr>
              <a:t>If you have any questions about Export Control, please email </a:t>
            </a:r>
            <a:r>
              <a:rPr lang="en" sz="1500" u="sng">
                <a:solidFill>
                  <a:srgbClr val="C00000"/>
                </a:solidFill>
                <a:highlight>
                  <a:schemeClr val="lt1"/>
                </a:highlight>
                <a:hlinkClick r:id="rId3">
                  <a:extLst>
                    <a:ext uri="{A12FA001-AC4F-418D-AE19-62706E023703}">
                      <ahyp:hlinkClr xmlns:ahyp="http://schemas.microsoft.com/office/drawing/2018/hyperlinkcolor" val="tx"/>
                    </a:ext>
                  </a:extLst>
                </a:hlinkClick>
              </a:rPr>
              <a:t>exportcontrol@uconn.edu</a:t>
            </a:r>
            <a:r>
              <a:rPr lang="en" sz="1500">
                <a:solidFill>
                  <a:srgbClr val="333333"/>
                </a:solidFill>
                <a:highlight>
                  <a:schemeClr val="lt1"/>
                </a:highlight>
              </a:rPr>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3"/>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sz="3000" dirty="0"/>
              <a:t>Students and Export Control</a:t>
            </a:r>
            <a:endParaRPr sz="3000" dirty="0"/>
          </a:p>
        </p:txBody>
      </p:sp>
      <p:sp>
        <p:nvSpPr>
          <p:cNvPr id="334" name="Google Shape;334;p53"/>
          <p:cNvSpPr txBox="1">
            <a:spLocks noGrp="1"/>
          </p:cNvSpPr>
          <p:nvPr>
            <p:ph type="body" idx="1"/>
          </p:nvPr>
        </p:nvSpPr>
        <p:spPr>
          <a:xfrm>
            <a:off x="67375" y="1229300"/>
            <a:ext cx="9186300" cy="1765500"/>
          </a:xfrm>
          <a:prstGeom prst="rect">
            <a:avLst/>
          </a:prstGeom>
          <a:noFill/>
          <a:ln>
            <a:noFill/>
          </a:ln>
        </p:spPr>
        <p:txBody>
          <a:bodyPr spcFirstLastPara="1" wrap="square" lIns="91425" tIns="45700" rIns="91425" bIns="45700" anchor="t" anchorCtr="0">
            <a:normAutofit fontScale="77500" lnSpcReduction="10000"/>
          </a:bodyPr>
          <a:lstStyle/>
          <a:p>
            <a:pPr marL="630000" lvl="1" indent="-274453" algn="l" rtl="0">
              <a:lnSpc>
                <a:spcPct val="150000"/>
              </a:lnSpc>
              <a:spcBef>
                <a:spcPts val="1000"/>
              </a:spcBef>
              <a:spcAft>
                <a:spcPts val="0"/>
              </a:spcAft>
              <a:buClr>
                <a:srgbClr val="5271FF"/>
              </a:buClr>
              <a:buSzPct val="118285"/>
              <a:buFont typeface="Noto Sans Symbols"/>
              <a:buChar char="◼"/>
            </a:pPr>
            <a:r>
              <a:rPr lang="en" sz="1400">
                <a:solidFill>
                  <a:srgbClr val="333333"/>
                </a:solidFill>
                <a:highlight>
                  <a:schemeClr val="lt1"/>
                </a:highlight>
              </a:rPr>
              <a:t>Had a few issues this year with students from Iran studying/working abroad when advised not to.</a:t>
            </a:r>
            <a:endParaRPr sz="1400">
              <a:solidFill>
                <a:srgbClr val="333333"/>
              </a:solidFill>
              <a:highlight>
                <a:schemeClr val="lt1"/>
              </a:highlight>
            </a:endParaRPr>
          </a:p>
          <a:p>
            <a:pPr marL="914400" lvl="1" indent="-302209" algn="l" rtl="0">
              <a:lnSpc>
                <a:spcPct val="115000"/>
              </a:lnSpc>
              <a:spcBef>
                <a:spcPts val="0"/>
              </a:spcBef>
              <a:spcAft>
                <a:spcPts val="0"/>
              </a:spcAft>
              <a:buClr>
                <a:srgbClr val="5271FF"/>
              </a:buClr>
              <a:buSzPct val="118285"/>
              <a:buFont typeface="Noto Sans Symbols"/>
              <a:buChar char="◼"/>
            </a:pPr>
            <a:r>
              <a:rPr lang="en" sz="1400">
                <a:solidFill>
                  <a:srgbClr val="333333"/>
                </a:solidFill>
                <a:highlight>
                  <a:schemeClr val="lt1"/>
                </a:highlight>
              </a:rPr>
              <a:t>UConn is responsible to report any situations that violate U.S. government sanctions to Department of the Treasury.</a:t>
            </a:r>
            <a:endParaRPr sz="1400">
              <a:solidFill>
                <a:srgbClr val="333333"/>
              </a:solidFill>
              <a:highlight>
                <a:schemeClr val="lt1"/>
              </a:highlight>
            </a:endParaRPr>
          </a:p>
          <a:p>
            <a:pPr marL="914400" lvl="1" indent="-302209" algn="l" rtl="0">
              <a:lnSpc>
                <a:spcPct val="115000"/>
              </a:lnSpc>
              <a:spcBef>
                <a:spcPts val="0"/>
              </a:spcBef>
              <a:spcAft>
                <a:spcPts val="0"/>
              </a:spcAft>
              <a:buClr>
                <a:srgbClr val="5271FF"/>
              </a:buClr>
              <a:buSzPct val="118285"/>
              <a:buFont typeface="Noto Sans Symbols"/>
              <a:buChar char="◼"/>
            </a:pPr>
            <a:r>
              <a:rPr lang="en" sz="1400">
                <a:solidFill>
                  <a:srgbClr val="333333"/>
                </a:solidFill>
                <a:highlight>
                  <a:schemeClr val="lt1"/>
                </a:highlight>
              </a:rPr>
              <a:t>Big deal!</a:t>
            </a:r>
            <a:endParaRPr sz="1400">
              <a:solidFill>
                <a:srgbClr val="333333"/>
              </a:solidFill>
              <a:highlight>
                <a:schemeClr val="lt1"/>
              </a:highlight>
            </a:endParaRPr>
          </a:p>
          <a:p>
            <a:pPr marL="630000" lvl="1" indent="-274453" algn="l" rtl="0">
              <a:lnSpc>
                <a:spcPct val="150000"/>
              </a:lnSpc>
              <a:spcBef>
                <a:spcPts val="1000"/>
              </a:spcBef>
              <a:spcAft>
                <a:spcPts val="0"/>
              </a:spcAft>
              <a:buClr>
                <a:srgbClr val="5271FF"/>
              </a:buClr>
              <a:buSzPct val="118285"/>
              <a:buFont typeface="Noto Sans Symbols"/>
              <a:buChar char="◼"/>
            </a:pPr>
            <a:r>
              <a:rPr lang="en" sz="1400">
                <a:solidFill>
                  <a:srgbClr val="333333"/>
                </a:solidFill>
                <a:highlight>
                  <a:schemeClr val="lt1"/>
                </a:highlight>
              </a:rPr>
              <a:t>Timely Topics presentation on Thursday, November 3, 2022 with Bieu Tran, Export Control officer from the Office of Research and Regulatory Affairs.</a:t>
            </a:r>
            <a:endParaRPr sz="1400">
              <a:solidFill>
                <a:srgbClr val="333333"/>
              </a:solidFill>
              <a:highlight>
                <a:schemeClr val="lt1"/>
              </a:highlight>
            </a:endParaRPr>
          </a:p>
          <a:p>
            <a:pPr marL="914400" lvl="1" indent="-302209" algn="l" rtl="0">
              <a:lnSpc>
                <a:spcPct val="115000"/>
              </a:lnSpc>
              <a:spcBef>
                <a:spcPts val="0"/>
              </a:spcBef>
              <a:spcAft>
                <a:spcPts val="0"/>
              </a:spcAft>
              <a:buClr>
                <a:srgbClr val="5271FF"/>
              </a:buClr>
              <a:buSzPct val="118285"/>
              <a:buFont typeface="Noto Sans Symbols"/>
              <a:buChar char="◼"/>
            </a:pPr>
            <a:r>
              <a:rPr lang="en" sz="1400">
                <a:solidFill>
                  <a:srgbClr val="333333"/>
                </a:solidFill>
                <a:highlight>
                  <a:schemeClr val="lt1"/>
                </a:highlight>
              </a:rPr>
              <a:t>Please attend, and ask your faculty to attend if your program admits and employs students from any of the countries listed on the slide above.</a:t>
            </a:r>
            <a:endParaRPr sz="1400">
              <a:solidFill>
                <a:srgbClr val="333333"/>
              </a:solidFill>
              <a:highlight>
                <a:schemeClr val="lt1"/>
              </a:highlight>
            </a:endParaRPr>
          </a:p>
          <a:p>
            <a:pPr marL="914400" lvl="1" indent="-302209" algn="l" rtl="0">
              <a:lnSpc>
                <a:spcPct val="115000"/>
              </a:lnSpc>
              <a:spcBef>
                <a:spcPts val="0"/>
              </a:spcBef>
              <a:spcAft>
                <a:spcPts val="0"/>
              </a:spcAft>
              <a:buClr>
                <a:srgbClr val="5271FF"/>
              </a:buClr>
              <a:buSzPct val="118285"/>
              <a:buFont typeface="Noto Sans Symbols"/>
              <a:buChar char="◼"/>
            </a:pPr>
            <a:r>
              <a:rPr lang="en" sz="1400">
                <a:solidFill>
                  <a:srgbClr val="333333"/>
                </a:solidFill>
                <a:highlight>
                  <a:schemeClr val="lt1"/>
                </a:highlight>
              </a:rPr>
              <a:t>Register through </a:t>
            </a:r>
            <a:r>
              <a:rPr lang="en" sz="1400" u="sng">
                <a:solidFill>
                  <a:srgbClr val="C00000"/>
                </a:solidFill>
                <a:highlight>
                  <a:schemeClr val="lt1"/>
                </a:highlight>
                <a:hlinkClick r:id="rId3">
                  <a:extLst>
                    <a:ext uri="{A12FA001-AC4F-418D-AE19-62706E023703}">
                      <ahyp:hlinkClr xmlns:ahyp="http://schemas.microsoft.com/office/drawing/2018/hyperlinkcolor" val="tx"/>
                    </a:ext>
                  </a:extLst>
                </a:hlinkClick>
              </a:rPr>
              <a:t>this link</a:t>
            </a:r>
            <a:r>
              <a:rPr lang="en" sz="1400">
                <a:solidFill>
                  <a:srgbClr val="333333"/>
                </a:solidFill>
                <a:highlight>
                  <a:schemeClr val="lt1"/>
                </a:highlight>
              </a:rPr>
              <a:t>.</a:t>
            </a:r>
            <a:endParaRPr sz="1500" i="1">
              <a:solidFill>
                <a:srgbClr val="222A3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dirty="0"/>
              <a:t>Admitting graduate students</a:t>
            </a:r>
            <a:endParaRPr dirty="0"/>
          </a:p>
        </p:txBody>
      </p:sp>
      <p:pic>
        <p:nvPicPr>
          <p:cNvPr id="144" name="Google Shape;144;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1216025"/>
            <a:ext cx="6013426" cy="3875300"/>
          </a:xfrm>
          <a:prstGeom prst="rect">
            <a:avLst/>
          </a:prstGeom>
          <a:noFill/>
          <a:ln>
            <a:noFill/>
          </a:ln>
        </p:spPr>
      </p:pic>
      <p:sp>
        <p:nvSpPr>
          <p:cNvPr id="145" name="Google Shape;145;p27"/>
          <p:cNvSpPr txBox="1"/>
          <p:nvPr/>
        </p:nvSpPr>
        <p:spPr>
          <a:xfrm>
            <a:off x="1206475" y="2141575"/>
            <a:ext cx="32484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500" b="1">
                <a:solidFill>
                  <a:schemeClr val="accent2"/>
                </a:solidFill>
                <a:latin typeface="Calibri"/>
                <a:ea typeface="Calibri"/>
                <a:cs typeface="Calibri"/>
                <a:sym typeface="Calibri"/>
              </a:rPr>
              <a:t>Our Goal</a:t>
            </a:r>
            <a:endParaRPr sz="6500" b="1">
              <a:solidFill>
                <a:schemeClr val="accent2"/>
              </a:solidFill>
              <a:latin typeface="Calibri"/>
              <a:ea typeface="Calibri"/>
              <a:cs typeface="Calibri"/>
              <a:sym typeface="Calibri"/>
            </a:endParaRPr>
          </a:p>
        </p:txBody>
      </p:sp>
      <p:sp>
        <p:nvSpPr>
          <p:cNvPr id="146" name="Google Shape;146;p27"/>
          <p:cNvSpPr txBox="1"/>
          <p:nvPr/>
        </p:nvSpPr>
        <p:spPr>
          <a:xfrm>
            <a:off x="6013425" y="2087725"/>
            <a:ext cx="2792700" cy="12930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Calibri"/>
              <a:buChar char="●"/>
            </a:pPr>
            <a:r>
              <a:rPr lang="en" sz="2400">
                <a:latin typeface="Calibri"/>
                <a:ea typeface="Calibri"/>
                <a:cs typeface="Calibri"/>
                <a:sym typeface="Calibri"/>
              </a:rPr>
              <a:t>Diverse</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Talented</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Likely to succeed</a:t>
            </a:r>
            <a:endParaRPr sz="240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4"/>
          <p:cNvSpPr txBox="1">
            <a:spLocks noGrp="1"/>
          </p:cNvSpPr>
          <p:nvPr>
            <p:ph type="title"/>
          </p:nvPr>
        </p:nvSpPr>
        <p:spPr>
          <a:xfrm>
            <a:off x="78650" y="206375"/>
            <a:ext cx="2815500" cy="4764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4000"/>
              <a:buFont typeface="Arial"/>
              <a:buNone/>
            </a:pPr>
            <a:r>
              <a:rPr lang="en" sz="4000" dirty="0">
                <a:solidFill>
                  <a:schemeClr val="dk2"/>
                </a:solidFill>
                <a:highlight>
                  <a:schemeClr val="lt1"/>
                </a:highlight>
              </a:rPr>
              <a:t>Upcoming Events – Timely Topics</a:t>
            </a:r>
            <a:endParaRPr sz="4000" dirty="0">
              <a:solidFill>
                <a:schemeClr val="dk2"/>
              </a:solidFill>
              <a:highlight>
                <a:schemeClr val="lt1"/>
              </a:highlight>
            </a:endParaRPr>
          </a:p>
          <a:p>
            <a:pPr marL="0" lvl="0" indent="0" algn="l" rtl="0">
              <a:spcBef>
                <a:spcPts val="0"/>
              </a:spcBef>
              <a:spcAft>
                <a:spcPts val="0"/>
              </a:spcAft>
              <a:buClr>
                <a:srgbClr val="FFFFFF"/>
              </a:buClr>
              <a:buSzPts val="4000"/>
              <a:buFont typeface="Arial"/>
              <a:buNone/>
            </a:pPr>
            <a:endParaRPr sz="4000" dirty="0">
              <a:solidFill>
                <a:schemeClr val="dk2"/>
              </a:solidFill>
              <a:highlight>
                <a:schemeClr val="lt1"/>
              </a:highlight>
            </a:endParaRPr>
          </a:p>
        </p:txBody>
      </p:sp>
      <p:sp>
        <p:nvSpPr>
          <p:cNvPr id="341" name="Google Shape;341;p54">
            <a:extLst>
              <a:ext uri="{C183D7F6-B498-43B3-948B-1728B52AA6E4}">
                <adec:decorative xmlns:adec="http://schemas.microsoft.com/office/drawing/2017/decorative" val="1"/>
              </a:ext>
            </a:extLst>
          </p:cNvPr>
          <p:cNvSpPr txBox="1"/>
          <p:nvPr/>
        </p:nvSpPr>
        <p:spPr>
          <a:xfrm>
            <a:off x="354725" y="1284936"/>
            <a:ext cx="86424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FF0000"/>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2" name="Google Shape;342;p54" descr="The list of the next two &quot;Timely Topics.&quot;&#10;&#10;The first event, titled, &quot;Export Control and You: Protecting Yourself, Your Research, and UConn&quot; will take place on Thursday, November 3rd, 2022, at 11:00 a.m.&#10;&#10;The second event, titled, &quot;Graduate Admissions: Reading and Reviewing Applications in the Slate Reader&quot; will take place on Thursday, November 10th, 2022, at 2:00 p.m."/>
          <p:cNvPicPr preferRelativeResize="0"/>
          <p:nvPr/>
        </p:nvPicPr>
        <p:blipFill>
          <a:blip r:embed="rId3">
            <a:alphaModFix/>
          </a:blip>
          <a:stretch>
            <a:fillRect/>
          </a:stretch>
        </p:blipFill>
        <p:spPr>
          <a:xfrm>
            <a:off x="3312975" y="189751"/>
            <a:ext cx="5069362" cy="4764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dirty="0"/>
              <a:t>Admitting graduate students</a:t>
            </a:r>
            <a:endParaRPr dirty="0"/>
          </a:p>
        </p:txBody>
      </p:sp>
      <p:sp>
        <p:nvSpPr>
          <p:cNvPr id="152" name="Google Shape;152;p28"/>
          <p:cNvSpPr txBox="1"/>
          <p:nvPr/>
        </p:nvSpPr>
        <p:spPr>
          <a:xfrm>
            <a:off x="4709975" y="1706725"/>
            <a:ext cx="41241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libri"/>
                <a:ea typeface="Calibri"/>
                <a:cs typeface="Calibri"/>
                <a:sym typeface="Calibri"/>
              </a:rPr>
              <a:t>The evidence we have </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Institutions attended</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Transcripts - courses, grades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GRE scores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Personal statement</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Letters of recommendation</a:t>
            </a:r>
            <a:endParaRPr sz="2400">
              <a:latin typeface="Calibri"/>
              <a:ea typeface="Calibri"/>
              <a:cs typeface="Calibri"/>
              <a:sym typeface="Calibri"/>
            </a:endParaRPr>
          </a:p>
          <a:p>
            <a:pPr marL="457200" lvl="0" indent="0" algn="l" rtl="0">
              <a:spcBef>
                <a:spcPts val="0"/>
              </a:spcBef>
              <a:spcAft>
                <a:spcPts val="0"/>
              </a:spcAft>
              <a:buNone/>
            </a:pPr>
            <a:endParaRPr sz="2400">
              <a:latin typeface="Calibri"/>
              <a:ea typeface="Calibri"/>
              <a:cs typeface="Calibri"/>
              <a:sym typeface="Calibri"/>
            </a:endParaRPr>
          </a:p>
        </p:txBody>
      </p:sp>
      <p:pic>
        <p:nvPicPr>
          <p:cNvPr id="153" name="Google Shape;153;p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475" y="1351250"/>
            <a:ext cx="3503175" cy="3609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dirty="0">
                <a:latin typeface="Calibri"/>
                <a:ea typeface="Calibri"/>
                <a:cs typeface="Calibri"/>
                <a:sym typeface="Calibri"/>
              </a:rPr>
              <a:t>Our problem</a:t>
            </a:r>
            <a:endParaRPr dirty="0">
              <a:latin typeface="Calibri"/>
              <a:ea typeface="Calibri"/>
              <a:cs typeface="Calibri"/>
              <a:sym typeface="Calibri"/>
            </a:endParaRPr>
          </a:p>
        </p:txBody>
      </p:sp>
      <p:sp>
        <p:nvSpPr>
          <p:cNvPr id="159" name="Google Shape;159;p29">
            <a:extLst>
              <a:ext uri="{C183D7F6-B498-43B3-948B-1728B52AA6E4}">
                <adec:decorative xmlns:adec="http://schemas.microsoft.com/office/drawing/2017/decorative" val="1"/>
              </a:ext>
            </a:extLst>
          </p:cNvPr>
          <p:cNvSpPr txBox="1"/>
          <p:nvPr/>
        </p:nvSpPr>
        <p:spPr>
          <a:xfrm>
            <a:off x="3782875" y="2428575"/>
            <a:ext cx="4124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latin typeface="Calibri"/>
              <a:ea typeface="Calibri"/>
              <a:cs typeface="Calibri"/>
              <a:sym typeface="Calibri"/>
            </a:endParaRPr>
          </a:p>
        </p:txBody>
      </p:sp>
      <p:sp>
        <p:nvSpPr>
          <p:cNvPr id="160" name="Google Shape;160;p29"/>
          <p:cNvSpPr txBox="1"/>
          <p:nvPr/>
        </p:nvSpPr>
        <p:spPr>
          <a:xfrm>
            <a:off x="2721300" y="1069850"/>
            <a:ext cx="3701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latin typeface="Calibri"/>
                <a:ea typeface="Calibri"/>
                <a:cs typeface="Calibri"/>
                <a:sym typeface="Calibri"/>
              </a:rPr>
              <a:t>Evidence ≠ Goal</a:t>
            </a:r>
            <a:endParaRPr sz="4000">
              <a:latin typeface="Calibri"/>
              <a:ea typeface="Calibri"/>
              <a:cs typeface="Calibri"/>
              <a:sym typeface="Calibri"/>
            </a:endParaRPr>
          </a:p>
        </p:txBody>
      </p:sp>
      <p:sp>
        <p:nvSpPr>
          <p:cNvPr id="161" name="Google Shape;161;p29">
            <a:extLst>
              <a:ext uri="{C183D7F6-B498-43B3-948B-1728B52AA6E4}">
                <adec:decorative xmlns:adec="http://schemas.microsoft.com/office/drawing/2017/decorative" val="1"/>
              </a:ext>
            </a:extLst>
          </p:cNvPr>
          <p:cNvSpPr txBox="1"/>
          <p:nvPr/>
        </p:nvSpPr>
        <p:spPr>
          <a:xfrm>
            <a:off x="244375" y="2515100"/>
            <a:ext cx="87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62" name="Google Shape;162;p29" descr="A graphic of a transit map."/>
          <p:cNvPicPr preferRelativeResize="0"/>
          <p:nvPr/>
        </p:nvPicPr>
        <p:blipFill>
          <a:blip r:embed="rId3">
            <a:alphaModFix/>
          </a:blip>
          <a:stretch>
            <a:fillRect/>
          </a:stretch>
        </p:blipFill>
        <p:spPr>
          <a:xfrm>
            <a:off x="2819400" y="1734425"/>
            <a:ext cx="3256673" cy="3256673"/>
          </a:xfrm>
          <a:prstGeom prst="rect">
            <a:avLst/>
          </a:prstGeom>
          <a:noFill/>
          <a:ln>
            <a:noFill/>
          </a:ln>
        </p:spPr>
      </p:pic>
      <p:sp>
        <p:nvSpPr>
          <p:cNvPr id="163" name="Google Shape;163;p29"/>
          <p:cNvSpPr txBox="1"/>
          <p:nvPr/>
        </p:nvSpPr>
        <p:spPr>
          <a:xfrm>
            <a:off x="4672700" y="4834200"/>
            <a:ext cx="4471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u="sng">
                <a:solidFill>
                  <a:schemeClr val="hlink"/>
                </a:solidFill>
                <a:hlinkClick r:id="rId4"/>
              </a:rPr>
              <a:t>https://cdn.mbta.com/sites/default/files/2022-09/2022-09-12-subway-map-v36A.pdf</a:t>
            </a:r>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dirty="0"/>
              <a:t>Our problem</a:t>
            </a:r>
            <a:endParaRPr dirty="0"/>
          </a:p>
        </p:txBody>
      </p:sp>
      <p:sp>
        <p:nvSpPr>
          <p:cNvPr id="169" name="Google Shape;169;p30">
            <a:extLst>
              <a:ext uri="{C183D7F6-B498-43B3-948B-1728B52AA6E4}">
                <adec:decorative xmlns:adec="http://schemas.microsoft.com/office/drawing/2017/decorative" val="1"/>
              </a:ext>
            </a:extLst>
          </p:cNvPr>
          <p:cNvSpPr txBox="1"/>
          <p:nvPr/>
        </p:nvSpPr>
        <p:spPr>
          <a:xfrm>
            <a:off x="4709975" y="2087725"/>
            <a:ext cx="4124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latin typeface="Calibri"/>
              <a:ea typeface="Calibri"/>
              <a:cs typeface="Calibri"/>
              <a:sym typeface="Calibri"/>
            </a:endParaRPr>
          </a:p>
        </p:txBody>
      </p:sp>
      <p:sp>
        <p:nvSpPr>
          <p:cNvPr id="170" name="Google Shape;170;p30"/>
          <p:cNvSpPr txBox="1"/>
          <p:nvPr/>
        </p:nvSpPr>
        <p:spPr>
          <a:xfrm>
            <a:off x="3187175" y="1216175"/>
            <a:ext cx="5549700" cy="230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solidFill>
                  <a:schemeClr val="dk1"/>
                </a:solidFill>
                <a:latin typeface="Calibri"/>
                <a:ea typeface="Calibri"/>
                <a:cs typeface="Calibri"/>
                <a:sym typeface="Calibri"/>
              </a:rPr>
              <a:t>A map is not the territory.</a:t>
            </a:r>
            <a:endParaRPr sz="6000">
              <a:solidFill>
                <a:schemeClr val="dk1"/>
              </a:solidFill>
              <a:latin typeface="Calibri"/>
              <a:ea typeface="Calibri"/>
              <a:cs typeface="Calibri"/>
              <a:sym typeface="Calibri"/>
            </a:endParaRPr>
          </a:p>
          <a:p>
            <a:pPr marL="0" lvl="0" indent="0" algn="l" rtl="0">
              <a:spcBef>
                <a:spcPts val="0"/>
              </a:spcBef>
              <a:spcAft>
                <a:spcPts val="0"/>
              </a:spcAft>
              <a:buNone/>
            </a:pPr>
            <a:r>
              <a:rPr lang="en" sz="1750">
                <a:solidFill>
                  <a:srgbClr val="202122"/>
                </a:solidFill>
                <a:highlight>
                  <a:srgbClr val="FFFFFF"/>
                </a:highlight>
                <a:latin typeface="Calibri"/>
                <a:ea typeface="Calibri"/>
                <a:cs typeface="Calibri"/>
                <a:sym typeface="Calibri"/>
              </a:rPr>
              <a:t>Alfred Korzybski</a:t>
            </a:r>
            <a:endParaRPr sz="4700">
              <a:solidFill>
                <a:schemeClr val="dk1"/>
              </a:solidFill>
              <a:latin typeface="Calibri"/>
              <a:ea typeface="Calibri"/>
              <a:cs typeface="Calibri"/>
              <a:sym typeface="Calibri"/>
            </a:endParaRPr>
          </a:p>
        </p:txBody>
      </p:sp>
      <p:pic>
        <p:nvPicPr>
          <p:cNvPr id="171" name="Google Shape;171;p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1216175"/>
            <a:ext cx="3187175" cy="3971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a:t>Holistic evaluation</a:t>
            </a:r>
            <a:endParaRPr/>
          </a:p>
        </p:txBody>
      </p:sp>
      <p:sp>
        <p:nvSpPr>
          <p:cNvPr id="177" name="Google Shape;177;p31"/>
          <p:cNvSpPr txBox="1"/>
          <p:nvPr/>
        </p:nvSpPr>
        <p:spPr>
          <a:xfrm>
            <a:off x="134775" y="1496450"/>
            <a:ext cx="41241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libri"/>
                <a:ea typeface="Calibri"/>
                <a:cs typeface="Calibri"/>
                <a:sym typeface="Calibri"/>
              </a:rPr>
              <a:t>The qualities that foster success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Academic preparation</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Leadership</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Teamwork</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Grit</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Creativity</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Resilience</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Motivation</a:t>
            </a:r>
            <a:endParaRPr sz="24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dirty="0"/>
              <a:t>Holistic evaluation</a:t>
            </a:r>
            <a:endParaRPr dirty="0"/>
          </a:p>
        </p:txBody>
      </p:sp>
      <p:sp>
        <p:nvSpPr>
          <p:cNvPr id="183" name="Google Shape;183;p32"/>
          <p:cNvSpPr txBox="1"/>
          <p:nvPr/>
        </p:nvSpPr>
        <p:spPr>
          <a:xfrm>
            <a:off x="134775" y="1496450"/>
            <a:ext cx="41241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libri"/>
                <a:ea typeface="Calibri"/>
                <a:cs typeface="Calibri"/>
                <a:sym typeface="Calibri"/>
              </a:rPr>
              <a:t>The qualities that foster success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Academic preparation</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Leadership</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Teamwork</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Grit</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Creativity</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Resilience</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Motivation</a:t>
            </a:r>
            <a:endParaRPr sz="2400">
              <a:latin typeface="Calibri"/>
              <a:ea typeface="Calibri"/>
              <a:cs typeface="Calibri"/>
              <a:sym typeface="Calibri"/>
            </a:endParaRPr>
          </a:p>
        </p:txBody>
      </p:sp>
      <p:sp>
        <p:nvSpPr>
          <p:cNvPr id="184" name="Google Shape;184;p32"/>
          <p:cNvSpPr txBox="1"/>
          <p:nvPr/>
        </p:nvSpPr>
        <p:spPr>
          <a:xfrm>
            <a:off x="4709975" y="1706725"/>
            <a:ext cx="41241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libri"/>
                <a:ea typeface="Calibri"/>
                <a:cs typeface="Calibri"/>
                <a:sym typeface="Calibri"/>
              </a:rPr>
              <a:t>The evidence we have </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Institutions attended</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Transcripts - courses, grades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GRE scores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Personal statement</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Letters of recommendation</a:t>
            </a:r>
            <a:endParaRPr sz="2400">
              <a:latin typeface="Calibri"/>
              <a:ea typeface="Calibri"/>
              <a:cs typeface="Calibri"/>
              <a:sym typeface="Calibri"/>
            </a:endParaRPr>
          </a:p>
        </p:txBody>
      </p:sp>
      <p:cxnSp>
        <p:nvCxnSpPr>
          <p:cNvPr id="185" name="Google Shape;185;p32">
            <a:extLst>
              <a:ext uri="{C183D7F6-B498-43B3-948B-1728B52AA6E4}">
                <adec:decorative xmlns:adec="http://schemas.microsoft.com/office/drawing/2017/decorative" val="1"/>
              </a:ext>
            </a:extLst>
          </p:cNvPr>
          <p:cNvCxnSpPr/>
          <p:nvPr/>
        </p:nvCxnSpPr>
        <p:spPr>
          <a:xfrm rot="10800000">
            <a:off x="3498175" y="2179250"/>
            <a:ext cx="1261800" cy="210300"/>
          </a:xfrm>
          <a:prstGeom prst="straightConnector1">
            <a:avLst/>
          </a:prstGeom>
          <a:noFill/>
          <a:ln w="38100" cap="flat" cmpd="sng">
            <a:solidFill>
              <a:srgbClr val="FF0000"/>
            </a:solidFill>
            <a:prstDash val="solid"/>
            <a:round/>
            <a:headEnd type="none" w="med" len="med"/>
            <a:tailEnd type="triangle" w="med" len="med"/>
          </a:ln>
        </p:spPr>
      </p:cxnSp>
      <p:cxnSp>
        <p:nvCxnSpPr>
          <p:cNvPr id="186" name="Google Shape;186;p32">
            <a:extLst>
              <a:ext uri="{C183D7F6-B498-43B3-948B-1728B52AA6E4}">
                <adec:decorative xmlns:adec="http://schemas.microsoft.com/office/drawing/2017/decorative" val="1"/>
              </a:ext>
            </a:extLst>
          </p:cNvPr>
          <p:cNvCxnSpPr/>
          <p:nvPr/>
        </p:nvCxnSpPr>
        <p:spPr>
          <a:xfrm rot="10800000">
            <a:off x="3657500" y="2204750"/>
            <a:ext cx="1077000" cy="503400"/>
          </a:xfrm>
          <a:prstGeom prst="straightConnector1">
            <a:avLst/>
          </a:prstGeom>
          <a:noFill/>
          <a:ln w="38100" cap="flat" cmpd="sng">
            <a:solidFill>
              <a:srgbClr val="FF0000"/>
            </a:solidFill>
            <a:prstDash val="solid"/>
            <a:round/>
            <a:headEnd type="none" w="med" len="med"/>
            <a:tailEnd type="none" w="med" len="med"/>
          </a:ln>
        </p:spPr>
      </p:cxnSp>
      <p:cxnSp>
        <p:nvCxnSpPr>
          <p:cNvPr id="187" name="Google Shape;187;p32">
            <a:extLst>
              <a:ext uri="{C183D7F6-B498-43B3-948B-1728B52AA6E4}">
                <adec:decorative xmlns:adec="http://schemas.microsoft.com/office/drawing/2017/decorative" val="1"/>
              </a:ext>
            </a:extLst>
          </p:cNvPr>
          <p:cNvCxnSpPr/>
          <p:nvPr/>
        </p:nvCxnSpPr>
        <p:spPr>
          <a:xfrm rot="10800000">
            <a:off x="3683225" y="2211200"/>
            <a:ext cx="1044900" cy="828300"/>
          </a:xfrm>
          <a:prstGeom prst="straightConnector1">
            <a:avLst/>
          </a:prstGeom>
          <a:noFill/>
          <a:ln w="38100" cap="flat" cmpd="sng">
            <a:solidFill>
              <a:srgbClr val="FF0000"/>
            </a:solidFill>
            <a:prstDash val="solid"/>
            <a:round/>
            <a:headEnd type="none" w="med" len="med"/>
            <a:tailEnd type="none" w="med" len="med"/>
          </a:ln>
        </p:spPr>
      </p:cxnSp>
      <p:cxnSp>
        <p:nvCxnSpPr>
          <p:cNvPr id="188" name="Google Shape;188;p32">
            <a:extLst>
              <a:ext uri="{C183D7F6-B498-43B3-948B-1728B52AA6E4}">
                <adec:decorative xmlns:adec="http://schemas.microsoft.com/office/drawing/2017/decorative" val="1"/>
              </a:ext>
            </a:extLst>
          </p:cNvPr>
          <p:cNvCxnSpPr/>
          <p:nvPr/>
        </p:nvCxnSpPr>
        <p:spPr>
          <a:xfrm rot="10800000">
            <a:off x="3702200" y="2236600"/>
            <a:ext cx="1032300" cy="1191600"/>
          </a:xfrm>
          <a:prstGeom prst="straightConnector1">
            <a:avLst/>
          </a:prstGeom>
          <a:noFill/>
          <a:ln w="28575" cap="flat" cmpd="sng">
            <a:solidFill>
              <a:srgbClr val="FF0000"/>
            </a:solidFill>
            <a:prstDash val="solid"/>
            <a:round/>
            <a:headEnd type="none" w="med" len="med"/>
            <a:tailEnd type="triangle" w="med" len="med"/>
          </a:ln>
        </p:spPr>
      </p:cxnSp>
      <p:cxnSp>
        <p:nvCxnSpPr>
          <p:cNvPr id="189" name="Google Shape;189;p32">
            <a:extLst>
              <a:ext uri="{C183D7F6-B498-43B3-948B-1728B52AA6E4}">
                <adec:decorative xmlns:adec="http://schemas.microsoft.com/office/drawing/2017/decorative" val="1"/>
              </a:ext>
            </a:extLst>
          </p:cNvPr>
          <p:cNvCxnSpPr/>
          <p:nvPr/>
        </p:nvCxnSpPr>
        <p:spPr>
          <a:xfrm rot="10800000">
            <a:off x="3708575" y="2243075"/>
            <a:ext cx="1001400" cy="15165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
              <a:t>Holistic evaluation</a:t>
            </a:r>
            <a:endParaRPr/>
          </a:p>
        </p:txBody>
      </p:sp>
      <p:sp>
        <p:nvSpPr>
          <p:cNvPr id="195" name="Google Shape;195;p33"/>
          <p:cNvSpPr txBox="1"/>
          <p:nvPr/>
        </p:nvSpPr>
        <p:spPr>
          <a:xfrm>
            <a:off x="604225" y="1321250"/>
            <a:ext cx="73635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Interpreting GRE scores</a:t>
            </a:r>
            <a:endParaRPr sz="2100"/>
          </a:p>
          <a:p>
            <a:pPr marL="457200" lvl="0" indent="-361950" algn="l" rtl="0">
              <a:spcBef>
                <a:spcPts val="0"/>
              </a:spcBef>
              <a:spcAft>
                <a:spcPts val="0"/>
              </a:spcAft>
              <a:buSzPts val="2100"/>
              <a:buChar char="●"/>
            </a:pPr>
            <a:r>
              <a:rPr lang="en" sz="2100"/>
              <a:t>Three components. Indicate different skills.</a:t>
            </a:r>
            <a:endParaRPr sz="2100"/>
          </a:p>
          <a:p>
            <a:pPr marL="457200" lvl="0" indent="-361950" algn="l" rtl="0">
              <a:spcBef>
                <a:spcPts val="0"/>
              </a:spcBef>
              <a:spcAft>
                <a:spcPts val="0"/>
              </a:spcAft>
              <a:buSzPts val="2100"/>
              <a:buChar char="●"/>
            </a:pPr>
            <a:r>
              <a:rPr lang="en" sz="2100"/>
              <a:t>Verbal reasoning - ability to comprehend and synthesize written material</a:t>
            </a:r>
            <a:endParaRPr sz="2100"/>
          </a:p>
          <a:p>
            <a:pPr marL="457200" lvl="0" indent="-361950" algn="l" rtl="0">
              <a:spcBef>
                <a:spcPts val="0"/>
              </a:spcBef>
              <a:spcAft>
                <a:spcPts val="0"/>
              </a:spcAft>
              <a:buSzPts val="2100"/>
              <a:buChar char="●"/>
            </a:pPr>
            <a:r>
              <a:rPr lang="en" sz="2100"/>
              <a:t>Quantitative reasoning - ability to apply quantitative thinking</a:t>
            </a:r>
            <a:endParaRPr sz="2100"/>
          </a:p>
          <a:p>
            <a:pPr marL="457200" lvl="0" indent="-361950" algn="l" rtl="0">
              <a:spcBef>
                <a:spcPts val="0"/>
              </a:spcBef>
              <a:spcAft>
                <a:spcPts val="0"/>
              </a:spcAft>
              <a:buSzPts val="2100"/>
              <a:buChar char="●"/>
            </a:pPr>
            <a:r>
              <a:rPr lang="en" sz="2100"/>
              <a:t>Analytical writing - ability to construct and evaluate arguments</a:t>
            </a:r>
            <a:endParaRPr sz="2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bluebar-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9A4CA470B9574AA8476470B87F3B5B" ma:contentTypeVersion="2" ma:contentTypeDescription="Create a new document." ma:contentTypeScope="" ma:versionID="61bfa7e5763db535dba2e1bbbcd2d8c2">
  <xsd:schema xmlns:xsd="http://www.w3.org/2001/XMLSchema" xmlns:xs="http://www.w3.org/2001/XMLSchema" xmlns:p="http://schemas.microsoft.com/office/2006/metadata/properties" xmlns:ns3="e7e425ca-cb38-4c5b-a554-cc748565e23e" targetNamespace="http://schemas.microsoft.com/office/2006/metadata/properties" ma:root="true" ma:fieldsID="f1722b4e8976a7e67b5375b53d99e0a8" ns3:_="">
    <xsd:import namespace="e7e425ca-cb38-4c5b-a554-cc748565e23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e425ca-cb38-4c5b-a554-cc748565e2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BB4B82-D6F3-4FE4-B951-1D5223C3205A}">
  <ds:schemaRefs>
    <ds:schemaRef ds:uri="http://schemas.microsoft.com/sharepoint/v3/contenttype/forms"/>
  </ds:schemaRefs>
</ds:datastoreItem>
</file>

<file path=customXml/itemProps2.xml><?xml version="1.0" encoding="utf-8"?>
<ds:datastoreItem xmlns:ds="http://schemas.openxmlformats.org/officeDocument/2006/customXml" ds:itemID="{818FE217-9DEE-4019-AA7C-2BAED6F07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e425ca-cb38-4c5b-a554-cc748565e2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D39D5B-46EA-41B2-B8A5-F87E09D3BE45}">
  <ds:schemaRef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e7e425ca-cb38-4c5b-a554-cc748565e23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120</TotalTime>
  <Words>1912</Words>
  <Application>Microsoft Office PowerPoint</Application>
  <PresentationFormat>On-screen Show (16:9)</PresentationFormat>
  <Paragraphs>245</Paragraphs>
  <Slides>30</Slides>
  <Notes>30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vt:lpstr>
      <vt:lpstr>Calibri</vt:lpstr>
      <vt:lpstr>Noto Sans Symbols</vt:lpstr>
      <vt:lpstr>Simple Light</vt:lpstr>
      <vt:lpstr>white-bluebar-template</vt:lpstr>
      <vt:lpstr>1_Custom Design</vt:lpstr>
      <vt:lpstr>The Graduate School’s  Timely Topics Series</vt:lpstr>
      <vt:lpstr>Admitting graduate students</vt:lpstr>
      <vt:lpstr>Admitting graduate students</vt:lpstr>
      <vt:lpstr>Admitting graduate students</vt:lpstr>
      <vt:lpstr>Our problem</vt:lpstr>
      <vt:lpstr>Our problem</vt:lpstr>
      <vt:lpstr>Holistic evaluation</vt:lpstr>
      <vt:lpstr>Holistic evaluation</vt:lpstr>
      <vt:lpstr>Holistic evaluation</vt:lpstr>
      <vt:lpstr>Holistic evaluation</vt:lpstr>
      <vt:lpstr>Holistic evaluation</vt:lpstr>
      <vt:lpstr>Holistic evaluation</vt:lpstr>
      <vt:lpstr>Admitting graduate students</vt:lpstr>
      <vt:lpstr>Holistic evaluation</vt:lpstr>
      <vt:lpstr>Holistic evaluation</vt:lpstr>
      <vt:lpstr>Holistic admission resources</vt:lpstr>
      <vt:lpstr>Admissions- Application Requirements</vt:lpstr>
      <vt:lpstr>Changing Program Requirements</vt:lpstr>
      <vt:lpstr>Applicant Experience</vt:lpstr>
      <vt:lpstr>GPA Requirements for The Graduate School</vt:lpstr>
      <vt:lpstr>Regular VS. Provisional Admission</vt:lpstr>
      <vt:lpstr>Letters of Justification </vt:lpstr>
      <vt:lpstr>Optional Requirements:</vt:lpstr>
      <vt:lpstr>Optional Requirements:</vt:lpstr>
      <vt:lpstr>Waiving Program Requirements</vt:lpstr>
      <vt:lpstr>Conferences for diversity recruiting</vt:lpstr>
      <vt:lpstr>Conferences for Diversity Recruitment</vt:lpstr>
      <vt:lpstr>Students and Export Control</vt:lpstr>
      <vt:lpstr>Students and Export Control</vt:lpstr>
      <vt:lpstr>Upcoming Events – Timely Topics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Petsa, Megan</dc:creator>
  <cp:lastModifiedBy>Petsa, Megan</cp:lastModifiedBy>
  <cp:revision>3</cp:revision>
  <dcterms:modified xsi:type="dcterms:W3CDTF">2022-10-26T13:56:18Z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0x010100299A4CA470B9574AA8476470B87F3B5B</vt:lpwstr>
  </property>
</Properties>
</file>