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56" r:id="rId5"/>
    <p:sldId id="273" r:id="rId6"/>
    <p:sldId id="264" r:id="rId7"/>
    <p:sldId id="274" r:id="rId8"/>
    <p:sldId id="266" r:id="rId9"/>
    <p:sldId id="265" r:id="rId10"/>
    <p:sldId id="275" r:id="rId11"/>
    <p:sldId id="276" r:id="rId12"/>
    <p:sldId id="267" r:id="rId13"/>
    <p:sldId id="277" r:id="rId14"/>
    <p:sldId id="283" r:id="rId15"/>
    <p:sldId id="287" r:id="rId16"/>
    <p:sldId id="270" r:id="rId17"/>
    <p:sldId id="278" r:id="rId18"/>
    <p:sldId id="286" r:id="rId19"/>
    <p:sldId id="285" r:id="rId20"/>
    <p:sldId id="284" r:id="rId21"/>
    <p:sldId id="281" r:id="rId22"/>
    <p:sldId id="282" r:id="rId23"/>
    <p:sldId id="279" r:id="rId24"/>
    <p:sldId id="280" r:id="rId25"/>
    <p:sldId id="288" r:id="rId26"/>
    <p:sldId id="272" r:id="rId27"/>
  </p:sldIdLst>
  <p:sldSz cx="9144000" cy="6858000" type="screen4x3"/>
  <p:notesSz cx="6858000" cy="9212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686ED-91DE-43B6-5605-EA5BF77A0FA7}" v="3007" dt="2023-02-02T18:03:12.021"/>
    <p1510:client id="{3B615E50-A768-4D1B-8D1B-3A416240942F}" v="247" dt="2023-02-01T18:34:59.976"/>
    <p1510:client id="{6B49D57B-067B-1F4F-AE49-C3A8034A200F}" v="1238" dt="2023-02-01T21:22:34.239"/>
    <p1510:client id="{7D2F5EDD-8AD0-4B02-20DB-7DBDE6AA0112}" v="6" dt="2023-02-02T13:49:55.138"/>
    <p1510:client id="{8840A965-8DFF-44E7-A19E-91D0903672D8}" v="17" dt="2023-01-31T21:30:27.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05" d="100"/>
          <a:sy n="105" d="100"/>
        </p:scale>
        <p:origin x="1794" y="96"/>
      </p:cViewPr>
      <p:guideLst>
        <p:guide orient="horz" pos="2160"/>
        <p:guide pos="2880"/>
      </p:guideLst>
    </p:cSldViewPr>
  </p:slideViewPr>
  <p:outlineViewPr>
    <p:cViewPr>
      <p:scale>
        <a:sx n="33" d="100"/>
        <a:sy n="33" d="100"/>
      </p:scale>
      <p:origin x="0" y="-104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817" tIns="45909" rIns="91817" bIns="4590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613"/>
          </a:xfrm>
          <a:prstGeom prst="rect">
            <a:avLst/>
          </a:prstGeom>
        </p:spPr>
        <p:txBody>
          <a:bodyPr vert="horz" lIns="91817" tIns="45909" rIns="91817" bIns="45909" rtlCol="0"/>
          <a:lstStyle>
            <a:lvl1pPr algn="r">
              <a:defRPr sz="1200"/>
            </a:lvl1pPr>
          </a:lstStyle>
          <a:p>
            <a:fld id="{061639BF-1B26-4C64-B03B-7EB0243660E1}" type="datetimeFigureOut">
              <a:rPr lang="en-US" smtClean="0"/>
              <a:t>2/3/2023</a:t>
            </a:fld>
            <a:endParaRPr lang="en-US"/>
          </a:p>
        </p:txBody>
      </p:sp>
      <p:sp>
        <p:nvSpPr>
          <p:cNvPr id="4" name="Footer Placeholder 3"/>
          <p:cNvSpPr>
            <a:spLocks noGrp="1"/>
          </p:cNvSpPr>
          <p:nvPr>
            <p:ph type="ftr" sz="quarter" idx="2"/>
          </p:nvPr>
        </p:nvSpPr>
        <p:spPr>
          <a:xfrm>
            <a:off x="0" y="8750053"/>
            <a:ext cx="2971800" cy="460613"/>
          </a:xfrm>
          <a:prstGeom prst="rect">
            <a:avLst/>
          </a:prstGeom>
        </p:spPr>
        <p:txBody>
          <a:bodyPr vert="horz" lIns="91817" tIns="45909" rIns="91817" bIns="4590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0053"/>
            <a:ext cx="2971800" cy="460613"/>
          </a:xfrm>
          <a:prstGeom prst="rect">
            <a:avLst/>
          </a:prstGeom>
        </p:spPr>
        <p:txBody>
          <a:bodyPr vert="horz" lIns="91817" tIns="45909" rIns="91817" bIns="45909" rtlCol="0" anchor="b"/>
          <a:lstStyle>
            <a:lvl1pPr algn="r">
              <a:defRPr sz="1200"/>
            </a:lvl1pPr>
          </a:lstStyle>
          <a:p>
            <a:fld id="{4A907A3B-6056-4B43-B52C-52DC16DB9817}" type="slidenum">
              <a:rPr lang="en-US" smtClean="0"/>
              <a:t>‹#›</a:t>
            </a:fld>
            <a:endParaRPr lang="en-US"/>
          </a:p>
        </p:txBody>
      </p:sp>
    </p:spTree>
    <p:extLst>
      <p:ext uri="{BB962C8B-B14F-4D97-AF65-F5344CB8AC3E}">
        <p14:creationId xmlns:p14="http://schemas.microsoft.com/office/powerpoint/2010/main" val="284986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279A884C-061A-A940-AD27-CABF3263CF1C}" type="datetimeFigureOut">
              <a:rPr lang="en-US" smtClean="0"/>
              <a:t>2/3/2023</a:t>
            </a:fld>
            <a:endParaRPr lang="en-US"/>
          </a:p>
        </p:txBody>
      </p:sp>
      <p:sp>
        <p:nvSpPr>
          <p:cNvPr id="4" name="Slide Image Placeholder 3"/>
          <p:cNvSpPr>
            <a:spLocks noGrp="1" noRot="1" noChangeAspect="1"/>
          </p:cNvSpPr>
          <p:nvPr>
            <p:ph type="sldImg" idx="2"/>
          </p:nvPr>
        </p:nvSpPr>
        <p:spPr>
          <a:xfrm>
            <a:off x="1355725" y="1150938"/>
            <a:ext cx="4146550" cy="3109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33888"/>
            <a:ext cx="5486400" cy="36274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0300"/>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0300"/>
            <a:ext cx="2971800" cy="461963"/>
          </a:xfrm>
          <a:prstGeom prst="rect">
            <a:avLst/>
          </a:prstGeom>
        </p:spPr>
        <p:txBody>
          <a:bodyPr vert="horz" lIns="91440" tIns="45720" rIns="91440" bIns="45720" rtlCol="0" anchor="b"/>
          <a:lstStyle>
            <a:lvl1pPr algn="r">
              <a:defRPr sz="1200"/>
            </a:lvl1pPr>
          </a:lstStyle>
          <a:p>
            <a:fld id="{58A43EE4-EFD9-FF4A-82FD-5780F31F33C9}" type="slidenum">
              <a:rPr lang="en-US" smtClean="0"/>
              <a:t>‹#›</a:t>
            </a:fld>
            <a:endParaRPr lang="en-US"/>
          </a:p>
        </p:txBody>
      </p:sp>
    </p:spTree>
    <p:extLst>
      <p:ext uri="{BB962C8B-B14F-4D97-AF65-F5344CB8AC3E}">
        <p14:creationId xmlns:p14="http://schemas.microsoft.com/office/powerpoint/2010/main" val="67102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11</a:t>
            </a:fld>
            <a:endParaRPr lang="en-US"/>
          </a:p>
        </p:txBody>
      </p:sp>
    </p:spTree>
    <p:extLst>
      <p:ext uri="{BB962C8B-B14F-4D97-AF65-F5344CB8AC3E}">
        <p14:creationId xmlns:p14="http://schemas.microsoft.com/office/powerpoint/2010/main" val="226660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12</a:t>
            </a:fld>
            <a:endParaRPr lang="en-US"/>
          </a:p>
        </p:txBody>
      </p:sp>
    </p:spTree>
    <p:extLst>
      <p:ext uri="{BB962C8B-B14F-4D97-AF65-F5344CB8AC3E}">
        <p14:creationId xmlns:p14="http://schemas.microsoft.com/office/powerpoint/2010/main" val="14312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example is that we know the system. </a:t>
            </a:r>
          </a:p>
        </p:txBody>
      </p:sp>
      <p:sp>
        <p:nvSpPr>
          <p:cNvPr id="4" name="Slide Number Placeholder 3"/>
          <p:cNvSpPr>
            <a:spLocks noGrp="1"/>
          </p:cNvSpPr>
          <p:nvPr>
            <p:ph type="sldNum" sz="quarter" idx="5"/>
          </p:nvPr>
        </p:nvSpPr>
        <p:spPr/>
        <p:txBody>
          <a:bodyPr/>
          <a:lstStyle/>
          <a:p>
            <a:fld id="{58A43EE4-EFD9-FF4A-82FD-5780F31F33C9}" type="slidenum">
              <a:rPr lang="en-US" smtClean="0"/>
              <a:t>13</a:t>
            </a:fld>
            <a:endParaRPr lang="en-US"/>
          </a:p>
        </p:txBody>
      </p:sp>
    </p:spTree>
    <p:extLst>
      <p:ext uri="{BB962C8B-B14F-4D97-AF65-F5344CB8AC3E}">
        <p14:creationId xmlns:p14="http://schemas.microsoft.com/office/powerpoint/2010/main" val="253540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15</a:t>
            </a:fld>
            <a:endParaRPr lang="en-US"/>
          </a:p>
        </p:txBody>
      </p:sp>
    </p:spTree>
    <p:extLst>
      <p:ext uri="{BB962C8B-B14F-4D97-AF65-F5344CB8AC3E}">
        <p14:creationId xmlns:p14="http://schemas.microsoft.com/office/powerpoint/2010/main" val="34588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16</a:t>
            </a:fld>
            <a:endParaRPr lang="en-US"/>
          </a:p>
        </p:txBody>
      </p:sp>
    </p:spTree>
    <p:extLst>
      <p:ext uri="{BB962C8B-B14F-4D97-AF65-F5344CB8AC3E}">
        <p14:creationId xmlns:p14="http://schemas.microsoft.com/office/powerpoint/2010/main" val="148738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18</a:t>
            </a:fld>
            <a:endParaRPr lang="en-US"/>
          </a:p>
        </p:txBody>
      </p:sp>
    </p:spTree>
    <p:extLst>
      <p:ext uri="{BB962C8B-B14F-4D97-AF65-F5344CB8AC3E}">
        <p14:creationId xmlns:p14="http://schemas.microsoft.com/office/powerpoint/2010/main" val="387676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20</a:t>
            </a:fld>
            <a:endParaRPr lang="en-US"/>
          </a:p>
        </p:txBody>
      </p:sp>
    </p:spTree>
    <p:extLst>
      <p:ext uri="{BB962C8B-B14F-4D97-AF65-F5344CB8AC3E}">
        <p14:creationId xmlns:p14="http://schemas.microsoft.com/office/powerpoint/2010/main" val="267896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How do I check in on how a student who I think may be subject to a lot of stresses related to </a:t>
            </a:r>
            <a:r>
              <a:rPr lang="en-US" b="0" i="0" u="none" strike="noStrike" err="1">
                <a:solidFill>
                  <a:srgbClr val="000000"/>
                </a:solidFill>
                <a:effectLst/>
                <a:latin typeface="Calibri" panose="020F0502020204030204" pitchFamily="34" charset="0"/>
              </a:rPr>
              <a:t>minoritization</a:t>
            </a:r>
            <a:r>
              <a:rPr lang="en-US" b="0" i="0" u="none" strike="noStrike">
                <a:solidFill>
                  <a:srgbClr val="000000"/>
                </a:solidFill>
                <a:effectLst/>
                <a:latin typeface="Calibri" panose="020F0502020204030204" pitchFamily="34" charset="0"/>
              </a:rPr>
              <a:t> without making their status as minoritized feel centered in my lab?</a:t>
            </a:r>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23</a:t>
            </a:fld>
            <a:endParaRPr lang="en-US"/>
          </a:p>
        </p:txBody>
      </p:sp>
    </p:spTree>
    <p:extLst>
      <p:ext uri="{BB962C8B-B14F-4D97-AF65-F5344CB8AC3E}">
        <p14:creationId xmlns:p14="http://schemas.microsoft.com/office/powerpoint/2010/main" val="82457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p>
        </p:txBody>
      </p:sp>
      <p:sp>
        <p:nvSpPr>
          <p:cNvPr id="11" name="Date Placeholder 10"/>
          <p:cNvSpPr>
            <a:spLocks noGrp="1"/>
          </p:cNvSpPr>
          <p:nvPr>
            <p:ph type="dt" sz="half" idx="10"/>
          </p:nvPr>
        </p:nvSpPr>
        <p:spPr bwMode="black"/>
        <p:txBody>
          <a:bodyPr/>
          <a:lstStyle/>
          <a:p>
            <a:fld id="{B56D7820-3470-4B86-AFF4-0856901B7B97}" type="datetimeFigureOut">
              <a:rPr lang="en-US" smtClean="0"/>
              <a:t>2/3/2023</a:t>
            </a:fld>
            <a:endParaRPr lang="en-US"/>
          </a:p>
        </p:txBody>
      </p:sp>
      <p:sp>
        <p:nvSpPr>
          <p:cNvPr id="17" name="Slide Number Placeholder 16"/>
          <p:cNvSpPr>
            <a:spLocks noGrp="1"/>
          </p:cNvSpPr>
          <p:nvPr>
            <p:ph type="sldNum" sz="quarter" idx="11"/>
          </p:nvPr>
        </p:nvSpPr>
        <p:spPr/>
        <p:txBody>
          <a:bodyPr/>
          <a:lstStyle/>
          <a:p>
            <a:fld id="{4B3A3933-D594-40F4-98E4-817DAE38B2FF}"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D7820-3470-4B86-AFF4-0856901B7B9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A3933-D594-40F4-98E4-817DAE38B2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D7820-3470-4B86-AFF4-0856901B7B9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A3933-D594-40F4-98E4-817DAE38B2FF}"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B56D7820-3470-4B86-AFF4-0856901B7B97}" type="datetimeFigureOut">
              <a:rPr lang="en-US" smtClean="0"/>
              <a:t>2/3/2023</a:t>
            </a:fld>
            <a:endParaRPr lang="en-US"/>
          </a:p>
        </p:txBody>
      </p:sp>
      <p:sp>
        <p:nvSpPr>
          <p:cNvPr id="12" name="Slide Number Placeholder 11"/>
          <p:cNvSpPr>
            <a:spLocks noGrp="1"/>
          </p:cNvSpPr>
          <p:nvPr>
            <p:ph type="sldNum" sz="quarter" idx="15"/>
          </p:nvPr>
        </p:nvSpPr>
        <p:spPr/>
        <p:txBody>
          <a:bodyPr/>
          <a:lstStyle/>
          <a:p>
            <a:fld id="{4B3A3933-D594-40F4-98E4-817DAE38B2FF}"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Date Placeholder 12"/>
          <p:cNvSpPr>
            <a:spLocks noGrp="1"/>
          </p:cNvSpPr>
          <p:nvPr>
            <p:ph type="dt" sz="half" idx="10"/>
          </p:nvPr>
        </p:nvSpPr>
        <p:spPr/>
        <p:txBody>
          <a:bodyPr/>
          <a:lstStyle/>
          <a:p>
            <a:fld id="{B56D7820-3470-4B86-AFF4-0856901B7B97}" type="datetimeFigureOut">
              <a:rPr lang="en-US" smtClean="0"/>
              <a:t>2/3/2023</a:t>
            </a:fld>
            <a:endParaRPr lang="en-US"/>
          </a:p>
        </p:txBody>
      </p:sp>
      <p:sp>
        <p:nvSpPr>
          <p:cNvPr id="14" name="Slide Number Placeholder 13"/>
          <p:cNvSpPr>
            <a:spLocks noGrp="1"/>
          </p:cNvSpPr>
          <p:nvPr>
            <p:ph type="sldNum" sz="quarter" idx="11"/>
          </p:nvPr>
        </p:nvSpPr>
        <p:spPr/>
        <p:txBody>
          <a:bodyPr/>
          <a:lstStyle/>
          <a:p>
            <a:fld id="{4B3A3933-D594-40F4-98E4-817DAE38B2F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5"/>
          </p:nvPr>
        </p:nvSpPr>
        <p:spPr/>
        <p:txBody>
          <a:bodyPr/>
          <a:lstStyle/>
          <a:p>
            <a:fld id="{B56D7820-3470-4B86-AFF4-0856901B7B97}" type="datetimeFigureOut">
              <a:rPr lang="en-US" smtClean="0"/>
              <a:t>2/3/2023</a:t>
            </a:fld>
            <a:endParaRPr lang="en-US"/>
          </a:p>
        </p:txBody>
      </p:sp>
      <p:sp>
        <p:nvSpPr>
          <p:cNvPr id="12" name="Slide Number Placeholder 11"/>
          <p:cNvSpPr>
            <a:spLocks noGrp="1"/>
          </p:cNvSpPr>
          <p:nvPr>
            <p:ph type="sldNum" sz="quarter" idx="16"/>
          </p:nvPr>
        </p:nvSpPr>
        <p:spPr/>
        <p:txBody>
          <a:bodyPr/>
          <a:lstStyle/>
          <a:p>
            <a:fld id="{4B3A3933-D594-40F4-98E4-817DAE38B2FF}"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B56D7820-3470-4B86-AFF4-0856901B7B97}" type="datetimeFigureOut">
              <a:rPr lang="en-US" smtClean="0"/>
              <a:t>2/3/2023</a:t>
            </a:fld>
            <a:endParaRPr lang="en-US"/>
          </a:p>
        </p:txBody>
      </p:sp>
      <p:sp>
        <p:nvSpPr>
          <p:cNvPr id="12" name="Slide Number Placeholder 11"/>
          <p:cNvSpPr>
            <a:spLocks noGrp="1"/>
          </p:cNvSpPr>
          <p:nvPr>
            <p:ph type="sldNum" sz="quarter" idx="17"/>
          </p:nvPr>
        </p:nvSpPr>
        <p:spPr/>
        <p:txBody>
          <a:bodyPr/>
          <a:lstStyle/>
          <a:p>
            <a:fld id="{4B3A3933-D594-40F4-98E4-817DAE38B2FF}"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B56D7820-3470-4B86-AFF4-0856901B7B97}" type="datetimeFigureOut">
              <a:rPr lang="en-US" smtClean="0"/>
              <a:t>2/3/2023</a:t>
            </a:fld>
            <a:endParaRPr lang="en-US"/>
          </a:p>
        </p:txBody>
      </p:sp>
      <p:sp>
        <p:nvSpPr>
          <p:cNvPr id="16" name="Slide Number Placeholder 15"/>
          <p:cNvSpPr>
            <a:spLocks noGrp="1"/>
          </p:cNvSpPr>
          <p:nvPr>
            <p:ph type="sldNum" sz="quarter" idx="11"/>
          </p:nvPr>
        </p:nvSpPr>
        <p:spPr/>
        <p:txBody>
          <a:bodyPr/>
          <a:lstStyle/>
          <a:p>
            <a:fld id="{4B3A3933-D594-40F4-98E4-817DAE38B2F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56D7820-3470-4B86-AFF4-0856901B7B97}" type="datetimeFigureOut">
              <a:rPr lang="en-US" smtClean="0"/>
              <a:t>2/3/2023</a:t>
            </a:fld>
            <a:endParaRPr lang="en-US"/>
          </a:p>
        </p:txBody>
      </p:sp>
      <p:sp>
        <p:nvSpPr>
          <p:cNvPr id="8" name="Slide Number Placeholder 7"/>
          <p:cNvSpPr>
            <a:spLocks noGrp="1"/>
          </p:cNvSpPr>
          <p:nvPr>
            <p:ph type="sldNum" sz="quarter" idx="11"/>
          </p:nvPr>
        </p:nvSpPr>
        <p:spPr/>
        <p:txBody>
          <a:bodyPr/>
          <a:lstStyle/>
          <a:p>
            <a:fld id="{4B3A3933-D594-40F4-98E4-817DAE38B2F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B56D7820-3470-4B86-AFF4-0856901B7B97}" type="datetimeFigureOut">
              <a:rPr lang="en-US" smtClean="0"/>
              <a:t>2/3/2023</a:t>
            </a:fld>
            <a:endParaRPr lang="en-US"/>
          </a:p>
        </p:txBody>
      </p:sp>
      <p:sp>
        <p:nvSpPr>
          <p:cNvPr id="19" name="Slide Number Placeholder 18"/>
          <p:cNvSpPr>
            <a:spLocks noGrp="1"/>
          </p:cNvSpPr>
          <p:nvPr>
            <p:ph type="sldNum" sz="quarter" idx="16"/>
          </p:nvPr>
        </p:nvSpPr>
        <p:spPr/>
        <p:txBody>
          <a:bodyPr/>
          <a:lstStyle/>
          <a:p>
            <a:fld id="{4B3A3933-D594-40F4-98E4-817DAE38B2FF}"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B56D7820-3470-4B86-AFF4-0856901B7B97}" type="datetimeFigureOut">
              <a:rPr lang="en-US" smtClean="0"/>
              <a:t>2/3/2023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4B3A3933-D594-40F4-98E4-817DAE38B2FF}"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56D7820-3470-4B86-AFF4-0856901B7B97}" type="datetimeFigureOut">
              <a:rPr lang="en-US" smtClean="0"/>
              <a:t>2/3/2023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B3A3933-D594-40F4-98E4-817DAE38B2FF}"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TOPICS</a:t>
            </a:r>
          </a:p>
        </p:txBody>
      </p:sp>
      <p:sp>
        <p:nvSpPr>
          <p:cNvPr id="3" name="Subtitle 2"/>
          <p:cNvSpPr>
            <a:spLocks noGrp="1"/>
          </p:cNvSpPr>
          <p:nvPr>
            <p:ph type="subTitle" idx="1"/>
          </p:nvPr>
        </p:nvSpPr>
        <p:spPr>
          <a:xfrm>
            <a:off x="2565400" y="3045460"/>
            <a:ext cx="4013200" cy="995067"/>
          </a:xfrm>
        </p:spPr>
        <p:txBody>
          <a:bodyPr/>
          <a:lstStyle/>
          <a:p>
            <a:r>
              <a:rPr lang="en-US">
                <a:cs typeface="Tahoma"/>
              </a:rPr>
              <a:t>Mentoring Graduate Students of Color</a:t>
            </a:r>
          </a:p>
          <a:p>
            <a:endParaRPr lang="en-US">
              <a:cs typeface="Tahoma"/>
            </a:endParaRPr>
          </a:p>
        </p:txBody>
      </p:sp>
      <p:sp>
        <p:nvSpPr>
          <p:cNvPr id="4" name="TextBox 3">
            <a:extLst>
              <a:ext uri="{FF2B5EF4-FFF2-40B4-BE49-F238E27FC236}">
                <a16:creationId xmlns:a16="http://schemas.microsoft.com/office/drawing/2014/main" id="{C44A7DEB-B521-CC31-E3F5-646D286C8703}"/>
              </a:ext>
            </a:extLst>
          </p:cNvPr>
          <p:cNvSpPr txBox="1"/>
          <p:nvPr/>
        </p:nvSpPr>
        <p:spPr>
          <a:xfrm>
            <a:off x="128016" y="6455664"/>
            <a:ext cx="2697480" cy="307777"/>
          </a:xfrm>
          <a:prstGeom prst="rect">
            <a:avLst/>
          </a:prstGeom>
          <a:noFill/>
        </p:spPr>
        <p:txBody>
          <a:bodyPr wrap="square" rtlCol="0">
            <a:spAutoFit/>
          </a:bodyPr>
          <a:lstStyle/>
          <a:p>
            <a:r>
              <a:rPr lang="en-US" sz="1400" dirty="0"/>
              <a:t>Presented February 2, 2023</a:t>
            </a:r>
          </a:p>
        </p:txBody>
      </p:sp>
    </p:spTree>
    <p:extLst>
      <p:ext uri="{BB962C8B-B14F-4D97-AF65-F5344CB8AC3E}">
        <p14:creationId xmlns:p14="http://schemas.microsoft.com/office/powerpoint/2010/main" val="273054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E8C14-3A5F-7B68-6FD3-642277570A73}"/>
              </a:ext>
            </a:extLst>
          </p:cNvPr>
          <p:cNvSpPr>
            <a:spLocks noGrp="1"/>
          </p:cNvSpPr>
          <p:nvPr>
            <p:ph type="title"/>
          </p:nvPr>
        </p:nvSpPr>
        <p:spPr/>
        <p:txBody>
          <a:bodyPr/>
          <a:lstStyle/>
          <a:p>
            <a:r>
              <a:rPr lang="en-US" dirty="0">
                <a:cs typeface="Tunga"/>
              </a:rPr>
              <a:t>Mentoring graduate students of color</a:t>
            </a:r>
            <a:endParaRPr lang="en-US" dirty="0"/>
          </a:p>
        </p:txBody>
      </p:sp>
      <p:sp>
        <p:nvSpPr>
          <p:cNvPr id="2" name="Content Placeholder 1">
            <a:extLst>
              <a:ext uri="{FF2B5EF4-FFF2-40B4-BE49-F238E27FC236}">
                <a16:creationId xmlns:a16="http://schemas.microsoft.com/office/drawing/2014/main" id="{9D6BF1F5-73F6-54AC-61D4-D5C190123DEB}"/>
              </a:ext>
            </a:extLst>
          </p:cNvPr>
          <p:cNvSpPr>
            <a:spLocks noGrp="1"/>
          </p:cNvSpPr>
          <p:nvPr>
            <p:ph sz="quarter" idx="13"/>
          </p:nvPr>
        </p:nvSpPr>
        <p:spPr/>
        <p:txBody>
          <a:bodyPr vert="horz" lIns="91440" tIns="45720" rIns="91440" bIns="45720" rtlCol="0" anchor="t">
            <a:normAutofit/>
          </a:bodyPr>
          <a:lstStyle/>
          <a:p>
            <a:pPr algn="l"/>
            <a:r>
              <a:rPr lang="en-US">
                <a:cs typeface="Tahoma"/>
              </a:rPr>
              <a:t>The data is clear when it comes to mentoring students of color in higher education—historically excluded and racially oppressed students in academia do not receive good mentorship in comparison to their white counterparts.</a:t>
            </a:r>
          </a:p>
          <a:p>
            <a:pPr algn="l"/>
            <a:endParaRPr lang="en-US"/>
          </a:p>
          <a:p>
            <a:pPr marL="457200" indent="-457200" algn="l">
              <a:buAutoNum type="arabicPeriod"/>
            </a:pPr>
            <a:r>
              <a:rPr lang="en-US">
                <a:cs typeface="Tahoma"/>
              </a:rPr>
              <a:t>They are less likely to receive adequate support for their research</a:t>
            </a:r>
          </a:p>
          <a:p>
            <a:pPr marL="457200" indent="-457200" algn="l">
              <a:buAutoNum type="arabicPeriod"/>
            </a:pPr>
            <a:r>
              <a:rPr lang="en-US">
                <a:cs typeface="Tahoma"/>
              </a:rPr>
              <a:t>They are less likely to be taken seriously as academic scholars</a:t>
            </a:r>
          </a:p>
          <a:p>
            <a:pPr marL="457200" indent="-457200" algn="l">
              <a:buAutoNum type="arabicPeriod"/>
            </a:pPr>
            <a:r>
              <a:rPr lang="en-US">
                <a:cs typeface="Tahoma"/>
              </a:rPr>
              <a:t>They are less likely to be included in collaborative projects with faculty (or even with their white peers)</a:t>
            </a:r>
          </a:p>
          <a:p>
            <a:pPr marL="457200" indent="-457200" algn="l">
              <a:buAutoNum type="arabicPeriod"/>
            </a:pPr>
            <a:r>
              <a:rPr lang="en-US">
                <a:cs typeface="Tahoma"/>
              </a:rPr>
              <a:t>They are less likely to be included in networking opportunities</a:t>
            </a:r>
          </a:p>
          <a:p>
            <a:pPr marL="457200" indent="-457200" algn="l">
              <a:buAutoNum type="arabicPeriod"/>
            </a:pPr>
            <a:r>
              <a:rPr lang="en-US">
                <a:cs typeface="Tahoma"/>
              </a:rPr>
              <a:t>They are less likely to have a sense of belonging</a:t>
            </a:r>
            <a:endParaRPr lang="en-US"/>
          </a:p>
        </p:txBody>
      </p:sp>
    </p:spTree>
    <p:extLst>
      <p:ext uri="{BB962C8B-B14F-4D97-AF65-F5344CB8AC3E}">
        <p14:creationId xmlns:p14="http://schemas.microsoft.com/office/powerpoint/2010/main" val="40229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AC13E-D50D-34D5-B096-C3E13D3C15BB}"/>
              </a:ext>
            </a:extLst>
          </p:cNvPr>
          <p:cNvSpPr>
            <a:spLocks noGrp="1"/>
          </p:cNvSpPr>
          <p:nvPr>
            <p:ph type="title"/>
          </p:nvPr>
        </p:nvSpPr>
        <p:spPr>
          <a:solidFill>
            <a:schemeClr val="accent2"/>
          </a:solidFill>
        </p:spPr>
        <p:txBody>
          <a:bodyPr/>
          <a:lstStyle/>
          <a:p>
            <a:r>
              <a:rPr lang="en-US" dirty="0">
                <a:cs typeface="Tunga"/>
              </a:rPr>
              <a:t>Best practices in mentoring students of color</a:t>
            </a:r>
            <a:endParaRPr lang="en-US" dirty="0"/>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Mentoring can be intentionally planned as a partnering relationship.</a:t>
            </a:r>
            <a:endParaRPr lang="en-US" b="1"/>
          </a:p>
        </p:txBody>
      </p:sp>
      <p:pic>
        <p:nvPicPr>
          <p:cNvPr id="7" name="Picture 8" descr="Screenshot of Science Education research article, Beginning with the end in mind: Meaningful and intentional endings to equitable partnerships in science education">
            <a:extLst>
              <a:ext uri="{FF2B5EF4-FFF2-40B4-BE49-F238E27FC236}">
                <a16:creationId xmlns:a16="http://schemas.microsoft.com/office/drawing/2014/main" id="{BD99C75A-F0C5-B4F0-410D-21ABDD4A0D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36210" y="3511463"/>
            <a:ext cx="4995016" cy="1999639"/>
          </a:xfrm>
          <a:prstGeom prst="rect">
            <a:avLst/>
          </a:prstGeom>
        </p:spPr>
      </p:pic>
      <p:sp>
        <p:nvSpPr>
          <p:cNvPr id="9" name="Speech Bubble: Rectangle with Corners Rounded 5">
            <a:extLst>
              <a:ext uri="{FF2B5EF4-FFF2-40B4-BE49-F238E27FC236}">
                <a16:creationId xmlns:a16="http://schemas.microsoft.com/office/drawing/2014/main" id="{F27AD87E-C211-8781-4F81-1A6DB34CF843}"/>
              </a:ext>
            </a:extLst>
          </p:cNvPr>
          <p:cNvSpPr/>
          <p:nvPr/>
        </p:nvSpPr>
        <p:spPr>
          <a:xfrm>
            <a:off x="200526" y="3240506"/>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Deficit Language: </a:t>
            </a:r>
          </a:p>
          <a:p>
            <a:pPr algn="ctr"/>
            <a:r>
              <a:rPr lang="en-US" i="1"/>
              <a:t>You are my GA and I can fund you with this grant</a:t>
            </a:r>
          </a:p>
        </p:txBody>
      </p:sp>
      <p:sp>
        <p:nvSpPr>
          <p:cNvPr id="10" name="Speech Bubble: Rectangle with Corners Rounded 7">
            <a:extLst>
              <a:ext uri="{FF2B5EF4-FFF2-40B4-BE49-F238E27FC236}">
                <a16:creationId xmlns:a16="http://schemas.microsoft.com/office/drawing/2014/main" id="{D2152D15-621C-2377-C9F7-DB9835E99BD3}"/>
              </a:ext>
            </a:extLst>
          </p:cNvPr>
          <p:cNvSpPr/>
          <p:nvPr/>
        </p:nvSpPr>
        <p:spPr>
          <a:xfrm>
            <a:off x="6994357" y="3240505"/>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Asset Language: </a:t>
            </a:r>
          </a:p>
          <a:p>
            <a:pPr algn="ctr"/>
            <a:r>
              <a:rPr lang="en-US" i="1"/>
              <a:t>I am because we are</a:t>
            </a:r>
          </a:p>
          <a:p>
            <a:pPr algn="ctr"/>
            <a:r>
              <a:rPr lang="en-US" i="1"/>
              <a:t>(Ubuntu)</a:t>
            </a:r>
          </a:p>
        </p:txBody>
      </p:sp>
    </p:spTree>
    <p:extLst>
      <p:ext uri="{BB962C8B-B14F-4D97-AF65-F5344CB8AC3E}">
        <p14:creationId xmlns:p14="http://schemas.microsoft.com/office/powerpoint/2010/main" val="24780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AC13E-D50D-34D5-B096-C3E13D3C15BB}"/>
              </a:ext>
            </a:extLst>
          </p:cNvPr>
          <p:cNvSpPr>
            <a:spLocks noGrp="1"/>
          </p:cNvSpPr>
          <p:nvPr>
            <p:ph type="title"/>
          </p:nvPr>
        </p:nvSpPr>
        <p:spPr>
          <a:solidFill>
            <a:schemeClr val="tx1">
              <a:lumMod val="95000"/>
            </a:schemeClr>
          </a:solidFill>
        </p:spPr>
        <p:txBody>
          <a:bodyPr/>
          <a:lstStyle/>
          <a:p>
            <a:r>
              <a:rPr lang="en-US" dirty="0">
                <a:cs typeface="Tunga"/>
              </a:rPr>
              <a:t>Best practices in mentoring students of color</a:t>
            </a:r>
            <a:endParaRPr lang="en-US" dirty="0"/>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Mentoring can be intentionally planned as a partnering relationship.</a:t>
            </a:r>
            <a:endParaRPr lang="en-US" b="1"/>
          </a:p>
        </p:txBody>
      </p:sp>
      <p:pic>
        <p:nvPicPr>
          <p:cNvPr id="2050" name="Picture 2" descr="Details are in the caption following the image">
            <a:extLst>
              <a:ext uri="{FF2B5EF4-FFF2-40B4-BE49-F238E27FC236}">
                <a16:creationId xmlns:a16="http://schemas.microsoft.com/office/drawing/2014/main" id="{698A61AF-2950-3057-6B8D-8E9EF7176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482" y="2688824"/>
            <a:ext cx="5339036" cy="319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3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AC13E-D50D-34D5-B096-C3E13D3C15BB}"/>
              </a:ext>
            </a:extLst>
          </p:cNvPr>
          <p:cNvSpPr>
            <a:spLocks noGrp="1"/>
          </p:cNvSpPr>
          <p:nvPr>
            <p:ph type="title"/>
          </p:nvPr>
        </p:nvSpPr>
        <p:spPr>
          <a:solidFill>
            <a:schemeClr val="accent2"/>
          </a:solidFill>
        </p:spPr>
        <p:txBody>
          <a:bodyPr/>
          <a:lstStyle/>
          <a:p>
            <a:r>
              <a:rPr lang="en-US" dirty="0">
                <a:cs typeface="Tunga"/>
              </a:rPr>
              <a:t>Best practices in mentoring students of color</a:t>
            </a:r>
            <a:endParaRPr lang="en-US" dirty="0"/>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An effective mentor need not share the students’ experiences and feelings, but they should be aware of and sensitive to them. </a:t>
            </a:r>
            <a:endParaRPr lang="en-US" b="1"/>
          </a:p>
        </p:txBody>
      </p:sp>
      <p:pic>
        <p:nvPicPr>
          <p:cNvPr id="4" name="Picture 4">
            <a:extLst>
              <a:ext uri="{FF2B5EF4-FFF2-40B4-BE49-F238E27FC236}">
                <a16:creationId xmlns:a16="http://schemas.microsoft.com/office/drawing/2014/main" id="{99EB3AB1-FCCC-E0E6-4AE0-4CDB885104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1808" y="3054914"/>
            <a:ext cx="4472142" cy="2556442"/>
          </a:xfrm>
          <a:prstGeom prst="rect">
            <a:avLst/>
          </a:prstGeom>
        </p:spPr>
      </p:pic>
      <p:sp>
        <p:nvSpPr>
          <p:cNvPr id="5" name="TextBox 4">
            <a:extLst>
              <a:ext uri="{FF2B5EF4-FFF2-40B4-BE49-F238E27FC236}">
                <a16:creationId xmlns:a16="http://schemas.microsoft.com/office/drawing/2014/main" id="{E2F9FA36-3289-98ED-CB9E-20A4C1693C3B}"/>
              </a:ext>
            </a:extLst>
          </p:cNvPr>
          <p:cNvSpPr txBox="1"/>
          <p:nvPr/>
        </p:nvSpPr>
        <p:spPr>
          <a:xfrm>
            <a:off x="2664753" y="5731733"/>
            <a:ext cx="3916649" cy="923330"/>
          </a:xfrm>
          <a:prstGeom prst="rect">
            <a:avLst/>
          </a:prstGeom>
          <a:noFill/>
        </p:spPr>
        <p:txBody>
          <a:bodyPr wrap="none" lIns="91440" tIns="45720" rIns="91440" bIns="45720" rtlCol="0" anchor="t">
            <a:spAutoFit/>
          </a:bodyPr>
          <a:lstStyle/>
          <a:p>
            <a:pPr algn="ctr"/>
            <a:r>
              <a:rPr lang="en-US"/>
              <a:t>Assumptions of knowledge or experience</a:t>
            </a:r>
          </a:p>
          <a:p>
            <a:pPr algn="ctr"/>
            <a:r>
              <a:rPr lang="en-US"/>
              <a:t>. For example, assumptions on </a:t>
            </a:r>
          </a:p>
          <a:p>
            <a:pPr algn="ctr"/>
            <a:r>
              <a:rPr lang="en-US"/>
              <a:t>"How to read an academic paper" </a:t>
            </a:r>
          </a:p>
        </p:txBody>
      </p:sp>
      <p:sp>
        <p:nvSpPr>
          <p:cNvPr id="6" name="Speech Bubble: Rectangle with Corners Rounded 5">
            <a:extLst>
              <a:ext uri="{FF2B5EF4-FFF2-40B4-BE49-F238E27FC236}">
                <a16:creationId xmlns:a16="http://schemas.microsoft.com/office/drawing/2014/main" id="{33EADD70-EAAB-6E79-A027-6D092C749940}"/>
              </a:ext>
            </a:extLst>
          </p:cNvPr>
          <p:cNvSpPr/>
          <p:nvPr/>
        </p:nvSpPr>
        <p:spPr>
          <a:xfrm>
            <a:off x="200526" y="3240506"/>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Deficit Language: </a:t>
            </a:r>
          </a:p>
          <a:p>
            <a:pPr algn="ctr"/>
            <a:r>
              <a:rPr lang="en-US" i="1"/>
              <a:t>You don't know how to read a paper!?</a:t>
            </a:r>
          </a:p>
        </p:txBody>
      </p:sp>
      <p:sp>
        <p:nvSpPr>
          <p:cNvPr id="8" name="Speech Bubble: Rectangle with Corners Rounded 7">
            <a:extLst>
              <a:ext uri="{FF2B5EF4-FFF2-40B4-BE49-F238E27FC236}">
                <a16:creationId xmlns:a16="http://schemas.microsoft.com/office/drawing/2014/main" id="{3A81DCC6-A308-3F60-7614-A81A2A6F7A2E}"/>
              </a:ext>
            </a:extLst>
          </p:cNvPr>
          <p:cNvSpPr/>
          <p:nvPr/>
        </p:nvSpPr>
        <p:spPr>
          <a:xfrm>
            <a:off x="6994357" y="3240505"/>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Asset Language: </a:t>
            </a:r>
          </a:p>
          <a:p>
            <a:pPr algn="ctr"/>
            <a:r>
              <a:rPr lang="en-US" i="1"/>
              <a:t>You get to learn the most effective way to learn from academic papers!</a:t>
            </a:r>
          </a:p>
        </p:txBody>
      </p:sp>
    </p:spTree>
    <p:extLst>
      <p:ext uri="{BB962C8B-B14F-4D97-AF65-F5344CB8AC3E}">
        <p14:creationId xmlns:p14="http://schemas.microsoft.com/office/powerpoint/2010/main" val="15370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B6E21-F9D9-CAEF-8790-26C2C076623F}"/>
              </a:ext>
            </a:extLst>
          </p:cNvPr>
          <p:cNvSpPr>
            <a:spLocks noGrp="1"/>
          </p:cNvSpPr>
          <p:nvPr>
            <p:ph type="title"/>
          </p:nvPr>
        </p:nvSpPr>
        <p:spPr/>
        <p:txBody>
          <a:bodyPr/>
          <a:lstStyle/>
          <a:p>
            <a:r>
              <a:rPr lang="en-US">
                <a:cs typeface="Tunga"/>
              </a:rPr>
              <a:t>Deficit language is demoralizing</a:t>
            </a:r>
            <a:endParaRPr lang="en-US"/>
          </a:p>
        </p:txBody>
      </p:sp>
      <p:sp>
        <p:nvSpPr>
          <p:cNvPr id="4" name="Rectangle: Rounded Corners 3">
            <a:extLst>
              <a:ext uri="{FF2B5EF4-FFF2-40B4-BE49-F238E27FC236}">
                <a16:creationId xmlns:a16="http://schemas.microsoft.com/office/drawing/2014/main" id="{42445854-E21A-AA41-CBDA-1E1B459B7E4B}"/>
              </a:ext>
            </a:extLst>
          </p:cNvPr>
          <p:cNvSpPr/>
          <p:nvPr/>
        </p:nvSpPr>
        <p:spPr>
          <a:xfrm>
            <a:off x="2915652" y="2189746"/>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does what I say affect </a:t>
            </a:r>
          </a:p>
          <a:p>
            <a:pPr algn="ctr"/>
            <a:r>
              <a:rPr lang="en-US"/>
              <a:t>my student's </a:t>
            </a:r>
          </a:p>
          <a:p>
            <a:pPr algn="ctr"/>
            <a:r>
              <a:rPr lang="en-US" u="sng"/>
              <a:t>Imposter Syndrome</a:t>
            </a:r>
            <a:r>
              <a:rPr lang="en-US"/>
              <a:t>? </a:t>
            </a:r>
          </a:p>
        </p:txBody>
      </p:sp>
      <p:sp>
        <p:nvSpPr>
          <p:cNvPr id="6" name="Rectangle: Rounded Corners 5">
            <a:extLst>
              <a:ext uri="{FF2B5EF4-FFF2-40B4-BE49-F238E27FC236}">
                <a16:creationId xmlns:a16="http://schemas.microsoft.com/office/drawing/2014/main" id="{CB2EF47F-8B98-707E-A2FA-95B27BCEC0E6}"/>
              </a:ext>
            </a:extLst>
          </p:cNvPr>
          <p:cNvSpPr/>
          <p:nvPr/>
        </p:nvSpPr>
        <p:spPr>
          <a:xfrm>
            <a:off x="2915652" y="4355430"/>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does what I say affect </a:t>
            </a:r>
          </a:p>
          <a:p>
            <a:pPr algn="ctr"/>
            <a:r>
              <a:rPr lang="en-US"/>
              <a:t>my student's </a:t>
            </a:r>
          </a:p>
          <a:p>
            <a:pPr algn="ctr"/>
            <a:r>
              <a:rPr lang="en-US" u="sng"/>
              <a:t>Internalized Oppression</a:t>
            </a:r>
            <a:r>
              <a:rPr lang="en-US"/>
              <a:t>? </a:t>
            </a:r>
          </a:p>
        </p:txBody>
      </p:sp>
    </p:spTree>
    <p:extLst>
      <p:ext uri="{BB962C8B-B14F-4D97-AF65-F5344CB8AC3E}">
        <p14:creationId xmlns:p14="http://schemas.microsoft.com/office/powerpoint/2010/main" val="12158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AC13E-D50D-34D5-B096-C3E13D3C15BB}"/>
              </a:ext>
            </a:extLst>
          </p:cNvPr>
          <p:cNvSpPr>
            <a:spLocks noGrp="1"/>
          </p:cNvSpPr>
          <p:nvPr>
            <p:ph type="title"/>
          </p:nvPr>
        </p:nvSpPr>
        <p:spPr>
          <a:solidFill>
            <a:schemeClr val="accent2"/>
          </a:solidFill>
        </p:spPr>
        <p:txBody>
          <a:bodyPr/>
          <a:lstStyle/>
          <a:p>
            <a:r>
              <a:rPr lang="en-US" dirty="0">
                <a:cs typeface="Tunga"/>
              </a:rPr>
              <a:t>Best practices in mentoring students of color</a:t>
            </a:r>
            <a:endParaRPr lang="en-US" dirty="0"/>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Mentoring roles should be defined and revisited often.</a:t>
            </a:r>
            <a:endParaRPr lang="en-US" b="1"/>
          </a:p>
        </p:txBody>
      </p:sp>
      <p:pic>
        <p:nvPicPr>
          <p:cNvPr id="7" name="Picture 8" descr="Screenshot of article entitled, Graduate Students of Color: Race, Racism, and Mentoring in the White Waters of Academia">
            <a:extLst>
              <a:ext uri="{FF2B5EF4-FFF2-40B4-BE49-F238E27FC236}">
                <a16:creationId xmlns:a16="http://schemas.microsoft.com/office/drawing/2014/main" id="{BD99C75A-F0C5-B4F0-410D-21ABDD4A0D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1331" y="3511463"/>
            <a:ext cx="4904774" cy="1999639"/>
          </a:xfrm>
          <a:prstGeom prst="rect">
            <a:avLst/>
          </a:prstGeom>
        </p:spPr>
      </p:pic>
      <p:sp>
        <p:nvSpPr>
          <p:cNvPr id="9" name="Speech Bubble: Rectangle with Corners Rounded 5">
            <a:extLst>
              <a:ext uri="{FF2B5EF4-FFF2-40B4-BE49-F238E27FC236}">
                <a16:creationId xmlns:a16="http://schemas.microsoft.com/office/drawing/2014/main" id="{F27AD87E-C211-8781-4F81-1A6DB34CF843}"/>
              </a:ext>
            </a:extLst>
          </p:cNvPr>
          <p:cNvSpPr/>
          <p:nvPr/>
        </p:nvSpPr>
        <p:spPr>
          <a:xfrm>
            <a:off x="200526" y="3240506"/>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Deficit Language: </a:t>
            </a:r>
          </a:p>
          <a:p>
            <a:pPr algn="ctr"/>
            <a:r>
              <a:rPr lang="en-US" i="1"/>
              <a:t>I can’t help you – look on the website</a:t>
            </a:r>
          </a:p>
        </p:txBody>
      </p:sp>
      <p:sp>
        <p:nvSpPr>
          <p:cNvPr id="10" name="Speech Bubble: Rectangle with Corners Rounded 7">
            <a:extLst>
              <a:ext uri="{FF2B5EF4-FFF2-40B4-BE49-F238E27FC236}">
                <a16:creationId xmlns:a16="http://schemas.microsoft.com/office/drawing/2014/main" id="{D2152D15-621C-2377-C9F7-DB9835E99BD3}"/>
              </a:ext>
            </a:extLst>
          </p:cNvPr>
          <p:cNvSpPr/>
          <p:nvPr/>
        </p:nvSpPr>
        <p:spPr>
          <a:xfrm>
            <a:off x="6994357" y="3240505"/>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Asset Language: </a:t>
            </a:r>
          </a:p>
          <a:p>
            <a:pPr algn="ctr"/>
            <a:r>
              <a:rPr lang="en-US" i="1"/>
              <a:t>Here’s the domains I’d love to contribute to towards your success</a:t>
            </a:r>
          </a:p>
        </p:txBody>
      </p:sp>
    </p:spTree>
    <p:extLst>
      <p:ext uri="{BB962C8B-B14F-4D97-AF65-F5344CB8AC3E}">
        <p14:creationId xmlns:p14="http://schemas.microsoft.com/office/powerpoint/2010/main" val="37420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F1428D-39F2-D259-3955-8DD15D9124DA}"/>
              </a:ext>
            </a:extLst>
          </p:cNvPr>
          <p:cNvSpPr>
            <a:spLocks noGrp="1"/>
          </p:cNvSpPr>
          <p:nvPr>
            <p:ph type="title"/>
          </p:nvPr>
        </p:nvSpPr>
        <p:spPr>
          <a:xfrm>
            <a:off x="2514600" y="-701040"/>
            <a:ext cx="4114800" cy="701040"/>
          </a:xfrm>
        </p:spPr>
        <p:txBody>
          <a:bodyPr vert="horz" lIns="91440" tIns="45720" rIns="91440" bIns="45720" rtlCol="0" anchor="b" anchorCtr="0">
            <a:normAutofit/>
          </a:bodyPr>
          <a:lstStyle/>
          <a:p>
            <a:r>
              <a:rPr lang="en-US" dirty="0"/>
              <a:t>Best Practices in mentoring students of color</a:t>
            </a:r>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Mentoring roles should be defined and revisited often.</a:t>
            </a:r>
            <a:endParaRPr lang="en-US" b="1"/>
          </a:p>
        </p:txBody>
      </p:sp>
      <p:pic>
        <p:nvPicPr>
          <p:cNvPr id="1026" name="Picture 2" descr="Faculty Diversity">
            <a:extLst>
              <a:ext uri="{FF2B5EF4-FFF2-40B4-BE49-F238E27FC236}">
                <a16:creationId xmlns:a16="http://schemas.microsoft.com/office/drawing/2014/main" id="{7CE58F2E-B19D-1326-5A79-10D39729A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613"/>
            <a:ext cx="9144000" cy="627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B6E21-F9D9-CAEF-8790-26C2C076623F}"/>
              </a:ext>
            </a:extLst>
          </p:cNvPr>
          <p:cNvSpPr>
            <a:spLocks noGrp="1"/>
          </p:cNvSpPr>
          <p:nvPr>
            <p:ph type="title"/>
          </p:nvPr>
        </p:nvSpPr>
        <p:spPr/>
        <p:txBody>
          <a:bodyPr>
            <a:normAutofit/>
          </a:bodyPr>
          <a:lstStyle/>
          <a:p>
            <a:r>
              <a:rPr lang="en-US">
                <a:cs typeface="Tunga"/>
              </a:rPr>
              <a:t>Role uncertainty is demoralizing</a:t>
            </a:r>
            <a:endParaRPr lang="en-US"/>
          </a:p>
        </p:txBody>
      </p:sp>
      <p:sp>
        <p:nvSpPr>
          <p:cNvPr id="4" name="Rectangle: Rounded Corners 3">
            <a:extLst>
              <a:ext uri="{FF2B5EF4-FFF2-40B4-BE49-F238E27FC236}">
                <a16:creationId xmlns:a16="http://schemas.microsoft.com/office/drawing/2014/main" id="{42445854-E21A-AA41-CBDA-1E1B459B7E4B}"/>
              </a:ext>
            </a:extLst>
          </p:cNvPr>
          <p:cNvSpPr/>
          <p:nvPr/>
        </p:nvSpPr>
        <p:spPr>
          <a:xfrm>
            <a:off x="592866" y="2200256"/>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does what I say (or don’t) affect my student's </a:t>
            </a:r>
          </a:p>
          <a:p>
            <a:pPr algn="ctr"/>
            <a:r>
              <a:rPr lang="en-US" u="sng"/>
              <a:t>Imposter Syndrome</a:t>
            </a:r>
            <a:r>
              <a:rPr lang="en-US"/>
              <a:t>? </a:t>
            </a:r>
          </a:p>
        </p:txBody>
      </p:sp>
      <p:sp>
        <p:nvSpPr>
          <p:cNvPr id="6" name="Rectangle: Rounded Corners 5">
            <a:extLst>
              <a:ext uri="{FF2B5EF4-FFF2-40B4-BE49-F238E27FC236}">
                <a16:creationId xmlns:a16="http://schemas.microsoft.com/office/drawing/2014/main" id="{CB2EF47F-8B98-707E-A2FA-95B27BCEC0E6}"/>
              </a:ext>
            </a:extLst>
          </p:cNvPr>
          <p:cNvSpPr/>
          <p:nvPr/>
        </p:nvSpPr>
        <p:spPr>
          <a:xfrm>
            <a:off x="592866" y="4365940"/>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does what I say (or don’t) affect my student's </a:t>
            </a:r>
          </a:p>
          <a:p>
            <a:pPr algn="ctr"/>
            <a:r>
              <a:rPr lang="en-US" u="sng"/>
              <a:t>Internalized Oppression</a:t>
            </a:r>
            <a:r>
              <a:rPr lang="en-US"/>
              <a:t>? </a:t>
            </a:r>
          </a:p>
        </p:txBody>
      </p:sp>
      <p:sp>
        <p:nvSpPr>
          <p:cNvPr id="2" name="Rectangle: Rounded Corners 3">
            <a:extLst>
              <a:ext uri="{FF2B5EF4-FFF2-40B4-BE49-F238E27FC236}">
                <a16:creationId xmlns:a16="http://schemas.microsoft.com/office/drawing/2014/main" id="{02DC6F90-C800-E4D6-17DE-980935F036A9}"/>
              </a:ext>
            </a:extLst>
          </p:cNvPr>
          <p:cNvSpPr/>
          <p:nvPr/>
        </p:nvSpPr>
        <p:spPr>
          <a:xfrm>
            <a:off x="5348797" y="2200256"/>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Am I allowing careerism/time constraints to govern this mentoring? </a:t>
            </a:r>
          </a:p>
        </p:txBody>
      </p:sp>
      <p:sp>
        <p:nvSpPr>
          <p:cNvPr id="5" name="Rectangle: Rounded Corners 5">
            <a:extLst>
              <a:ext uri="{FF2B5EF4-FFF2-40B4-BE49-F238E27FC236}">
                <a16:creationId xmlns:a16="http://schemas.microsoft.com/office/drawing/2014/main" id="{1273B065-F37C-7C30-AACD-A2D90546B74F}"/>
              </a:ext>
            </a:extLst>
          </p:cNvPr>
          <p:cNvSpPr/>
          <p:nvPr/>
        </p:nvSpPr>
        <p:spPr>
          <a:xfrm>
            <a:off x="5348797" y="4365940"/>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am I encouraging a </a:t>
            </a:r>
          </a:p>
          <a:p>
            <a:pPr algn="ctr"/>
            <a:r>
              <a:rPr lang="en-US"/>
              <a:t>feedback loop? </a:t>
            </a:r>
          </a:p>
        </p:txBody>
      </p:sp>
    </p:spTree>
    <p:extLst>
      <p:ext uri="{BB962C8B-B14F-4D97-AF65-F5344CB8AC3E}">
        <p14:creationId xmlns:p14="http://schemas.microsoft.com/office/powerpoint/2010/main" val="298748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AC13E-D50D-34D5-B096-C3E13D3C15BB}"/>
              </a:ext>
            </a:extLst>
          </p:cNvPr>
          <p:cNvSpPr>
            <a:spLocks noGrp="1"/>
          </p:cNvSpPr>
          <p:nvPr>
            <p:ph type="title"/>
          </p:nvPr>
        </p:nvSpPr>
        <p:spPr>
          <a:solidFill>
            <a:schemeClr val="accent2"/>
          </a:solidFill>
        </p:spPr>
        <p:txBody>
          <a:bodyPr/>
          <a:lstStyle/>
          <a:p>
            <a:r>
              <a:rPr lang="en-US" dirty="0">
                <a:cs typeface="Tunga"/>
              </a:rPr>
              <a:t>Best practices in mentoring students of color</a:t>
            </a:r>
            <a:endParaRPr lang="en-US" dirty="0"/>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Feedback should be given and sought by both parties regularly.</a:t>
            </a:r>
            <a:endParaRPr lang="en-US" b="1"/>
          </a:p>
        </p:txBody>
      </p:sp>
      <p:pic>
        <p:nvPicPr>
          <p:cNvPr id="7" name="Picture 8" descr="Screenshot of article titled, Mentoring Underrepresented Minority Students">
            <a:extLst>
              <a:ext uri="{FF2B5EF4-FFF2-40B4-BE49-F238E27FC236}">
                <a16:creationId xmlns:a16="http://schemas.microsoft.com/office/drawing/2014/main" id="{BD99C75A-F0C5-B4F0-410D-21ABDD4A0D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73152" y="3511463"/>
            <a:ext cx="5121132" cy="1999639"/>
          </a:xfrm>
          <a:prstGeom prst="rect">
            <a:avLst/>
          </a:prstGeom>
        </p:spPr>
      </p:pic>
      <p:sp>
        <p:nvSpPr>
          <p:cNvPr id="9" name="Speech Bubble: Rectangle with Corners Rounded 5">
            <a:extLst>
              <a:ext uri="{FF2B5EF4-FFF2-40B4-BE49-F238E27FC236}">
                <a16:creationId xmlns:a16="http://schemas.microsoft.com/office/drawing/2014/main" id="{F27AD87E-C211-8781-4F81-1A6DB34CF843}"/>
              </a:ext>
            </a:extLst>
          </p:cNvPr>
          <p:cNvSpPr/>
          <p:nvPr/>
        </p:nvSpPr>
        <p:spPr>
          <a:xfrm>
            <a:off x="200526" y="3240506"/>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Deficit Language: </a:t>
            </a:r>
          </a:p>
          <a:p>
            <a:pPr algn="ctr"/>
            <a:r>
              <a:rPr lang="en-US" i="1"/>
              <a:t>You’re good, right?</a:t>
            </a:r>
          </a:p>
        </p:txBody>
      </p:sp>
      <p:sp>
        <p:nvSpPr>
          <p:cNvPr id="10" name="Speech Bubble: Rectangle with Corners Rounded 7">
            <a:extLst>
              <a:ext uri="{FF2B5EF4-FFF2-40B4-BE49-F238E27FC236}">
                <a16:creationId xmlns:a16="http://schemas.microsoft.com/office/drawing/2014/main" id="{D2152D15-621C-2377-C9F7-DB9835E99BD3}"/>
              </a:ext>
            </a:extLst>
          </p:cNvPr>
          <p:cNvSpPr/>
          <p:nvPr/>
        </p:nvSpPr>
        <p:spPr>
          <a:xfrm>
            <a:off x="6994357" y="3240505"/>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Asset Language: </a:t>
            </a:r>
          </a:p>
          <a:p>
            <a:pPr algn="ctr"/>
            <a:r>
              <a:rPr lang="en-US" i="1"/>
              <a:t>Are we meeting at a frequency that supports your needs?</a:t>
            </a:r>
          </a:p>
        </p:txBody>
      </p:sp>
    </p:spTree>
    <p:extLst>
      <p:ext uri="{BB962C8B-B14F-4D97-AF65-F5344CB8AC3E}">
        <p14:creationId xmlns:p14="http://schemas.microsoft.com/office/powerpoint/2010/main" val="845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B6E21-F9D9-CAEF-8790-26C2C076623F}"/>
              </a:ext>
            </a:extLst>
          </p:cNvPr>
          <p:cNvSpPr>
            <a:spLocks noGrp="1"/>
          </p:cNvSpPr>
          <p:nvPr>
            <p:ph type="title"/>
          </p:nvPr>
        </p:nvSpPr>
        <p:spPr/>
        <p:txBody>
          <a:bodyPr>
            <a:normAutofit fontScale="90000"/>
          </a:bodyPr>
          <a:lstStyle/>
          <a:p>
            <a:r>
              <a:rPr lang="en-US">
                <a:cs typeface="Tunga"/>
              </a:rPr>
              <a:t>Inadequate and inappropriate feedback is demoralizing</a:t>
            </a:r>
            <a:endParaRPr lang="en-US"/>
          </a:p>
        </p:txBody>
      </p:sp>
      <p:sp>
        <p:nvSpPr>
          <p:cNvPr id="4" name="Rectangle: Rounded Corners 3">
            <a:extLst>
              <a:ext uri="{FF2B5EF4-FFF2-40B4-BE49-F238E27FC236}">
                <a16:creationId xmlns:a16="http://schemas.microsoft.com/office/drawing/2014/main" id="{42445854-E21A-AA41-CBDA-1E1B459B7E4B}"/>
              </a:ext>
            </a:extLst>
          </p:cNvPr>
          <p:cNvSpPr/>
          <p:nvPr/>
        </p:nvSpPr>
        <p:spPr>
          <a:xfrm>
            <a:off x="592866" y="2200256"/>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does what I say affect </a:t>
            </a:r>
          </a:p>
          <a:p>
            <a:pPr algn="ctr"/>
            <a:r>
              <a:rPr lang="en-US"/>
              <a:t>my student's </a:t>
            </a:r>
          </a:p>
          <a:p>
            <a:pPr algn="ctr"/>
            <a:r>
              <a:rPr lang="en-US" u="sng"/>
              <a:t>Imposter Syndrome</a:t>
            </a:r>
            <a:r>
              <a:rPr lang="en-US"/>
              <a:t>? </a:t>
            </a:r>
          </a:p>
        </p:txBody>
      </p:sp>
      <p:sp>
        <p:nvSpPr>
          <p:cNvPr id="6" name="Rectangle: Rounded Corners 5">
            <a:extLst>
              <a:ext uri="{FF2B5EF4-FFF2-40B4-BE49-F238E27FC236}">
                <a16:creationId xmlns:a16="http://schemas.microsoft.com/office/drawing/2014/main" id="{CB2EF47F-8B98-707E-A2FA-95B27BCEC0E6}"/>
              </a:ext>
            </a:extLst>
          </p:cNvPr>
          <p:cNvSpPr/>
          <p:nvPr/>
        </p:nvSpPr>
        <p:spPr>
          <a:xfrm>
            <a:off x="592866" y="4365940"/>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does what I say affect </a:t>
            </a:r>
          </a:p>
          <a:p>
            <a:pPr algn="ctr"/>
            <a:r>
              <a:rPr lang="en-US"/>
              <a:t>my student's </a:t>
            </a:r>
          </a:p>
          <a:p>
            <a:pPr algn="ctr"/>
            <a:r>
              <a:rPr lang="en-US" u="sng"/>
              <a:t>Internalized Oppression</a:t>
            </a:r>
            <a:r>
              <a:rPr lang="en-US"/>
              <a:t>? </a:t>
            </a:r>
          </a:p>
        </p:txBody>
      </p:sp>
      <p:sp>
        <p:nvSpPr>
          <p:cNvPr id="2" name="Rectangle: Rounded Corners 3">
            <a:extLst>
              <a:ext uri="{FF2B5EF4-FFF2-40B4-BE49-F238E27FC236}">
                <a16:creationId xmlns:a16="http://schemas.microsoft.com/office/drawing/2014/main" id="{02DC6F90-C800-E4D6-17DE-980935F036A9}"/>
              </a:ext>
            </a:extLst>
          </p:cNvPr>
          <p:cNvSpPr/>
          <p:nvPr/>
        </p:nvSpPr>
        <p:spPr>
          <a:xfrm>
            <a:off x="5348797" y="2200256"/>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Am I operating on a precedence or “how it’s been” for others? </a:t>
            </a:r>
          </a:p>
        </p:txBody>
      </p:sp>
      <p:sp>
        <p:nvSpPr>
          <p:cNvPr id="5" name="Rectangle: Rounded Corners 5">
            <a:extLst>
              <a:ext uri="{FF2B5EF4-FFF2-40B4-BE49-F238E27FC236}">
                <a16:creationId xmlns:a16="http://schemas.microsoft.com/office/drawing/2014/main" id="{1273B065-F37C-7C30-AACD-A2D90546B74F}"/>
              </a:ext>
            </a:extLst>
          </p:cNvPr>
          <p:cNvSpPr/>
          <p:nvPr/>
        </p:nvSpPr>
        <p:spPr>
          <a:xfrm>
            <a:off x="5348797" y="4365940"/>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am I affirming my student? </a:t>
            </a:r>
          </a:p>
        </p:txBody>
      </p:sp>
    </p:spTree>
    <p:extLst>
      <p:ext uri="{BB962C8B-B14F-4D97-AF65-F5344CB8AC3E}">
        <p14:creationId xmlns:p14="http://schemas.microsoft.com/office/powerpoint/2010/main" val="22206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32952-759C-214D-6322-6D52CCD7FCB9}"/>
              </a:ext>
            </a:extLst>
          </p:cNvPr>
          <p:cNvSpPr>
            <a:spLocks noGrp="1"/>
          </p:cNvSpPr>
          <p:nvPr>
            <p:ph type="title"/>
          </p:nvPr>
        </p:nvSpPr>
        <p:spPr/>
        <p:txBody>
          <a:bodyPr/>
          <a:lstStyle/>
          <a:p>
            <a:r>
              <a:rPr lang="en-US" dirty="0">
                <a:cs typeface="Tunga"/>
              </a:rPr>
              <a:t>Introductions</a:t>
            </a:r>
            <a:endParaRPr lang="en-US" dirty="0"/>
          </a:p>
        </p:txBody>
      </p:sp>
      <p:sp>
        <p:nvSpPr>
          <p:cNvPr id="2" name="Content Placeholder 1">
            <a:extLst>
              <a:ext uri="{FF2B5EF4-FFF2-40B4-BE49-F238E27FC236}">
                <a16:creationId xmlns:a16="http://schemas.microsoft.com/office/drawing/2014/main" id="{FE9BE3CF-C9C9-AD11-D0F4-952DA7241677}"/>
              </a:ext>
            </a:extLst>
          </p:cNvPr>
          <p:cNvSpPr>
            <a:spLocks noGrp="1"/>
          </p:cNvSpPr>
          <p:nvPr>
            <p:ph sz="quarter" idx="13"/>
          </p:nvPr>
        </p:nvSpPr>
        <p:spPr>
          <a:xfrm>
            <a:off x="262759" y="2020824"/>
            <a:ext cx="8555419" cy="4075176"/>
          </a:xfrm>
        </p:spPr>
        <p:txBody>
          <a:bodyPr vert="horz" lIns="91440" tIns="45720" rIns="91440" bIns="45720" rtlCol="0" anchor="t">
            <a:normAutofit/>
          </a:bodyPr>
          <a:lstStyle/>
          <a:p>
            <a:pPr algn="l"/>
            <a:endParaRPr lang="en-US">
              <a:cs typeface="Tahoma"/>
            </a:endParaRPr>
          </a:p>
          <a:p>
            <a:pPr algn="l"/>
            <a:r>
              <a:rPr lang="en-US" b="1">
                <a:cs typeface="Tahoma"/>
              </a:rPr>
              <a:t>Dr. Stephany Santos, </a:t>
            </a:r>
            <a:r>
              <a:rPr lang="en-US">
                <a:cs typeface="Tahoma"/>
              </a:rPr>
              <a:t>Assistant Professor in Residence, Biomedical Engineering; Director, </a:t>
            </a:r>
            <a:r>
              <a:rPr lang="en-US" err="1">
                <a:cs typeface="Tahoma"/>
              </a:rPr>
              <a:t>Vergnano</a:t>
            </a:r>
            <a:r>
              <a:rPr lang="en-US">
                <a:cs typeface="Tahoma"/>
              </a:rPr>
              <a:t> Institute for Inclusion; </a:t>
            </a:r>
            <a:br>
              <a:rPr lang="en-US">
                <a:cs typeface="Tahoma"/>
              </a:rPr>
            </a:br>
            <a:r>
              <a:rPr lang="en-US">
                <a:cs typeface="Tahoma"/>
              </a:rPr>
              <a:t>and Office for Diversity and Inclusion (ODI) Affiliate</a:t>
            </a:r>
          </a:p>
          <a:p>
            <a:pPr algn="l"/>
            <a:endParaRPr lang="en-US"/>
          </a:p>
          <a:p>
            <a:pPr algn="l"/>
            <a:r>
              <a:rPr lang="en-US" b="1">
                <a:cs typeface="Tahoma"/>
              </a:rPr>
              <a:t>Dr. David G. </a:t>
            </a:r>
            <a:r>
              <a:rPr lang="en-US" b="1" err="1">
                <a:cs typeface="Tahoma"/>
              </a:rPr>
              <a:t>Embrick</a:t>
            </a:r>
            <a:r>
              <a:rPr lang="en-US" b="1">
                <a:cs typeface="Tahoma"/>
              </a:rPr>
              <a:t>, </a:t>
            </a:r>
            <a:r>
              <a:rPr lang="en-US">
                <a:cs typeface="Tahoma"/>
              </a:rPr>
              <a:t>Associate Professor in Sociology and Africana Studies; Director, Research on Resilient Cities, Racism, and Equity (UConn Hartford); and Office for Diversity and Inclusion (ODI) Affiliate</a:t>
            </a:r>
          </a:p>
        </p:txBody>
      </p:sp>
    </p:spTree>
    <p:extLst>
      <p:ext uri="{BB962C8B-B14F-4D97-AF65-F5344CB8AC3E}">
        <p14:creationId xmlns:p14="http://schemas.microsoft.com/office/powerpoint/2010/main" val="331910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AC13E-D50D-34D5-B096-C3E13D3C15BB}"/>
              </a:ext>
            </a:extLst>
          </p:cNvPr>
          <p:cNvSpPr>
            <a:spLocks noGrp="1"/>
          </p:cNvSpPr>
          <p:nvPr>
            <p:ph type="title"/>
          </p:nvPr>
        </p:nvSpPr>
        <p:spPr>
          <a:solidFill>
            <a:schemeClr val="accent2"/>
          </a:solidFill>
        </p:spPr>
        <p:txBody>
          <a:bodyPr/>
          <a:lstStyle/>
          <a:p>
            <a:r>
              <a:rPr lang="en-US" dirty="0">
                <a:cs typeface="Tunga"/>
              </a:rPr>
              <a:t>Best practices in mentoring students of color</a:t>
            </a:r>
            <a:endParaRPr lang="en-US" dirty="0"/>
          </a:p>
        </p:txBody>
      </p:sp>
      <p:sp>
        <p:nvSpPr>
          <p:cNvPr id="2" name="Content Placeholder 1">
            <a:extLst>
              <a:ext uri="{FF2B5EF4-FFF2-40B4-BE49-F238E27FC236}">
                <a16:creationId xmlns:a16="http://schemas.microsoft.com/office/drawing/2014/main" id="{93E8DF90-EC8D-BC22-5A99-7D1F9C97127F}"/>
              </a:ext>
            </a:extLst>
          </p:cNvPr>
          <p:cNvSpPr>
            <a:spLocks noGrp="1"/>
          </p:cNvSpPr>
          <p:nvPr>
            <p:ph sz="quarter" idx="13"/>
          </p:nvPr>
        </p:nvSpPr>
        <p:spPr/>
        <p:txBody>
          <a:bodyPr vert="horz" lIns="91440" tIns="45720" rIns="91440" bIns="45720" rtlCol="0" anchor="t">
            <a:normAutofit/>
          </a:bodyPr>
          <a:lstStyle/>
          <a:p>
            <a:r>
              <a:rPr lang="en-US" b="1">
                <a:ea typeface="+mn-lt"/>
                <a:cs typeface="+mn-lt"/>
              </a:rPr>
              <a:t>In particular, [many] Black and </a:t>
            </a:r>
            <a:r>
              <a:rPr lang="en-US" b="1" err="1">
                <a:ea typeface="+mn-lt"/>
                <a:cs typeface="+mn-lt"/>
              </a:rPr>
              <a:t>Latine</a:t>
            </a:r>
            <a:r>
              <a:rPr lang="en-US" b="1">
                <a:ea typeface="+mn-lt"/>
                <a:cs typeface="+mn-lt"/>
              </a:rPr>
              <a:t>/x students seek work and careers that integrate social justice, empathy, and equity matters.</a:t>
            </a:r>
            <a:endParaRPr lang="en-US" b="1"/>
          </a:p>
        </p:txBody>
      </p:sp>
      <p:pic>
        <p:nvPicPr>
          <p:cNvPr id="7" name="Picture 8" descr="Screenshot of article called, The Equity Ethic: Black and Latinx College Students Reengineering Their STEM Careers toward Justice">
            <a:extLst>
              <a:ext uri="{FF2B5EF4-FFF2-40B4-BE49-F238E27FC236}">
                <a16:creationId xmlns:a16="http://schemas.microsoft.com/office/drawing/2014/main" id="{BD99C75A-F0C5-B4F0-410D-21ABDD4A0D2C}"/>
              </a:ext>
            </a:extLst>
          </p:cNvPr>
          <p:cNvPicPr>
            <a:picLocks noChangeAspect="1"/>
          </p:cNvPicPr>
          <p:nvPr/>
        </p:nvPicPr>
        <p:blipFill>
          <a:blip r:embed="rId3"/>
          <a:stretch>
            <a:fillRect/>
          </a:stretch>
        </p:blipFill>
        <p:spPr>
          <a:xfrm>
            <a:off x="2173152" y="3084746"/>
            <a:ext cx="5121132" cy="2853073"/>
          </a:xfrm>
          <a:prstGeom prst="rect">
            <a:avLst/>
          </a:prstGeom>
        </p:spPr>
      </p:pic>
      <p:sp>
        <p:nvSpPr>
          <p:cNvPr id="9" name="Speech Bubble: Rectangle with Corners Rounded 5">
            <a:extLst>
              <a:ext uri="{FF2B5EF4-FFF2-40B4-BE49-F238E27FC236}">
                <a16:creationId xmlns:a16="http://schemas.microsoft.com/office/drawing/2014/main" id="{F27AD87E-C211-8781-4F81-1A6DB34CF843}"/>
              </a:ext>
            </a:extLst>
          </p:cNvPr>
          <p:cNvSpPr/>
          <p:nvPr/>
        </p:nvSpPr>
        <p:spPr>
          <a:xfrm>
            <a:off x="200526" y="3240506"/>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Deficit Language: </a:t>
            </a:r>
          </a:p>
          <a:p>
            <a:pPr algn="ctr"/>
            <a:r>
              <a:rPr lang="en-US" i="1"/>
              <a:t>Your research </a:t>
            </a:r>
          </a:p>
          <a:p>
            <a:pPr algn="ctr"/>
            <a:r>
              <a:rPr lang="en-US" i="1"/>
              <a:t>comes first. </a:t>
            </a:r>
          </a:p>
        </p:txBody>
      </p:sp>
      <p:sp>
        <p:nvSpPr>
          <p:cNvPr id="10" name="Speech Bubble: Rectangle with Corners Rounded 7">
            <a:extLst>
              <a:ext uri="{FF2B5EF4-FFF2-40B4-BE49-F238E27FC236}">
                <a16:creationId xmlns:a16="http://schemas.microsoft.com/office/drawing/2014/main" id="{D2152D15-621C-2377-C9F7-DB9835E99BD3}"/>
              </a:ext>
            </a:extLst>
          </p:cNvPr>
          <p:cNvSpPr/>
          <p:nvPr/>
        </p:nvSpPr>
        <p:spPr>
          <a:xfrm>
            <a:off x="6994357" y="3240505"/>
            <a:ext cx="2149642" cy="1399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Asset Language: </a:t>
            </a:r>
          </a:p>
          <a:p>
            <a:pPr algn="ctr"/>
            <a:r>
              <a:rPr lang="en-US" i="1"/>
              <a:t>It would be a great opportunity for you to present at the NSBE conference.</a:t>
            </a:r>
          </a:p>
        </p:txBody>
      </p:sp>
    </p:spTree>
    <p:extLst>
      <p:ext uri="{BB962C8B-B14F-4D97-AF65-F5344CB8AC3E}">
        <p14:creationId xmlns:p14="http://schemas.microsoft.com/office/powerpoint/2010/main" val="42644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AF570F-05A9-A435-16AC-19070F14F197}"/>
              </a:ext>
            </a:extLst>
          </p:cNvPr>
          <p:cNvSpPr>
            <a:spLocks noGrp="1"/>
          </p:cNvSpPr>
          <p:nvPr>
            <p:ph type="title"/>
          </p:nvPr>
        </p:nvSpPr>
        <p:spPr/>
        <p:txBody>
          <a:bodyPr/>
          <a:lstStyle/>
          <a:p>
            <a:r>
              <a:rPr lang="en-US"/>
              <a:t>Dismissing cultural needs is demoralizing </a:t>
            </a:r>
          </a:p>
        </p:txBody>
      </p:sp>
      <p:sp>
        <p:nvSpPr>
          <p:cNvPr id="4" name="Rectangle: Rounded Corners 3">
            <a:extLst>
              <a:ext uri="{FF2B5EF4-FFF2-40B4-BE49-F238E27FC236}">
                <a16:creationId xmlns:a16="http://schemas.microsoft.com/office/drawing/2014/main" id="{1FA08EB5-6A51-23BA-A282-7C8B1E152BD5}"/>
              </a:ext>
            </a:extLst>
          </p:cNvPr>
          <p:cNvSpPr/>
          <p:nvPr/>
        </p:nvSpPr>
        <p:spPr>
          <a:xfrm>
            <a:off x="603377" y="2242298"/>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does what I say affect </a:t>
            </a:r>
          </a:p>
          <a:p>
            <a:pPr algn="ctr"/>
            <a:r>
              <a:rPr lang="en-US"/>
              <a:t>my student's </a:t>
            </a:r>
          </a:p>
          <a:p>
            <a:pPr algn="ctr"/>
            <a:r>
              <a:rPr lang="en-US" u="sng"/>
              <a:t>Imposter Syndrome</a:t>
            </a:r>
            <a:r>
              <a:rPr lang="en-US"/>
              <a:t>? </a:t>
            </a:r>
          </a:p>
        </p:txBody>
      </p:sp>
      <p:sp>
        <p:nvSpPr>
          <p:cNvPr id="5" name="Rectangle: Rounded Corners 5">
            <a:extLst>
              <a:ext uri="{FF2B5EF4-FFF2-40B4-BE49-F238E27FC236}">
                <a16:creationId xmlns:a16="http://schemas.microsoft.com/office/drawing/2014/main" id="{FF0EEAA0-D172-39C3-322E-D5E6E0464127}"/>
              </a:ext>
            </a:extLst>
          </p:cNvPr>
          <p:cNvSpPr/>
          <p:nvPr/>
        </p:nvSpPr>
        <p:spPr>
          <a:xfrm>
            <a:off x="603377" y="4407982"/>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does what I say affect </a:t>
            </a:r>
          </a:p>
          <a:p>
            <a:pPr algn="ctr"/>
            <a:r>
              <a:rPr lang="en-US"/>
              <a:t>my student's </a:t>
            </a:r>
          </a:p>
          <a:p>
            <a:pPr algn="ctr"/>
            <a:r>
              <a:rPr lang="en-US" u="sng"/>
              <a:t>Internalized Oppression</a:t>
            </a:r>
            <a:r>
              <a:rPr lang="en-US"/>
              <a:t>? </a:t>
            </a:r>
          </a:p>
        </p:txBody>
      </p:sp>
      <p:sp>
        <p:nvSpPr>
          <p:cNvPr id="6" name="Rectangle: Rounded Corners 3">
            <a:extLst>
              <a:ext uri="{FF2B5EF4-FFF2-40B4-BE49-F238E27FC236}">
                <a16:creationId xmlns:a16="http://schemas.microsoft.com/office/drawing/2014/main" id="{7AFC4784-AAA2-6646-C26C-3193FE666FED}"/>
              </a:ext>
            </a:extLst>
          </p:cNvPr>
          <p:cNvSpPr/>
          <p:nvPr/>
        </p:nvSpPr>
        <p:spPr>
          <a:xfrm>
            <a:off x="5227931" y="2242298"/>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 we integrate equity and social justice into </a:t>
            </a:r>
          </a:p>
          <a:p>
            <a:pPr algn="ctr"/>
            <a:r>
              <a:rPr lang="en-US"/>
              <a:t>our research group values? </a:t>
            </a:r>
          </a:p>
        </p:txBody>
      </p:sp>
      <p:sp>
        <p:nvSpPr>
          <p:cNvPr id="7" name="Rectangle: Rounded Corners 5">
            <a:extLst>
              <a:ext uri="{FF2B5EF4-FFF2-40B4-BE49-F238E27FC236}">
                <a16:creationId xmlns:a16="http://schemas.microsoft.com/office/drawing/2014/main" id="{5117DE2C-A88B-0CD9-97D6-89F8DBE27B2F}"/>
              </a:ext>
            </a:extLst>
          </p:cNvPr>
          <p:cNvSpPr/>
          <p:nvPr/>
        </p:nvSpPr>
        <p:spPr>
          <a:xfrm>
            <a:off x="5227931" y="4407982"/>
            <a:ext cx="33126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How do I promote affinity-based programs and events? </a:t>
            </a:r>
          </a:p>
        </p:txBody>
      </p:sp>
    </p:spTree>
    <p:extLst>
      <p:ext uri="{BB962C8B-B14F-4D97-AF65-F5344CB8AC3E}">
        <p14:creationId xmlns:p14="http://schemas.microsoft.com/office/powerpoint/2010/main" val="26374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ADA97-2D96-85AA-90C5-5B8618116577}"/>
              </a:ext>
            </a:extLst>
          </p:cNvPr>
          <p:cNvSpPr>
            <a:spLocks noGrp="1"/>
          </p:cNvSpPr>
          <p:nvPr>
            <p:ph type="title"/>
          </p:nvPr>
        </p:nvSpPr>
        <p:spPr/>
        <p:txBody>
          <a:bodyPr/>
          <a:lstStyle/>
          <a:p>
            <a:r>
              <a:rPr lang="en-US" dirty="0"/>
              <a:t>Best Practices Summary</a:t>
            </a:r>
          </a:p>
        </p:txBody>
      </p:sp>
      <p:sp>
        <p:nvSpPr>
          <p:cNvPr id="2" name="Content Placeholder 1">
            <a:extLst>
              <a:ext uri="{FF2B5EF4-FFF2-40B4-BE49-F238E27FC236}">
                <a16:creationId xmlns:a16="http://schemas.microsoft.com/office/drawing/2014/main" id="{1B8236A8-6377-6063-0535-443C6F2701A4}"/>
              </a:ext>
            </a:extLst>
          </p:cNvPr>
          <p:cNvSpPr>
            <a:spLocks noGrp="1"/>
          </p:cNvSpPr>
          <p:nvPr>
            <p:ph sz="quarter" idx="13"/>
          </p:nvPr>
        </p:nvSpPr>
        <p:spPr/>
        <p:txBody>
          <a:bodyPr/>
          <a:lstStyle/>
          <a:p>
            <a:pPr marL="457200" indent="-457200" algn="l">
              <a:buAutoNum type="arabicPeriod"/>
            </a:pPr>
            <a:r>
              <a:rPr lang="en-US" b="1">
                <a:ea typeface="+mn-lt"/>
                <a:cs typeface="+mn-lt"/>
              </a:rPr>
              <a:t>Mentoring can be intentionally planned as a partnering relationship.</a:t>
            </a:r>
          </a:p>
          <a:p>
            <a:pPr marL="457200" indent="-457200" algn="l">
              <a:buFontTx/>
              <a:buAutoNum type="arabicPeriod"/>
            </a:pPr>
            <a:r>
              <a:rPr lang="en-US" b="1">
                <a:ea typeface="+mn-lt"/>
                <a:cs typeface="+mn-lt"/>
              </a:rPr>
              <a:t>An effective mentor need not share the students’ experiences and feelings, but they should be aware of and sensitive to them. </a:t>
            </a:r>
            <a:endParaRPr lang="en-US" b="1"/>
          </a:p>
          <a:p>
            <a:pPr marL="457200" indent="-457200" algn="l">
              <a:buAutoNum type="arabicPeriod"/>
            </a:pPr>
            <a:r>
              <a:rPr lang="en-US" b="1">
                <a:ea typeface="+mn-lt"/>
                <a:cs typeface="+mn-lt"/>
              </a:rPr>
              <a:t>Mentoring roles should be defined and revisited often.</a:t>
            </a:r>
          </a:p>
          <a:p>
            <a:pPr marL="457200" indent="-457200" algn="l">
              <a:buAutoNum type="arabicPeriod"/>
            </a:pPr>
            <a:r>
              <a:rPr lang="en-US" b="1">
                <a:ea typeface="+mn-lt"/>
                <a:cs typeface="+mn-lt"/>
              </a:rPr>
              <a:t>Feedback should be given and sought by both parties regularly.</a:t>
            </a:r>
          </a:p>
          <a:p>
            <a:pPr marL="457200" indent="-457200" algn="l">
              <a:buFontTx/>
              <a:buAutoNum type="arabicPeriod"/>
            </a:pPr>
            <a:r>
              <a:rPr lang="en-US" b="1">
                <a:ea typeface="+mn-lt"/>
                <a:cs typeface="+mn-lt"/>
              </a:rPr>
              <a:t>In particular, [many] Black and </a:t>
            </a:r>
            <a:r>
              <a:rPr lang="en-US" b="1" err="1">
                <a:ea typeface="+mn-lt"/>
                <a:cs typeface="+mn-lt"/>
              </a:rPr>
              <a:t>Latine</a:t>
            </a:r>
            <a:r>
              <a:rPr lang="en-US" b="1">
                <a:ea typeface="+mn-lt"/>
                <a:cs typeface="+mn-lt"/>
              </a:rPr>
              <a:t>/x students seek work and careers that integrate social justice, empathy, and equity matters.</a:t>
            </a:r>
            <a:endParaRPr lang="en-US" b="1"/>
          </a:p>
          <a:p>
            <a:pPr algn="l"/>
            <a:endParaRPr lang="en-US"/>
          </a:p>
          <a:p>
            <a:pPr algn="l"/>
            <a:r>
              <a:rPr lang="en-US"/>
              <a:t>Grounded by:</a:t>
            </a:r>
          </a:p>
          <a:p>
            <a:pPr algn="l"/>
            <a:r>
              <a:rPr lang="en-US"/>
              <a:t>1. How does what I say affect Imposter Syndrome? (individual level)</a:t>
            </a:r>
          </a:p>
          <a:p>
            <a:pPr algn="l"/>
            <a:r>
              <a:rPr lang="en-US"/>
              <a:t>2. How does what I say affect Internalized Oppression? (systems level)</a:t>
            </a:r>
          </a:p>
        </p:txBody>
      </p:sp>
    </p:spTree>
    <p:extLst>
      <p:ext uri="{BB962C8B-B14F-4D97-AF65-F5344CB8AC3E}">
        <p14:creationId xmlns:p14="http://schemas.microsoft.com/office/powerpoint/2010/main" val="273906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363B8F-A3E5-DA66-7E1F-9819878DB6DD}"/>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0689F286-6915-B27C-DFF9-86DAFFE783FA}"/>
              </a:ext>
              <a:ext uri="{C183D7F6-B498-43B3-948B-1728B52AA6E4}">
                <adec:decorative xmlns:adec="http://schemas.microsoft.com/office/drawing/2017/decorative" val="1"/>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389822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CC754-2E37-704A-9071-3B7B671C3C23}"/>
              </a:ext>
            </a:extLst>
          </p:cNvPr>
          <p:cNvSpPr>
            <a:spLocks noGrp="1"/>
          </p:cNvSpPr>
          <p:nvPr>
            <p:ph type="title"/>
          </p:nvPr>
        </p:nvSpPr>
        <p:spPr/>
        <p:txBody>
          <a:bodyPr/>
          <a:lstStyle/>
          <a:p>
            <a:r>
              <a:rPr lang="en-US" dirty="0"/>
              <a:t>itinerary</a:t>
            </a:r>
          </a:p>
        </p:txBody>
      </p:sp>
      <p:sp>
        <p:nvSpPr>
          <p:cNvPr id="2" name="Content Placeholder 1">
            <a:extLst>
              <a:ext uri="{FF2B5EF4-FFF2-40B4-BE49-F238E27FC236}">
                <a16:creationId xmlns:a16="http://schemas.microsoft.com/office/drawing/2014/main" id="{85D9FCBE-06FE-3AB6-58BF-92F3DDBF70F7}"/>
              </a:ext>
            </a:extLst>
          </p:cNvPr>
          <p:cNvSpPr>
            <a:spLocks noGrp="1"/>
          </p:cNvSpPr>
          <p:nvPr>
            <p:ph sz="quarter" idx="13"/>
          </p:nvPr>
        </p:nvSpPr>
        <p:spPr/>
        <p:txBody>
          <a:bodyPr vert="horz" lIns="91440" tIns="45720" rIns="91440" bIns="45720" rtlCol="0" anchor="t">
            <a:normAutofit/>
          </a:bodyPr>
          <a:lstStyle/>
          <a:p>
            <a:pPr marL="457200" indent="-457200" algn="l">
              <a:buAutoNum type="arabicPeriod"/>
            </a:pPr>
            <a:r>
              <a:rPr lang="en-US">
                <a:cs typeface="Tahoma"/>
              </a:rPr>
              <a:t>What do we know?</a:t>
            </a:r>
          </a:p>
          <a:p>
            <a:pPr marL="457200" indent="-457200" algn="l">
              <a:buAutoNum type="arabicPeriod"/>
            </a:pPr>
            <a:r>
              <a:rPr lang="en-US">
                <a:cs typeface="Tahoma"/>
              </a:rPr>
              <a:t>Experiences of Graduate Students</a:t>
            </a:r>
          </a:p>
          <a:p>
            <a:pPr marL="457200" indent="-457200" algn="l">
              <a:buAutoNum type="arabicPeriod"/>
            </a:pPr>
            <a:r>
              <a:rPr lang="en-US">
                <a:cs typeface="Tahoma"/>
              </a:rPr>
              <a:t>Experiences of Graduate Students of Color</a:t>
            </a:r>
          </a:p>
          <a:p>
            <a:pPr marL="457200" indent="-457200" algn="l">
              <a:buAutoNum type="arabicPeriod"/>
            </a:pPr>
            <a:r>
              <a:rPr lang="en-US">
                <a:cs typeface="Tahoma"/>
              </a:rPr>
              <a:t>Challenges of Mentoring</a:t>
            </a:r>
          </a:p>
          <a:p>
            <a:pPr marL="457200" indent="-457200" algn="l">
              <a:buAutoNum type="arabicPeriod"/>
            </a:pPr>
            <a:r>
              <a:rPr lang="en-US">
                <a:cs typeface="Tahoma"/>
              </a:rPr>
              <a:t>Best Practices toward Better Mentoring</a:t>
            </a:r>
          </a:p>
          <a:p>
            <a:pPr marL="457200" indent="-457200" algn="l">
              <a:buAutoNum type="arabicPeriod"/>
            </a:pPr>
            <a:endParaRPr lang="en-US"/>
          </a:p>
        </p:txBody>
      </p:sp>
    </p:spTree>
    <p:extLst>
      <p:ext uri="{BB962C8B-B14F-4D97-AF65-F5344CB8AC3E}">
        <p14:creationId xmlns:p14="http://schemas.microsoft.com/office/powerpoint/2010/main" val="389763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FF0532-5241-C899-918C-6B9346707B08}"/>
              </a:ext>
            </a:extLst>
          </p:cNvPr>
          <p:cNvSpPr>
            <a:spLocks noGrp="1"/>
          </p:cNvSpPr>
          <p:nvPr>
            <p:ph type="title"/>
          </p:nvPr>
        </p:nvSpPr>
        <p:spPr/>
        <p:txBody>
          <a:bodyPr/>
          <a:lstStyle/>
          <a:p>
            <a:r>
              <a:rPr lang="en-US" dirty="0">
                <a:cs typeface="Tunga"/>
              </a:rPr>
              <a:t>What do we know?</a:t>
            </a:r>
            <a:endParaRPr lang="en-US" dirty="0"/>
          </a:p>
        </p:txBody>
      </p:sp>
      <p:sp>
        <p:nvSpPr>
          <p:cNvPr id="2" name="Content Placeholder 1">
            <a:extLst>
              <a:ext uri="{FF2B5EF4-FFF2-40B4-BE49-F238E27FC236}">
                <a16:creationId xmlns:a16="http://schemas.microsoft.com/office/drawing/2014/main" id="{8B587B75-9A40-75FA-5229-78A6FE5488E4}"/>
              </a:ext>
            </a:extLst>
          </p:cNvPr>
          <p:cNvSpPr>
            <a:spLocks noGrp="1"/>
          </p:cNvSpPr>
          <p:nvPr>
            <p:ph sz="quarter" idx="13"/>
          </p:nvPr>
        </p:nvSpPr>
        <p:spPr>
          <a:xfrm>
            <a:off x="457200" y="2020824"/>
            <a:ext cx="8229600" cy="4560698"/>
          </a:xfrm>
        </p:spPr>
        <p:txBody>
          <a:bodyPr vert="horz" lIns="91440" tIns="45720" rIns="91440" bIns="45720" rtlCol="0" anchor="t">
            <a:normAutofit lnSpcReduction="10000"/>
          </a:bodyPr>
          <a:lstStyle/>
          <a:p>
            <a:pPr marL="457200" indent="-457200" algn="l">
              <a:buAutoNum type="arabicPeriod"/>
            </a:pPr>
            <a:r>
              <a:rPr lang="en-US">
                <a:cs typeface="Tahoma"/>
              </a:rPr>
              <a:t>Studies indicate, overwhelmingly, that good mentoring is one the best predictors of graduate student success</a:t>
            </a:r>
          </a:p>
          <a:p>
            <a:pPr marL="457200" indent="-457200" algn="l">
              <a:buAutoNum type="arabicPeriod"/>
            </a:pPr>
            <a:endParaRPr lang="en-US">
              <a:cs typeface="Tahoma"/>
            </a:endParaRPr>
          </a:p>
          <a:p>
            <a:pPr marL="457200" indent="-457200" algn="l">
              <a:buAutoNum type="arabicPeriod"/>
            </a:pPr>
            <a:r>
              <a:rPr lang="en-US">
                <a:cs typeface="Tahoma"/>
              </a:rPr>
              <a:t>Mentoring (good mentoring) varies by discipline and department, but in general, units are inconsistent when it comes to equitable and consistent mentoring of graduate students; for many graduate students, it is the luck of a draw whether they can find a good mentor</a:t>
            </a:r>
            <a:endParaRPr lang="en-US"/>
          </a:p>
          <a:p>
            <a:pPr marL="457200" indent="-457200" algn="l">
              <a:buAutoNum type="arabicPeriod"/>
            </a:pPr>
            <a:endParaRPr lang="en-US">
              <a:cs typeface="Tahoma"/>
            </a:endParaRPr>
          </a:p>
          <a:p>
            <a:pPr marL="457200" indent="-457200" algn="l">
              <a:buAutoNum type="arabicPeriod"/>
            </a:pPr>
            <a:r>
              <a:rPr lang="en-US">
                <a:cs typeface="Tahoma"/>
              </a:rPr>
              <a:t>Rewards for good mentoring are often individual-based; however less attention is paid to how the unit (e.g., department) can do a better overall job in mentoring its graduate students</a:t>
            </a:r>
            <a:endParaRPr lang="en-US"/>
          </a:p>
          <a:p>
            <a:pPr marL="457200" indent="-457200" algn="l">
              <a:buAutoNum type="arabicPeriod"/>
            </a:pPr>
            <a:endParaRPr lang="en-US">
              <a:cs typeface="Tahoma"/>
            </a:endParaRPr>
          </a:p>
          <a:p>
            <a:pPr marL="457200" indent="-457200" algn="l">
              <a:buAutoNum type="arabicPeriod"/>
            </a:pPr>
            <a:r>
              <a:rPr lang="en-US">
                <a:cs typeface="Tahoma"/>
              </a:rPr>
              <a:t>Academia, in general, does not do a good job of mentoring graduate students of color</a:t>
            </a:r>
            <a:endParaRPr lang="en-US"/>
          </a:p>
        </p:txBody>
      </p:sp>
    </p:spTree>
    <p:extLst>
      <p:ext uri="{BB962C8B-B14F-4D97-AF65-F5344CB8AC3E}">
        <p14:creationId xmlns:p14="http://schemas.microsoft.com/office/powerpoint/2010/main" val="267907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FB5AC-AB13-0D44-9A18-FB4ACE92BAED}"/>
              </a:ext>
            </a:extLst>
          </p:cNvPr>
          <p:cNvSpPr>
            <a:spLocks noGrp="1"/>
          </p:cNvSpPr>
          <p:nvPr>
            <p:ph type="title"/>
          </p:nvPr>
        </p:nvSpPr>
        <p:spPr/>
        <p:txBody>
          <a:bodyPr/>
          <a:lstStyle/>
          <a:p>
            <a:r>
              <a:rPr lang="en-US" dirty="0"/>
              <a:t>Experiences of Graduate Students</a:t>
            </a:r>
          </a:p>
        </p:txBody>
      </p:sp>
      <p:sp>
        <p:nvSpPr>
          <p:cNvPr id="2" name="Content Placeholder 1">
            <a:extLst>
              <a:ext uri="{FF2B5EF4-FFF2-40B4-BE49-F238E27FC236}">
                <a16:creationId xmlns:a16="http://schemas.microsoft.com/office/drawing/2014/main" id="{67468970-A4B1-C6C1-D337-ED1E8AAB92C3}"/>
              </a:ext>
            </a:extLst>
          </p:cNvPr>
          <p:cNvSpPr>
            <a:spLocks noGrp="1"/>
          </p:cNvSpPr>
          <p:nvPr>
            <p:ph sz="quarter" idx="13"/>
          </p:nvPr>
        </p:nvSpPr>
        <p:spPr/>
        <p:txBody>
          <a:bodyPr vert="horz" lIns="91440" tIns="45720" rIns="91440" bIns="45720" rtlCol="0" anchor="t">
            <a:normAutofit/>
          </a:bodyPr>
          <a:lstStyle/>
          <a:p>
            <a:pPr marL="457200" indent="-457200" algn="l">
              <a:buAutoNum type="arabicPeriod"/>
            </a:pPr>
            <a:r>
              <a:rPr lang="en-US">
                <a:cs typeface="Tahoma"/>
              </a:rPr>
              <a:t>High Stress (finances, performance, expectations, goals)</a:t>
            </a:r>
          </a:p>
          <a:p>
            <a:pPr marL="457200" indent="-457200" algn="l">
              <a:buAutoNum type="arabicPeriod"/>
            </a:pPr>
            <a:endParaRPr lang="en-US">
              <a:cs typeface="Tahoma"/>
            </a:endParaRPr>
          </a:p>
          <a:p>
            <a:pPr marL="457200" indent="-457200" algn="l">
              <a:buAutoNum type="arabicPeriod"/>
            </a:pPr>
            <a:r>
              <a:rPr lang="en-US">
                <a:cs typeface="Tahoma"/>
              </a:rPr>
              <a:t>Insecurity</a:t>
            </a:r>
            <a:endParaRPr lang="en-US" spc="0">
              <a:cs typeface="Tahoma"/>
            </a:endParaRPr>
          </a:p>
          <a:p>
            <a:pPr marL="457200" lvl="1" algn="l">
              <a:buAutoNum type="arabicPeriod"/>
            </a:pPr>
            <a:r>
              <a:rPr lang="en-US">
                <a:cs typeface="Tahoma"/>
              </a:rPr>
              <a:t>*feelings of inadequacy</a:t>
            </a:r>
            <a:endParaRPr lang="en-US" spc="0">
              <a:cs typeface="Tahoma"/>
            </a:endParaRPr>
          </a:p>
          <a:p>
            <a:pPr marL="457200" lvl="1" algn="l">
              <a:buAutoNum type="arabicPeriod"/>
            </a:pPr>
            <a:r>
              <a:rPr lang="en-US">
                <a:solidFill>
                  <a:srgbClr val="E3DCCF"/>
                </a:solidFill>
                <a:cs typeface="Tahoma"/>
              </a:rPr>
              <a:t>*lack of training/professional development</a:t>
            </a:r>
          </a:p>
          <a:p>
            <a:pPr marL="457200" indent="-457200" algn="l">
              <a:buAutoNum type="arabicPeriod"/>
            </a:pPr>
            <a:endParaRPr lang="en-US">
              <a:cs typeface="Tahoma"/>
            </a:endParaRPr>
          </a:p>
          <a:p>
            <a:pPr marL="457200" indent="-457200" algn="l">
              <a:buAutoNum type="arabicPeriod"/>
            </a:pPr>
            <a:r>
              <a:rPr lang="en-US">
                <a:cs typeface="Tahoma"/>
              </a:rPr>
              <a:t>Uncertainty</a:t>
            </a:r>
            <a:endParaRPr lang="en-US"/>
          </a:p>
          <a:p>
            <a:pPr marL="457200" lvl="1" algn="l">
              <a:buAutoNum type="arabicPeriod"/>
            </a:pPr>
            <a:r>
              <a:rPr lang="en-US" spc="30">
                <a:solidFill>
                  <a:srgbClr val="FFFFFF"/>
                </a:solidFill>
                <a:cs typeface="Tahoma"/>
              </a:rPr>
              <a:t>*about the job market (prospects)</a:t>
            </a:r>
            <a:endParaRPr lang="en-US" spc="30">
              <a:solidFill>
                <a:srgbClr val="FFFFFF"/>
              </a:solidFill>
            </a:endParaRPr>
          </a:p>
          <a:p>
            <a:pPr marL="457200" lvl="1" algn="l">
              <a:buAutoNum type="arabicPeriod"/>
            </a:pPr>
            <a:r>
              <a:rPr lang="en-US" spc="30">
                <a:solidFill>
                  <a:srgbClr val="FFFFFF"/>
                </a:solidFill>
                <a:cs typeface="Tahoma"/>
              </a:rPr>
              <a:t>*about being fitting in with academia</a:t>
            </a:r>
            <a:endParaRPr lang="en-US"/>
          </a:p>
          <a:p>
            <a:pPr marL="457200" indent="-457200" algn="l">
              <a:buAutoNum type="arabicPeriod"/>
            </a:pPr>
            <a:endParaRPr lang="en-US"/>
          </a:p>
          <a:p>
            <a:pPr algn="l"/>
            <a:endParaRPr lang="en-US"/>
          </a:p>
        </p:txBody>
      </p:sp>
    </p:spTree>
    <p:extLst>
      <p:ext uri="{BB962C8B-B14F-4D97-AF65-F5344CB8AC3E}">
        <p14:creationId xmlns:p14="http://schemas.microsoft.com/office/powerpoint/2010/main" val="221328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1E1B6-B9CA-ED10-16E8-8C4D5D2D1CB4}"/>
              </a:ext>
            </a:extLst>
          </p:cNvPr>
          <p:cNvSpPr>
            <a:spLocks noGrp="1"/>
          </p:cNvSpPr>
          <p:nvPr>
            <p:ph type="title"/>
          </p:nvPr>
        </p:nvSpPr>
        <p:spPr/>
        <p:txBody>
          <a:bodyPr/>
          <a:lstStyle/>
          <a:p>
            <a:r>
              <a:rPr lang="en-US" dirty="0"/>
              <a:t>What They want vs what they get</a:t>
            </a:r>
          </a:p>
        </p:txBody>
      </p:sp>
      <p:sp>
        <p:nvSpPr>
          <p:cNvPr id="2" name="Content Placeholder 1">
            <a:extLst>
              <a:ext uri="{FF2B5EF4-FFF2-40B4-BE49-F238E27FC236}">
                <a16:creationId xmlns:a16="http://schemas.microsoft.com/office/drawing/2014/main" id="{5E0844DF-25E7-EE11-4C01-81E843A843AF}"/>
              </a:ext>
            </a:extLst>
          </p:cNvPr>
          <p:cNvSpPr>
            <a:spLocks noGrp="1"/>
          </p:cNvSpPr>
          <p:nvPr>
            <p:ph sz="quarter" idx="13"/>
          </p:nvPr>
        </p:nvSpPr>
        <p:spPr/>
        <p:txBody>
          <a:bodyPr vert="horz" lIns="91440" tIns="45720" rIns="91440" bIns="45720" rtlCol="0" anchor="t">
            <a:normAutofit/>
          </a:bodyPr>
          <a:lstStyle/>
          <a:p>
            <a:pPr algn="l"/>
            <a:r>
              <a:rPr lang="en-US">
                <a:cs typeface="Tahoma"/>
              </a:rPr>
              <a:t>According to the longitudinal Academic Life Project that surveyed 2000 graduate students (using a nationally representative sample) starting in 1994 and continuing every three years...graduate students pursue higher education:</a:t>
            </a:r>
          </a:p>
          <a:p>
            <a:pPr marL="457200" indent="-457200" algn="l">
              <a:buAutoNum type="arabicPeriod"/>
            </a:pPr>
            <a:r>
              <a:rPr lang="en-US">
                <a:cs typeface="Tahoma"/>
              </a:rPr>
              <a:t>...out of a desire for knowledge in the field</a:t>
            </a:r>
          </a:p>
          <a:p>
            <a:pPr marL="457200" indent="-457200" algn="l">
              <a:buAutoNum type="arabicPeriod"/>
            </a:pPr>
            <a:r>
              <a:rPr lang="en-US">
                <a:cs typeface="Tahoma"/>
              </a:rPr>
              <a:t>To do research</a:t>
            </a:r>
          </a:p>
          <a:p>
            <a:pPr marL="457200" indent="-457200" algn="l">
              <a:buAutoNum type="arabicPeriod"/>
            </a:pPr>
            <a:r>
              <a:rPr lang="en-US">
                <a:cs typeface="Tahoma"/>
              </a:rPr>
              <a:t>To teach</a:t>
            </a:r>
          </a:p>
          <a:p>
            <a:pPr marL="457200" indent="-457200" algn="l">
              <a:buAutoNum type="arabicPeriod"/>
            </a:pPr>
            <a:r>
              <a:rPr lang="en-US">
                <a:cs typeface="Tahoma"/>
              </a:rPr>
              <a:t>To benefit others through their work</a:t>
            </a:r>
          </a:p>
          <a:p>
            <a:pPr marL="457200" indent="-457200" algn="l">
              <a:buAutoNum type="arabicPeriod"/>
            </a:pPr>
            <a:endParaRPr lang="en-US"/>
          </a:p>
          <a:p>
            <a:pPr algn="l"/>
            <a:r>
              <a:rPr lang="en-US">
                <a:cs typeface="Tahoma"/>
              </a:rPr>
              <a:t>There is data to suggest that many graduate students view their department climate as largely positive—but this varies by discipline, funding levels, strength of cohort, etc.</a:t>
            </a:r>
            <a:endParaRPr lang="en-US"/>
          </a:p>
        </p:txBody>
      </p:sp>
    </p:spTree>
    <p:extLst>
      <p:ext uri="{BB962C8B-B14F-4D97-AF65-F5344CB8AC3E}">
        <p14:creationId xmlns:p14="http://schemas.microsoft.com/office/powerpoint/2010/main" val="131923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F36B03-B55C-D7FB-5864-9505C9E3D938}"/>
              </a:ext>
            </a:extLst>
          </p:cNvPr>
          <p:cNvSpPr>
            <a:spLocks noGrp="1"/>
          </p:cNvSpPr>
          <p:nvPr>
            <p:ph type="title"/>
          </p:nvPr>
        </p:nvSpPr>
        <p:spPr/>
        <p:txBody>
          <a:bodyPr/>
          <a:lstStyle/>
          <a:p>
            <a:r>
              <a:rPr lang="en-US" dirty="0">
                <a:cs typeface="Tunga"/>
              </a:rPr>
              <a:t>However...</a:t>
            </a:r>
            <a:endParaRPr lang="en-US" dirty="0"/>
          </a:p>
        </p:txBody>
      </p:sp>
      <p:sp>
        <p:nvSpPr>
          <p:cNvPr id="2" name="Content Placeholder 1">
            <a:extLst>
              <a:ext uri="{FF2B5EF4-FFF2-40B4-BE49-F238E27FC236}">
                <a16:creationId xmlns:a16="http://schemas.microsoft.com/office/drawing/2014/main" id="{C3F85372-7957-DD97-582D-B677F3724F33}"/>
              </a:ext>
            </a:extLst>
          </p:cNvPr>
          <p:cNvSpPr>
            <a:spLocks noGrp="1"/>
          </p:cNvSpPr>
          <p:nvPr>
            <p:ph sz="quarter" idx="13"/>
          </p:nvPr>
        </p:nvSpPr>
        <p:spPr>
          <a:xfrm>
            <a:off x="457200" y="2020824"/>
            <a:ext cx="8229600" cy="4520237"/>
          </a:xfrm>
        </p:spPr>
        <p:txBody>
          <a:bodyPr vert="horz" lIns="91440" tIns="45720" rIns="91440" bIns="45720" rtlCol="0" anchor="t">
            <a:normAutofit/>
          </a:bodyPr>
          <a:lstStyle/>
          <a:p>
            <a:pPr algn="l"/>
            <a:r>
              <a:rPr lang="en-US">
                <a:cs typeface="Tahoma"/>
              </a:rPr>
              <a:t>Graduate student views of department climate are not indicative of good mentorship.</a:t>
            </a:r>
            <a:endParaRPr lang="en-US"/>
          </a:p>
          <a:p>
            <a:pPr algn="l"/>
            <a:endParaRPr lang="en-US"/>
          </a:p>
          <a:p>
            <a:pPr algn="l"/>
            <a:r>
              <a:rPr lang="en-US">
                <a:cs typeface="Tahoma"/>
              </a:rPr>
              <a:t>In general, many graduate student feel they did not receive the mentoring they wanted (Austin 2002)</a:t>
            </a:r>
          </a:p>
          <a:p>
            <a:pPr algn="l"/>
            <a:endParaRPr lang="en-US"/>
          </a:p>
          <a:p>
            <a:pPr algn="l"/>
            <a:r>
              <a:rPr lang="en-US">
                <a:cs typeface="Tahoma"/>
              </a:rPr>
              <a:t>What do graduate students want?</a:t>
            </a:r>
          </a:p>
          <a:p>
            <a:pPr marL="457200" indent="-457200" algn="l">
              <a:buAutoNum type="arabicPeriod"/>
            </a:pPr>
            <a:r>
              <a:rPr lang="en-US">
                <a:cs typeface="Tahoma"/>
              </a:rPr>
              <a:t>More mentoring, advising, and feedback</a:t>
            </a:r>
          </a:p>
          <a:p>
            <a:pPr marL="457200" indent="-457200" algn="l">
              <a:buAutoNum type="arabicPeriod"/>
            </a:pPr>
            <a:r>
              <a:rPr lang="en-US">
                <a:cs typeface="Tahoma"/>
              </a:rPr>
              <a:t>Structured opportunities to observe, meet, and talk with peers</a:t>
            </a:r>
          </a:p>
          <a:p>
            <a:pPr marL="457200" indent="-457200" algn="l">
              <a:buAutoNum type="arabicPeriod"/>
            </a:pPr>
            <a:r>
              <a:rPr lang="en-US">
                <a:cs typeface="Tahoma"/>
              </a:rPr>
              <a:t>Diverse teaching opportunities</a:t>
            </a:r>
          </a:p>
          <a:p>
            <a:pPr marL="457200" indent="-457200" algn="l">
              <a:buAutoNum type="arabicPeriod"/>
            </a:pPr>
            <a:r>
              <a:rPr lang="en-US">
                <a:cs typeface="Tahoma"/>
              </a:rPr>
              <a:t>Information and guidance</a:t>
            </a:r>
          </a:p>
          <a:p>
            <a:pPr marL="457200" indent="-457200" algn="l">
              <a:buAutoNum type="arabicPeriod"/>
            </a:pPr>
            <a:r>
              <a:rPr lang="en-US">
                <a:cs typeface="Tahoma"/>
              </a:rPr>
              <a:t>Regular and guided reflection</a:t>
            </a:r>
            <a:endParaRPr lang="en-US"/>
          </a:p>
        </p:txBody>
      </p:sp>
    </p:spTree>
    <p:extLst>
      <p:ext uri="{BB962C8B-B14F-4D97-AF65-F5344CB8AC3E}">
        <p14:creationId xmlns:p14="http://schemas.microsoft.com/office/powerpoint/2010/main" val="239899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D0D42-286B-A95B-05A3-0C5326D1A04A}"/>
              </a:ext>
            </a:extLst>
          </p:cNvPr>
          <p:cNvSpPr>
            <a:spLocks noGrp="1"/>
          </p:cNvSpPr>
          <p:nvPr>
            <p:ph type="title"/>
          </p:nvPr>
        </p:nvSpPr>
        <p:spPr/>
        <p:txBody>
          <a:bodyPr/>
          <a:lstStyle/>
          <a:p>
            <a:r>
              <a:rPr lang="en-US" dirty="0">
                <a:cs typeface="Tunga"/>
              </a:rPr>
              <a:t>Graduate students of color...</a:t>
            </a:r>
            <a:endParaRPr lang="en-US" dirty="0"/>
          </a:p>
        </p:txBody>
      </p:sp>
      <p:sp>
        <p:nvSpPr>
          <p:cNvPr id="2" name="Content Placeholder 1">
            <a:extLst>
              <a:ext uri="{FF2B5EF4-FFF2-40B4-BE49-F238E27FC236}">
                <a16:creationId xmlns:a16="http://schemas.microsoft.com/office/drawing/2014/main" id="{D956A37C-C814-BCFA-236F-1F3BF9BA91DB}"/>
              </a:ext>
            </a:extLst>
          </p:cNvPr>
          <p:cNvSpPr>
            <a:spLocks noGrp="1"/>
          </p:cNvSpPr>
          <p:nvPr>
            <p:ph sz="quarter" idx="13"/>
          </p:nvPr>
        </p:nvSpPr>
        <p:spPr/>
        <p:txBody>
          <a:bodyPr vert="horz" lIns="91440" tIns="45720" rIns="91440" bIns="45720" rtlCol="0" anchor="t">
            <a:normAutofit/>
          </a:bodyPr>
          <a:lstStyle/>
          <a:p>
            <a:endParaRPr lang="en-US"/>
          </a:p>
          <a:p>
            <a:endParaRPr lang="en-US">
              <a:cs typeface="Tahoma"/>
            </a:endParaRPr>
          </a:p>
          <a:p>
            <a:endParaRPr lang="en-US">
              <a:cs typeface="Tahoma"/>
            </a:endParaRPr>
          </a:p>
          <a:p>
            <a:r>
              <a:rPr lang="en-US">
                <a:cs typeface="Tahoma"/>
              </a:rPr>
              <a:t>….face the same challenges, emotions, desires/needs as their white counterparts</a:t>
            </a:r>
            <a:endParaRPr lang="en-US"/>
          </a:p>
        </p:txBody>
      </p:sp>
    </p:spTree>
    <p:extLst>
      <p:ext uri="{BB962C8B-B14F-4D97-AF65-F5344CB8AC3E}">
        <p14:creationId xmlns:p14="http://schemas.microsoft.com/office/powerpoint/2010/main" val="311493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5D2BF2-BBB8-2796-C507-227160E77505}"/>
              </a:ext>
            </a:extLst>
          </p:cNvPr>
          <p:cNvSpPr>
            <a:spLocks noGrp="1"/>
          </p:cNvSpPr>
          <p:nvPr>
            <p:ph type="title"/>
          </p:nvPr>
        </p:nvSpPr>
        <p:spPr/>
        <p:txBody>
          <a:bodyPr/>
          <a:lstStyle/>
          <a:p>
            <a:r>
              <a:rPr lang="en-US" dirty="0"/>
              <a:t>Experiences of Graduate Students of Color</a:t>
            </a:r>
          </a:p>
        </p:txBody>
      </p:sp>
      <p:sp>
        <p:nvSpPr>
          <p:cNvPr id="2" name="Content Placeholder 1">
            <a:extLst>
              <a:ext uri="{FF2B5EF4-FFF2-40B4-BE49-F238E27FC236}">
                <a16:creationId xmlns:a16="http://schemas.microsoft.com/office/drawing/2014/main" id="{443EA538-F41A-16F7-5F0E-A2E3408A11F4}"/>
              </a:ext>
            </a:extLst>
          </p:cNvPr>
          <p:cNvSpPr>
            <a:spLocks noGrp="1"/>
          </p:cNvSpPr>
          <p:nvPr>
            <p:ph sz="quarter" idx="13"/>
          </p:nvPr>
        </p:nvSpPr>
        <p:spPr>
          <a:xfrm>
            <a:off x="457200" y="2020824"/>
            <a:ext cx="8229600" cy="4628131"/>
          </a:xfrm>
        </p:spPr>
        <p:txBody>
          <a:bodyPr vert="horz" lIns="91440" tIns="45720" rIns="91440" bIns="45720" rtlCol="0" anchor="t">
            <a:normAutofit/>
          </a:bodyPr>
          <a:lstStyle/>
          <a:p>
            <a:pPr marL="457200" indent="-457200" algn="l">
              <a:buAutoNum type="arabicPeriod"/>
            </a:pPr>
            <a:r>
              <a:rPr lang="en-US">
                <a:cs typeface="Tahoma"/>
              </a:rPr>
              <a:t>Lack of Integration and Sense of Belonging</a:t>
            </a:r>
          </a:p>
          <a:p>
            <a:pPr marL="457200" indent="-457200" algn="l">
              <a:buAutoNum type="arabicPeriod"/>
            </a:pPr>
            <a:r>
              <a:rPr lang="en-US">
                <a:cs typeface="Tahoma"/>
              </a:rPr>
              <a:t>Isolation</a:t>
            </a:r>
          </a:p>
          <a:p>
            <a:pPr marL="457200" indent="-457200" algn="l">
              <a:buAutoNum type="arabicPeriod"/>
            </a:pPr>
            <a:r>
              <a:rPr lang="en-US">
                <a:cs typeface="Tahoma"/>
              </a:rPr>
              <a:t>Mental Health, Health, and Coping</a:t>
            </a:r>
          </a:p>
          <a:p>
            <a:pPr marL="457200" indent="-457200" algn="l">
              <a:buAutoNum type="arabicPeriod"/>
            </a:pPr>
            <a:r>
              <a:rPr lang="en-US">
                <a:cs typeface="Tahoma"/>
              </a:rPr>
              <a:t>Identity (more intense forms of imposter syndrome)</a:t>
            </a:r>
          </a:p>
          <a:p>
            <a:pPr marL="457200" indent="-457200" algn="l">
              <a:buAutoNum type="arabicPeriod"/>
            </a:pPr>
            <a:r>
              <a:rPr lang="en-US">
                <a:cs typeface="Tahoma"/>
              </a:rPr>
              <a:t>Fear of Retaliation</a:t>
            </a:r>
          </a:p>
          <a:p>
            <a:pPr marL="457200" indent="-457200" algn="l">
              <a:buAutoNum type="arabicPeriod"/>
            </a:pPr>
            <a:r>
              <a:rPr lang="en-US">
                <a:cs typeface="Tahoma"/>
              </a:rPr>
              <a:t>The Deleterious (and cumulative) Effects of Racial Micro and Macroaggressions</a:t>
            </a:r>
          </a:p>
          <a:p>
            <a:pPr marL="457200" indent="-457200" algn="l">
              <a:buAutoNum type="arabicPeriod"/>
            </a:pPr>
            <a:r>
              <a:rPr lang="en-US">
                <a:cs typeface="Tahoma"/>
              </a:rPr>
              <a:t>Gaslighting</a:t>
            </a:r>
          </a:p>
          <a:p>
            <a:pPr marL="457200" indent="-457200" algn="l">
              <a:buAutoNum type="arabicPeriod"/>
            </a:pPr>
            <a:r>
              <a:rPr lang="en-US">
                <a:cs typeface="Tahoma"/>
              </a:rPr>
              <a:t>Lack of Mentoring, i.e., providing guidance through academia, the degrees, networking, or in developing critical professional skills</a:t>
            </a:r>
          </a:p>
          <a:p>
            <a:pPr marL="457200" indent="-457200" algn="l">
              <a:buAutoNum type="arabicPeriod"/>
            </a:pPr>
            <a:endParaRPr lang="en-US"/>
          </a:p>
        </p:txBody>
      </p:sp>
    </p:spTree>
    <p:extLst>
      <p:ext uri="{BB962C8B-B14F-4D97-AF65-F5344CB8AC3E}">
        <p14:creationId xmlns:p14="http://schemas.microsoft.com/office/powerpoint/2010/main" val="2152272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E065075566CD40A43FAC44EBC15197" ma:contentTypeVersion="7" ma:contentTypeDescription="Create a new document." ma:contentTypeScope="" ma:versionID="275d438d17da68cae6e577283bd16e24">
  <xsd:schema xmlns:xsd="http://www.w3.org/2001/XMLSchema" xmlns:xs="http://www.w3.org/2001/XMLSchema" xmlns:p="http://schemas.microsoft.com/office/2006/metadata/properties" xmlns:ns2="09f6bfd7-956c-4a2b-9925-ee3ff76b9130" xmlns:ns3="825f2406-591a-49a5-b58d-b6613bd4fd7e" targetNamespace="http://schemas.microsoft.com/office/2006/metadata/properties" ma:root="true" ma:fieldsID="afbd44429810efdd424c7f96e8da87b1" ns2:_="" ns3:_="">
    <xsd:import namespace="09f6bfd7-956c-4a2b-9925-ee3ff76b9130"/>
    <xsd:import namespace="825f2406-591a-49a5-b58d-b6613bd4fd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6bfd7-956c-4a2b-9925-ee3ff76b9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f2406-591a-49a5-b58d-b6613bd4fd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C30534-7205-40B4-B7D4-2884DCDE3E72}">
  <ds:schemaRefs>
    <ds:schemaRef ds:uri="09f6bfd7-956c-4a2b-9925-ee3ff76b9130"/>
    <ds:schemaRef ds:uri="825f2406-591a-49a5-b58d-b6613bd4fd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190D6D-A0C1-451A-969B-EAB47E620F3E}">
  <ds:schemaRefs>
    <ds:schemaRef ds:uri="http://schemas.microsoft.com/sharepoint/v3/contenttype/forms"/>
  </ds:schemaRefs>
</ds:datastoreItem>
</file>

<file path=customXml/itemProps3.xml><?xml version="1.0" encoding="utf-8"?>
<ds:datastoreItem xmlns:ds="http://schemas.openxmlformats.org/officeDocument/2006/customXml" ds:itemID="{851CF625-EB6B-4641-BC0A-40FA7EBF22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Black Tie</Template>
  <TotalTime>9</TotalTime>
  <Words>1276</Words>
  <Application>Microsoft Office PowerPoint</Application>
  <PresentationFormat>On-screen Show (4:3)</PresentationFormat>
  <Paragraphs>167</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BlackTie</vt:lpstr>
      <vt:lpstr>TIMELY TOPICS</vt:lpstr>
      <vt:lpstr>Introductions</vt:lpstr>
      <vt:lpstr>itinerary</vt:lpstr>
      <vt:lpstr>What do we know?</vt:lpstr>
      <vt:lpstr>Experiences of Graduate Students</vt:lpstr>
      <vt:lpstr>What They want vs what they get</vt:lpstr>
      <vt:lpstr>However...</vt:lpstr>
      <vt:lpstr>Graduate students of color...</vt:lpstr>
      <vt:lpstr>Experiences of Graduate Students of Color</vt:lpstr>
      <vt:lpstr>Mentoring graduate students of color</vt:lpstr>
      <vt:lpstr>Best practices in mentoring students of color</vt:lpstr>
      <vt:lpstr>Best practices in mentoring students of color</vt:lpstr>
      <vt:lpstr>Best practices in mentoring students of color</vt:lpstr>
      <vt:lpstr>Deficit language is demoralizing</vt:lpstr>
      <vt:lpstr>Best practices in mentoring students of color</vt:lpstr>
      <vt:lpstr>Best Practices in mentoring students of color</vt:lpstr>
      <vt:lpstr>Role uncertainty is demoralizing</vt:lpstr>
      <vt:lpstr>Best practices in mentoring students of color</vt:lpstr>
      <vt:lpstr>Inadequate and inappropriate feedback is demoralizing</vt:lpstr>
      <vt:lpstr>Best practices in mentoring students of color</vt:lpstr>
      <vt:lpstr>Dismissing cultural needs is demoralizing </vt:lpstr>
      <vt:lpstr>Best Practices Summary</vt:lpstr>
      <vt:lpstr>questions</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SOCL 122</dc:title>
  <dc:creator>David G Embrick</dc:creator>
  <cp:lastModifiedBy>Petsa, Megan</cp:lastModifiedBy>
  <cp:revision>4</cp:revision>
  <cp:lastPrinted>2015-01-15T17:15:05Z</cp:lastPrinted>
  <dcterms:created xsi:type="dcterms:W3CDTF">2014-08-28T16:34:31Z</dcterms:created>
  <dcterms:modified xsi:type="dcterms:W3CDTF">2023-02-03T14:53:44Z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0x0101007CE065075566CD40A43FAC44EBC15197</vt:lpwstr>
  </property>
</Properties>
</file>