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874" r:id="rId7"/>
  </p:sldMasterIdLst>
  <p:notesMasterIdLst>
    <p:notesMasterId r:id="rId38"/>
  </p:notesMasterIdLst>
  <p:sldIdLst>
    <p:sldId id="280" r:id="rId8"/>
    <p:sldId id="390" r:id="rId9"/>
    <p:sldId id="428" r:id="rId10"/>
    <p:sldId id="430" r:id="rId11"/>
    <p:sldId id="431" r:id="rId12"/>
    <p:sldId id="432" r:id="rId13"/>
    <p:sldId id="385" r:id="rId14"/>
    <p:sldId id="409" r:id="rId15"/>
    <p:sldId id="275" r:id="rId16"/>
    <p:sldId id="412" r:id="rId17"/>
    <p:sldId id="371" r:id="rId18"/>
    <p:sldId id="414" r:id="rId19"/>
    <p:sldId id="416" r:id="rId20"/>
    <p:sldId id="427" r:id="rId21"/>
    <p:sldId id="419" r:id="rId22"/>
    <p:sldId id="444" r:id="rId23"/>
    <p:sldId id="445" r:id="rId24"/>
    <p:sldId id="443" r:id="rId25"/>
    <p:sldId id="440" r:id="rId26"/>
    <p:sldId id="441" r:id="rId27"/>
    <p:sldId id="439" r:id="rId28"/>
    <p:sldId id="438" r:id="rId29"/>
    <p:sldId id="437" r:id="rId30"/>
    <p:sldId id="434" r:id="rId31"/>
    <p:sldId id="420" r:id="rId32"/>
    <p:sldId id="423" r:id="rId33"/>
    <p:sldId id="436" r:id="rId34"/>
    <p:sldId id="435" r:id="rId35"/>
    <p:sldId id="386" r:id="rId36"/>
    <p:sldId id="4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1FAC65-4253-C3AD-0C42-0CBA547312C6}" name="Alexandra Hain" initials="AH" userId="Alexandra Hai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70AD47"/>
    <a:srgbClr val="E3671A"/>
    <a:srgbClr val="C00000"/>
    <a:srgbClr val="2F83C5"/>
    <a:srgbClr val="2E767D"/>
    <a:srgbClr val="C1E2D0"/>
    <a:srgbClr val="2C3591"/>
    <a:srgbClr val="A0B1CD"/>
    <a:srgbClr val="A5B5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FC06B-FD3B-41C5-8273-C518E9BA86CA}" v="772" dt="2023-03-03T17:54:07.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3" d="100"/>
          <a:sy n="83" d="100"/>
        </p:scale>
        <p:origin x="108" y="42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coran, Jack" userId="8fddde24-85a5-404e-aa47-266979a73deb" providerId="ADAL" clId="{CE1FC06B-FD3B-41C5-8273-C518E9BA86CA}"/>
    <pc:docChg chg="modSld">
      <pc:chgData name="Corcoran, Jack" userId="8fddde24-85a5-404e-aa47-266979a73deb" providerId="ADAL" clId="{CE1FC06B-FD3B-41C5-8273-C518E9BA86CA}" dt="2023-03-03T17:54:07.325" v="772" actId="962"/>
      <pc:docMkLst>
        <pc:docMk/>
      </pc:docMkLst>
      <pc:sldChg chg="modSp">
        <pc:chgData name="Corcoran, Jack" userId="8fddde24-85a5-404e-aa47-266979a73deb" providerId="ADAL" clId="{CE1FC06B-FD3B-41C5-8273-C518E9BA86CA}" dt="2023-03-03T17:51:17.188" v="458" actId="962"/>
        <pc:sldMkLst>
          <pc:docMk/>
          <pc:sldMk cId="1231472891" sldId="275"/>
        </pc:sldMkLst>
        <pc:graphicFrameChg chg="mod">
          <ac:chgData name="Corcoran, Jack" userId="8fddde24-85a5-404e-aa47-266979a73deb" providerId="ADAL" clId="{CE1FC06B-FD3B-41C5-8273-C518E9BA86CA}" dt="2023-03-03T17:50:10.305" v="429" actId="962"/>
          <ac:graphicFrameMkLst>
            <pc:docMk/>
            <pc:sldMk cId="1231472891" sldId="275"/>
            <ac:graphicFrameMk id="2" creationId="{7DE11320-5633-6C8E-AA57-704F5513EF2D}"/>
          </ac:graphicFrameMkLst>
        </pc:graphicFrameChg>
        <pc:graphicFrameChg chg="mod">
          <ac:chgData name="Corcoran, Jack" userId="8fddde24-85a5-404e-aa47-266979a73deb" providerId="ADAL" clId="{CE1FC06B-FD3B-41C5-8273-C518E9BA86CA}" dt="2023-03-03T17:51:17.188" v="458" actId="962"/>
          <ac:graphicFrameMkLst>
            <pc:docMk/>
            <pc:sldMk cId="1231472891" sldId="275"/>
            <ac:graphicFrameMk id="26" creationId="{7A55851D-0079-98FE-B4EC-31251685BD44}"/>
          </ac:graphicFrameMkLst>
        </pc:graphicFrameChg>
      </pc:sldChg>
      <pc:sldChg chg="modSp mod">
        <pc:chgData name="Corcoran, Jack" userId="8fddde24-85a5-404e-aa47-266979a73deb" providerId="ADAL" clId="{CE1FC06B-FD3B-41C5-8273-C518E9BA86CA}" dt="2023-03-03T17:42:16.946" v="2" actId="962"/>
        <pc:sldMkLst>
          <pc:docMk/>
          <pc:sldMk cId="833613407" sldId="280"/>
        </pc:sldMkLst>
        <pc:spChg chg="mod">
          <ac:chgData name="Corcoran, Jack" userId="8fddde24-85a5-404e-aa47-266979a73deb" providerId="ADAL" clId="{CE1FC06B-FD3B-41C5-8273-C518E9BA86CA}" dt="2023-03-03T17:42:16.946" v="2" actId="962"/>
          <ac:spMkLst>
            <pc:docMk/>
            <pc:sldMk cId="833613407" sldId="280"/>
            <ac:spMk id="3" creationId="{00000000-0000-0000-0000-000000000000}"/>
          </ac:spMkLst>
        </pc:spChg>
        <pc:spChg chg="mod">
          <ac:chgData name="Corcoran, Jack" userId="8fddde24-85a5-404e-aa47-266979a73deb" providerId="ADAL" clId="{CE1FC06B-FD3B-41C5-8273-C518E9BA86CA}" dt="2023-03-03T17:42:12.962" v="0" actId="962"/>
          <ac:spMkLst>
            <pc:docMk/>
            <pc:sldMk cId="833613407" sldId="280"/>
            <ac:spMk id="5" creationId="{00000000-0000-0000-0000-000000000000}"/>
          </ac:spMkLst>
        </pc:spChg>
        <pc:spChg chg="ord">
          <ac:chgData name="Corcoran, Jack" userId="8fddde24-85a5-404e-aa47-266979a73deb" providerId="ADAL" clId="{CE1FC06B-FD3B-41C5-8273-C518E9BA86CA}" dt="2023-03-03T17:42:14.882" v="1" actId="13244"/>
          <ac:spMkLst>
            <pc:docMk/>
            <pc:sldMk cId="833613407" sldId="280"/>
            <ac:spMk id="6" creationId="{6E2B95B4-6374-2E3F-9BC3-479FD357D5A9}"/>
          </ac:spMkLst>
        </pc:spChg>
      </pc:sldChg>
      <pc:sldChg chg="modSp mod">
        <pc:chgData name="Corcoran, Jack" userId="8fddde24-85a5-404e-aa47-266979a73deb" providerId="ADAL" clId="{CE1FC06B-FD3B-41C5-8273-C518E9BA86CA}" dt="2023-03-03T17:48:46.283" v="402" actId="962"/>
        <pc:sldMkLst>
          <pc:docMk/>
          <pc:sldMk cId="1617359254" sldId="385"/>
        </pc:sldMkLst>
        <pc:spChg chg="mod">
          <ac:chgData name="Corcoran, Jack" userId="8fddde24-85a5-404e-aa47-266979a73deb" providerId="ADAL" clId="{CE1FC06B-FD3B-41C5-8273-C518E9BA86CA}" dt="2023-03-03T17:42:23.522" v="3" actId="962"/>
          <ac:spMkLst>
            <pc:docMk/>
            <pc:sldMk cId="1617359254" sldId="385"/>
            <ac:spMk id="3" creationId="{7288AB5D-F941-699D-70C1-F283FF94859C}"/>
          </ac:spMkLst>
        </pc:spChg>
        <pc:graphicFrameChg chg="mod">
          <ac:chgData name="Corcoran, Jack" userId="8fddde24-85a5-404e-aa47-266979a73deb" providerId="ADAL" clId="{CE1FC06B-FD3B-41C5-8273-C518E9BA86CA}" dt="2023-03-03T17:48:46.283" v="402" actId="962"/>
          <ac:graphicFrameMkLst>
            <pc:docMk/>
            <pc:sldMk cId="1617359254" sldId="385"/>
            <ac:graphicFrameMk id="5" creationId="{2864ED5F-F8F2-4937-A5A2-9548C85479B7}"/>
          </ac:graphicFrameMkLst>
        </pc:graphicFrameChg>
      </pc:sldChg>
      <pc:sldChg chg="modSp mod">
        <pc:chgData name="Corcoran, Jack" userId="8fddde24-85a5-404e-aa47-266979a73deb" providerId="ADAL" clId="{CE1FC06B-FD3B-41C5-8273-C518E9BA86CA}" dt="2023-03-03T17:42:27.158" v="5" actId="962"/>
        <pc:sldMkLst>
          <pc:docMk/>
          <pc:sldMk cId="512609834" sldId="409"/>
        </pc:sldMkLst>
        <pc:spChg chg="mod">
          <ac:chgData name="Corcoran, Jack" userId="8fddde24-85a5-404e-aa47-266979a73deb" providerId="ADAL" clId="{CE1FC06B-FD3B-41C5-8273-C518E9BA86CA}" dt="2023-03-03T17:42:25.832" v="4" actId="962"/>
          <ac:spMkLst>
            <pc:docMk/>
            <pc:sldMk cId="512609834" sldId="409"/>
            <ac:spMk id="23" creationId="{C3C505C4-F078-4174-8994-B610AF4E7DF1}"/>
          </ac:spMkLst>
        </pc:spChg>
        <pc:spChg chg="mod">
          <ac:chgData name="Corcoran, Jack" userId="8fddde24-85a5-404e-aa47-266979a73deb" providerId="ADAL" clId="{CE1FC06B-FD3B-41C5-8273-C518E9BA86CA}" dt="2023-03-03T17:42:27.158" v="5" actId="962"/>
          <ac:spMkLst>
            <pc:docMk/>
            <pc:sldMk cId="512609834" sldId="409"/>
            <ac:spMk id="24" creationId="{5CDE934F-A2A8-4BB3-AB24-01F50BE8360F}"/>
          </ac:spMkLst>
        </pc:spChg>
      </pc:sldChg>
      <pc:sldChg chg="modSp">
        <pc:chgData name="Corcoran, Jack" userId="8fddde24-85a5-404e-aa47-266979a73deb" providerId="ADAL" clId="{CE1FC06B-FD3B-41C5-8273-C518E9BA86CA}" dt="2023-03-03T17:51:53.934" v="522" actId="962"/>
        <pc:sldMkLst>
          <pc:docMk/>
          <pc:sldMk cId="531544611" sldId="419"/>
        </pc:sldMkLst>
        <pc:graphicFrameChg chg="mod">
          <ac:chgData name="Corcoran, Jack" userId="8fddde24-85a5-404e-aa47-266979a73deb" providerId="ADAL" clId="{CE1FC06B-FD3B-41C5-8273-C518E9BA86CA}" dt="2023-03-03T17:51:53.934" v="522" actId="962"/>
          <ac:graphicFrameMkLst>
            <pc:docMk/>
            <pc:sldMk cId="531544611" sldId="419"/>
            <ac:graphicFrameMk id="29" creationId="{CE2F2D84-2976-677B-C52D-D57D57E1EC46}"/>
          </ac:graphicFrameMkLst>
        </pc:graphicFrameChg>
      </pc:sldChg>
      <pc:sldChg chg="modSp">
        <pc:chgData name="Corcoran, Jack" userId="8fddde24-85a5-404e-aa47-266979a73deb" providerId="ADAL" clId="{CE1FC06B-FD3B-41C5-8273-C518E9BA86CA}" dt="2023-03-03T17:47:03.090" v="34" actId="962"/>
        <pc:sldMkLst>
          <pc:docMk/>
          <pc:sldMk cId="2134154015" sldId="430"/>
        </pc:sldMkLst>
        <pc:graphicFrameChg chg="mod">
          <ac:chgData name="Corcoran, Jack" userId="8fddde24-85a5-404e-aa47-266979a73deb" providerId="ADAL" clId="{CE1FC06B-FD3B-41C5-8273-C518E9BA86CA}" dt="2023-03-03T17:47:03.090" v="34" actId="962"/>
          <ac:graphicFrameMkLst>
            <pc:docMk/>
            <pc:sldMk cId="2134154015" sldId="430"/>
            <ac:graphicFrameMk id="9" creationId="{DCAE639D-F85F-EF44-A043-8DC3A8FC85AA}"/>
          </ac:graphicFrameMkLst>
        </pc:graphicFrameChg>
      </pc:sldChg>
      <pc:sldChg chg="modSp">
        <pc:chgData name="Corcoran, Jack" userId="8fddde24-85a5-404e-aa47-266979a73deb" providerId="ADAL" clId="{CE1FC06B-FD3B-41C5-8273-C518E9BA86CA}" dt="2023-03-03T17:47:31.016" v="202" actId="962"/>
        <pc:sldMkLst>
          <pc:docMk/>
          <pc:sldMk cId="171720835" sldId="431"/>
        </pc:sldMkLst>
        <pc:graphicFrameChg chg="mod">
          <ac:chgData name="Corcoran, Jack" userId="8fddde24-85a5-404e-aa47-266979a73deb" providerId="ADAL" clId="{CE1FC06B-FD3B-41C5-8273-C518E9BA86CA}" dt="2023-03-03T17:47:31.016" v="202" actId="962"/>
          <ac:graphicFrameMkLst>
            <pc:docMk/>
            <pc:sldMk cId="171720835" sldId="431"/>
            <ac:graphicFrameMk id="5" creationId="{E6549DCB-175B-4B0F-A850-16401B66F506}"/>
          </ac:graphicFrameMkLst>
        </pc:graphicFrameChg>
      </pc:sldChg>
      <pc:sldChg chg="modSp">
        <pc:chgData name="Corcoran, Jack" userId="8fddde24-85a5-404e-aa47-266979a73deb" providerId="ADAL" clId="{CE1FC06B-FD3B-41C5-8273-C518E9BA86CA}" dt="2023-03-03T17:48:11.610" v="214" actId="962"/>
        <pc:sldMkLst>
          <pc:docMk/>
          <pc:sldMk cId="1630466226" sldId="432"/>
        </pc:sldMkLst>
        <pc:graphicFrameChg chg="mod">
          <ac:chgData name="Corcoran, Jack" userId="8fddde24-85a5-404e-aa47-266979a73deb" providerId="ADAL" clId="{CE1FC06B-FD3B-41C5-8273-C518E9BA86CA}" dt="2023-03-03T17:48:11.610" v="214" actId="962"/>
          <ac:graphicFrameMkLst>
            <pc:docMk/>
            <pc:sldMk cId="1630466226" sldId="432"/>
            <ac:graphicFrameMk id="10" creationId="{D3E8A61D-E12D-404C-A134-B7D39F83F14E}"/>
          </ac:graphicFrameMkLst>
        </pc:graphicFrameChg>
      </pc:sldChg>
      <pc:sldChg chg="modSp">
        <pc:chgData name="Corcoran, Jack" userId="8fddde24-85a5-404e-aa47-266979a73deb" providerId="ADAL" clId="{CE1FC06B-FD3B-41C5-8273-C518E9BA86CA}" dt="2023-03-03T17:53:37.114" v="762" actId="962"/>
        <pc:sldMkLst>
          <pc:docMk/>
          <pc:sldMk cId="942733357" sldId="440"/>
        </pc:sldMkLst>
        <pc:graphicFrameChg chg="mod">
          <ac:chgData name="Corcoran, Jack" userId="8fddde24-85a5-404e-aa47-266979a73deb" providerId="ADAL" clId="{CE1FC06B-FD3B-41C5-8273-C518E9BA86CA}" dt="2023-03-03T17:53:37.114" v="762" actId="962"/>
          <ac:graphicFrameMkLst>
            <pc:docMk/>
            <pc:sldMk cId="942733357" sldId="440"/>
            <ac:graphicFrameMk id="29" creationId="{CE2F2D84-2976-677B-C52D-D57D57E1EC46}"/>
          </ac:graphicFrameMkLst>
        </pc:graphicFrameChg>
      </pc:sldChg>
      <pc:sldChg chg="modSp">
        <pc:chgData name="Corcoran, Jack" userId="8fddde24-85a5-404e-aa47-266979a73deb" providerId="ADAL" clId="{CE1FC06B-FD3B-41C5-8273-C518E9BA86CA}" dt="2023-03-03T17:54:07.325" v="772" actId="962"/>
        <pc:sldMkLst>
          <pc:docMk/>
          <pc:sldMk cId="1454865526" sldId="441"/>
        </pc:sldMkLst>
        <pc:graphicFrameChg chg="mod">
          <ac:chgData name="Corcoran, Jack" userId="8fddde24-85a5-404e-aa47-266979a73deb" providerId="ADAL" clId="{CE1FC06B-FD3B-41C5-8273-C518E9BA86CA}" dt="2023-03-03T17:54:07.325" v="772" actId="962"/>
          <ac:graphicFrameMkLst>
            <pc:docMk/>
            <pc:sldMk cId="1454865526" sldId="441"/>
            <ac:graphicFrameMk id="29" creationId="{CE2F2D84-2976-677B-C52D-D57D57E1EC46}"/>
          </ac:graphicFrameMkLst>
        </pc:graphicFrameChg>
      </pc:sldChg>
      <pc:sldChg chg="modSp">
        <pc:chgData name="Corcoran, Jack" userId="8fddde24-85a5-404e-aa47-266979a73deb" providerId="ADAL" clId="{CE1FC06B-FD3B-41C5-8273-C518E9BA86CA}" dt="2023-03-03T17:53:11.209" v="748" actId="962"/>
        <pc:sldMkLst>
          <pc:docMk/>
          <pc:sldMk cId="3548891690" sldId="443"/>
        </pc:sldMkLst>
        <pc:graphicFrameChg chg="mod">
          <ac:chgData name="Corcoran, Jack" userId="8fddde24-85a5-404e-aa47-266979a73deb" providerId="ADAL" clId="{CE1FC06B-FD3B-41C5-8273-C518E9BA86CA}" dt="2023-03-03T17:53:11.209" v="748" actId="962"/>
          <ac:graphicFrameMkLst>
            <pc:docMk/>
            <pc:sldMk cId="3548891690" sldId="443"/>
            <ac:graphicFrameMk id="29" creationId="{CE2F2D84-2976-677B-C52D-D57D57E1EC46}"/>
          </ac:graphicFrameMkLst>
        </pc:graphicFrameChg>
      </pc:sldChg>
      <pc:sldChg chg="modSp">
        <pc:chgData name="Corcoran, Jack" userId="8fddde24-85a5-404e-aa47-266979a73deb" providerId="ADAL" clId="{CE1FC06B-FD3B-41C5-8273-C518E9BA86CA}" dt="2023-03-03T17:52:15.773" v="532" actId="962"/>
        <pc:sldMkLst>
          <pc:docMk/>
          <pc:sldMk cId="1790753337" sldId="444"/>
        </pc:sldMkLst>
        <pc:graphicFrameChg chg="mod">
          <ac:chgData name="Corcoran, Jack" userId="8fddde24-85a5-404e-aa47-266979a73deb" providerId="ADAL" clId="{CE1FC06B-FD3B-41C5-8273-C518E9BA86CA}" dt="2023-03-03T17:52:15.773" v="532" actId="962"/>
          <ac:graphicFrameMkLst>
            <pc:docMk/>
            <pc:sldMk cId="1790753337" sldId="444"/>
            <ac:graphicFrameMk id="29" creationId="{CE2F2D84-2976-677B-C52D-D57D57E1EC46}"/>
          </ac:graphicFrameMkLst>
        </pc:graphicFrameChg>
      </pc:sldChg>
      <pc:sldChg chg="modSp">
        <pc:chgData name="Corcoran, Jack" userId="8fddde24-85a5-404e-aa47-266979a73deb" providerId="ADAL" clId="{CE1FC06B-FD3B-41C5-8273-C518E9BA86CA}" dt="2023-03-03T17:52:41.982" v="734" actId="962"/>
        <pc:sldMkLst>
          <pc:docMk/>
          <pc:sldMk cId="1038353426" sldId="445"/>
        </pc:sldMkLst>
        <pc:graphicFrameChg chg="mod">
          <ac:chgData name="Corcoran, Jack" userId="8fddde24-85a5-404e-aa47-266979a73deb" providerId="ADAL" clId="{CE1FC06B-FD3B-41C5-8273-C518E9BA86CA}" dt="2023-03-03T17:52:41.982" v="734" actId="962"/>
          <ac:graphicFrameMkLst>
            <pc:docMk/>
            <pc:sldMk cId="1038353426" sldId="445"/>
            <ac:graphicFrameMk id="29" creationId="{CE2F2D84-2976-677B-C52D-D57D57E1EC46}"/>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60051-C6F9-40B2-8096-3A953718D69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0835CE0-87C5-457B-88D9-D67BA764C510}">
      <dgm:prSet phldr="0"/>
      <dgm:spPr/>
      <dgm:t>
        <a:bodyPr/>
        <a:lstStyle/>
        <a:p>
          <a:pPr rtl="0"/>
          <a:r>
            <a:rPr lang="en-US" b="0" i="0" u="none" strike="noStrike" cap="all" baseline="0" noProof="0" dirty="0">
              <a:latin typeface="+mj-lt"/>
            </a:rPr>
            <a:t>A term coined in 1998 by Australian sociologist Judy Singer and popularized by journalist Harvey Blume</a:t>
          </a:r>
        </a:p>
      </dgm:t>
      <dgm:extLst>
        <a:ext uri="{E40237B7-FDA0-4F09-8148-C483321AD2D9}">
          <dgm14:cNvPr xmlns:dgm14="http://schemas.microsoft.com/office/drawing/2010/diagram" id="0" name="" descr="A term coined in 1998 by Australian sociologist Judy Singer and popularized by journalist Harvey Blume&#10;"/>
        </a:ext>
      </dgm:extLst>
    </dgm:pt>
    <dgm:pt modelId="{0DE698C6-13C1-43B5-9B83-BE791456173D}" type="parTrans" cxnId="{608E4AE3-C0EE-4273-8841-2E7533F0BC45}">
      <dgm:prSet/>
      <dgm:spPr/>
      <dgm:t>
        <a:bodyPr/>
        <a:lstStyle/>
        <a:p>
          <a:endParaRPr lang="en-US"/>
        </a:p>
      </dgm:t>
    </dgm:pt>
    <dgm:pt modelId="{B2B4A243-F112-4E56-B58C-E7625AF5DC27}" type="sibTrans" cxnId="{608E4AE3-C0EE-4273-8841-2E7533F0BC45}">
      <dgm:prSet/>
      <dgm:spPr/>
      <dgm:t>
        <a:bodyPr/>
        <a:lstStyle/>
        <a:p>
          <a:endParaRPr lang="en-US"/>
        </a:p>
      </dgm:t>
    </dgm:pt>
    <dgm:pt modelId="{A1BBFF41-4D8E-41D6-A2FF-399A9C396BE9}">
      <dgm:prSet phldr="0"/>
      <dgm:spPr/>
      <dgm:t>
        <a:bodyPr/>
        <a:lstStyle/>
        <a:p>
          <a:r>
            <a:rPr lang="en-US" b="0" i="0" u="none" strike="noStrike" cap="all" baseline="0" noProof="0" dirty="0">
              <a:latin typeface="+mj-lt"/>
            </a:rPr>
            <a:t>A Social justice movement that grew out of the autism activism during the 1990s</a:t>
          </a:r>
        </a:p>
      </dgm:t>
      <dgm:extLst>
        <a:ext uri="{E40237B7-FDA0-4F09-8148-C483321AD2D9}">
          <dgm14:cNvPr xmlns:dgm14="http://schemas.microsoft.com/office/drawing/2010/diagram" id="0" name="" descr="A Social justice movement that grew out of the autism activism during the 1990s&#10;"/>
        </a:ext>
      </dgm:extLst>
    </dgm:pt>
    <dgm:pt modelId="{F355AB86-B8D3-4F9E-9B7D-FC642DED21BB}" type="parTrans" cxnId="{CF080DEC-E9ED-46F7-BFC7-92926285A03B}">
      <dgm:prSet/>
      <dgm:spPr/>
      <dgm:t>
        <a:bodyPr/>
        <a:lstStyle/>
        <a:p>
          <a:endParaRPr lang="en-US"/>
        </a:p>
      </dgm:t>
    </dgm:pt>
    <dgm:pt modelId="{798F3690-2EAE-4ECD-A1D4-C4FF7D7B6599}" type="sibTrans" cxnId="{CF080DEC-E9ED-46F7-BFC7-92926285A03B}">
      <dgm:prSet/>
      <dgm:spPr/>
      <dgm:t>
        <a:bodyPr/>
        <a:lstStyle/>
        <a:p>
          <a:endParaRPr lang="en-US"/>
        </a:p>
      </dgm:t>
    </dgm:pt>
    <dgm:pt modelId="{4EA1AD07-19D5-42F6-98EE-8D5F0AF66CA3}">
      <dgm:prSet phldr="0"/>
      <dgm:spPr/>
      <dgm:t>
        <a:bodyPr/>
        <a:lstStyle/>
        <a:p>
          <a:r>
            <a:rPr lang="en-US" b="0" i="0" u="none" strike="noStrike" cap="all" baseline="0" noProof="0" dirty="0">
              <a:latin typeface="+mj-lt"/>
            </a:rPr>
            <a:t>Natural variations in the human genome that result in differences in brain structure and/or function</a:t>
          </a:r>
        </a:p>
      </dgm:t>
      <dgm:extLst>
        <a:ext uri="{E40237B7-FDA0-4F09-8148-C483321AD2D9}">
          <dgm14:cNvPr xmlns:dgm14="http://schemas.microsoft.com/office/drawing/2010/diagram" id="0" name="" descr="Natural variations in the human genome that result in differences in brain structure and/or function&#10;"/>
        </a:ext>
      </dgm:extLst>
    </dgm:pt>
    <dgm:pt modelId="{AB31785E-699B-4568-88FA-CAFCFE5E1628}" type="parTrans" cxnId="{66315774-45D0-49F5-A7E4-D5CAEA533926}">
      <dgm:prSet/>
      <dgm:spPr/>
      <dgm:t>
        <a:bodyPr/>
        <a:lstStyle/>
        <a:p>
          <a:endParaRPr lang="en-US"/>
        </a:p>
      </dgm:t>
    </dgm:pt>
    <dgm:pt modelId="{1810D10F-2460-4331-8CE2-7F9C6663AE5B}" type="sibTrans" cxnId="{66315774-45D0-49F5-A7E4-D5CAEA533926}">
      <dgm:prSet/>
      <dgm:spPr/>
      <dgm:t>
        <a:bodyPr/>
        <a:lstStyle/>
        <a:p>
          <a:endParaRPr lang="en-US"/>
        </a:p>
      </dgm:t>
    </dgm:pt>
    <dgm:pt modelId="{C1885D52-4A9A-4CF5-A434-3540C2F2F7DA}" type="pres">
      <dgm:prSet presAssocID="{99760051-C6F9-40B2-8096-3A953718D69E}" presName="root" presStyleCnt="0">
        <dgm:presLayoutVars>
          <dgm:dir/>
          <dgm:resizeHandles val="exact"/>
        </dgm:presLayoutVars>
      </dgm:prSet>
      <dgm:spPr/>
    </dgm:pt>
    <dgm:pt modelId="{AA649DEF-33F7-4FA7-8199-D5D4A4748134}" type="pres">
      <dgm:prSet presAssocID="{20835CE0-87C5-457B-88D9-D67BA764C510}" presName="compNode" presStyleCnt="0"/>
      <dgm:spPr/>
    </dgm:pt>
    <dgm:pt modelId="{4DA6E298-060F-489B-A4B9-8D591783E9C8}" type="pres">
      <dgm:prSet presAssocID="{20835CE0-87C5-457B-88D9-D67BA764C510}" presName="bgRect" presStyleLbl="bgShp" presStyleIdx="0" presStyleCnt="3" custLinFactNeighborX="-36593" custLinFactNeighborY="-50043"/>
      <dgm:spPr/>
    </dgm:pt>
    <dgm:pt modelId="{FEC78D4C-4420-40F5-B2EA-98C14AB5D067}" type="pres">
      <dgm:prSet presAssocID="{20835CE0-87C5-457B-88D9-D67BA764C51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quotation mark"/>
        </a:ext>
      </dgm:extLst>
    </dgm:pt>
    <dgm:pt modelId="{7B418362-83FD-422D-BFBC-CA14F560E7CB}" type="pres">
      <dgm:prSet presAssocID="{20835CE0-87C5-457B-88D9-D67BA764C510}" presName="spaceRect" presStyleCnt="0"/>
      <dgm:spPr/>
    </dgm:pt>
    <dgm:pt modelId="{4E30EA00-62BD-442B-BAC9-471D4E070FE2}" type="pres">
      <dgm:prSet presAssocID="{20835CE0-87C5-457B-88D9-D67BA764C510}" presName="parTx" presStyleLbl="revTx" presStyleIdx="0" presStyleCnt="3">
        <dgm:presLayoutVars>
          <dgm:chMax val="0"/>
          <dgm:chPref val="0"/>
        </dgm:presLayoutVars>
      </dgm:prSet>
      <dgm:spPr/>
    </dgm:pt>
    <dgm:pt modelId="{64CDEDDC-1AC7-4D17-9F36-FDDC093AF2E8}" type="pres">
      <dgm:prSet presAssocID="{B2B4A243-F112-4E56-B58C-E7625AF5DC27}" presName="sibTrans" presStyleCnt="0"/>
      <dgm:spPr/>
    </dgm:pt>
    <dgm:pt modelId="{F32BD042-FDD6-44E7-8CFB-F9421D51558F}" type="pres">
      <dgm:prSet presAssocID="{A1BBFF41-4D8E-41D6-A2FF-399A9C396BE9}" presName="compNode" presStyleCnt="0"/>
      <dgm:spPr/>
    </dgm:pt>
    <dgm:pt modelId="{B81D82BF-4A3D-497C-A19F-8C34F1EEC7CA}" type="pres">
      <dgm:prSet presAssocID="{A1BBFF41-4D8E-41D6-A2FF-399A9C396BE9}" presName="bgRect" presStyleLbl="bgShp" presStyleIdx="1" presStyleCnt="3"/>
      <dgm:spPr/>
    </dgm:pt>
    <dgm:pt modelId="{75337C1A-E076-4D17-AF3C-FFF062F34655}" type="pres">
      <dgm:prSet presAssocID="{A1BBFF41-4D8E-41D6-A2FF-399A9C396BE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29B235E4-23C4-40A7-A2A0-2E28F6193FB3}" type="pres">
      <dgm:prSet presAssocID="{A1BBFF41-4D8E-41D6-A2FF-399A9C396BE9}" presName="spaceRect" presStyleCnt="0"/>
      <dgm:spPr/>
    </dgm:pt>
    <dgm:pt modelId="{D85A5BD3-5196-46A8-94AE-278828F41D3D}" type="pres">
      <dgm:prSet presAssocID="{A1BBFF41-4D8E-41D6-A2FF-399A9C396BE9}" presName="parTx" presStyleLbl="revTx" presStyleIdx="1" presStyleCnt="3">
        <dgm:presLayoutVars>
          <dgm:chMax val="0"/>
          <dgm:chPref val="0"/>
        </dgm:presLayoutVars>
      </dgm:prSet>
      <dgm:spPr/>
    </dgm:pt>
    <dgm:pt modelId="{896A82AB-25A2-4C3A-BDE1-4F7B9FC2B4EE}" type="pres">
      <dgm:prSet presAssocID="{798F3690-2EAE-4ECD-A1D4-C4FF7D7B6599}" presName="sibTrans" presStyleCnt="0"/>
      <dgm:spPr/>
    </dgm:pt>
    <dgm:pt modelId="{BE10C21E-F39A-46EC-BCF5-FF50FD5C6776}" type="pres">
      <dgm:prSet presAssocID="{4EA1AD07-19D5-42F6-98EE-8D5F0AF66CA3}" presName="compNode" presStyleCnt="0"/>
      <dgm:spPr/>
    </dgm:pt>
    <dgm:pt modelId="{3F183E29-2873-4972-93A9-3FD129F71743}" type="pres">
      <dgm:prSet presAssocID="{4EA1AD07-19D5-42F6-98EE-8D5F0AF66CA3}" presName="bgRect" presStyleLbl="bgShp" presStyleIdx="2" presStyleCnt="3"/>
      <dgm:spPr/>
    </dgm:pt>
    <dgm:pt modelId="{5201B42D-B8E6-4539-835C-85E113CD566D}" type="pres">
      <dgm:prSet presAssocID="{4EA1AD07-19D5-42F6-98EE-8D5F0AF66CA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2E703CFA-B2BB-498C-9C6F-0EA9C955A850}" type="pres">
      <dgm:prSet presAssocID="{4EA1AD07-19D5-42F6-98EE-8D5F0AF66CA3}" presName="spaceRect" presStyleCnt="0"/>
      <dgm:spPr/>
    </dgm:pt>
    <dgm:pt modelId="{F529AB34-F415-4E81-899B-47FC1BB007D5}" type="pres">
      <dgm:prSet presAssocID="{4EA1AD07-19D5-42F6-98EE-8D5F0AF66CA3}" presName="parTx" presStyleLbl="revTx" presStyleIdx="2" presStyleCnt="3">
        <dgm:presLayoutVars>
          <dgm:chMax val="0"/>
          <dgm:chPref val="0"/>
        </dgm:presLayoutVars>
      </dgm:prSet>
      <dgm:spPr/>
    </dgm:pt>
  </dgm:ptLst>
  <dgm:cxnLst>
    <dgm:cxn modelId="{A5900D2A-6518-410F-B2E5-A5EDAF7216B3}" type="presOf" srcId="{20835CE0-87C5-457B-88D9-D67BA764C510}" destId="{4E30EA00-62BD-442B-BAC9-471D4E070FE2}" srcOrd="0" destOrd="0" presId="urn:microsoft.com/office/officeart/2018/2/layout/IconVerticalSolidList"/>
    <dgm:cxn modelId="{6996013D-D40D-4A71-B2AE-E59882456F5E}" type="presOf" srcId="{99760051-C6F9-40B2-8096-3A953718D69E}" destId="{C1885D52-4A9A-4CF5-A434-3540C2F2F7DA}" srcOrd="0" destOrd="0" presId="urn:microsoft.com/office/officeart/2018/2/layout/IconVerticalSolidList"/>
    <dgm:cxn modelId="{66315774-45D0-49F5-A7E4-D5CAEA533926}" srcId="{99760051-C6F9-40B2-8096-3A953718D69E}" destId="{4EA1AD07-19D5-42F6-98EE-8D5F0AF66CA3}" srcOrd="2" destOrd="0" parTransId="{AB31785E-699B-4568-88FA-CAFCFE5E1628}" sibTransId="{1810D10F-2460-4331-8CE2-7F9C6663AE5B}"/>
    <dgm:cxn modelId="{A0080B81-4DF7-4264-A5F2-1818D4A11E21}" type="presOf" srcId="{4EA1AD07-19D5-42F6-98EE-8D5F0AF66CA3}" destId="{F529AB34-F415-4E81-899B-47FC1BB007D5}" srcOrd="0" destOrd="0" presId="urn:microsoft.com/office/officeart/2018/2/layout/IconVerticalSolidList"/>
    <dgm:cxn modelId="{C7DF3299-9672-461E-B603-DBF71FB22DA3}" type="presOf" srcId="{A1BBFF41-4D8E-41D6-A2FF-399A9C396BE9}" destId="{D85A5BD3-5196-46A8-94AE-278828F41D3D}" srcOrd="0" destOrd="0" presId="urn:microsoft.com/office/officeart/2018/2/layout/IconVerticalSolidList"/>
    <dgm:cxn modelId="{608E4AE3-C0EE-4273-8841-2E7533F0BC45}" srcId="{99760051-C6F9-40B2-8096-3A953718D69E}" destId="{20835CE0-87C5-457B-88D9-D67BA764C510}" srcOrd="0" destOrd="0" parTransId="{0DE698C6-13C1-43B5-9B83-BE791456173D}" sibTransId="{B2B4A243-F112-4E56-B58C-E7625AF5DC27}"/>
    <dgm:cxn modelId="{CF080DEC-E9ED-46F7-BFC7-92926285A03B}" srcId="{99760051-C6F9-40B2-8096-3A953718D69E}" destId="{A1BBFF41-4D8E-41D6-A2FF-399A9C396BE9}" srcOrd="1" destOrd="0" parTransId="{F355AB86-B8D3-4F9E-9B7D-FC642DED21BB}" sibTransId="{798F3690-2EAE-4ECD-A1D4-C4FF7D7B6599}"/>
    <dgm:cxn modelId="{BEF3EFCF-9AED-48AB-86E3-7B07F9FF746C}" type="presParOf" srcId="{C1885D52-4A9A-4CF5-A434-3540C2F2F7DA}" destId="{AA649DEF-33F7-4FA7-8199-D5D4A4748134}" srcOrd="0" destOrd="0" presId="urn:microsoft.com/office/officeart/2018/2/layout/IconVerticalSolidList"/>
    <dgm:cxn modelId="{7CAFE855-DBD3-4C5D-88DA-A6C90497AA5B}" type="presParOf" srcId="{AA649DEF-33F7-4FA7-8199-D5D4A4748134}" destId="{4DA6E298-060F-489B-A4B9-8D591783E9C8}" srcOrd="0" destOrd="0" presId="urn:microsoft.com/office/officeart/2018/2/layout/IconVerticalSolidList"/>
    <dgm:cxn modelId="{9C84C090-AA81-4065-AE43-67CA05B02409}" type="presParOf" srcId="{AA649DEF-33F7-4FA7-8199-D5D4A4748134}" destId="{FEC78D4C-4420-40F5-B2EA-98C14AB5D067}" srcOrd="1" destOrd="0" presId="urn:microsoft.com/office/officeart/2018/2/layout/IconVerticalSolidList"/>
    <dgm:cxn modelId="{ECE269E6-9B12-4227-B67A-9596F61843A7}" type="presParOf" srcId="{AA649DEF-33F7-4FA7-8199-D5D4A4748134}" destId="{7B418362-83FD-422D-BFBC-CA14F560E7CB}" srcOrd="2" destOrd="0" presId="urn:microsoft.com/office/officeart/2018/2/layout/IconVerticalSolidList"/>
    <dgm:cxn modelId="{48CFD167-2536-4EF9-B350-B61BAB87EBC0}" type="presParOf" srcId="{AA649DEF-33F7-4FA7-8199-D5D4A4748134}" destId="{4E30EA00-62BD-442B-BAC9-471D4E070FE2}" srcOrd="3" destOrd="0" presId="urn:microsoft.com/office/officeart/2018/2/layout/IconVerticalSolidList"/>
    <dgm:cxn modelId="{7EA40785-EAD5-43D9-861F-D28803857622}" type="presParOf" srcId="{C1885D52-4A9A-4CF5-A434-3540C2F2F7DA}" destId="{64CDEDDC-1AC7-4D17-9F36-FDDC093AF2E8}" srcOrd="1" destOrd="0" presId="urn:microsoft.com/office/officeart/2018/2/layout/IconVerticalSolidList"/>
    <dgm:cxn modelId="{55131090-6591-4B54-B6A7-3F70E8347239}" type="presParOf" srcId="{C1885D52-4A9A-4CF5-A434-3540C2F2F7DA}" destId="{F32BD042-FDD6-44E7-8CFB-F9421D51558F}" srcOrd="2" destOrd="0" presId="urn:microsoft.com/office/officeart/2018/2/layout/IconVerticalSolidList"/>
    <dgm:cxn modelId="{88E3F636-C3E4-408A-B450-A38E3048C4FF}" type="presParOf" srcId="{F32BD042-FDD6-44E7-8CFB-F9421D51558F}" destId="{B81D82BF-4A3D-497C-A19F-8C34F1EEC7CA}" srcOrd="0" destOrd="0" presId="urn:microsoft.com/office/officeart/2018/2/layout/IconVerticalSolidList"/>
    <dgm:cxn modelId="{BC0F9EC3-9481-4162-8228-D6484D3C8EC0}" type="presParOf" srcId="{F32BD042-FDD6-44E7-8CFB-F9421D51558F}" destId="{75337C1A-E076-4D17-AF3C-FFF062F34655}" srcOrd="1" destOrd="0" presId="urn:microsoft.com/office/officeart/2018/2/layout/IconVerticalSolidList"/>
    <dgm:cxn modelId="{C9298691-A6A7-4DCB-B6D7-21F34955450D}" type="presParOf" srcId="{F32BD042-FDD6-44E7-8CFB-F9421D51558F}" destId="{29B235E4-23C4-40A7-A2A0-2E28F6193FB3}" srcOrd="2" destOrd="0" presId="urn:microsoft.com/office/officeart/2018/2/layout/IconVerticalSolidList"/>
    <dgm:cxn modelId="{3B4D17F2-ED94-40B4-BE26-85637CFF65CF}" type="presParOf" srcId="{F32BD042-FDD6-44E7-8CFB-F9421D51558F}" destId="{D85A5BD3-5196-46A8-94AE-278828F41D3D}" srcOrd="3" destOrd="0" presId="urn:microsoft.com/office/officeart/2018/2/layout/IconVerticalSolidList"/>
    <dgm:cxn modelId="{0BF0F5EE-EB84-4782-936B-204087210C56}" type="presParOf" srcId="{C1885D52-4A9A-4CF5-A434-3540C2F2F7DA}" destId="{896A82AB-25A2-4C3A-BDE1-4F7B9FC2B4EE}" srcOrd="3" destOrd="0" presId="urn:microsoft.com/office/officeart/2018/2/layout/IconVerticalSolidList"/>
    <dgm:cxn modelId="{3B16E7AB-36BA-4633-97DF-141B51D08D52}" type="presParOf" srcId="{C1885D52-4A9A-4CF5-A434-3540C2F2F7DA}" destId="{BE10C21E-F39A-46EC-BCF5-FF50FD5C6776}" srcOrd="4" destOrd="0" presId="urn:microsoft.com/office/officeart/2018/2/layout/IconVerticalSolidList"/>
    <dgm:cxn modelId="{927CB9DD-2003-4273-917B-1A40E926A873}" type="presParOf" srcId="{BE10C21E-F39A-46EC-BCF5-FF50FD5C6776}" destId="{3F183E29-2873-4972-93A9-3FD129F71743}" srcOrd="0" destOrd="0" presId="urn:microsoft.com/office/officeart/2018/2/layout/IconVerticalSolidList"/>
    <dgm:cxn modelId="{E66DDFD3-F1A3-4074-A159-BB4ABF9E0100}" type="presParOf" srcId="{BE10C21E-F39A-46EC-BCF5-FF50FD5C6776}" destId="{5201B42D-B8E6-4539-835C-85E113CD566D}" srcOrd="1" destOrd="0" presId="urn:microsoft.com/office/officeart/2018/2/layout/IconVerticalSolidList"/>
    <dgm:cxn modelId="{696F8245-9FF2-42AF-86D7-65C45F18FBC0}" type="presParOf" srcId="{BE10C21E-F39A-46EC-BCF5-FF50FD5C6776}" destId="{2E703CFA-B2BB-498C-9C6F-0EA9C955A850}" srcOrd="2" destOrd="0" presId="urn:microsoft.com/office/officeart/2018/2/layout/IconVerticalSolidList"/>
    <dgm:cxn modelId="{F720A2AF-889F-4469-9FE6-9F5976A52003}" type="presParOf" srcId="{BE10C21E-F39A-46EC-BCF5-FF50FD5C6776}" destId="{F529AB34-F415-4E81-899B-47FC1BB007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5D44A0-6FF2-4B23-91F2-145FF8F02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4B64FB-610C-46AD-8FB9-45A1CFE2E014}">
      <dgm:prSet/>
      <dgm:spPr/>
      <dgm:t>
        <a:bodyPr/>
        <a:lstStyle/>
        <a:p>
          <a:pPr>
            <a:lnSpc>
              <a:spcPct val="100000"/>
            </a:lnSpc>
          </a:pPr>
          <a:r>
            <a:rPr lang="en-US"/>
            <a:t>Imposter syndrome/</a:t>
          </a:r>
          <a:br>
            <a:rPr lang="en-US"/>
          </a:br>
          <a:r>
            <a:rPr lang="en-US"/>
            <a:t>Lack of Sense of Belonging</a:t>
          </a:r>
        </a:p>
      </dgm:t>
    </dgm:pt>
    <dgm:pt modelId="{B5FF8F0E-E15C-4248-B970-C5BB8422423F}" type="parTrans" cxnId="{3AC198A9-F050-4AA2-B326-89C6E052F2C9}">
      <dgm:prSet/>
      <dgm:spPr/>
      <dgm:t>
        <a:bodyPr/>
        <a:lstStyle/>
        <a:p>
          <a:endParaRPr lang="en-US"/>
        </a:p>
      </dgm:t>
    </dgm:pt>
    <dgm:pt modelId="{31718191-06EE-4B9E-BEFD-B5900312C78C}" type="sibTrans" cxnId="{3AC198A9-F050-4AA2-B326-89C6E052F2C9}">
      <dgm:prSet/>
      <dgm:spPr/>
      <dgm:t>
        <a:bodyPr/>
        <a:lstStyle/>
        <a:p>
          <a:endParaRPr lang="en-US"/>
        </a:p>
      </dgm:t>
    </dgm:pt>
    <dgm:pt modelId="{A52429A4-AC95-4FE8-8818-7FF7410F91B2}">
      <dgm:prSet/>
      <dgm:spPr/>
      <dgm:t>
        <a:bodyPr/>
        <a:lstStyle/>
        <a:p>
          <a:pPr>
            <a:lnSpc>
              <a:spcPct val="100000"/>
            </a:lnSpc>
          </a:pPr>
          <a:r>
            <a:rPr lang="en-US"/>
            <a:t>Work-life imbalance</a:t>
          </a:r>
        </a:p>
      </dgm:t>
    </dgm:pt>
    <dgm:pt modelId="{A6F695FA-C1DF-468D-9BA0-571BB600E28C}" type="parTrans" cxnId="{693F89D9-144F-46A2-9698-787C3DF1B9D7}">
      <dgm:prSet/>
      <dgm:spPr/>
      <dgm:t>
        <a:bodyPr/>
        <a:lstStyle/>
        <a:p>
          <a:endParaRPr lang="en-US"/>
        </a:p>
      </dgm:t>
    </dgm:pt>
    <dgm:pt modelId="{571D6D19-F5F9-4482-A0F6-71A895BF0C37}" type="sibTrans" cxnId="{693F89D9-144F-46A2-9698-787C3DF1B9D7}">
      <dgm:prSet/>
      <dgm:spPr/>
      <dgm:t>
        <a:bodyPr/>
        <a:lstStyle/>
        <a:p>
          <a:endParaRPr lang="en-US"/>
        </a:p>
      </dgm:t>
    </dgm:pt>
    <dgm:pt modelId="{440885F1-FF40-4C63-ADFA-7D783C864D22}">
      <dgm:prSet/>
      <dgm:spPr/>
      <dgm:t>
        <a:bodyPr/>
        <a:lstStyle/>
        <a:p>
          <a:pPr>
            <a:lnSpc>
              <a:spcPct val="100000"/>
            </a:lnSpc>
          </a:pPr>
          <a:r>
            <a:rPr lang="en-US"/>
            <a:t>Increased mental health challenges</a:t>
          </a:r>
        </a:p>
      </dgm:t>
    </dgm:pt>
    <dgm:pt modelId="{1ECE43DD-0195-4DFD-AB41-064E3C2D5744}" type="parTrans" cxnId="{1B7FE340-AA98-4353-B0E6-A8D5BB302D60}">
      <dgm:prSet/>
      <dgm:spPr/>
      <dgm:t>
        <a:bodyPr/>
        <a:lstStyle/>
        <a:p>
          <a:endParaRPr lang="en-US"/>
        </a:p>
      </dgm:t>
    </dgm:pt>
    <dgm:pt modelId="{2259ADB4-4474-4940-BE7D-BAC8878AE51E}" type="sibTrans" cxnId="{1B7FE340-AA98-4353-B0E6-A8D5BB302D60}">
      <dgm:prSet/>
      <dgm:spPr/>
      <dgm:t>
        <a:bodyPr/>
        <a:lstStyle/>
        <a:p>
          <a:endParaRPr lang="en-US"/>
        </a:p>
      </dgm:t>
    </dgm:pt>
    <dgm:pt modelId="{392F82FA-66F7-4BF1-8136-97441D8580BB}" type="pres">
      <dgm:prSet presAssocID="{415D44A0-6FF2-4B23-91F2-145FF8F02B75}" presName="root" presStyleCnt="0">
        <dgm:presLayoutVars>
          <dgm:dir/>
          <dgm:resizeHandles val="exact"/>
        </dgm:presLayoutVars>
      </dgm:prSet>
      <dgm:spPr/>
    </dgm:pt>
    <dgm:pt modelId="{B11F61AC-2313-4B56-96E2-CC8C5A5669D2}" type="pres">
      <dgm:prSet presAssocID="{414B64FB-610C-46AD-8FB9-45A1CFE2E014}" presName="compNode" presStyleCnt="0"/>
      <dgm:spPr/>
    </dgm:pt>
    <dgm:pt modelId="{AC3960C9-18C9-40F1-8D97-34364449984D}" type="pres">
      <dgm:prSet presAssocID="{414B64FB-610C-46AD-8FB9-45A1CFE2E014}" presName="bgRect" presStyleLbl="bgShp" presStyleIdx="0" presStyleCnt="3"/>
      <dgm:spPr/>
    </dgm:pt>
    <dgm:pt modelId="{E03F0815-4222-4467-8638-EFFAC8275EA8}" type="pres">
      <dgm:prSet presAssocID="{414B64FB-610C-46AD-8FB9-45A1CFE2E01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fessor female with solid fill"/>
        </a:ext>
      </dgm:extLst>
    </dgm:pt>
    <dgm:pt modelId="{30C37C4D-A5A3-44A3-91AE-8C72E7E3A8EE}" type="pres">
      <dgm:prSet presAssocID="{414B64FB-610C-46AD-8FB9-45A1CFE2E014}" presName="spaceRect" presStyleCnt="0"/>
      <dgm:spPr/>
    </dgm:pt>
    <dgm:pt modelId="{630FDF0F-D630-4A00-BBDF-63F43B0EE960}" type="pres">
      <dgm:prSet presAssocID="{414B64FB-610C-46AD-8FB9-45A1CFE2E014}" presName="parTx" presStyleLbl="revTx" presStyleIdx="0" presStyleCnt="3">
        <dgm:presLayoutVars>
          <dgm:chMax val="0"/>
          <dgm:chPref val="0"/>
        </dgm:presLayoutVars>
      </dgm:prSet>
      <dgm:spPr/>
    </dgm:pt>
    <dgm:pt modelId="{CAA1E804-131E-416E-B1A7-C32A2D2979D9}" type="pres">
      <dgm:prSet presAssocID="{31718191-06EE-4B9E-BEFD-B5900312C78C}" presName="sibTrans" presStyleCnt="0"/>
      <dgm:spPr/>
    </dgm:pt>
    <dgm:pt modelId="{CC030B33-66B9-4BBC-BDD2-F7018B50C218}" type="pres">
      <dgm:prSet presAssocID="{A52429A4-AC95-4FE8-8818-7FF7410F91B2}" presName="compNode" presStyleCnt="0"/>
      <dgm:spPr/>
    </dgm:pt>
    <dgm:pt modelId="{BCE5E8BB-652C-41B1-848F-0842BDDE4E08}" type="pres">
      <dgm:prSet presAssocID="{A52429A4-AC95-4FE8-8818-7FF7410F91B2}" presName="bgRect" presStyleLbl="bgShp" presStyleIdx="1" presStyleCnt="3"/>
      <dgm:spPr/>
    </dgm:pt>
    <dgm:pt modelId="{0D62239A-A49A-4A68-9F9D-916439ABD5A8}" type="pres">
      <dgm:prSet presAssocID="{A52429A4-AC95-4FE8-8818-7FF7410F91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inning Plates with solid fill"/>
        </a:ext>
      </dgm:extLst>
    </dgm:pt>
    <dgm:pt modelId="{24969D35-3725-4B75-9DBE-D7390EE0FBEE}" type="pres">
      <dgm:prSet presAssocID="{A52429A4-AC95-4FE8-8818-7FF7410F91B2}" presName="spaceRect" presStyleCnt="0"/>
      <dgm:spPr/>
    </dgm:pt>
    <dgm:pt modelId="{640627E0-1D0C-4D29-9082-DC3A6B1E18B6}" type="pres">
      <dgm:prSet presAssocID="{A52429A4-AC95-4FE8-8818-7FF7410F91B2}" presName="parTx" presStyleLbl="revTx" presStyleIdx="1" presStyleCnt="3">
        <dgm:presLayoutVars>
          <dgm:chMax val="0"/>
          <dgm:chPref val="0"/>
        </dgm:presLayoutVars>
      </dgm:prSet>
      <dgm:spPr/>
    </dgm:pt>
    <dgm:pt modelId="{8D2C893A-2832-41FA-913B-19E38E307555}" type="pres">
      <dgm:prSet presAssocID="{571D6D19-F5F9-4482-A0F6-71A895BF0C37}" presName="sibTrans" presStyleCnt="0"/>
      <dgm:spPr/>
    </dgm:pt>
    <dgm:pt modelId="{374077D2-5637-4142-8882-EFD29195632A}" type="pres">
      <dgm:prSet presAssocID="{440885F1-FF40-4C63-ADFA-7D783C864D22}" presName="compNode" presStyleCnt="0"/>
      <dgm:spPr/>
    </dgm:pt>
    <dgm:pt modelId="{538B8E03-BBFE-49CE-ACFE-DA53B7348BE0}" type="pres">
      <dgm:prSet presAssocID="{440885F1-FF40-4C63-ADFA-7D783C864D22}" presName="bgRect" presStyleLbl="bgShp" presStyleIdx="2" presStyleCnt="3"/>
      <dgm:spPr/>
    </dgm:pt>
    <dgm:pt modelId="{BE5FA2A2-EF03-453D-834D-7379E596D12E}" type="pres">
      <dgm:prSet presAssocID="{440885F1-FF40-4C63-ADFA-7D783C864D2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fused face with solid fill with solid fill"/>
        </a:ext>
      </dgm:extLst>
    </dgm:pt>
    <dgm:pt modelId="{3328CFAF-FC70-43C3-A6AD-B5F43821EB2B}" type="pres">
      <dgm:prSet presAssocID="{440885F1-FF40-4C63-ADFA-7D783C864D22}" presName="spaceRect" presStyleCnt="0"/>
      <dgm:spPr/>
    </dgm:pt>
    <dgm:pt modelId="{18788E86-B83C-48E0-8A84-CCF01280A944}" type="pres">
      <dgm:prSet presAssocID="{440885F1-FF40-4C63-ADFA-7D783C864D22}" presName="parTx" presStyleLbl="revTx" presStyleIdx="2" presStyleCnt="3">
        <dgm:presLayoutVars>
          <dgm:chMax val="0"/>
          <dgm:chPref val="0"/>
        </dgm:presLayoutVars>
      </dgm:prSet>
      <dgm:spPr/>
    </dgm:pt>
  </dgm:ptLst>
  <dgm:cxnLst>
    <dgm:cxn modelId="{EFDAA914-1B2D-4164-9900-D4CA0D2A1B87}" type="presOf" srcId="{415D44A0-6FF2-4B23-91F2-145FF8F02B75}" destId="{392F82FA-66F7-4BF1-8136-97441D8580BB}" srcOrd="0" destOrd="0" presId="urn:microsoft.com/office/officeart/2018/2/layout/IconVerticalSolidList"/>
    <dgm:cxn modelId="{1B7FE340-AA98-4353-B0E6-A8D5BB302D60}" srcId="{415D44A0-6FF2-4B23-91F2-145FF8F02B75}" destId="{440885F1-FF40-4C63-ADFA-7D783C864D22}" srcOrd="2" destOrd="0" parTransId="{1ECE43DD-0195-4DFD-AB41-064E3C2D5744}" sibTransId="{2259ADB4-4474-4940-BE7D-BAC8878AE51E}"/>
    <dgm:cxn modelId="{52630966-E6CF-41C7-822B-0AF6E348D70E}" type="presOf" srcId="{440885F1-FF40-4C63-ADFA-7D783C864D22}" destId="{18788E86-B83C-48E0-8A84-CCF01280A944}" srcOrd="0" destOrd="0" presId="urn:microsoft.com/office/officeart/2018/2/layout/IconVerticalSolidList"/>
    <dgm:cxn modelId="{68BD0C48-6277-4BBE-A4B0-95BCEBF56F71}" type="presOf" srcId="{A52429A4-AC95-4FE8-8818-7FF7410F91B2}" destId="{640627E0-1D0C-4D29-9082-DC3A6B1E18B6}" srcOrd="0" destOrd="0" presId="urn:microsoft.com/office/officeart/2018/2/layout/IconVerticalSolidList"/>
    <dgm:cxn modelId="{77F6E159-C05D-4F11-8FCD-8823D205A053}" type="presOf" srcId="{414B64FB-610C-46AD-8FB9-45A1CFE2E014}" destId="{630FDF0F-D630-4A00-BBDF-63F43B0EE960}" srcOrd="0" destOrd="0" presId="urn:microsoft.com/office/officeart/2018/2/layout/IconVerticalSolidList"/>
    <dgm:cxn modelId="{3AC198A9-F050-4AA2-B326-89C6E052F2C9}" srcId="{415D44A0-6FF2-4B23-91F2-145FF8F02B75}" destId="{414B64FB-610C-46AD-8FB9-45A1CFE2E014}" srcOrd="0" destOrd="0" parTransId="{B5FF8F0E-E15C-4248-B970-C5BB8422423F}" sibTransId="{31718191-06EE-4B9E-BEFD-B5900312C78C}"/>
    <dgm:cxn modelId="{693F89D9-144F-46A2-9698-787C3DF1B9D7}" srcId="{415D44A0-6FF2-4B23-91F2-145FF8F02B75}" destId="{A52429A4-AC95-4FE8-8818-7FF7410F91B2}" srcOrd="1" destOrd="0" parTransId="{A6F695FA-C1DF-468D-9BA0-571BB600E28C}" sibTransId="{571D6D19-F5F9-4482-A0F6-71A895BF0C37}"/>
    <dgm:cxn modelId="{EB254836-E435-48C8-A9CB-8FFBC9E46E2F}" type="presParOf" srcId="{392F82FA-66F7-4BF1-8136-97441D8580BB}" destId="{B11F61AC-2313-4B56-96E2-CC8C5A5669D2}" srcOrd="0" destOrd="0" presId="urn:microsoft.com/office/officeart/2018/2/layout/IconVerticalSolidList"/>
    <dgm:cxn modelId="{3344287D-EEF4-45A1-B9B5-B88D92A1E83D}" type="presParOf" srcId="{B11F61AC-2313-4B56-96E2-CC8C5A5669D2}" destId="{AC3960C9-18C9-40F1-8D97-34364449984D}" srcOrd="0" destOrd="0" presId="urn:microsoft.com/office/officeart/2018/2/layout/IconVerticalSolidList"/>
    <dgm:cxn modelId="{1CD50EA9-E65B-426F-8C84-47913E3E139C}" type="presParOf" srcId="{B11F61AC-2313-4B56-96E2-CC8C5A5669D2}" destId="{E03F0815-4222-4467-8638-EFFAC8275EA8}" srcOrd="1" destOrd="0" presId="urn:microsoft.com/office/officeart/2018/2/layout/IconVerticalSolidList"/>
    <dgm:cxn modelId="{32D8CE12-651F-4633-8D5E-42ACB05F6FC3}" type="presParOf" srcId="{B11F61AC-2313-4B56-96E2-CC8C5A5669D2}" destId="{30C37C4D-A5A3-44A3-91AE-8C72E7E3A8EE}" srcOrd="2" destOrd="0" presId="urn:microsoft.com/office/officeart/2018/2/layout/IconVerticalSolidList"/>
    <dgm:cxn modelId="{B51B7240-C17F-4538-ADB3-982AB8EF9E65}" type="presParOf" srcId="{B11F61AC-2313-4B56-96E2-CC8C5A5669D2}" destId="{630FDF0F-D630-4A00-BBDF-63F43B0EE960}" srcOrd="3" destOrd="0" presId="urn:microsoft.com/office/officeart/2018/2/layout/IconVerticalSolidList"/>
    <dgm:cxn modelId="{A559CA60-9EF1-4FED-B190-1B033F3605A2}" type="presParOf" srcId="{392F82FA-66F7-4BF1-8136-97441D8580BB}" destId="{CAA1E804-131E-416E-B1A7-C32A2D2979D9}" srcOrd="1" destOrd="0" presId="urn:microsoft.com/office/officeart/2018/2/layout/IconVerticalSolidList"/>
    <dgm:cxn modelId="{38D67FCD-C086-4DE4-BAAD-BF6F663FB4EB}" type="presParOf" srcId="{392F82FA-66F7-4BF1-8136-97441D8580BB}" destId="{CC030B33-66B9-4BBC-BDD2-F7018B50C218}" srcOrd="2" destOrd="0" presId="urn:microsoft.com/office/officeart/2018/2/layout/IconVerticalSolidList"/>
    <dgm:cxn modelId="{7C748A30-FD3D-4A46-8AAF-A48655A4A5EB}" type="presParOf" srcId="{CC030B33-66B9-4BBC-BDD2-F7018B50C218}" destId="{BCE5E8BB-652C-41B1-848F-0842BDDE4E08}" srcOrd="0" destOrd="0" presId="urn:microsoft.com/office/officeart/2018/2/layout/IconVerticalSolidList"/>
    <dgm:cxn modelId="{291B3B02-F89A-42D6-AFE8-BD47EB04191E}" type="presParOf" srcId="{CC030B33-66B9-4BBC-BDD2-F7018B50C218}" destId="{0D62239A-A49A-4A68-9F9D-916439ABD5A8}" srcOrd="1" destOrd="0" presId="urn:microsoft.com/office/officeart/2018/2/layout/IconVerticalSolidList"/>
    <dgm:cxn modelId="{A81C222E-1990-44D0-8125-33A8CA3D730F}" type="presParOf" srcId="{CC030B33-66B9-4BBC-BDD2-F7018B50C218}" destId="{24969D35-3725-4B75-9DBE-D7390EE0FBEE}" srcOrd="2" destOrd="0" presId="urn:microsoft.com/office/officeart/2018/2/layout/IconVerticalSolidList"/>
    <dgm:cxn modelId="{546C38FB-621B-43BC-9F25-4890B4FA36E9}" type="presParOf" srcId="{CC030B33-66B9-4BBC-BDD2-F7018B50C218}" destId="{640627E0-1D0C-4D29-9082-DC3A6B1E18B6}" srcOrd="3" destOrd="0" presId="urn:microsoft.com/office/officeart/2018/2/layout/IconVerticalSolidList"/>
    <dgm:cxn modelId="{4C1C3D41-E5C5-4854-B31F-40950EB3996F}" type="presParOf" srcId="{392F82FA-66F7-4BF1-8136-97441D8580BB}" destId="{8D2C893A-2832-41FA-913B-19E38E307555}" srcOrd="3" destOrd="0" presId="urn:microsoft.com/office/officeart/2018/2/layout/IconVerticalSolidList"/>
    <dgm:cxn modelId="{A712D390-3504-4910-A99E-5ED951E329DA}" type="presParOf" srcId="{392F82FA-66F7-4BF1-8136-97441D8580BB}" destId="{374077D2-5637-4142-8882-EFD29195632A}" srcOrd="4" destOrd="0" presId="urn:microsoft.com/office/officeart/2018/2/layout/IconVerticalSolidList"/>
    <dgm:cxn modelId="{7DCC627E-B8C8-49C4-9374-3939385B793A}" type="presParOf" srcId="{374077D2-5637-4142-8882-EFD29195632A}" destId="{538B8E03-BBFE-49CE-ACFE-DA53B7348BE0}" srcOrd="0" destOrd="0" presId="urn:microsoft.com/office/officeart/2018/2/layout/IconVerticalSolidList"/>
    <dgm:cxn modelId="{06474660-B6D6-4767-9046-9D19DD1B9121}" type="presParOf" srcId="{374077D2-5637-4142-8882-EFD29195632A}" destId="{BE5FA2A2-EF03-453D-834D-7379E596D12E}" srcOrd="1" destOrd="0" presId="urn:microsoft.com/office/officeart/2018/2/layout/IconVerticalSolidList"/>
    <dgm:cxn modelId="{7248B370-95DA-4CF0-808A-97931963F013}" type="presParOf" srcId="{374077D2-5637-4142-8882-EFD29195632A}" destId="{3328CFAF-FC70-43C3-A6AD-B5F43821EB2B}" srcOrd="2" destOrd="0" presId="urn:microsoft.com/office/officeart/2018/2/layout/IconVerticalSolidList"/>
    <dgm:cxn modelId="{D76FA162-A2D3-497D-A728-000D05AAA6FF}" type="presParOf" srcId="{374077D2-5637-4142-8882-EFD29195632A}" destId="{18788E86-B83C-48E0-8A84-CCF01280A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5D44A0-6FF2-4B23-91F2-145FF8F02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4B64FB-610C-46AD-8FB9-45A1CFE2E014}">
      <dgm:prSet/>
      <dgm:spPr/>
      <dgm:t>
        <a:bodyPr/>
        <a:lstStyle/>
        <a:p>
          <a:pPr>
            <a:lnSpc>
              <a:spcPct val="100000"/>
            </a:lnSpc>
          </a:pPr>
          <a:r>
            <a:rPr lang="en-US" dirty="0"/>
            <a:t>What kind of student is a “good fit”?</a:t>
          </a:r>
        </a:p>
      </dgm:t>
    </dgm:pt>
    <dgm:pt modelId="{B5FF8F0E-E15C-4248-B970-C5BB8422423F}" type="parTrans" cxnId="{3AC198A9-F050-4AA2-B326-89C6E052F2C9}">
      <dgm:prSet/>
      <dgm:spPr/>
      <dgm:t>
        <a:bodyPr/>
        <a:lstStyle/>
        <a:p>
          <a:endParaRPr lang="en-US"/>
        </a:p>
      </dgm:t>
    </dgm:pt>
    <dgm:pt modelId="{31718191-06EE-4B9E-BEFD-B5900312C78C}" type="sibTrans" cxnId="{3AC198A9-F050-4AA2-B326-89C6E052F2C9}">
      <dgm:prSet/>
      <dgm:spPr/>
      <dgm:t>
        <a:bodyPr/>
        <a:lstStyle/>
        <a:p>
          <a:endParaRPr lang="en-US"/>
        </a:p>
      </dgm:t>
    </dgm:pt>
    <dgm:pt modelId="{A52429A4-AC95-4FE8-8818-7FF7410F91B2}">
      <dgm:prSet/>
      <dgm:spPr/>
      <dgm:t>
        <a:bodyPr/>
        <a:lstStyle/>
        <a:p>
          <a:pPr>
            <a:lnSpc>
              <a:spcPct val="100000"/>
            </a:lnSpc>
          </a:pPr>
          <a:r>
            <a:rPr lang="en-US" dirty="0"/>
            <a:t>Culture of perfectionism, must be good at everything</a:t>
          </a:r>
        </a:p>
      </dgm:t>
    </dgm:pt>
    <dgm:pt modelId="{A6F695FA-C1DF-468D-9BA0-571BB600E28C}" type="parTrans" cxnId="{693F89D9-144F-46A2-9698-787C3DF1B9D7}">
      <dgm:prSet/>
      <dgm:spPr/>
      <dgm:t>
        <a:bodyPr/>
        <a:lstStyle/>
        <a:p>
          <a:endParaRPr lang="en-US"/>
        </a:p>
      </dgm:t>
    </dgm:pt>
    <dgm:pt modelId="{571D6D19-F5F9-4482-A0F6-71A895BF0C37}" type="sibTrans" cxnId="{693F89D9-144F-46A2-9698-787C3DF1B9D7}">
      <dgm:prSet/>
      <dgm:spPr/>
      <dgm:t>
        <a:bodyPr/>
        <a:lstStyle/>
        <a:p>
          <a:endParaRPr lang="en-US"/>
        </a:p>
      </dgm:t>
    </dgm:pt>
    <dgm:pt modelId="{440885F1-FF40-4C63-ADFA-7D783C864D22}">
      <dgm:prSet/>
      <dgm:spPr/>
      <dgm:t>
        <a:bodyPr/>
        <a:lstStyle/>
        <a:p>
          <a:pPr>
            <a:lnSpc>
              <a:spcPct val="100000"/>
            </a:lnSpc>
          </a:pPr>
          <a:r>
            <a:rPr lang="en-US" dirty="0"/>
            <a:t>Shame, blame, anxiety, and self-loathing</a:t>
          </a:r>
        </a:p>
      </dgm:t>
    </dgm:pt>
    <dgm:pt modelId="{1ECE43DD-0195-4DFD-AB41-064E3C2D5744}" type="parTrans" cxnId="{1B7FE340-AA98-4353-B0E6-A8D5BB302D60}">
      <dgm:prSet/>
      <dgm:spPr/>
      <dgm:t>
        <a:bodyPr/>
        <a:lstStyle/>
        <a:p>
          <a:endParaRPr lang="en-US"/>
        </a:p>
      </dgm:t>
    </dgm:pt>
    <dgm:pt modelId="{2259ADB4-4474-4940-BE7D-BAC8878AE51E}" type="sibTrans" cxnId="{1B7FE340-AA98-4353-B0E6-A8D5BB302D60}">
      <dgm:prSet/>
      <dgm:spPr/>
      <dgm:t>
        <a:bodyPr/>
        <a:lstStyle/>
        <a:p>
          <a:endParaRPr lang="en-US"/>
        </a:p>
      </dgm:t>
    </dgm:pt>
    <dgm:pt modelId="{392F82FA-66F7-4BF1-8136-97441D8580BB}" type="pres">
      <dgm:prSet presAssocID="{415D44A0-6FF2-4B23-91F2-145FF8F02B75}" presName="root" presStyleCnt="0">
        <dgm:presLayoutVars>
          <dgm:dir/>
          <dgm:resizeHandles val="exact"/>
        </dgm:presLayoutVars>
      </dgm:prSet>
      <dgm:spPr/>
    </dgm:pt>
    <dgm:pt modelId="{B11F61AC-2313-4B56-96E2-CC8C5A5669D2}" type="pres">
      <dgm:prSet presAssocID="{414B64FB-610C-46AD-8FB9-45A1CFE2E014}" presName="compNode" presStyleCnt="0"/>
      <dgm:spPr/>
    </dgm:pt>
    <dgm:pt modelId="{AC3960C9-18C9-40F1-8D97-34364449984D}" type="pres">
      <dgm:prSet presAssocID="{414B64FB-610C-46AD-8FB9-45A1CFE2E014}" presName="bgRect" presStyleLbl="bgShp" presStyleIdx="0" presStyleCnt="3"/>
      <dgm:spPr/>
    </dgm:pt>
    <dgm:pt modelId="{E03F0815-4222-4467-8638-EFFAC8275EA8}" type="pres">
      <dgm:prSet presAssocID="{414B64FB-610C-46AD-8FB9-45A1CFE2E0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0C37C4D-A5A3-44A3-91AE-8C72E7E3A8EE}" type="pres">
      <dgm:prSet presAssocID="{414B64FB-610C-46AD-8FB9-45A1CFE2E014}" presName="spaceRect" presStyleCnt="0"/>
      <dgm:spPr/>
    </dgm:pt>
    <dgm:pt modelId="{630FDF0F-D630-4A00-BBDF-63F43B0EE960}" type="pres">
      <dgm:prSet presAssocID="{414B64FB-610C-46AD-8FB9-45A1CFE2E014}" presName="parTx" presStyleLbl="revTx" presStyleIdx="0" presStyleCnt="3">
        <dgm:presLayoutVars>
          <dgm:chMax val="0"/>
          <dgm:chPref val="0"/>
        </dgm:presLayoutVars>
      </dgm:prSet>
      <dgm:spPr/>
    </dgm:pt>
    <dgm:pt modelId="{CAA1E804-131E-416E-B1A7-C32A2D2979D9}" type="pres">
      <dgm:prSet presAssocID="{31718191-06EE-4B9E-BEFD-B5900312C78C}" presName="sibTrans" presStyleCnt="0"/>
      <dgm:spPr/>
    </dgm:pt>
    <dgm:pt modelId="{CC030B33-66B9-4BBC-BDD2-F7018B50C218}" type="pres">
      <dgm:prSet presAssocID="{A52429A4-AC95-4FE8-8818-7FF7410F91B2}" presName="compNode" presStyleCnt="0"/>
      <dgm:spPr/>
    </dgm:pt>
    <dgm:pt modelId="{BCE5E8BB-652C-41B1-848F-0842BDDE4E08}" type="pres">
      <dgm:prSet presAssocID="{A52429A4-AC95-4FE8-8818-7FF7410F91B2}" presName="bgRect" presStyleLbl="bgShp" presStyleIdx="1" presStyleCnt="3" custLinFactNeighborY="-3333"/>
      <dgm:spPr/>
    </dgm:pt>
    <dgm:pt modelId="{0D62239A-A49A-4A68-9F9D-916439ABD5A8}" type="pres">
      <dgm:prSet presAssocID="{A52429A4-AC95-4FE8-8818-7FF7410F91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24969D35-3725-4B75-9DBE-D7390EE0FBEE}" type="pres">
      <dgm:prSet presAssocID="{A52429A4-AC95-4FE8-8818-7FF7410F91B2}" presName="spaceRect" presStyleCnt="0"/>
      <dgm:spPr/>
    </dgm:pt>
    <dgm:pt modelId="{640627E0-1D0C-4D29-9082-DC3A6B1E18B6}" type="pres">
      <dgm:prSet presAssocID="{A52429A4-AC95-4FE8-8818-7FF7410F91B2}" presName="parTx" presStyleLbl="revTx" presStyleIdx="1" presStyleCnt="3">
        <dgm:presLayoutVars>
          <dgm:chMax val="0"/>
          <dgm:chPref val="0"/>
        </dgm:presLayoutVars>
      </dgm:prSet>
      <dgm:spPr/>
    </dgm:pt>
    <dgm:pt modelId="{8D2C893A-2832-41FA-913B-19E38E307555}" type="pres">
      <dgm:prSet presAssocID="{571D6D19-F5F9-4482-A0F6-71A895BF0C37}" presName="sibTrans" presStyleCnt="0"/>
      <dgm:spPr/>
    </dgm:pt>
    <dgm:pt modelId="{374077D2-5637-4142-8882-EFD29195632A}" type="pres">
      <dgm:prSet presAssocID="{440885F1-FF40-4C63-ADFA-7D783C864D22}" presName="compNode" presStyleCnt="0"/>
      <dgm:spPr/>
    </dgm:pt>
    <dgm:pt modelId="{538B8E03-BBFE-49CE-ACFE-DA53B7348BE0}" type="pres">
      <dgm:prSet presAssocID="{440885F1-FF40-4C63-ADFA-7D783C864D22}" presName="bgRect" presStyleLbl="bgShp" presStyleIdx="2" presStyleCnt="3"/>
      <dgm:spPr/>
    </dgm:pt>
    <dgm:pt modelId="{BE5FA2A2-EF03-453D-834D-7379E596D12E}" type="pres">
      <dgm:prSet presAssocID="{440885F1-FF40-4C63-ADFA-7D783C864D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orried face with solid fill with solid fill"/>
        </a:ext>
      </dgm:extLst>
    </dgm:pt>
    <dgm:pt modelId="{3328CFAF-FC70-43C3-A6AD-B5F43821EB2B}" type="pres">
      <dgm:prSet presAssocID="{440885F1-FF40-4C63-ADFA-7D783C864D22}" presName="spaceRect" presStyleCnt="0"/>
      <dgm:spPr/>
    </dgm:pt>
    <dgm:pt modelId="{18788E86-B83C-48E0-8A84-CCF01280A944}" type="pres">
      <dgm:prSet presAssocID="{440885F1-FF40-4C63-ADFA-7D783C864D22}" presName="parTx" presStyleLbl="revTx" presStyleIdx="2" presStyleCnt="3">
        <dgm:presLayoutVars>
          <dgm:chMax val="0"/>
          <dgm:chPref val="0"/>
        </dgm:presLayoutVars>
      </dgm:prSet>
      <dgm:spPr/>
    </dgm:pt>
  </dgm:ptLst>
  <dgm:cxnLst>
    <dgm:cxn modelId="{EFDAA914-1B2D-4164-9900-D4CA0D2A1B87}" type="presOf" srcId="{415D44A0-6FF2-4B23-91F2-145FF8F02B75}" destId="{392F82FA-66F7-4BF1-8136-97441D8580BB}" srcOrd="0" destOrd="0" presId="urn:microsoft.com/office/officeart/2018/2/layout/IconVerticalSolidList"/>
    <dgm:cxn modelId="{1B7FE340-AA98-4353-B0E6-A8D5BB302D60}" srcId="{415D44A0-6FF2-4B23-91F2-145FF8F02B75}" destId="{440885F1-FF40-4C63-ADFA-7D783C864D22}" srcOrd="2" destOrd="0" parTransId="{1ECE43DD-0195-4DFD-AB41-064E3C2D5744}" sibTransId="{2259ADB4-4474-4940-BE7D-BAC8878AE51E}"/>
    <dgm:cxn modelId="{52630966-E6CF-41C7-822B-0AF6E348D70E}" type="presOf" srcId="{440885F1-FF40-4C63-ADFA-7D783C864D22}" destId="{18788E86-B83C-48E0-8A84-CCF01280A944}" srcOrd="0" destOrd="0" presId="urn:microsoft.com/office/officeart/2018/2/layout/IconVerticalSolidList"/>
    <dgm:cxn modelId="{68BD0C48-6277-4BBE-A4B0-95BCEBF56F71}" type="presOf" srcId="{A52429A4-AC95-4FE8-8818-7FF7410F91B2}" destId="{640627E0-1D0C-4D29-9082-DC3A6B1E18B6}" srcOrd="0" destOrd="0" presId="urn:microsoft.com/office/officeart/2018/2/layout/IconVerticalSolidList"/>
    <dgm:cxn modelId="{77F6E159-C05D-4F11-8FCD-8823D205A053}" type="presOf" srcId="{414B64FB-610C-46AD-8FB9-45A1CFE2E014}" destId="{630FDF0F-D630-4A00-BBDF-63F43B0EE960}" srcOrd="0" destOrd="0" presId="urn:microsoft.com/office/officeart/2018/2/layout/IconVerticalSolidList"/>
    <dgm:cxn modelId="{3AC198A9-F050-4AA2-B326-89C6E052F2C9}" srcId="{415D44A0-6FF2-4B23-91F2-145FF8F02B75}" destId="{414B64FB-610C-46AD-8FB9-45A1CFE2E014}" srcOrd="0" destOrd="0" parTransId="{B5FF8F0E-E15C-4248-B970-C5BB8422423F}" sibTransId="{31718191-06EE-4B9E-BEFD-B5900312C78C}"/>
    <dgm:cxn modelId="{693F89D9-144F-46A2-9698-787C3DF1B9D7}" srcId="{415D44A0-6FF2-4B23-91F2-145FF8F02B75}" destId="{A52429A4-AC95-4FE8-8818-7FF7410F91B2}" srcOrd="1" destOrd="0" parTransId="{A6F695FA-C1DF-468D-9BA0-571BB600E28C}" sibTransId="{571D6D19-F5F9-4482-A0F6-71A895BF0C37}"/>
    <dgm:cxn modelId="{EB254836-E435-48C8-A9CB-8FFBC9E46E2F}" type="presParOf" srcId="{392F82FA-66F7-4BF1-8136-97441D8580BB}" destId="{B11F61AC-2313-4B56-96E2-CC8C5A5669D2}" srcOrd="0" destOrd="0" presId="urn:microsoft.com/office/officeart/2018/2/layout/IconVerticalSolidList"/>
    <dgm:cxn modelId="{3344287D-EEF4-45A1-B9B5-B88D92A1E83D}" type="presParOf" srcId="{B11F61AC-2313-4B56-96E2-CC8C5A5669D2}" destId="{AC3960C9-18C9-40F1-8D97-34364449984D}" srcOrd="0" destOrd="0" presId="urn:microsoft.com/office/officeart/2018/2/layout/IconVerticalSolidList"/>
    <dgm:cxn modelId="{1CD50EA9-E65B-426F-8C84-47913E3E139C}" type="presParOf" srcId="{B11F61AC-2313-4B56-96E2-CC8C5A5669D2}" destId="{E03F0815-4222-4467-8638-EFFAC8275EA8}" srcOrd="1" destOrd="0" presId="urn:microsoft.com/office/officeart/2018/2/layout/IconVerticalSolidList"/>
    <dgm:cxn modelId="{32D8CE12-651F-4633-8D5E-42ACB05F6FC3}" type="presParOf" srcId="{B11F61AC-2313-4B56-96E2-CC8C5A5669D2}" destId="{30C37C4D-A5A3-44A3-91AE-8C72E7E3A8EE}" srcOrd="2" destOrd="0" presId="urn:microsoft.com/office/officeart/2018/2/layout/IconVerticalSolidList"/>
    <dgm:cxn modelId="{B51B7240-C17F-4538-ADB3-982AB8EF9E65}" type="presParOf" srcId="{B11F61AC-2313-4B56-96E2-CC8C5A5669D2}" destId="{630FDF0F-D630-4A00-BBDF-63F43B0EE960}" srcOrd="3" destOrd="0" presId="urn:microsoft.com/office/officeart/2018/2/layout/IconVerticalSolidList"/>
    <dgm:cxn modelId="{A559CA60-9EF1-4FED-B190-1B033F3605A2}" type="presParOf" srcId="{392F82FA-66F7-4BF1-8136-97441D8580BB}" destId="{CAA1E804-131E-416E-B1A7-C32A2D2979D9}" srcOrd="1" destOrd="0" presId="urn:microsoft.com/office/officeart/2018/2/layout/IconVerticalSolidList"/>
    <dgm:cxn modelId="{38D67FCD-C086-4DE4-BAAD-BF6F663FB4EB}" type="presParOf" srcId="{392F82FA-66F7-4BF1-8136-97441D8580BB}" destId="{CC030B33-66B9-4BBC-BDD2-F7018B50C218}" srcOrd="2" destOrd="0" presId="urn:microsoft.com/office/officeart/2018/2/layout/IconVerticalSolidList"/>
    <dgm:cxn modelId="{7C748A30-FD3D-4A46-8AAF-A48655A4A5EB}" type="presParOf" srcId="{CC030B33-66B9-4BBC-BDD2-F7018B50C218}" destId="{BCE5E8BB-652C-41B1-848F-0842BDDE4E08}" srcOrd="0" destOrd="0" presId="urn:microsoft.com/office/officeart/2018/2/layout/IconVerticalSolidList"/>
    <dgm:cxn modelId="{291B3B02-F89A-42D6-AFE8-BD47EB04191E}" type="presParOf" srcId="{CC030B33-66B9-4BBC-BDD2-F7018B50C218}" destId="{0D62239A-A49A-4A68-9F9D-916439ABD5A8}" srcOrd="1" destOrd="0" presId="urn:microsoft.com/office/officeart/2018/2/layout/IconVerticalSolidList"/>
    <dgm:cxn modelId="{A81C222E-1990-44D0-8125-33A8CA3D730F}" type="presParOf" srcId="{CC030B33-66B9-4BBC-BDD2-F7018B50C218}" destId="{24969D35-3725-4B75-9DBE-D7390EE0FBEE}" srcOrd="2" destOrd="0" presId="urn:microsoft.com/office/officeart/2018/2/layout/IconVerticalSolidList"/>
    <dgm:cxn modelId="{546C38FB-621B-43BC-9F25-4890B4FA36E9}" type="presParOf" srcId="{CC030B33-66B9-4BBC-BDD2-F7018B50C218}" destId="{640627E0-1D0C-4D29-9082-DC3A6B1E18B6}" srcOrd="3" destOrd="0" presId="urn:microsoft.com/office/officeart/2018/2/layout/IconVerticalSolidList"/>
    <dgm:cxn modelId="{4C1C3D41-E5C5-4854-B31F-40950EB3996F}" type="presParOf" srcId="{392F82FA-66F7-4BF1-8136-97441D8580BB}" destId="{8D2C893A-2832-41FA-913B-19E38E307555}" srcOrd="3" destOrd="0" presId="urn:microsoft.com/office/officeart/2018/2/layout/IconVerticalSolidList"/>
    <dgm:cxn modelId="{A712D390-3504-4910-A99E-5ED951E329DA}" type="presParOf" srcId="{392F82FA-66F7-4BF1-8136-97441D8580BB}" destId="{374077D2-5637-4142-8882-EFD29195632A}" srcOrd="4" destOrd="0" presId="urn:microsoft.com/office/officeart/2018/2/layout/IconVerticalSolidList"/>
    <dgm:cxn modelId="{7DCC627E-B8C8-49C4-9374-3939385B793A}" type="presParOf" srcId="{374077D2-5637-4142-8882-EFD29195632A}" destId="{538B8E03-BBFE-49CE-ACFE-DA53B7348BE0}" srcOrd="0" destOrd="0" presId="urn:microsoft.com/office/officeart/2018/2/layout/IconVerticalSolidList"/>
    <dgm:cxn modelId="{06474660-B6D6-4767-9046-9D19DD1B9121}" type="presParOf" srcId="{374077D2-5637-4142-8882-EFD29195632A}" destId="{BE5FA2A2-EF03-453D-834D-7379E596D12E}" srcOrd="1" destOrd="0" presId="urn:microsoft.com/office/officeart/2018/2/layout/IconVerticalSolidList"/>
    <dgm:cxn modelId="{7248B370-95DA-4CF0-808A-97931963F013}" type="presParOf" srcId="{374077D2-5637-4142-8882-EFD29195632A}" destId="{3328CFAF-FC70-43C3-A6AD-B5F43821EB2B}" srcOrd="2" destOrd="0" presId="urn:microsoft.com/office/officeart/2018/2/layout/IconVerticalSolidList"/>
    <dgm:cxn modelId="{D76FA162-A2D3-497D-A728-000D05AAA6FF}" type="presParOf" srcId="{374077D2-5637-4142-8882-EFD29195632A}" destId="{18788E86-B83C-48E0-8A84-CCF01280A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5D44A0-6FF2-4B23-91F2-145FF8F02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4B64FB-610C-46AD-8FB9-45A1CFE2E014}">
      <dgm:prSet/>
      <dgm:spPr/>
      <dgm:t>
        <a:bodyPr/>
        <a:lstStyle/>
        <a:p>
          <a:pPr>
            <a:lnSpc>
              <a:spcPct val="100000"/>
            </a:lnSpc>
          </a:pPr>
          <a:r>
            <a:rPr lang="en-US" dirty="0"/>
            <a:t>Power structures, importance of advisor approval </a:t>
          </a:r>
        </a:p>
      </dgm:t>
    </dgm:pt>
    <dgm:pt modelId="{B5FF8F0E-E15C-4248-B970-C5BB8422423F}" type="parTrans" cxnId="{3AC198A9-F050-4AA2-B326-89C6E052F2C9}">
      <dgm:prSet/>
      <dgm:spPr/>
      <dgm:t>
        <a:bodyPr/>
        <a:lstStyle/>
        <a:p>
          <a:endParaRPr lang="en-US"/>
        </a:p>
      </dgm:t>
    </dgm:pt>
    <dgm:pt modelId="{31718191-06EE-4B9E-BEFD-B5900312C78C}" type="sibTrans" cxnId="{3AC198A9-F050-4AA2-B326-89C6E052F2C9}">
      <dgm:prSet/>
      <dgm:spPr/>
      <dgm:t>
        <a:bodyPr/>
        <a:lstStyle/>
        <a:p>
          <a:endParaRPr lang="en-US"/>
        </a:p>
      </dgm:t>
    </dgm:pt>
    <dgm:pt modelId="{A52429A4-AC95-4FE8-8818-7FF7410F91B2}">
      <dgm:prSet/>
      <dgm:spPr/>
      <dgm:t>
        <a:bodyPr/>
        <a:lstStyle/>
        <a:p>
          <a:pPr>
            <a:lnSpc>
              <a:spcPct val="100000"/>
            </a:lnSpc>
          </a:pPr>
          <a:r>
            <a:rPr lang="en-US" dirty="0"/>
            <a:t>Inhibition of self-expression, selfless behavior, and pleasing behavior</a:t>
          </a:r>
        </a:p>
      </dgm:t>
    </dgm:pt>
    <dgm:pt modelId="{A6F695FA-C1DF-468D-9BA0-571BB600E28C}" type="parTrans" cxnId="{693F89D9-144F-46A2-9698-787C3DF1B9D7}">
      <dgm:prSet/>
      <dgm:spPr/>
      <dgm:t>
        <a:bodyPr/>
        <a:lstStyle/>
        <a:p>
          <a:endParaRPr lang="en-US"/>
        </a:p>
      </dgm:t>
    </dgm:pt>
    <dgm:pt modelId="{571D6D19-F5F9-4482-A0F6-71A895BF0C37}" type="sibTrans" cxnId="{693F89D9-144F-46A2-9698-787C3DF1B9D7}">
      <dgm:prSet/>
      <dgm:spPr/>
      <dgm:t>
        <a:bodyPr/>
        <a:lstStyle/>
        <a:p>
          <a:endParaRPr lang="en-US"/>
        </a:p>
      </dgm:t>
    </dgm:pt>
    <dgm:pt modelId="{440885F1-FF40-4C63-ADFA-7D783C864D22}">
      <dgm:prSet/>
      <dgm:spPr/>
      <dgm:t>
        <a:bodyPr/>
        <a:lstStyle/>
        <a:p>
          <a:pPr>
            <a:lnSpc>
              <a:spcPct val="100000"/>
            </a:lnSpc>
          </a:pPr>
          <a:r>
            <a:rPr lang="en-US" dirty="0"/>
            <a:t>Real consequences for funding, career options</a:t>
          </a:r>
        </a:p>
      </dgm:t>
    </dgm:pt>
    <dgm:pt modelId="{1ECE43DD-0195-4DFD-AB41-064E3C2D5744}" type="parTrans" cxnId="{1B7FE340-AA98-4353-B0E6-A8D5BB302D60}">
      <dgm:prSet/>
      <dgm:spPr/>
      <dgm:t>
        <a:bodyPr/>
        <a:lstStyle/>
        <a:p>
          <a:endParaRPr lang="en-US"/>
        </a:p>
      </dgm:t>
    </dgm:pt>
    <dgm:pt modelId="{2259ADB4-4474-4940-BE7D-BAC8878AE51E}" type="sibTrans" cxnId="{1B7FE340-AA98-4353-B0E6-A8D5BB302D60}">
      <dgm:prSet/>
      <dgm:spPr/>
      <dgm:t>
        <a:bodyPr/>
        <a:lstStyle/>
        <a:p>
          <a:endParaRPr lang="en-US"/>
        </a:p>
      </dgm:t>
    </dgm:pt>
    <dgm:pt modelId="{392F82FA-66F7-4BF1-8136-97441D8580BB}" type="pres">
      <dgm:prSet presAssocID="{415D44A0-6FF2-4B23-91F2-145FF8F02B75}" presName="root" presStyleCnt="0">
        <dgm:presLayoutVars>
          <dgm:dir/>
          <dgm:resizeHandles val="exact"/>
        </dgm:presLayoutVars>
      </dgm:prSet>
      <dgm:spPr/>
    </dgm:pt>
    <dgm:pt modelId="{B11F61AC-2313-4B56-96E2-CC8C5A5669D2}" type="pres">
      <dgm:prSet presAssocID="{414B64FB-610C-46AD-8FB9-45A1CFE2E014}" presName="compNode" presStyleCnt="0"/>
      <dgm:spPr/>
    </dgm:pt>
    <dgm:pt modelId="{AC3960C9-18C9-40F1-8D97-34364449984D}" type="pres">
      <dgm:prSet presAssocID="{414B64FB-610C-46AD-8FB9-45A1CFE2E014}" presName="bgRect" presStyleLbl="bgShp" presStyleIdx="0" presStyleCnt="3"/>
      <dgm:spPr/>
    </dgm:pt>
    <dgm:pt modelId="{E03F0815-4222-4467-8638-EFFAC8275EA8}" type="pres">
      <dgm:prSet presAssocID="{414B64FB-610C-46AD-8FB9-45A1CFE2E0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 Crown Male with solid fill"/>
        </a:ext>
      </dgm:extLst>
    </dgm:pt>
    <dgm:pt modelId="{30C37C4D-A5A3-44A3-91AE-8C72E7E3A8EE}" type="pres">
      <dgm:prSet presAssocID="{414B64FB-610C-46AD-8FB9-45A1CFE2E014}" presName="spaceRect" presStyleCnt="0"/>
      <dgm:spPr/>
    </dgm:pt>
    <dgm:pt modelId="{630FDF0F-D630-4A00-BBDF-63F43B0EE960}" type="pres">
      <dgm:prSet presAssocID="{414B64FB-610C-46AD-8FB9-45A1CFE2E014}" presName="parTx" presStyleLbl="revTx" presStyleIdx="0" presStyleCnt="3">
        <dgm:presLayoutVars>
          <dgm:chMax val="0"/>
          <dgm:chPref val="0"/>
        </dgm:presLayoutVars>
      </dgm:prSet>
      <dgm:spPr/>
    </dgm:pt>
    <dgm:pt modelId="{CAA1E804-131E-416E-B1A7-C32A2D2979D9}" type="pres">
      <dgm:prSet presAssocID="{31718191-06EE-4B9E-BEFD-B5900312C78C}" presName="sibTrans" presStyleCnt="0"/>
      <dgm:spPr/>
    </dgm:pt>
    <dgm:pt modelId="{CC030B33-66B9-4BBC-BDD2-F7018B50C218}" type="pres">
      <dgm:prSet presAssocID="{A52429A4-AC95-4FE8-8818-7FF7410F91B2}" presName="compNode" presStyleCnt="0"/>
      <dgm:spPr/>
    </dgm:pt>
    <dgm:pt modelId="{BCE5E8BB-652C-41B1-848F-0842BDDE4E08}" type="pres">
      <dgm:prSet presAssocID="{A52429A4-AC95-4FE8-8818-7FF7410F91B2}" presName="bgRect" presStyleLbl="bgShp" presStyleIdx="1" presStyleCnt="3"/>
      <dgm:spPr/>
    </dgm:pt>
    <dgm:pt modelId="{0D62239A-A49A-4A68-9F9D-916439ABD5A8}" type="pres">
      <dgm:prSet presAssocID="{A52429A4-AC95-4FE8-8818-7FF7410F91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24969D35-3725-4B75-9DBE-D7390EE0FBEE}" type="pres">
      <dgm:prSet presAssocID="{A52429A4-AC95-4FE8-8818-7FF7410F91B2}" presName="spaceRect" presStyleCnt="0"/>
      <dgm:spPr/>
    </dgm:pt>
    <dgm:pt modelId="{640627E0-1D0C-4D29-9082-DC3A6B1E18B6}" type="pres">
      <dgm:prSet presAssocID="{A52429A4-AC95-4FE8-8818-7FF7410F91B2}" presName="parTx" presStyleLbl="revTx" presStyleIdx="1" presStyleCnt="3">
        <dgm:presLayoutVars>
          <dgm:chMax val="0"/>
          <dgm:chPref val="0"/>
        </dgm:presLayoutVars>
      </dgm:prSet>
      <dgm:spPr/>
    </dgm:pt>
    <dgm:pt modelId="{8D2C893A-2832-41FA-913B-19E38E307555}" type="pres">
      <dgm:prSet presAssocID="{571D6D19-F5F9-4482-A0F6-71A895BF0C37}" presName="sibTrans" presStyleCnt="0"/>
      <dgm:spPr/>
    </dgm:pt>
    <dgm:pt modelId="{374077D2-5637-4142-8882-EFD29195632A}" type="pres">
      <dgm:prSet presAssocID="{440885F1-FF40-4C63-ADFA-7D783C864D22}" presName="compNode" presStyleCnt="0"/>
      <dgm:spPr/>
    </dgm:pt>
    <dgm:pt modelId="{538B8E03-BBFE-49CE-ACFE-DA53B7348BE0}" type="pres">
      <dgm:prSet presAssocID="{440885F1-FF40-4C63-ADFA-7D783C864D22}" presName="bgRect" presStyleLbl="bgShp" presStyleIdx="2" presStyleCnt="3"/>
      <dgm:spPr/>
    </dgm:pt>
    <dgm:pt modelId="{BE5FA2A2-EF03-453D-834D-7379E596D12E}" type="pres">
      <dgm:prSet presAssocID="{440885F1-FF40-4C63-ADFA-7D783C864D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ying Money with solid fill"/>
        </a:ext>
      </dgm:extLst>
    </dgm:pt>
    <dgm:pt modelId="{3328CFAF-FC70-43C3-A6AD-B5F43821EB2B}" type="pres">
      <dgm:prSet presAssocID="{440885F1-FF40-4C63-ADFA-7D783C864D22}" presName="spaceRect" presStyleCnt="0"/>
      <dgm:spPr/>
    </dgm:pt>
    <dgm:pt modelId="{18788E86-B83C-48E0-8A84-CCF01280A944}" type="pres">
      <dgm:prSet presAssocID="{440885F1-FF40-4C63-ADFA-7D783C864D22}" presName="parTx" presStyleLbl="revTx" presStyleIdx="2" presStyleCnt="3">
        <dgm:presLayoutVars>
          <dgm:chMax val="0"/>
          <dgm:chPref val="0"/>
        </dgm:presLayoutVars>
      </dgm:prSet>
      <dgm:spPr/>
    </dgm:pt>
  </dgm:ptLst>
  <dgm:cxnLst>
    <dgm:cxn modelId="{EFDAA914-1B2D-4164-9900-D4CA0D2A1B87}" type="presOf" srcId="{415D44A0-6FF2-4B23-91F2-145FF8F02B75}" destId="{392F82FA-66F7-4BF1-8136-97441D8580BB}" srcOrd="0" destOrd="0" presId="urn:microsoft.com/office/officeart/2018/2/layout/IconVerticalSolidList"/>
    <dgm:cxn modelId="{1B7FE340-AA98-4353-B0E6-A8D5BB302D60}" srcId="{415D44A0-6FF2-4B23-91F2-145FF8F02B75}" destId="{440885F1-FF40-4C63-ADFA-7D783C864D22}" srcOrd="2" destOrd="0" parTransId="{1ECE43DD-0195-4DFD-AB41-064E3C2D5744}" sibTransId="{2259ADB4-4474-4940-BE7D-BAC8878AE51E}"/>
    <dgm:cxn modelId="{52630966-E6CF-41C7-822B-0AF6E348D70E}" type="presOf" srcId="{440885F1-FF40-4C63-ADFA-7D783C864D22}" destId="{18788E86-B83C-48E0-8A84-CCF01280A944}" srcOrd="0" destOrd="0" presId="urn:microsoft.com/office/officeart/2018/2/layout/IconVerticalSolidList"/>
    <dgm:cxn modelId="{68BD0C48-6277-4BBE-A4B0-95BCEBF56F71}" type="presOf" srcId="{A52429A4-AC95-4FE8-8818-7FF7410F91B2}" destId="{640627E0-1D0C-4D29-9082-DC3A6B1E18B6}" srcOrd="0" destOrd="0" presId="urn:microsoft.com/office/officeart/2018/2/layout/IconVerticalSolidList"/>
    <dgm:cxn modelId="{77F6E159-C05D-4F11-8FCD-8823D205A053}" type="presOf" srcId="{414B64FB-610C-46AD-8FB9-45A1CFE2E014}" destId="{630FDF0F-D630-4A00-BBDF-63F43B0EE960}" srcOrd="0" destOrd="0" presId="urn:microsoft.com/office/officeart/2018/2/layout/IconVerticalSolidList"/>
    <dgm:cxn modelId="{3AC198A9-F050-4AA2-B326-89C6E052F2C9}" srcId="{415D44A0-6FF2-4B23-91F2-145FF8F02B75}" destId="{414B64FB-610C-46AD-8FB9-45A1CFE2E014}" srcOrd="0" destOrd="0" parTransId="{B5FF8F0E-E15C-4248-B970-C5BB8422423F}" sibTransId="{31718191-06EE-4B9E-BEFD-B5900312C78C}"/>
    <dgm:cxn modelId="{693F89D9-144F-46A2-9698-787C3DF1B9D7}" srcId="{415D44A0-6FF2-4B23-91F2-145FF8F02B75}" destId="{A52429A4-AC95-4FE8-8818-7FF7410F91B2}" srcOrd="1" destOrd="0" parTransId="{A6F695FA-C1DF-468D-9BA0-571BB600E28C}" sibTransId="{571D6D19-F5F9-4482-A0F6-71A895BF0C37}"/>
    <dgm:cxn modelId="{EB254836-E435-48C8-A9CB-8FFBC9E46E2F}" type="presParOf" srcId="{392F82FA-66F7-4BF1-8136-97441D8580BB}" destId="{B11F61AC-2313-4B56-96E2-CC8C5A5669D2}" srcOrd="0" destOrd="0" presId="urn:microsoft.com/office/officeart/2018/2/layout/IconVerticalSolidList"/>
    <dgm:cxn modelId="{3344287D-EEF4-45A1-B9B5-B88D92A1E83D}" type="presParOf" srcId="{B11F61AC-2313-4B56-96E2-CC8C5A5669D2}" destId="{AC3960C9-18C9-40F1-8D97-34364449984D}" srcOrd="0" destOrd="0" presId="urn:microsoft.com/office/officeart/2018/2/layout/IconVerticalSolidList"/>
    <dgm:cxn modelId="{1CD50EA9-E65B-426F-8C84-47913E3E139C}" type="presParOf" srcId="{B11F61AC-2313-4B56-96E2-CC8C5A5669D2}" destId="{E03F0815-4222-4467-8638-EFFAC8275EA8}" srcOrd="1" destOrd="0" presId="urn:microsoft.com/office/officeart/2018/2/layout/IconVerticalSolidList"/>
    <dgm:cxn modelId="{32D8CE12-651F-4633-8D5E-42ACB05F6FC3}" type="presParOf" srcId="{B11F61AC-2313-4B56-96E2-CC8C5A5669D2}" destId="{30C37C4D-A5A3-44A3-91AE-8C72E7E3A8EE}" srcOrd="2" destOrd="0" presId="urn:microsoft.com/office/officeart/2018/2/layout/IconVerticalSolidList"/>
    <dgm:cxn modelId="{B51B7240-C17F-4538-ADB3-982AB8EF9E65}" type="presParOf" srcId="{B11F61AC-2313-4B56-96E2-CC8C5A5669D2}" destId="{630FDF0F-D630-4A00-BBDF-63F43B0EE960}" srcOrd="3" destOrd="0" presId="urn:microsoft.com/office/officeart/2018/2/layout/IconVerticalSolidList"/>
    <dgm:cxn modelId="{A559CA60-9EF1-4FED-B190-1B033F3605A2}" type="presParOf" srcId="{392F82FA-66F7-4BF1-8136-97441D8580BB}" destId="{CAA1E804-131E-416E-B1A7-C32A2D2979D9}" srcOrd="1" destOrd="0" presId="urn:microsoft.com/office/officeart/2018/2/layout/IconVerticalSolidList"/>
    <dgm:cxn modelId="{38D67FCD-C086-4DE4-BAAD-BF6F663FB4EB}" type="presParOf" srcId="{392F82FA-66F7-4BF1-8136-97441D8580BB}" destId="{CC030B33-66B9-4BBC-BDD2-F7018B50C218}" srcOrd="2" destOrd="0" presId="urn:microsoft.com/office/officeart/2018/2/layout/IconVerticalSolidList"/>
    <dgm:cxn modelId="{7C748A30-FD3D-4A46-8AAF-A48655A4A5EB}" type="presParOf" srcId="{CC030B33-66B9-4BBC-BDD2-F7018B50C218}" destId="{BCE5E8BB-652C-41B1-848F-0842BDDE4E08}" srcOrd="0" destOrd="0" presId="urn:microsoft.com/office/officeart/2018/2/layout/IconVerticalSolidList"/>
    <dgm:cxn modelId="{291B3B02-F89A-42D6-AFE8-BD47EB04191E}" type="presParOf" srcId="{CC030B33-66B9-4BBC-BDD2-F7018B50C218}" destId="{0D62239A-A49A-4A68-9F9D-916439ABD5A8}" srcOrd="1" destOrd="0" presId="urn:microsoft.com/office/officeart/2018/2/layout/IconVerticalSolidList"/>
    <dgm:cxn modelId="{A81C222E-1990-44D0-8125-33A8CA3D730F}" type="presParOf" srcId="{CC030B33-66B9-4BBC-BDD2-F7018B50C218}" destId="{24969D35-3725-4B75-9DBE-D7390EE0FBEE}" srcOrd="2" destOrd="0" presId="urn:microsoft.com/office/officeart/2018/2/layout/IconVerticalSolidList"/>
    <dgm:cxn modelId="{546C38FB-621B-43BC-9F25-4890B4FA36E9}" type="presParOf" srcId="{CC030B33-66B9-4BBC-BDD2-F7018B50C218}" destId="{640627E0-1D0C-4D29-9082-DC3A6B1E18B6}" srcOrd="3" destOrd="0" presId="urn:microsoft.com/office/officeart/2018/2/layout/IconVerticalSolidList"/>
    <dgm:cxn modelId="{4C1C3D41-E5C5-4854-B31F-40950EB3996F}" type="presParOf" srcId="{392F82FA-66F7-4BF1-8136-97441D8580BB}" destId="{8D2C893A-2832-41FA-913B-19E38E307555}" srcOrd="3" destOrd="0" presId="urn:microsoft.com/office/officeart/2018/2/layout/IconVerticalSolidList"/>
    <dgm:cxn modelId="{A712D390-3504-4910-A99E-5ED951E329DA}" type="presParOf" srcId="{392F82FA-66F7-4BF1-8136-97441D8580BB}" destId="{374077D2-5637-4142-8882-EFD29195632A}" srcOrd="4" destOrd="0" presId="urn:microsoft.com/office/officeart/2018/2/layout/IconVerticalSolidList"/>
    <dgm:cxn modelId="{7DCC627E-B8C8-49C4-9374-3939385B793A}" type="presParOf" srcId="{374077D2-5637-4142-8882-EFD29195632A}" destId="{538B8E03-BBFE-49CE-ACFE-DA53B7348BE0}" srcOrd="0" destOrd="0" presId="urn:microsoft.com/office/officeart/2018/2/layout/IconVerticalSolidList"/>
    <dgm:cxn modelId="{06474660-B6D6-4767-9046-9D19DD1B9121}" type="presParOf" srcId="{374077D2-5637-4142-8882-EFD29195632A}" destId="{BE5FA2A2-EF03-453D-834D-7379E596D12E}" srcOrd="1" destOrd="0" presId="urn:microsoft.com/office/officeart/2018/2/layout/IconVerticalSolidList"/>
    <dgm:cxn modelId="{7248B370-95DA-4CF0-808A-97931963F013}" type="presParOf" srcId="{374077D2-5637-4142-8882-EFD29195632A}" destId="{3328CFAF-FC70-43C3-A6AD-B5F43821EB2B}" srcOrd="2" destOrd="0" presId="urn:microsoft.com/office/officeart/2018/2/layout/IconVerticalSolidList"/>
    <dgm:cxn modelId="{D76FA162-A2D3-497D-A728-000D05AAA6FF}" type="presParOf" srcId="{374077D2-5637-4142-8882-EFD29195632A}" destId="{18788E86-B83C-48E0-8A84-CCF01280A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5D44A0-6FF2-4B23-91F2-145FF8F02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4B64FB-610C-46AD-8FB9-45A1CFE2E014}">
      <dgm:prSet/>
      <dgm:spPr/>
      <dgm:t>
        <a:bodyPr/>
        <a:lstStyle/>
        <a:p>
          <a:pPr>
            <a:lnSpc>
              <a:spcPct val="100000"/>
            </a:lnSpc>
          </a:pPr>
          <a:r>
            <a:rPr lang="en-US" dirty="0"/>
            <a:t>Work long hours to compensate, neglect self-care</a:t>
          </a:r>
        </a:p>
      </dgm:t>
    </dgm:pt>
    <dgm:pt modelId="{B5FF8F0E-E15C-4248-B970-C5BB8422423F}" type="parTrans" cxnId="{3AC198A9-F050-4AA2-B326-89C6E052F2C9}">
      <dgm:prSet/>
      <dgm:spPr/>
      <dgm:t>
        <a:bodyPr/>
        <a:lstStyle/>
        <a:p>
          <a:endParaRPr lang="en-US"/>
        </a:p>
      </dgm:t>
    </dgm:pt>
    <dgm:pt modelId="{31718191-06EE-4B9E-BEFD-B5900312C78C}" type="sibTrans" cxnId="{3AC198A9-F050-4AA2-B326-89C6E052F2C9}">
      <dgm:prSet/>
      <dgm:spPr/>
      <dgm:t>
        <a:bodyPr/>
        <a:lstStyle/>
        <a:p>
          <a:endParaRPr lang="en-US"/>
        </a:p>
      </dgm:t>
    </dgm:pt>
    <dgm:pt modelId="{A52429A4-AC95-4FE8-8818-7FF7410F91B2}">
      <dgm:prSet/>
      <dgm:spPr/>
      <dgm:t>
        <a:bodyPr/>
        <a:lstStyle/>
        <a:p>
          <a:pPr>
            <a:lnSpc>
              <a:spcPct val="100000"/>
            </a:lnSpc>
          </a:pPr>
          <a:r>
            <a:rPr lang="en-US" dirty="0"/>
            <a:t>Expenditure of energy related to masking</a:t>
          </a:r>
        </a:p>
      </dgm:t>
    </dgm:pt>
    <dgm:pt modelId="{A6F695FA-C1DF-468D-9BA0-571BB600E28C}" type="parTrans" cxnId="{693F89D9-144F-46A2-9698-787C3DF1B9D7}">
      <dgm:prSet/>
      <dgm:spPr/>
      <dgm:t>
        <a:bodyPr/>
        <a:lstStyle/>
        <a:p>
          <a:endParaRPr lang="en-US"/>
        </a:p>
      </dgm:t>
    </dgm:pt>
    <dgm:pt modelId="{571D6D19-F5F9-4482-A0F6-71A895BF0C37}" type="sibTrans" cxnId="{693F89D9-144F-46A2-9698-787C3DF1B9D7}">
      <dgm:prSet/>
      <dgm:spPr/>
      <dgm:t>
        <a:bodyPr/>
        <a:lstStyle/>
        <a:p>
          <a:endParaRPr lang="en-US"/>
        </a:p>
      </dgm:t>
    </dgm:pt>
    <dgm:pt modelId="{440885F1-FF40-4C63-ADFA-7D783C864D22}">
      <dgm:prSet/>
      <dgm:spPr/>
      <dgm:t>
        <a:bodyPr/>
        <a:lstStyle/>
        <a:p>
          <a:pPr>
            <a:lnSpc>
              <a:spcPct val="100000"/>
            </a:lnSpc>
          </a:pPr>
          <a:r>
            <a:rPr lang="en-US" dirty="0"/>
            <a:t>Increase in anxiety and burnout</a:t>
          </a:r>
        </a:p>
      </dgm:t>
    </dgm:pt>
    <dgm:pt modelId="{1ECE43DD-0195-4DFD-AB41-064E3C2D5744}" type="parTrans" cxnId="{1B7FE340-AA98-4353-B0E6-A8D5BB302D60}">
      <dgm:prSet/>
      <dgm:spPr/>
      <dgm:t>
        <a:bodyPr/>
        <a:lstStyle/>
        <a:p>
          <a:endParaRPr lang="en-US"/>
        </a:p>
      </dgm:t>
    </dgm:pt>
    <dgm:pt modelId="{2259ADB4-4474-4940-BE7D-BAC8878AE51E}" type="sibTrans" cxnId="{1B7FE340-AA98-4353-B0E6-A8D5BB302D60}">
      <dgm:prSet/>
      <dgm:spPr/>
      <dgm:t>
        <a:bodyPr/>
        <a:lstStyle/>
        <a:p>
          <a:endParaRPr lang="en-US"/>
        </a:p>
      </dgm:t>
    </dgm:pt>
    <dgm:pt modelId="{392F82FA-66F7-4BF1-8136-97441D8580BB}" type="pres">
      <dgm:prSet presAssocID="{415D44A0-6FF2-4B23-91F2-145FF8F02B75}" presName="root" presStyleCnt="0">
        <dgm:presLayoutVars>
          <dgm:dir/>
          <dgm:resizeHandles val="exact"/>
        </dgm:presLayoutVars>
      </dgm:prSet>
      <dgm:spPr/>
    </dgm:pt>
    <dgm:pt modelId="{B11F61AC-2313-4B56-96E2-CC8C5A5669D2}" type="pres">
      <dgm:prSet presAssocID="{414B64FB-610C-46AD-8FB9-45A1CFE2E014}" presName="compNode" presStyleCnt="0"/>
      <dgm:spPr/>
    </dgm:pt>
    <dgm:pt modelId="{AC3960C9-18C9-40F1-8D97-34364449984D}" type="pres">
      <dgm:prSet presAssocID="{414B64FB-610C-46AD-8FB9-45A1CFE2E014}" presName="bgRect" presStyleLbl="bgShp" presStyleIdx="0" presStyleCnt="3"/>
      <dgm:spPr/>
    </dgm:pt>
    <dgm:pt modelId="{E03F0815-4222-4467-8638-EFFAC8275EA8}" type="pres">
      <dgm:prSet presAssocID="{414B64FB-610C-46AD-8FB9-45A1CFE2E0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nline meeting with solid fill"/>
        </a:ext>
      </dgm:extLst>
    </dgm:pt>
    <dgm:pt modelId="{30C37C4D-A5A3-44A3-91AE-8C72E7E3A8EE}" type="pres">
      <dgm:prSet presAssocID="{414B64FB-610C-46AD-8FB9-45A1CFE2E014}" presName="spaceRect" presStyleCnt="0"/>
      <dgm:spPr/>
    </dgm:pt>
    <dgm:pt modelId="{630FDF0F-D630-4A00-BBDF-63F43B0EE960}" type="pres">
      <dgm:prSet presAssocID="{414B64FB-610C-46AD-8FB9-45A1CFE2E014}" presName="parTx" presStyleLbl="revTx" presStyleIdx="0" presStyleCnt="3">
        <dgm:presLayoutVars>
          <dgm:chMax val="0"/>
          <dgm:chPref val="0"/>
        </dgm:presLayoutVars>
      </dgm:prSet>
      <dgm:spPr/>
    </dgm:pt>
    <dgm:pt modelId="{CAA1E804-131E-416E-B1A7-C32A2D2979D9}" type="pres">
      <dgm:prSet presAssocID="{31718191-06EE-4B9E-BEFD-B5900312C78C}" presName="sibTrans" presStyleCnt="0"/>
      <dgm:spPr/>
    </dgm:pt>
    <dgm:pt modelId="{CC030B33-66B9-4BBC-BDD2-F7018B50C218}" type="pres">
      <dgm:prSet presAssocID="{A52429A4-AC95-4FE8-8818-7FF7410F91B2}" presName="compNode" presStyleCnt="0"/>
      <dgm:spPr/>
    </dgm:pt>
    <dgm:pt modelId="{BCE5E8BB-652C-41B1-848F-0842BDDE4E08}" type="pres">
      <dgm:prSet presAssocID="{A52429A4-AC95-4FE8-8818-7FF7410F91B2}" presName="bgRect" presStyleLbl="bgShp" presStyleIdx="1" presStyleCnt="3"/>
      <dgm:spPr/>
    </dgm:pt>
    <dgm:pt modelId="{0D62239A-A49A-4A68-9F9D-916439ABD5A8}" type="pres">
      <dgm:prSet presAssocID="{A52429A4-AC95-4FE8-8818-7FF7410F91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rama with solid fill"/>
        </a:ext>
      </dgm:extLst>
    </dgm:pt>
    <dgm:pt modelId="{24969D35-3725-4B75-9DBE-D7390EE0FBEE}" type="pres">
      <dgm:prSet presAssocID="{A52429A4-AC95-4FE8-8818-7FF7410F91B2}" presName="spaceRect" presStyleCnt="0"/>
      <dgm:spPr/>
    </dgm:pt>
    <dgm:pt modelId="{640627E0-1D0C-4D29-9082-DC3A6B1E18B6}" type="pres">
      <dgm:prSet presAssocID="{A52429A4-AC95-4FE8-8818-7FF7410F91B2}" presName="parTx" presStyleLbl="revTx" presStyleIdx="1" presStyleCnt="3">
        <dgm:presLayoutVars>
          <dgm:chMax val="0"/>
          <dgm:chPref val="0"/>
        </dgm:presLayoutVars>
      </dgm:prSet>
      <dgm:spPr/>
    </dgm:pt>
    <dgm:pt modelId="{8D2C893A-2832-41FA-913B-19E38E307555}" type="pres">
      <dgm:prSet presAssocID="{571D6D19-F5F9-4482-A0F6-71A895BF0C37}" presName="sibTrans" presStyleCnt="0"/>
      <dgm:spPr/>
    </dgm:pt>
    <dgm:pt modelId="{374077D2-5637-4142-8882-EFD29195632A}" type="pres">
      <dgm:prSet presAssocID="{440885F1-FF40-4C63-ADFA-7D783C864D22}" presName="compNode" presStyleCnt="0"/>
      <dgm:spPr/>
    </dgm:pt>
    <dgm:pt modelId="{538B8E03-BBFE-49CE-ACFE-DA53B7348BE0}" type="pres">
      <dgm:prSet presAssocID="{440885F1-FF40-4C63-ADFA-7D783C864D22}" presName="bgRect" presStyleLbl="bgShp" presStyleIdx="2" presStyleCnt="3" custLinFactNeighborX="-1709" custLinFactNeighborY="-9180"/>
      <dgm:spPr/>
    </dgm:pt>
    <dgm:pt modelId="{BE5FA2A2-EF03-453D-834D-7379E596D12E}" type="pres">
      <dgm:prSet presAssocID="{440885F1-FF40-4C63-ADFA-7D783C864D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ire with solid fill"/>
        </a:ext>
      </dgm:extLst>
    </dgm:pt>
    <dgm:pt modelId="{3328CFAF-FC70-43C3-A6AD-B5F43821EB2B}" type="pres">
      <dgm:prSet presAssocID="{440885F1-FF40-4C63-ADFA-7D783C864D22}" presName="spaceRect" presStyleCnt="0"/>
      <dgm:spPr/>
    </dgm:pt>
    <dgm:pt modelId="{18788E86-B83C-48E0-8A84-CCF01280A944}" type="pres">
      <dgm:prSet presAssocID="{440885F1-FF40-4C63-ADFA-7D783C864D22}" presName="parTx" presStyleLbl="revTx" presStyleIdx="2" presStyleCnt="3">
        <dgm:presLayoutVars>
          <dgm:chMax val="0"/>
          <dgm:chPref val="0"/>
        </dgm:presLayoutVars>
      </dgm:prSet>
      <dgm:spPr/>
    </dgm:pt>
  </dgm:ptLst>
  <dgm:cxnLst>
    <dgm:cxn modelId="{EFDAA914-1B2D-4164-9900-D4CA0D2A1B87}" type="presOf" srcId="{415D44A0-6FF2-4B23-91F2-145FF8F02B75}" destId="{392F82FA-66F7-4BF1-8136-97441D8580BB}" srcOrd="0" destOrd="0" presId="urn:microsoft.com/office/officeart/2018/2/layout/IconVerticalSolidList"/>
    <dgm:cxn modelId="{1B7FE340-AA98-4353-B0E6-A8D5BB302D60}" srcId="{415D44A0-6FF2-4B23-91F2-145FF8F02B75}" destId="{440885F1-FF40-4C63-ADFA-7D783C864D22}" srcOrd="2" destOrd="0" parTransId="{1ECE43DD-0195-4DFD-AB41-064E3C2D5744}" sibTransId="{2259ADB4-4474-4940-BE7D-BAC8878AE51E}"/>
    <dgm:cxn modelId="{52630966-E6CF-41C7-822B-0AF6E348D70E}" type="presOf" srcId="{440885F1-FF40-4C63-ADFA-7D783C864D22}" destId="{18788E86-B83C-48E0-8A84-CCF01280A944}" srcOrd="0" destOrd="0" presId="urn:microsoft.com/office/officeart/2018/2/layout/IconVerticalSolidList"/>
    <dgm:cxn modelId="{68BD0C48-6277-4BBE-A4B0-95BCEBF56F71}" type="presOf" srcId="{A52429A4-AC95-4FE8-8818-7FF7410F91B2}" destId="{640627E0-1D0C-4D29-9082-DC3A6B1E18B6}" srcOrd="0" destOrd="0" presId="urn:microsoft.com/office/officeart/2018/2/layout/IconVerticalSolidList"/>
    <dgm:cxn modelId="{77F6E159-C05D-4F11-8FCD-8823D205A053}" type="presOf" srcId="{414B64FB-610C-46AD-8FB9-45A1CFE2E014}" destId="{630FDF0F-D630-4A00-BBDF-63F43B0EE960}" srcOrd="0" destOrd="0" presId="urn:microsoft.com/office/officeart/2018/2/layout/IconVerticalSolidList"/>
    <dgm:cxn modelId="{3AC198A9-F050-4AA2-B326-89C6E052F2C9}" srcId="{415D44A0-6FF2-4B23-91F2-145FF8F02B75}" destId="{414B64FB-610C-46AD-8FB9-45A1CFE2E014}" srcOrd="0" destOrd="0" parTransId="{B5FF8F0E-E15C-4248-B970-C5BB8422423F}" sibTransId="{31718191-06EE-4B9E-BEFD-B5900312C78C}"/>
    <dgm:cxn modelId="{693F89D9-144F-46A2-9698-787C3DF1B9D7}" srcId="{415D44A0-6FF2-4B23-91F2-145FF8F02B75}" destId="{A52429A4-AC95-4FE8-8818-7FF7410F91B2}" srcOrd="1" destOrd="0" parTransId="{A6F695FA-C1DF-468D-9BA0-571BB600E28C}" sibTransId="{571D6D19-F5F9-4482-A0F6-71A895BF0C37}"/>
    <dgm:cxn modelId="{EB254836-E435-48C8-A9CB-8FFBC9E46E2F}" type="presParOf" srcId="{392F82FA-66F7-4BF1-8136-97441D8580BB}" destId="{B11F61AC-2313-4B56-96E2-CC8C5A5669D2}" srcOrd="0" destOrd="0" presId="urn:microsoft.com/office/officeart/2018/2/layout/IconVerticalSolidList"/>
    <dgm:cxn modelId="{3344287D-EEF4-45A1-B9B5-B88D92A1E83D}" type="presParOf" srcId="{B11F61AC-2313-4B56-96E2-CC8C5A5669D2}" destId="{AC3960C9-18C9-40F1-8D97-34364449984D}" srcOrd="0" destOrd="0" presId="urn:microsoft.com/office/officeart/2018/2/layout/IconVerticalSolidList"/>
    <dgm:cxn modelId="{1CD50EA9-E65B-426F-8C84-47913E3E139C}" type="presParOf" srcId="{B11F61AC-2313-4B56-96E2-CC8C5A5669D2}" destId="{E03F0815-4222-4467-8638-EFFAC8275EA8}" srcOrd="1" destOrd="0" presId="urn:microsoft.com/office/officeart/2018/2/layout/IconVerticalSolidList"/>
    <dgm:cxn modelId="{32D8CE12-651F-4633-8D5E-42ACB05F6FC3}" type="presParOf" srcId="{B11F61AC-2313-4B56-96E2-CC8C5A5669D2}" destId="{30C37C4D-A5A3-44A3-91AE-8C72E7E3A8EE}" srcOrd="2" destOrd="0" presId="urn:microsoft.com/office/officeart/2018/2/layout/IconVerticalSolidList"/>
    <dgm:cxn modelId="{B51B7240-C17F-4538-ADB3-982AB8EF9E65}" type="presParOf" srcId="{B11F61AC-2313-4B56-96E2-CC8C5A5669D2}" destId="{630FDF0F-D630-4A00-BBDF-63F43B0EE960}" srcOrd="3" destOrd="0" presId="urn:microsoft.com/office/officeart/2018/2/layout/IconVerticalSolidList"/>
    <dgm:cxn modelId="{A559CA60-9EF1-4FED-B190-1B033F3605A2}" type="presParOf" srcId="{392F82FA-66F7-4BF1-8136-97441D8580BB}" destId="{CAA1E804-131E-416E-B1A7-C32A2D2979D9}" srcOrd="1" destOrd="0" presId="urn:microsoft.com/office/officeart/2018/2/layout/IconVerticalSolidList"/>
    <dgm:cxn modelId="{38D67FCD-C086-4DE4-BAAD-BF6F663FB4EB}" type="presParOf" srcId="{392F82FA-66F7-4BF1-8136-97441D8580BB}" destId="{CC030B33-66B9-4BBC-BDD2-F7018B50C218}" srcOrd="2" destOrd="0" presId="urn:microsoft.com/office/officeart/2018/2/layout/IconVerticalSolidList"/>
    <dgm:cxn modelId="{7C748A30-FD3D-4A46-8AAF-A48655A4A5EB}" type="presParOf" srcId="{CC030B33-66B9-4BBC-BDD2-F7018B50C218}" destId="{BCE5E8BB-652C-41B1-848F-0842BDDE4E08}" srcOrd="0" destOrd="0" presId="urn:microsoft.com/office/officeart/2018/2/layout/IconVerticalSolidList"/>
    <dgm:cxn modelId="{291B3B02-F89A-42D6-AFE8-BD47EB04191E}" type="presParOf" srcId="{CC030B33-66B9-4BBC-BDD2-F7018B50C218}" destId="{0D62239A-A49A-4A68-9F9D-916439ABD5A8}" srcOrd="1" destOrd="0" presId="urn:microsoft.com/office/officeart/2018/2/layout/IconVerticalSolidList"/>
    <dgm:cxn modelId="{A81C222E-1990-44D0-8125-33A8CA3D730F}" type="presParOf" srcId="{CC030B33-66B9-4BBC-BDD2-F7018B50C218}" destId="{24969D35-3725-4B75-9DBE-D7390EE0FBEE}" srcOrd="2" destOrd="0" presId="urn:microsoft.com/office/officeart/2018/2/layout/IconVerticalSolidList"/>
    <dgm:cxn modelId="{546C38FB-621B-43BC-9F25-4890B4FA36E9}" type="presParOf" srcId="{CC030B33-66B9-4BBC-BDD2-F7018B50C218}" destId="{640627E0-1D0C-4D29-9082-DC3A6B1E18B6}" srcOrd="3" destOrd="0" presId="urn:microsoft.com/office/officeart/2018/2/layout/IconVerticalSolidList"/>
    <dgm:cxn modelId="{4C1C3D41-E5C5-4854-B31F-40950EB3996F}" type="presParOf" srcId="{392F82FA-66F7-4BF1-8136-97441D8580BB}" destId="{8D2C893A-2832-41FA-913B-19E38E307555}" srcOrd="3" destOrd="0" presId="urn:microsoft.com/office/officeart/2018/2/layout/IconVerticalSolidList"/>
    <dgm:cxn modelId="{A712D390-3504-4910-A99E-5ED951E329DA}" type="presParOf" srcId="{392F82FA-66F7-4BF1-8136-97441D8580BB}" destId="{374077D2-5637-4142-8882-EFD29195632A}" srcOrd="4" destOrd="0" presId="urn:microsoft.com/office/officeart/2018/2/layout/IconVerticalSolidList"/>
    <dgm:cxn modelId="{7DCC627E-B8C8-49C4-9374-3939385B793A}" type="presParOf" srcId="{374077D2-5637-4142-8882-EFD29195632A}" destId="{538B8E03-BBFE-49CE-ACFE-DA53B7348BE0}" srcOrd="0" destOrd="0" presId="urn:microsoft.com/office/officeart/2018/2/layout/IconVerticalSolidList"/>
    <dgm:cxn modelId="{06474660-B6D6-4767-9046-9D19DD1B9121}" type="presParOf" srcId="{374077D2-5637-4142-8882-EFD29195632A}" destId="{BE5FA2A2-EF03-453D-834D-7379E596D12E}" srcOrd="1" destOrd="0" presId="urn:microsoft.com/office/officeart/2018/2/layout/IconVerticalSolidList"/>
    <dgm:cxn modelId="{7248B370-95DA-4CF0-808A-97931963F013}" type="presParOf" srcId="{374077D2-5637-4142-8882-EFD29195632A}" destId="{3328CFAF-FC70-43C3-A6AD-B5F43821EB2B}" srcOrd="2" destOrd="0" presId="urn:microsoft.com/office/officeart/2018/2/layout/IconVerticalSolidList"/>
    <dgm:cxn modelId="{D76FA162-A2D3-497D-A728-000D05AAA6FF}" type="presParOf" srcId="{374077D2-5637-4142-8882-EFD29195632A}" destId="{18788E86-B83C-48E0-8A84-CCF01280A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2CD94-B834-4C71-A9FC-1C4E0C332C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82D12EC1-4876-469D-A7A0-CB4972C96DC2}">
      <dgm:prSet/>
      <dgm:spPr/>
      <dgm:t>
        <a:bodyPr/>
        <a:lstStyle/>
        <a:p>
          <a:r>
            <a:rPr lang="en-US"/>
            <a:t>Autism Spectrum</a:t>
          </a:r>
        </a:p>
      </dgm:t>
    </dgm:pt>
    <dgm:pt modelId="{5A13617C-62EF-408C-AA55-2C1D9DDF0C5F}" type="parTrans" cxnId="{22B128BC-7ACB-4272-B703-8F2DF2B6EE97}">
      <dgm:prSet/>
      <dgm:spPr/>
      <dgm:t>
        <a:bodyPr/>
        <a:lstStyle/>
        <a:p>
          <a:endParaRPr lang="en-US"/>
        </a:p>
      </dgm:t>
    </dgm:pt>
    <dgm:pt modelId="{F00D89D5-C768-458B-A6DC-C4C23FB5F604}" type="sibTrans" cxnId="{22B128BC-7ACB-4272-B703-8F2DF2B6EE97}">
      <dgm:prSet/>
      <dgm:spPr/>
      <dgm:t>
        <a:bodyPr/>
        <a:lstStyle/>
        <a:p>
          <a:endParaRPr lang="en-US"/>
        </a:p>
      </dgm:t>
    </dgm:pt>
    <dgm:pt modelId="{B3399E61-07A9-47F5-87BF-108C40607732}">
      <dgm:prSet/>
      <dgm:spPr/>
      <dgm:t>
        <a:bodyPr/>
        <a:lstStyle/>
        <a:p>
          <a:r>
            <a:rPr lang="en-US"/>
            <a:t>ADHD</a:t>
          </a:r>
        </a:p>
      </dgm:t>
    </dgm:pt>
    <dgm:pt modelId="{DF529439-DCB7-45CE-A800-13F9995EC718}" type="parTrans" cxnId="{53BB24DC-BC9E-43C4-9A1A-D451BB5C5BE0}">
      <dgm:prSet/>
      <dgm:spPr/>
      <dgm:t>
        <a:bodyPr/>
        <a:lstStyle/>
        <a:p>
          <a:endParaRPr lang="en-US"/>
        </a:p>
      </dgm:t>
    </dgm:pt>
    <dgm:pt modelId="{55DF9950-80B8-4B45-98D7-A2FDC7E5D2ED}" type="sibTrans" cxnId="{53BB24DC-BC9E-43C4-9A1A-D451BB5C5BE0}">
      <dgm:prSet/>
      <dgm:spPr/>
      <dgm:t>
        <a:bodyPr/>
        <a:lstStyle/>
        <a:p>
          <a:endParaRPr lang="en-US"/>
        </a:p>
      </dgm:t>
    </dgm:pt>
    <dgm:pt modelId="{D8A4BAD9-862D-4926-AB7D-2C820CD3CBC3}">
      <dgm:prSet/>
      <dgm:spPr/>
      <dgm:t>
        <a:bodyPr/>
        <a:lstStyle/>
        <a:p>
          <a:r>
            <a:rPr lang="en-US"/>
            <a:t>Dyslexia</a:t>
          </a:r>
        </a:p>
      </dgm:t>
    </dgm:pt>
    <dgm:pt modelId="{A55573B9-A274-4E26-A678-61B5A04D7108}" type="parTrans" cxnId="{B9F12EFB-BCB1-492C-A709-2E04FC083FDC}">
      <dgm:prSet/>
      <dgm:spPr/>
      <dgm:t>
        <a:bodyPr/>
        <a:lstStyle/>
        <a:p>
          <a:endParaRPr lang="en-US"/>
        </a:p>
      </dgm:t>
    </dgm:pt>
    <dgm:pt modelId="{1EA12234-9CE3-4B2E-9C7A-86E46CB78117}" type="sibTrans" cxnId="{B9F12EFB-BCB1-492C-A709-2E04FC083FDC}">
      <dgm:prSet/>
      <dgm:spPr/>
      <dgm:t>
        <a:bodyPr/>
        <a:lstStyle/>
        <a:p>
          <a:endParaRPr lang="en-US"/>
        </a:p>
      </dgm:t>
    </dgm:pt>
    <dgm:pt modelId="{1F465479-F54A-4D1F-88E4-C91D391902AF}">
      <dgm:prSet/>
      <dgm:spPr/>
      <dgm:t>
        <a:bodyPr/>
        <a:lstStyle/>
        <a:p>
          <a:r>
            <a:rPr lang="en-US"/>
            <a:t>Dyspraxia (DCD)</a:t>
          </a:r>
        </a:p>
      </dgm:t>
    </dgm:pt>
    <dgm:pt modelId="{A310E415-E6AB-4E3E-8E78-CD5BF2245178}" type="parTrans" cxnId="{944977AE-2372-4D1E-9DEA-DAFEB2BAB703}">
      <dgm:prSet/>
      <dgm:spPr/>
      <dgm:t>
        <a:bodyPr/>
        <a:lstStyle/>
        <a:p>
          <a:endParaRPr lang="en-US"/>
        </a:p>
      </dgm:t>
    </dgm:pt>
    <dgm:pt modelId="{4A843E9E-917D-479F-9761-56AA9BA67AB5}" type="sibTrans" cxnId="{944977AE-2372-4D1E-9DEA-DAFEB2BAB703}">
      <dgm:prSet/>
      <dgm:spPr/>
      <dgm:t>
        <a:bodyPr/>
        <a:lstStyle/>
        <a:p>
          <a:endParaRPr lang="en-US"/>
        </a:p>
      </dgm:t>
    </dgm:pt>
    <dgm:pt modelId="{BFAFFD7D-BDB1-4223-9B19-B5CE2D286061}">
      <dgm:prSet phldr="0"/>
      <dgm:spPr/>
      <dgm:t>
        <a:bodyPr/>
        <a:lstStyle/>
        <a:p>
          <a:r>
            <a:rPr lang="en-US"/>
            <a:t>Anxiety</a:t>
          </a:r>
        </a:p>
      </dgm:t>
    </dgm:pt>
    <dgm:pt modelId="{A0218B78-90BD-4317-A5C8-AE2087129A6F}" type="parTrans" cxnId="{A0B308E6-0407-479C-9F7C-74F14EAD8F7A}">
      <dgm:prSet/>
      <dgm:spPr/>
      <dgm:t>
        <a:bodyPr/>
        <a:lstStyle/>
        <a:p>
          <a:endParaRPr lang="en-US"/>
        </a:p>
      </dgm:t>
    </dgm:pt>
    <dgm:pt modelId="{DA4890D2-CF2E-43A1-BD6F-C8327F47930E}" type="sibTrans" cxnId="{A0B308E6-0407-479C-9F7C-74F14EAD8F7A}">
      <dgm:prSet/>
      <dgm:spPr/>
      <dgm:t>
        <a:bodyPr/>
        <a:lstStyle/>
        <a:p>
          <a:endParaRPr lang="en-US"/>
        </a:p>
      </dgm:t>
    </dgm:pt>
    <dgm:pt modelId="{45AD22DB-F9F0-429C-A4F5-301D672D95A3}">
      <dgm:prSet phldr="0"/>
      <dgm:spPr/>
      <dgm:t>
        <a:bodyPr/>
        <a:lstStyle/>
        <a:p>
          <a:r>
            <a:rPr lang="en-US"/>
            <a:t>Depression</a:t>
          </a:r>
        </a:p>
      </dgm:t>
    </dgm:pt>
    <dgm:pt modelId="{EDD8A4E6-9747-438C-9E6E-2158CE2BA8B6}" type="parTrans" cxnId="{D3DB831D-9BF8-414C-A8F3-036E17BC9BB0}">
      <dgm:prSet/>
      <dgm:spPr/>
      <dgm:t>
        <a:bodyPr/>
        <a:lstStyle/>
        <a:p>
          <a:endParaRPr lang="en-US"/>
        </a:p>
      </dgm:t>
    </dgm:pt>
    <dgm:pt modelId="{CBC80754-6E4B-4BBC-A617-9D48450CB01A}" type="sibTrans" cxnId="{D3DB831D-9BF8-414C-A8F3-036E17BC9BB0}">
      <dgm:prSet/>
      <dgm:spPr/>
      <dgm:t>
        <a:bodyPr/>
        <a:lstStyle/>
        <a:p>
          <a:endParaRPr lang="en-US"/>
        </a:p>
      </dgm:t>
    </dgm:pt>
    <dgm:pt modelId="{F23E1F08-ADD8-479A-AB8B-F1074472D785}">
      <dgm:prSet phldr="0"/>
      <dgm:spPr/>
      <dgm:t>
        <a:bodyPr/>
        <a:lstStyle/>
        <a:p>
          <a:r>
            <a:rPr lang="en-US"/>
            <a:t>Dyscalculia</a:t>
          </a:r>
        </a:p>
      </dgm:t>
    </dgm:pt>
    <dgm:pt modelId="{5A81E781-B695-460C-A706-81DC74C060C3}" type="parTrans" cxnId="{829F8A41-3740-4A27-9CD7-40066D4477D1}">
      <dgm:prSet/>
      <dgm:spPr/>
      <dgm:t>
        <a:bodyPr/>
        <a:lstStyle/>
        <a:p>
          <a:endParaRPr lang="en-US"/>
        </a:p>
      </dgm:t>
    </dgm:pt>
    <dgm:pt modelId="{C27AEDF6-78A3-42CA-94A6-FFAB4885CB77}" type="sibTrans" cxnId="{829F8A41-3740-4A27-9CD7-40066D4477D1}">
      <dgm:prSet/>
      <dgm:spPr/>
      <dgm:t>
        <a:bodyPr/>
        <a:lstStyle/>
        <a:p>
          <a:endParaRPr lang="en-US"/>
        </a:p>
      </dgm:t>
    </dgm:pt>
    <dgm:pt modelId="{8A0B533D-A252-4043-8130-90755BF68C60}" type="pres">
      <dgm:prSet presAssocID="{F6C2CD94-B834-4C71-A9FC-1C4E0C332C4B}" presName="linear" presStyleCnt="0">
        <dgm:presLayoutVars>
          <dgm:animLvl val="lvl"/>
          <dgm:resizeHandles val="exact"/>
        </dgm:presLayoutVars>
      </dgm:prSet>
      <dgm:spPr/>
    </dgm:pt>
    <dgm:pt modelId="{7C195A57-4686-40F4-83C3-4D211A9BC209}" type="pres">
      <dgm:prSet presAssocID="{BFAFFD7D-BDB1-4223-9B19-B5CE2D286061}" presName="parentText" presStyleLbl="node1" presStyleIdx="0" presStyleCnt="7">
        <dgm:presLayoutVars>
          <dgm:chMax val="0"/>
          <dgm:bulletEnabled val="1"/>
        </dgm:presLayoutVars>
      </dgm:prSet>
      <dgm:spPr/>
    </dgm:pt>
    <dgm:pt modelId="{EC1AC4A9-2BDB-4D2A-8F63-72E3CA0D4014}" type="pres">
      <dgm:prSet presAssocID="{DA4890D2-CF2E-43A1-BD6F-C8327F47930E}" presName="spacer" presStyleCnt="0"/>
      <dgm:spPr/>
    </dgm:pt>
    <dgm:pt modelId="{AFB3B18E-1DF4-4464-A2F5-D916FADC0556}" type="pres">
      <dgm:prSet presAssocID="{82D12EC1-4876-469D-A7A0-CB4972C96DC2}" presName="parentText" presStyleLbl="node1" presStyleIdx="1" presStyleCnt="7">
        <dgm:presLayoutVars>
          <dgm:chMax val="0"/>
          <dgm:bulletEnabled val="1"/>
        </dgm:presLayoutVars>
      </dgm:prSet>
      <dgm:spPr/>
    </dgm:pt>
    <dgm:pt modelId="{13A8A33B-8C79-49A3-BDDA-A17AE785194B}" type="pres">
      <dgm:prSet presAssocID="{F00D89D5-C768-458B-A6DC-C4C23FB5F604}" presName="spacer" presStyleCnt="0"/>
      <dgm:spPr/>
    </dgm:pt>
    <dgm:pt modelId="{E65C1E51-54D2-4199-87EB-B8C9B4BBE0DF}" type="pres">
      <dgm:prSet presAssocID="{B3399E61-07A9-47F5-87BF-108C40607732}" presName="parentText" presStyleLbl="node1" presStyleIdx="2" presStyleCnt="7">
        <dgm:presLayoutVars>
          <dgm:chMax val="0"/>
          <dgm:bulletEnabled val="1"/>
        </dgm:presLayoutVars>
      </dgm:prSet>
      <dgm:spPr/>
    </dgm:pt>
    <dgm:pt modelId="{DBB8BC98-C17C-4BF2-8671-AC1BC69500AF}" type="pres">
      <dgm:prSet presAssocID="{55DF9950-80B8-4B45-98D7-A2FDC7E5D2ED}" presName="spacer" presStyleCnt="0"/>
      <dgm:spPr/>
    </dgm:pt>
    <dgm:pt modelId="{89BFB4BF-1B3D-45D3-9648-4AE793AAB0B3}" type="pres">
      <dgm:prSet presAssocID="{45AD22DB-F9F0-429C-A4F5-301D672D95A3}" presName="parentText" presStyleLbl="node1" presStyleIdx="3" presStyleCnt="7">
        <dgm:presLayoutVars>
          <dgm:chMax val="0"/>
          <dgm:bulletEnabled val="1"/>
        </dgm:presLayoutVars>
      </dgm:prSet>
      <dgm:spPr/>
    </dgm:pt>
    <dgm:pt modelId="{15803729-3EAC-4570-8467-10F3067F744B}" type="pres">
      <dgm:prSet presAssocID="{CBC80754-6E4B-4BBC-A617-9D48450CB01A}" presName="spacer" presStyleCnt="0"/>
      <dgm:spPr/>
    </dgm:pt>
    <dgm:pt modelId="{B41CC6EF-B4EB-4990-BBFC-CD55B4753D07}" type="pres">
      <dgm:prSet presAssocID="{D8A4BAD9-862D-4926-AB7D-2C820CD3CBC3}" presName="parentText" presStyleLbl="node1" presStyleIdx="4" presStyleCnt="7">
        <dgm:presLayoutVars>
          <dgm:chMax val="0"/>
          <dgm:bulletEnabled val="1"/>
        </dgm:presLayoutVars>
      </dgm:prSet>
      <dgm:spPr/>
    </dgm:pt>
    <dgm:pt modelId="{96E1328F-4AB4-4EEF-BE67-4D37F5127C98}" type="pres">
      <dgm:prSet presAssocID="{1EA12234-9CE3-4B2E-9C7A-86E46CB78117}" presName="spacer" presStyleCnt="0"/>
      <dgm:spPr/>
    </dgm:pt>
    <dgm:pt modelId="{7B1FB06B-6794-49FF-A5EB-7F6BB60DC928}" type="pres">
      <dgm:prSet presAssocID="{F23E1F08-ADD8-479A-AB8B-F1074472D785}" presName="parentText" presStyleLbl="node1" presStyleIdx="5" presStyleCnt="7">
        <dgm:presLayoutVars>
          <dgm:chMax val="0"/>
          <dgm:bulletEnabled val="1"/>
        </dgm:presLayoutVars>
      </dgm:prSet>
      <dgm:spPr/>
    </dgm:pt>
    <dgm:pt modelId="{AE729BE1-F742-49E3-A0C9-94096160924F}" type="pres">
      <dgm:prSet presAssocID="{C27AEDF6-78A3-42CA-94A6-FFAB4885CB77}" presName="spacer" presStyleCnt="0"/>
      <dgm:spPr/>
    </dgm:pt>
    <dgm:pt modelId="{8F72DE30-6919-4EC1-A928-D1785BDE5C98}" type="pres">
      <dgm:prSet presAssocID="{1F465479-F54A-4D1F-88E4-C91D391902AF}" presName="parentText" presStyleLbl="node1" presStyleIdx="6" presStyleCnt="7">
        <dgm:presLayoutVars>
          <dgm:chMax val="0"/>
          <dgm:bulletEnabled val="1"/>
        </dgm:presLayoutVars>
      </dgm:prSet>
      <dgm:spPr/>
    </dgm:pt>
  </dgm:ptLst>
  <dgm:cxnLst>
    <dgm:cxn modelId="{5A85020B-A9EB-4838-B2A5-342B96B0D6F5}" type="presOf" srcId="{1F465479-F54A-4D1F-88E4-C91D391902AF}" destId="{8F72DE30-6919-4EC1-A928-D1785BDE5C98}" srcOrd="0" destOrd="0" presId="urn:microsoft.com/office/officeart/2005/8/layout/vList2"/>
    <dgm:cxn modelId="{D3DB831D-9BF8-414C-A8F3-036E17BC9BB0}" srcId="{F6C2CD94-B834-4C71-A9FC-1C4E0C332C4B}" destId="{45AD22DB-F9F0-429C-A4F5-301D672D95A3}" srcOrd="3" destOrd="0" parTransId="{EDD8A4E6-9747-438C-9E6E-2158CE2BA8B6}" sibTransId="{CBC80754-6E4B-4BBC-A617-9D48450CB01A}"/>
    <dgm:cxn modelId="{AD64E923-E6EC-4337-BAB4-55DA088089EA}" type="presOf" srcId="{BFAFFD7D-BDB1-4223-9B19-B5CE2D286061}" destId="{7C195A57-4686-40F4-83C3-4D211A9BC209}" srcOrd="0" destOrd="0" presId="urn:microsoft.com/office/officeart/2005/8/layout/vList2"/>
    <dgm:cxn modelId="{79813837-0E9C-423E-B9BC-4315CA2C6050}" type="presOf" srcId="{82D12EC1-4876-469D-A7A0-CB4972C96DC2}" destId="{AFB3B18E-1DF4-4464-A2F5-D916FADC0556}" srcOrd="0" destOrd="0" presId="urn:microsoft.com/office/officeart/2005/8/layout/vList2"/>
    <dgm:cxn modelId="{829F8A41-3740-4A27-9CD7-40066D4477D1}" srcId="{F6C2CD94-B834-4C71-A9FC-1C4E0C332C4B}" destId="{F23E1F08-ADD8-479A-AB8B-F1074472D785}" srcOrd="5" destOrd="0" parTransId="{5A81E781-B695-460C-A706-81DC74C060C3}" sibTransId="{C27AEDF6-78A3-42CA-94A6-FFAB4885CB77}"/>
    <dgm:cxn modelId="{F69CD843-67A2-4187-A9CB-8CFCFC20EA33}" type="presOf" srcId="{B3399E61-07A9-47F5-87BF-108C40607732}" destId="{E65C1E51-54D2-4199-87EB-B8C9B4BBE0DF}" srcOrd="0" destOrd="0" presId="urn:microsoft.com/office/officeart/2005/8/layout/vList2"/>
    <dgm:cxn modelId="{83753393-9966-426C-B52E-A4F85FDDCF39}" type="presOf" srcId="{F6C2CD94-B834-4C71-A9FC-1C4E0C332C4B}" destId="{8A0B533D-A252-4043-8130-90755BF68C60}" srcOrd="0" destOrd="0" presId="urn:microsoft.com/office/officeart/2005/8/layout/vList2"/>
    <dgm:cxn modelId="{C7FB58A9-7A20-4C73-A688-F353B6FC2A6D}" type="presOf" srcId="{45AD22DB-F9F0-429C-A4F5-301D672D95A3}" destId="{89BFB4BF-1B3D-45D3-9648-4AE793AAB0B3}" srcOrd="0" destOrd="0" presId="urn:microsoft.com/office/officeart/2005/8/layout/vList2"/>
    <dgm:cxn modelId="{944977AE-2372-4D1E-9DEA-DAFEB2BAB703}" srcId="{F6C2CD94-B834-4C71-A9FC-1C4E0C332C4B}" destId="{1F465479-F54A-4D1F-88E4-C91D391902AF}" srcOrd="6" destOrd="0" parTransId="{A310E415-E6AB-4E3E-8E78-CD5BF2245178}" sibTransId="{4A843E9E-917D-479F-9761-56AA9BA67AB5}"/>
    <dgm:cxn modelId="{22B128BC-7ACB-4272-B703-8F2DF2B6EE97}" srcId="{F6C2CD94-B834-4C71-A9FC-1C4E0C332C4B}" destId="{82D12EC1-4876-469D-A7A0-CB4972C96DC2}" srcOrd="1" destOrd="0" parTransId="{5A13617C-62EF-408C-AA55-2C1D9DDF0C5F}" sibTransId="{F00D89D5-C768-458B-A6DC-C4C23FB5F604}"/>
    <dgm:cxn modelId="{CE01D4C3-1D97-4E5F-B0DA-EEFDEEA2ED02}" type="presOf" srcId="{F23E1F08-ADD8-479A-AB8B-F1074472D785}" destId="{7B1FB06B-6794-49FF-A5EB-7F6BB60DC928}" srcOrd="0" destOrd="0" presId="urn:microsoft.com/office/officeart/2005/8/layout/vList2"/>
    <dgm:cxn modelId="{53BB24DC-BC9E-43C4-9A1A-D451BB5C5BE0}" srcId="{F6C2CD94-B834-4C71-A9FC-1C4E0C332C4B}" destId="{B3399E61-07A9-47F5-87BF-108C40607732}" srcOrd="2" destOrd="0" parTransId="{DF529439-DCB7-45CE-A800-13F9995EC718}" sibTransId="{55DF9950-80B8-4B45-98D7-A2FDC7E5D2ED}"/>
    <dgm:cxn modelId="{A0B308E6-0407-479C-9F7C-74F14EAD8F7A}" srcId="{F6C2CD94-B834-4C71-A9FC-1C4E0C332C4B}" destId="{BFAFFD7D-BDB1-4223-9B19-B5CE2D286061}" srcOrd="0" destOrd="0" parTransId="{A0218B78-90BD-4317-A5C8-AE2087129A6F}" sibTransId="{DA4890D2-CF2E-43A1-BD6F-C8327F47930E}"/>
    <dgm:cxn modelId="{A45138F6-680D-40C2-97D3-A8D83BE15349}" type="presOf" srcId="{D8A4BAD9-862D-4926-AB7D-2C820CD3CBC3}" destId="{B41CC6EF-B4EB-4990-BBFC-CD55B4753D07}" srcOrd="0" destOrd="0" presId="urn:microsoft.com/office/officeart/2005/8/layout/vList2"/>
    <dgm:cxn modelId="{B9F12EFB-BCB1-492C-A709-2E04FC083FDC}" srcId="{F6C2CD94-B834-4C71-A9FC-1C4E0C332C4B}" destId="{D8A4BAD9-862D-4926-AB7D-2C820CD3CBC3}" srcOrd="4" destOrd="0" parTransId="{A55573B9-A274-4E26-A678-61B5A04D7108}" sibTransId="{1EA12234-9CE3-4B2E-9C7A-86E46CB78117}"/>
    <dgm:cxn modelId="{2DD3CE4A-D428-4A8E-A193-3F6A3FF03ECA}" type="presParOf" srcId="{8A0B533D-A252-4043-8130-90755BF68C60}" destId="{7C195A57-4686-40F4-83C3-4D211A9BC209}" srcOrd="0" destOrd="0" presId="urn:microsoft.com/office/officeart/2005/8/layout/vList2"/>
    <dgm:cxn modelId="{323E4293-CB19-4B10-90F3-D2267440BB9D}" type="presParOf" srcId="{8A0B533D-A252-4043-8130-90755BF68C60}" destId="{EC1AC4A9-2BDB-4D2A-8F63-72E3CA0D4014}" srcOrd="1" destOrd="0" presId="urn:microsoft.com/office/officeart/2005/8/layout/vList2"/>
    <dgm:cxn modelId="{F1F4827B-3F18-497F-AE2B-4B784B17C7BC}" type="presParOf" srcId="{8A0B533D-A252-4043-8130-90755BF68C60}" destId="{AFB3B18E-1DF4-4464-A2F5-D916FADC0556}" srcOrd="2" destOrd="0" presId="urn:microsoft.com/office/officeart/2005/8/layout/vList2"/>
    <dgm:cxn modelId="{BD08CDB8-AD01-42A3-9C6E-C1A84FFD92A6}" type="presParOf" srcId="{8A0B533D-A252-4043-8130-90755BF68C60}" destId="{13A8A33B-8C79-49A3-BDDA-A17AE785194B}" srcOrd="3" destOrd="0" presId="urn:microsoft.com/office/officeart/2005/8/layout/vList2"/>
    <dgm:cxn modelId="{ECE8059B-2C25-4DCC-9392-FF8724CF30F4}" type="presParOf" srcId="{8A0B533D-A252-4043-8130-90755BF68C60}" destId="{E65C1E51-54D2-4199-87EB-B8C9B4BBE0DF}" srcOrd="4" destOrd="0" presId="urn:microsoft.com/office/officeart/2005/8/layout/vList2"/>
    <dgm:cxn modelId="{A987E227-5436-49F5-8DC0-5FDC410D09C1}" type="presParOf" srcId="{8A0B533D-A252-4043-8130-90755BF68C60}" destId="{DBB8BC98-C17C-4BF2-8671-AC1BC69500AF}" srcOrd="5" destOrd="0" presId="urn:microsoft.com/office/officeart/2005/8/layout/vList2"/>
    <dgm:cxn modelId="{E807E9F5-92FE-4F21-8F81-71C0BE4DDF24}" type="presParOf" srcId="{8A0B533D-A252-4043-8130-90755BF68C60}" destId="{89BFB4BF-1B3D-45D3-9648-4AE793AAB0B3}" srcOrd="6" destOrd="0" presId="urn:microsoft.com/office/officeart/2005/8/layout/vList2"/>
    <dgm:cxn modelId="{1DB0E25C-35DD-4702-A949-FCC24A7F50EC}" type="presParOf" srcId="{8A0B533D-A252-4043-8130-90755BF68C60}" destId="{15803729-3EAC-4570-8467-10F3067F744B}" srcOrd="7" destOrd="0" presId="urn:microsoft.com/office/officeart/2005/8/layout/vList2"/>
    <dgm:cxn modelId="{0085BEAD-57FF-4E8E-B669-EA28376A6C03}" type="presParOf" srcId="{8A0B533D-A252-4043-8130-90755BF68C60}" destId="{B41CC6EF-B4EB-4990-BBFC-CD55B4753D07}" srcOrd="8" destOrd="0" presId="urn:microsoft.com/office/officeart/2005/8/layout/vList2"/>
    <dgm:cxn modelId="{A259DA1F-4492-4E2D-8E56-147F1B963923}" type="presParOf" srcId="{8A0B533D-A252-4043-8130-90755BF68C60}" destId="{96E1328F-4AB4-4EEF-BE67-4D37F5127C98}" srcOrd="9" destOrd="0" presId="urn:microsoft.com/office/officeart/2005/8/layout/vList2"/>
    <dgm:cxn modelId="{C2CD2953-C24E-4BE3-8B11-84E49824830C}" type="presParOf" srcId="{8A0B533D-A252-4043-8130-90755BF68C60}" destId="{7B1FB06B-6794-49FF-A5EB-7F6BB60DC928}" srcOrd="10" destOrd="0" presId="urn:microsoft.com/office/officeart/2005/8/layout/vList2"/>
    <dgm:cxn modelId="{111DF400-8E74-4341-8F66-02CC25701988}" type="presParOf" srcId="{8A0B533D-A252-4043-8130-90755BF68C60}" destId="{AE729BE1-F742-49E3-A0C9-94096160924F}" srcOrd="11" destOrd="0" presId="urn:microsoft.com/office/officeart/2005/8/layout/vList2"/>
    <dgm:cxn modelId="{74BD0890-565F-4F22-88AC-3D6DBBD3581F}" type="presParOf" srcId="{8A0B533D-A252-4043-8130-90755BF68C60}" destId="{8F72DE30-6919-4EC1-A928-D1785BDE5C9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46E0D-6CDB-4F68-AEB7-9626076A8F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C679CE-6F04-46B4-B492-27A904791592}">
      <dgm:prSet/>
      <dgm:spPr/>
      <dgm:t>
        <a:bodyPr/>
        <a:lstStyle/>
        <a:p>
          <a:pPr>
            <a:lnSpc>
              <a:spcPct val="100000"/>
            </a:lnSpc>
          </a:pPr>
          <a:r>
            <a:rPr lang="en-US" dirty="0">
              <a:latin typeface="Speak Pro"/>
            </a:rPr>
            <a:t>Historically, invisible neurological differences have been defined as an illness or disorder to that needs to be treated</a:t>
          </a:r>
        </a:p>
      </dgm:t>
    </dgm:pt>
    <dgm:pt modelId="{AA3AE026-15AA-44D3-9ACB-985E2D8EADDD}" type="parTrans" cxnId="{3817146A-E29B-4EEE-A393-49854E6882FD}">
      <dgm:prSet/>
      <dgm:spPr/>
      <dgm:t>
        <a:bodyPr/>
        <a:lstStyle/>
        <a:p>
          <a:endParaRPr lang="en-US"/>
        </a:p>
      </dgm:t>
    </dgm:pt>
    <dgm:pt modelId="{87B51E7E-2703-4DBA-A863-990244BDE4A2}" type="sibTrans" cxnId="{3817146A-E29B-4EEE-A393-49854E6882FD}">
      <dgm:prSet/>
      <dgm:spPr/>
      <dgm:t>
        <a:bodyPr/>
        <a:lstStyle/>
        <a:p>
          <a:endParaRPr lang="en-US"/>
        </a:p>
      </dgm:t>
    </dgm:pt>
    <dgm:pt modelId="{94567094-3321-4941-BB2C-EA3243954E60}">
      <dgm:prSet/>
      <dgm:spPr/>
      <dgm:t>
        <a:bodyPr/>
        <a:lstStyle/>
        <a:p>
          <a:pPr>
            <a:lnSpc>
              <a:spcPct val="100000"/>
            </a:lnSpc>
          </a:pPr>
          <a:r>
            <a:rPr lang="en-US" dirty="0">
              <a:latin typeface="Speak Pro"/>
            </a:rPr>
            <a:t>Education often focuses on remediating weaknesses, rather than identifying and developing student strengths</a:t>
          </a:r>
        </a:p>
      </dgm:t>
    </dgm:pt>
    <dgm:pt modelId="{382F6210-2030-46AC-935E-9E9545319999}" type="parTrans" cxnId="{585A3877-2F5A-46B8-89D8-55DC0545086E}">
      <dgm:prSet/>
      <dgm:spPr/>
      <dgm:t>
        <a:bodyPr/>
        <a:lstStyle/>
        <a:p>
          <a:endParaRPr lang="en-US"/>
        </a:p>
      </dgm:t>
    </dgm:pt>
    <dgm:pt modelId="{18EAA58B-9D4A-4C5B-A1BD-5C288D740E4A}" type="sibTrans" cxnId="{585A3877-2F5A-46B8-89D8-55DC0545086E}">
      <dgm:prSet/>
      <dgm:spPr/>
      <dgm:t>
        <a:bodyPr/>
        <a:lstStyle/>
        <a:p>
          <a:endParaRPr lang="en-US"/>
        </a:p>
      </dgm:t>
    </dgm:pt>
    <dgm:pt modelId="{63C26FE3-EC89-4FD4-BDE9-DC7F719FEDF3}">
      <dgm:prSet/>
      <dgm:spPr/>
      <dgm:t>
        <a:bodyPr/>
        <a:lstStyle/>
        <a:p>
          <a:pPr>
            <a:lnSpc>
              <a:spcPct val="100000"/>
            </a:lnSpc>
          </a:pPr>
          <a:r>
            <a:rPr lang="en-US" dirty="0">
              <a:latin typeface="Speak Pro"/>
            </a:rPr>
            <a:t>Our program takes a strengths-based approach</a:t>
          </a:r>
        </a:p>
      </dgm:t>
    </dgm:pt>
    <dgm:pt modelId="{8B939BF6-B040-412C-9A59-55AE2C3D9A9D}" type="parTrans" cxnId="{DA64C7E1-C7A4-4FC1-A4AC-5389E3E46FBC}">
      <dgm:prSet/>
      <dgm:spPr/>
      <dgm:t>
        <a:bodyPr/>
        <a:lstStyle/>
        <a:p>
          <a:endParaRPr lang="en-US"/>
        </a:p>
      </dgm:t>
    </dgm:pt>
    <dgm:pt modelId="{2F2B0620-C52C-48D7-912E-D605557E569F}" type="sibTrans" cxnId="{DA64C7E1-C7A4-4FC1-A4AC-5389E3E46FBC}">
      <dgm:prSet/>
      <dgm:spPr/>
      <dgm:t>
        <a:bodyPr/>
        <a:lstStyle/>
        <a:p>
          <a:endParaRPr lang="en-US"/>
        </a:p>
      </dgm:t>
    </dgm:pt>
    <dgm:pt modelId="{96CF51DF-244A-4E5C-89B7-DF6C03B60698}" type="pres">
      <dgm:prSet presAssocID="{D4346E0D-6CDB-4F68-AEB7-9626076A8FB4}" presName="root" presStyleCnt="0">
        <dgm:presLayoutVars>
          <dgm:dir/>
          <dgm:resizeHandles val="exact"/>
        </dgm:presLayoutVars>
      </dgm:prSet>
      <dgm:spPr/>
    </dgm:pt>
    <dgm:pt modelId="{4311C24B-CCF7-4D17-BA1E-D1EC95673B2B}" type="pres">
      <dgm:prSet presAssocID="{8AC679CE-6F04-46B4-B492-27A904791592}" presName="compNode" presStyleCnt="0"/>
      <dgm:spPr/>
    </dgm:pt>
    <dgm:pt modelId="{FEB96739-D41D-483A-A38E-8500FD155343}" type="pres">
      <dgm:prSet presAssocID="{8AC679CE-6F04-46B4-B492-27A904791592}" presName="bgRect" presStyleLbl="bgShp" presStyleIdx="0" presStyleCnt="3"/>
      <dgm:spPr/>
    </dgm:pt>
    <dgm:pt modelId="{C24591B3-6CAB-4E56-BB8A-63D43BCD3BAB}" type="pres">
      <dgm:prSet presAssocID="{8AC679CE-6F04-46B4-B492-27A90479159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5A72A54-3061-4AB5-A87C-4A442EB922D1}" type="pres">
      <dgm:prSet presAssocID="{8AC679CE-6F04-46B4-B492-27A904791592}" presName="spaceRect" presStyleCnt="0"/>
      <dgm:spPr/>
    </dgm:pt>
    <dgm:pt modelId="{7D93EB98-0B5A-43FE-A56A-66EFF7BAA0FB}" type="pres">
      <dgm:prSet presAssocID="{8AC679CE-6F04-46B4-B492-27A904791592}" presName="parTx" presStyleLbl="revTx" presStyleIdx="0" presStyleCnt="3">
        <dgm:presLayoutVars>
          <dgm:chMax val="0"/>
          <dgm:chPref val="0"/>
        </dgm:presLayoutVars>
      </dgm:prSet>
      <dgm:spPr/>
    </dgm:pt>
    <dgm:pt modelId="{6A87A0B2-D739-4532-BF04-9286559ED7F7}" type="pres">
      <dgm:prSet presAssocID="{87B51E7E-2703-4DBA-A863-990244BDE4A2}" presName="sibTrans" presStyleCnt="0"/>
      <dgm:spPr/>
    </dgm:pt>
    <dgm:pt modelId="{63C37AEE-2A07-441A-958A-962B38CCC9CC}" type="pres">
      <dgm:prSet presAssocID="{94567094-3321-4941-BB2C-EA3243954E60}" presName="compNode" presStyleCnt="0"/>
      <dgm:spPr/>
    </dgm:pt>
    <dgm:pt modelId="{B71C73BF-B15D-42E6-94E7-58278A278D59}" type="pres">
      <dgm:prSet presAssocID="{94567094-3321-4941-BB2C-EA3243954E60}" presName="bgRect" presStyleLbl="bgShp" presStyleIdx="1" presStyleCnt="3"/>
      <dgm:spPr/>
    </dgm:pt>
    <dgm:pt modelId="{2810AA6E-4A09-4C65-9485-4962FC5C28E0}" type="pres">
      <dgm:prSet presAssocID="{94567094-3321-4941-BB2C-EA3243954E6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0B38F04-ECC9-4D09-8EF1-11ED8F90F798}" type="pres">
      <dgm:prSet presAssocID="{94567094-3321-4941-BB2C-EA3243954E60}" presName="spaceRect" presStyleCnt="0"/>
      <dgm:spPr/>
    </dgm:pt>
    <dgm:pt modelId="{3E2E9DE5-B162-4A80-9E79-924DDC53242B}" type="pres">
      <dgm:prSet presAssocID="{94567094-3321-4941-BB2C-EA3243954E60}" presName="parTx" presStyleLbl="revTx" presStyleIdx="1" presStyleCnt="3">
        <dgm:presLayoutVars>
          <dgm:chMax val="0"/>
          <dgm:chPref val="0"/>
        </dgm:presLayoutVars>
      </dgm:prSet>
      <dgm:spPr/>
    </dgm:pt>
    <dgm:pt modelId="{5FF74617-0214-4F70-8327-4FD8D793627C}" type="pres">
      <dgm:prSet presAssocID="{18EAA58B-9D4A-4C5B-A1BD-5C288D740E4A}" presName="sibTrans" presStyleCnt="0"/>
      <dgm:spPr/>
    </dgm:pt>
    <dgm:pt modelId="{E67A97B0-1388-4C74-8034-2849E38F41B5}" type="pres">
      <dgm:prSet presAssocID="{63C26FE3-EC89-4FD4-BDE9-DC7F719FEDF3}" presName="compNode" presStyleCnt="0"/>
      <dgm:spPr/>
    </dgm:pt>
    <dgm:pt modelId="{3DE94BD6-55FF-48BF-B3EA-1CA1320FFBD4}" type="pres">
      <dgm:prSet presAssocID="{63C26FE3-EC89-4FD4-BDE9-DC7F719FEDF3}" presName="bgRect" presStyleLbl="bgShp" presStyleIdx="2" presStyleCnt="3"/>
      <dgm:spPr/>
    </dgm:pt>
    <dgm:pt modelId="{09F6BDB0-D952-4BCB-8B5C-0F229DCF630C}" type="pres">
      <dgm:prSet presAssocID="{63C26FE3-EC89-4FD4-BDE9-DC7F719FED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dy builder with solid fill"/>
        </a:ext>
      </dgm:extLst>
    </dgm:pt>
    <dgm:pt modelId="{29BCFC3B-BEAF-4EE3-B6E8-4478843DEC63}" type="pres">
      <dgm:prSet presAssocID="{63C26FE3-EC89-4FD4-BDE9-DC7F719FEDF3}" presName="spaceRect" presStyleCnt="0"/>
      <dgm:spPr/>
    </dgm:pt>
    <dgm:pt modelId="{44E3CB51-2FBF-482F-B5AB-CC500079E4E5}" type="pres">
      <dgm:prSet presAssocID="{63C26FE3-EC89-4FD4-BDE9-DC7F719FEDF3}" presName="parTx" presStyleLbl="revTx" presStyleIdx="2" presStyleCnt="3">
        <dgm:presLayoutVars>
          <dgm:chMax val="0"/>
          <dgm:chPref val="0"/>
        </dgm:presLayoutVars>
      </dgm:prSet>
      <dgm:spPr/>
    </dgm:pt>
  </dgm:ptLst>
  <dgm:cxnLst>
    <dgm:cxn modelId="{6E1D770D-944E-4885-85A0-4DD2000C2DB1}" type="presOf" srcId="{D4346E0D-6CDB-4F68-AEB7-9626076A8FB4}" destId="{96CF51DF-244A-4E5C-89B7-DF6C03B60698}" srcOrd="0" destOrd="0" presId="urn:microsoft.com/office/officeart/2018/2/layout/IconVerticalSolidList"/>
    <dgm:cxn modelId="{ADEAF034-4265-4FAA-AC68-30D7EB4E21B6}" type="presOf" srcId="{8AC679CE-6F04-46B4-B492-27A904791592}" destId="{7D93EB98-0B5A-43FE-A56A-66EFF7BAA0FB}" srcOrd="0" destOrd="0" presId="urn:microsoft.com/office/officeart/2018/2/layout/IconVerticalSolidList"/>
    <dgm:cxn modelId="{3817146A-E29B-4EEE-A393-49854E6882FD}" srcId="{D4346E0D-6CDB-4F68-AEB7-9626076A8FB4}" destId="{8AC679CE-6F04-46B4-B492-27A904791592}" srcOrd="0" destOrd="0" parTransId="{AA3AE026-15AA-44D3-9ACB-985E2D8EADDD}" sibTransId="{87B51E7E-2703-4DBA-A863-990244BDE4A2}"/>
    <dgm:cxn modelId="{585A3877-2F5A-46B8-89D8-55DC0545086E}" srcId="{D4346E0D-6CDB-4F68-AEB7-9626076A8FB4}" destId="{94567094-3321-4941-BB2C-EA3243954E60}" srcOrd="1" destOrd="0" parTransId="{382F6210-2030-46AC-935E-9E9545319999}" sibTransId="{18EAA58B-9D4A-4C5B-A1BD-5C288D740E4A}"/>
    <dgm:cxn modelId="{10012DC6-BF0C-47A6-90CD-D8C4416C0251}" type="presOf" srcId="{63C26FE3-EC89-4FD4-BDE9-DC7F719FEDF3}" destId="{44E3CB51-2FBF-482F-B5AB-CC500079E4E5}" srcOrd="0" destOrd="0" presId="urn:microsoft.com/office/officeart/2018/2/layout/IconVerticalSolidList"/>
    <dgm:cxn modelId="{A4F187CE-A974-4E32-9A84-D3636F47B64B}" type="presOf" srcId="{94567094-3321-4941-BB2C-EA3243954E60}" destId="{3E2E9DE5-B162-4A80-9E79-924DDC53242B}" srcOrd="0" destOrd="0" presId="urn:microsoft.com/office/officeart/2018/2/layout/IconVerticalSolidList"/>
    <dgm:cxn modelId="{DA64C7E1-C7A4-4FC1-A4AC-5389E3E46FBC}" srcId="{D4346E0D-6CDB-4F68-AEB7-9626076A8FB4}" destId="{63C26FE3-EC89-4FD4-BDE9-DC7F719FEDF3}" srcOrd="2" destOrd="0" parTransId="{8B939BF6-B040-412C-9A59-55AE2C3D9A9D}" sibTransId="{2F2B0620-C52C-48D7-912E-D605557E569F}"/>
    <dgm:cxn modelId="{CB6C4613-241F-41CB-97B0-2E56E32E7D64}" type="presParOf" srcId="{96CF51DF-244A-4E5C-89B7-DF6C03B60698}" destId="{4311C24B-CCF7-4D17-BA1E-D1EC95673B2B}" srcOrd="0" destOrd="0" presId="urn:microsoft.com/office/officeart/2018/2/layout/IconVerticalSolidList"/>
    <dgm:cxn modelId="{78628CC9-3545-49D1-8481-222EB08C2B7F}" type="presParOf" srcId="{4311C24B-CCF7-4D17-BA1E-D1EC95673B2B}" destId="{FEB96739-D41D-483A-A38E-8500FD155343}" srcOrd="0" destOrd="0" presId="urn:microsoft.com/office/officeart/2018/2/layout/IconVerticalSolidList"/>
    <dgm:cxn modelId="{393B537B-E3D4-484D-A7C7-62828D952D4F}" type="presParOf" srcId="{4311C24B-CCF7-4D17-BA1E-D1EC95673B2B}" destId="{C24591B3-6CAB-4E56-BB8A-63D43BCD3BAB}" srcOrd="1" destOrd="0" presId="urn:microsoft.com/office/officeart/2018/2/layout/IconVerticalSolidList"/>
    <dgm:cxn modelId="{D80E3EEA-5E30-475A-985C-1FBE6522E74F}" type="presParOf" srcId="{4311C24B-CCF7-4D17-BA1E-D1EC95673B2B}" destId="{85A72A54-3061-4AB5-A87C-4A442EB922D1}" srcOrd="2" destOrd="0" presId="urn:microsoft.com/office/officeart/2018/2/layout/IconVerticalSolidList"/>
    <dgm:cxn modelId="{CAC424D7-2BA1-481D-891A-F6BC9476C4C8}" type="presParOf" srcId="{4311C24B-CCF7-4D17-BA1E-D1EC95673B2B}" destId="{7D93EB98-0B5A-43FE-A56A-66EFF7BAA0FB}" srcOrd="3" destOrd="0" presId="urn:microsoft.com/office/officeart/2018/2/layout/IconVerticalSolidList"/>
    <dgm:cxn modelId="{A989A10A-1A52-4FF2-A881-D3169A618A44}" type="presParOf" srcId="{96CF51DF-244A-4E5C-89B7-DF6C03B60698}" destId="{6A87A0B2-D739-4532-BF04-9286559ED7F7}" srcOrd="1" destOrd="0" presId="urn:microsoft.com/office/officeart/2018/2/layout/IconVerticalSolidList"/>
    <dgm:cxn modelId="{11903D59-8761-417C-ABB6-BCB26E078081}" type="presParOf" srcId="{96CF51DF-244A-4E5C-89B7-DF6C03B60698}" destId="{63C37AEE-2A07-441A-958A-962B38CCC9CC}" srcOrd="2" destOrd="0" presId="urn:microsoft.com/office/officeart/2018/2/layout/IconVerticalSolidList"/>
    <dgm:cxn modelId="{818F3ECD-73F2-4FB1-A00C-A2D970A52947}" type="presParOf" srcId="{63C37AEE-2A07-441A-958A-962B38CCC9CC}" destId="{B71C73BF-B15D-42E6-94E7-58278A278D59}" srcOrd="0" destOrd="0" presId="urn:microsoft.com/office/officeart/2018/2/layout/IconVerticalSolidList"/>
    <dgm:cxn modelId="{F6DDA2BC-C16A-4D6D-B6D2-8CF8493D55CA}" type="presParOf" srcId="{63C37AEE-2A07-441A-958A-962B38CCC9CC}" destId="{2810AA6E-4A09-4C65-9485-4962FC5C28E0}" srcOrd="1" destOrd="0" presId="urn:microsoft.com/office/officeart/2018/2/layout/IconVerticalSolidList"/>
    <dgm:cxn modelId="{E810218E-8CC2-4A7C-BF4B-98AB9A6BD164}" type="presParOf" srcId="{63C37AEE-2A07-441A-958A-962B38CCC9CC}" destId="{D0B38F04-ECC9-4D09-8EF1-11ED8F90F798}" srcOrd="2" destOrd="0" presId="urn:microsoft.com/office/officeart/2018/2/layout/IconVerticalSolidList"/>
    <dgm:cxn modelId="{2A5634DC-59D1-4F5A-8FF4-BDE685B44B10}" type="presParOf" srcId="{63C37AEE-2A07-441A-958A-962B38CCC9CC}" destId="{3E2E9DE5-B162-4A80-9E79-924DDC53242B}" srcOrd="3" destOrd="0" presId="urn:microsoft.com/office/officeart/2018/2/layout/IconVerticalSolidList"/>
    <dgm:cxn modelId="{A9A2ECD9-4D24-45A4-98E3-E94E6DFACFB2}" type="presParOf" srcId="{96CF51DF-244A-4E5C-89B7-DF6C03B60698}" destId="{5FF74617-0214-4F70-8327-4FD8D793627C}" srcOrd="3" destOrd="0" presId="urn:microsoft.com/office/officeart/2018/2/layout/IconVerticalSolidList"/>
    <dgm:cxn modelId="{4937C115-B223-45A3-97E4-6C5F0CE6C466}" type="presParOf" srcId="{96CF51DF-244A-4E5C-89B7-DF6C03B60698}" destId="{E67A97B0-1388-4C74-8034-2849E38F41B5}" srcOrd="4" destOrd="0" presId="urn:microsoft.com/office/officeart/2018/2/layout/IconVerticalSolidList"/>
    <dgm:cxn modelId="{9E51D0F6-BE8A-4801-8A69-9077E58903B1}" type="presParOf" srcId="{E67A97B0-1388-4C74-8034-2849E38F41B5}" destId="{3DE94BD6-55FF-48BF-B3EA-1CA1320FFBD4}" srcOrd="0" destOrd="0" presId="urn:microsoft.com/office/officeart/2018/2/layout/IconVerticalSolidList"/>
    <dgm:cxn modelId="{6B3324FE-54F4-4242-A248-4A6FBCDF079B}" type="presParOf" srcId="{E67A97B0-1388-4C74-8034-2849E38F41B5}" destId="{09F6BDB0-D952-4BCB-8B5C-0F229DCF630C}" srcOrd="1" destOrd="0" presId="urn:microsoft.com/office/officeart/2018/2/layout/IconVerticalSolidList"/>
    <dgm:cxn modelId="{9B2888FD-AB6B-4FDF-BFD0-9538B6781519}" type="presParOf" srcId="{E67A97B0-1388-4C74-8034-2849E38F41B5}" destId="{29BCFC3B-BEAF-4EE3-B6E8-4478843DEC63}" srcOrd="2" destOrd="0" presId="urn:microsoft.com/office/officeart/2018/2/layout/IconVerticalSolidList"/>
    <dgm:cxn modelId="{C1ADCEA1-BA11-467B-AF4A-6504D5460E3F}" type="presParOf" srcId="{E67A97B0-1388-4C74-8034-2849E38F41B5}" destId="{44E3CB51-2FBF-482F-B5AB-CC500079E4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854F8E-6315-4E8C-962D-E101167AB24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D29B521-1E1D-4BE6-B805-BE6CFF688DF5}">
      <dgm:prSet/>
      <dgm:spPr/>
      <dgm:t>
        <a:bodyPr/>
        <a:lstStyle/>
        <a:p>
          <a:pPr>
            <a:lnSpc>
              <a:spcPct val="100000"/>
            </a:lnSpc>
          </a:pPr>
          <a:r>
            <a:rPr lang="en-US"/>
            <a:t>Program History at UConn</a:t>
          </a:r>
        </a:p>
      </dgm:t>
    </dgm:pt>
    <dgm:pt modelId="{BDA80956-0C8C-4516-8F69-474C698D4B22}" type="parTrans" cxnId="{6C7259D0-5216-4F71-BE1E-30D7AC27DFAB}">
      <dgm:prSet/>
      <dgm:spPr/>
      <dgm:t>
        <a:bodyPr/>
        <a:lstStyle/>
        <a:p>
          <a:endParaRPr lang="en-US"/>
        </a:p>
      </dgm:t>
    </dgm:pt>
    <dgm:pt modelId="{C942441C-DE11-417A-9456-F2053BBE969A}" type="sibTrans" cxnId="{6C7259D0-5216-4F71-BE1E-30D7AC27DFAB}">
      <dgm:prSet/>
      <dgm:spPr/>
      <dgm:t>
        <a:bodyPr/>
        <a:lstStyle/>
        <a:p>
          <a:endParaRPr lang="en-US"/>
        </a:p>
      </dgm:t>
    </dgm:pt>
    <dgm:pt modelId="{49DBCE71-FC42-4540-81AE-AFCF35447F1E}">
      <dgm:prSet/>
      <dgm:spPr/>
      <dgm:t>
        <a:bodyPr/>
        <a:lstStyle/>
        <a:p>
          <a:pPr>
            <a:lnSpc>
              <a:spcPct val="100000"/>
            </a:lnSpc>
          </a:pPr>
          <a:r>
            <a:rPr lang="en-US"/>
            <a:t>Overview of IGE Project</a:t>
          </a:r>
        </a:p>
      </dgm:t>
    </dgm:pt>
    <dgm:pt modelId="{56582542-D917-47B0-8BC9-A23CC62ACFB4}" type="parTrans" cxnId="{DA3C40AF-821A-401E-ABB0-5E0BB19AA7A1}">
      <dgm:prSet/>
      <dgm:spPr/>
      <dgm:t>
        <a:bodyPr/>
        <a:lstStyle/>
        <a:p>
          <a:endParaRPr lang="en-US"/>
        </a:p>
      </dgm:t>
    </dgm:pt>
    <dgm:pt modelId="{6ADB9038-BE72-4F08-9574-0AF9343A67B1}" type="sibTrans" cxnId="{DA3C40AF-821A-401E-ABB0-5E0BB19AA7A1}">
      <dgm:prSet/>
      <dgm:spPr/>
      <dgm:t>
        <a:bodyPr/>
        <a:lstStyle/>
        <a:p>
          <a:endParaRPr lang="en-US"/>
        </a:p>
      </dgm:t>
    </dgm:pt>
    <dgm:pt modelId="{34D4B073-94AA-40B8-A633-6FEEC2CA986B}">
      <dgm:prSet/>
      <dgm:spPr/>
      <dgm:t>
        <a:bodyPr/>
        <a:lstStyle/>
        <a:p>
          <a:pPr>
            <a:lnSpc>
              <a:spcPct val="100000"/>
            </a:lnSpc>
          </a:pPr>
          <a:r>
            <a:rPr lang="en-US"/>
            <a:t>Research Results</a:t>
          </a:r>
        </a:p>
      </dgm:t>
    </dgm:pt>
    <dgm:pt modelId="{21C4B0C3-BAA7-457F-AB19-51BBB52F6A9D}" type="parTrans" cxnId="{9F4F4572-A1A9-4C64-B139-65981043AC17}">
      <dgm:prSet/>
      <dgm:spPr/>
      <dgm:t>
        <a:bodyPr/>
        <a:lstStyle/>
        <a:p>
          <a:endParaRPr lang="en-US"/>
        </a:p>
      </dgm:t>
    </dgm:pt>
    <dgm:pt modelId="{7D46FB6B-56A5-4749-A26C-DDAF6B212D45}" type="sibTrans" cxnId="{9F4F4572-A1A9-4C64-B139-65981043AC17}">
      <dgm:prSet/>
      <dgm:spPr/>
      <dgm:t>
        <a:bodyPr/>
        <a:lstStyle/>
        <a:p>
          <a:endParaRPr lang="en-US"/>
        </a:p>
      </dgm:t>
    </dgm:pt>
    <dgm:pt modelId="{000B6385-6DEB-4F59-AFD2-0AF0698C7FAD}">
      <dgm:prSet/>
      <dgm:spPr/>
      <dgm:t>
        <a:bodyPr/>
        <a:lstStyle/>
        <a:p>
          <a:pPr>
            <a:lnSpc>
              <a:spcPct val="100000"/>
            </a:lnSpc>
          </a:pPr>
          <a:r>
            <a:rPr lang="en-US"/>
            <a:t>Open Discussion and Q&amp;A</a:t>
          </a:r>
        </a:p>
      </dgm:t>
    </dgm:pt>
    <dgm:pt modelId="{6B5E5592-0F7E-439E-BA16-01B91672831D}" type="parTrans" cxnId="{5D3D766C-F7ED-4244-AA71-9DB4690C5419}">
      <dgm:prSet/>
      <dgm:spPr/>
      <dgm:t>
        <a:bodyPr/>
        <a:lstStyle/>
        <a:p>
          <a:endParaRPr lang="en-US"/>
        </a:p>
      </dgm:t>
    </dgm:pt>
    <dgm:pt modelId="{FED7853B-FC85-448F-AC57-5E5A61C6AAF7}" type="sibTrans" cxnId="{5D3D766C-F7ED-4244-AA71-9DB4690C5419}">
      <dgm:prSet/>
      <dgm:spPr/>
      <dgm:t>
        <a:bodyPr/>
        <a:lstStyle/>
        <a:p>
          <a:endParaRPr lang="en-US"/>
        </a:p>
      </dgm:t>
    </dgm:pt>
    <dgm:pt modelId="{4D9F31F7-E5E2-4CAE-8CDE-B48BBD303018}" type="pres">
      <dgm:prSet presAssocID="{10854F8E-6315-4E8C-962D-E101167AB24B}" presName="root" presStyleCnt="0">
        <dgm:presLayoutVars>
          <dgm:dir/>
          <dgm:resizeHandles val="exact"/>
        </dgm:presLayoutVars>
      </dgm:prSet>
      <dgm:spPr/>
    </dgm:pt>
    <dgm:pt modelId="{15C5506B-418B-4DFD-B3CC-6142B9D988D6}" type="pres">
      <dgm:prSet presAssocID="{AD29B521-1E1D-4BE6-B805-BE6CFF688DF5}" presName="compNode" presStyleCnt="0"/>
      <dgm:spPr/>
    </dgm:pt>
    <dgm:pt modelId="{4B126B19-CA5A-41B3-97C9-B0A706D524DE}" type="pres">
      <dgm:prSet presAssocID="{AD29B521-1E1D-4BE6-B805-BE6CFF688DF5}" presName="bgRect" presStyleLbl="bgShp" presStyleIdx="0" presStyleCnt="4"/>
      <dgm:spPr/>
    </dgm:pt>
    <dgm:pt modelId="{2C4B3728-0C74-4DEC-8CE8-FF0B128E3939}" type="pres">
      <dgm:prSet presAssocID="{AD29B521-1E1D-4BE6-B805-BE6CFF688D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story"/>
        </a:ext>
      </dgm:extLst>
    </dgm:pt>
    <dgm:pt modelId="{EE320DC2-DC6D-40ED-A430-D3261705CA01}" type="pres">
      <dgm:prSet presAssocID="{AD29B521-1E1D-4BE6-B805-BE6CFF688DF5}" presName="spaceRect" presStyleCnt="0"/>
      <dgm:spPr/>
    </dgm:pt>
    <dgm:pt modelId="{63FBB539-114E-4593-9D7C-C4EF719ACB4C}" type="pres">
      <dgm:prSet presAssocID="{AD29B521-1E1D-4BE6-B805-BE6CFF688DF5}" presName="parTx" presStyleLbl="revTx" presStyleIdx="0" presStyleCnt="4">
        <dgm:presLayoutVars>
          <dgm:chMax val="0"/>
          <dgm:chPref val="0"/>
        </dgm:presLayoutVars>
      </dgm:prSet>
      <dgm:spPr/>
    </dgm:pt>
    <dgm:pt modelId="{06A7BF5D-7E65-4140-B3E1-C28FFA9BCAAD}" type="pres">
      <dgm:prSet presAssocID="{C942441C-DE11-417A-9456-F2053BBE969A}" presName="sibTrans" presStyleCnt="0"/>
      <dgm:spPr/>
    </dgm:pt>
    <dgm:pt modelId="{5F8E5688-C5AE-40E0-B843-3989795119BE}" type="pres">
      <dgm:prSet presAssocID="{49DBCE71-FC42-4540-81AE-AFCF35447F1E}" presName="compNode" presStyleCnt="0"/>
      <dgm:spPr/>
    </dgm:pt>
    <dgm:pt modelId="{7A790EE6-0574-4F27-84D0-573F62D29032}" type="pres">
      <dgm:prSet presAssocID="{49DBCE71-FC42-4540-81AE-AFCF35447F1E}" presName="bgRect" presStyleLbl="bgShp" presStyleIdx="1" presStyleCnt="4"/>
      <dgm:spPr/>
    </dgm:pt>
    <dgm:pt modelId="{2FFEBE23-495C-40DF-B6B1-FFE56F317E0F}" type="pres">
      <dgm:prSet presAssocID="{49DBCE71-FC42-4540-81AE-AFCF35447F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 Team Project"/>
        </a:ext>
      </dgm:extLst>
    </dgm:pt>
    <dgm:pt modelId="{18213964-E104-4FAA-8050-CBCD6FF8B5BD}" type="pres">
      <dgm:prSet presAssocID="{49DBCE71-FC42-4540-81AE-AFCF35447F1E}" presName="spaceRect" presStyleCnt="0"/>
      <dgm:spPr/>
    </dgm:pt>
    <dgm:pt modelId="{D5C4449B-FDE2-435E-AEDD-44F12ECC17AD}" type="pres">
      <dgm:prSet presAssocID="{49DBCE71-FC42-4540-81AE-AFCF35447F1E}" presName="parTx" presStyleLbl="revTx" presStyleIdx="1" presStyleCnt="4">
        <dgm:presLayoutVars>
          <dgm:chMax val="0"/>
          <dgm:chPref val="0"/>
        </dgm:presLayoutVars>
      </dgm:prSet>
      <dgm:spPr/>
    </dgm:pt>
    <dgm:pt modelId="{FCA305AE-8C31-42DD-8873-CA26CE62B9DE}" type="pres">
      <dgm:prSet presAssocID="{6ADB9038-BE72-4F08-9574-0AF9343A67B1}" presName="sibTrans" presStyleCnt="0"/>
      <dgm:spPr/>
    </dgm:pt>
    <dgm:pt modelId="{35EE7AFF-0F30-4312-A5F7-776B4989BCC8}" type="pres">
      <dgm:prSet presAssocID="{34D4B073-94AA-40B8-A633-6FEEC2CA986B}" presName="compNode" presStyleCnt="0"/>
      <dgm:spPr/>
    </dgm:pt>
    <dgm:pt modelId="{DD4C105E-2EF6-41A2-9CB7-5577A6F9BA0E}" type="pres">
      <dgm:prSet presAssocID="{34D4B073-94AA-40B8-A633-6FEEC2CA986B}" presName="bgRect" presStyleLbl="bgShp" presStyleIdx="2" presStyleCnt="4"/>
      <dgm:spPr/>
    </dgm:pt>
    <dgm:pt modelId="{546D5D59-8A70-4434-9AA9-17A82B21BAAC}" type="pres">
      <dgm:prSet presAssocID="{34D4B073-94AA-40B8-A633-6FEEC2CA98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me Sheet"/>
        </a:ext>
      </dgm:extLst>
    </dgm:pt>
    <dgm:pt modelId="{7FB129A8-EDDE-48DD-8DCE-7EE408AB4227}" type="pres">
      <dgm:prSet presAssocID="{34D4B073-94AA-40B8-A633-6FEEC2CA986B}" presName="spaceRect" presStyleCnt="0"/>
      <dgm:spPr/>
    </dgm:pt>
    <dgm:pt modelId="{5F45AAB7-7848-4F07-A52C-781A143A7FC8}" type="pres">
      <dgm:prSet presAssocID="{34D4B073-94AA-40B8-A633-6FEEC2CA986B}" presName="parTx" presStyleLbl="revTx" presStyleIdx="2" presStyleCnt="4">
        <dgm:presLayoutVars>
          <dgm:chMax val="0"/>
          <dgm:chPref val="0"/>
        </dgm:presLayoutVars>
      </dgm:prSet>
      <dgm:spPr/>
    </dgm:pt>
    <dgm:pt modelId="{940FEB82-1414-4B57-B5F3-C3418B95E70D}" type="pres">
      <dgm:prSet presAssocID="{7D46FB6B-56A5-4749-A26C-DDAF6B212D45}" presName="sibTrans" presStyleCnt="0"/>
      <dgm:spPr/>
    </dgm:pt>
    <dgm:pt modelId="{B6796682-FCB3-4011-A3F8-B7336FDD07B6}" type="pres">
      <dgm:prSet presAssocID="{000B6385-6DEB-4F59-AFD2-0AF0698C7FAD}" presName="compNode" presStyleCnt="0"/>
      <dgm:spPr/>
    </dgm:pt>
    <dgm:pt modelId="{3E40927B-8AAC-4ACD-A693-E6E55CA81B21}" type="pres">
      <dgm:prSet presAssocID="{000B6385-6DEB-4F59-AFD2-0AF0698C7FAD}" presName="bgRect" presStyleLbl="bgShp" presStyleIdx="3" presStyleCnt="4"/>
      <dgm:spPr/>
    </dgm:pt>
    <dgm:pt modelId="{8B297DF6-928B-4F27-A8CD-6E545328E970}" type="pres">
      <dgm:prSet presAssocID="{000B6385-6DEB-4F59-AFD2-0AF0698C7FAD}" presName="iconRect" presStyleLbl="node1" presStyleIdx="3" presStyleCnt="4"/>
      <dgm:spPr>
        <a:blipFill rotWithShape="1">
          <a:blip xmlns:r="http://schemas.openxmlformats.org/officeDocument/2006/relationships" r:embed="rId7">
            <a:duotone>
              <a:srgbClr val="70AD47">
                <a:shade val="45000"/>
                <a:satMod val="135000"/>
              </a:srgbClr>
              <a:prstClr val="white"/>
            </a:duotone>
          </a:blip>
          <a:srcRect/>
          <a:stretch>
            <a:fillRect/>
          </a:stretch>
        </a:blipFill>
        <a:ln>
          <a:solidFill>
            <a:srgbClr val="FFFF00">
              <a:alpha val="0"/>
            </a:srgbClr>
          </a:solidFill>
        </a:ln>
      </dgm:spPr>
      <dgm:extLst>
        <a:ext uri="{E40237B7-FDA0-4F09-8148-C483321AD2D9}">
          <dgm14:cNvPr xmlns:dgm14="http://schemas.microsoft.com/office/drawing/2010/diagram" id="0" name="" descr="Schedule Event Action"/>
        </a:ext>
      </dgm:extLst>
    </dgm:pt>
    <dgm:pt modelId="{9C71E203-3F11-4E12-BB0B-E71D6BB16192}" type="pres">
      <dgm:prSet presAssocID="{000B6385-6DEB-4F59-AFD2-0AF0698C7FAD}" presName="spaceRect" presStyleCnt="0"/>
      <dgm:spPr/>
    </dgm:pt>
    <dgm:pt modelId="{04F044D3-D73C-41DC-AB9A-4D3CDF68B74A}" type="pres">
      <dgm:prSet presAssocID="{000B6385-6DEB-4F59-AFD2-0AF0698C7FAD}" presName="parTx" presStyleLbl="revTx" presStyleIdx="3" presStyleCnt="4">
        <dgm:presLayoutVars>
          <dgm:chMax val="0"/>
          <dgm:chPref val="0"/>
        </dgm:presLayoutVars>
      </dgm:prSet>
      <dgm:spPr/>
    </dgm:pt>
  </dgm:ptLst>
  <dgm:cxnLst>
    <dgm:cxn modelId="{84537019-312B-4F5B-A707-DE861D8C06C6}" type="presOf" srcId="{000B6385-6DEB-4F59-AFD2-0AF0698C7FAD}" destId="{04F044D3-D73C-41DC-AB9A-4D3CDF68B74A}" srcOrd="0" destOrd="0" presId="urn:microsoft.com/office/officeart/2018/2/layout/IconVerticalSolidList"/>
    <dgm:cxn modelId="{7AF1252E-DF5D-47E5-BAFB-B8154ADCFA49}" type="presOf" srcId="{10854F8E-6315-4E8C-962D-E101167AB24B}" destId="{4D9F31F7-E5E2-4CAE-8CDE-B48BBD303018}" srcOrd="0" destOrd="0" presId="urn:microsoft.com/office/officeart/2018/2/layout/IconVerticalSolidList"/>
    <dgm:cxn modelId="{5D3D766C-F7ED-4244-AA71-9DB4690C5419}" srcId="{10854F8E-6315-4E8C-962D-E101167AB24B}" destId="{000B6385-6DEB-4F59-AFD2-0AF0698C7FAD}" srcOrd="3" destOrd="0" parTransId="{6B5E5592-0F7E-439E-BA16-01B91672831D}" sibTransId="{FED7853B-FC85-448F-AC57-5E5A61C6AAF7}"/>
    <dgm:cxn modelId="{7C66466D-BE51-471F-9B79-134FBB5D80C6}" type="presOf" srcId="{34D4B073-94AA-40B8-A633-6FEEC2CA986B}" destId="{5F45AAB7-7848-4F07-A52C-781A143A7FC8}" srcOrd="0" destOrd="0" presId="urn:microsoft.com/office/officeart/2018/2/layout/IconVerticalSolidList"/>
    <dgm:cxn modelId="{9F4F4572-A1A9-4C64-B139-65981043AC17}" srcId="{10854F8E-6315-4E8C-962D-E101167AB24B}" destId="{34D4B073-94AA-40B8-A633-6FEEC2CA986B}" srcOrd="2" destOrd="0" parTransId="{21C4B0C3-BAA7-457F-AB19-51BBB52F6A9D}" sibTransId="{7D46FB6B-56A5-4749-A26C-DDAF6B212D45}"/>
    <dgm:cxn modelId="{1838F586-4B60-4C25-B4A9-96722090006D}" type="presOf" srcId="{49DBCE71-FC42-4540-81AE-AFCF35447F1E}" destId="{D5C4449B-FDE2-435E-AEDD-44F12ECC17AD}" srcOrd="0" destOrd="0" presId="urn:microsoft.com/office/officeart/2018/2/layout/IconVerticalSolidList"/>
    <dgm:cxn modelId="{DA3C40AF-821A-401E-ABB0-5E0BB19AA7A1}" srcId="{10854F8E-6315-4E8C-962D-E101167AB24B}" destId="{49DBCE71-FC42-4540-81AE-AFCF35447F1E}" srcOrd="1" destOrd="0" parTransId="{56582542-D917-47B0-8BC9-A23CC62ACFB4}" sibTransId="{6ADB9038-BE72-4F08-9574-0AF9343A67B1}"/>
    <dgm:cxn modelId="{6C7259D0-5216-4F71-BE1E-30D7AC27DFAB}" srcId="{10854F8E-6315-4E8C-962D-E101167AB24B}" destId="{AD29B521-1E1D-4BE6-B805-BE6CFF688DF5}" srcOrd="0" destOrd="0" parTransId="{BDA80956-0C8C-4516-8F69-474C698D4B22}" sibTransId="{C942441C-DE11-417A-9456-F2053BBE969A}"/>
    <dgm:cxn modelId="{CCDB73D4-41E2-4BC1-94C2-67022EE3EC11}" type="presOf" srcId="{AD29B521-1E1D-4BE6-B805-BE6CFF688DF5}" destId="{63FBB539-114E-4593-9D7C-C4EF719ACB4C}" srcOrd="0" destOrd="0" presId="urn:microsoft.com/office/officeart/2018/2/layout/IconVerticalSolidList"/>
    <dgm:cxn modelId="{A3B4043D-330E-4122-A8D5-AA884A0BEC04}" type="presParOf" srcId="{4D9F31F7-E5E2-4CAE-8CDE-B48BBD303018}" destId="{15C5506B-418B-4DFD-B3CC-6142B9D988D6}" srcOrd="0" destOrd="0" presId="urn:microsoft.com/office/officeart/2018/2/layout/IconVerticalSolidList"/>
    <dgm:cxn modelId="{E467050E-B60A-41EF-9B52-76BD79CFB42D}" type="presParOf" srcId="{15C5506B-418B-4DFD-B3CC-6142B9D988D6}" destId="{4B126B19-CA5A-41B3-97C9-B0A706D524DE}" srcOrd="0" destOrd="0" presId="urn:microsoft.com/office/officeart/2018/2/layout/IconVerticalSolidList"/>
    <dgm:cxn modelId="{7663DD2F-810E-4E5F-8EA9-2EAD97F8B7DD}" type="presParOf" srcId="{15C5506B-418B-4DFD-B3CC-6142B9D988D6}" destId="{2C4B3728-0C74-4DEC-8CE8-FF0B128E3939}" srcOrd="1" destOrd="0" presId="urn:microsoft.com/office/officeart/2018/2/layout/IconVerticalSolidList"/>
    <dgm:cxn modelId="{6A073627-F9A8-412B-9751-83A5865DBB9E}" type="presParOf" srcId="{15C5506B-418B-4DFD-B3CC-6142B9D988D6}" destId="{EE320DC2-DC6D-40ED-A430-D3261705CA01}" srcOrd="2" destOrd="0" presId="urn:microsoft.com/office/officeart/2018/2/layout/IconVerticalSolidList"/>
    <dgm:cxn modelId="{E17368DF-9631-41BD-AD12-C8DDDD21A1F6}" type="presParOf" srcId="{15C5506B-418B-4DFD-B3CC-6142B9D988D6}" destId="{63FBB539-114E-4593-9D7C-C4EF719ACB4C}" srcOrd="3" destOrd="0" presId="urn:microsoft.com/office/officeart/2018/2/layout/IconVerticalSolidList"/>
    <dgm:cxn modelId="{742E0508-CFB6-4B2B-8E7A-CF40D97BD7EB}" type="presParOf" srcId="{4D9F31F7-E5E2-4CAE-8CDE-B48BBD303018}" destId="{06A7BF5D-7E65-4140-B3E1-C28FFA9BCAAD}" srcOrd="1" destOrd="0" presId="urn:microsoft.com/office/officeart/2018/2/layout/IconVerticalSolidList"/>
    <dgm:cxn modelId="{31480B70-0402-438F-BBAF-F42D6FDC46E5}" type="presParOf" srcId="{4D9F31F7-E5E2-4CAE-8CDE-B48BBD303018}" destId="{5F8E5688-C5AE-40E0-B843-3989795119BE}" srcOrd="2" destOrd="0" presId="urn:microsoft.com/office/officeart/2018/2/layout/IconVerticalSolidList"/>
    <dgm:cxn modelId="{B8C8F9CB-2D6D-43AC-B656-3172819B443D}" type="presParOf" srcId="{5F8E5688-C5AE-40E0-B843-3989795119BE}" destId="{7A790EE6-0574-4F27-84D0-573F62D29032}" srcOrd="0" destOrd="0" presId="urn:microsoft.com/office/officeart/2018/2/layout/IconVerticalSolidList"/>
    <dgm:cxn modelId="{6497DA68-40B5-4ED9-A7EE-2688504EE733}" type="presParOf" srcId="{5F8E5688-C5AE-40E0-B843-3989795119BE}" destId="{2FFEBE23-495C-40DF-B6B1-FFE56F317E0F}" srcOrd="1" destOrd="0" presId="urn:microsoft.com/office/officeart/2018/2/layout/IconVerticalSolidList"/>
    <dgm:cxn modelId="{4A204FF2-8697-44C3-A334-5C5ACD2B26BC}" type="presParOf" srcId="{5F8E5688-C5AE-40E0-B843-3989795119BE}" destId="{18213964-E104-4FAA-8050-CBCD6FF8B5BD}" srcOrd="2" destOrd="0" presId="urn:microsoft.com/office/officeart/2018/2/layout/IconVerticalSolidList"/>
    <dgm:cxn modelId="{809C8E60-E671-451B-9024-9908FC56C220}" type="presParOf" srcId="{5F8E5688-C5AE-40E0-B843-3989795119BE}" destId="{D5C4449B-FDE2-435E-AEDD-44F12ECC17AD}" srcOrd="3" destOrd="0" presId="urn:microsoft.com/office/officeart/2018/2/layout/IconVerticalSolidList"/>
    <dgm:cxn modelId="{67E9E27C-9B6A-4138-910A-0C842DBD7CF7}" type="presParOf" srcId="{4D9F31F7-E5E2-4CAE-8CDE-B48BBD303018}" destId="{FCA305AE-8C31-42DD-8873-CA26CE62B9DE}" srcOrd="3" destOrd="0" presId="urn:microsoft.com/office/officeart/2018/2/layout/IconVerticalSolidList"/>
    <dgm:cxn modelId="{3F46D216-12E9-43CB-8693-584B15B15620}" type="presParOf" srcId="{4D9F31F7-E5E2-4CAE-8CDE-B48BBD303018}" destId="{35EE7AFF-0F30-4312-A5F7-776B4989BCC8}" srcOrd="4" destOrd="0" presId="urn:microsoft.com/office/officeart/2018/2/layout/IconVerticalSolidList"/>
    <dgm:cxn modelId="{FE691C5B-AB05-4157-94AF-7FB95127436F}" type="presParOf" srcId="{35EE7AFF-0F30-4312-A5F7-776B4989BCC8}" destId="{DD4C105E-2EF6-41A2-9CB7-5577A6F9BA0E}" srcOrd="0" destOrd="0" presId="urn:microsoft.com/office/officeart/2018/2/layout/IconVerticalSolidList"/>
    <dgm:cxn modelId="{5F216819-A17E-415A-B6E8-27F0138CCAD7}" type="presParOf" srcId="{35EE7AFF-0F30-4312-A5F7-776B4989BCC8}" destId="{546D5D59-8A70-4434-9AA9-17A82B21BAAC}" srcOrd="1" destOrd="0" presId="urn:microsoft.com/office/officeart/2018/2/layout/IconVerticalSolidList"/>
    <dgm:cxn modelId="{A64A80E7-E323-4F57-834A-B05A5DDF04BE}" type="presParOf" srcId="{35EE7AFF-0F30-4312-A5F7-776B4989BCC8}" destId="{7FB129A8-EDDE-48DD-8DCE-7EE408AB4227}" srcOrd="2" destOrd="0" presId="urn:microsoft.com/office/officeart/2018/2/layout/IconVerticalSolidList"/>
    <dgm:cxn modelId="{B31CCC49-2628-4B1C-88BE-D5EB2B361E9C}" type="presParOf" srcId="{35EE7AFF-0F30-4312-A5F7-776B4989BCC8}" destId="{5F45AAB7-7848-4F07-A52C-781A143A7FC8}" srcOrd="3" destOrd="0" presId="urn:microsoft.com/office/officeart/2018/2/layout/IconVerticalSolidList"/>
    <dgm:cxn modelId="{DFD11546-8BEB-4216-9778-547A5DBD1FC1}" type="presParOf" srcId="{4D9F31F7-E5E2-4CAE-8CDE-B48BBD303018}" destId="{940FEB82-1414-4B57-B5F3-C3418B95E70D}" srcOrd="5" destOrd="0" presId="urn:microsoft.com/office/officeart/2018/2/layout/IconVerticalSolidList"/>
    <dgm:cxn modelId="{F70FE2BE-CEA6-4580-9E17-585654376583}" type="presParOf" srcId="{4D9F31F7-E5E2-4CAE-8CDE-B48BBD303018}" destId="{B6796682-FCB3-4011-A3F8-B7336FDD07B6}" srcOrd="6" destOrd="0" presId="urn:microsoft.com/office/officeart/2018/2/layout/IconVerticalSolidList"/>
    <dgm:cxn modelId="{611B47FF-1CD6-4CE4-ACF7-4C88975A4225}" type="presParOf" srcId="{B6796682-FCB3-4011-A3F8-B7336FDD07B6}" destId="{3E40927B-8AAC-4ACD-A693-E6E55CA81B21}" srcOrd="0" destOrd="0" presId="urn:microsoft.com/office/officeart/2018/2/layout/IconVerticalSolidList"/>
    <dgm:cxn modelId="{4A4733C6-1D1A-47DB-AF64-50089B724BBA}" type="presParOf" srcId="{B6796682-FCB3-4011-A3F8-B7336FDD07B6}" destId="{8B297DF6-928B-4F27-A8CD-6E545328E970}" srcOrd="1" destOrd="0" presId="urn:microsoft.com/office/officeart/2018/2/layout/IconVerticalSolidList"/>
    <dgm:cxn modelId="{7217E34A-293D-4857-B809-B5EF7A0291B3}" type="presParOf" srcId="{B6796682-FCB3-4011-A3F8-B7336FDD07B6}" destId="{9C71E203-3F11-4E12-BB0B-E71D6BB16192}" srcOrd="2" destOrd="0" presId="urn:microsoft.com/office/officeart/2018/2/layout/IconVerticalSolidList"/>
    <dgm:cxn modelId="{153CEBBB-CCD4-4353-9DE3-7A00AEFB373E}" type="presParOf" srcId="{B6796682-FCB3-4011-A3F8-B7336FDD07B6}" destId="{04F044D3-D73C-41DC-AB9A-4D3CDF68B7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09923-3E9B-4E7B-85EB-D7A0698483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F6EE1-EF82-4BBC-A504-9B6F48283885}">
      <dgm:prSet/>
      <dgm:spPr/>
      <dgm:t>
        <a:bodyPr/>
        <a:lstStyle/>
        <a:p>
          <a:r>
            <a:rPr lang="en-US" dirty="0"/>
            <a:t>Research Initiation Grant: Nurturing the Creativity of Students with ADHD in Engineering Disciplines, 2014 to 2017</a:t>
          </a:r>
        </a:p>
      </dgm:t>
      <dgm:extLst>
        <a:ext uri="{E40237B7-FDA0-4F09-8148-C483321AD2D9}">
          <dgm14:cNvPr xmlns:dgm14="http://schemas.microsoft.com/office/drawing/2010/diagram" id="0" name="" descr="Research Initiation Grant: Nurturing the Creativity of Students with ADHD in Engineering Disciplines, 2014 to 2017&#10;&#10;"/>
        </a:ext>
      </dgm:extLst>
    </dgm:pt>
    <dgm:pt modelId="{88241004-F7C8-4FA8-BDE4-B4F9ACAF2DE8}" type="parTrans" cxnId="{268ED3E4-E1E4-4E99-A302-8B63E2BD5E44}">
      <dgm:prSet/>
      <dgm:spPr/>
      <dgm:t>
        <a:bodyPr/>
        <a:lstStyle/>
        <a:p>
          <a:endParaRPr lang="en-US"/>
        </a:p>
      </dgm:t>
    </dgm:pt>
    <dgm:pt modelId="{72DD8948-06EA-452B-8011-D89CDFA646AD}" type="sibTrans" cxnId="{268ED3E4-E1E4-4E99-A302-8B63E2BD5E44}">
      <dgm:prSet/>
      <dgm:spPr/>
      <dgm:t>
        <a:bodyPr/>
        <a:lstStyle/>
        <a:p>
          <a:endParaRPr lang="en-US"/>
        </a:p>
      </dgm:t>
    </dgm:pt>
    <dgm:pt modelId="{B4B14DC4-4491-4910-BB02-70D38E0FBDCD}">
      <dgm:prSet/>
      <dgm:spPr/>
      <dgm:t>
        <a:bodyPr/>
        <a:lstStyle/>
        <a:p>
          <a:r>
            <a:rPr lang="en-US" dirty="0"/>
            <a:t>REU Site: Research Experience in Cyber and Civil Infrastructure Security for Students with ADHD: Fostering Innovation, 2015 to 2019</a:t>
          </a:r>
        </a:p>
      </dgm:t>
    </dgm:pt>
    <dgm:pt modelId="{7E7DCB60-D609-4871-B025-85B1C1E97B12}" type="parTrans" cxnId="{88153C12-8603-404F-8D0A-1F49CE629564}">
      <dgm:prSet/>
      <dgm:spPr/>
      <dgm:t>
        <a:bodyPr/>
        <a:lstStyle/>
        <a:p>
          <a:endParaRPr lang="en-US"/>
        </a:p>
      </dgm:t>
    </dgm:pt>
    <dgm:pt modelId="{26D879A4-65A8-4717-8FB8-13C0E1670778}" type="sibTrans" cxnId="{88153C12-8603-404F-8D0A-1F49CE629564}">
      <dgm:prSet/>
      <dgm:spPr/>
      <dgm:t>
        <a:bodyPr/>
        <a:lstStyle/>
        <a:p>
          <a:endParaRPr lang="en-US"/>
        </a:p>
      </dgm:t>
    </dgm:pt>
    <dgm:pt modelId="{82959633-5B41-47F9-98D6-53F77E72C306}" type="pres">
      <dgm:prSet presAssocID="{07E09923-3E9B-4E7B-85EB-D7A069848385}" presName="diagram" presStyleCnt="0">
        <dgm:presLayoutVars>
          <dgm:dir/>
          <dgm:resizeHandles val="exact"/>
        </dgm:presLayoutVars>
      </dgm:prSet>
      <dgm:spPr/>
    </dgm:pt>
    <dgm:pt modelId="{D95E570E-3840-492F-B35F-175C1970D367}" type="pres">
      <dgm:prSet presAssocID="{094F6EE1-EF82-4BBC-A504-9B6F48283885}" presName="node" presStyleLbl="node1" presStyleIdx="0" presStyleCnt="2">
        <dgm:presLayoutVars>
          <dgm:bulletEnabled val="1"/>
        </dgm:presLayoutVars>
      </dgm:prSet>
      <dgm:spPr/>
    </dgm:pt>
    <dgm:pt modelId="{19659B3E-DD31-4DE1-8EDE-8E6102C028BF}" type="pres">
      <dgm:prSet presAssocID="{72DD8948-06EA-452B-8011-D89CDFA646AD}" presName="sibTrans" presStyleCnt="0"/>
      <dgm:spPr/>
    </dgm:pt>
    <dgm:pt modelId="{9AECE75D-BCA1-440D-B62B-D4D0761BCEB0}" type="pres">
      <dgm:prSet presAssocID="{B4B14DC4-4491-4910-BB02-70D38E0FBDCD}" presName="node" presStyleLbl="node1" presStyleIdx="1" presStyleCnt="2">
        <dgm:presLayoutVars>
          <dgm:bulletEnabled val="1"/>
        </dgm:presLayoutVars>
      </dgm:prSet>
      <dgm:spPr/>
    </dgm:pt>
  </dgm:ptLst>
  <dgm:cxnLst>
    <dgm:cxn modelId="{88153C12-8603-404F-8D0A-1F49CE629564}" srcId="{07E09923-3E9B-4E7B-85EB-D7A069848385}" destId="{B4B14DC4-4491-4910-BB02-70D38E0FBDCD}" srcOrd="1" destOrd="0" parTransId="{7E7DCB60-D609-4871-B025-85B1C1E97B12}" sibTransId="{26D879A4-65A8-4717-8FB8-13C0E1670778}"/>
    <dgm:cxn modelId="{2A14F86C-5ACD-43B3-959B-AED556FC5B9B}" type="presOf" srcId="{094F6EE1-EF82-4BBC-A504-9B6F48283885}" destId="{D95E570E-3840-492F-B35F-175C1970D367}" srcOrd="0" destOrd="0" presId="urn:microsoft.com/office/officeart/2005/8/layout/default"/>
    <dgm:cxn modelId="{7CAE1BB1-4E50-4B7A-982F-CC59A48E0FE9}" type="presOf" srcId="{07E09923-3E9B-4E7B-85EB-D7A069848385}" destId="{82959633-5B41-47F9-98D6-53F77E72C306}" srcOrd="0" destOrd="0" presId="urn:microsoft.com/office/officeart/2005/8/layout/default"/>
    <dgm:cxn modelId="{268ED3E4-E1E4-4E99-A302-8B63E2BD5E44}" srcId="{07E09923-3E9B-4E7B-85EB-D7A069848385}" destId="{094F6EE1-EF82-4BBC-A504-9B6F48283885}" srcOrd="0" destOrd="0" parTransId="{88241004-F7C8-4FA8-BDE4-B4F9ACAF2DE8}" sibTransId="{72DD8948-06EA-452B-8011-D89CDFA646AD}"/>
    <dgm:cxn modelId="{9B41C0FF-24F9-473E-800C-A1AEC6DB9734}" type="presOf" srcId="{B4B14DC4-4491-4910-BB02-70D38E0FBDCD}" destId="{9AECE75D-BCA1-440D-B62B-D4D0761BCEB0}" srcOrd="0" destOrd="0" presId="urn:microsoft.com/office/officeart/2005/8/layout/default"/>
    <dgm:cxn modelId="{A085788B-2C0C-4A3F-AEA6-C6DE3A1FEA92}" type="presParOf" srcId="{82959633-5B41-47F9-98D6-53F77E72C306}" destId="{D95E570E-3840-492F-B35F-175C1970D367}" srcOrd="0" destOrd="0" presId="urn:microsoft.com/office/officeart/2005/8/layout/default"/>
    <dgm:cxn modelId="{89BE7F87-7E9E-467B-92AA-C594F2883207}" type="presParOf" srcId="{82959633-5B41-47F9-98D6-53F77E72C306}" destId="{19659B3E-DD31-4DE1-8EDE-8E6102C028BF}" srcOrd="1" destOrd="0" presId="urn:microsoft.com/office/officeart/2005/8/layout/default"/>
    <dgm:cxn modelId="{97E38DE4-9EF2-4323-994B-32A46CC874C4}" type="presParOf" srcId="{82959633-5B41-47F9-98D6-53F77E72C306}" destId="{9AECE75D-BCA1-440D-B62B-D4D0761BCEB0}"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E09923-3E9B-4E7B-85EB-D7A06984838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17C1770B-4D11-43F6-9AB9-62349039C302}">
      <dgm:prSet/>
      <dgm:spPr/>
      <dgm:t>
        <a:bodyPr/>
        <a:lstStyle/>
        <a:p>
          <a:r>
            <a:rPr lang="en-US" dirty="0"/>
            <a:t>CAREER: Promoting Engineering Innovation Through Increased Neurodiversity by Encouraging the Participation of Students with ADHD, 2017-2022 </a:t>
          </a:r>
        </a:p>
      </dgm:t>
      <dgm:extLst>
        <a:ext uri="{E40237B7-FDA0-4F09-8148-C483321AD2D9}">
          <dgm14:cNvPr xmlns:dgm14="http://schemas.microsoft.com/office/drawing/2010/diagram" id="0" name="" descr="CAREER: Promoting Engineering Innovation Through Increased Neurodiversity by Encouraging the Participation of Students with ADHD, 2017-2022 &#10;&#10;"/>
        </a:ext>
      </dgm:extLst>
    </dgm:pt>
    <dgm:pt modelId="{E19491B2-2C82-42CF-8D63-5459F15E16EC}" type="parTrans" cxnId="{DA83C7AB-55CE-4F03-98ED-A2C934FF4CCC}">
      <dgm:prSet/>
      <dgm:spPr/>
      <dgm:t>
        <a:bodyPr/>
        <a:lstStyle/>
        <a:p>
          <a:endParaRPr lang="en-US"/>
        </a:p>
      </dgm:t>
    </dgm:pt>
    <dgm:pt modelId="{E31CC0F8-4875-440D-AF61-C274F485F946}" type="sibTrans" cxnId="{DA83C7AB-55CE-4F03-98ED-A2C934FF4CCC}">
      <dgm:prSet/>
      <dgm:spPr/>
      <dgm:t>
        <a:bodyPr/>
        <a:lstStyle/>
        <a:p>
          <a:endParaRPr lang="en-US"/>
        </a:p>
      </dgm:t>
    </dgm:pt>
    <dgm:pt modelId="{EC219F88-4F82-4C3C-ADB1-4E37ECAEA70F}">
      <dgm:prSet/>
      <dgm:spPr/>
      <dgm:t>
        <a:bodyPr/>
        <a:lstStyle/>
        <a:p>
          <a:r>
            <a:rPr lang="en-US" dirty="0"/>
            <a:t>IUSE/PFE:RED Innovation Beyond Accommodation: Leveraging Neurodiversity for Engineering Innovation, 2020-2024</a:t>
          </a:r>
        </a:p>
      </dgm:t>
    </dgm:pt>
    <dgm:pt modelId="{E541B746-CD02-452C-9F21-8C01A93CE036}" type="parTrans" cxnId="{93059218-EB6B-4400-852D-C871D525D303}">
      <dgm:prSet/>
      <dgm:spPr/>
      <dgm:t>
        <a:bodyPr/>
        <a:lstStyle/>
        <a:p>
          <a:endParaRPr lang="en-US"/>
        </a:p>
      </dgm:t>
    </dgm:pt>
    <dgm:pt modelId="{9D7082F0-6147-44E4-960B-B5843DF7A52A}" type="sibTrans" cxnId="{93059218-EB6B-4400-852D-C871D525D303}">
      <dgm:prSet/>
      <dgm:spPr/>
      <dgm:t>
        <a:bodyPr/>
        <a:lstStyle/>
        <a:p>
          <a:endParaRPr lang="en-US"/>
        </a:p>
      </dgm:t>
    </dgm:pt>
    <dgm:pt modelId="{E46A65FB-80D5-4EEB-A4AE-E79EF9112440}">
      <dgm:prSet/>
      <dgm:spPr/>
      <dgm:t>
        <a:bodyPr/>
        <a:lstStyle/>
        <a:p>
          <a:r>
            <a:rPr lang="en-US" dirty="0"/>
            <a:t>REU Site: Research Experience for Neurodiverse Students: Transforming the Nation's Aging Infrastructure by Advancing Radical Solutions, 2021-2024 </a:t>
          </a:r>
        </a:p>
      </dgm:t>
    </dgm:pt>
    <dgm:pt modelId="{B0FA95D6-02FA-40BA-B2F0-3D06211E5EE1}" type="parTrans" cxnId="{35BD7A9F-C836-42FC-AD15-53D1EDF50FDE}">
      <dgm:prSet/>
      <dgm:spPr/>
      <dgm:t>
        <a:bodyPr/>
        <a:lstStyle/>
        <a:p>
          <a:endParaRPr lang="en-US"/>
        </a:p>
      </dgm:t>
    </dgm:pt>
    <dgm:pt modelId="{E9B92E56-6121-4A40-9E91-411EFBB2661D}" type="sibTrans" cxnId="{35BD7A9F-C836-42FC-AD15-53D1EDF50FDE}">
      <dgm:prSet/>
      <dgm:spPr/>
      <dgm:t>
        <a:bodyPr/>
        <a:lstStyle/>
        <a:p>
          <a:endParaRPr lang="en-US"/>
        </a:p>
      </dgm:t>
    </dgm:pt>
    <dgm:pt modelId="{AD91A00F-49A2-4DF8-8022-7494AADD183F}">
      <dgm:prSet/>
      <dgm:spPr/>
      <dgm:t>
        <a:bodyPr/>
        <a:lstStyle/>
        <a:p>
          <a:r>
            <a:rPr lang="en-US" dirty="0"/>
            <a:t>IGE: Encouraging the Participation of Neurodiverse Students in STEM Graduate Programs to Radically Enhance the Creativity of the Professional Workforce, 2021-2024 </a:t>
          </a:r>
        </a:p>
      </dgm:t>
    </dgm:pt>
    <dgm:pt modelId="{5F7E4ED7-8036-42C7-ADF3-F9732C52C1D1}" type="parTrans" cxnId="{5DE72E41-8D4C-4FB2-A4A3-44AE7AA9F1E3}">
      <dgm:prSet/>
      <dgm:spPr/>
      <dgm:t>
        <a:bodyPr/>
        <a:lstStyle/>
        <a:p>
          <a:endParaRPr lang="en-US"/>
        </a:p>
      </dgm:t>
    </dgm:pt>
    <dgm:pt modelId="{A547AC98-A0A7-4425-86FE-92832DE021B6}" type="sibTrans" cxnId="{5DE72E41-8D4C-4FB2-A4A3-44AE7AA9F1E3}">
      <dgm:prSet/>
      <dgm:spPr/>
      <dgm:t>
        <a:bodyPr/>
        <a:lstStyle/>
        <a:p>
          <a:endParaRPr lang="en-US"/>
        </a:p>
      </dgm:t>
    </dgm:pt>
    <dgm:pt modelId="{E09706B7-C937-4BAB-ABA8-AD246DCA28A7}">
      <dgm:prSet/>
      <dgm:spPr/>
      <dgm:t>
        <a:bodyPr/>
        <a:lstStyle/>
        <a:p>
          <a:r>
            <a:rPr lang="en-US" dirty="0"/>
            <a:t>MCA: Leveraging Artificial Intelligence to Enhance the Creativity of the STEM Professional Workforce by Transforming Education for Neurodiverse Learners, 2021-2024</a:t>
          </a:r>
        </a:p>
      </dgm:t>
    </dgm:pt>
    <dgm:pt modelId="{B5B11977-8996-4F99-909B-88EE7CA9EAB3}" type="parTrans" cxnId="{5AC540D0-3F3D-4E2C-843E-7179B3D9006D}">
      <dgm:prSet/>
      <dgm:spPr/>
      <dgm:t>
        <a:bodyPr/>
        <a:lstStyle/>
        <a:p>
          <a:endParaRPr lang="en-US"/>
        </a:p>
      </dgm:t>
    </dgm:pt>
    <dgm:pt modelId="{196EE7D9-D116-4D1F-86DF-694F4038B2BE}" type="sibTrans" cxnId="{5AC540D0-3F3D-4E2C-843E-7179B3D9006D}">
      <dgm:prSet/>
      <dgm:spPr/>
      <dgm:t>
        <a:bodyPr/>
        <a:lstStyle/>
        <a:p>
          <a:endParaRPr lang="en-US"/>
        </a:p>
      </dgm:t>
    </dgm:pt>
    <dgm:pt modelId="{4428F922-3A2E-496A-9778-A5DFB857FEEB}">
      <dgm:prSet/>
      <dgm:spPr/>
      <dgm:t>
        <a:bodyPr/>
        <a:lstStyle/>
        <a:p>
          <a:r>
            <a:rPr lang="en-US" dirty="0"/>
            <a:t>NRT: Transdisciplinary Convergence in Educational Neuroscience Doctoral Training Program (TRANCEND), 2022-2027</a:t>
          </a:r>
        </a:p>
      </dgm:t>
    </dgm:pt>
    <dgm:pt modelId="{B2FC7890-69E7-415E-B667-C531806B2233}" type="parTrans" cxnId="{41C0E513-5010-4847-A0AF-CCE4933BCBE6}">
      <dgm:prSet/>
      <dgm:spPr/>
      <dgm:t>
        <a:bodyPr/>
        <a:lstStyle/>
        <a:p>
          <a:endParaRPr lang="en-US"/>
        </a:p>
      </dgm:t>
    </dgm:pt>
    <dgm:pt modelId="{F43163FD-A586-49F0-BF26-CE06C158300C}" type="sibTrans" cxnId="{41C0E513-5010-4847-A0AF-CCE4933BCBE6}">
      <dgm:prSet/>
      <dgm:spPr/>
      <dgm:t>
        <a:bodyPr/>
        <a:lstStyle/>
        <a:p>
          <a:endParaRPr lang="en-US"/>
        </a:p>
      </dgm:t>
    </dgm:pt>
    <dgm:pt modelId="{82959633-5B41-47F9-98D6-53F77E72C306}" type="pres">
      <dgm:prSet presAssocID="{07E09923-3E9B-4E7B-85EB-D7A069848385}" presName="diagram" presStyleCnt="0">
        <dgm:presLayoutVars>
          <dgm:dir/>
          <dgm:resizeHandles val="exact"/>
        </dgm:presLayoutVars>
      </dgm:prSet>
      <dgm:spPr/>
    </dgm:pt>
    <dgm:pt modelId="{9955FF93-C373-4C0D-8ABE-DB76D732494A}" type="pres">
      <dgm:prSet presAssocID="{17C1770B-4D11-43F6-9AB9-62349039C302}" presName="node" presStyleLbl="node1" presStyleIdx="0" presStyleCnt="6">
        <dgm:presLayoutVars>
          <dgm:bulletEnabled val="1"/>
        </dgm:presLayoutVars>
      </dgm:prSet>
      <dgm:spPr/>
    </dgm:pt>
    <dgm:pt modelId="{9DD8CC58-5CF7-4529-AB1F-3620AF287BD1}" type="pres">
      <dgm:prSet presAssocID="{E31CC0F8-4875-440D-AF61-C274F485F946}" presName="sibTrans" presStyleCnt="0"/>
      <dgm:spPr/>
    </dgm:pt>
    <dgm:pt modelId="{E9F2233C-2336-4615-B58A-99DD0711B9AE}" type="pres">
      <dgm:prSet presAssocID="{EC219F88-4F82-4C3C-ADB1-4E37ECAEA70F}" presName="node" presStyleLbl="node1" presStyleIdx="1" presStyleCnt="6">
        <dgm:presLayoutVars>
          <dgm:bulletEnabled val="1"/>
        </dgm:presLayoutVars>
      </dgm:prSet>
      <dgm:spPr/>
    </dgm:pt>
    <dgm:pt modelId="{003F499E-5B6E-4D37-8B09-728AE9A79FFE}" type="pres">
      <dgm:prSet presAssocID="{9D7082F0-6147-44E4-960B-B5843DF7A52A}" presName="sibTrans" presStyleCnt="0"/>
      <dgm:spPr/>
    </dgm:pt>
    <dgm:pt modelId="{64A77DC1-0F3E-4EEE-8281-A0EC974F9569}" type="pres">
      <dgm:prSet presAssocID="{E46A65FB-80D5-4EEB-A4AE-E79EF9112440}" presName="node" presStyleLbl="node1" presStyleIdx="2" presStyleCnt="6">
        <dgm:presLayoutVars>
          <dgm:bulletEnabled val="1"/>
        </dgm:presLayoutVars>
      </dgm:prSet>
      <dgm:spPr/>
    </dgm:pt>
    <dgm:pt modelId="{41D9EE53-2BD7-4587-BA0E-5BF1C42F669A}" type="pres">
      <dgm:prSet presAssocID="{E9B92E56-6121-4A40-9E91-411EFBB2661D}" presName="sibTrans" presStyleCnt="0"/>
      <dgm:spPr/>
    </dgm:pt>
    <dgm:pt modelId="{ACB9197E-EAA0-46C4-A5DD-27C7D5EA887A}" type="pres">
      <dgm:prSet presAssocID="{AD91A00F-49A2-4DF8-8022-7494AADD183F}" presName="node" presStyleLbl="node1" presStyleIdx="3" presStyleCnt="6">
        <dgm:presLayoutVars>
          <dgm:bulletEnabled val="1"/>
        </dgm:presLayoutVars>
      </dgm:prSet>
      <dgm:spPr/>
    </dgm:pt>
    <dgm:pt modelId="{3FA15754-4A94-49DE-A744-EEBADF2EC284}" type="pres">
      <dgm:prSet presAssocID="{A547AC98-A0A7-4425-86FE-92832DE021B6}" presName="sibTrans" presStyleCnt="0"/>
      <dgm:spPr/>
    </dgm:pt>
    <dgm:pt modelId="{2971555B-02DF-4B93-BCEB-74DFAAAAB632}" type="pres">
      <dgm:prSet presAssocID="{E09706B7-C937-4BAB-ABA8-AD246DCA28A7}" presName="node" presStyleLbl="node1" presStyleIdx="4" presStyleCnt="6">
        <dgm:presLayoutVars>
          <dgm:bulletEnabled val="1"/>
        </dgm:presLayoutVars>
      </dgm:prSet>
      <dgm:spPr/>
    </dgm:pt>
    <dgm:pt modelId="{16168511-0E2B-48E9-8FFB-3E1F532EEB6F}" type="pres">
      <dgm:prSet presAssocID="{196EE7D9-D116-4D1F-86DF-694F4038B2BE}" presName="sibTrans" presStyleCnt="0"/>
      <dgm:spPr/>
    </dgm:pt>
    <dgm:pt modelId="{0C4F99E7-EEEF-4CAA-89E3-4829DC3B6CEC}" type="pres">
      <dgm:prSet presAssocID="{4428F922-3A2E-496A-9778-A5DFB857FEEB}" presName="node" presStyleLbl="node1" presStyleIdx="5" presStyleCnt="6">
        <dgm:presLayoutVars>
          <dgm:bulletEnabled val="1"/>
        </dgm:presLayoutVars>
      </dgm:prSet>
      <dgm:spPr/>
    </dgm:pt>
  </dgm:ptLst>
  <dgm:cxnLst>
    <dgm:cxn modelId="{41C0E513-5010-4847-A0AF-CCE4933BCBE6}" srcId="{07E09923-3E9B-4E7B-85EB-D7A069848385}" destId="{4428F922-3A2E-496A-9778-A5DFB857FEEB}" srcOrd="5" destOrd="0" parTransId="{B2FC7890-69E7-415E-B667-C531806B2233}" sibTransId="{F43163FD-A586-49F0-BF26-CE06C158300C}"/>
    <dgm:cxn modelId="{93059218-EB6B-4400-852D-C871D525D303}" srcId="{07E09923-3E9B-4E7B-85EB-D7A069848385}" destId="{EC219F88-4F82-4C3C-ADB1-4E37ECAEA70F}" srcOrd="1" destOrd="0" parTransId="{E541B746-CD02-452C-9F21-8C01A93CE036}" sibTransId="{9D7082F0-6147-44E4-960B-B5843DF7A52A}"/>
    <dgm:cxn modelId="{9DEB883E-84EC-48EC-93FF-FA2D093D519D}" type="presOf" srcId="{AD91A00F-49A2-4DF8-8022-7494AADD183F}" destId="{ACB9197E-EAA0-46C4-A5DD-27C7D5EA887A}" srcOrd="0" destOrd="0" presId="urn:microsoft.com/office/officeart/2005/8/layout/default"/>
    <dgm:cxn modelId="{95AD7A60-6A41-4BA9-AB4F-C3795D6F9E60}" type="presOf" srcId="{E46A65FB-80D5-4EEB-A4AE-E79EF9112440}" destId="{64A77DC1-0F3E-4EEE-8281-A0EC974F9569}" srcOrd="0" destOrd="0" presId="urn:microsoft.com/office/officeart/2005/8/layout/default"/>
    <dgm:cxn modelId="{5DE72E41-8D4C-4FB2-A4A3-44AE7AA9F1E3}" srcId="{07E09923-3E9B-4E7B-85EB-D7A069848385}" destId="{AD91A00F-49A2-4DF8-8022-7494AADD183F}" srcOrd="3" destOrd="0" parTransId="{5F7E4ED7-8036-42C7-ADF3-F9732C52C1D1}" sibTransId="{A547AC98-A0A7-4425-86FE-92832DE021B6}"/>
    <dgm:cxn modelId="{35BD7A9F-C836-42FC-AD15-53D1EDF50FDE}" srcId="{07E09923-3E9B-4E7B-85EB-D7A069848385}" destId="{E46A65FB-80D5-4EEB-A4AE-E79EF9112440}" srcOrd="2" destOrd="0" parTransId="{B0FA95D6-02FA-40BA-B2F0-3D06211E5EE1}" sibTransId="{E9B92E56-6121-4A40-9E91-411EFBB2661D}"/>
    <dgm:cxn modelId="{DA83C7AB-55CE-4F03-98ED-A2C934FF4CCC}" srcId="{07E09923-3E9B-4E7B-85EB-D7A069848385}" destId="{17C1770B-4D11-43F6-9AB9-62349039C302}" srcOrd="0" destOrd="0" parTransId="{E19491B2-2C82-42CF-8D63-5459F15E16EC}" sibTransId="{E31CC0F8-4875-440D-AF61-C274F485F946}"/>
    <dgm:cxn modelId="{7CAE1BB1-4E50-4B7A-982F-CC59A48E0FE9}" type="presOf" srcId="{07E09923-3E9B-4E7B-85EB-D7A069848385}" destId="{82959633-5B41-47F9-98D6-53F77E72C306}" srcOrd="0" destOrd="0" presId="urn:microsoft.com/office/officeart/2005/8/layout/default"/>
    <dgm:cxn modelId="{9641EEB6-85D7-4F98-B7B3-7034DFDD2D4D}" type="presOf" srcId="{17C1770B-4D11-43F6-9AB9-62349039C302}" destId="{9955FF93-C373-4C0D-8ABE-DB76D732494A}" srcOrd="0" destOrd="0" presId="urn:microsoft.com/office/officeart/2005/8/layout/default"/>
    <dgm:cxn modelId="{FA371CBD-E785-4BF6-B35E-D44371EEFFF6}" type="presOf" srcId="{4428F922-3A2E-496A-9778-A5DFB857FEEB}" destId="{0C4F99E7-EEEF-4CAA-89E3-4829DC3B6CEC}" srcOrd="0" destOrd="0" presId="urn:microsoft.com/office/officeart/2005/8/layout/default"/>
    <dgm:cxn modelId="{6E3E8EBE-19E7-484A-9793-06F816E2B579}" type="presOf" srcId="{EC219F88-4F82-4C3C-ADB1-4E37ECAEA70F}" destId="{E9F2233C-2336-4615-B58A-99DD0711B9AE}" srcOrd="0" destOrd="0" presId="urn:microsoft.com/office/officeart/2005/8/layout/default"/>
    <dgm:cxn modelId="{8CDAC4C9-0595-4D35-8F06-720060D899E9}" type="presOf" srcId="{E09706B7-C937-4BAB-ABA8-AD246DCA28A7}" destId="{2971555B-02DF-4B93-BCEB-74DFAAAAB632}" srcOrd="0" destOrd="0" presId="urn:microsoft.com/office/officeart/2005/8/layout/default"/>
    <dgm:cxn modelId="{5AC540D0-3F3D-4E2C-843E-7179B3D9006D}" srcId="{07E09923-3E9B-4E7B-85EB-D7A069848385}" destId="{E09706B7-C937-4BAB-ABA8-AD246DCA28A7}" srcOrd="4" destOrd="0" parTransId="{B5B11977-8996-4F99-909B-88EE7CA9EAB3}" sibTransId="{196EE7D9-D116-4D1F-86DF-694F4038B2BE}"/>
    <dgm:cxn modelId="{6E8C8A80-D1C1-4986-8A08-8263329CB538}" type="presParOf" srcId="{82959633-5B41-47F9-98D6-53F77E72C306}" destId="{9955FF93-C373-4C0D-8ABE-DB76D732494A}" srcOrd="0" destOrd="0" presId="urn:microsoft.com/office/officeart/2005/8/layout/default"/>
    <dgm:cxn modelId="{71E7CA12-8EE3-41BC-9818-222295F4D36B}" type="presParOf" srcId="{82959633-5B41-47F9-98D6-53F77E72C306}" destId="{9DD8CC58-5CF7-4529-AB1F-3620AF287BD1}" srcOrd="1" destOrd="0" presId="urn:microsoft.com/office/officeart/2005/8/layout/default"/>
    <dgm:cxn modelId="{0C5CCC8F-012D-434D-8CF7-949FA4819215}" type="presParOf" srcId="{82959633-5B41-47F9-98D6-53F77E72C306}" destId="{E9F2233C-2336-4615-B58A-99DD0711B9AE}" srcOrd="2" destOrd="0" presId="urn:microsoft.com/office/officeart/2005/8/layout/default"/>
    <dgm:cxn modelId="{C26B363D-9E5E-448F-8CF5-77B16F810FAB}" type="presParOf" srcId="{82959633-5B41-47F9-98D6-53F77E72C306}" destId="{003F499E-5B6E-4D37-8B09-728AE9A79FFE}" srcOrd="3" destOrd="0" presId="urn:microsoft.com/office/officeart/2005/8/layout/default"/>
    <dgm:cxn modelId="{580C544B-B421-435C-9716-EECDC013BCC9}" type="presParOf" srcId="{82959633-5B41-47F9-98D6-53F77E72C306}" destId="{64A77DC1-0F3E-4EEE-8281-A0EC974F9569}" srcOrd="4" destOrd="0" presId="urn:microsoft.com/office/officeart/2005/8/layout/default"/>
    <dgm:cxn modelId="{49999847-436E-4A0C-ACFB-EE311B2D92A2}" type="presParOf" srcId="{82959633-5B41-47F9-98D6-53F77E72C306}" destId="{41D9EE53-2BD7-4587-BA0E-5BF1C42F669A}" srcOrd="5" destOrd="0" presId="urn:microsoft.com/office/officeart/2005/8/layout/default"/>
    <dgm:cxn modelId="{C1851925-4EE2-4225-875D-610314F58B10}" type="presParOf" srcId="{82959633-5B41-47F9-98D6-53F77E72C306}" destId="{ACB9197E-EAA0-46C4-A5DD-27C7D5EA887A}" srcOrd="6" destOrd="0" presId="urn:microsoft.com/office/officeart/2005/8/layout/default"/>
    <dgm:cxn modelId="{799FDD10-7CA4-4D0A-9044-C8EEFF580775}" type="presParOf" srcId="{82959633-5B41-47F9-98D6-53F77E72C306}" destId="{3FA15754-4A94-49DE-A744-EEBADF2EC284}" srcOrd="7" destOrd="0" presId="urn:microsoft.com/office/officeart/2005/8/layout/default"/>
    <dgm:cxn modelId="{F7562BEA-DEBD-41A5-B87C-EF50DCA768D9}" type="presParOf" srcId="{82959633-5B41-47F9-98D6-53F77E72C306}" destId="{2971555B-02DF-4B93-BCEB-74DFAAAAB632}" srcOrd="8" destOrd="0" presId="urn:microsoft.com/office/officeart/2005/8/layout/default"/>
    <dgm:cxn modelId="{6AD1DB05-A78D-4BEA-8500-FADDFFF96FDB}" type="presParOf" srcId="{82959633-5B41-47F9-98D6-53F77E72C306}" destId="{16168511-0E2B-48E9-8FFB-3E1F532EEB6F}" srcOrd="9" destOrd="0" presId="urn:microsoft.com/office/officeart/2005/8/layout/default"/>
    <dgm:cxn modelId="{1F4A28B1-A662-4E74-A4FA-61ED9734A03B}" type="presParOf" srcId="{82959633-5B41-47F9-98D6-53F77E72C306}" destId="{0C4F99E7-EEEF-4CAA-89E3-4829DC3B6CEC}" srcOrd="1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854F8E-6315-4E8C-962D-E101167AB24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4D4B073-94AA-40B8-A633-6FEEC2CA986B}">
      <dgm:prSet custT="1"/>
      <dgm:spPr/>
      <dgm:t>
        <a:bodyPr/>
        <a:lstStyle/>
        <a:p>
          <a:pPr>
            <a:lnSpc>
              <a:spcPct val="100000"/>
            </a:lnSpc>
          </a:pPr>
          <a:r>
            <a:rPr lang="en-US" sz="3600"/>
            <a:t>Presentation of Findings from Focus Groups</a:t>
          </a:r>
        </a:p>
      </dgm:t>
    </dgm:pt>
    <dgm:pt modelId="{21C4B0C3-BAA7-457F-AB19-51BBB52F6A9D}" type="parTrans" cxnId="{9F4F4572-A1A9-4C64-B139-65981043AC17}">
      <dgm:prSet/>
      <dgm:spPr/>
      <dgm:t>
        <a:bodyPr/>
        <a:lstStyle/>
        <a:p>
          <a:endParaRPr lang="en-US"/>
        </a:p>
      </dgm:t>
    </dgm:pt>
    <dgm:pt modelId="{7D46FB6B-56A5-4749-A26C-DDAF6B212D45}" type="sibTrans" cxnId="{9F4F4572-A1A9-4C64-B139-65981043AC17}">
      <dgm:prSet/>
      <dgm:spPr/>
      <dgm:t>
        <a:bodyPr/>
        <a:lstStyle/>
        <a:p>
          <a:endParaRPr lang="en-US"/>
        </a:p>
      </dgm:t>
    </dgm:pt>
    <dgm:pt modelId="{4D9F31F7-E5E2-4CAE-8CDE-B48BBD303018}" type="pres">
      <dgm:prSet presAssocID="{10854F8E-6315-4E8C-962D-E101167AB24B}" presName="root" presStyleCnt="0">
        <dgm:presLayoutVars>
          <dgm:dir/>
          <dgm:resizeHandles val="exact"/>
        </dgm:presLayoutVars>
      </dgm:prSet>
      <dgm:spPr/>
    </dgm:pt>
    <dgm:pt modelId="{35EE7AFF-0F30-4312-A5F7-776B4989BCC8}" type="pres">
      <dgm:prSet presAssocID="{34D4B073-94AA-40B8-A633-6FEEC2CA986B}" presName="compNode" presStyleCnt="0"/>
      <dgm:spPr/>
    </dgm:pt>
    <dgm:pt modelId="{DD4C105E-2EF6-41A2-9CB7-5577A6F9BA0E}" type="pres">
      <dgm:prSet presAssocID="{34D4B073-94AA-40B8-A633-6FEEC2CA986B}" presName="bgRect" presStyleLbl="bgShp" presStyleIdx="0" presStyleCnt="1"/>
      <dgm:spPr/>
    </dgm:pt>
    <dgm:pt modelId="{546D5D59-8A70-4434-9AA9-17A82B21BAAC}" type="pres">
      <dgm:prSet presAssocID="{34D4B073-94AA-40B8-A633-6FEEC2CA986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me Sheet"/>
        </a:ext>
      </dgm:extLst>
    </dgm:pt>
    <dgm:pt modelId="{7FB129A8-EDDE-48DD-8DCE-7EE408AB4227}" type="pres">
      <dgm:prSet presAssocID="{34D4B073-94AA-40B8-A633-6FEEC2CA986B}" presName="spaceRect" presStyleCnt="0"/>
      <dgm:spPr/>
    </dgm:pt>
    <dgm:pt modelId="{5F45AAB7-7848-4F07-A52C-781A143A7FC8}" type="pres">
      <dgm:prSet presAssocID="{34D4B073-94AA-40B8-A633-6FEEC2CA986B}" presName="parTx" presStyleLbl="revTx" presStyleIdx="0" presStyleCnt="1">
        <dgm:presLayoutVars>
          <dgm:chMax val="0"/>
          <dgm:chPref val="0"/>
        </dgm:presLayoutVars>
      </dgm:prSet>
      <dgm:spPr/>
    </dgm:pt>
  </dgm:ptLst>
  <dgm:cxnLst>
    <dgm:cxn modelId="{7AF1252E-DF5D-47E5-BAFB-B8154ADCFA49}" type="presOf" srcId="{10854F8E-6315-4E8C-962D-E101167AB24B}" destId="{4D9F31F7-E5E2-4CAE-8CDE-B48BBD303018}" srcOrd="0" destOrd="0" presId="urn:microsoft.com/office/officeart/2018/2/layout/IconVerticalSolidList"/>
    <dgm:cxn modelId="{7C66466D-BE51-471F-9B79-134FBB5D80C6}" type="presOf" srcId="{34D4B073-94AA-40B8-A633-6FEEC2CA986B}" destId="{5F45AAB7-7848-4F07-A52C-781A143A7FC8}" srcOrd="0" destOrd="0" presId="urn:microsoft.com/office/officeart/2018/2/layout/IconVerticalSolidList"/>
    <dgm:cxn modelId="{9F4F4572-A1A9-4C64-B139-65981043AC17}" srcId="{10854F8E-6315-4E8C-962D-E101167AB24B}" destId="{34D4B073-94AA-40B8-A633-6FEEC2CA986B}" srcOrd="0" destOrd="0" parTransId="{21C4B0C3-BAA7-457F-AB19-51BBB52F6A9D}" sibTransId="{7D46FB6B-56A5-4749-A26C-DDAF6B212D45}"/>
    <dgm:cxn modelId="{3F46D216-12E9-43CB-8693-584B15B15620}" type="presParOf" srcId="{4D9F31F7-E5E2-4CAE-8CDE-B48BBD303018}" destId="{35EE7AFF-0F30-4312-A5F7-776B4989BCC8}" srcOrd="0" destOrd="0" presId="urn:microsoft.com/office/officeart/2018/2/layout/IconVerticalSolidList"/>
    <dgm:cxn modelId="{FE691C5B-AB05-4157-94AF-7FB95127436F}" type="presParOf" srcId="{35EE7AFF-0F30-4312-A5F7-776B4989BCC8}" destId="{DD4C105E-2EF6-41A2-9CB7-5577A6F9BA0E}" srcOrd="0" destOrd="0" presId="urn:microsoft.com/office/officeart/2018/2/layout/IconVerticalSolidList"/>
    <dgm:cxn modelId="{5F216819-A17E-415A-B6E8-27F0138CCAD7}" type="presParOf" srcId="{35EE7AFF-0F30-4312-A5F7-776B4989BCC8}" destId="{546D5D59-8A70-4434-9AA9-17A82B21BAAC}" srcOrd="1" destOrd="0" presId="urn:microsoft.com/office/officeart/2018/2/layout/IconVerticalSolidList"/>
    <dgm:cxn modelId="{A64A80E7-E323-4F57-834A-B05A5DDF04BE}" type="presParOf" srcId="{35EE7AFF-0F30-4312-A5F7-776B4989BCC8}" destId="{7FB129A8-EDDE-48DD-8DCE-7EE408AB4227}" srcOrd="2" destOrd="0" presId="urn:microsoft.com/office/officeart/2018/2/layout/IconVerticalSolidList"/>
    <dgm:cxn modelId="{B31CCC49-2628-4B1C-88BE-D5EB2B361E9C}" type="presParOf" srcId="{35EE7AFF-0F30-4312-A5F7-776B4989BCC8}" destId="{5F45AAB7-7848-4F07-A52C-781A143A7F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5D44A0-6FF2-4B23-91F2-145FF8F02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4B64FB-610C-46AD-8FB9-45A1CFE2E014}">
      <dgm:prSet/>
      <dgm:spPr/>
      <dgm:t>
        <a:bodyPr/>
        <a:lstStyle/>
        <a:p>
          <a:pPr>
            <a:lnSpc>
              <a:spcPct val="100000"/>
            </a:lnSpc>
          </a:pPr>
          <a:r>
            <a:rPr lang="en-US" dirty="0"/>
            <a:t>Assumptions about what makes a good graduate student</a:t>
          </a:r>
        </a:p>
      </dgm:t>
    </dgm:pt>
    <dgm:pt modelId="{B5FF8F0E-E15C-4248-B970-C5BB8422423F}" type="parTrans" cxnId="{3AC198A9-F050-4AA2-B326-89C6E052F2C9}">
      <dgm:prSet/>
      <dgm:spPr/>
      <dgm:t>
        <a:bodyPr/>
        <a:lstStyle/>
        <a:p>
          <a:endParaRPr lang="en-US"/>
        </a:p>
      </dgm:t>
    </dgm:pt>
    <dgm:pt modelId="{31718191-06EE-4B9E-BEFD-B5900312C78C}" type="sibTrans" cxnId="{3AC198A9-F050-4AA2-B326-89C6E052F2C9}">
      <dgm:prSet/>
      <dgm:spPr/>
      <dgm:t>
        <a:bodyPr/>
        <a:lstStyle/>
        <a:p>
          <a:endParaRPr lang="en-US"/>
        </a:p>
      </dgm:t>
    </dgm:pt>
    <dgm:pt modelId="{A52429A4-AC95-4FE8-8818-7FF7410F91B2}">
      <dgm:prSet/>
      <dgm:spPr/>
      <dgm:t>
        <a:bodyPr/>
        <a:lstStyle/>
        <a:p>
          <a:pPr>
            <a:lnSpc>
              <a:spcPct val="100000"/>
            </a:lnSpc>
          </a:pPr>
          <a:r>
            <a:rPr lang="en-US" dirty="0"/>
            <a:t>Encoded power and policies in graduate education</a:t>
          </a:r>
        </a:p>
      </dgm:t>
    </dgm:pt>
    <dgm:pt modelId="{A6F695FA-C1DF-468D-9BA0-571BB600E28C}" type="parTrans" cxnId="{693F89D9-144F-46A2-9698-787C3DF1B9D7}">
      <dgm:prSet/>
      <dgm:spPr/>
      <dgm:t>
        <a:bodyPr/>
        <a:lstStyle/>
        <a:p>
          <a:endParaRPr lang="en-US"/>
        </a:p>
      </dgm:t>
    </dgm:pt>
    <dgm:pt modelId="{571D6D19-F5F9-4482-A0F6-71A895BF0C37}" type="sibTrans" cxnId="{693F89D9-144F-46A2-9698-787C3DF1B9D7}">
      <dgm:prSet/>
      <dgm:spPr/>
      <dgm:t>
        <a:bodyPr/>
        <a:lstStyle/>
        <a:p>
          <a:endParaRPr lang="en-US"/>
        </a:p>
      </dgm:t>
    </dgm:pt>
    <dgm:pt modelId="{440885F1-FF40-4C63-ADFA-7D783C864D22}">
      <dgm:prSet/>
      <dgm:spPr/>
      <dgm:t>
        <a:bodyPr/>
        <a:lstStyle/>
        <a:p>
          <a:pPr>
            <a:lnSpc>
              <a:spcPct val="100000"/>
            </a:lnSpc>
          </a:pPr>
          <a:r>
            <a:rPr lang="en-US"/>
            <a:t>Advisor-Advisee Relationship</a:t>
          </a:r>
        </a:p>
      </dgm:t>
    </dgm:pt>
    <dgm:pt modelId="{1ECE43DD-0195-4DFD-AB41-064E3C2D5744}" type="parTrans" cxnId="{1B7FE340-AA98-4353-B0E6-A8D5BB302D60}">
      <dgm:prSet/>
      <dgm:spPr/>
      <dgm:t>
        <a:bodyPr/>
        <a:lstStyle/>
        <a:p>
          <a:endParaRPr lang="en-US"/>
        </a:p>
      </dgm:t>
    </dgm:pt>
    <dgm:pt modelId="{2259ADB4-4474-4940-BE7D-BAC8878AE51E}" type="sibTrans" cxnId="{1B7FE340-AA98-4353-B0E6-A8D5BB302D60}">
      <dgm:prSet/>
      <dgm:spPr/>
      <dgm:t>
        <a:bodyPr/>
        <a:lstStyle/>
        <a:p>
          <a:endParaRPr lang="en-US"/>
        </a:p>
      </dgm:t>
    </dgm:pt>
    <dgm:pt modelId="{392F82FA-66F7-4BF1-8136-97441D8580BB}" type="pres">
      <dgm:prSet presAssocID="{415D44A0-6FF2-4B23-91F2-145FF8F02B75}" presName="root" presStyleCnt="0">
        <dgm:presLayoutVars>
          <dgm:dir/>
          <dgm:resizeHandles val="exact"/>
        </dgm:presLayoutVars>
      </dgm:prSet>
      <dgm:spPr/>
    </dgm:pt>
    <dgm:pt modelId="{B11F61AC-2313-4B56-96E2-CC8C5A5669D2}" type="pres">
      <dgm:prSet presAssocID="{414B64FB-610C-46AD-8FB9-45A1CFE2E014}" presName="compNode" presStyleCnt="0"/>
      <dgm:spPr/>
    </dgm:pt>
    <dgm:pt modelId="{AC3960C9-18C9-40F1-8D97-34364449984D}" type="pres">
      <dgm:prSet presAssocID="{414B64FB-610C-46AD-8FB9-45A1CFE2E014}" presName="bgRect" presStyleLbl="bgShp" presStyleIdx="0" presStyleCnt="3"/>
      <dgm:spPr/>
    </dgm:pt>
    <dgm:pt modelId="{E03F0815-4222-4467-8638-EFFAC8275EA8}" type="pres">
      <dgm:prSet presAssocID="{414B64FB-610C-46AD-8FB9-45A1CFE2E0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0C37C4D-A5A3-44A3-91AE-8C72E7E3A8EE}" type="pres">
      <dgm:prSet presAssocID="{414B64FB-610C-46AD-8FB9-45A1CFE2E014}" presName="spaceRect" presStyleCnt="0"/>
      <dgm:spPr/>
    </dgm:pt>
    <dgm:pt modelId="{630FDF0F-D630-4A00-BBDF-63F43B0EE960}" type="pres">
      <dgm:prSet presAssocID="{414B64FB-610C-46AD-8FB9-45A1CFE2E014}" presName="parTx" presStyleLbl="revTx" presStyleIdx="0" presStyleCnt="3">
        <dgm:presLayoutVars>
          <dgm:chMax val="0"/>
          <dgm:chPref val="0"/>
        </dgm:presLayoutVars>
      </dgm:prSet>
      <dgm:spPr/>
    </dgm:pt>
    <dgm:pt modelId="{CAA1E804-131E-416E-B1A7-C32A2D2979D9}" type="pres">
      <dgm:prSet presAssocID="{31718191-06EE-4B9E-BEFD-B5900312C78C}" presName="sibTrans" presStyleCnt="0"/>
      <dgm:spPr/>
    </dgm:pt>
    <dgm:pt modelId="{CC030B33-66B9-4BBC-BDD2-F7018B50C218}" type="pres">
      <dgm:prSet presAssocID="{A52429A4-AC95-4FE8-8818-7FF7410F91B2}" presName="compNode" presStyleCnt="0"/>
      <dgm:spPr/>
    </dgm:pt>
    <dgm:pt modelId="{BCE5E8BB-652C-41B1-848F-0842BDDE4E08}" type="pres">
      <dgm:prSet presAssocID="{A52429A4-AC95-4FE8-8818-7FF7410F91B2}" presName="bgRect" presStyleLbl="bgShp" presStyleIdx="1" presStyleCnt="3"/>
      <dgm:spPr/>
    </dgm:pt>
    <dgm:pt modelId="{0D62239A-A49A-4A68-9F9D-916439ABD5A8}" type="pres">
      <dgm:prSet presAssocID="{A52429A4-AC95-4FE8-8818-7FF7410F91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24969D35-3725-4B75-9DBE-D7390EE0FBEE}" type="pres">
      <dgm:prSet presAssocID="{A52429A4-AC95-4FE8-8818-7FF7410F91B2}" presName="spaceRect" presStyleCnt="0"/>
      <dgm:spPr/>
    </dgm:pt>
    <dgm:pt modelId="{640627E0-1D0C-4D29-9082-DC3A6B1E18B6}" type="pres">
      <dgm:prSet presAssocID="{A52429A4-AC95-4FE8-8818-7FF7410F91B2}" presName="parTx" presStyleLbl="revTx" presStyleIdx="1" presStyleCnt="3">
        <dgm:presLayoutVars>
          <dgm:chMax val="0"/>
          <dgm:chPref val="0"/>
        </dgm:presLayoutVars>
      </dgm:prSet>
      <dgm:spPr/>
    </dgm:pt>
    <dgm:pt modelId="{8D2C893A-2832-41FA-913B-19E38E307555}" type="pres">
      <dgm:prSet presAssocID="{571D6D19-F5F9-4482-A0F6-71A895BF0C37}" presName="sibTrans" presStyleCnt="0"/>
      <dgm:spPr/>
    </dgm:pt>
    <dgm:pt modelId="{374077D2-5637-4142-8882-EFD29195632A}" type="pres">
      <dgm:prSet presAssocID="{440885F1-FF40-4C63-ADFA-7D783C864D22}" presName="compNode" presStyleCnt="0"/>
      <dgm:spPr/>
    </dgm:pt>
    <dgm:pt modelId="{538B8E03-BBFE-49CE-ACFE-DA53B7348BE0}" type="pres">
      <dgm:prSet presAssocID="{440885F1-FF40-4C63-ADFA-7D783C864D22}" presName="bgRect" presStyleLbl="bgShp" presStyleIdx="2" presStyleCnt="3"/>
      <dgm:spPr/>
    </dgm:pt>
    <dgm:pt modelId="{BE5FA2A2-EF03-453D-834D-7379E596D12E}" type="pres">
      <dgm:prSet presAssocID="{440885F1-FF40-4C63-ADFA-7D783C864D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orried face with solid fill with solid fill"/>
        </a:ext>
      </dgm:extLst>
    </dgm:pt>
    <dgm:pt modelId="{3328CFAF-FC70-43C3-A6AD-B5F43821EB2B}" type="pres">
      <dgm:prSet presAssocID="{440885F1-FF40-4C63-ADFA-7D783C864D22}" presName="spaceRect" presStyleCnt="0"/>
      <dgm:spPr/>
    </dgm:pt>
    <dgm:pt modelId="{18788E86-B83C-48E0-8A84-CCF01280A944}" type="pres">
      <dgm:prSet presAssocID="{440885F1-FF40-4C63-ADFA-7D783C864D22}" presName="parTx" presStyleLbl="revTx" presStyleIdx="2" presStyleCnt="3">
        <dgm:presLayoutVars>
          <dgm:chMax val="0"/>
          <dgm:chPref val="0"/>
        </dgm:presLayoutVars>
      </dgm:prSet>
      <dgm:spPr/>
    </dgm:pt>
  </dgm:ptLst>
  <dgm:cxnLst>
    <dgm:cxn modelId="{EFDAA914-1B2D-4164-9900-D4CA0D2A1B87}" type="presOf" srcId="{415D44A0-6FF2-4B23-91F2-145FF8F02B75}" destId="{392F82FA-66F7-4BF1-8136-97441D8580BB}" srcOrd="0" destOrd="0" presId="urn:microsoft.com/office/officeart/2018/2/layout/IconVerticalSolidList"/>
    <dgm:cxn modelId="{1B7FE340-AA98-4353-B0E6-A8D5BB302D60}" srcId="{415D44A0-6FF2-4B23-91F2-145FF8F02B75}" destId="{440885F1-FF40-4C63-ADFA-7D783C864D22}" srcOrd="2" destOrd="0" parTransId="{1ECE43DD-0195-4DFD-AB41-064E3C2D5744}" sibTransId="{2259ADB4-4474-4940-BE7D-BAC8878AE51E}"/>
    <dgm:cxn modelId="{52630966-E6CF-41C7-822B-0AF6E348D70E}" type="presOf" srcId="{440885F1-FF40-4C63-ADFA-7D783C864D22}" destId="{18788E86-B83C-48E0-8A84-CCF01280A944}" srcOrd="0" destOrd="0" presId="urn:microsoft.com/office/officeart/2018/2/layout/IconVerticalSolidList"/>
    <dgm:cxn modelId="{68BD0C48-6277-4BBE-A4B0-95BCEBF56F71}" type="presOf" srcId="{A52429A4-AC95-4FE8-8818-7FF7410F91B2}" destId="{640627E0-1D0C-4D29-9082-DC3A6B1E18B6}" srcOrd="0" destOrd="0" presId="urn:microsoft.com/office/officeart/2018/2/layout/IconVerticalSolidList"/>
    <dgm:cxn modelId="{77F6E159-C05D-4F11-8FCD-8823D205A053}" type="presOf" srcId="{414B64FB-610C-46AD-8FB9-45A1CFE2E014}" destId="{630FDF0F-D630-4A00-BBDF-63F43B0EE960}" srcOrd="0" destOrd="0" presId="urn:microsoft.com/office/officeart/2018/2/layout/IconVerticalSolidList"/>
    <dgm:cxn modelId="{3AC198A9-F050-4AA2-B326-89C6E052F2C9}" srcId="{415D44A0-6FF2-4B23-91F2-145FF8F02B75}" destId="{414B64FB-610C-46AD-8FB9-45A1CFE2E014}" srcOrd="0" destOrd="0" parTransId="{B5FF8F0E-E15C-4248-B970-C5BB8422423F}" sibTransId="{31718191-06EE-4B9E-BEFD-B5900312C78C}"/>
    <dgm:cxn modelId="{693F89D9-144F-46A2-9698-787C3DF1B9D7}" srcId="{415D44A0-6FF2-4B23-91F2-145FF8F02B75}" destId="{A52429A4-AC95-4FE8-8818-7FF7410F91B2}" srcOrd="1" destOrd="0" parTransId="{A6F695FA-C1DF-468D-9BA0-571BB600E28C}" sibTransId="{571D6D19-F5F9-4482-A0F6-71A895BF0C37}"/>
    <dgm:cxn modelId="{EB254836-E435-48C8-A9CB-8FFBC9E46E2F}" type="presParOf" srcId="{392F82FA-66F7-4BF1-8136-97441D8580BB}" destId="{B11F61AC-2313-4B56-96E2-CC8C5A5669D2}" srcOrd="0" destOrd="0" presId="urn:microsoft.com/office/officeart/2018/2/layout/IconVerticalSolidList"/>
    <dgm:cxn modelId="{3344287D-EEF4-45A1-B9B5-B88D92A1E83D}" type="presParOf" srcId="{B11F61AC-2313-4B56-96E2-CC8C5A5669D2}" destId="{AC3960C9-18C9-40F1-8D97-34364449984D}" srcOrd="0" destOrd="0" presId="urn:microsoft.com/office/officeart/2018/2/layout/IconVerticalSolidList"/>
    <dgm:cxn modelId="{1CD50EA9-E65B-426F-8C84-47913E3E139C}" type="presParOf" srcId="{B11F61AC-2313-4B56-96E2-CC8C5A5669D2}" destId="{E03F0815-4222-4467-8638-EFFAC8275EA8}" srcOrd="1" destOrd="0" presId="urn:microsoft.com/office/officeart/2018/2/layout/IconVerticalSolidList"/>
    <dgm:cxn modelId="{32D8CE12-651F-4633-8D5E-42ACB05F6FC3}" type="presParOf" srcId="{B11F61AC-2313-4B56-96E2-CC8C5A5669D2}" destId="{30C37C4D-A5A3-44A3-91AE-8C72E7E3A8EE}" srcOrd="2" destOrd="0" presId="urn:microsoft.com/office/officeart/2018/2/layout/IconVerticalSolidList"/>
    <dgm:cxn modelId="{B51B7240-C17F-4538-ADB3-982AB8EF9E65}" type="presParOf" srcId="{B11F61AC-2313-4B56-96E2-CC8C5A5669D2}" destId="{630FDF0F-D630-4A00-BBDF-63F43B0EE960}" srcOrd="3" destOrd="0" presId="urn:microsoft.com/office/officeart/2018/2/layout/IconVerticalSolidList"/>
    <dgm:cxn modelId="{A559CA60-9EF1-4FED-B190-1B033F3605A2}" type="presParOf" srcId="{392F82FA-66F7-4BF1-8136-97441D8580BB}" destId="{CAA1E804-131E-416E-B1A7-C32A2D2979D9}" srcOrd="1" destOrd="0" presId="urn:microsoft.com/office/officeart/2018/2/layout/IconVerticalSolidList"/>
    <dgm:cxn modelId="{38D67FCD-C086-4DE4-BAAD-BF6F663FB4EB}" type="presParOf" srcId="{392F82FA-66F7-4BF1-8136-97441D8580BB}" destId="{CC030B33-66B9-4BBC-BDD2-F7018B50C218}" srcOrd="2" destOrd="0" presId="urn:microsoft.com/office/officeart/2018/2/layout/IconVerticalSolidList"/>
    <dgm:cxn modelId="{7C748A30-FD3D-4A46-8AAF-A48655A4A5EB}" type="presParOf" srcId="{CC030B33-66B9-4BBC-BDD2-F7018B50C218}" destId="{BCE5E8BB-652C-41B1-848F-0842BDDE4E08}" srcOrd="0" destOrd="0" presId="urn:microsoft.com/office/officeart/2018/2/layout/IconVerticalSolidList"/>
    <dgm:cxn modelId="{291B3B02-F89A-42D6-AFE8-BD47EB04191E}" type="presParOf" srcId="{CC030B33-66B9-4BBC-BDD2-F7018B50C218}" destId="{0D62239A-A49A-4A68-9F9D-916439ABD5A8}" srcOrd="1" destOrd="0" presId="urn:microsoft.com/office/officeart/2018/2/layout/IconVerticalSolidList"/>
    <dgm:cxn modelId="{A81C222E-1990-44D0-8125-33A8CA3D730F}" type="presParOf" srcId="{CC030B33-66B9-4BBC-BDD2-F7018B50C218}" destId="{24969D35-3725-4B75-9DBE-D7390EE0FBEE}" srcOrd="2" destOrd="0" presId="urn:microsoft.com/office/officeart/2018/2/layout/IconVerticalSolidList"/>
    <dgm:cxn modelId="{546C38FB-621B-43BC-9F25-4890B4FA36E9}" type="presParOf" srcId="{CC030B33-66B9-4BBC-BDD2-F7018B50C218}" destId="{640627E0-1D0C-4D29-9082-DC3A6B1E18B6}" srcOrd="3" destOrd="0" presId="urn:microsoft.com/office/officeart/2018/2/layout/IconVerticalSolidList"/>
    <dgm:cxn modelId="{4C1C3D41-E5C5-4854-B31F-40950EB3996F}" type="presParOf" srcId="{392F82FA-66F7-4BF1-8136-97441D8580BB}" destId="{8D2C893A-2832-41FA-913B-19E38E307555}" srcOrd="3" destOrd="0" presId="urn:microsoft.com/office/officeart/2018/2/layout/IconVerticalSolidList"/>
    <dgm:cxn modelId="{A712D390-3504-4910-A99E-5ED951E329DA}" type="presParOf" srcId="{392F82FA-66F7-4BF1-8136-97441D8580BB}" destId="{374077D2-5637-4142-8882-EFD29195632A}" srcOrd="4" destOrd="0" presId="urn:microsoft.com/office/officeart/2018/2/layout/IconVerticalSolidList"/>
    <dgm:cxn modelId="{7DCC627E-B8C8-49C4-9374-3939385B793A}" type="presParOf" srcId="{374077D2-5637-4142-8882-EFD29195632A}" destId="{538B8E03-BBFE-49CE-ACFE-DA53B7348BE0}" srcOrd="0" destOrd="0" presId="urn:microsoft.com/office/officeart/2018/2/layout/IconVerticalSolidList"/>
    <dgm:cxn modelId="{06474660-B6D6-4767-9046-9D19DD1B9121}" type="presParOf" srcId="{374077D2-5637-4142-8882-EFD29195632A}" destId="{BE5FA2A2-EF03-453D-834D-7379E596D12E}" srcOrd="1" destOrd="0" presId="urn:microsoft.com/office/officeart/2018/2/layout/IconVerticalSolidList"/>
    <dgm:cxn modelId="{7248B370-95DA-4CF0-808A-97931963F013}" type="presParOf" srcId="{374077D2-5637-4142-8882-EFD29195632A}" destId="{3328CFAF-FC70-43C3-A6AD-B5F43821EB2B}" srcOrd="2" destOrd="0" presId="urn:microsoft.com/office/officeart/2018/2/layout/IconVerticalSolidList"/>
    <dgm:cxn modelId="{D76FA162-A2D3-497D-A728-000D05AAA6FF}" type="presParOf" srcId="{374077D2-5637-4142-8882-EFD29195632A}" destId="{18788E86-B83C-48E0-8A84-CCF01280A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5D44A0-6FF2-4B23-91F2-145FF8F02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4B64FB-610C-46AD-8FB9-45A1CFE2E014}">
      <dgm:prSet/>
      <dgm:spPr/>
      <dgm:t>
        <a:bodyPr/>
        <a:lstStyle/>
        <a:p>
          <a:pPr>
            <a:lnSpc>
              <a:spcPct val="100000"/>
            </a:lnSpc>
          </a:pPr>
          <a:r>
            <a:rPr lang="en-US" dirty="0"/>
            <a:t>Neurodiversity is not apparent without disclosure</a:t>
          </a:r>
        </a:p>
      </dgm:t>
    </dgm:pt>
    <dgm:pt modelId="{B5FF8F0E-E15C-4248-B970-C5BB8422423F}" type="parTrans" cxnId="{3AC198A9-F050-4AA2-B326-89C6E052F2C9}">
      <dgm:prSet/>
      <dgm:spPr/>
      <dgm:t>
        <a:bodyPr/>
        <a:lstStyle/>
        <a:p>
          <a:endParaRPr lang="en-US"/>
        </a:p>
      </dgm:t>
    </dgm:pt>
    <dgm:pt modelId="{31718191-06EE-4B9E-BEFD-B5900312C78C}" type="sibTrans" cxnId="{3AC198A9-F050-4AA2-B326-89C6E052F2C9}">
      <dgm:prSet/>
      <dgm:spPr/>
      <dgm:t>
        <a:bodyPr/>
        <a:lstStyle/>
        <a:p>
          <a:endParaRPr lang="en-US"/>
        </a:p>
      </dgm:t>
    </dgm:pt>
    <dgm:pt modelId="{A52429A4-AC95-4FE8-8818-7FF7410F91B2}">
      <dgm:prSet/>
      <dgm:spPr/>
      <dgm:t>
        <a:bodyPr/>
        <a:lstStyle/>
        <a:p>
          <a:pPr>
            <a:lnSpc>
              <a:spcPct val="100000"/>
            </a:lnSpc>
          </a:pPr>
          <a:r>
            <a:rPr lang="en-US" dirty="0"/>
            <a:t>Stigma and stereotype threat impacts performance and wellbeing</a:t>
          </a:r>
        </a:p>
      </dgm:t>
    </dgm:pt>
    <dgm:pt modelId="{A6F695FA-C1DF-468D-9BA0-571BB600E28C}" type="parTrans" cxnId="{693F89D9-144F-46A2-9698-787C3DF1B9D7}">
      <dgm:prSet/>
      <dgm:spPr/>
      <dgm:t>
        <a:bodyPr/>
        <a:lstStyle/>
        <a:p>
          <a:endParaRPr lang="en-US"/>
        </a:p>
      </dgm:t>
    </dgm:pt>
    <dgm:pt modelId="{571D6D19-F5F9-4482-A0F6-71A895BF0C37}" type="sibTrans" cxnId="{693F89D9-144F-46A2-9698-787C3DF1B9D7}">
      <dgm:prSet/>
      <dgm:spPr/>
      <dgm:t>
        <a:bodyPr/>
        <a:lstStyle/>
        <a:p>
          <a:endParaRPr lang="en-US"/>
        </a:p>
      </dgm:t>
    </dgm:pt>
    <dgm:pt modelId="{440885F1-FF40-4C63-ADFA-7D783C864D22}">
      <dgm:prSet/>
      <dgm:spPr/>
      <dgm:t>
        <a:bodyPr/>
        <a:lstStyle/>
        <a:p>
          <a:pPr>
            <a:lnSpc>
              <a:spcPct val="100000"/>
            </a:lnSpc>
          </a:pPr>
          <a:r>
            <a:rPr lang="en-US" dirty="0"/>
            <a:t>Self-stigma (internalization), lack of disclosure, masking</a:t>
          </a:r>
        </a:p>
      </dgm:t>
    </dgm:pt>
    <dgm:pt modelId="{1ECE43DD-0195-4DFD-AB41-064E3C2D5744}" type="parTrans" cxnId="{1B7FE340-AA98-4353-B0E6-A8D5BB302D60}">
      <dgm:prSet/>
      <dgm:spPr/>
      <dgm:t>
        <a:bodyPr/>
        <a:lstStyle/>
        <a:p>
          <a:endParaRPr lang="en-US"/>
        </a:p>
      </dgm:t>
    </dgm:pt>
    <dgm:pt modelId="{2259ADB4-4474-4940-BE7D-BAC8878AE51E}" type="sibTrans" cxnId="{1B7FE340-AA98-4353-B0E6-A8D5BB302D60}">
      <dgm:prSet/>
      <dgm:spPr/>
      <dgm:t>
        <a:bodyPr/>
        <a:lstStyle/>
        <a:p>
          <a:endParaRPr lang="en-US"/>
        </a:p>
      </dgm:t>
    </dgm:pt>
    <dgm:pt modelId="{392F82FA-66F7-4BF1-8136-97441D8580BB}" type="pres">
      <dgm:prSet presAssocID="{415D44A0-6FF2-4B23-91F2-145FF8F02B75}" presName="root" presStyleCnt="0">
        <dgm:presLayoutVars>
          <dgm:dir/>
          <dgm:resizeHandles val="exact"/>
        </dgm:presLayoutVars>
      </dgm:prSet>
      <dgm:spPr/>
    </dgm:pt>
    <dgm:pt modelId="{B11F61AC-2313-4B56-96E2-CC8C5A5669D2}" type="pres">
      <dgm:prSet presAssocID="{414B64FB-610C-46AD-8FB9-45A1CFE2E014}" presName="compNode" presStyleCnt="0"/>
      <dgm:spPr/>
    </dgm:pt>
    <dgm:pt modelId="{AC3960C9-18C9-40F1-8D97-34364449984D}" type="pres">
      <dgm:prSet presAssocID="{414B64FB-610C-46AD-8FB9-45A1CFE2E014}" presName="bgRect" presStyleLbl="bgShp" presStyleIdx="0" presStyleCnt="3"/>
      <dgm:spPr/>
    </dgm:pt>
    <dgm:pt modelId="{E03F0815-4222-4467-8638-EFFAC8275EA8}" type="pres">
      <dgm:prSet presAssocID="{414B64FB-610C-46AD-8FB9-45A1CFE2E0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 in head with solid fill"/>
        </a:ext>
      </dgm:extLst>
    </dgm:pt>
    <dgm:pt modelId="{30C37C4D-A5A3-44A3-91AE-8C72E7E3A8EE}" type="pres">
      <dgm:prSet presAssocID="{414B64FB-610C-46AD-8FB9-45A1CFE2E014}" presName="spaceRect" presStyleCnt="0"/>
      <dgm:spPr/>
    </dgm:pt>
    <dgm:pt modelId="{630FDF0F-D630-4A00-BBDF-63F43B0EE960}" type="pres">
      <dgm:prSet presAssocID="{414B64FB-610C-46AD-8FB9-45A1CFE2E014}" presName="parTx" presStyleLbl="revTx" presStyleIdx="0" presStyleCnt="3">
        <dgm:presLayoutVars>
          <dgm:chMax val="0"/>
          <dgm:chPref val="0"/>
        </dgm:presLayoutVars>
      </dgm:prSet>
      <dgm:spPr/>
    </dgm:pt>
    <dgm:pt modelId="{CAA1E804-131E-416E-B1A7-C32A2D2979D9}" type="pres">
      <dgm:prSet presAssocID="{31718191-06EE-4B9E-BEFD-B5900312C78C}" presName="sibTrans" presStyleCnt="0"/>
      <dgm:spPr/>
    </dgm:pt>
    <dgm:pt modelId="{CC030B33-66B9-4BBC-BDD2-F7018B50C218}" type="pres">
      <dgm:prSet presAssocID="{A52429A4-AC95-4FE8-8818-7FF7410F91B2}" presName="compNode" presStyleCnt="0"/>
      <dgm:spPr/>
    </dgm:pt>
    <dgm:pt modelId="{BCE5E8BB-652C-41B1-848F-0842BDDE4E08}" type="pres">
      <dgm:prSet presAssocID="{A52429A4-AC95-4FE8-8818-7FF7410F91B2}" presName="bgRect" presStyleLbl="bgShp" presStyleIdx="1" presStyleCnt="3"/>
      <dgm:spPr/>
    </dgm:pt>
    <dgm:pt modelId="{0D62239A-A49A-4A68-9F9D-916439ABD5A8}" type="pres">
      <dgm:prSet presAssocID="{A52429A4-AC95-4FE8-8818-7FF7410F91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All Crosses with solid fill"/>
        </a:ext>
      </dgm:extLst>
    </dgm:pt>
    <dgm:pt modelId="{24969D35-3725-4B75-9DBE-D7390EE0FBEE}" type="pres">
      <dgm:prSet presAssocID="{A52429A4-AC95-4FE8-8818-7FF7410F91B2}" presName="spaceRect" presStyleCnt="0"/>
      <dgm:spPr/>
    </dgm:pt>
    <dgm:pt modelId="{640627E0-1D0C-4D29-9082-DC3A6B1E18B6}" type="pres">
      <dgm:prSet presAssocID="{A52429A4-AC95-4FE8-8818-7FF7410F91B2}" presName="parTx" presStyleLbl="revTx" presStyleIdx="1" presStyleCnt="3">
        <dgm:presLayoutVars>
          <dgm:chMax val="0"/>
          <dgm:chPref val="0"/>
        </dgm:presLayoutVars>
      </dgm:prSet>
      <dgm:spPr/>
    </dgm:pt>
    <dgm:pt modelId="{8D2C893A-2832-41FA-913B-19E38E307555}" type="pres">
      <dgm:prSet presAssocID="{571D6D19-F5F9-4482-A0F6-71A895BF0C37}" presName="sibTrans" presStyleCnt="0"/>
      <dgm:spPr/>
    </dgm:pt>
    <dgm:pt modelId="{374077D2-5637-4142-8882-EFD29195632A}" type="pres">
      <dgm:prSet presAssocID="{440885F1-FF40-4C63-ADFA-7D783C864D22}" presName="compNode" presStyleCnt="0"/>
      <dgm:spPr/>
    </dgm:pt>
    <dgm:pt modelId="{538B8E03-BBFE-49CE-ACFE-DA53B7348BE0}" type="pres">
      <dgm:prSet presAssocID="{440885F1-FF40-4C63-ADFA-7D783C864D22}" presName="bgRect" presStyleLbl="bgShp" presStyleIdx="2" presStyleCnt="3"/>
      <dgm:spPr/>
    </dgm:pt>
    <dgm:pt modelId="{BE5FA2A2-EF03-453D-834D-7379E596D12E}" type="pres">
      <dgm:prSet presAssocID="{440885F1-FF40-4C63-ADFA-7D783C864D2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le profile with solid fill"/>
        </a:ext>
      </dgm:extLst>
    </dgm:pt>
    <dgm:pt modelId="{3328CFAF-FC70-43C3-A6AD-B5F43821EB2B}" type="pres">
      <dgm:prSet presAssocID="{440885F1-FF40-4C63-ADFA-7D783C864D22}" presName="spaceRect" presStyleCnt="0"/>
      <dgm:spPr/>
    </dgm:pt>
    <dgm:pt modelId="{18788E86-B83C-48E0-8A84-CCF01280A944}" type="pres">
      <dgm:prSet presAssocID="{440885F1-FF40-4C63-ADFA-7D783C864D22}" presName="parTx" presStyleLbl="revTx" presStyleIdx="2" presStyleCnt="3">
        <dgm:presLayoutVars>
          <dgm:chMax val="0"/>
          <dgm:chPref val="0"/>
        </dgm:presLayoutVars>
      </dgm:prSet>
      <dgm:spPr/>
    </dgm:pt>
  </dgm:ptLst>
  <dgm:cxnLst>
    <dgm:cxn modelId="{EFDAA914-1B2D-4164-9900-D4CA0D2A1B87}" type="presOf" srcId="{415D44A0-6FF2-4B23-91F2-145FF8F02B75}" destId="{392F82FA-66F7-4BF1-8136-97441D8580BB}" srcOrd="0" destOrd="0" presId="urn:microsoft.com/office/officeart/2018/2/layout/IconVerticalSolidList"/>
    <dgm:cxn modelId="{1B7FE340-AA98-4353-B0E6-A8D5BB302D60}" srcId="{415D44A0-6FF2-4B23-91F2-145FF8F02B75}" destId="{440885F1-FF40-4C63-ADFA-7D783C864D22}" srcOrd="2" destOrd="0" parTransId="{1ECE43DD-0195-4DFD-AB41-064E3C2D5744}" sibTransId="{2259ADB4-4474-4940-BE7D-BAC8878AE51E}"/>
    <dgm:cxn modelId="{52630966-E6CF-41C7-822B-0AF6E348D70E}" type="presOf" srcId="{440885F1-FF40-4C63-ADFA-7D783C864D22}" destId="{18788E86-B83C-48E0-8A84-CCF01280A944}" srcOrd="0" destOrd="0" presId="urn:microsoft.com/office/officeart/2018/2/layout/IconVerticalSolidList"/>
    <dgm:cxn modelId="{68BD0C48-6277-4BBE-A4B0-95BCEBF56F71}" type="presOf" srcId="{A52429A4-AC95-4FE8-8818-7FF7410F91B2}" destId="{640627E0-1D0C-4D29-9082-DC3A6B1E18B6}" srcOrd="0" destOrd="0" presId="urn:microsoft.com/office/officeart/2018/2/layout/IconVerticalSolidList"/>
    <dgm:cxn modelId="{77F6E159-C05D-4F11-8FCD-8823D205A053}" type="presOf" srcId="{414B64FB-610C-46AD-8FB9-45A1CFE2E014}" destId="{630FDF0F-D630-4A00-BBDF-63F43B0EE960}" srcOrd="0" destOrd="0" presId="urn:microsoft.com/office/officeart/2018/2/layout/IconVerticalSolidList"/>
    <dgm:cxn modelId="{3AC198A9-F050-4AA2-B326-89C6E052F2C9}" srcId="{415D44A0-6FF2-4B23-91F2-145FF8F02B75}" destId="{414B64FB-610C-46AD-8FB9-45A1CFE2E014}" srcOrd="0" destOrd="0" parTransId="{B5FF8F0E-E15C-4248-B970-C5BB8422423F}" sibTransId="{31718191-06EE-4B9E-BEFD-B5900312C78C}"/>
    <dgm:cxn modelId="{693F89D9-144F-46A2-9698-787C3DF1B9D7}" srcId="{415D44A0-6FF2-4B23-91F2-145FF8F02B75}" destId="{A52429A4-AC95-4FE8-8818-7FF7410F91B2}" srcOrd="1" destOrd="0" parTransId="{A6F695FA-C1DF-468D-9BA0-571BB600E28C}" sibTransId="{571D6D19-F5F9-4482-A0F6-71A895BF0C37}"/>
    <dgm:cxn modelId="{EB254836-E435-48C8-A9CB-8FFBC9E46E2F}" type="presParOf" srcId="{392F82FA-66F7-4BF1-8136-97441D8580BB}" destId="{B11F61AC-2313-4B56-96E2-CC8C5A5669D2}" srcOrd="0" destOrd="0" presId="urn:microsoft.com/office/officeart/2018/2/layout/IconVerticalSolidList"/>
    <dgm:cxn modelId="{3344287D-EEF4-45A1-B9B5-B88D92A1E83D}" type="presParOf" srcId="{B11F61AC-2313-4B56-96E2-CC8C5A5669D2}" destId="{AC3960C9-18C9-40F1-8D97-34364449984D}" srcOrd="0" destOrd="0" presId="urn:microsoft.com/office/officeart/2018/2/layout/IconVerticalSolidList"/>
    <dgm:cxn modelId="{1CD50EA9-E65B-426F-8C84-47913E3E139C}" type="presParOf" srcId="{B11F61AC-2313-4B56-96E2-CC8C5A5669D2}" destId="{E03F0815-4222-4467-8638-EFFAC8275EA8}" srcOrd="1" destOrd="0" presId="urn:microsoft.com/office/officeart/2018/2/layout/IconVerticalSolidList"/>
    <dgm:cxn modelId="{32D8CE12-651F-4633-8D5E-42ACB05F6FC3}" type="presParOf" srcId="{B11F61AC-2313-4B56-96E2-CC8C5A5669D2}" destId="{30C37C4D-A5A3-44A3-91AE-8C72E7E3A8EE}" srcOrd="2" destOrd="0" presId="urn:microsoft.com/office/officeart/2018/2/layout/IconVerticalSolidList"/>
    <dgm:cxn modelId="{B51B7240-C17F-4538-ADB3-982AB8EF9E65}" type="presParOf" srcId="{B11F61AC-2313-4B56-96E2-CC8C5A5669D2}" destId="{630FDF0F-D630-4A00-BBDF-63F43B0EE960}" srcOrd="3" destOrd="0" presId="urn:microsoft.com/office/officeart/2018/2/layout/IconVerticalSolidList"/>
    <dgm:cxn modelId="{A559CA60-9EF1-4FED-B190-1B033F3605A2}" type="presParOf" srcId="{392F82FA-66F7-4BF1-8136-97441D8580BB}" destId="{CAA1E804-131E-416E-B1A7-C32A2D2979D9}" srcOrd="1" destOrd="0" presId="urn:microsoft.com/office/officeart/2018/2/layout/IconVerticalSolidList"/>
    <dgm:cxn modelId="{38D67FCD-C086-4DE4-BAAD-BF6F663FB4EB}" type="presParOf" srcId="{392F82FA-66F7-4BF1-8136-97441D8580BB}" destId="{CC030B33-66B9-4BBC-BDD2-F7018B50C218}" srcOrd="2" destOrd="0" presId="urn:microsoft.com/office/officeart/2018/2/layout/IconVerticalSolidList"/>
    <dgm:cxn modelId="{7C748A30-FD3D-4A46-8AAF-A48655A4A5EB}" type="presParOf" srcId="{CC030B33-66B9-4BBC-BDD2-F7018B50C218}" destId="{BCE5E8BB-652C-41B1-848F-0842BDDE4E08}" srcOrd="0" destOrd="0" presId="urn:microsoft.com/office/officeart/2018/2/layout/IconVerticalSolidList"/>
    <dgm:cxn modelId="{291B3B02-F89A-42D6-AFE8-BD47EB04191E}" type="presParOf" srcId="{CC030B33-66B9-4BBC-BDD2-F7018B50C218}" destId="{0D62239A-A49A-4A68-9F9D-916439ABD5A8}" srcOrd="1" destOrd="0" presId="urn:microsoft.com/office/officeart/2018/2/layout/IconVerticalSolidList"/>
    <dgm:cxn modelId="{A81C222E-1990-44D0-8125-33A8CA3D730F}" type="presParOf" srcId="{CC030B33-66B9-4BBC-BDD2-F7018B50C218}" destId="{24969D35-3725-4B75-9DBE-D7390EE0FBEE}" srcOrd="2" destOrd="0" presId="urn:microsoft.com/office/officeart/2018/2/layout/IconVerticalSolidList"/>
    <dgm:cxn modelId="{546C38FB-621B-43BC-9F25-4890B4FA36E9}" type="presParOf" srcId="{CC030B33-66B9-4BBC-BDD2-F7018B50C218}" destId="{640627E0-1D0C-4D29-9082-DC3A6B1E18B6}" srcOrd="3" destOrd="0" presId="urn:microsoft.com/office/officeart/2018/2/layout/IconVerticalSolidList"/>
    <dgm:cxn modelId="{4C1C3D41-E5C5-4854-B31F-40950EB3996F}" type="presParOf" srcId="{392F82FA-66F7-4BF1-8136-97441D8580BB}" destId="{8D2C893A-2832-41FA-913B-19E38E307555}" srcOrd="3" destOrd="0" presId="urn:microsoft.com/office/officeart/2018/2/layout/IconVerticalSolidList"/>
    <dgm:cxn modelId="{A712D390-3504-4910-A99E-5ED951E329DA}" type="presParOf" srcId="{392F82FA-66F7-4BF1-8136-97441D8580BB}" destId="{374077D2-5637-4142-8882-EFD29195632A}" srcOrd="4" destOrd="0" presId="urn:microsoft.com/office/officeart/2018/2/layout/IconVerticalSolidList"/>
    <dgm:cxn modelId="{7DCC627E-B8C8-49C4-9374-3939385B793A}" type="presParOf" srcId="{374077D2-5637-4142-8882-EFD29195632A}" destId="{538B8E03-BBFE-49CE-ACFE-DA53B7348BE0}" srcOrd="0" destOrd="0" presId="urn:microsoft.com/office/officeart/2018/2/layout/IconVerticalSolidList"/>
    <dgm:cxn modelId="{06474660-B6D6-4767-9046-9D19DD1B9121}" type="presParOf" srcId="{374077D2-5637-4142-8882-EFD29195632A}" destId="{BE5FA2A2-EF03-453D-834D-7379E596D12E}" srcOrd="1" destOrd="0" presId="urn:microsoft.com/office/officeart/2018/2/layout/IconVerticalSolidList"/>
    <dgm:cxn modelId="{7248B370-95DA-4CF0-808A-97931963F013}" type="presParOf" srcId="{374077D2-5637-4142-8882-EFD29195632A}" destId="{3328CFAF-FC70-43C3-A6AD-B5F43821EB2B}" srcOrd="2" destOrd="0" presId="urn:microsoft.com/office/officeart/2018/2/layout/IconVerticalSolidList"/>
    <dgm:cxn modelId="{D76FA162-A2D3-497D-A728-000D05AAA6FF}" type="presParOf" srcId="{374077D2-5637-4142-8882-EFD29195632A}" destId="{18788E86-B83C-48E0-8A84-CCF01280A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6E298-060F-489B-A4B9-8D591783E9C8}">
      <dsp:nvSpPr>
        <dsp:cNvPr id="0" name=""/>
        <dsp:cNvSpPr/>
      </dsp:nvSpPr>
      <dsp:spPr>
        <a:xfrm>
          <a:off x="0" y="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78D4C-4420-40F5-B2EA-98C14AB5D067}">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30EA00-62BD-442B-BAC9-471D4E070FE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90000"/>
            </a:lnSpc>
            <a:spcBef>
              <a:spcPct val="0"/>
            </a:spcBef>
            <a:spcAft>
              <a:spcPct val="35000"/>
            </a:spcAft>
            <a:buNone/>
          </a:pPr>
          <a:r>
            <a:rPr lang="en-US" sz="2500" b="0" i="0" u="none" strike="noStrike" kern="1200" cap="all" baseline="0" noProof="0" dirty="0">
              <a:latin typeface="+mj-lt"/>
            </a:rPr>
            <a:t>A term coined in 1998 by Australian sociologist Judy Singer and popularized by journalist Harvey Blume</a:t>
          </a:r>
        </a:p>
      </dsp:txBody>
      <dsp:txXfrm>
        <a:off x="1435590" y="531"/>
        <a:ext cx="9080009" cy="1242935"/>
      </dsp:txXfrm>
    </dsp:sp>
    <dsp:sp modelId="{B81D82BF-4A3D-497C-A19F-8C34F1EEC7CA}">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37C1A-E076-4D17-AF3C-FFF062F34655}">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5A5BD3-5196-46A8-94AE-278828F41D3D}">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0" i="0" u="none" strike="noStrike" kern="1200" cap="all" baseline="0" noProof="0" dirty="0">
              <a:latin typeface="+mj-lt"/>
            </a:rPr>
            <a:t>A Social justice movement that grew out of the autism activism during the 1990s</a:t>
          </a:r>
        </a:p>
      </dsp:txBody>
      <dsp:txXfrm>
        <a:off x="1435590" y="1554201"/>
        <a:ext cx="9080009" cy="1242935"/>
      </dsp:txXfrm>
    </dsp:sp>
    <dsp:sp modelId="{3F183E29-2873-4972-93A9-3FD129F71743}">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1B42D-B8E6-4539-835C-85E113CD566D}">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9AB34-F415-4E81-899B-47FC1BB007D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0" i="0" u="none" strike="noStrike" kern="1200" cap="all" baseline="0" noProof="0" dirty="0">
              <a:latin typeface="+mj-lt"/>
            </a:rPr>
            <a:t>Natural variations in the human genome that result in differences in brain structure and/or function</a:t>
          </a:r>
        </a:p>
      </dsp:txBody>
      <dsp:txXfrm>
        <a:off x="1435590" y="3107870"/>
        <a:ext cx="9080009" cy="1242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60C9-18C9-40F1-8D97-34364449984D}">
      <dsp:nvSpPr>
        <dsp:cNvPr id="0" name=""/>
        <dsp:cNvSpPr/>
      </dsp:nvSpPr>
      <dsp:spPr>
        <a:xfrm>
          <a:off x="0" y="53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F0815-4222-4467-8638-EFFAC8275EA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FDF0F-D630-4A00-BBDF-63F43B0EE960}">
      <dsp:nvSpPr>
        <dsp:cNvPr id="0" name=""/>
        <dsp:cNvSpPr/>
      </dsp:nvSpPr>
      <dsp:spPr>
        <a:xfrm>
          <a:off x="1435590" y="53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Imposter syndrome/</a:t>
          </a:r>
          <a:br>
            <a:rPr lang="en-US" sz="2300" kern="1200"/>
          </a:br>
          <a:r>
            <a:rPr lang="en-US" sz="2300" kern="1200"/>
            <a:t>Lack of Sense of Belonging</a:t>
          </a:r>
        </a:p>
      </dsp:txBody>
      <dsp:txXfrm>
        <a:off x="1435590" y="531"/>
        <a:ext cx="3555509" cy="1242935"/>
      </dsp:txXfrm>
    </dsp:sp>
    <dsp:sp modelId="{BCE5E8BB-652C-41B1-848F-0842BDDE4E08}">
      <dsp:nvSpPr>
        <dsp:cNvPr id="0" name=""/>
        <dsp:cNvSpPr/>
      </dsp:nvSpPr>
      <dsp:spPr>
        <a:xfrm>
          <a:off x="0" y="155420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2239A-A49A-4A68-9F9D-916439ABD5A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27E0-1D0C-4D29-9082-DC3A6B1E18B6}">
      <dsp:nvSpPr>
        <dsp:cNvPr id="0" name=""/>
        <dsp:cNvSpPr/>
      </dsp:nvSpPr>
      <dsp:spPr>
        <a:xfrm>
          <a:off x="1435590" y="155420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Work-life imbalance</a:t>
          </a:r>
        </a:p>
      </dsp:txBody>
      <dsp:txXfrm>
        <a:off x="1435590" y="1554201"/>
        <a:ext cx="3555509" cy="1242935"/>
      </dsp:txXfrm>
    </dsp:sp>
    <dsp:sp modelId="{538B8E03-BBFE-49CE-ACFE-DA53B7348BE0}">
      <dsp:nvSpPr>
        <dsp:cNvPr id="0" name=""/>
        <dsp:cNvSpPr/>
      </dsp:nvSpPr>
      <dsp:spPr>
        <a:xfrm>
          <a:off x="0" y="3107870"/>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A2A2-EF03-453D-834D-7379E596D12E}">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8E86-B83C-48E0-8A84-CCF01280A944}">
      <dsp:nvSpPr>
        <dsp:cNvPr id="0" name=""/>
        <dsp:cNvSpPr/>
      </dsp:nvSpPr>
      <dsp:spPr>
        <a:xfrm>
          <a:off x="1435590" y="3107870"/>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Increased mental health challenges</a:t>
          </a:r>
        </a:p>
      </dsp:txBody>
      <dsp:txXfrm>
        <a:off x="1435590" y="3107870"/>
        <a:ext cx="3555509" cy="1242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60C9-18C9-40F1-8D97-34364449984D}">
      <dsp:nvSpPr>
        <dsp:cNvPr id="0" name=""/>
        <dsp:cNvSpPr/>
      </dsp:nvSpPr>
      <dsp:spPr>
        <a:xfrm>
          <a:off x="0" y="53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F0815-4222-4467-8638-EFFAC8275E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FDF0F-D630-4A00-BBDF-63F43B0EE960}">
      <dsp:nvSpPr>
        <dsp:cNvPr id="0" name=""/>
        <dsp:cNvSpPr/>
      </dsp:nvSpPr>
      <dsp:spPr>
        <a:xfrm>
          <a:off x="1435590" y="53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dirty="0"/>
            <a:t>What kind of student is a “good fit”?</a:t>
          </a:r>
        </a:p>
      </dsp:txBody>
      <dsp:txXfrm>
        <a:off x="1435590" y="531"/>
        <a:ext cx="3555509" cy="1242935"/>
      </dsp:txXfrm>
    </dsp:sp>
    <dsp:sp modelId="{BCE5E8BB-652C-41B1-848F-0842BDDE4E08}">
      <dsp:nvSpPr>
        <dsp:cNvPr id="0" name=""/>
        <dsp:cNvSpPr/>
      </dsp:nvSpPr>
      <dsp:spPr>
        <a:xfrm>
          <a:off x="0" y="1512773"/>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2239A-A49A-4A68-9F9D-916439ABD5A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27E0-1D0C-4D29-9082-DC3A6B1E18B6}">
      <dsp:nvSpPr>
        <dsp:cNvPr id="0" name=""/>
        <dsp:cNvSpPr/>
      </dsp:nvSpPr>
      <dsp:spPr>
        <a:xfrm>
          <a:off x="1435590" y="155420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dirty="0"/>
            <a:t>Culture of perfectionism, must be good at everything</a:t>
          </a:r>
        </a:p>
      </dsp:txBody>
      <dsp:txXfrm>
        <a:off x="1435590" y="1554201"/>
        <a:ext cx="3555509" cy="1242935"/>
      </dsp:txXfrm>
    </dsp:sp>
    <dsp:sp modelId="{538B8E03-BBFE-49CE-ACFE-DA53B7348BE0}">
      <dsp:nvSpPr>
        <dsp:cNvPr id="0" name=""/>
        <dsp:cNvSpPr/>
      </dsp:nvSpPr>
      <dsp:spPr>
        <a:xfrm>
          <a:off x="0" y="3107870"/>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A2A2-EF03-453D-834D-7379E596D12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8E86-B83C-48E0-8A84-CCF01280A944}">
      <dsp:nvSpPr>
        <dsp:cNvPr id="0" name=""/>
        <dsp:cNvSpPr/>
      </dsp:nvSpPr>
      <dsp:spPr>
        <a:xfrm>
          <a:off x="1435590" y="3107870"/>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dirty="0"/>
            <a:t>Shame, blame, anxiety, and self-loathing</a:t>
          </a:r>
        </a:p>
      </dsp:txBody>
      <dsp:txXfrm>
        <a:off x="1435590" y="3107870"/>
        <a:ext cx="3555509" cy="1242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60C9-18C9-40F1-8D97-34364449984D}">
      <dsp:nvSpPr>
        <dsp:cNvPr id="0" name=""/>
        <dsp:cNvSpPr/>
      </dsp:nvSpPr>
      <dsp:spPr>
        <a:xfrm>
          <a:off x="0" y="53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F0815-4222-4467-8638-EFFAC8275E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FDF0F-D630-4A00-BBDF-63F43B0EE960}">
      <dsp:nvSpPr>
        <dsp:cNvPr id="0" name=""/>
        <dsp:cNvSpPr/>
      </dsp:nvSpPr>
      <dsp:spPr>
        <a:xfrm>
          <a:off x="1435590" y="53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Power structures, importance of advisor approval </a:t>
          </a:r>
        </a:p>
      </dsp:txBody>
      <dsp:txXfrm>
        <a:off x="1435590" y="531"/>
        <a:ext cx="3555509" cy="1242935"/>
      </dsp:txXfrm>
    </dsp:sp>
    <dsp:sp modelId="{BCE5E8BB-652C-41B1-848F-0842BDDE4E08}">
      <dsp:nvSpPr>
        <dsp:cNvPr id="0" name=""/>
        <dsp:cNvSpPr/>
      </dsp:nvSpPr>
      <dsp:spPr>
        <a:xfrm>
          <a:off x="0" y="155420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2239A-A49A-4A68-9F9D-916439ABD5A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27E0-1D0C-4D29-9082-DC3A6B1E18B6}">
      <dsp:nvSpPr>
        <dsp:cNvPr id="0" name=""/>
        <dsp:cNvSpPr/>
      </dsp:nvSpPr>
      <dsp:spPr>
        <a:xfrm>
          <a:off x="1435590" y="155420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Inhibition of self-expression, selfless behavior, and pleasing behavior</a:t>
          </a:r>
        </a:p>
      </dsp:txBody>
      <dsp:txXfrm>
        <a:off x="1435590" y="1554201"/>
        <a:ext cx="3555509" cy="1242935"/>
      </dsp:txXfrm>
    </dsp:sp>
    <dsp:sp modelId="{538B8E03-BBFE-49CE-ACFE-DA53B7348BE0}">
      <dsp:nvSpPr>
        <dsp:cNvPr id="0" name=""/>
        <dsp:cNvSpPr/>
      </dsp:nvSpPr>
      <dsp:spPr>
        <a:xfrm>
          <a:off x="0" y="3107870"/>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A2A2-EF03-453D-834D-7379E596D12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8E86-B83C-48E0-8A84-CCF01280A944}">
      <dsp:nvSpPr>
        <dsp:cNvPr id="0" name=""/>
        <dsp:cNvSpPr/>
      </dsp:nvSpPr>
      <dsp:spPr>
        <a:xfrm>
          <a:off x="1435590" y="3107870"/>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Real consequences for funding, career options</a:t>
          </a:r>
        </a:p>
      </dsp:txBody>
      <dsp:txXfrm>
        <a:off x="1435590" y="3107870"/>
        <a:ext cx="3555509" cy="1242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60C9-18C9-40F1-8D97-34364449984D}">
      <dsp:nvSpPr>
        <dsp:cNvPr id="0" name=""/>
        <dsp:cNvSpPr/>
      </dsp:nvSpPr>
      <dsp:spPr>
        <a:xfrm>
          <a:off x="0" y="53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F0815-4222-4467-8638-EFFAC8275E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FDF0F-D630-4A00-BBDF-63F43B0EE960}">
      <dsp:nvSpPr>
        <dsp:cNvPr id="0" name=""/>
        <dsp:cNvSpPr/>
      </dsp:nvSpPr>
      <dsp:spPr>
        <a:xfrm>
          <a:off x="1435590" y="53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Work long hours to compensate, neglect self-care</a:t>
          </a:r>
        </a:p>
      </dsp:txBody>
      <dsp:txXfrm>
        <a:off x="1435590" y="531"/>
        <a:ext cx="3555509" cy="1242935"/>
      </dsp:txXfrm>
    </dsp:sp>
    <dsp:sp modelId="{BCE5E8BB-652C-41B1-848F-0842BDDE4E08}">
      <dsp:nvSpPr>
        <dsp:cNvPr id="0" name=""/>
        <dsp:cNvSpPr/>
      </dsp:nvSpPr>
      <dsp:spPr>
        <a:xfrm>
          <a:off x="0" y="155420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2239A-A49A-4A68-9F9D-916439ABD5A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27E0-1D0C-4D29-9082-DC3A6B1E18B6}">
      <dsp:nvSpPr>
        <dsp:cNvPr id="0" name=""/>
        <dsp:cNvSpPr/>
      </dsp:nvSpPr>
      <dsp:spPr>
        <a:xfrm>
          <a:off x="1435590" y="155420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Expenditure of energy related to masking</a:t>
          </a:r>
        </a:p>
      </dsp:txBody>
      <dsp:txXfrm>
        <a:off x="1435590" y="1554201"/>
        <a:ext cx="3555509" cy="1242935"/>
      </dsp:txXfrm>
    </dsp:sp>
    <dsp:sp modelId="{538B8E03-BBFE-49CE-ACFE-DA53B7348BE0}">
      <dsp:nvSpPr>
        <dsp:cNvPr id="0" name=""/>
        <dsp:cNvSpPr/>
      </dsp:nvSpPr>
      <dsp:spPr>
        <a:xfrm>
          <a:off x="0" y="2993769"/>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A2A2-EF03-453D-834D-7379E596D12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8E86-B83C-48E0-8A84-CCF01280A944}">
      <dsp:nvSpPr>
        <dsp:cNvPr id="0" name=""/>
        <dsp:cNvSpPr/>
      </dsp:nvSpPr>
      <dsp:spPr>
        <a:xfrm>
          <a:off x="1435590" y="3107870"/>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Increase in anxiety and burnout</a:t>
          </a:r>
        </a:p>
      </dsp:txBody>
      <dsp:txXfrm>
        <a:off x="1435590" y="3107870"/>
        <a:ext cx="35555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5A57-4686-40F4-83C3-4D211A9BC209}">
      <dsp:nvSpPr>
        <dsp:cNvPr id="0" name=""/>
        <dsp:cNvSpPr/>
      </dsp:nvSpPr>
      <dsp:spPr>
        <a:xfrm>
          <a:off x="0" y="11294"/>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Anxiety</a:t>
          </a:r>
        </a:p>
      </dsp:txBody>
      <dsp:txXfrm>
        <a:off x="35125" y="46419"/>
        <a:ext cx="6897478" cy="649299"/>
      </dsp:txXfrm>
    </dsp:sp>
    <dsp:sp modelId="{AFB3B18E-1DF4-4464-A2F5-D916FADC0556}">
      <dsp:nvSpPr>
        <dsp:cNvPr id="0" name=""/>
        <dsp:cNvSpPr/>
      </dsp:nvSpPr>
      <dsp:spPr>
        <a:xfrm>
          <a:off x="0" y="817244"/>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Autism Spectrum</a:t>
          </a:r>
        </a:p>
      </dsp:txBody>
      <dsp:txXfrm>
        <a:off x="35125" y="852369"/>
        <a:ext cx="6897478" cy="649299"/>
      </dsp:txXfrm>
    </dsp:sp>
    <dsp:sp modelId="{E65C1E51-54D2-4199-87EB-B8C9B4BBE0DF}">
      <dsp:nvSpPr>
        <dsp:cNvPr id="0" name=""/>
        <dsp:cNvSpPr/>
      </dsp:nvSpPr>
      <dsp:spPr>
        <a:xfrm>
          <a:off x="0" y="1623194"/>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ADHD</a:t>
          </a:r>
        </a:p>
      </dsp:txBody>
      <dsp:txXfrm>
        <a:off x="35125" y="1658319"/>
        <a:ext cx="6897478" cy="649299"/>
      </dsp:txXfrm>
    </dsp:sp>
    <dsp:sp modelId="{89BFB4BF-1B3D-45D3-9648-4AE793AAB0B3}">
      <dsp:nvSpPr>
        <dsp:cNvPr id="0" name=""/>
        <dsp:cNvSpPr/>
      </dsp:nvSpPr>
      <dsp:spPr>
        <a:xfrm>
          <a:off x="0" y="2429144"/>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Depression</a:t>
          </a:r>
        </a:p>
      </dsp:txBody>
      <dsp:txXfrm>
        <a:off x="35125" y="2464269"/>
        <a:ext cx="6897478" cy="649299"/>
      </dsp:txXfrm>
    </dsp:sp>
    <dsp:sp modelId="{B41CC6EF-B4EB-4990-BBFC-CD55B4753D07}">
      <dsp:nvSpPr>
        <dsp:cNvPr id="0" name=""/>
        <dsp:cNvSpPr/>
      </dsp:nvSpPr>
      <dsp:spPr>
        <a:xfrm>
          <a:off x="0" y="3235095"/>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Dyslexia</a:t>
          </a:r>
        </a:p>
      </dsp:txBody>
      <dsp:txXfrm>
        <a:off x="35125" y="3270220"/>
        <a:ext cx="6897478" cy="649299"/>
      </dsp:txXfrm>
    </dsp:sp>
    <dsp:sp modelId="{7B1FB06B-6794-49FF-A5EB-7F6BB60DC928}">
      <dsp:nvSpPr>
        <dsp:cNvPr id="0" name=""/>
        <dsp:cNvSpPr/>
      </dsp:nvSpPr>
      <dsp:spPr>
        <a:xfrm>
          <a:off x="0" y="4041045"/>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Dyscalculia</a:t>
          </a:r>
        </a:p>
      </dsp:txBody>
      <dsp:txXfrm>
        <a:off x="35125" y="4076170"/>
        <a:ext cx="6897478" cy="649299"/>
      </dsp:txXfrm>
    </dsp:sp>
    <dsp:sp modelId="{8F72DE30-6919-4EC1-A928-D1785BDE5C98}">
      <dsp:nvSpPr>
        <dsp:cNvPr id="0" name=""/>
        <dsp:cNvSpPr/>
      </dsp:nvSpPr>
      <dsp:spPr>
        <a:xfrm>
          <a:off x="0" y="4846995"/>
          <a:ext cx="6967728" cy="7195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Dyspraxia (DCD)</a:t>
          </a:r>
        </a:p>
      </dsp:txBody>
      <dsp:txXfrm>
        <a:off x="35125" y="4882120"/>
        <a:ext cx="6897478"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96739-D41D-483A-A38E-8500FD155343}">
      <dsp:nvSpPr>
        <dsp:cNvPr id="0" name=""/>
        <dsp:cNvSpPr/>
      </dsp:nvSpPr>
      <dsp:spPr>
        <a:xfrm>
          <a:off x="0" y="553"/>
          <a:ext cx="10506456" cy="12955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591B3-6CAB-4E56-BB8A-63D43BCD3BAB}">
      <dsp:nvSpPr>
        <dsp:cNvPr id="0" name=""/>
        <dsp:cNvSpPr/>
      </dsp:nvSpPr>
      <dsp:spPr>
        <a:xfrm>
          <a:off x="391894" y="292045"/>
          <a:ext cx="712535" cy="7125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93EB98-0B5A-43FE-A56A-66EFF7BAA0FB}">
      <dsp:nvSpPr>
        <dsp:cNvPr id="0" name=""/>
        <dsp:cNvSpPr/>
      </dsp:nvSpPr>
      <dsp:spPr>
        <a:xfrm>
          <a:off x="1496324" y="553"/>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Speak Pro"/>
            </a:rPr>
            <a:t>Historically, invisible neurological differences have been defined as an illness or disorder to that needs to be treated</a:t>
          </a:r>
        </a:p>
      </dsp:txBody>
      <dsp:txXfrm>
        <a:off x="1496324" y="553"/>
        <a:ext cx="9010131" cy="1295519"/>
      </dsp:txXfrm>
    </dsp:sp>
    <dsp:sp modelId="{B71C73BF-B15D-42E6-94E7-58278A278D59}">
      <dsp:nvSpPr>
        <dsp:cNvPr id="0" name=""/>
        <dsp:cNvSpPr/>
      </dsp:nvSpPr>
      <dsp:spPr>
        <a:xfrm>
          <a:off x="0" y="1619952"/>
          <a:ext cx="10506456" cy="12955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0AA6E-4A09-4C65-9485-4962FC5C28E0}">
      <dsp:nvSpPr>
        <dsp:cNvPr id="0" name=""/>
        <dsp:cNvSpPr/>
      </dsp:nvSpPr>
      <dsp:spPr>
        <a:xfrm>
          <a:off x="391894" y="1911444"/>
          <a:ext cx="712535" cy="7125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2E9DE5-B162-4A80-9E79-924DDC53242B}">
      <dsp:nvSpPr>
        <dsp:cNvPr id="0" name=""/>
        <dsp:cNvSpPr/>
      </dsp:nvSpPr>
      <dsp:spPr>
        <a:xfrm>
          <a:off x="1496324" y="1619952"/>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Speak Pro"/>
            </a:rPr>
            <a:t>Education often focuses on remediating weaknesses, rather than identifying and developing student strengths</a:t>
          </a:r>
        </a:p>
      </dsp:txBody>
      <dsp:txXfrm>
        <a:off x="1496324" y="1619952"/>
        <a:ext cx="9010131" cy="1295519"/>
      </dsp:txXfrm>
    </dsp:sp>
    <dsp:sp modelId="{3DE94BD6-55FF-48BF-B3EA-1CA1320FFBD4}">
      <dsp:nvSpPr>
        <dsp:cNvPr id="0" name=""/>
        <dsp:cNvSpPr/>
      </dsp:nvSpPr>
      <dsp:spPr>
        <a:xfrm>
          <a:off x="0" y="3239351"/>
          <a:ext cx="10506456" cy="12955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6BDB0-D952-4BCB-8B5C-0F229DCF630C}">
      <dsp:nvSpPr>
        <dsp:cNvPr id="0" name=""/>
        <dsp:cNvSpPr/>
      </dsp:nvSpPr>
      <dsp:spPr>
        <a:xfrm>
          <a:off x="391894" y="3530843"/>
          <a:ext cx="712535" cy="71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3CB51-2FBF-482F-B5AB-CC500079E4E5}">
      <dsp:nvSpPr>
        <dsp:cNvPr id="0" name=""/>
        <dsp:cNvSpPr/>
      </dsp:nvSpPr>
      <dsp:spPr>
        <a:xfrm>
          <a:off x="1496324" y="3239351"/>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Speak Pro"/>
            </a:rPr>
            <a:t>Our program takes a strengths-based approach</a:t>
          </a:r>
        </a:p>
      </dsp:txBody>
      <dsp:txXfrm>
        <a:off x="1496324" y="3239351"/>
        <a:ext cx="9010131" cy="1295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6B19-CA5A-41B3-97C9-B0A706D524DE}">
      <dsp:nvSpPr>
        <dsp:cNvPr id="0" name=""/>
        <dsp:cNvSpPr/>
      </dsp:nvSpPr>
      <dsp:spPr>
        <a:xfrm>
          <a:off x="0" y="22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B3728-0C74-4DEC-8CE8-FF0B128E3939}">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FBB539-114E-4593-9D7C-C4EF719ACB4C}">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Program History at UConn</a:t>
          </a:r>
        </a:p>
      </dsp:txBody>
      <dsp:txXfrm>
        <a:off x="1337397" y="2284"/>
        <a:ext cx="4926242" cy="1157919"/>
      </dsp:txXfrm>
    </dsp:sp>
    <dsp:sp modelId="{7A790EE6-0574-4F27-84D0-573F62D29032}">
      <dsp:nvSpPr>
        <dsp:cNvPr id="0" name=""/>
        <dsp:cNvSpPr/>
      </dsp:nvSpPr>
      <dsp:spPr>
        <a:xfrm>
          <a:off x="0" y="14496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EBE23-495C-40DF-B6B1-FFE56F317E0F}">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C4449B-FDE2-435E-AEDD-44F12ECC17AD}">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Overview of IGE Project</a:t>
          </a:r>
        </a:p>
      </dsp:txBody>
      <dsp:txXfrm>
        <a:off x="1337397" y="1449684"/>
        <a:ext cx="4926242" cy="1157919"/>
      </dsp:txXfrm>
    </dsp:sp>
    <dsp:sp modelId="{DD4C105E-2EF6-41A2-9CB7-5577A6F9BA0E}">
      <dsp:nvSpPr>
        <dsp:cNvPr id="0" name=""/>
        <dsp:cNvSpPr/>
      </dsp:nvSpPr>
      <dsp:spPr>
        <a:xfrm>
          <a:off x="0" y="28970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D5D59-8A70-4434-9AA9-17A82B21BAAC}">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45AAB7-7848-4F07-A52C-781A143A7FC8}">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Research Results</a:t>
          </a:r>
        </a:p>
      </dsp:txBody>
      <dsp:txXfrm>
        <a:off x="1337397" y="2897083"/>
        <a:ext cx="4926242" cy="1157919"/>
      </dsp:txXfrm>
    </dsp:sp>
    <dsp:sp modelId="{3E40927B-8AAC-4ACD-A693-E6E55CA81B21}">
      <dsp:nvSpPr>
        <dsp:cNvPr id="0" name=""/>
        <dsp:cNvSpPr/>
      </dsp:nvSpPr>
      <dsp:spPr>
        <a:xfrm>
          <a:off x="0" y="43444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97DF6-928B-4F27-A8CD-6E545328E970}">
      <dsp:nvSpPr>
        <dsp:cNvPr id="0" name=""/>
        <dsp:cNvSpPr/>
      </dsp:nvSpPr>
      <dsp:spPr>
        <a:xfrm>
          <a:off x="350270" y="4605015"/>
          <a:ext cx="636855" cy="636855"/>
        </a:xfrm>
        <a:prstGeom prst="rect">
          <a:avLst/>
        </a:prstGeom>
        <a:blipFill rotWithShape="1">
          <a:blip xmlns:r="http://schemas.openxmlformats.org/officeDocument/2006/relationships" r:embed="rId7">
            <a:duotone>
              <a:srgbClr val="70AD47">
                <a:shade val="45000"/>
                <a:satMod val="135000"/>
              </a:srgbClr>
              <a:prstClr val="white"/>
            </a:duotone>
          </a:blip>
          <a:srcRect/>
          <a:stretch>
            <a:fillRect/>
          </a:stretch>
        </a:blipFill>
        <a:ln w="12700" cap="flat" cmpd="sng" algn="ctr">
          <a:solidFill>
            <a:srgbClr val="FFFF00">
              <a:alpha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044D3-D73C-41DC-AB9A-4D3CDF68B74A}">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Open Discussion and Q&amp;A</a:t>
          </a:r>
        </a:p>
      </dsp:txBody>
      <dsp:txXfrm>
        <a:off x="1337397" y="4344483"/>
        <a:ext cx="4926242" cy="1157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E570E-3840-492F-B35F-175C1970D367}">
      <dsp:nvSpPr>
        <dsp:cNvPr id="0" name=""/>
        <dsp:cNvSpPr/>
      </dsp:nvSpPr>
      <dsp:spPr>
        <a:xfrm>
          <a:off x="823" y="590624"/>
          <a:ext cx="3212851" cy="1927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Research Initiation Grant: Nurturing the Creativity of Students with ADHD in Engineering Disciplines, 2014 to 2017</a:t>
          </a:r>
        </a:p>
      </dsp:txBody>
      <dsp:txXfrm>
        <a:off x="823" y="590624"/>
        <a:ext cx="3212851" cy="1927710"/>
      </dsp:txXfrm>
    </dsp:sp>
    <dsp:sp modelId="{9AECE75D-BCA1-440D-B62B-D4D0761BCEB0}">
      <dsp:nvSpPr>
        <dsp:cNvPr id="0" name=""/>
        <dsp:cNvSpPr/>
      </dsp:nvSpPr>
      <dsp:spPr>
        <a:xfrm>
          <a:off x="3534960" y="590624"/>
          <a:ext cx="3212851" cy="1927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REU Site: Research Experience in Cyber and Civil Infrastructure Security for Students with ADHD: Fostering Innovation, 2015 to 2019</a:t>
          </a:r>
        </a:p>
      </dsp:txBody>
      <dsp:txXfrm>
        <a:off x="3534960" y="590624"/>
        <a:ext cx="3212851" cy="1927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5FF93-C373-4C0D-8ABE-DB76D732494A}">
      <dsp:nvSpPr>
        <dsp:cNvPr id="0" name=""/>
        <dsp:cNvSpPr/>
      </dsp:nvSpPr>
      <dsp:spPr>
        <a:xfrm>
          <a:off x="0" y="484593"/>
          <a:ext cx="3310977" cy="19865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CAREER: Promoting Engineering Innovation Through Increased Neurodiversity by Encouraging the Participation of Students with ADHD, 2017-2022 </a:t>
          </a:r>
        </a:p>
      </dsp:txBody>
      <dsp:txXfrm>
        <a:off x="0" y="484593"/>
        <a:ext cx="3310977" cy="1986586"/>
      </dsp:txXfrm>
    </dsp:sp>
    <dsp:sp modelId="{E9F2233C-2336-4615-B58A-99DD0711B9AE}">
      <dsp:nvSpPr>
        <dsp:cNvPr id="0" name=""/>
        <dsp:cNvSpPr/>
      </dsp:nvSpPr>
      <dsp:spPr>
        <a:xfrm>
          <a:off x="3642075" y="484593"/>
          <a:ext cx="3310977" cy="19865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IUSE/PFE:RED Innovation Beyond Accommodation: Leveraging Neurodiversity for Engineering Innovation, 2020-2024</a:t>
          </a:r>
        </a:p>
      </dsp:txBody>
      <dsp:txXfrm>
        <a:off x="3642075" y="484593"/>
        <a:ext cx="3310977" cy="1986586"/>
      </dsp:txXfrm>
    </dsp:sp>
    <dsp:sp modelId="{64A77DC1-0F3E-4EEE-8281-A0EC974F9569}">
      <dsp:nvSpPr>
        <dsp:cNvPr id="0" name=""/>
        <dsp:cNvSpPr/>
      </dsp:nvSpPr>
      <dsp:spPr>
        <a:xfrm>
          <a:off x="7284150" y="484593"/>
          <a:ext cx="3310977" cy="19865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REU Site: Research Experience for Neurodiverse Students: Transforming the Nation's Aging Infrastructure by Advancing Radical Solutions, 2021-2024 </a:t>
          </a:r>
        </a:p>
      </dsp:txBody>
      <dsp:txXfrm>
        <a:off x="7284150" y="484593"/>
        <a:ext cx="3310977" cy="1986586"/>
      </dsp:txXfrm>
    </dsp:sp>
    <dsp:sp modelId="{ACB9197E-EAA0-46C4-A5DD-27C7D5EA887A}">
      <dsp:nvSpPr>
        <dsp:cNvPr id="0" name=""/>
        <dsp:cNvSpPr/>
      </dsp:nvSpPr>
      <dsp:spPr>
        <a:xfrm>
          <a:off x="0" y="2802277"/>
          <a:ext cx="3310977" cy="19865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IGE: Encouraging the Participation of Neurodiverse Students in STEM Graduate Programs to Radically Enhance the Creativity of the Professional Workforce, 2021-2024 </a:t>
          </a:r>
        </a:p>
      </dsp:txBody>
      <dsp:txXfrm>
        <a:off x="0" y="2802277"/>
        <a:ext cx="3310977" cy="1986586"/>
      </dsp:txXfrm>
    </dsp:sp>
    <dsp:sp modelId="{2971555B-02DF-4B93-BCEB-74DFAAAAB632}">
      <dsp:nvSpPr>
        <dsp:cNvPr id="0" name=""/>
        <dsp:cNvSpPr/>
      </dsp:nvSpPr>
      <dsp:spPr>
        <a:xfrm>
          <a:off x="3642075" y="2802277"/>
          <a:ext cx="3310977" cy="19865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MCA: Leveraging Artificial Intelligence to Enhance the Creativity of the STEM Professional Workforce by Transforming Education for Neurodiverse Learners, 2021-2024</a:t>
          </a:r>
        </a:p>
      </dsp:txBody>
      <dsp:txXfrm>
        <a:off x="3642075" y="2802277"/>
        <a:ext cx="3310977" cy="1986586"/>
      </dsp:txXfrm>
    </dsp:sp>
    <dsp:sp modelId="{0C4F99E7-EEEF-4CAA-89E3-4829DC3B6CEC}">
      <dsp:nvSpPr>
        <dsp:cNvPr id="0" name=""/>
        <dsp:cNvSpPr/>
      </dsp:nvSpPr>
      <dsp:spPr>
        <a:xfrm>
          <a:off x="7284150" y="2802277"/>
          <a:ext cx="3310977" cy="19865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NRT: Transdisciplinary Convergence in Educational Neuroscience Doctoral Training Program (TRANCEND), 2022-2027</a:t>
          </a:r>
        </a:p>
      </dsp:txBody>
      <dsp:txXfrm>
        <a:off x="7284150" y="2802277"/>
        <a:ext cx="3310977" cy="1986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105E-2EF6-41A2-9CB7-5577A6F9BA0E}">
      <dsp:nvSpPr>
        <dsp:cNvPr id="0" name=""/>
        <dsp:cNvSpPr/>
      </dsp:nvSpPr>
      <dsp:spPr>
        <a:xfrm>
          <a:off x="0" y="1926640"/>
          <a:ext cx="11217678"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D5D59-8A70-4434-9AA9-17A82B21BAAC}">
      <dsp:nvSpPr>
        <dsp:cNvPr id="0" name=""/>
        <dsp:cNvSpPr/>
      </dsp:nvSpPr>
      <dsp:spPr>
        <a:xfrm>
          <a:off x="499550" y="2298207"/>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45AAB7-7848-4F07-A52C-781A143A7FC8}">
      <dsp:nvSpPr>
        <dsp:cNvPr id="0" name=""/>
        <dsp:cNvSpPr/>
      </dsp:nvSpPr>
      <dsp:spPr>
        <a:xfrm>
          <a:off x="1907374" y="1926640"/>
          <a:ext cx="9310304"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600200">
            <a:lnSpc>
              <a:spcPct val="100000"/>
            </a:lnSpc>
            <a:spcBef>
              <a:spcPct val="0"/>
            </a:spcBef>
            <a:spcAft>
              <a:spcPct val="35000"/>
            </a:spcAft>
            <a:buNone/>
          </a:pPr>
          <a:r>
            <a:rPr lang="en-US" sz="3600" kern="1200"/>
            <a:t>Presentation of Findings from Focus Groups</a:t>
          </a:r>
        </a:p>
      </dsp:txBody>
      <dsp:txXfrm>
        <a:off x="1907374" y="1926640"/>
        <a:ext cx="9310304" cy="1651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60C9-18C9-40F1-8D97-34364449984D}">
      <dsp:nvSpPr>
        <dsp:cNvPr id="0" name=""/>
        <dsp:cNvSpPr/>
      </dsp:nvSpPr>
      <dsp:spPr>
        <a:xfrm>
          <a:off x="0" y="53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F0815-4222-4467-8638-EFFAC8275E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FDF0F-D630-4A00-BBDF-63F43B0EE960}">
      <dsp:nvSpPr>
        <dsp:cNvPr id="0" name=""/>
        <dsp:cNvSpPr/>
      </dsp:nvSpPr>
      <dsp:spPr>
        <a:xfrm>
          <a:off x="1435590" y="53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Assumptions about what makes a good graduate student</a:t>
          </a:r>
        </a:p>
      </dsp:txBody>
      <dsp:txXfrm>
        <a:off x="1435590" y="531"/>
        <a:ext cx="3555509" cy="1242935"/>
      </dsp:txXfrm>
    </dsp:sp>
    <dsp:sp modelId="{BCE5E8BB-652C-41B1-848F-0842BDDE4E08}">
      <dsp:nvSpPr>
        <dsp:cNvPr id="0" name=""/>
        <dsp:cNvSpPr/>
      </dsp:nvSpPr>
      <dsp:spPr>
        <a:xfrm>
          <a:off x="0" y="155420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2239A-A49A-4A68-9F9D-916439ABD5A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27E0-1D0C-4D29-9082-DC3A6B1E18B6}">
      <dsp:nvSpPr>
        <dsp:cNvPr id="0" name=""/>
        <dsp:cNvSpPr/>
      </dsp:nvSpPr>
      <dsp:spPr>
        <a:xfrm>
          <a:off x="1435590" y="155420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Encoded power and policies in graduate education</a:t>
          </a:r>
        </a:p>
      </dsp:txBody>
      <dsp:txXfrm>
        <a:off x="1435590" y="1554201"/>
        <a:ext cx="3555509" cy="1242935"/>
      </dsp:txXfrm>
    </dsp:sp>
    <dsp:sp modelId="{538B8E03-BBFE-49CE-ACFE-DA53B7348BE0}">
      <dsp:nvSpPr>
        <dsp:cNvPr id="0" name=""/>
        <dsp:cNvSpPr/>
      </dsp:nvSpPr>
      <dsp:spPr>
        <a:xfrm>
          <a:off x="0" y="3107870"/>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A2A2-EF03-453D-834D-7379E596D12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8E86-B83C-48E0-8A84-CCF01280A944}">
      <dsp:nvSpPr>
        <dsp:cNvPr id="0" name=""/>
        <dsp:cNvSpPr/>
      </dsp:nvSpPr>
      <dsp:spPr>
        <a:xfrm>
          <a:off x="1435590" y="3107870"/>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Advisor-Advisee Relationship</a:t>
          </a:r>
        </a:p>
      </dsp:txBody>
      <dsp:txXfrm>
        <a:off x="1435590" y="3107870"/>
        <a:ext cx="35555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60C9-18C9-40F1-8D97-34364449984D}">
      <dsp:nvSpPr>
        <dsp:cNvPr id="0" name=""/>
        <dsp:cNvSpPr/>
      </dsp:nvSpPr>
      <dsp:spPr>
        <a:xfrm>
          <a:off x="0" y="53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F0815-4222-4467-8638-EFFAC8275E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FDF0F-D630-4A00-BBDF-63F43B0EE960}">
      <dsp:nvSpPr>
        <dsp:cNvPr id="0" name=""/>
        <dsp:cNvSpPr/>
      </dsp:nvSpPr>
      <dsp:spPr>
        <a:xfrm>
          <a:off x="1435590" y="53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Neurodiversity is not apparent without disclosure</a:t>
          </a:r>
        </a:p>
      </dsp:txBody>
      <dsp:txXfrm>
        <a:off x="1435590" y="531"/>
        <a:ext cx="3555509" cy="1242935"/>
      </dsp:txXfrm>
    </dsp:sp>
    <dsp:sp modelId="{BCE5E8BB-652C-41B1-848F-0842BDDE4E08}">
      <dsp:nvSpPr>
        <dsp:cNvPr id="0" name=""/>
        <dsp:cNvSpPr/>
      </dsp:nvSpPr>
      <dsp:spPr>
        <a:xfrm>
          <a:off x="0" y="1554201"/>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2239A-A49A-4A68-9F9D-916439ABD5A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627E0-1D0C-4D29-9082-DC3A6B1E18B6}">
      <dsp:nvSpPr>
        <dsp:cNvPr id="0" name=""/>
        <dsp:cNvSpPr/>
      </dsp:nvSpPr>
      <dsp:spPr>
        <a:xfrm>
          <a:off x="1435590" y="1554201"/>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Stigma and stereotype threat impacts performance and wellbeing</a:t>
          </a:r>
        </a:p>
      </dsp:txBody>
      <dsp:txXfrm>
        <a:off x="1435590" y="1554201"/>
        <a:ext cx="3555509" cy="1242935"/>
      </dsp:txXfrm>
    </dsp:sp>
    <dsp:sp modelId="{538B8E03-BBFE-49CE-ACFE-DA53B7348BE0}">
      <dsp:nvSpPr>
        <dsp:cNvPr id="0" name=""/>
        <dsp:cNvSpPr/>
      </dsp:nvSpPr>
      <dsp:spPr>
        <a:xfrm>
          <a:off x="0" y="3107870"/>
          <a:ext cx="49911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A2A2-EF03-453D-834D-7379E596D12E}">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8E86-B83C-48E0-8A84-CCF01280A944}">
      <dsp:nvSpPr>
        <dsp:cNvPr id="0" name=""/>
        <dsp:cNvSpPr/>
      </dsp:nvSpPr>
      <dsp:spPr>
        <a:xfrm>
          <a:off x="1435590" y="3107870"/>
          <a:ext cx="35555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Self-stigma (internalization), lack of disclosure, masking</a:t>
          </a:r>
        </a:p>
      </dsp:txBody>
      <dsp:txXfrm>
        <a:off x="1435590" y="3107870"/>
        <a:ext cx="35555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895C9-B3E9-4FC9-8E3C-0E0F25C997CA}"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3A53-E137-484C-A9E4-522C62B73065}" type="slidenum">
              <a:rPr lang="en-US" smtClean="0"/>
              <a:t>‹#›</a:t>
            </a:fld>
            <a:endParaRPr lang="en-US"/>
          </a:p>
        </p:txBody>
      </p:sp>
    </p:spTree>
    <p:extLst>
      <p:ext uri="{BB962C8B-B14F-4D97-AF65-F5344CB8AC3E}">
        <p14:creationId xmlns:p14="http://schemas.microsoft.com/office/powerpoint/2010/main" val="309923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nstagram.com/neurodiversity.at.ucon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feel like the contrast ratio might not be high enough with text and background colours</a:t>
            </a:r>
          </a:p>
        </p:txBody>
      </p:sp>
      <p:sp>
        <p:nvSpPr>
          <p:cNvPr id="4" name="Slide Number Placeholder 3"/>
          <p:cNvSpPr>
            <a:spLocks noGrp="1"/>
          </p:cNvSpPr>
          <p:nvPr>
            <p:ph type="sldNum" sz="quarter" idx="5"/>
          </p:nvPr>
        </p:nvSpPr>
        <p:spPr/>
        <p:txBody>
          <a:bodyPr/>
          <a:lstStyle/>
          <a:p>
            <a:fld id="{F1984018-339D-48D8-9D68-9497DF1FC875}" type="slidenum">
              <a:rPr lang="en-US"/>
              <a:t>5</a:t>
            </a:fld>
            <a:endParaRPr lang="en-US"/>
          </a:p>
        </p:txBody>
      </p:sp>
    </p:spTree>
    <p:extLst>
      <p:ext uri="{BB962C8B-B14F-4D97-AF65-F5344CB8AC3E}">
        <p14:creationId xmlns:p14="http://schemas.microsoft.com/office/powerpoint/2010/main" val="335086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18</a:t>
            </a:fld>
            <a:endParaRPr lang="en-US"/>
          </a:p>
        </p:txBody>
      </p:sp>
    </p:spTree>
    <p:extLst>
      <p:ext uri="{BB962C8B-B14F-4D97-AF65-F5344CB8AC3E}">
        <p14:creationId xmlns:p14="http://schemas.microsoft.com/office/powerpoint/2010/main" val="289965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19</a:t>
            </a:fld>
            <a:endParaRPr lang="en-US"/>
          </a:p>
        </p:txBody>
      </p:sp>
    </p:spTree>
    <p:extLst>
      <p:ext uri="{BB962C8B-B14F-4D97-AF65-F5344CB8AC3E}">
        <p14:creationId xmlns:p14="http://schemas.microsoft.com/office/powerpoint/2010/main" val="204923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20</a:t>
            </a:fld>
            <a:endParaRPr lang="en-US"/>
          </a:p>
        </p:txBody>
      </p:sp>
    </p:spTree>
    <p:extLst>
      <p:ext uri="{BB962C8B-B14F-4D97-AF65-F5344CB8AC3E}">
        <p14:creationId xmlns:p14="http://schemas.microsoft.com/office/powerpoint/2010/main" val="76246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21</a:t>
            </a:fld>
            <a:endParaRPr lang="en-US"/>
          </a:p>
        </p:txBody>
      </p:sp>
    </p:spTree>
    <p:extLst>
      <p:ext uri="{BB962C8B-B14F-4D97-AF65-F5344CB8AC3E}">
        <p14:creationId xmlns:p14="http://schemas.microsoft.com/office/powerpoint/2010/main" val="276919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22</a:t>
            </a:fld>
            <a:endParaRPr lang="en-US"/>
          </a:p>
        </p:txBody>
      </p:sp>
    </p:spTree>
    <p:extLst>
      <p:ext uri="{BB962C8B-B14F-4D97-AF65-F5344CB8AC3E}">
        <p14:creationId xmlns:p14="http://schemas.microsoft.com/office/powerpoint/2010/main" val="170887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23</a:t>
            </a:fld>
            <a:endParaRPr lang="en-US"/>
          </a:p>
        </p:txBody>
      </p:sp>
    </p:spTree>
    <p:extLst>
      <p:ext uri="{BB962C8B-B14F-4D97-AF65-F5344CB8AC3E}">
        <p14:creationId xmlns:p14="http://schemas.microsoft.com/office/powerpoint/2010/main" val="248356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24</a:t>
            </a:fld>
            <a:endParaRPr lang="en-US"/>
          </a:p>
        </p:txBody>
      </p:sp>
    </p:spTree>
    <p:extLst>
      <p:ext uri="{BB962C8B-B14F-4D97-AF65-F5344CB8AC3E}">
        <p14:creationId xmlns:p14="http://schemas.microsoft.com/office/powerpoint/2010/main" val="196034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25</a:t>
            </a:fld>
            <a:endParaRPr lang="en-US"/>
          </a:p>
        </p:txBody>
      </p:sp>
    </p:spTree>
    <p:extLst>
      <p:ext uri="{BB962C8B-B14F-4D97-AF65-F5344CB8AC3E}">
        <p14:creationId xmlns:p14="http://schemas.microsoft.com/office/powerpoint/2010/main" val="253730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26</a:t>
            </a:fld>
            <a:endParaRPr lang="en-US"/>
          </a:p>
        </p:txBody>
      </p:sp>
    </p:spTree>
    <p:extLst>
      <p:ext uri="{BB962C8B-B14F-4D97-AF65-F5344CB8AC3E}">
        <p14:creationId xmlns:p14="http://schemas.microsoft.com/office/powerpoint/2010/main" val="521634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27</a:t>
            </a:fld>
            <a:endParaRPr lang="en-US"/>
          </a:p>
        </p:txBody>
      </p:sp>
    </p:spTree>
    <p:extLst>
      <p:ext uri="{BB962C8B-B14F-4D97-AF65-F5344CB8AC3E}">
        <p14:creationId xmlns:p14="http://schemas.microsoft.com/office/powerpoint/2010/main" val="251790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B7973A-0628-4652-A40F-2B8392FA792D}" type="slidenum">
              <a:rPr lang="en-US" smtClean="0"/>
              <a:t>6</a:t>
            </a:fld>
            <a:endParaRPr lang="en-US"/>
          </a:p>
        </p:txBody>
      </p:sp>
    </p:spTree>
    <p:extLst>
      <p:ext uri="{BB962C8B-B14F-4D97-AF65-F5344CB8AC3E}">
        <p14:creationId xmlns:p14="http://schemas.microsoft.com/office/powerpoint/2010/main" val="10399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28</a:t>
            </a:fld>
            <a:endParaRPr lang="en-US"/>
          </a:p>
        </p:txBody>
      </p:sp>
    </p:spTree>
    <p:extLst>
      <p:ext uri="{BB962C8B-B14F-4D97-AF65-F5344CB8AC3E}">
        <p14:creationId xmlns:p14="http://schemas.microsoft.com/office/powerpoint/2010/main" val="2519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29</a:t>
            </a:fld>
            <a:endParaRPr lang="en-US"/>
          </a:p>
        </p:txBody>
      </p:sp>
    </p:spTree>
    <p:extLst>
      <p:ext uri="{BB962C8B-B14F-4D97-AF65-F5344CB8AC3E}">
        <p14:creationId xmlns:p14="http://schemas.microsoft.com/office/powerpoint/2010/main" val="2790094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Opening  up help to everyone in the school of engineering </a:t>
            </a:r>
          </a:p>
          <a:p>
            <a:r>
              <a:rPr lang="en-US">
                <a:hlinkClick r:id="rId3"/>
              </a:rPr>
              <a:t>https://www.instagram.com/neurodiversity.at.uconn/</a:t>
            </a:r>
            <a:r>
              <a:rPr lang="en-US"/>
              <a:t> </a:t>
            </a:r>
          </a:p>
        </p:txBody>
      </p:sp>
      <p:sp>
        <p:nvSpPr>
          <p:cNvPr id="4" name="Slide Number Placeholder 3"/>
          <p:cNvSpPr>
            <a:spLocks noGrp="1"/>
          </p:cNvSpPr>
          <p:nvPr>
            <p:ph type="sldNum" sz="quarter" idx="5"/>
          </p:nvPr>
        </p:nvSpPr>
        <p:spPr/>
        <p:txBody>
          <a:bodyPr/>
          <a:lstStyle/>
          <a:p>
            <a:fld id="{F1984018-339D-48D8-9D68-9497DF1FC875}" type="slidenum">
              <a:rPr lang="en-US"/>
              <a:t>30</a:t>
            </a:fld>
            <a:endParaRPr lang="en-US"/>
          </a:p>
        </p:txBody>
      </p:sp>
    </p:spTree>
    <p:extLst>
      <p:ext uri="{BB962C8B-B14F-4D97-AF65-F5344CB8AC3E}">
        <p14:creationId xmlns:p14="http://schemas.microsoft.com/office/powerpoint/2010/main" val="97519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Many of the participants joined a PhD program after graduation, one received an NSF GRFP fellowship in 2019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3ACEC-41EA-4E5D-AF82-3743BEEBE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0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Many of the participants joined a PhD program after graduation, one received an NSF GRFP fellowship in 2019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3ACEC-41EA-4E5D-AF82-3743BEEBE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3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11</a:t>
            </a:fld>
            <a:endParaRPr lang="en-US"/>
          </a:p>
        </p:txBody>
      </p:sp>
    </p:spTree>
    <p:extLst>
      <p:ext uri="{BB962C8B-B14F-4D97-AF65-F5344CB8AC3E}">
        <p14:creationId xmlns:p14="http://schemas.microsoft.com/office/powerpoint/2010/main" val="3813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13</a:t>
            </a:fld>
            <a:endParaRPr lang="en-US"/>
          </a:p>
        </p:txBody>
      </p:sp>
    </p:spTree>
    <p:extLst>
      <p:ext uri="{BB962C8B-B14F-4D97-AF65-F5344CB8AC3E}">
        <p14:creationId xmlns:p14="http://schemas.microsoft.com/office/powerpoint/2010/main" val="349639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15</a:t>
            </a:fld>
            <a:endParaRPr lang="en-US"/>
          </a:p>
        </p:txBody>
      </p:sp>
    </p:spTree>
    <p:extLst>
      <p:ext uri="{BB962C8B-B14F-4D97-AF65-F5344CB8AC3E}">
        <p14:creationId xmlns:p14="http://schemas.microsoft.com/office/powerpoint/2010/main" val="14750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16</a:t>
            </a:fld>
            <a:endParaRPr lang="en-US"/>
          </a:p>
        </p:txBody>
      </p:sp>
    </p:spTree>
    <p:extLst>
      <p:ext uri="{BB962C8B-B14F-4D97-AF65-F5344CB8AC3E}">
        <p14:creationId xmlns:p14="http://schemas.microsoft.com/office/powerpoint/2010/main" val="207614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819D1-FD1F-46D9-8988-9CAD38DF1855}" type="slidenum">
              <a:rPr lang="en-US" smtClean="0"/>
              <a:t>17</a:t>
            </a:fld>
            <a:endParaRPr lang="en-US"/>
          </a:p>
        </p:txBody>
      </p:sp>
    </p:spTree>
    <p:extLst>
      <p:ext uri="{BB962C8B-B14F-4D97-AF65-F5344CB8AC3E}">
        <p14:creationId xmlns:p14="http://schemas.microsoft.com/office/powerpoint/2010/main" val="108111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3952-592D-47CD-A2EA-F74599EBC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15A00-3027-45C3-A168-F2D35423E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082B0-112E-47DD-A84F-B6A32399DBB8}"/>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0D1BEFDA-E136-48C7-9637-218196DF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6C15B-7B46-4289-B1DF-72BE9355E2D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1141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3E5-1C22-47F7-8249-F8C342F2D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C758-9847-4E89-B6C8-B7DC72EDF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6E08D-24E1-4367-AF7D-C86AF3A03084}"/>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E750FE34-7A42-4676-93A5-1F88A7F39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37CF0-98EA-49DC-948F-C1E851EE4EFD}"/>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42829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1AE7E-A703-4A29-B22F-CDBF2D6F8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75922-836C-4B74-A080-0790B35F4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FDFC7-5ED3-46C0-9017-1367363430CE}"/>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EB593AC3-F26B-4AE0-86B6-1D53EB1F4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98B2A-8065-49E0-A166-B602C352576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83309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3952-592D-47CD-A2EA-F74599EBC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15A00-3027-45C3-A168-F2D35423E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082B0-112E-47DD-A84F-B6A32399DBB8}"/>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0D1BEFDA-E136-48C7-9637-218196DF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6C15B-7B46-4289-B1DF-72BE9355E2D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1141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A873-CA4D-4A21-BA07-D94289539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F7A66-34A2-4776-86EF-1321CE734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62FF6-188B-4A81-82D8-E242B8886F63}"/>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8F6909B5-A2C8-4E65-90C0-5244DFE87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82869-E78E-4D4E-87FD-A92ACE24975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56808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F520-3156-4931-BC5F-9F7179A6A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BE97A9-3A39-4E3B-A754-C1F91DFF7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CAA00-CB92-4768-94A2-368F431411F0}"/>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0025E876-E2B6-4810-AE72-DE3D87DDF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C8607-6317-4EBD-9A8A-9BB1D457139C}"/>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79733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2753-3710-493B-840C-FE16963D6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10F8B-9940-4361-BCC9-F3C4346C0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36C1F-EE0F-4DC7-AFAA-03746C931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70C14-FE9B-4191-AC0D-E21ECE43D51F}"/>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6" name="Footer Placeholder 5">
            <a:extLst>
              <a:ext uri="{FF2B5EF4-FFF2-40B4-BE49-F238E27FC236}">
                <a16:creationId xmlns:a16="http://schemas.microsoft.com/office/drawing/2014/main" id="{DE81EAD9-337A-4273-BF1D-2BAD24454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80A0D-67DB-4A26-8EA2-1015ED87969D}"/>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98326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F5E8-BB33-4030-B7E5-D11B973C35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9D55CA-09DE-43F1-A526-11493AE4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6A4C1-6190-4A45-AE16-AB9EAFAD4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B7FB3-A214-4897-B84D-C2822ED93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660978-CAD9-4D3F-B89C-576C29BCB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6D32E-DE10-4971-B201-733DB9E5EC02}"/>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8" name="Footer Placeholder 7">
            <a:extLst>
              <a:ext uri="{FF2B5EF4-FFF2-40B4-BE49-F238E27FC236}">
                <a16:creationId xmlns:a16="http://schemas.microsoft.com/office/drawing/2014/main" id="{206D1869-A94C-4345-A93F-C89A94B07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759CFE-C29E-4469-86CB-000F62C66D18}"/>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210872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608F-0373-42A8-BBDE-B9FDBEBBD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8C9C9-90DC-4085-A327-C5970B30C0D9}"/>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4" name="Footer Placeholder 3">
            <a:extLst>
              <a:ext uri="{FF2B5EF4-FFF2-40B4-BE49-F238E27FC236}">
                <a16:creationId xmlns:a16="http://schemas.microsoft.com/office/drawing/2014/main" id="{301786EF-2B82-4981-878E-E9EBFEF96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00EF0-5C35-4169-A6CE-70100BD133CB}"/>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149615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7C147-EF06-4DF6-B69B-73F5F374BD07}"/>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3" name="Footer Placeholder 2">
            <a:extLst>
              <a:ext uri="{FF2B5EF4-FFF2-40B4-BE49-F238E27FC236}">
                <a16:creationId xmlns:a16="http://schemas.microsoft.com/office/drawing/2014/main" id="{8907775D-C3B7-4F1F-9D76-30E1E51D9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C31F1-640B-4EF8-929D-31D5C3319E38}"/>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410125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2ACD-6541-4F85-BD6B-DF6C48CF1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BFEEE-94C5-4D60-82E5-848126B37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3018B8-5F02-44AF-8E40-D9F7117A0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0FC45-D54F-4FCC-87A2-636D8DEC124D}"/>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6" name="Footer Placeholder 5">
            <a:extLst>
              <a:ext uri="{FF2B5EF4-FFF2-40B4-BE49-F238E27FC236}">
                <a16:creationId xmlns:a16="http://schemas.microsoft.com/office/drawing/2014/main" id="{27E243C5-5AD0-4BD9-9865-9755FBEDE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13A8B-8718-423F-ACBA-EED88EF35ED9}"/>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28203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A873-CA4D-4A21-BA07-D94289539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F7A66-34A2-4776-86EF-1321CE734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62FF6-188B-4A81-82D8-E242B8886F63}"/>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8F6909B5-A2C8-4E65-90C0-5244DFE87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82869-E78E-4D4E-87FD-A92ACE24975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56808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B4AE-9534-473C-A6C7-58E6C7F58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C5D7B-BF0C-4F34-BDD1-9F500C183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02AE2-6DDC-4703-9954-C6A8F108F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5AE15-6985-4A51-846D-69CDEBC3B684}"/>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6" name="Footer Placeholder 5">
            <a:extLst>
              <a:ext uri="{FF2B5EF4-FFF2-40B4-BE49-F238E27FC236}">
                <a16:creationId xmlns:a16="http://schemas.microsoft.com/office/drawing/2014/main" id="{1876EB9E-DE5C-40C4-A0AE-218117DDF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5C780-6D8E-4B6A-8764-815E876227C2}"/>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70315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3E5-1C22-47F7-8249-F8C342F2D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C758-9847-4E89-B6C8-B7DC72EDF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6E08D-24E1-4367-AF7D-C86AF3A03084}"/>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E750FE34-7A42-4676-93A5-1F88A7F39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37CF0-98EA-49DC-948F-C1E851EE4EFD}"/>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428293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1AE7E-A703-4A29-B22F-CDBF2D6F8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75922-836C-4B74-A080-0790B35F4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FDFC7-5ED3-46C0-9017-1367363430CE}"/>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EB593AC3-F26B-4AE0-86B6-1D53EB1F4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98B2A-8065-49E0-A166-B602C3525763}"/>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83309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EA72-013C-4B74-A010-75F4B289E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6D082-877A-43C4-80D7-114F95F000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0C76F-A70C-41A0-8964-7DD6FB56BAAF}"/>
              </a:ext>
            </a:extLst>
          </p:cNvPr>
          <p:cNvSpPr>
            <a:spLocks noGrp="1"/>
          </p:cNvSpPr>
          <p:nvPr>
            <p:ph type="dt" sz="half" idx="10"/>
          </p:nvPr>
        </p:nvSpPr>
        <p:spPr/>
        <p:txBody>
          <a:bodyPr/>
          <a:lstStyle/>
          <a:p>
            <a:fld id="{7046276D-56DA-4BCE-AFE9-9A090DD0CD72}" type="datetimeFigureOut">
              <a:rPr lang="en-US" smtClean="0"/>
              <a:t>3/3/2023</a:t>
            </a:fld>
            <a:endParaRPr lang="en-US"/>
          </a:p>
        </p:txBody>
      </p:sp>
      <p:sp>
        <p:nvSpPr>
          <p:cNvPr id="5" name="Footer Placeholder 4">
            <a:extLst>
              <a:ext uri="{FF2B5EF4-FFF2-40B4-BE49-F238E27FC236}">
                <a16:creationId xmlns:a16="http://schemas.microsoft.com/office/drawing/2014/main" id="{837D30A7-DC23-46A3-B025-6C9ACE1BB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C61E9-3D07-47C0-8584-70EC1DC3D020}"/>
              </a:ext>
            </a:extLst>
          </p:cNvPr>
          <p:cNvSpPr>
            <a:spLocks noGrp="1"/>
          </p:cNvSpPr>
          <p:nvPr>
            <p:ph type="sldNum" sz="quarter" idx="12"/>
          </p:nvPr>
        </p:nvSpPr>
        <p:spPr/>
        <p:txBody>
          <a:bodyPr/>
          <a:lstStyle/>
          <a:p>
            <a:fld id="{0F798D5E-5C80-4AF9-B744-B39C25F07F79}" type="slidenum">
              <a:rPr lang="en-US" smtClean="0"/>
              <a:t>‹#›</a:t>
            </a:fld>
            <a:endParaRPr lang="en-US"/>
          </a:p>
        </p:txBody>
      </p:sp>
    </p:spTree>
    <p:extLst>
      <p:ext uri="{BB962C8B-B14F-4D97-AF65-F5344CB8AC3E}">
        <p14:creationId xmlns:p14="http://schemas.microsoft.com/office/powerpoint/2010/main" val="1575519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9872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F520-3156-4931-BC5F-9F7179A6A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BE97A9-3A39-4E3B-A754-C1F91DFF7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CAA00-CB92-4768-94A2-368F431411F0}"/>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0025E876-E2B6-4810-AE72-DE3D87DDF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C8607-6317-4EBD-9A8A-9BB1D457139C}"/>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79733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2753-3710-493B-840C-FE16963D6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10F8B-9940-4361-BCC9-F3C4346C0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36C1F-EE0F-4DC7-AFAA-03746C931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70C14-FE9B-4191-AC0D-E21ECE43D51F}"/>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6" name="Footer Placeholder 5">
            <a:extLst>
              <a:ext uri="{FF2B5EF4-FFF2-40B4-BE49-F238E27FC236}">
                <a16:creationId xmlns:a16="http://schemas.microsoft.com/office/drawing/2014/main" id="{DE81EAD9-337A-4273-BF1D-2BAD24454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80A0D-67DB-4A26-8EA2-1015ED87969D}"/>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98326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F5E8-BB33-4030-B7E5-D11B973C35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9D55CA-09DE-43F1-A526-11493AE4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6A4C1-6190-4A45-AE16-AB9EAFAD4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B7FB3-A214-4897-B84D-C2822ED93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660978-CAD9-4D3F-B89C-576C29BCB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6D32E-DE10-4971-B201-733DB9E5EC02}"/>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8" name="Footer Placeholder 7">
            <a:extLst>
              <a:ext uri="{FF2B5EF4-FFF2-40B4-BE49-F238E27FC236}">
                <a16:creationId xmlns:a16="http://schemas.microsoft.com/office/drawing/2014/main" id="{206D1869-A94C-4345-A93F-C89A94B07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759CFE-C29E-4469-86CB-000F62C66D18}"/>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210872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608F-0373-42A8-BBDE-B9FDBEBBD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8C9C9-90DC-4085-A327-C5970B30C0D9}"/>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4" name="Footer Placeholder 3">
            <a:extLst>
              <a:ext uri="{FF2B5EF4-FFF2-40B4-BE49-F238E27FC236}">
                <a16:creationId xmlns:a16="http://schemas.microsoft.com/office/drawing/2014/main" id="{301786EF-2B82-4981-878E-E9EBFEF96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00EF0-5C35-4169-A6CE-70100BD133CB}"/>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14961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7C147-EF06-4DF6-B69B-73F5F374BD07}"/>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3" name="Footer Placeholder 2">
            <a:extLst>
              <a:ext uri="{FF2B5EF4-FFF2-40B4-BE49-F238E27FC236}">
                <a16:creationId xmlns:a16="http://schemas.microsoft.com/office/drawing/2014/main" id="{8907775D-C3B7-4F1F-9D76-30E1E51D9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C31F1-640B-4EF8-929D-31D5C3319E38}"/>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41012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2ACD-6541-4F85-BD6B-DF6C48CF1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BFEEE-94C5-4D60-82E5-848126B37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3018B8-5F02-44AF-8E40-D9F7117A0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0FC45-D54F-4FCC-87A2-636D8DEC124D}"/>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6" name="Footer Placeholder 5">
            <a:extLst>
              <a:ext uri="{FF2B5EF4-FFF2-40B4-BE49-F238E27FC236}">
                <a16:creationId xmlns:a16="http://schemas.microsoft.com/office/drawing/2014/main" id="{27E243C5-5AD0-4BD9-9865-9755FBEDE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13A8B-8718-423F-ACBA-EED88EF35ED9}"/>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282038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B4AE-9534-473C-A6C7-58E6C7F58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C5D7B-BF0C-4F34-BDD1-9F500C183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02AE2-6DDC-4703-9954-C6A8F108F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5AE15-6985-4A51-846D-69CDEBC3B684}"/>
              </a:ext>
            </a:extLst>
          </p:cNvPr>
          <p:cNvSpPr>
            <a:spLocks noGrp="1"/>
          </p:cNvSpPr>
          <p:nvPr>
            <p:ph type="dt" sz="half" idx="10"/>
          </p:nvPr>
        </p:nvSpPr>
        <p:spPr/>
        <p:txBody>
          <a:bodyPr/>
          <a:lstStyle/>
          <a:p>
            <a:fld id="{0111350C-3BA1-4952-BD0C-52A6034A9975}" type="datetimeFigureOut">
              <a:rPr lang="en-US" smtClean="0"/>
              <a:t>3/3/2023</a:t>
            </a:fld>
            <a:endParaRPr lang="en-US"/>
          </a:p>
        </p:txBody>
      </p:sp>
      <p:sp>
        <p:nvSpPr>
          <p:cNvPr id="6" name="Footer Placeholder 5">
            <a:extLst>
              <a:ext uri="{FF2B5EF4-FFF2-40B4-BE49-F238E27FC236}">
                <a16:creationId xmlns:a16="http://schemas.microsoft.com/office/drawing/2014/main" id="{1876EB9E-DE5C-40C4-A0AE-218117DDF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5C780-6D8E-4B6A-8764-815E876227C2}"/>
              </a:ext>
            </a:extLst>
          </p:cNvPr>
          <p:cNvSpPr>
            <a:spLocks noGrp="1"/>
          </p:cNvSpPr>
          <p:nvPr>
            <p:ph type="sldNum" sz="quarter" idx="12"/>
          </p:nvPr>
        </p:nvSpPr>
        <p:spPr/>
        <p:txBody>
          <a:bodyPr/>
          <a:lstStyle/>
          <a:p>
            <a:fld id="{0DE27D9C-9F52-48A8-8E65-B3655285CB49}" type="slidenum">
              <a:rPr lang="en-US" smtClean="0"/>
              <a:t>‹#›</a:t>
            </a:fld>
            <a:endParaRPr lang="en-US"/>
          </a:p>
        </p:txBody>
      </p:sp>
    </p:spTree>
    <p:extLst>
      <p:ext uri="{BB962C8B-B14F-4D97-AF65-F5344CB8AC3E}">
        <p14:creationId xmlns:p14="http://schemas.microsoft.com/office/powerpoint/2010/main" val="370315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F2530-268C-48BD-92EF-A4C9B212A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0D2DE4-50A5-4A56-B0BA-125A472C5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47E49-069F-4D6F-81A1-572A42D08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4AB9FFBE-353E-431B-8D2A-019D94070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CB3611-93BB-4B6C-BD1A-CABD128DB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27D9C-9F52-48A8-8E65-B3655285CB49}" type="slidenum">
              <a:rPr lang="en-US" smtClean="0"/>
              <a:t>‹#›</a:t>
            </a:fld>
            <a:endParaRPr lang="en-US"/>
          </a:p>
        </p:txBody>
      </p:sp>
    </p:spTree>
    <p:extLst>
      <p:ext uri="{BB962C8B-B14F-4D97-AF65-F5344CB8AC3E}">
        <p14:creationId xmlns:p14="http://schemas.microsoft.com/office/powerpoint/2010/main" val="159107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F2530-268C-48BD-92EF-A4C9B212A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0D2DE4-50A5-4A56-B0BA-125A472C5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47E49-069F-4D6F-81A1-572A42D08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1350C-3BA1-4952-BD0C-52A6034A9975}" type="datetimeFigureOut">
              <a:rPr lang="en-US" smtClean="0"/>
              <a:t>3/3/2023</a:t>
            </a:fld>
            <a:endParaRPr lang="en-US"/>
          </a:p>
        </p:txBody>
      </p:sp>
      <p:sp>
        <p:nvSpPr>
          <p:cNvPr id="5" name="Footer Placeholder 4">
            <a:extLst>
              <a:ext uri="{FF2B5EF4-FFF2-40B4-BE49-F238E27FC236}">
                <a16:creationId xmlns:a16="http://schemas.microsoft.com/office/drawing/2014/main" id="{4AB9FFBE-353E-431B-8D2A-019D94070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CB3611-93BB-4B6C-BD1A-CABD128DB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27D9C-9F52-48A8-8E65-B3655285CB49}" type="slidenum">
              <a:rPr lang="en-US" smtClean="0"/>
              <a:t>‹#›</a:t>
            </a:fld>
            <a:endParaRPr lang="en-US"/>
          </a:p>
        </p:txBody>
      </p:sp>
    </p:spTree>
    <p:extLst>
      <p:ext uri="{BB962C8B-B14F-4D97-AF65-F5344CB8AC3E}">
        <p14:creationId xmlns:p14="http://schemas.microsoft.com/office/powerpoint/2010/main" val="1591072997"/>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13AFD7-2660-4238-9F08-1D7E39E84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72E42-3ECE-4C50-B89D-78994041E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8F7AD-BBFE-4FAC-B9EA-2F304090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276D-56DA-4BCE-AFE9-9A090DD0CD72}" type="datetimeFigureOut">
              <a:rPr lang="en-US" smtClean="0"/>
              <a:t>3/3/2023</a:t>
            </a:fld>
            <a:endParaRPr lang="en-US"/>
          </a:p>
        </p:txBody>
      </p:sp>
      <p:sp>
        <p:nvSpPr>
          <p:cNvPr id="5" name="Footer Placeholder 4">
            <a:extLst>
              <a:ext uri="{FF2B5EF4-FFF2-40B4-BE49-F238E27FC236}">
                <a16:creationId xmlns:a16="http://schemas.microsoft.com/office/drawing/2014/main" id="{41DD3687-D251-408F-850E-AEE51D467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5E093-5B92-47E6-9292-7D78A692D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98D5E-5C80-4AF9-B744-B39C25F07F79}" type="slidenum">
              <a:rPr lang="en-US" smtClean="0"/>
              <a:t>‹#›</a:t>
            </a:fld>
            <a:endParaRPr lang="en-US"/>
          </a:p>
        </p:txBody>
      </p:sp>
    </p:spTree>
    <p:extLst>
      <p:ext uri="{BB962C8B-B14F-4D97-AF65-F5344CB8AC3E}">
        <p14:creationId xmlns:p14="http://schemas.microsoft.com/office/powerpoint/2010/main" val="1927896432"/>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84354310"/>
      </p:ext>
    </p:extLst>
  </p:cSld>
  <p:clrMap bg1="lt1" tx1="dk1" bg2="lt2" tx2="dk2" accent1="accent1" accent2="accent2" accent3="accent3" accent4="accent4" accent5="accent5" accent6="accent6" hlink="hlink" folHlink="folHlink"/>
  <p:sldLayoutIdLst>
    <p:sldLayoutId id="21474838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mailto:Alexandra.hain@uconn.edu" TargetMode="External"/><Relationship Id="rId3" Type="http://schemas.openxmlformats.org/officeDocument/2006/relationships/hyperlink" Target="mailto:Arash.esmaili_zaghi@uconn.edu" TargetMode="External"/><Relationship Id="rId7" Type="http://schemas.openxmlformats.org/officeDocument/2006/relationships/hyperlink" Target="mailto:joseph.madaus@uconn.edu" TargetMode="External"/><Relationship Id="rId12" Type="http://schemas.openxmlformats.org/officeDocument/2006/relationships/image" Target="../media/image30.jpeg"/><Relationship Id="rId2" Type="http://schemas.openxmlformats.org/officeDocument/2006/relationships/image" Target="../media/image25.jpeg"/><Relationship Id="rId16" Type="http://schemas.openxmlformats.org/officeDocument/2006/relationships/hyperlink" Target="mailto:Connie.Syharat@uconn.edu" TargetMode="External"/><Relationship Id="rId1" Type="http://schemas.openxmlformats.org/officeDocument/2006/relationships/slideLayout" Target="../slideLayouts/slideLayout13.xml"/><Relationship Id="rId6" Type="http://schemas.openxmlformats.org/officeDocument/2006/relationships/image" Target="../media/image27.jpeg"/><Relationship Id="rId11" Type="http://schemas.openxmlformats.org/officeDocument/2006/relationships/hyperlink" Target="mailto:Arash.Esmaili_zaghi@uconn.edu" TargetMode="External"/><Relationship Id="rId5" Type="http://schemas.openxmlformats.org/officeDocument/2006/relationships/hyperlink" Target="mailto:rachael.gabriel@uconn.edu" TargetMode="External"/><Relationship Id="rId15" Type="http://schemas.openxmlformats.org/officeDocument/2006/relationships/hyperlink" Target="mailto:Connie.syharat@uconn.edu" TargetMode="External"/><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hyperlink" Target="mailto:tom.deans@uconn.edu" TargetMode="External"/><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neurodiversity.engr.uconn.edu/squarepegspodcas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4.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B95B4-6374-2E3F-9BC3-479FD357D5A9}"/>
              </a:ext>
            </a:extLst>
          </p:cNvPr>
          <p:cNvSpPr>
            <a:spLocks noGrp="1"/>
          </p:cNvSpPr>
          <p:nvPr>
            <p:ph type="ctrTitle"/>
          </p:nvPr>
        </p:nvSpPr>
        <p:spPr>
          <a:xfrm>
            <a:off x="1524000" y="-2387600"/>
            <a:ext cx="9144000" cy="1342571"/>
          </a:xfrm>
        </p:spPr>
        <p:txBody>
          <a:bodyPr vert="horz" lIns="91440" tIns="45720" rIns="91440" bIns="45720" rtlCol="0" anchor="b">
            <a:normAutofit fontScale="90000"/>
          </a:bodyPr>
          <a:lstStyle/>
          <a:p>
            <a:r>
              <a:rPr lang="en-US" dirty="0"/>
              <a:t>Celebrate and Embrace the Gifts of Neurodiversity</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68260"/>
            <a:ext cx="12192000" cy="8295191"/>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9814560" y="6435636"/>
            <a:ext cx="2377440" cy="276999"/>
          </a:xfrm>
          <a:prstGeom prst="rect">
            <a:avLst/>
          </a:prstGeom>
          <a:noFill/>
        </p:spPr>
        <p:txBody>
          <a:bodyPr wrap="square" rtlCol="0">
            <a:spAutoFit/>
          </a:bodyPr>
          <a:lstStyle/>
          <a:p>
            <a:r>
              <a:rPr lang="en-US" sz="1200" b="1"/>
              <a:t>Image from: Google Image Search</a:t>
            </a:r>
          </a:p>
        </p:txBody>
      </p:sp>
    </p:spTree>
    <p:extLst>
      <p:ext uri="{BB962C8B-B14F-4D97-AF65-F5344CB8AC3E}">
        <p14:creationId xmlns:p14="http://schemas.microsoft.com/office/powerpoint/2010/main" val="83361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3E98CA3-2845-4DFA-A581-6BFB22BE9485}"/>
              </a:ext>
            </a:extLst>
          </p:cNvPr>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Project Team</a:t>
            </a:r>
          </a:p>
        </p:txBody>
      </p:sp>
      <p:sp>
        <p:nvSpPr>
          <p:cNvPr id="5" name="object 2">
            <a:extLst>
              <a:ext uri="{FF2B5EF4-FFF2-40B4-BE49-F238E27FC236}">
                <a16:creationId xmlns:a16="http://schemas.microsoft.com/office/drawing/2014/main" id="{59CED019-AA92-462B-BE1B-7AFF69213205}"/>
              </a:ex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6" name="object 2">
            <a:extLst>
              <a:ext uri="{FF2B5EF4-FFF2-40B4-BE49-F238E27FC236}">
                <a16:creationId xmlns:a16="http://schemas.microsoft.com/office/drawing/2014/main" id="{A911B0AB-E45C-42D6-98DD-CA586A3401EF}"/>
              </a:ex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2B0A05A1-5ED3-406D-AE19-13423ADD996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92" t="7678" r="8023" b="14107"/>
          <a:stretch/>
        </p:blipFill>
        <p:spPr bwMode="auto">
          <a:xfrm>
            <a:off x="386369" y="1425488"/>
            <a:ext cx="1503114" cy="142875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04E2FE53-5A25-432F-AB79-2A0AF619097D}"/>
              </a:ext>
            </a:extLst>
          </p:cNvPr>
          <p:cNvSpPr txBox="1"/>
          <p:nvPr/>
        </p:nvSpPr>
        <p:spPr>
          <a:xfrm>
            <a:off x="173820" y="2957718"/>
            <a:ext cx="380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Dr. Arash Zaghi, PI</a:t>
            </a:r>
          </a:p>
          <a:p>
            <a:r>
              <a:rPr lang="en-US" sz="1600"/>
              <a:t>Engineering Education</a:t>
            </a:r>
          </a:p>
          <a:p>
            <a:r>
              <a:rPr lang="en-US" sz="1600">
                <a:cs typeface="Calibri" panose="020F0502020204030204"/>
                <a:hlinkClick r:id="rId3"/>
              </a:rPr>
              <a:t>arash.esmaili_zaghi@uconn.edu</a:t>
            </a:r>
            <a:r>
              <a:rPr lang="en-US" sz="1600">
                <a:cs typeface="Calibri" panose="020F0502020204030204"/>
              </a:rPr>
              <a:t> </a:t>
            </a:r>
          </a:p>
        </p:txBody>
      </p:sp>
      <p:pic>
        <p:nvPicPr>
          <p:cNvPr id="1026" name="Picture 2">
            <a:extLst>
              <a:ext uri="{FF2B5EF4-FFF2-40B4-BE49-F238E27FC236}">
                <a16:creationId xmlns:a16="http://schemas.microsoft.com/office/drawing/2014/main" id="{06892E7A-1545-44F4-8CE0-955516F9723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192" y="1413956"/>
            <a:ext cx="1426464" cy="142646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6822EE8-868A-4592-B414-90C65C92E62A}"/>
              </a:ext>
            </a:extLst>
          </p:cNvPr>
          <p:cNvSpPr txBox="1"/>
          <p:nvPr/>
        </p:nvSpPr>
        <p:spPr>
          <a:xfrm>
            <a:off x="3060570" y="2952296"/>
            <a:ext cx="38099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Dr. Rachael Gabriel, Co-PI</a:t>
            </a:r>
          </a:p>
          <a:p>
            <a:r>
              <a:rPr lang="en-US" sz="1600">
                <a:ea typeface="+mn-lt"/>
                <a:cs typeface="+mn-lt"/>
              </a:rPr>
              <a:t>Education Research </a:t>
            </a:r>
            <a:r>
              <a:rPr lang="en-US" sz="1600">
                <a:ea typeface="+mn-lt"/>
                <a:cs typeface="+mn-lt"/>
                <a:hlinkClick r:id="rId5"/>
              </a:rPr>
              <a:t>rachael.gabriel@uconn.edu</a:t>
            </a:r>
            <a:r>
              <a:rPr lang="en-US" sz="1600">
                <a:ea typeface="+mn-lt"/>
                <a:cs typeface="+mn-lt"/>
              </a:rPr>
              <a:t> </a:t>
            </a:r>
          </a:p>
          <a:p>
            <a:endParaRPr lang="en-US" sz="1600"/>
          </a:p>
        </p:txBody>
      </p:sp>
      <p:pic>
        <p:nvPicPr>
          <p:cNvPr id="1028" name="Picture 4">
            <a:extLst>
              <a:ext uri="{FF2B5EF4-FFF2-40B4-BE49-F238E27FC236}">
                <a16:creationId xmlns:a16="http://schemas.microsoft.com/office/drawing/2014/main" id="{689F0179-0C20-4B5F-98E2-D2FFD9A291EC}"/>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333"/>
          <a:stretch/>
        </p:blipFill>
        <p:spPr bwMode="auto">
          <a:xfrm>
            <a:off x="6417929" y="1369601"/>
            <a:ext cx="1466114" cy="142646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3A312C1-5995-4BB6-BF87-D5792D16DB0F}"/>
              </a:ext>
            </a:extLst>
          </p:cNvPr>
          <p:cNvSpPr txBox="1"/>
          <p:nvPr/>
        </p:nvSpPr>
        <p:spPr>
          <a:xfrm>
            <a:off x="5991884" y="2924580"/>
            <a:ext cx="380999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Prof. Joseph Madaus, Co-PI</a:t>
            </a:r>
          </a:p>
          <a:p>
            <a:r>
              <a:rPr lang="en-US" sz="1600">
                <a:ea typeface="+mn-lt"/>
                <a:cs typeface="+mn-lt"/>
              </a:rPr>
              <a:t>Postsecondary Education</a:t>
            </a:r>
          </a:p>
          <a:p>
            <a:r>
              <a:rPr lang="en-US" sz="1600">
                <a:ea typeface="+mn-lt"/>
                <a:cs typeface="+mn-lt"/>
                <a:hlinkClick r:id="rId7"/>
              </a:rPr>
              <a:t>joseph</a:t>
            </a:r>
            <a:r>
              <a:rPr lang="en-US" sz="1600">
                <a:hlinkClick r:id="rId7"/>
              </a:rPr>
              <a:t>.madaus@uconn.edu</a:t>
            </a:r>
            <a:r>
              <a:rPr lang="en-US" sz="1600"/>
              <a:t> </a:t>
            </a:r>
            <a:endParaRPr lang="en-US" sz="1600">
              <a:cs typeface="Calibri"/>
            </a:endParaRPr>
          </a:p>
        </p:txBody>
      </p:sp>
      <p:pic>
        <p:nvPicPr>
          <p:cNvPr id="1034" name="Picture 10">
            <a:extLst>
              <a:ext uri="{FF2B5EF4-FFF2-40B4-BE49-F238E27FC236}">
                <a16:creationId xmlns:a16="http://schemas.microsoft.com/office/drawing/2014/main" id="{94F69F96-09B7-4CEE-B25F-FF9DCACB23C8}"/>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539" r="8252"/>
          <a:stretch/>
        </p:blipFill>
        <p:spPr bwMode="auto">
          <a:xfrm>
            <a:off x="9447560" y="1420713"/>
            <a:ext cx="1428750" cy="145732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308A56-5A05-4750-A00E-E93BF7870590}"/>
              </a:ext>
            </a:extLst>
          </p:cNvPr>
          <p:cNvSpPr txBox="1"/>
          <p:nvPr/>
        </p:nvSpPr>
        <p:spPr>
          <a:xfrm>
            <a:off x="9184454" y="2905806"/>
            <a:ext cx="380999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Prof. Tom Deans, Co-PI</a:t>
            </a:r>
          </a:p>
          <a:p>
            <a:r>
              <a:rPr lang="en-US" sz="1600">
                <a:ea typeface="+mn-lt"/>
                <a:cs typeface="+mn-lt"/>
              </a:rPr>
              <a:t>Director of UConn Writing Center</a:t>
            </a:r>
            <a:endParaRPr lang="en-US"/>
          </a:p>
          <a:p>
            <a:r>
              <a:rPr lang="en-US" sz="1600">
                <a:hlinkClick r:id="rId9"/>
              </a:rPr>
              <a:t>tom.deans@uconn.edu</a:t>
            </a:r>
            <a:r>
              <a:rPr lang="en-US" sz="1600"/>
              <a:t> </a:t>
            </a:r>
          </a:p>
        </p:txBody>
      </p:sp>
      <p:pic>
        <p:nvPicPr>
          <p:cNvPr id="9" name="Picture 2">
            <a:extLst>
              <a:ext uri="{FF2B5EF4-FFF2-40B4-BE49-F238E27FC236}">
                <a16:creationId xmlns:a16="http://schemas.microsoft.com/office/drawing/2014/main" id="{37A4352E-E00A-4D2C-97B3-3F414510FFB0}"/>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0787" y="3980320"/>
            <a:ext cx="1428750" cy="142875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3D53BF8F-DDF4-4F9A-A73B-FBD1F99CFF8A}"/>
              </a:ext>
            </a:extLst>
          </p:cNvPr>
          <p:cNvSpPr txBox="1"/>
          <p:nvPr/>
        </p:nvSpPr>
        <p:spPr>
          <a:xfrm>
            <a:off x="923489" y="5508241"/>
            <a:ext cx="29470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Prof. Richard Christenson, Co-PI</a:t>
            </a:r>
          </a:p>
          <a:p>
            <a:r>
              <a:rPr lang="en-US" sz="1600">
                <a:ea typeface="+mn-lt"/>
                <a:cs typeface="+mn-lt"/>
              </a:rPr>
              <a:t>Director of NIUVT </a:t>
            </a:r>
            <a:endParaRPr lang="en-US"/>
          </a:p>
          <a:p>
            <a:r>
              <a:rPr lang="en-US" sz="1600">
                <a:hlinkClick r:id="rId11"/>
              </a:rPr>
              <a:t>richard.christenson@uconn.edu</a:t>
            </a:r>
            <a:endParaRPr lang="en-US" sz="1600"/>
          </a:p>
        </p:txBody>
      </p:sp>
      <p:pic>
        <p:nvPicPr>
          <p:cNvPr id="1030" name="Picture 6">
            <a:extLst>
              <a:ext uri="{FF2B5EF4-FFF2-40B4-BE49-F238E27FC236}">
                <a16:creationId xmlns:a16="http://schemas.microsoft.com/office/drawing/2014/main" id="{38767B1A-CBC4-4BE9-A6B1-1BE74B4A674F}"/>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5112" y="3997740"/>
            <a:ext cx="1463040" cy="14630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BCAAF7E-1948-4D1D-BF3B-6110304F9D6D}"/>
              </a:ext>
            </a:extLst>
          </p:cNvPr>
          <p:cNvSpPr txBox="1"/>
          <p:nvPr/>
        </p:nvSpPr>
        <p:spPr>
          <a:xfrm>
            <a:off x="5158956" y="5470398"/>
            <a:ext cx="2607325" cy="8401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Dr. Alexandra Hain</a:t>
            </a:r>
          </a:p>
          <a:p>
            <a:r>
              <a:rPr lang="en-US" sz="1600"/>
              <a:t>Project Manager</a:t>
            </a:r>
          </a:p>
          <a:p>
            <a:r>
              <a:rPr lang="en-US" sz="1600">
                <a:hlinkClick r:id="rId13"/>
              </a:rPr>
              <a:t>alexandra.hain@uconn.edu</a:t>
            </a:r>
            <a:r>
              <a:rPr lang="en-US" sz="1600"/>
              <a:t> </a:t>
            </a:r>
          </a:p>
        </p:txBody>
      </p:sp>
      <p:pic>
        <p:nvPicPr>
          <p:cNvPr id="1032" name="Picture 8">
            <a:extLst>
              <a:ext uri="{FF2B5EF4-FFF2-40B4-BE49-F238E27FC236}">
                <a16:creationId xmlns:a16="http://schemas.microsoft.com/office/drawing/2014/main" id="{D945F689-73BA-4694-8648-2E4BC79D4C7F}"/>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85995" y="3985795"/>
            <a:ext cx="1463040" cy="14630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747B7A2-5718-471A-AB5A-8F7F8158877A}"/>
              </a:ext>
            </a:extLst>
          </p:cNvPr>
          <p:cNvSpPr txBox="1"/>
          <p:nvPr/>
        </p:nvSpPr>
        <p:spPr>
          <a:xfrm>
            <a:off x="8971310" y="5503355"/>
            <a:ext cx="380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Connie Syharat</a:t>
            </a:r>
          </a:p>
          <a:p>
            <a:r>
              <a:rPr lang="en-US" sz="1600"/>
              <a:t>Graduate Research Assistant</a:t>
            </a:r>
          </a:p>
          <a:p>
            <a:r>
              <a:rPr lang="en-US" sz="1600">
                <a:hlinkClick r:id="rId15"/>
              </a:rPr>
              <a:t>connie</a:t>
            </a:r>
            <a:r>
              <a:rPr lang="en-US" sz="1600">
                <a:hlinkClick r:id="rId16"/>
              </a:rPr>
              <a:t>.syharat@uconn.edu</a:t>
            </a:r>
            <a:r>
              <a:rPr lang="en-US" sz="1600"/>
              <a:t> </a:t>
            </a:r>
          </a:p>
        </p:txBody>
      </p:sp>
    </p:spTree>
    <p:extLst>
      <p:ext uri="{BB962C8B-B14F-4D97-AF65-F5344CB8AC3E}">
        <p14:creationId xmlns:p14="http://schemas.microsoft.com/office/powerpoint/2010/main" val="394165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White bulbs with a yellow one standing out">
            <a:extLst>
              <a:ext uri="{FF2B5EF4-FFF2-40B4-BE49-F238E27FC236}">
                <a16:creationId xmlns:a16="http://schemas.microsoft.com/office/drawing/2014/main" id="{48940706-992B-0B07-D66E-95EFD6BDE374}"/>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idx="4294967295"/>
          </p:nvPr>
        </p:nvSpPr>
        <p:spPr>
          <a:xfrm>
            <a:off x="773002" y="2671003"/>
            <a:ext cx="3965976" cy="2227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5" normalizeH="0" baseline="0" noProof="0" dirty="0">
                <a:ln>
                  <a:noFill/>
                </a:ln>
                <a:solidFill>
                  <a:schemeClr val="bg1"/>
                </a:solidFill>
                <a:effectLst/>
                <a:uLnTx/>
                <a:uFillTx/>
                <a:latin typeface="+mj-lt"/>
                <a:ea typeface="+mj-ea"/>
                <a:cs typeface="+mj-cs"/>
              </a:rPr>
              <a:t>Objective of NSF IGE Project</a:t>
            </a:r>
          </a:p>
        </p:txBody>
      </p:sp>
      <p:sp>
        <p:nvSpPr>
          <p:cNvPr id="22" name="Content Placeholder 3"/>
          <p:cNvSpPr txBox="1">
            <a:spLocks/>
          </p:cNvSpPr>
          <p:nvPr/>
        </p:nvSpPr>
        <p:spPr>
          <a:xfrm>
            <a:off x="8325017" y="1113184"/>
            <a:ext cx="3866984" cy="5379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3000"/>
              <a:t>This project is aimed at enhancing the creativity and productivity of the STEM workforce by </a:t>
            </a:r>
            <a:r>
              <a:rPr lang="en-US" sz="3000" b="1" u="sng"/>
              <a:t>increasing participation of neurodiverse graduate students </a:t>
            </a:r>
            <a:r>
              <a:rPr lang="en-US" sz="3000"/>
              <a:t>whose unique abilities are largely undervalued. </a:t>
            </a:r>
          </a:p>
          <a:p>
            <a:pPr>
              <a:spcAft>
                <a:spcPts val="1800"/>
              </a:spcAft>
            </a:pPr>
            <a:endParaRPr lang="en-US" sz="3000"/>
          </a:p>
          <a:p>
            <a:pPr marL="0">
              <a:spcAft>
                <a:spcPts val="1800"/>
              </a:spcAft>
            </a:pPr>
            <a:endParaRPr lang="en-US" sz="3000"/>
          </a:p>
        </p:txBody>
      </p:sp>
    </p:spTree>
    <p:extLst>
      <p:ext uri="{BB962C8B-B14F-4D97-AF65-F5344CB8AC3E}">
        <p14:creationId xmlns:p14="http://schemas.microsoft.com/office/powerpoint/2010/main" val="133405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864ED5F-F8F2-4937-A5A2-9548C85479B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16458020"/>
              </p:ext>
            </p:extLst>
          </p:nvPr>
        </p:nvGraphicFramePr>
        <p:xfrm>
          <a:off x="514350" y="620392"/>
          <a:ext cx="11217679"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BF9CBDE-5F46-7F7E-2906-FA31BB5489C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Presentation of Findings from Focus Groups</a:t>
            </a:r>
          </a:p>
        </p:txBody>
      </p:sp>
    </p:spTree>
    <p:extLst>
      <p:ext uri="{BB962C8B-B14F-4D97-AF65-F5344CB8AC3E}">
        <p14:creationId xmlns:p14="http://schemas.microsoft.com/office/powerpoint/2010/main" val="35675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Demographics: N=25</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graphicFrame>
        <p:nvGraphicFramePr>
          <p:cNvPr id="5" name="Table 4">
            <a:extLst>
              <a:ext uri="{FF2B5EF4-FFF2-40B4-BE49-F238E27FC236}">
                <a16:creationId xmlns:a16="http://schemas.microsoft.com/office/drawing/2014/main" id="{6AA51958-E73D-C4BD-E558-87454E7E412F}"/>
              </a:ext>
            </a:extLst>
          </p:cNvPr>
          <p:cNvGraphicFramePr>
            <a:graphicFrameLocks noGrp="1"/>
          </p:cNvGraphicFramePr>
          <p:nvPr>
            <p:extLst>
              <p:ext uri="{D42A27DB-BD31-4B8C-83A1-F6EECF244321}">
                <p14:modId xmlns:p14="http://schemas.microsoft.com/office/powerpoint/2010/main" val="184233200"/>
              </p:ext>
            </p:extLst>
          </p:nvPr>
        </p:nvGraphicFramePr>
        <p:xfrm>
          <a:off x="114301" y="1965300"/>
          <a:ext cx="5915025" cy="3550020"/>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1898805985"/>
                    </a:ext>
                  </a:extLst>
                </a:gridCol>
                <a:gridCol w="857250">
                  <a:extLst>
                    <a:ext uri="{9D8B030D-6E8A-4147-A177-3AD203B41FA5}">
                      <a16:colId xmlns:a16="http://schemas.microsoft.com/office/drawing/2014/main" val="3494560280"/>
                    </a:ext>
                  </a:extLst>
                </a:gridCol>
                <a:gridCol w="1019175">
                  <a:extLst>
                    <a:ext uri="{9D8B030D-6E8A-4147-A177-3AD203B41FA5}">
                      <a16:colId xmlns:a16="http://schemas.microsoft.com/office/drawing/2014/main" val="1939806913"/>
                    </a:ext>
                  </a:extLst>
                </a:gridCol>
              </a:tblGrid>
              <a:tr h="355002">
                <a:tc>
                  <a:txBody>
                    <a:bodyPr/>
                    <a:lstStyle/>
                    <a:p>
                      <a:pPr marL="0" marR="0" indent="228600" algn="ctr">
                        <a:lnSpc>
                          <a:spcPct val="90000"/>
                        </a:lnSpc>
                        <a:spcBef>
                          <a:spcPts val="0"/>
                        </a:spcBef>
                        <a:spcAft>
                          <a:spcPts val="0"/>
                        </a:spcAft>
                      </a:pPr>
                      <a:r>
                        <a:rPr lang="en-US" sz="2000" b="1">
                          <a:effectLst/>
                        </a:rPr>
                        <a:t>Neurodiverse Identity (over 10%)</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rgbClr val="002060"/>
                    </a:solidFill>
                  </a:tcPr>
                </a:tc>
                <a:tc>
                  <a:txBody>
                    <a:bodyPr/>
                    <a:lstStyle/>
                    <a:p>
                      <a:pPr marL="0" marR="0" indent="0" algn="ctr">
                        <a:lnSpc>
                          <a:spcPct val="90000"/>
                        </a:lnSpc>
                        <a:spcBef>
                          <a:spcPts val="0"/>
                        </a:spcBef>
                        <a:spcAft>
                          <a:spcPts val="0"/>
                        </a:spcAft>
                      </a:pPr>
                      <a:r>
                        <a:rPr lang="en-US" sz="2000" b="0">
                          <a:solidFill>
                            <a:schemeClr val="tx1"/>
                          </a:solidFill>
                          <a:effectLst/>
                        </a:rPr>
                        <a:t>N</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r>
                        <a:rPr lang="en-US" sz="2000" b="0">
                          <a:solidFill>
                            <a:schemeClr val="tx1"/>
                          </a:solidFill>
                          <a:effectLst/>
                        </a:rPr>
                        <a:t>%</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extLst>
                  <a:ext uri="{0D108BD9-81ED-4DB2-BD59-A6C34878D82A}">
                    <a16:rowId xmlns:a16="http://schemas.microsoft.com/office/drawing/2014/main" val="2134911477"/>
                  </a:ext>
                </a:extLst>
              </a:tr>
              <a:tr h="355002">
                <a:tc>
                  <a:txBody>
                    <a:bodyPr/>
                    <a:lstStyle/>
                    <a:p>
                      <a:pPr marL="0" marR="0" indent="228600">
                        <a:lnSpc>
                          <a:spcPct val="90000"/>
                        </a:lnSpc>
                        <a:spcBef>
                          <a:spcPts val="0"/>
                        </a:spcBef>
                        <a:spcAft>
                          <a:spcPts val="0"/>
                        </a:spcAft>
                      </a:pPr>
                      <a:r>
                        <a:rPr lang="en-US" sz="2000" b="0">
                          <a:effectLst/>
                        </a:rPr>
                        <a:t>Anxiety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13</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52%</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3306137652"/>
                  </a:ext>
                </a:extLst>
              </a:tr>
              <a:tr h="355002">
                <a:tc>
                  <a:txBody>
                    <a:bodyPr/>
                    <a:lstStyle/>
                    <a:p>
                      <a:pPr marL="0" marR="0" indent="228600">
                        <a:lnSpc>
                          <a:spcPct val="90000"/>
                        </a:lnSpc>
                        <a:spcBef>
                          <a:spcPts val="0"/>
                        </a:spcBef>
                        <a:spcAft>
                          <a:spcPts val="0"/>
                        </a:spcAft>
                      </a:pPr>
                      <a:r>
                        <a:rPr lang="en-US" sz="2000" b="0">
                          <a:effectLst/>
                        </a:rPr>
                        <a:t>ADHD</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13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52%</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580805855"/>
                  </a:ext>
                </a:extLst>
              </a:tr>
              <a:tr h="355002">
                <a:tc>
                  <a:txBody>
                    <a:bodyPr/>
                    <a:lstStyle/>
                    <a:p>
                      <a:pPr marL="0" marR="0" indent="228600">
                        <a:lnSpc>
                          <a:spcPct val="90000"/>
                        </a:lnSpc>
                        <a:spcBef>
                          <a:spcPts val="0"/>
                        </a:spcBef>
                        <a:spcAft>
                          <a:spcPts val="0"/>
                        </a:spcAft>
                      </a:pPr>
                      <a:r>
                        <a:rPr lang="en-US" sz="2000" b="0">
                          <a:effectLst/>
                        </a:rPr>
                        <a:t>ASD</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5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20.%</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127364203"/>
                  </a:ext>
                </a:extLst>
              </a:tr>
              <a:tr h="355002">
                <a:tc>
                  <a:txBody>
                    <a:bodyPr/>
                    <a:lstStyle/>
                    <a:p>
                      <a:pPr marL="0" marR="0" indent="228600">
                        <a:lnSpc>
                          <a:spcPct val="90000"/>
                        </a:lnSpc>
                        <a:spcBef>
                          <a:spcPts val="0"/>
                        </a:spcBef>
                        <a:spcAft>
                          <a:spcPts val="0"/>
                        </a:spcAft>
                      </a:pPr>
                      <a:r>
                        <a:rPr lang="en-US" sz="2000" b="0">
                          <a:effectLst/>
                        </a:rPr>
                        <a:t>Depression</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6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24%</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4020919962"/>
                  </a:ext>
                </a:extLst>
              </a:tr>
              <a:tr h="355002">
                <a:tc>
                  <a:txBody>
                    <a:bodyPr/>
                    <a:lstStyle/>
                    <a:p>
                      <a:pPr marL="0" marR="0" indent="228600" algn="ctr">
                        <a:lnSpc>
                          <a:spcPct val="90000"/>
                        </a:lnSpc>
                        <a:spcBef>
                          <a:spcPts val="0"/>
                        </a:spcBef>
                        <a:spcAft>
                          <a:spcPts val="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extLst>
                  <a:ext uri="{0D108BD9-81ED-4DB2-BD59-A6C34878D82A}">
                    <a16:rowId xmlns:a16="http://schemas.microsoft.com/office/drawing/2014/main" val="672917185"/>
                  </a:ext>
                </a:extLst>
              </a:tr>
              <a:tr h="355002">
                <a:tc>
                  <a:txBody>
                    <a:bodyPr/>
                    <a:lstStyle/>
                    <a:p>
                      <a:pPr marL="0" marR="0" indent="228600" algn="ctr">
                        <a:lnSpc>
                          <a:spcPct val="90000"/>
                        </a:lnSpc>
                        <a:spcBef>
                          <a:spcPts val="0"/>
                        </a:spcBef>
                        <a:spcAft>
                          <a:spcPts val="0"/>
                        </a:spcAft>
                      </a:pPr>
                      <a:r>
                        <a:rPr lang="en-US" sz="2000" b="1">
                          <a:effectLst/>
                        </a:rPr>
                        <a:t>Gender Identity</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rgbClr val="002060"/>
                    </a:solidFill>
                  </a:tcPr>
                </a:tc>
                <a:tc>
                  <a:txBody>
                    <a:bodyPr/>
                    <a:lstStyle/>
                    <a:p>
                      <a:pPr marL="0" marR="0" indent="0" algn="ctr">
                        <a:lnSpc>
                          <a:spcPct val="90000"/>
                        </a:lnSpc>
                        <a:spcBef>
                          <a:spcPts val="0"/>
                        </a:spcBef>
                        <a:spcAft>
                          <a:spcPts val="0"/>
                        </a:spcAft>
                      </a:pPr>
                      <a:r>
                        <a:rPr lang="en-US" sz="2000" b="0">
                          <a:solidFill>
                            <a:schemeClr val="tx1"/>
                          </a:solidFill>
                          <a:effectLst/>
                        </a:rPr>
                        <a:t>N</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r>
                        <a:rPr lang="en-US" sz="2000" b="0">
                          <a:solidFill>
                            <a:schemeClr val="tx1"/>
                          </a:solidFill>
                          <a:effectLst/>
                        </a:rPr>
                        <a:t>%</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extLst>
                  <a:ext uri="{0D108BD9-81ED-4DB2-BD59-A6C34878D82A}">
                    <a16:rowId xmlns:a16="http://schemas.microsoft.com/office/drawing/2014/main" val="3581782351"/>
                  </a:ext>
                </a:extLst>
              </a:tr>
              <a:tr h="355002">
                <a:tc>
                  <a:txBody>
                    <a:bodyPr/>
                    <a:lstStyle/>
                    <a:p>
                      <a:pPr marL="0" marR="0" indent="228600">
                        <a:lnSpc>
                          <a:spcPct val="90000"/>
                        </a:lnSpc>
                        <a:spcBef>
                          <a:spcPts val="0"/>
                        </a:spcBef>
                        <a:spcAft>
                          <a:spcPts val="0"/>
                        </a:spcAft>
                      </a:pPr>
                      <a:r>
                        <a:rPr lang="en-US" sz="2000" b="0">
                          <a:effectLst/>
                        </a:rPr>
                        <a:t>Woman</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17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68%</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1216933096"/>
                  </a:ext>
                </a:extLst>
              </a:tr>
              <a:tr h="355002">
                <a:tc>
                  <a:txBody>
                    <a:bodyPr/>
                    <a:lstStyle/>
                    <a:p>
                      <a:pPr marL="0" marR="0" indent="228600">
                        <a:lnSpc>
                          <a:spcPct val="90000"/>
                        </a:lnSpc>
                        <a:spcBef>
                          <a:spcPts val="0"/>
                        </a:spcBef>
                        <a:spcAft>
                          <a:spcPts val="0"/>
                        </a:spcAft>
                      </a:pPr>
                      <a:r>
                        <a:rPr lang="en-US" sz="2000" b="0">
                          <a:effectLst/>
                        </a:rPr>
                        <a:t>Non-binary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2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8%</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2209837584"/>
                  </a:ext>
                </a:extLst>
              </a:tr>
              <a:tr h="355002">
                <a:tc>
                  <a:txBody>
                    <a:bodyPr/>
                    <a:lstStyle/>
                    <a:p>
                      <a:pPr marL="0" marR="0" indent="228600">
                        <a:lnSpc>
                          <a:spcPct val="90000"/>
                        </a:lnSpc>
                        <a:spcBef>
                          <a:spcPts val="0"/>
                        </a:spcBef>
                        <a:spcAft>
                          <a:spcPts val="0"/>
                        </a:spcAft>
                      </a:pPr>
                      <a:r>
                        <a:rPr lang="en-US" sz="2000" b="0">
                          <a:effectLst/>
                        </a:rPr>
                        <a:t>Man</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6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dirty="0">
                          <a:effectLst/>
                        </a:rPr>
                        <a:t>24%</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1948325923"/>
                  </a:ext>
                </a:extLst>
              </a:tr>
            </a:tbl>
          </a:graphicData>
        </a:graphic>
      </p:graphicFrame>
      <p:graphicFrame>
        <p:nvGraphicFramePr>
          <p:cNvPr id="6" name="Table 5">
            <a:extLst>
              <a:ext uri="{FF2B5EF4-FFF2-40B4-BE49-F238E27FC236}">
                <a16:creationId xmlns:a16="http://schemas.microsoft.com/office/drawing/2014/main" id="{79CBEF49-57C3-F77D-4A80-4CF8E3B3188D}"/>
              </a:ext>
            </a:extLst>
          </p:cNvPr>
          <p:cNvGraphicFramePr>
            <a:graphicFrameLocks noGrp="1"/>
          </p:cNvGraphicFramePr>
          <p:nvPr>
            <p:extLst>
              <p:ext uri="{D42A27DB-BD31-4B8C-83A1-F6EECF244321}">
                <p14:modId xmlns:p14="http://schemas.microsoft.com/office/powerpoint/2010/main" val="2349004327"/>
              </p:ext>
            </p:extLst>
          </p:nvPr>
        </p:nvGraphicFramePr>
        <p:xfrm>
          <a:off x="6162674" y="2417121"/>
          <a:ext cx="5915025" cy="2840016"/>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1898805985"/>
                    </a:ext>
                  </a:extLst>
                </a:gridCol>
                <a:gridCol w="857250">
                  <a:extLst>
                    <a:ext uri="{9D8B030D-6E8A-4147-A177-3AD203B41FA5}">
                      <a16:colId xmlns:a16="http://schemas.microsoft.com/office/drawing/2014/main" val="3494560280"/>
                    </a:ext>
                  </a:extLst>
                </a:gridCol>
                <a:gridCol w="1019175">
                  <a:extLst>
                    <a:ext uri="{9D8B030D-6E8A-4147-A177-3AD203B41FA5}">
                      <a16:colId xmlns:a16="http://schemas.microsoft.com/office/drawing/2014/main" val="1939806913"/>
                    </a:ext>
                  </a:extLst>
                </a:gridCol>
              </a:tblGrid>
              <a:tr h="355002">
                <a:tc>
                  <a:txBody>
                    <a:bodyPr/>
                    <a:lstStyle/>
                    <a:p>
                      <a:pPr marL="0" marR="0" indent="228600" algn="ctr">
                        <a:lnSpc>
                          <a:spcPct val="90000"/>
                        </a:lnSpc>
                        <a:spcBef>
                          <a:spcPts val="0"/>
                        </a:spcBef>
                        <a:spcAft>
                          <a:spcPts val="0"/>
                        </a:spcAft>
                      </a:pPr>
                      <a:r>
                        <a:rPr lang="en-US" sz="2000" b="1">
                          <a:effectLst/>
                        </a:rPr>
                        <a:t>Race/Ethnicity</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rgbClr val="002060"/>
                    </a:solidFill>
                  </a:tcPr>
                </a:tc>
                <a:tc>
                  <a:txBody>
                    <a:bodyPr/>
                    <a:lstStyle/>
                    <a:p>
                      <a:pPr marL="0" marR="0" indent="0" algn="ctr">
                        <a:lnSpc>
                          <a:spcPct val="90000"/>
                        </a:lnSpc>
                        <a:spcBef>
                          <a:spcPts val="0"/>
                        </a:spcBef>
                        <a:spcAft>
                          <a:spcPts val="0"/>
                        </a:spcAft>
                      </a:pPr>
                      <a:r>
                        <a:rPr lang="en-US" sz="2000" b="0">
                          <a:solidFill>
                            <a:schemeClr val="tx1"/>
                          </a:solidFill>
                          <a:effectLst/>
                        </a:rPr>
                        <a:t>N</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r>
                        <a:rPr lang="en-US" sz="2000" b="0">
                          <a:solidFill>
                            <a:schemeClr val="tx1"/>
                          </a:solidFill>
                          <a:effectLst/>
                        </a:rPr>
                        <a:t>%</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extLst>
                  <a:ext uri="{0D108BD9-81ED-4DB2-BD59-A6C34878D82A}">
                    <a16:rowId xmlns:a16="http://schemas.microsoft.com/office/drawing/2014/main" val="2554838569"/>
                  </a:ext>
                </a:extLst>
              </a:tr>
              <a:tr h="355002">
                <a:tc>
                  <a:txBody>
                    <a:bodyPr/>
                    <a:lstStyle/>
                    <a:p>
                      <a:pPr marL="0" marR="0" indent="228600">
                        <a:lnSpc>
                          <a:spcPct val="90000"/>
                        </a:lnSpc>
                        <a:spcBef>
                          <a:spcPts val="0"/>
                        </a:spcBef>
                        <a:spcAft>
                          <a:spcPts val="0"/>
                        </a:spcAft>
                      </a:pPr>
                      <a:r>
                        <a:rPr lang="en-US" sz="2000" b="0">
                          <a:effectLst/>
                        </a:rPr>
                        <a:t>Multiracial/biracial</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2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8%</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1896346018"/>
                  </a:ext>
                </a:extLst>
              </a:tr>
              <a:tr h="355002">
                <a:tc>
                  <a:txBody>
                    <a:bodyPr/>
                    <a:lstStyle/>
                    <a:p>
                      <a:pPr marL="0" marR="0" indent="228600">
                        <a:lnSpc>
                          <a:spcPct val="90000"/>
                        </a:lnSpc>
                        <a:spcBef>
                          <a:spcPts val="0"/>
                        </a:spcBef>
                        <a:spcAft>
                          <a:spcPts val="0"/>
                        </a:spcAft>
                      </a:pPr>
                      <a:r>
                        <a:rPr lang="en-US" sz="2000" b="0">
                          <a:effectLst/>
                        </a:rPr>
                        <a:t>Hispanic or Latinx</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1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4%</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3276355892"/>
                  </a:ext>
                </a:extLst>
              </a:tr>
              <a:tr h="355002">
                <a:tc>
                  <a:txBody>
                    <a:bodyPr/>
                    <a:lstStyle/>
                    <a:p>
                      <a:pPr marL="0" marR="0" indent="228600">
                        <a:lnSpc>
                          <a:spcPct val="90000"/>
                        </a:lnSpc>
                        <a:spcBef>
                          <a:spcPts val="0"/>
                        </a:spcBef>
                        <a:spcAft>
                          <a:spcPts val="0"/>
                        </a:spcAft>
                      </a:pPr>
                      <a:r>
                        <a:rPr lang="en-US" sz="2000" b="0">
                          <a:effectLst/>
                        </a:rPr>
                        <a:t>White</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22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88%</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2043641456"/>
                  </a:ext>
                </a:extLst>
              </a:tr>
              <a:tr h="355002">
                <a:tc>
                  <a:txBody>
                    <a:bodyPr/>
                    <a:lstStyle/>
                    <a:p>
                      <a:pPr marL="0" marR="0" indent="228600" algn="ctr">
                        <a:lnSpc>
                          <a:spcPct val="90000"/>
                        </a:lnSpc>
                        <a:spcBef>
                          <a:spcPts val="0"/>
                        </a:spcBef>
                        <a:spcAft>
                          <a:spcPts val="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extLst>
                  <a:ext uri="{0D108BD9-81ED-4DB2-BD59-A6C34878D82A}">
                    <a16:rowId xmlns:a16="http://schemas.microsoft.com/office/drawing/2014/main" val="255358283"/>
                  </a:ext>
                </a:extLst>
              </a:tr>
              <a:tr h="355002">
                <a:tc>
                  <a:txBody>
                    <a:bodyPr/>
                    <a:lstStyle/>
                    <a:p>
                      <a:pPr marL="0" marR="0" indent="228600" algn="ctr">
                        <a:lnSpc>
                          <a:spcPct val="90000"/>
                        </a:lnSpc>
                        <a:spcBef>
                          <a:spcPts val="0"/>
                        </a:spcBef>
                        <a:spcAft>
                          <a:spcPts val="0"/>
                        </a:spcAft>
                      </a:pPr>
                      <a:r>
                        <a:rPr lang="en-US" sz="2000" b="1">
                          <a:effectLst/>
                        </a:rPr>
                        <a:t>Graduate Program</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rgbClr val="002060"/>
                    </a:solidFill>
                  </a:tcPr>
                </a:tc>
                <a:tc>
                  <a:txBody>
                    <a:bodyPr/>
                    <a:lstStyle/>
                    <a:p>
                      <a:pPr marL="0" marR="0" indent="0" algn="ctr">
                        <a:lnSpc>
                          <a:spcPct val="90000"/>
                        </a:lnSpc>
                        <a:spcBef>
                          <a:spcPts val="0"/>
                        </a:spcBef>
                        <a:spcAft>
                          <a:spcPts val="0"/>
                        </a:spcAft>
                      </a:pPr>
                      <a:r>
                        <a:rPr lang="en-US" sz="2000" b="0">
                          <a:solidFill>
                            <a:schemeClr val="tx1"/>
                          </a:solidFill>
                          <a:effectLst/>
                        </a:rPr>
                        <a:t>N</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tc>
                  <a:txBody>
                    <a:bodyPr/>
                    <a:lstStyle/>
                    <a:p>
                      <a:pPr marL="0" marR="0" indent="0" algn="ctr">
                        <a:lnSpc>
                          <a:spcPct val="90000"/>
                        </a:lnSpc>
                        <a:spcBef>
                          <a:spcPts val="0"/>
                        </a:spcBef>
                        <a:spcAft>
                          <a:spcPts val="0"/>
                        </a:spcAft>
                      </a:pPr>
                      <a:r>
                        <a:rPr lang="en-US" sz="2000" b="0">
                          <a:solidFill>
                            <a:schemeClr val="tx1"/>
                          </a:solidFill>
                          <a:effectLst/>
                        </a:rPr>
                        <a:t>%</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solidFill>
                      <a:schemeClr val="bg1"/>
                    </a:solidFill>
                  </a:tcPr>
                </a:tc>
                <a:extLst>
                  <a:ext uri="{0D108BD9-81ED-4DB2-BD59-A6C34878D82A}">
                    <a16:rowId xmlns:a16="http://schemas.microsoft.com/office/drawing/2014/main" val="1033972161"/>
                  </a:ext>
                </a:extLst>
              </a:tr>
              <a:tr h="355002">
                <a:tc>
                  <a:txBody>
                    <a:bodyPr/>
                    <a:lstStyle/>
                    <a:p>
                      <a:pPr marL="0" marR="0" indent="228600">
                        <a:lnSpc>
                          <a:spcPct val="90000"/>
                        </a:lnSpc>
                        <a:spcBef>
                          <a:spcPts val="0"/>
                        </a:spcBef>
                        <a:spcAft>
                          <a:spcPts val="0"/>
                        </a:spcAft>
                      </a:pPr>
                      <a:r>
                        <a:rPr lang="en-US" sz="2000" b="0">
                          <a:effectLst/>
                        </a:rPr>
                        <a:t>MS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6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22%</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345597946"/>
                  </a:ext>
                </a:extLst>
              </a:tr>
              <a:tr h="355002">
                <a:tc>
                  <a:txBody>
                    <a:bodyPr/>
                    <a:lstStyle/>
                    <a:p>
                      <a:pPr marL="0" marR="0" indent="228600">
                        <a:lnSpc>
                          <a:spcPct val="90000"/>
                        </a:lnSpc>
                        <a:spcBef>
                          <a:spcPts val="0"/>
                        </a:spcBef>
                        <a:spcAft>
                          <a:spcPts val="0"/>
                        </a:spcAft>
                      </a:pPr>
                      <a:r>
                        <a:rPr lang="en-US" sz="2000" b="0">
                          <a:effectLst/>
                        </a:rPr>
                        <a:t>PhD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a:effectLst/>
                        </a:rPr>
                        <a:t>19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tc>
                  <a:txBody>
                    <a:bodyPr/>
                    <a:lstStyle/>
                    <a:p>
                      <a:pPr marL="0" marR="0" indent="228600">
                        <a:lnSpc>
                          <a:spcPct val="90000"/>
                        </a:lnSpc>
                        <a:spcBef>
                          <a:spcPts val="0"/>
                        </a:spcBef>
                        <a:spcAft>
                          <a:spcPts val="0"/>
                        </a:spcAft>
                      </a:pPr>
                      <a:r>
                        <a:rPr lang="en-US" sz="2000" b="0" dirty="0">
                          <a:effectLst/>
                        </a:rPr>
                        <a:t>76%</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037" marR="42037" marT="0" marB="0" anchor="ctr"/>
                </a:tc>
                <a:extLst>
                  <a:ext uri="{0D108BD9-81ED-4DB2-BD59-A6C34878D82A}">
                    <a16:rowId xmlns:a16="http://schemas.microsoft.com/office/drawing/2014/main" val="341163192"/>
                  </a:ext>
                </a:extLst>
              </a:tr>
            </a:tbl>
          </a:graphicData>
        </a:graphic>
      </p:graphicFrame>
    </p:spTree>
    <p:extLst>
      <p:ext uri="{BB962C8B-B14F-4D97-AF65-F5344CB8AC3E}">
        <p14:creationId xmlns:p14="http://schemas.microsoft.com/office/powerpoint/2010/main" val="156540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1636-4468-7257-A134-7DB3D302661D}"/>
              </a:ext>
            </a:extLst>
          </p:cNvPr>
          <p:cNvSpPr>
            <a:spLocks noGrp="1"/>
          </p:cNvSpPr>
          <p:nvPr>
            <p:ph type="title"/>
          </p:nvPr>
        </p:nvSpPr>
        <p:spPr>
          <a:xfrm>
            <a:off x="238539" y="2686906"/>
            <a:ext cx="4126727" cy="2028217"/>
          </a:xfrm>
        </p:spPr>
        <p:txBody>
          <a:bodyPr>
            <a:normAutofit fontScale="90000"/>
          </a:bodyPr>
          <a:lstStyle/>
          <a:p>
            <a:pPr algn="ctr"/>
            <a:r>
              <a:rPr lang="en-US" dirty="0"/>
              <a:t>A novel model for understanding neurodiverse graduate student experiences in STEM </a:t>
            </a:r>
          </a:p>
        </p:txBody>
      </p:sp>
      <p:pic>
        <p:nvPicPr>
          <p:cNvPr id="5" name="Content Placeholder 4" descr="Venn diagram depicting a novel model for understanding neurodiverse graduate student experiences in STEM">
            <a:extLst>
              <a:ext uri="{FF2B5EF4-FFF2-40B4-BE49-F238E27FC236}">
                <a16:creationId xmlns:a16="http://schemas.microsoft.com/office/drawing/2014/main" id="{CBAC3754-961F-538E-D97B-E3654172C9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0397" y="104071"/>
            <a:ext cx="6649857" cy="6649857"/>
          </a:xfrm>
        </p:spPr>
      </p:pic>
    </p:spTree>
    <p:extLst>
      <p:ext uri="{BB962C8B-B14F-4D97-AF65-F5344CB8AC3E}">
        <p14:creationId xmlns:p14="http://schemas.microsoft.com/office/powerpoint/2010/main" val="165336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2084101" y="45913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Overarching factors</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graphicFrame>
        <p:nvGraphicFramePr>
          <p:cNvPr id="29" name="Content Placeholder 4" descr="Assumptions about what makes a good graduate student&#10;&#10;Encoded power and policies in graduate education&#10;&#10;Advisor-Advisee Relationship">
            <a:extLst>
              <a:ext uri="{FF2B5EF4-FFF2-40B4-BE49-F238E27FC236}">
                <a16:creationId xmlns:a16="http://schemas.microsoft.com/office/drawing/2014/main" id="{CE2F2D84-2976-677B-C52D-D57D57E1EC46}"/>
              </a:ext>
            </a:extLst>
          </p:cNvPr>
          <p:cNvGraphicFramePr>
            <a:graphicFrameLocks noGrp="1"/>
          </p:cNvGraphicFramePr>
          <p:nvPr>
            <p:ph idx="1"/>
            <p:extLst>
              <p:ext uri="{D42A27DB-BD31-4B8C-83A1-F6EECF244321}">
                <p14:modId xmlns:p14="http://schemas.microsoft.com/office/powerpoint/2010/main" val="4149997678"/>
              </p:ext>
            </p:extLst>
          </p:nvPr>
        </p:nvGraphicFramePr>
        <p:xfrm>
          <a:off x="838200" y="1825625"/>
          <a:ext cx="499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BE075B7-30DE-F015-9856-AF5945812AF7}"/>
              </a:ext>
            </a:extLst>
          </p:cNvPr>
          <p:cNvSpPr/>
          <p:nvPr/>
        </p:nvSpPr>
        <p:spPr>
          <a:xfrm>
            <a:off x="6874042" y="1973179"/>
            <a:ext cx="4479758" cy="392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Neurodiverse students are subject to systemic power dynamics and policies that privilege certain ways of thinking, learning, knowing, socializing, and being. </a:t>
            </a:r>
          </a:p>
          <a:p>
            <a:pPr algn="ctr"/>
            <a:br>
              <a:rPr lang="en-US" sz="240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(Lynch, et al., 2020)</a:t>
            </a:r>
          </a:p>
        </p:txBody>
      </p:sp>
    </p:spTree>
    <p:extLst>
      <p:ext uri="{BB962C8B-B14F-4D97-AF65-F5344CB8AC3E}">
        <p14:creationId xmlns:p14="http://schemas.microsoft.com/office/powerpoint/2010/main" val="53154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946169" y="116970"/>
            <a:ext cx="9855746"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Core Experience: </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Invisibility of Neurodiversity</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graphicFrame>
        <p:nvGraphicFramePr>
          <p:cNvPr id="29" name="Content Placeholder 4" descr="Neurodiversity is not apparent without disclosure&#10;&#10;Stigma and stereotype threat impacts performance and wellbeing&#10;&#10;Self-stigma (internalization), lack of disclosure, masking&#10;">
            <a:extLst>
              <a:ext uri="{FF2B5EF4-FFF2-40B4-BE49-F238E27FC236}">
                <a16:creationId xmlns:a16="http://schemas.microsoft.com/office/drawing/2014/main" id="{CE2F2D84-2976-677B-C52D-D57D57E1EC46}"/>
              </a:ext>
            </a:extLst>
          </p:cNvPr>
          <p:cNvGraphicFramePr>
            <a:graphicFrameLocks noGrp="1"/>
          </p:cNvGraphicFramePr>
          <p:nvPr>
            <p:ph idx="1"/>
            <p:extLst>
              <p:ext uri="{D42A27DB-BD31-4B8C-83A1-F6EECF244321}">
                <p14:modId xmlns:p14="http://schemas.microsoft.com/office/powerpoint/2010/main" val="371802340"/>
              </p:ext>
            </p:extLst>
          </p:nvPr>
        </p:nvGraphicFramePr>
        <p:xfrm>
          <a:off x="838200" y="1825625"/>
          <a:ext cx="499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BE075B7-30DE-F015-9856-AF5945812AF7}"/>
              </a:ext>
            </a:extLst>
          </p:cNvPr>
          <p:cNvSpPr/>
          <p:nvPr/>
        </p:nvSpPr>
        <p:spPr>
          <a:xfrm>
            <a:off x="6874042" y="1973179"/>
            <a:ext cx="4479758" cy="392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“Nonvisible stigmatized identities… are at particular risk for poor mental health.”</a:t>
            </a:r>
          </a:p>
          <a:p>
            <a:pPr algn="ctr"/>
            <a:br>
              <a:rPr lang="en-US" sz="240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(Haft &amp; Hoeft, 2021)</a:t>
            </a:r>
          </a:p>
        </p:txBody>
      </p:sp>
    </p:spTree>
    <p:extLst>
      <p:ext uri="{BB962C8B-B14F-4D97-AF65-F5344CB8AC3E}">
        <p14:creationId xmlns:p14="http://schemas.microsoft.com/office/powerpoint/2010/main" val="179075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946169" y="376011"/>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Shared Graduate School Experiences</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graphicFrame>
        <p:nvGraphicFramePr>
          <p:cNvPr id="29" name="Content Placeholder 4" descr="Imposter Syndrome/Lack of Sense of Belonging&#10;&#10;Work-life imbalance&#10;&#10;Increased mental health challenges">
            <a:extLst>
              <a:ext uri="{FF2B5EF4-FFF2-40B4-BE49-F238E27FC236}">
                <a16:creationId xmlns:a16="http://schemas.microsoft.com/office/drawing/2014/main" id="{CE2F2D84-2976-677B-C52D-D57D57E1EC46}"/>
              </a:ext>
            </a:extLst>
          </p:cNvPr>
          <p:cNvGraphicFramePr>
            <a:graphicFrameLocks noGrp="1"/>
          </p:cNvGraphicFramePr>
          <p:nvPr>
            <p:ph idx="1"/>
            <p:extLst>
              <p:ext uri="{D42A27DB-BD31-4B8C-83A1-F6EECF244321}">
                <p14:modId xmlns:p14="http://schemas.microsoft.com/office/powerpoint/2010/main" val="3836892362"/>
              </p:ext>
            </p:extLst>
          </p:nvPr>
        </p:nvGraphicFramePr>
        <p:xfrm>
          <a:off x="838200" y="1825625"/>
          <a:ext cx="499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BE075B7-30DE-F015-9856-AF5945812AF7}"/>
              </a:ext>
            </a:extLst>
          </p:cNvPr>
          <p:cNvSpPr/>
          <p:nvPr/>
        </p:nvSpPr>
        <p:spPr>
          <a:xfrm>
            <a:off x="6874042" y="1973179"/>
            <a:ext cx="4479758" cy="392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“Nonvisible stigmatized identities… are at particular risk for poor mental health.”</a:t>
            </a:r>
          </a:p>
          <a:p>
            <a:pPr algn="ctr"/>
            <a:br>
              <a:rPr lang="en-US" sz="240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(Haft &amp; Hoeft, 2021)</a:t>
            </a:r>
          </a:p>
        </p:txBody>
      </p:sp>
    </p:spTree>
    <p:extLst>
      <p:ext uri="{BB962C8B-B14F-4D97-AF65-F5344CB8AC3E}">
        <p14:creationId xmlns:p14="http://schemas.microsoft.com/office/powerpoint/2010/main" val="103835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2000974" y="185708"/>
            <a:ext cx="9855746"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Theme 1: </a:t>
            </a:r>
            <a:b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b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Internalization of Neurotypical Norms</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 uri="{C183D7F6-B498-43B3-948B-1728B52AA6E4}">
                <adec:decorative xmlns:adec="http://schemas.microsoft.com/office/drawing/2017/decorative" val="1"/>
              </a:ext>
            </a:extLst>
          </p:cNvPr>
          <p:cNvSpPr txBox="1"/>
          <p:nvPr/>
        </p:nvSpPr>
        <p:spPr>
          <a:xfrm>
            <a:off x="490330" y="1445673"/>
            <a:ext cx="11092070" cy="830997"/>
          </a:xfrm>
          <a:prstGeom prst="rect">
            <a:avLst/>
          </a:prstGeom>
          <a:noFill/>
        </p:spPr>
        <p:txBody>
          <a:bodyPr wrap="square" lIns="91440" tIns="45720" rIns="91440" bIns="45720" anchor="t">
            <a:spAutoFit/>
          </a:bodyPr>
          <a:lstStyle/>
          <a:p>
            <a:pPr marL="457200" marR="0">
              <a:spcBef>
                <a:spcPts val="0"/>
              </a:spcBef>
            </a:pPr>
            <a:endParaRPr lang="en-US" sz="2800">
              <a:solidFill>
                <a:srgbClr val="4472C4"/>
              </a:solidFill>
              <a:latin typeface="+mj-lt"/>
              <a:cs typeface="Arial"/>
            </a:endParaRPr>
          </a:p>
          <a:p>
            <a:pPr marL="569595" indent="-457200" algn="just">
              <a:spcAft>
                <a:spcPts val="1200"/>
              </a:spcAft>
              <a:buFont typeface="Arial" panose="020B0604020202020204" pitchFamily="34" charset="0"/>
              <a:buChar char="•"/>
              <a:tabLst>
                <a:tab pos="400050" algn="l"/>
              </a:tabLst>
            </a:pPr>
            <a:endParaRPr lang="en-US" sz="2000">
              <a:latin typeface="+mj-lt"/>
              <a:ea typeface="Segoe UI" panose="020B0502040204020203" pitchFamily="34" charset="0"/>
              <a:cs typeface="Arial"/>
            </a:endParaRPr>
          </a:p>
        </p:txBody>
      </p:sp>
      <p:graphicFrame>
        <p:nvGraphicFramePr>
          <p:cNvPr id="29" name="Content Placeholder 4" descr="What kind of student is a “good fit”?&#10;&#10;Culture of perfectionism, must be good at everything&#10;&#10;Shame, blame, anxiety, and self-loathing">
            <a:extLst>
              <a:ext uri="{FF2B5EF4-FFF2-40B4-BE49-F238E27FC236}">
                <a16:creationId xmlns:a16="http://schemas.microsoft.com/office/drawing/2014/main" id="{CE2F2D84-2976-677B-C52D-D57D57E1EC46}"/>
              </a:ext>
            </a:extLst>
          </p:cNvPr>
          <p:cNvGraphicFramePr>
            <a:graphicFrameLocks noGrp="1"/>
          </p:cNvGraphicFramePr>
          <p:nvPr>
            <p:ph idx="1"/>
            <p:extLst>
              <p:ext uri="{D42A27DB-BD31-4B8C-83A1-F6EECF244321}">
                <p14:modId xmlns:p14="http://schemas.microsoft.com/office/powerpoint/2010/main" val="1148494099"/>
              </p:ext>
            </p:extLst>
          </p:nvPr>
        </p:nvGraphicFramePr>
        <p:xfrm>
          <a:off x="838200" y="1825625"/>
          <a:ext cx="499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BE075B7-30DE-F015-9856-AF5945812AF7}"/>
              </a:ext>
            </a:extLst>
          </p:cNvPr>
          <p:cNvSpPr/>
          <p:nvPr/>
        </p:nvSpPr>
        <p:spPr>
          <a:xfrm>
            <a:off x="6874042" y="1973179"/>
            <a:ext cx="4479758" cy="392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“the ethic of higher education still encourages students and teachers alike to accentuate ability, valorize perfection, and stigmatize anything that hints at intellectual (or physical) weakness”</a:t>
            </a:r>
            <a:b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400" err="1">
                <a:solidFill>
                  <a:schemeClr val="bg1"/>
                </a:solidFill>
                <a:latin typeface="Tahoma" panose="020B0604030504040204" pitchFamily="34" charset="0"/>
                <a:ea typeface="Tahoma" panose="020B0604030504040204" pitchFamily="34" charset="0"/>
                <a:cs typeface="Tahoma" panose="020B0604030504040204" pitchFamily="34" charset="0"/>
              </a:rPr>
              <a:t>Dolmage</a:t>
            </a: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 2017)</a:t>
            </a:r>
          </a:p>
        </p:txBody>
      </p:sp>
    </p:spTree>
    <p:extLst>
      <p:ext uri="{BB962C8B-B14F-4D97-AF65-F5344CB8AC3E}">
        <p14:creationId xmlns:p14="http://schemas.microsoft.com/office/powerpoint/2010/main" val="3548891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2000974" y="185708"/>
            <a:ext cx="9855746"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Theme 2: Self-Silencing to Make it Through Grad School</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 uri="{C183D7F6-B498-43B3-948B-1728B52AA6E4}">
                <adec:decorative xmlns:adec="http://schemas.microsoft.com/office/drawing/2017/decorative" val="1"/>
              </a:ext>
            </a:extLst>
          </p:cNvPr>
          <p:cNvSpPr txBox="1"/>
          <p:nvPr/>
        </p:nvSpPr>
        <p:spPr>
          <a:xfrm>
            <a:off x="490330" y="1445673"/>
            <a:ext cx="11092070" cy="830997"/>
          </a:xfrm>
          <a:prstGeom prst="rect">
            <a:avLst/>
          </a:prstGeom>
          <a:noFill/>
        </p:spPr>
        <p:txBody>
          <a:bodyPr wrap="square" lIns="91440" tIns="45720" rIns="91440" bIns="45720" anchor="t">
            <a:spAutoFit/>
          </a:bodyPr>
          <a:lstStyle/>
          <a:p>
            <a:pPr marL="457200" marR="0">
              <a:spcBef>
                <a:spcPts val="0"/>
              </a:spcBef>
            </a:pPr>
            <a:endParaRPr lang="en-US" sz="2800">
              <a:solidFill>
                <a:srgbClr val="4472C4"/>
              </a:solidFill>
              <a:latin typeface="+mj-lt"/>
              <a:cs typeface="Arial"/>
            </a:endParaRPr>
          </a:p>
          <a:p>
            <a:pPr marL="569595" indent="-457200" algn="just">
              <a:spcAft>
                <a:spcPts val="1200"/>
              </a:spcAft>
              <a:buFont typeface="Arial" panose="020B0604020202020204" pitchFamily="34" charset="0"/>
              <a:buChar char="•"/>
              <a:tabLst>
                <a:tab pos="400050" algn="l"/>
              </a:tabLst>
            </a:pPr>
            <a:endParaRPr lang="en-US" sz="2000">
              <a:latin typeface="+mj-lt"/>
              <a:ea typeface="Segoe UI" panose="020B0502040204020203" pitchFamily="34" charset="0"/>
              <a:cs typeface="Arial"/>
            </a:endParaRPr>
          </a:p>
        </p:txBody>
      </p:sp>
      <p:graphicFrame>
        <p:nvGraphicFramePr>
          <p:cNvPr id="29" name="Content Placeholder 4" descr="Power structures, importance of advisor approval &#10;&#10;Inhibition of self-expression, selfless behavior, and pleasing behavior&#10;&#10;Real consequences for funding, career options&#10;">
            <a:extLst>
              <a:ext uri="{FF2B5EF4-FFF2-40B4-BE49-F238E27FC236}">
                <a16:creationId xmlns:a16="http://schemas.microsoft.com/office/drawing/2014/main" id="{CE2F2D84-2976-677B-C52D-D57D57E1EC46}"/>
              </a:ext>
            </a:extLst>
          </p:cNvPr>
          <p:cNvGraphicFramePr>
            <a:graphicFrameLocks noGrp="1"/>
          </p:cNvGraphicFramePr>
          <p:nvPr>
            <p:ph idx="1"/>
            <p:extLst>
              <p:ext uri="{D42A27DB-BD31-4B8C-83A1-F6EECF244321}">
                <p14:modId xmlns:p14="http://schemas.microsoft.com/office/powerpoint/2010/main" val="325398502"/>
              </p:ext>
            </p:extLst>
          </p:nvPr>
        </p:nvGraphicFramePr>
        <p:xfrm>
          <a:off x="838200" y="1825625"/>
          <a:ext cx="499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BE075B7-30DE-F015-9856-AF5945812AF7}"/>
              </a:ext>
            </a:extLst>
          </p:cNvPr>
          <p:cNvSpPr/>
          <p:nvPr/>
        </p:nvSpPr>
        <p:spPr>
          <a:xfrm>
            <a:off x="6874042" y="1800067"/>
            <a:ext cx="4479758" cy="4351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“students faced with the perception of threatening power relationships, whether gender-based or otherwise, might be especially likely to be willing to sacrifice autonomy as an ill-fated strategy for preserving relatedness with the powerful other, the teacher”</a:t>
            </a:r>
          </a:p>
          <a:p>
            <a:pPr algn="ctr"/>
            <a:endPar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(Patrick et al., 2019)</a:t>
            </a:r>
            <a:endParaRPr lang="en-US"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273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E49AA7-3AC5-47CC-8F85-0DE9665B2A6B}"/>
              </a:ext>
            </a:extLst>
          </p:cNvPr>
          <p:cNvSpPr>
            <a:spLocks noGrp="1"/>
          </p:cNvSpPr>
          <p:nvPr>
            <p:ph type="ctrTitle"/>
          </p:nvPr>
        </p:nvSpPr>
        <p:spPr>
          <a:xfrm>
            <a:off x="1870997" y="1883226"/>
            <a:ext cx="9236026" cy="2333982"/>
          </a:xfrm>
        </p:spPr>
        <p:txBody>
          <a:bodyPr anchor="b">
            <a:normAutofit fontScale="90000"/>
          </a:bodyPr>
          <a:lstStyle/>
          <a:p>
            <a:pPr algn="l"/>
            <a:r>
              <a:rPr lang="en-US" sz="4100" dirty="0">
                <a:solidFill>
                  <a:srgbClr val="FFFFFF"/>
                </a:solidFill>
              </a:rPr>
              <a:t>Neurodiversity and the Advisor/Advisee Relationship: Supporting and Empowering Neurodiverse Grad Students in STEM </a:t>
            </a:r>
            <a:br>
              <a:rPr lang="en-US" sz="4100" dirty="0">
                <a:solidFill>
                  <a:srgbClr val="FFFFFF"/>
                </a:solidFill>
              </a:rPr>
            </a:br>
            <a:r>
              <a:rPr lang="en-US" sz="4100" dirty="0">
                <a:solidFill>
                  <a:srgbClr val="FFFFFF"/>
                </a:solidFill>
              </a:rPr>
              <a:t>(and Beyond)</a:t>
            </a:r>
          </a:p>
        </p:txBody>
      </p:sp>
      <p:pic>
        <p:nvPicPr>
          <p:cNvPr id="4" name="Picture 3">
            <a:extLst>
              <a:ext uri="{FF2B5EF4-FFF2-40B4-BE49-F238E27FC236}">
                <a16:creationId xmlns:a16="http://schemas.microsoft.com/office/drawing/2014/main" id="{F20DCD17-9F55-471B-8092-EDEA62559A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07023" y="168484"/>
            <a:ext cx="912721" cy="917342"/>
          </a:xfrm>
          <a:prstGeom prst="rect">
            <a:avLst/>
          </a:prstGeom>
          <a:noFill/>
          <a:ln>
            <a:noFill/>
          </a:ln>
        </p:spPr>
      </p:pic>
      <p:pic>
        <p:nvPicPr>
          <p:cNvPr id="10" name="Picture 2">
            <a:extLst>
              <a:ext uri="{FF2B5EF4-FFF2-40B4-BE49-F238E27FC236}">
                <a16:creationId xmlns:a16="http://schemas.microsoft.com/office/drawing/2014/main" id="{7DBCAE0C-8666-48AE-A9CC-929DACBF5D2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4" y="290550"/>
            <a:ext cx="2287237" cy="682903"/>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0FC5E258-96A6-421F-C001-D1D8CE68078A}"/>
              </a:ext>
            </a:extLst>
          </p:cNvPr>
          <p:cNvSpPr txBox="1">
            <a:spLocks/>
          </p:cNvSpPr>
          <p:nvPr/>
        </p:nvSpPr>
        <p:spPr>
          <a:xfrm>
            <a:off x="1788207" y="5033047"/>
            <a:ext cx="10453752" cy="6428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spc="-5">
                <a:solidFill>
                  <a:srgbClr val="000000"/>
                </a:solidFill>
                <a:latin typeface="Calibri Light"/>
                <a:cs typeface="Calibri Light"/>
              </a:rPr>
              <a:t>Connie </a:t>
            </a:r>
            <a:r>
              <a:rPr lang="en-US" sz="1800" spc="-5" err="1">
                <a:solidFill>
                  <a:srgbClr val="000000"/>
                </a:solidFill>
                <a:latin typeface="Calibri Light"/>
                <a:cs typeface="Calibri Light"/>
              </a:rPr>
              <a:t>Syharat</a:t>
            </a:r>
            <a:r>
              <a:rPr lang="en-US" sz="1800" spc="-5">
                <a:solidFill>
                  <a:srgbClr val="000000"/>
                </a:solidFill>
                <a:latin typeface="Calibri Light"/>
                <a:cs typeface="Calibri Light"/>
              </a:rPr>
              <a:t>, NSF IGE Graduate Researcher &amp; Program Manager of CEE Include Program (NSF RED)</a:t>
            </a:r>
          </a:p>
          <a:p>
            <a:pPr algn="l"/>
            <a:r>
              <a:rPr lang="en-US" sz="1800" spc="-5">
                <a:solidFill>
                  <a:srgbClr val="000000"/>
                </a:solidFill>
                <a:latin typeface="Calibri Light"/>
                <a:cs typeface="Calibri Light"/>
              </a:rPr>
              <a:t>Lexi Hain, Assistant Professor in CEE  &amp; Program Manager for NSF IGE Project</a:t>
            </a:r>
          </a:p>
          <a:p>
            <a:pPr algn="l"/>
            <a:endParaRPr lang="en-US" sz="1800" spc="-5">
              <a:solidFill>
                <a:srgbClr val="000000"/>
              </a:solidFill>
              <a:latin typeface="Calibri Light"/>
              <a:cs typeface="Calibri Light"/>
            </a:endParaRPr>
          </a:p>
          <a:p>
            <a:pPr algn="l"/>
            <a:endParaRPr lang="en-US" sz="1800" spc="-5">
              <a:solidFill>
                <a:srgbClr val="000000"/>
              </a:solidFill>
              <a:latin typeface="Calibri Light"/>
              <a:cs typeface="Calibri Light"/>
            </a:endParaRPr>
          </a:p>
        </p:txBody>
      </p:sp>
      <p:sp>
        <p:nvSpPr>
          <p:cNvPr id="12" name="Subtitle 2">
            <a:extLst>
              <a:ext uri="{FF2B5EF4-FFF2-40B4-BE49-F238E27FC236}">
                <a16:creationId xmlns:a16="http://schemas.microsoft.com/office/drawing/2014/main" id="{DE52DEC7-CE3D-42BD-A9F2-42BC4873AD1B}"/>
              </a:ext>
            </a:extLst>
          </p:cNvPr>
          <p:cNvSpPr txBox="1">
            <a:spLocks/>
          </p:cNvSpPr>
          <p:nvPr/>
        </p:nvSpPr>
        <p:spPr>
          <a:xfrm>
            <a:off x="7878855" y="5905802"/>
            <a:ext cx="3513045" cy="591629"/>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rgbClr val="000E2F"/>
                </a:solidFill>
                <a:latin typeface="Calibri Light" panose="020F0302020204030204" pitchFamily="34" charset="0"/>
                <a:cs typeface="Times New Roman" panose="02020603050405020304" pitchFamily="18" charset="0"/>
              </a:rPr>
              <a:t>Timely Topics | March 2, 2023</a:t>
            </a:r>
            <a:r>
              <a:rPr lang="en-US" kern="0">
                <a:solidFill>
                  <a:srgbClr val="000E2F"/>
                </a:solidFill>
                <a:latin typeface="Calibri Light" panose="020F0302020204030204" pitchFamily="34" charset="0"/>
              </a:rPr>
              <a:t> </a:t>
            </a:r>
          </a:p>
        </p:txBody>
      </p:sp>
    </p:spTree>
    <p:extLst>
      <p:ext uri="{BB962C8B-B14F-4D97-AF65-F5344CB8AC3E}">
        <p14:creationId xmlns:p14="http://schemas.microsoft.com/office/powerpoint/2010/main" val="310249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2000974" y="185708"/>
            <a:ext cx="9855746"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Theme 3: Neurodiverse Burnout Due to Overwork &amp; Masking</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graphicFrame>
        <p:nvGraphicFramePr>
          <p:cNvPr id="29" name="Content Placeholder 4" descr="Work long hours to compensate, neglect self-care&#10;&#10;Expenditure of energy related to masking&#10;&#10;Increase in anxiety and burnout&#10;">
            <a:extLst>
              <a:ext uri="{FF2B5EF4-FFF2-40B4-BE49-F238E27FC236}">
                <a16:creationId xmlns:a16="http://schemas.microsoft.com/office/drawing/2014/main" id="{CE2F2D84-2976-677B-C52D-D57D57E1EC46}"/>
              </a:ext>
            </a:extLst>
          </p:cNvPr>
          <p:cNvGraphicFramePr>
            <a:graphicFrameLocks noGrp="1"/>
          </p:cNvGraphicFramePr>
          <p:nvPr>
            <p:ph idx="1"/>
            <p:extLst>
              <p:ext uri="{D42A27DB-BD31-4B8C-83A1-F6EECF244321}">
                <p14:modId xmlns:p14="http://schemas.microsoft.com/office/powerpoint/2010/main" val="1045690473"/>
              </p:ext>
            </p:extLst>
          </p:nvPr>
        </p:nvGraphicFramePr>
        <p:xfrm>
          <a:off x="838200" y="1825625"/>
          <a:ext cx="499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BE075B7-30DE-F015-9856-AF5945812AF7}"/>
              </a:ext>
            </a:extLst>
          </p:cNvPr>
          <p:cNvSpPr/>
          <p:nvPr/>
        </p:nvSpPr>
        <p:spPr>
          <a:xfrm>
            <a:off x="6741039" y="1625138"/>
            <a:ext cx="4479758" cy="4551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rPr>
              <a:t>“Neurodivergence can be hidden due to real or anticipated stigma, and this may be detrimental to students who expend energy masking their difference. Faculty can expand the window of what is acceptable by self-disclosing their own neurodivergence or identifying as an ally.”</a:t>
            </a:r>
          </a:p>
          <a:p>
            <a:pPr algn="ctr"/>
            <a:endParaRPr lang="en-US" sz="24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400" err="1">
                <a:solidFill>
                  <a:schemeClr val="bg1"/>
                </a:solidFill>
                <a:latin typeface="Tahoma" panose="020B0604030504040204" pitchFamily="34" charset="0"/>
                <a:ea typeface="Tahoma" panose="020B0604030504040204" pitchFamily="34" charset="0"/>
                <a:cs typeface="Tahoma" panose="020B0604030504040204" pitchFamily="34" charset="0"/>
              </a:rPr>
              <a:t>Shmulski</a:t>
            </a: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 et al., 2021)</a:t>
            </a:r>
          </a:p>
        </p:txBody>
      </p:sp>
    </p:spTree>
    <p:extLst>
      <p:ext uri="{BB962C8B-B14F-4D97-AF65-F5344CB8AC3E}">
        <p14:creationId xmlns:p14="http://schemas.microsoft.com/office/powerpoint/2010/main" val="1454865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Break Out Group Discussions</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490330" y="1445673"/>
            <a:ext cx="11092070" cy="5509200"/>
          </a:xfrm>
          <a:prstGeom prst="rect">
            <a:avLst/>
          </a:prstGeom>
          <a:noFill/>
        </p:spPr>
        <p:txBody>
          <a:bodyPr wrap="square" lIns="91440" tIns="45720" rIns="91440" bIns="45720" anchor="t">
            <a:spAutoFit/>
          </a:bodyPr>
          <a:lstStyle/>
          <a:p>
            <a:pPr marL="112395" algn="ctr">
              <a:spcAft>
                <a:spcPts val="1200"/>
              </a:spcAft>
              <a:tabLst>
                <a:tab pos="400050" algn="l"/>
              </a:tabLst>
            </a:pPr>
            <a:r>
              <a:rPr lang="en-US" sz="2800" b="1">
                <a:latin typeface="+mj-lt"/>
                <a:cs typeface="Arial"/>
              </a:rPr>
              <a:t>Each group will be given 1-2 quotes to discuss from our focus group.</a:t>
            </a:r>
          </a:p>
          <a:p>
            <a:pPr marL="626745" indent="-514350" algn="just">
              <a:spcAft>
                <a:spcPts val="1200"/>
              </a:spcAft>
              <a:buAutoNum type="arabicPeriod"/>
              <a:tabLst>
                <a:tab pos="400050" algn="l"/>
              </a:tabLst>
            </a:pPr>
            <a:r>
              <a:rPr lang="en-US" sz="2800">
                <a:latin typeface="+mj-lt"/>
                <a:cs typeface="Arial"/>
              </a:rPr>
              <a:t>Introduce yourselves!</a:t>
            </a:r>
          </a:p>
          <a:p>
            <a:pPr marL="626745" indent="-514350" algn="just">
              <a:spcAft>
                <a:spcPts val="1200"/>
              </a:spcAft>
              <a:buAutoNum type="arabicPeriod"/>
              <a:tabLst>
                <a:tab pos="400050" algn="l"/>
              </a:tabLst>
            </a:pPr>
            <a:r>
              <a:rPr lang="en-US" sz="2800">
                <a:latin typeface="+mj-lt"/>
                <a:cs typeface="Arial"/>
              </a:rPr>
              <a:t>How did the quote make you feel? Did it surprise you?</a:t>
            </a:r>
          </a:p>
          <a:p>
            <a:pPr marL="626745" indent="-514350" algn="just">
              <a:spcAft>
                <a:spcPts val="1200"/>
              </a:spcAft>
              <a:buAutoNum type="arabicPeriod"/>
              <a:tabLst>
                <a:tab pos="400050" algn="l"/>
              </a:tabLst>
            </a:pPr>
            <a:r>
              <a:rPr lang="en-US" sz="2800">
                <a:latin typeface="+mj-lt"/>
                <a:cs typeface="Arial"/>
              </a:rPr>
              <a:t>Thinking about grad students in your department... Have you witnessed something similar to this?</a:t>
            </a:r>
          </a:p>
          <a:p>
            <a:pPr marL="626745" indent="-514350" algn="just">
              <a:spcAft>
                <a:spcPts val="1200"/>
              </a:spcAft>
              <a:buAutoNum type="arabicPeriod"/>
              <a:tabLst>
                <a:tab pos="400050" algn="l"/>
              </a:tabLst>
            </a:pPr>
            <a:r>
              <a:rPr lang="en-US" sz="2800">
                <a:latin typeface="+mj-lt"/>
                <a:cs typeface="Arial"/>
              </a:rPr>
              <a:t>If you are a major advisor, how could you help? </a:t>
            </a:r>
          </a:p>
          <a:p>
            <a:pPr marL="626745" indent="-514350" algn="just">
              <a:spcAft>
                <a:spcPts val="1200"/>
              </a:spcAft>
              <a:buAutoNum type="arabicPeriod"/>
              <a:tabLst>
                <a:tab pos="400050" algn="l"/>
              </a:tabLst>
            </a:pPr>
            <a:r>
              <a:rPr lang="en-US" sz="2800">
                <a:latin typeface="+mj-lt"/>
                <a:cs typeface="Arial"/>
              </a:rPr>
              <a:t>If you are staff or in another support role, how could you help?</a:t>
            </a:r>
          </a:p>
          <a:p>
            <a:pPr marL="626745" indent="-514350" algn="just">
              <a:spcAft>
                <a:spcPts val="1200"/>
              </a:spcAft>
              <a:buAutoNum type="arabicPeriod"/>
              <a:tabLst>
                <a:tab pos="400050" algn="l"/>
              </a:tabLst>
            </a:pPr>
            <a:r>
              <a:rPr lang="en-US" sz="2800">
                <a:latin typeface="+mj-lt"/>
                <a:cs typeface="Arial"/>
              </a:rPr>
              <a:t>Can similar methods be applied to all advisees?</a:t>
            </a:r>
          </a:p>
          <a:p>
            <a:pPr marL="626745" indent="-514350" algn="just">
              <a:spcAft>
                <a:spcPts val="1200"/>
              </a:spcAft>
              <a:buAutoNum type="arabicPeriod"/>
              <a:tabLst>
                <a:tab pos="400050" algn="l"/>
              </a:tabLst>
            </a:pPr>
            <a:endParaRPr lang="en-US" sz="2800">
              <a:solidFill>
                <a:srgbClr val="4472C4"/>
              </a:solidFill>
              <a:latin typeface="+mj-lt"/>
              <a:cs typeface="Arial"/>
            </a:endParaRPr>
          </a:p>
          <a:p>
            <a:pPr marL="569595" indent="-457200" algn="just">
              <a:spcAft>
                <a:spcPts val="1200"/>
              </a:spcAft>
              <a:buFont typeface="Arial" panose="020B0604020202020204" pitchFamily="34" charset="0"/>
              <a:buChar char="•"/>
              <a:tabLst>
                <a:tab pos="400050" algn="l"/>
              </a:tabLst>
            </a:pPr>
            <a:endParaRPr lang="en-US" sz="2000">
              <a:latin typeface="+mj-lt"/>
              <a:ea typeface="Segoe UI" panose="020B0502040204020203" pitchFamily="34" charset="0"/>
              <a:cs typeface="Arial"/>
            </a:endParaRPr>
          </a:p>
        </p:txBody>
      </p:sp>
    </p:spTree>
    <p:extLst>
      <p:ext uri="{BB962C8B-B14F-4D97-AF65-F5344CB8AC3E}">
        <p14:creationId xmlns:p14="http://schemas.microsoft.com/office/powerpoint/2010/main" val="66768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a:t>
            </a:r>
            <a:r>
              <a:rPr kumimoji="0" lang="en-US" sz="4800" b="0" i="0" u="none" strike="noStrike" kern="1200" cap="none" spc="-5" normalizeH="0" noProof="0" dirty="0">
                <a:ln>
                  <a:noFill/>
                </a:ln>
                <a:solidFill>
                  <a:srgbClr val="000E2F"/>
                </a:solidFill>
                <a:effectLst/>
                <a:uLnTx/>
                <a:uFillTx/>
                <a:latin typeface="Calibri Light" panose="020F0302020204030204" pitchFamily="34" charset="0"/>
                <a:ea typeface="+mn-ea"/>
                <a:cs typeface="Arial"/>
              </a:rPr>
              <a:t> 1)</a:t>
            </a:r>
            <a:endPar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endParaRP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490330" y="1445673"/>
            <a:ext cx="11092070" cy="4862870"/>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dirty="0">
                <a:latin typeface="+mj-lt"/>
                <a:cs typeface="Arial"/>
              </a:rPr>
              <a:t>Neurotypical Norms</a:t>
            </a:r>
          </a:p>
          <a:p>
            <a:pPr marL="112395" algn="just">
              <a:spcAft>
                <a:spcPts val="1200"/>
              </a:spcAft>
              <a:tabLst>
                <a:tab pos="400050" algn="l"/>
              </a:tabLs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800" dirty="0">
                <a:solidFill>
                  <a:srgbClr val="4472C4"/>
                </a:solidFill>
                <a:latin typeface="+mj-lt"/>
                <a:cs typeface="Arial"/>
              </a:rPr>
              <a:t>“Yeah, I think the main thing that I struggle with is the self-deprecation and the comparison. Because I work in an office with a lot of neurotypicals, who just like can write and ponder about these things all day, and like, don't ever shut off… So, listening to these people and be like, Why can't I be like them? Why can't I be like them? Why can't I be like them? And I'm like, I'm lucky if I get one good day, a week, let alone a month, where I can do something partially similar to what they're doing.” </a:t>
            </a:r>
          </a:p>
          <a:p>
            <a:pPr marL="457200" marR="0">
              <a:spcBef>
                <a:spcPts val="0"/>
              </a:spcBef>
            </a:pPr>
            <a:endParaRPr lang="en-US" sz="2800" dirty="0">
              <a:solidFill>
                <a:srgbClr val="4472C4"/>
              </a:solidFill>
              <a:latin typeface="+mj-lt"/>
              <a:cs typeface="Arial"/>
            </a:endParaRPr>
          </a:p>
          <a:p>
            <a:pPr marL="569595" indent="-457200" algn="just">
              <a:spcAft>
                <a:spcPts val="1200"/>
              </a:spcAft>
              <a:buFont typeface="Arial" panose="020B0604020202020204" pitchFamily="34" charset="0"/>
              <a:buChar char="•"/>
              <a:tabLst>
                <a:tab pos="400050" algn="l"/>
              </a:tabLst>
            </a:pPr>
            <a:endParaRPr lang="en-US" sz="2000" dirty="0">
              <a:latin typeface="+mj-lt"/>
              <a:ea typeface="Segoe UI" panose="020B0502040204020203" pitchFamily="34" charset="0"/>
              <a:cs typeface="Arial"/>
            </a:endParaRPr>
          </a:p>
        </p:txBody>
      </p:sp>
      <p:grpSp>
        <p:nvGrpSpPr>
          <p:cNvPr id="6" name="Group 5">
            <a:extLst>
              <a:ext uri="{FF2B5EF4-FFF2-40B4-BE49-F238E27FC236}">
                <a16:creationId xmlns:a16="http://schemas.microsoft.com/office/drawing/2014/main" id="{2979E860-AA91-F5D7-9F42-17194F848157}"/>
              </a:ext>
              <a:ext uri="{C183D7F6-B498-43B3-948B-1728B52AA6E4}">
                <adec:decorative xmlns:adec="http://schemas.microsoft.com/office/drawing/2017/decorative" val="1"/>
              </a:ext>
            </a:extLst>
          </p:cNvPr>
          <p:cNvGrpSpPr/>
          <p:nvPr/>
        </p:nvGrpSpPr>
        <p:grpSpPr>
          <a:xfrm rot="1029969">
            <a:off x="9493858" y="818984"/>
            <a:ext cx="2019632" cy="866693"/>
            <a:chOff x="9493858" y="818984"/>
            <a:chExt cx="2019632" cy="866693"/>
          </a:xfrm>
          <a:solidFill>
            <a:schemeClr val="accent6">
              <a:lumMod val="60000"/>
              <a:lumOff val="40000"/>
            </a:schemeClr>
          </a:solidFill>
        </p:grpSpPr>
        <p:sp>
          <p:nvSpPr>
            <p:cNvPr id="4" name="Oval 3">
              <a:extLst>
                <a:ext uri="{FF2B5EF4-FFF2-40B4-BE49-F238E27FC236}">
                  <a16:creationId xmlns:a16="http://schemas.microsoft.com/office/drawing/2014/main" id="{65D5617C-D9C1-BD48-54FC-358D71E3238D}"/>
                </a:ext>
              </a:extLst>
            </p:cNvPr>
            <p:cNvSpPr/>
            <p:nvPr/>
          </p:nvSpPr>
          <p:spPr>
            <a:xfrm>
              <a:off x="9493858" y="818984"/>
              <a:ext cx="2019632" cy="8666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11406C-0D63-3E4D-1726-6FF68E0C639B}"/>
                </a:ext>
              </a:extLst>
            </p:cNvPr>
            <p:cNvSpPr txBox="1"/>
            <p:nvPr/>
          </p:nvSpPr>
          <p:spPr>
            <a:xfrm>
              <a:off x="9668787" y="1003674"/>
              <a:ext cx="1669774" cy="461665"/>
            </a:xfrm>
            <a:prstGeom prst="rect">
              <a:avLst/>
            </a:prstGeom>
            <a:grpFill/>
          </p:spPr>
          <p:txBody>
            <a:bodyPr wrap="square" rtlCol="0">
              <a:spAutoFit/>
            </a:bodyPr>
            <a:lstStyle/>
            <a:p>
              <a:pPr algn="ctr"/>
              <a:r>
                <a:rPr lang="en-US" sz="2400">
                  <a:solidFill>
                    <a:schemeClr val="bg1"/>
                  </a:solidFill>
                </a:rPr>
                <a:t>Group 1</a:t>
              </a:r>
            </a:p>
          </p:txBody>
        </p:sp>
      </p:grpSp>
    </p:spTree>
    <p:extLst>
      <p:ext uri="{BB962C8B-B14F-4D97-AF65-F5344CB8AC3E}">
        <p14:creationId xmlns:p14="http://schemas.microsoft.com/office/powerpoint/2010/main" val="316176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 2)</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609599" y="1779627"/>
            <a:ext cx="10808473" cy="4770537"/>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a:latin typeface="+mj-lt"/>
                <a:cs typeface="Arial"/>
              </a:rPr>
              <a:t>Neurotypical Norms</a:t>
            </a:r>
            <a:endParaRPr lang="en-US"/>
          </a:p>
          <a:p>
            <a:pPr marL="112395" algn="just">
              <a:spcAft>
                <a:spcPts val="1200"/>
              </a:spcAft>
              <a:tabLst>
                <a:tab pos="400050" algn="l"/>
              </a:tabLst>
            </a:pPr>
            <a:endParaRPr lang="en-US" sz="1000">
              <a:solidFill>
                <a:srgbClr val="4472C4"/>
              </a:solidFill>
              <a:latin typeface="+mj-lt"/>
              <a:cs typeface="Arial"/>
            </a:endParaRPr>
          </a:p>
          <a:p>
            <a:pPr marL="112395" algn="just">
              <a:spcAft>
                <a:spcPts val="1200"/>
              </a:spcAft>
              <a:tabLst>
                <a:tab pos="400050" algn="l"/>
              </a:tabLst>
            </a:pPr>
            <a:r>
              <a:rPr lang="en-US" sz="2800">
                <a:solidFill>
                  <a:srgbClr val="4472C4"/>
                </a:solidFill>
                <a:latin typeface="+mj-lt"/>
                <a:cs typeface="Arial"/>
              </a:rPr>
              <a:t>“not every advisor knows… that people are different and can't just like all work the same way. And then you know, maybe they don't care. Maybe they're just like, if you don't fit, you don't fit.”</a:t>
            </a:r>
          </a:p>
          <a:p>
            <a:pPr marL="112395" algn="just">
              <a:spcAft>
                <a:spcPts val="1200"/>
              </a:spcAft>
              <a:tabLst>
                <a:tab pos="400050" algn="l"/>
              </a:tabLst>
            </a:pPr>
            <a:endParaRPr lang="en-US" sz="1000">
              <a:solidFill>
                <a:srgbClr val="4472C4"/>
              </a:solidFill>
              <a:latin typeface="+mj-lt"/>
              <a:cs typeface="Arial"/>
            </a:endParaRPr>
          </a:p>
          <a:p>
            <a:pPr marL="112395" algn="just">
              <a:spcAft>
                <a:spcPts val="1200"/>
              </a:spcAft>
              <a:tabLst>
                <a:tab pos="400050" algn="l"/>
              </a:tabLst>
            </a:pPr>
            <a:r>
              <a:rPr lang="en-US" sz="2800">
                <a:solidFill>
                  <a:srgbClr val="4472C4"/>
                </a:solidFill>
                <a:latin typeface="+mj-lt"/>
                <a:cs typeface="Arial"/>
              </a:rPr>
              <a:t>“Like, you might say, ‘Oh, I will operate differently.’ And they say, ‘You can’t do that.’ And it’s like, well I can’t control that. So, now I’m just being punished for who I am.”</a:t>
            </a:r>
          </a:p>
          <a:p>
            <a:pPr marL="457200" marR="0">
              <a:spcBef>
                <a:spcPts val="0"/>
              </a:spcBef>
            </a:pPr>
            <a:endParaRPr lang="en-US">
              <a:latin typeface="Times New Roman" panose="02020603050405020304" pitchFamily="18" charset="0"/>
              <a:ea typeface="Calibri" panose="020F0502020204030204" pitchFamily="34" charset="0"/>
              <a:cs typeface="Times New Roman" panose="02020603050405020304" pitchFamily="18" charset="0"/>
            </a:endParaRPr>
          </a:p>
          <a:p>
            <a:pPr marL="569595" indent="-457200" algn="just">
              <a:spcAft>
                <a:spcPts val="1200"/>
              </a:spcAft>
              <a:buFont typeface="Arial" panose="020B0604020202020204" pitchFamily="34" charset="0"/>
              <a:buChar char="•"/>
              <a:tabLst>
                <a:tab pos="400050" algn="l"/>
              </a:tabLst>
            </a:pPr>
            <a:endParaRPr lang="en-US" sz="2000">
              <a:latin typeface="+mj-lt"/>
              <a:ea typeface="Segoe UI" panose="020B0502040204020203" pitchFamily="34" charset="0"/>
              <a:cs typeface="Arial"/>
            </a:endParaRPr>
          </a:p>
        </p:txBody>
      </p:sp>
      <p:grpSp>
        <p:nvGrpSpPr>
          <p:cNvPr id="4" name="Group 3">
            <a:extLst>
              <a:ext uri="{FF2B5EF4-FFF2-40B4-BE49-F238E27FC236}">
                <a16:creationId xmlns:a16="http://schemas.microsoft.com/office/drawing/2014/main" id="{81A54F6C-2BF3-1641-E39C-17DC9BC736A7}"/>
              </a:ext>
              <a:ext uri="{C183D7F6-B498-43B3-948B-1728B52AA6E4}">
                <adec:decorative xmlns:adec="http://schemas.microsoft.com/office/drawing/2017/decorative" val="1"/>
              </a:ext>
            </a:extLst>
          </p:cNvPr>
          <p:cNvGrpSpPr/>
          <p:nvPr/>
        </p:nvGrpSpPr>
        <p:grpSpPr>
          <a:xfrm rot="1029969">
            <a:off x="9493858" y="818984"/>
            <a:ext cx="2019632" cy="866693"/>
            <a:chOff x="9493858" y="818984"/>
            <a:chExt cx="2019632" cy="866693"/>
          </a:xfrm>
        </p:grpSpPr>
        <p:sp>
          <p:nvSpPr>
            <p:cNvPr id="5" name="Oval 4">
              <a:extLst>
                <a:ext uri="{FF2B5EF4-FFF2-40B4-BE49-F238E27FC236}">
                  <a16:creationId xmlns:a16="http://schemas.microsoft.com/office/drawing/2014/main" id="{EC43A09C-FE42-70B2-2209-06A80B0DE3DB}"/>
                </a:ext>
              </a:extLst>
            </p:cNvPr>
            <p:cNvSpPr/>
            <p:nvPr/>
          </p:nvSpPr>
          <p:spPr>
            <a:xfrm>
              <a:off x="9493858" y="818984"/>
              <a:ext cx="2019632" cy="866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CBBEE2-58D1-B6BF-810B-0EC291FB57B3}"/>
                </a:ext>
              </a:extLst>
            </p:cNvPr>
            <p:cNvSpPr txBox="1"/>
            <p:nvPr/>
          </p:nvSpPr>
          <p:spPr>
            <a:xfrm>
              <a:off x="9668787" y="1003674"/>
              <a:ext cx="1669774" cy="461665"/>
            </a:xfrm>
            <a:prstGeom prst="rect">
              <a:avLst/>
            </a:prstGeom>
            <a:noFill/>
          </p:spPr>
          <p:txBody>
            <a:bodyPr wrap="square" rtlCol="0">
              <a:spAutoFit/>
            </a:bodyPr>
            <a:lstStyle/>
            <a:p>
              <a:pPr algn="ctr"/>
              <a:r>
                <a:rPr lang="en-US" sz="2400">
                  <a:solidFill>
                    <a:schemeClr val="bg1"/>
                  </a:solidFill>
                </a:rPr>
                <a:t>Group 2</a:t>
              </a:r>
            </a:p>
          </p:txBody>
        </p:sp>
      </p:grpSp>
    </p:spTree>
    <p:extLst>
      <p:ext uri="{BB962C8B-B14F-4D97-AF65-F5344CB8AC3E}">
        <p14:creationId xmlns:p14="http://schemas.microsoft.com/office/powerpoint/2010/main" val="246179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 3)</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523875" y="1612741"/>
            <a:ext cx="11144249" cy="3847207"/>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a:latin typeface="+mj-lt"/>
                <a:ea typeface="Segoe UI" panose="020B0502040204020203" pitchFamily="34" charset="0"/>
                <a:cs typeface="Arial"/>
              </a:rPr>
              <a:t>Self-Silencing</a:t>
            </a:r>
            <a:endParaRPr lang="en-US" sz="2800">
              <a:solidFill>
                <a:srgbClr val="000000"/>
              </a:solidFill>
              <a:latin typeface="Calibri" panose="020F0502020204030204"/>
              <a:ea typeface="Segoe UI" panose="020B0502040204020203" pitchFamily="34" charset="0"/>
              <a:cs typeface="Calibri" panose="020F0502020204030204"/>
            </a:endParaRPr>
          </a:p>
          <a:p>
            <a:pPr marL="112395" algn="just">
              <a:spcAft>
                <a:spcPts val="1200"/>
              </a:spcAft>
              <a:tabLst>
                <a:tab pos="400050" algn="l"/>
              </a:tabLst>
            </a:pPr>
            <a:endParaRPr lang="en-US" sz="2800">
              <a:solidFill>
                <a:srgbClr val="4472C4"/>
              </a:solidFill>
              <a:latin typeface="Calibri Light"/>
              <a:cs typeface="Calibri Light"/>
            </a:endParaRPr>
          </a:p>
          <a:p>
            <a:pPr marL="112395" algn="just">
              <a:spcAft>
                <a:spcPts val="1200"/>
              </a:spcAft>
              <a:tabLst>
                <a:tab pos="400050" algn="l"/>
              </a:tabLst>
            </a:pPr>
            <a:r>
              <a:rPr lang="en-US" sz="2800">
                <a:solidFill>
                  <a:srgbClr val="4472C4"/>
                </a:solidFill>
                <a:latin typeface="Calibri Light"/>
                <a:cs typeface="Calibri Light"/>
              </a:rPr>
              <a:t>“I’ve had the chance to talk to numerous students about their experience with mental health in our program. And every single time, it’s been awful… if you dare tell somebody that you have an issue. I mean, they’re not going to say that they’re taking you out of the lab because of the issue. But they will tell you that they have a problem with your mental health status</a:t>
            </a:r>
            <a:r>
              <a:rPr lang="en-US" sz="2800" b="1" u="sng">
                <a:solidFill>
                  <a:srgbClr val="4472C4"/>
                </a:solidFill>
                <a:latin typeface="Calibri Light"/>
                <a:cs typeface="Calibri Light"/>
              </a:rPr>
              <a:t>. And, oh, all of a sudden, I don’t have funding anymore. So sorry.”</a:t>
            </a:r>
            <a:endParaRPr lang="en-US" sz="2800" b="1" u="sng">
              <a:solidFill>
                <a:srgbClr val="4472C4"/>
              </a:solidFill>
              <a:latin typeface="Calibri Light"/>
              <a:cs typeface="Arial"/>
            </a:endParaRPr>
          </a:p>
        </p:txBody>
      </p:sp>
      <p:grpSp>
        <p:nvGrpSpPr>
          <p:cNvPr id="4" name="Group 3">
            <a:extLst>
              <a:ext uri="{FF2B5EF4-FFF2-40B4-BE49-F238E27FC236}">
                <a16:creationId xmlns:a16="http://schemas.microsoft.com/office/drawing/2014/main" id="{FF94BA23-CF76-4D54-31F2-820F72917819}"/>
              </a:ext>
              <a:ext uri="{C183D7F6-B498-43B3-948B-1728B52AA6E4}">
                <adec:decorative xmlns:adec="http://schemas.microsoft.com/office/drawing/2017/decorative" val="1"/>
              </a:ext>
            </a:extLst>
          </p:cNvPr>
          <p:cNvGrpSpPr/>
          <p:nvPr/>
        </p:nvGrpSpPr>
        <p:grpSpPr>
          <a:xfrm rot="1029969">
            <a:off x="9493858" y="818984"/>
            <a:ext cx="2019632" cy="866693"/>
            <a:chOff x="9493858" y="818984"/>
            <a:chExt cx="2019632" cy="866693"/>
          </a:xfrm>
          <a:solidFill>
            <a:schemeClr val="accent6">
              <a:lumMod val="60000"/>
              <a:lumOff val="40000"/>
            </a:schemeClr>
          </a:solidFill>
        </p:grpSpPr>
        <p:sp>
          <p:nvSpPr>
            <p:cNvPr id="5" name="Oval 4">
              <a:extLst>
                <a:ext uri="{FF2B5EF4-FFF2-40B4-BE49-F238E27FC236}">
                  <a16:creationId xmlns:a16="http://schemas.microsoft.com/office/drawing/2014/main" id="{86A931B7-34C9-3180-BECD-D2573C95B35C}"/>
                </a:ext>
              </a:extLst>
            </p:cNvPr>
            <p:cNvSpPr/>
            <p:nvPr/>
          </p:nvSpPr>
          <p:spPr>
            <a:xfrm>
              <a:off x="9493858" y="818984"/>
              <a:ext cx="2019632" cy="8666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C749E4-928A-EAF7-85F3-F4B55D8BE361}"/>
                </a:ext>
              </a:extLst>
            </p:cNvPr>
            <p:cNvSpPr txBox="1"/>
            <p:nvPr/>
          </p:nvSpPr>
          <p:spPr>
            <a:xfrm>
              <a:off x="9668787" y="1003674"/>
              <a:ext cx="1669774" cy="461665"/>
            </a:xfrm>
            <a:prstGeom prst="rect">
              <a:avLst/>
            </a:prstGeom>
            <a:grpFill/>
          </p:spPr>
          <p:txBody>
            <a:bodyPr wrap="square" rtlCol="0">
              <a:spAutoFit/>
            </a:bodyPr>
            <a:lstStyle/>
            <a:p>
              <a:pPr algn="ctr"/>
              <a:r>
                <a:rPr lang="en-US" sz="2400">
                  <a:solidFill>
                    <a:schemeClr val="bg1"/>
                  </a:solidFill>
                </a:rPr>
                <a:t>Group 3</a:t>
              </a:r>
            </a:p>
          </p:txBody>
        </p:sp>
      </p:grpSp>
    </p:spTree>
    <p:extLst>
      <p:ext uri="{BB962C8B-B14F-4D97-AF65-F5344CB8AC3E}">
        <p14:creationId xmlns:p14="http://schemas.microsoft.com/office/powerpoint/2010/main" val="3804042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 4)</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438151" y="1636595"/>
            <a:ext cx="11144249" cy="3847207"/>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a:latin typeface="+mj-lt"/>
                <a:ea typeface="Segoe UI" panose="020B0502040204020203" pitchFamily="34" charset="0"/>
                <a:cs typeface="Arial"/>
              </a:rPr>
              <a:t>Self-Silencing</a:t>
            </a:r>
            <a:endParaRPr lang="en-US" sz="2000">
              <a:solidFill>
                <a:srgbClr val="000000"/>
              </a:solidFill>
              <a:latin typeface="Calibri" panose="020F0502020204030204"/>
              <a:ea typeface="Segoe UI" panose="020B0502040204020203" pitchFamily="34" charset="0"/>
              <a:cs typeface="Calibri" panose="020F0502020204030204"/>
            </a:endParaRPr>
          </a:p>
          <a:p>
            <a:pPr marL="112395" algn="just">
              <a:spcAft>
                <a:spcPts val="1200"/>
              </a:spcAft>
              <a:tabLst>
                <a:tab pos="400050" algn="l"/>
              </a:tabLst>
            </a:pPr>
            <a:endParaRPr lang="en-US" sz="2800">
              <a:solidFill>
                <a:srgbClr val="4472C4"/>
              </a:solidFill>
              <a:latin typeface="+mj-lt"/>
              <a:ea typeface="Segoe UI" panose="020B0502040204020203" pitchFamily="34" charset="0"/>
              <a:cs typeface="Arial"/>
            </a:endParaRPr>
          </a:p>
          <a:p>
            <a:pPr marL="112395" algn="just">
              <a:spcAft>
                <a:spcPts val="1200"/>
              </a:spcAft>
              <a:tabLst>
                <a:tab pos="400050" algn="l"/>
              </a:tabLst>
            </a:pPr>
            <a:r>
              <a:rPr lang="en-US" sz="2800">
                <a:solidFill>
                  <a:srgbClr val="4472C4"/>
                </a:solidFill>
                <a:latin typeface="+mj-lt"/>
                <a:ea typeface="Segoe UI" panose="020B0502040204020203" pitchFamily="34" charset="0"/>
                <a:cs typeface="Arial"/>
              </a:rPr>
              <a:t>“I know many people just in my program who hide it, because </a:t>
            </a:r>
            <a:r>
              <a:rPr lang="en-US" sz="2800" b="1" u="sng">
                <a:solidFill>
                  <a:srgbClr val="4472C4"/>
                </a:solidFill>
                <a:latin typeface="+mj-lt"/>
                <a:ea typeface="Segoe UI" panose="020B0502040204020203" pitchFamily="34" charset="0"/>
                <a:cs typeface="Arial"/>
              </a:rPr>
              <a:t>people who do mention it to faculty members are treated much differently</a:t>
            </a:r>
            <a:r>
              <a:rPr lang="en-US" sz="2800">
                <a:solidFill>
                  <a:srgbClr val="4472C4"/>
                </a:solidFill>
                <a:latin typeface="+mj-lt"/>
                <a:ea typeface="Segoe UI" panose="020B0502040204020203" pitchFamily="34" charset="0"/>
                <a:cs typeface="Arial"/>
              </a:rPr>
              <a:t>. And so, it’s kind of easier to just deal with it on your own and not tell anyone, and maybe struggle behind the scenes. But that’s still sometimes better than letting </a:t>
            </a:r>
            <a:r>
              <a:rPr lang="en-US" sz="2800">
                <a:solidFill>
                  <a:srgbClr val="4472C4"/>
                </a:solidFill>
                <a:latin typeface="+mj-lt"/>
                <a:cs typeface="Arial"/>
              </a:rPr>
              <a:t>them know and having them treat you much worse or much differently.”</a:t>
            </a:r>
          </a:p>
        </p:txBody>
      </p:sp>
      <p:grpSp>
        <p:nvGrpSpPr>
          <p:cNvPr id="4" name="Group 3">
            <a:extLst>
              <a:ext uri="{FF2B5EF4-FFF2-40B4-BE49-F238E27FC236}">
                <a16:creationId xmlns:a16="http://schemas.microsoft.com/office/drawing/2014/main" id="{B03C39A9-E653-2AD6-93BD-DAA4889D4572}"/>
              </a:ext>
              <a:ext uri="{C183D7F6-B498-43B3-948B-1728B52AA6E4}">
                <adec:decorative xmlns:adec="http://schemas.microsoft.com/office/drawing/2017/decorative" val="1"/>
              </a:ext>
            </a:extLst>
          </p:cNvPr>
          <p:cNvGrpSpPr/>
          <p:nvPr/>
        </p:nvGrpSpPr>
        <p:grpSpPr>
          <a:xfrm rot="1029969">
            <a:off x="9493858" y="818984"/>
            <a:ext cx="2019632" cy="866693"/>
            <a:chOff x="9493858" y="818984"/>
            <a:chExt cx="2019632" cy="866693"/>
          </a:xfrm>
        </p:grpSpPr>
        <p:sp>
          <p:nvSpPr>
            <p:cNvPr id="5" name="Oval 4">
              <a:extLst>
                <a:ext uri="{FF2B5EF4-FFF2-40B4-BE49-F238E27FC236}">
                  <a16:creationId xmlns:a16="http://schemas.microsoft.com/office/drawing/2014/main" id="{A64B6886-878C-3728-B32F-D67275C30B8C}"/>
                </a:ext>
              </a:extLst>
            </p:cNvPr>
            <p:cNvSpPr/>
            <p:nvPr/>
          </p:nvSpPr>
          <p:spPr>
            <a:xfrm>
              <a:off x="9493858" y="818984"/>
              <a:ext cx="2019632" cy="866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0B1EEF-6AB3-88F3-CA85-378BDBB2CBC6}"/>
                </a:ext>
              </a:extLst>
            </p:cNvPr>
            <p:cNvSpPr txBox="1"/>
            <p:nvPr/>
          </p:nvSpPr>
          <p:spPr>
            <a:xfrm>
              <a:off x="9668787" y="1003674"/>
              <a:ext cx="1669774" cy="461665"/>
            </a:xfrm>
            <a:prstGeom prst="rect">
              <a:avLst/>
            </a:prstGeom>
            <a:noFill/>
          </p:spPr>
          <p:txBody>
            <a:bodyPr wrap="square" rtlCol="0">
              <a:spAutoFit/>
            </a:bodyPr>
            <a:lstStyle/>
            <a:p>
              <a:pPr algn="ctr"/>
              <a:r>
                <a:rPr lang="en-US" sz="2400">
                  <a:solidFill>
                    <a:schemeClr val="bg1"/>
                  </a:solidFill>
                </a:rPr>
                <a:t>Group 4</a:t>
              </a:r>
            </a:p>
          </p:txBody>
        </p:sp>
      </p:grpSp>
    </p:spTree>
    <p:extLst>
      <p:ext uri="{BB962C8B-B14F-4D97-AF65-F5344CB8AC3E}">
        <p14:creationId xmlns:p14="http://schemas.microsoft.com/office/powerpoint/2010/main" val="278301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a:t>
            </a:r>
            <a:r>
              <a:rPr kumimoji="0" lang="en-US" sz="4800" b="0" i="0" u="none" strike="noStrike" kern="1200" cap="none" spc="-5" normalizeH="0" noProof="0" dirty="0">
                <a:ln>
                  <a:noFill/>
                </a:ln>
                <a:solidFill>
                  <a:srgbClr val="000E2F"/>
                </a:solidFill>
                <a:effectLst/>
                <a:uLnTx/>
                <a:uFillTx/>
                <a:latin typeface="Calibri Light" panose="020F0302020204030204" pitchFamily="34" charset="0"/>
                <a:ea typeface="+mn-ea"/>
                <a:cs typeface="Arial"/>
              </a:rPr>
              <a:t> 5)</a:t>
            </a:r>
            <a:endPar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endParaRP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609599" y="1490592"/>
            <a:ext cx="10768717" cy="4862870"/>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a:latin typeface="+mj-lt"/>
                <a:ea typeface="Segoe UI" panose="020B0502040204020203" pitchFamily="34" charset="0"/>
                <a:cs typeface="Arial"/>
              </a:rPr>
              <a:t>Masking Neurodiversity</a:t>
            </a:r>
          </a:p>
          <a:p>
            <a:pPr marL="112395" algn="just">
              <a:spcAft>
                <a:spcPts val="1200"/>
              </a:spcAft>
              <a:tabLst>
                <a:tab pos="400050" algn="l"/>
              </a:tabLst>
            </a:pPr>
            <a:endParaRPr lang="en-US" sz="1000">
              <a:latin typeface="+mj-lt"/>
              <a:ea typeface="Segoe UI" panose="020B0502040204020203" pitchFamily="34" charset="0"/>
              <a:cs typeface="Arial"/>
            </a:endParaRPr>
          </a:p>
          <a:p>
            <a:pPr marL="112395" algn="just">
              <a:spcAft>
                <a:spcPts val="1200"/>
              </a:spcAft>
              <a:tabLst>
                <a:tab pos="400050" algn="l"/>
              </a:tabLst>
            </a:pPr>
            <a:r>
              <a:rPr lang="en-US" sz="2800">
                <a:solidFill>
                  <a:srgbClr val="4472C4"/>
                </a:solidFill>
                <a:latin typeface="+mj-lt"/>
                <a:cs typeface="Arial"/>
              </a:rPr>
              <a:t>“…the program is a circle, like chute thing and like some of us are squares and they're trying to press the squares through a circular tube and like not all of us fit. And so sometimes we get left out of things. And we're not included in things because the program and the institution were not built for people like us in mind. </a:t>
            </a:r>
            <a:r>
              <a:rPr lang="en-US" sz="2800" b="1" u="sng">
                <a:solidFill>
                  <a:srgbClr val="4472C4"/>
                </a:solidFill>
                <a:latin typeface="+mj-lt"/>
                <a:cs typeface="Arial"/>
              </a:rPr>
              <a:t>And sometimes, like, professors don't have the skills or the knowledge to understand our perspectives…</a:t>
            </a:r>
            <a:r>
              <a:rPr lang="en-US" sz="2800" b="1">
                <a:solidFill>
                  <a:srgbClr val="4472C4"/>
                </a:solidFill>
                <a:latin typeface="+mj-lt"/>
                <a:cs typeface="Arial"/>
              </a:rPr>
              <a:t> </a:t>
            </a:r>
            <a:r>
              <a:rPr lang="en-US" sz="2800">
                <a:solidFill>
                  <a:srgbClr val="4472C4"/>
                </a:solidFill>
                <a:latin typeface="+mj-lt"/>
                <a:cs typeface="Arial"/>
              </a:rPr>
              <a:t>So, like, sometimes, the burden is placed on students to kind of like dull their personality or like, be a certain way, just so they can make it through the program”</a:t>
            </a:r>
          </a:p>
        </p:txBody>
      </p:sp>
      <p:pic>
        <p:nvPicPr>
          <p:cNvPr id="8194" name="Picture 2">
            <a:extLst>
              <a:ext uri="{FF2B5EF4-FFF2-40B4-BE49-F238E27FC236}">
                <a16:creationId xmlns:a16="http://schemas.microsoft.com/office/drawing/2014/main" id="{FF6EF4FF-C174-63F6-0CA3-EA7C2A2F50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275" y="0"/>
            <a:ext cx="3466443" cy="245712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31D607D-A038-592F-28F2-829D711E41F9}"/>
              </a:ext>
              <a:ext uri="{C183D7F6-B498-43B3-948B-1728B52AA6E4}">
                <adec:decorative xmlns:adec="http://schemas.microsoft.com/office/drawing/2017/decorative" val="1"/>
              </a:ext>
            </a:extLst>
          </p:cNvPr>
          <p:cNvGrpSpPr/>
          <p:nvPr/>
        </p:nvGrpSpPr>
        <p:grpSpPr>
          <a:xfrm rot="19920092">
            <a:off x="-24955" y="195896"/>
            <a:ext cx="2019632" cy="866693"/>
            <a:chOff x="9493858" y="818984"/>
            <a:chExt cx="2019632" cy="866693"/>
          </a:xfrm>
        </p:grpSpPr>
        <p:sp>
          <p:nvSpPr>
            <p:cNvPr id="5" name="Oval 4">
              <a:extLst>
                <a:ext uri="{FF2B5EF4-FFF2-40B4-BE49-F238E27FC236}">
                  <a16:creationId xmlns:a16="http://schemas.microsoft.com/office/drawing/2014/main" id="{B4C2D9CA-ABC5-4969-CACC-9756D1B62E63}"/>
                </a:ext>
              </a:extLst>
            </p:cNvPr>
            <p:cNvSpPr/>
            <p:nvPr/>
          </p:nvSpPr>
          <p:spPr>
            <a:xfrm>
              <a:off x="9493858" y="818984"/>
              <a:ext cx="2019632" cy="86669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B9B5D2-41EA-C5A3-B2E6-1AAB40BA9D02}"/>
                </a:ext>
              </a:extLst>
            </p:cNvPr>
            <p:cNvSpPr txBox="1"/>
            <p:nvPr/>
          </p:nvSpPr>
          <p:spPr>
            <a:xfrm>
              <a:off x="9668787" y="1003674"/>
              <a:ext cx="1669774" cy="461665"/>
            </a:xfrm>
            <a:prstGeom prst="rect">
              <a:avLst/>
            </a:prstGeom>
            <a:noFill/>
          </p:spPr>
          <p:txBody>
            <a:bodyPr wrap="square" rtlCol="0">
              <a:spAutoFit/>
            </a:bodyPr>
            <a:lstStyle/>
            <a:p>
              <a:pPr algn="ctr"/>
              <a:r>
                <a:rPr lang="en-US" sz="2400">
                  <a:solidFill>
                    <a:schemeClr val="bg1"/>
                  </a:solidFill>
                </a:rPr>
                <a:t>Group 5</a:t>
              </a:r>
            </a:p>
          </p:txBody>
        </p:sp>
      </p:grpSp>
    </p:spTree>
    <p:extLst>
      <p:ext uri="{BB962C8B-B14F-4D97-AF65-F5344CB8AC3E}">
        <p14:creationId xmlns:p14="http://schemas.microsoft.com/office/powerpoint/2010/main" val="34405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 6)</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438151" y="1636595"/>
            <a:ext cx="11144249" cy="2985433"/>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a:solidFill>
                  <a:srgbClr val="000000"/>
                </a:solidFill>
                <a:latin typeface="+mj-lt"/>
                <a:ea typeface="Segoe UI" panose="020B0502040204020203" pitchFamily="34" charset="0"/>
                <a:cs typeface="Arial"/>
              </a:rPr>
              <a:t>Masking Neurodiversity</a:t>
            </a:r>
            <a:endParaRPr lang="en-US" sz="2000">
              <a:solidFill>
                <a:srgbClr val="000000"/>
              </a:solidFill>
              <a:latin typeface="Calibri" panose="020F0502020204030204"/>
              <a:ea typeface="Segoe UI" panose="020B0502040204020203" pitchFamily="34" charset="0"/>
              <a:cs typeface="Calibri" panose="020F0502020204030204"/>
            </a:endParaRPr>
          </a:p>
          <a:p>
            <a:pPr marL="112395" algn="just">
              <a:spcAft>
                <a:spcPts val="1200"/>
              </a:spcAft>
              <a:tabLst>
                <a:tab pos="400050" algn="l"/>
              </a:tabLst>
            </a:pPr>
            <a:endParaRPr lang="en-US" sz="2800">
              <a:solidFill>
                <a:srgbClr val="4472C4"/>
              </a:solidFill>
              <a:latin typeface="+mj-lt"/>
              <a:ea typeface="Segoe UI" panose="020B0502040204020203" pitchFamily="34" charset="0"/>
              <a:cs typeface="Arial"/>
            </a:endParaRPr>
          </a:p>
          <a:p>
            <a:pPr marL="112395" algn="just">
              <a:spcAft>
                <a:spcPts val="1200"/>
              </a:spcAft>
              <a:tabLst>
                <a:tab pos="400050" algn="l"/>
              </a:tabLst>
            </a:pPr>
            <a:r>
              <a:rPr lang="en-US" sz="2800">
                <a:solidFill>
                  <a:srgbClr val="4472C4"/>
                </a:solidFill>
                <a:latin typeface="+mj-lt"/>
                <a:cs typeface="Arial"/>
              </a:rPr>
              <a:t>“I do this masking where I put on that I'm very together for - in front of her and I have all these plans, and my calendar is all marked, but then my day to day, I don't feel like that. So, like revealing that side of me, is something that gives me anxiety.”</a:t>
            </a:r>
          </a:p>
        </p:txBody>
      </p:sp>
      <p:grpSp>
        <p:nvGrpSpPr>
          <p:cNvPr id="4" name="Group 3">
            <a:extLst>
              <a:ext uri="{FF2B5EF4-FFF2-40B4-BE49-F238E27FC236}">
                <a16:creationId xmlns:a16="http://schemas.microsoft.com/office/drawing/2014/main" id="{2870A6DD-E342-7687-2246-34CD7E31683B}"/>
              </a:ext>
              <a:ext uri="{C183D7F6-B498-43B3-948B-1728B52AA6E4}">
                <adec:decorative xmlns:adec="http://schemas.microsoft.com/office/drawing/2017/decorative" val="1"/>
              </a:ext>
            </a:extLst>
          </p:cNvPr>
          <p:cNvGrpSpPr/>
          <p:nvPr/>
        </p:nvGrpSpPr>
        <p:grpSpPr>
          <a:xfrm rot="1029969">
            <a:off x="9493858" y="818984"/>
            <a:ext cx="2019632" cy="866693"/>
            <a:chOff x="9493858" y="818984"/>
            <a:chExt cx="2019632" cy="866693"/>
          </a:xfrm>
        </p:grpSpPr>
        <p:sp>
          <p:nvSpPr>
            <p:cNvPr id="5" name="Oval 4">
              <a:extLst>
                <a:ext uri="{FF2B5EF4-FFF2-40B4-BE49-F238E27FC236}">
                  <a16:creationId xmlns:a16="http://schemas.microsoft.com/office/drawing/2014/main" id="{3A5D8241-6978-E578-9E65-EDEA86653189}"/>
                </a:ext>
              </a:extLst>
            </p:cNvPr>
            <p:cNvSpPr/>
            <p:nvPr/>
          </p:nvSpPr>
          <p:spPr>
            <a:xfrm>
              <a:off x="9493858" y="818984"/>
              <a:ext cx="2019632" cy="866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BC2486-7FCE-ED8B-1B5B-FA8E5A1C9D70}"/>
                </a:ext>
              </a:extLst>
            </p:cNvPr>
            <p:cNvSpPr txBox="1"/>
            <p:nvPr/>
          </p:nvSpPr>
          <p:spPr>
            <a:xfrm>
              <a:off x="9668787" y="1003674"/>
              <a:ext cx="1669774" cy="461665"/>
            </a:xfrm>
            <a:prstGeom prst="rect">
              <a:avLst/>
            </a:prstGeom>
            <a:noFill/>
          </p:spPr>
          <p:txBody>
            <a:bodyPr wrap="square" rtlCol="0">
              <a:spAutoFit/>
            </a:bodyPr>
            <a:lstStyle/>
            <a:p>
              <a:pPr algn="ctr"/>
              <a:r>
                <a:rPr lang="en-US" sz="2400">
                  <a:solidFill>
                    <a:schemeClr val="bg1"/>
                  </a:solidFill>
                </a:rPr>
                <a:t>Group 6</a:t>
              </a:r>
            </a:p>
          </p:txBody>
        </p:sp>
      </p:grpSp>
    </p:spTree>
    <p:extLst>
      <p:ext uri="{BB962C8B-B14F-4D97-AF65-F5344CB8AC3E}">
        <p14:creationId xmlns:p14="http://schemas.microsoft.com/office/powerpoint/2010/main" val="783193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
        <p:nvSpPr>
          <p:cNvPr id="3" name="object 3"/>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Focus Group Meta Themes (Group 7)</a:t>
            </a:r>
          </a:p>
        </p:txBody>
      </p:sp>
      <p:sp>
        <p:nvSpPr>
          <p:cNvPr id="27" name="object 2">
            <a:extLs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11" name="TextBox 10">
            <a:extLst>
              <a:ext uri="{FF2B5EF4-FFF2-40B4-BE49-F238E27FC236}">
                <a16:creationId xmlns:a16="http://schemas.microsoft.com/office/drawing/2014/main" id="{5B9AE01E-C461-2D57-E103-55FFEE000DA3}"/>
              </a:ext>
            </a:extLst>
          </p:cNvPr>
          <p:cNvSpPr txBox="1"/>
          <p:nvPr/>
        </p:nvSpPr>
        <p:spPr>
          <a:xfrm>
            <a:off x="438151" y="1636595"/>
            <a:ext cx="11144249" cy="4431983"/>
          </a:xfrm>
          <a:prstGeom prst="rect">
            <a:avLst/>
          </a:prstGeom>
          <a:noFill/>
        </p:spPr>
        <p:txBody>
          <a:bodyPr wrap="square" lIns="91440" tIns="45720" rIns="91440" bIns="45720" anchor="t">
            <a:spAutoFit/>
          </a:bodyPr>
          <a:lstStyle/>
          <a:p>
            <a:pPr marL="112395" algn="just">
              <a:spcAft>
                <a:spcPts val="1200"/>
              </a:spcAft>
              <a:tabLst>
                <a:tab pos="400050" algn="l"/>
              </a:tabLst>
            </a:pPr>
            <a:r>
              <a:rPr lang="en-US" sz="2800">
                <a:latin typeface="+mj-lt"/>
                <a:ea typeface="Segoe UI" panose="020B0502040204020203" pitchFamily="34" charset="0"/>
                <a:cs typeface="Arial"/>
              </a:rPr>
              <a:t>Burnout</a:t>
            </a:r>
            <a:endParaRPr lang="en-US" sz="2000">
              <a:solidFill>
                <a:srgbClr val="000000"/>
              </a:solidFill>
              <a:latin typeface="Calibri" panose="020F0502020204030204"/>
              <a:ea typeface="Segoe UI" panose="020B0502040204020203" pitchFamily="34" charset="0"/>
              <a:cs typeface="Calibri" panose="020F0502020204030204"/>
            </a:endParaRPr>
          </a:p>
          <a:p>
            <a:pPr marL="112395" algn="just">
              <a:spcAft>
                <a:spcPts val="1200"/>
              </a:spcAft>
              <a:tabLst>
                <a:tab pos="400050" algn="l"/>
              </a:tabLst>
            </a:pPr>
            <a:endParaRPr lang="en-US" sz="2800">
              <a:solidFill>
                <a:srgbClr val="4472C4"/>
              </a:solidFill>
              <a:latin typeface="+mj-lt"/>
              <a:cs typeface="Arial"/>
            </a:endParaRPr>
          </a:p>
          <a:p>
            <a:pPr marL="112395" algn="just">
              <a:spcAft>
                <a:spcPts val="1200"/>
              </a:spcAft>
              <a:tabLst>
                <a:tab pos="400050" algn="l"/>
              </a:tabLst>
            </a:pPr>
            <a:r>
              <a:rPr lang="en-US" sz="2800">
                <a:solidFill>
                  <a:srgbClr val="4472C4"/>
                </a:solidFill>
                <a:latin typeface="+mj-lt"/>
                <a:cs typeface="Arial"/>
              </a:rPr>
              <a:t>“…some people might be able to do that for long periods of time and like maybe not experience burnout, but then other people might experience burnout more quickly with those things… But I think there's this expectation of like, you should just do X, Y, and Z and overload yourself, and you'll be fine, because everyone else has been fine doing that. But that would take me out longer. And I would need a longer period for recovering from that.”</a:t>
            </a:r>
          </a:p>
          <a:p>
            <a:pPr marL="112395" algn="just">
              <a:spcAft>
                <a:spcPts val="1200"/>
              </a:spcAft>
              <a:tabLst>
                <a:tab pos="400050" algn="l"/>
              </a:tabLst>
            </a:pPr>
            <a:endParaRPr lang="en-US" sz="2800">
              <a:solidFill>
                <a:srgbClr val="4472C4"/>
              </a:solidFill>
              <a:latin typeface="+mj-lt"/>
              <a:cs typeface="Arial"/>
            </a:endParaRPr>
          </a:p>
        </p:txBody>
      </p:sp>
      <p:pic>
        <p:nvPicPr>
          <p:cNvPr id="4" name="Picture 3">
            <a:extLst>
              <a:ext uri="{FF2B5EF4-FFF2-40B4-BE49-F238E27FC236}">
                <a16:creationId xmlns:a16="http://schemas.microsoft.com/office/drawing/2014/main" id="{7DFC16C8-F056-9925-AFDD-1DA16E3866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117" y="123947"/>
            <a:ext cx="3548433" cy="246761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9899DBF-60EF-CF6A-0E5A-2DEC29C7C537}"/>
              </a:ext>
              <a:ext uri="{C183D7F6-B498-43B3-948B-1728B52AA6E4}">
                <adec:decorative xmlns:adec="http://schemas.microsoft.com/office/drawing/2017/decorative" val="1"/>
              </a:ext>
            </a:extLst>
          </p:cNvPr>
          <p:cNvGrpSpPr/>
          <p:nvPr/>
        </p:nvGrpSpPr>
        <p:grpSpPr>
          <a:xfrm rot="1029969">
            <a:off x="9962003" y="5780007"/>
            <a:ext cx="2019632" cy="866693"/>
            <a:chOff x="9493858" y="818984"/>
            <a:chExt cx="2019632" cy="866693"/>
          </a:xfrm>
        </p:grpSpPr>
        <p:sp>
          <p:nvSpPr>
            <p:cNvPr id="6" name="Oval 5">
              <a:extLst>
                <a:ext uri="{FF2B5EF4-FFF2-40B4-BE49-F238E27FC236}">
                  <a16:creationId xmlns:a16="http://schemas.microsoft.com/office/drawing/2014/main" id="{ACEE6149-F13A-F315-C8A4-C9D49D33BB93}"/>
                </a:ext>
              </a:extLst>
            </p:cNvPr>
            <p:cNvSpPr/>
            <p:nvPr/>
          </p:nvSpPr>
          <p:spPr>
            <a:xfrm>
              <a:off x="9493858" y="818984"/>
              <a:ext cx="2019632" cy="86669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A50FCF-4049-CCB8-633E-9949FA46BEDD}"/>
                </a:ext>
              </a:extLst>
            </p:cNvPr>
            <p:cNvSpPr txBox="1"/>
            <p:nvPr/>
          </p:nvSpPr>
          <p:spPr>
            <a:xfrm>
              <a:off x="9668787" y="1003674"/>
              <a:ext cx="1669774" cy="461665"/>
            </a:xfrm>
            <a:prstGeom prst="rect">
              <a:avLst/>
            </a:prstGeom>
            <a:noFill/>
          </p:spPr>
          <p:txBody>
            <a:bodyPr wrap="square" rtlCol="0">
              <a:spAutoFit/>
            </a:bodyPr>
            <a:lstStyle/>
            <a:p>
              <a:pPr algn="ctr"/>
              <a:r>
                <a:rPr lang="en-US" sz="2400">
                  <a:solidFill>
                    <a:schemeClr val="bg1"/>
                  </a:solidFill>
                </a:rPr>
                <a:t>Group 7</a:t>
              </a:r>
            </a:p>
          </p:txBody>
        </p:sp>
      </p:grpSp>
    </p:spTree>
    <p:extLst>
      <p:ext uri="{BB962C8B-B14F-4D97-AF65-F5344CB8AC3E}">
        <p14:creationId xmlns:p14="http://schemas.microsoft.com/office/powerpoint/2010/main" val="1913665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7269B2-13FB-403F-85A4-5B3B7C11875C}"/>
              </a:ext>
              <a:ext uri="{C183D7F6-B498-43B3-948B-1728B52AA6E4}">
                <adec:decorative xmlns:adec="http://schemas.microsoft.com/office/drawing/2017/decorative" val="1"/>
              </a:ext>
            </a:extLst>
          </p:cNvPr>
          <p:cNvPicPr>
            <a:picLocks noChangeAspect="1"/>
          </p:cNvPicPr>
          <p:nvPr/>
        </p:nvPicPr>
        <p:blipFill rotWithShape="1">
          <a:blip r:embed="rId3"/>
          <a:srcRect l="26052" r="1040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pSp>
        <p:nvGrpSpPr>
          <p:cNvPr id="3" name="Group 2">
            <a:extLst>
              <a:ext uri="{FF2B5EF4-FFF2-40B4-BE49-F238E27FC236}">
                <a16:creationId xmlns:a16="http://schemas.microsoft.com/office/drawing/2014/main" id="{F830CA57-6FDE-F7F3-77F3-2C5A43DFA137}"/>
              </a:ext>
              <a:ext uri="{C183D7F6-B498-43B3-948B-1728B52AA6E4}">
                <adec:decorative xmlns:adec="http://schemas.microsoft.com/office/drawing/2017/decorative" val="1"/>
              </a:ext>
            </a:extLst>
          </p:cNvPr>
          <p:cNvGrpSpPr/>
          <p:nvPr/>
        </p:nvGrpSpPr>
        <p:grpSpPr>
          <a:xfrm>
            <a:off x="6582231" y="2073433"/>
            <a:ext cx="4840010" cy="2711133"/>
            <a:chOff x="6334581" y="983610"/>
            <a:chExt cx="4840010" cy="2711133"/>
          </a:xfrm>
        </p:grpSpPr>
        <p:grpSp>
          <p:nvGrpSpPr>
            <p:cNvPr id="2" name="Group 1">
              <a:extLst>
                <a:ext uri="{FF2B5EF4-FFF2-40B4-BE49-F238E27FC236}">
                  <a16:creationId xmlns:a16="http://schemas.microsoft.com/office/drawing/2014/main" id="{D3C40776-4E17-7ABC-1DB4-4809C9B67DE6}"/>
                </a:ext>
              </a:extLst>
            </p:cNvPr>
            <p:cNvGrpSpPr/>
            <p:nvPr/>
          </p:nvGrpSpPr>
          <p:grpSpPr>
            <a:xfrm>
              <a:off x="7458410" y="983610"/>
              <a:ext cx="2932771" cy="2711133"/>
              <a:chOff x="7344110" y="994336"/>
              <a:chExt cx="2932771" cy="2711133"/>
            </a:xfrm>
          </p:grpSpPr>
          <p:sp>
            <p:nvSpPr>
              <p:cNvPr id="19" name="object 3">
                <a:extLst>
                  <a:ext uri="{FF2B5EF4-FFF2-40B4-BE49-F238E27FC236}">
                    <a16:creationId xmlns:a16="http://schemas.microsoft.com/office/drawing/2014/main" id="{1ACD6F91-973D-4707-B609-A2CC025E022F}"/>
                  </a:ext>
                </a:extLst>
              </p:cNvPr>
              <p:cNvSpPr/>
              <p:nvPr/>
            </p:nvSpPr>
            <p:spPr>
              <a:xfrm>
                <a:off x="7344110" y="997006"/>
                <a:ext cx="2932771" cy="2708463"/>
              </a:xfrm>
              <a:custGeom>
                <a:avLst/>
                <a:gdLst/>
                <a:ahLst/>
                <a:cxnLst/>
                <a:rect l="l" t="t" r="r" b="b"/>
                <a:pathLst>
                  <a:path w="4441825" h="4102100">
                    <a:moveTo>
                      <a:pt x="2469364" y="4089400"/>
                    </a:moveTo>
                    <a:lnTo>
                      <a:pt x="1972333" y="4089400"/>
                    </a:lnTo>
                    <a:lnTo>
                      <a:pt x="2021443" y="4102100"/>
                    </a:lnTo>
                    <a:lnTo>
                      <a:pt x="2420254" y="4102100"/>
                    </a:lnTo>
                    <a:lnTo>
                      <a:pt x="2469364" y="4089400"/>
                    </a:lnTo>
                    <a:close/>
                  </a:path>
                  <a:path w="4441825" h="4102100">
                    <a:moveTo>
                      <a:pt x="2662483" y="4064000"/>
                    </a:moveTo>
                    <a:lnTo>
                      <a:pt x="1779214" y="4064000"/>
                    </a:lnTo>
                    <a:lnTo>
                      <a:pt x="1875086" y="4089400"/>
                    </a:lnTo>
                    <a:lnTo>
                      <a:pt x="2566611" y="4089400"/>
                    </a:lnTo>
                    <a:lnTo>
                      <a:pt x="2662483" y="4064000"/>
                    </a:lnTo>
                    <a:close/>
                  </a:path>
                  <a:path w="4441825" h="4102100">
                    <a:moveTo>
                      <a:pt x="2662483" y="38100"/>
                    </a:moveTo>
                    <a:lnTo>
                      <a:pt x="1779214" y="38100"/>
                    </a:lnTo>
                    <a:lnTo>
                      <a:pt x="1411358" y="139700"/>
                    </a:lnTo>
                    <a:lnTo>
                      <a:pt x="1367328" y="165100"/>
                    </a:lnTo>
                    <a:lnTo>
                      <a:pt x="1280700" y="190500"/>
                    </a:lnTo>
                    <a:lnTo>
                      <a:pt x="1238124" y="215900"/>
                    </a:lnTo>
                    <a:lnTo>
                      <a:pt x="1196057" y="228600"/>
                    </a:lnTo>
                    <a:lnTo>
                      <a:pt x="1154510" y="254000"/>
                    </a:lnTo>
                    <a:lnTo>
                      <a:pt x="1073024" y="304800"/>
                    </a:lnTo>
                    <a:lnTo>
                      <a:pt x="1033107" y="317500"/>
                    </a:lnTo>
                    <a:lnTo>
                      <a:pt x="954988" y="368300"/>
                    </a:lnTo>
                    <a:lnTo>
                      <a:pt x="916808" y="393700"/>
                    </a:lnTo>
                    <a:lnTo>
                      <a:pt x="879231" y="419100"/>
                    </a:lnTo>
                    <a:lnTo>
                      <a:pt x="842267" y="444500"/>
                    </a:lnTo>
                    <a:lnTo>
                      <a:pt x="805930" y="469900"/>
                    </a:lnTo>
                    <a:lnTo>
                      <a:pt x="770230" y="508000"/>
                    </a:lnTo>
                    <a:lnTo>
                      <a:pt x="735180" y="533400"/>
                    </a:lnTo>
                    <a:lnTo>
                      <a:pt x="700790" y="558800"/>
                    </a:lnTo>
                    <a:lnTo>
                      <a:pt x="667074" y="584200"/>
                    </a:lnTo>
                    <a:lnTo>
                      <a:pt x="634042" y="622300"/>
                    </a:lnTo>
                    <a:lnTo>
                      <a:pt x="601706" y="647700"/>
                    </a:lnTo>
                    <a:lnTo>
                      <a:pt x="570079" y="685800"/>
                    </a:lnTo>
                    <a:lnTo>
                      <a:pt x="539171" y="711200"/>
                    </a:lnTo>
                    <a:lnTo>
                      <a:pt x="508995" y="749300"/>
                    </a:lnTo>
                    <a:lnTo>
                      <a:pt x="479562" y="787400"/>
                    </a:lnTo>
                    <a:lnTo>
                      <a:pt x="450885" y="812800"/>
                    </a:lnTo>
                    <a:lnTo>
                      <a:pt x="422974" y="850900"/>
                    </a:lnTo>
                    <a:lnTo>
                      <a:pt x="395843" y="889000"/>
                    </a:lnTo>
                    <a:lnTo>
                      <a:pt x="369501" y="927100"/>
                    </a:lnTo>
                    <a:lnTo>
                      <a:pt x="343962" y="952500"/>
                    </a:lnTo>
                    <a:lnTo>
                      <a:pt x="319236" y="990600"/>
                    </a:lnTo>
                    <a:lnTo>
                      <a:pt x="295336" y="1028700"/>
                    </a:lnTo>
                    <a:lnTo>
                      <a:pt x="272274" y="1066800"/>
                    </a:lnTo>
                    <a:lnTo>
                      <a:pt x="250061" y="1104900"/>
                    </a:lnTo>
                    <a:lnTo>
                      <a:pt x="228709" y="1143000"/>
                    </a:lnTo>
                    <a:lnTo>
                      <a:pt x="208229" y="1181100"/>
                    </a:lnTo>
                    <a:lnTo>
                      <a:pt x="188634" y="1231900"/>
                    </a:lnTo>
                    <a:lnTo>
                      <a:pt x="169935" y="1270000"/>
                    </a:lnTo>
                    <a:lnTo>
                      <a:pt x="152144" y="1308100"/>
                    </a:lnTo>
                    <a:lnTo>
                      <a:pt x="135272" y="1346200"/>
                    </a:lnTo>
                    <a:lnTo>
                      <a:pt x="119332" y="1384300"/>
                    </a:lnTo>
                    <a:lnTo>
                      <a:pt x="104336" y="1435100"/>
                    </a:lnTo>
                    <a:lnTo>
                      <a:pt x="90294" y="1473200"/>
                    </a:lnTo>
                    <a:lnTo>
                      <a:pt x="77219" y="1511300"/>
                    </a:lnTo>
                    <a:lnTo>
                      <a:pt x="65122" y="1562100"/>
                    </a:lnTo>
                    <a:lnTo>
                      <a:pt x="54016" y="1600200"/>
                    </a:lnTo>
                    <a:lnTo>
                      <a:pt x="43911" y="1651000"/>
                    </a:lnTo>
                    <a:lnTo>
                      <a:pt x="34821" y="1689100"/>
                    </a:lnTo>
                    <a:lnTo>
                      <a:pt x="26755" y="1739900"/>
                    </a:lnTo>
                    <a:lnTo>
                      <a:pt x="19727" y="1778000"/>
                    </a:lnTo>
                    <a:lnTo>
                      <a:pt x="13748" y="1828800"/>
                    </a:lnTo>
                    <a:lnTo>
                      <a:pt x="8830" y="1866900"/>
                    </a:lnTo>
                    <a:lnTo>
                      <a:pt x="4984" y="1917700"/>
                    </a:lnTo>
                    <a:lnTo>
                      <a:pt x="2223" y="1968500"/>
                    </a:lnTo>
                    <a:lnTo>
                      <a:pt x="557" y="2006600"/>
                    </a:lnTo>
                    <a:lnTo>
                      <a:pt x="0" y="2057400"/>
                    </a:lnTo>
                    <a:lnTo>
                      <a:pt x="557" y="2108200"/>
                    </a:lnTo>
                    <a:lnTo>
                      <a:pt x="2223" y="2146300"/>
                    </a:lnTo>
                    <a:lnTo>
                      <a:pt x="4984" y="2197100"/>
                    </a:lnTo>
                    <a:lnTo>
                      <a:pt x="8830" y="2235200"/>
                    </a:lnTo>
                    <a:lnTo>
                      <a:pt x="13748" y="2286000"/>
                    </a:lnTo>
                    <a:lnTo>
                      <a:pt x="19727" y="2336800"/>
                    </a:lnTo>
                    <a:lnTo>
                      <a:pt x="26755" y="2374900"/>
                    </a:lnTo>
                    <a:lnTo>
                      <a:pt x="34821" y="2425700"/>
                    </a:lnTo>
                    <a:lnTo>
                      <a:pt x="43911" y="2463800"/>
                    </a:lnTo>
                    <a:lnTo>
                      <a:pt x="54016" y="2501900"/>
                    </a:lnTo>
                    <a:lnTo>
                      <a:pt x="65122" y="2552700"/>
                    </a:lnTo>
                    <a:lnTo>
                      <a:pt x="77219" y="2590800"/>
                    </a:lnTo>
                    <a:lnTo>
                      <a:pt x="90294" y="2641600"/>
                    </a:lnTo>
                    <a:lnTo>
                      <a:pt x="104336" y="2679700"/>
                    </a:lnTo>
                    <a:lnTo>
                      <a:pt x="119332" y="2717800"/>
                    </a:lnTo>
                    <a:lnTo>
                      <a:pt x="135272" y="2768600"/>
                    </a:lnTo>
                    <a:lnTo>
                      <a:pt x="152144" y="2806700"/>
                    </a:lnTo>
                    <a:lnTo>
                      <a:pt x="169935" y="2844800"/>
                    </a:lnTo>
                    <a:lnTo>
                      <a:pt x="188634" y="2882900"/>
                    </a:lnTo>
                    <a:lnTo>
                      <a:pt x="208229" y="2921000"/>
                    </a:lnTo>
                    <a:lnTo>
                      <a:pt x="228709" y="2959100"/>
                    </a:lnTo>
                    <a:lnTo>
                      <a:pt x="250061" y="2997200"/>
                    </a:lnTo>
                    <a:lnTo>
                      <a:pt x="272274" y="3035300"/>
                    </a:lnTo>
                    <a:lnTo>
                      <a:pt x="295336" y="3073400"/>
                    </a:lnTo>
                    <a:lnTo>
                      <a:pt x="319236" y="3111500"/>
                    </a:lnTo>
                    <a:lnTo>
                      <a:pt x="343962" y="3149600"/>
                    </a:lnTo>
                    <a:lnTo>
                      <a:pt x="369501" y="3187700"/>
                    </a:lnTo>
                    <a:lnTo>
                      <a:pt x="395843" y="3225800"/>
                    </a:lnTo>
                    <a:lnTo>
                      <a:pt x="422974" y="3263900"/>
                    </a:lnTo>
                    <a:lnTo>
                      <a:pt x="450885" y="3302000"/>
                    </a:lnTo>
                    <a:lnTo>
                      <a:pt x="479562" y="3327400"/>
                    </a:lnTo>
                    <a:lnTo>
                      <a:pt x="508995" y="3365500"/>
                    </a:lnTo>
                    <a:lnTo>
                      <a:pt x="539171" y="3390900"/>
                    </a:lnTo>
                    <a:lnTo>
                      <a:pt x="570079" y="3429000"/>
                    </a:lnTo>
                    <a:lnTo>
                      <a:pt x="601706" y="3467100"/>
                    </a:lnTo>
                    <a:lnTo>
                      <a:pt x="634042" y="3492500"/>
                    </a:lnTo>
                    <a:lnTo>
                      <a:pt x="667074" y="3517900"/>
                    </a:lnTo>
                    <a:lnTo>
                      <a:pt x="700790" y="3556000"/>
                    </a:lnTo>
                    <a:lnTo>
                      <a:pt x="735180" y="3581400"/>
                    </a:lnTo>
                    <a:lnTo>
                      <a:pt x="770230" y="3606800"/>
                    </a:lnTo>
                    <a:lnTo>
                      <a:pt x="805930" y="3632200"/>
                    </a:lnTo>
                    <a:lnTo>
                      <a:pt x="842267" y="3670300"/>
                    </a:lnTo>
                    <a:lnTo>
                      <a:pt x="879231" y="3695700"/>
                    </a:lnTo>
                    <a:lnTo>
                      <a:pt x="916808" y="3721100"/>
                    </a:lnTo>
                    <a:lnTo>
                      <a:pt x="954988" y="3746500"/>
                    </a:lnTo>
                    <a:lnTo>
                      <a:pt x="993758" y="3771900"/>
                    </a:lnTo>
                    <a:lnTo>
                      <a:pt x="1033107" y="3784600"/>
                    </a:lnTo>
                    <a:lnTo>
                      <a:pt x="1073024" y="3810000"/>
                    </a:lnTo>
                    <a:lnTo>
                      <a:pt x="1154510" y="3860800"/>
                    </a:lnTo>
                    <a:lnTo>
                      <a:pt x="1196057" y="3873500"/>
                    </a:lnTo>
                    <a:lnTo>
                      <a:pt x="1238124" y="3898900"/>
                    </a:lnTo>
                    <a:lnTo>
                      <a:pt x="1280700" y="3911600"/>
                    </a:lnTo>
                    <a:lnTo>
                      <a:pt x="1323771" y="3937000"/>
                    </a:lnTo>
                    <a:lnTo>
                      <a:pt x="1411358" y="3962400"/>
                    </a:lnTo>
                    <a:lnTo>
                      <a:pt x="1455849" y="3987800"/>
                    </a:lnTo>
                    <a:lnTo>
                      <a:pt x="1731823" y="4064000"/>
                    </a:lnTo>
                    <a:lnTo>
                      <a:pt x="2709874" y="4064000"/>
                    </a:lnTo>
                    <a:lnTo>
                      <a:pt x="2985848" y="3987800"/>
                    </a:lnTo>
                    <a:lnTo>
                      <a:pt x="3030339" y="3962400"/>
                    </a:lnTo>
                    <a:lnTo>
                      <a:pt x="3117926" y="3937000"/>
                    </a:lnTo>
                    <a:lnTo>
                      <a:pt x="3160997" y="3911600"/>
                    </a:lnTo>
                    <a:lnTo>
                      <a:pt x="3203573" y="3898900"/>
                    </a:lnTo>
                    <a:lnTo>
                      <a:pt x="3245640" y="3873500"/>
                    </a:lnTo>
                    <a:lnTo>
                      <a:pt x="3287187" y="3860800"/>
                    </a:lnTo>
                    <a:lnTo>
                      <a:pt x="3368673" y="3810000"/>
                    </a:lnTo>
                    <a:lnTo>
                      <a:pt x="3408590" y="3784600"/>
                    </a:lnTo>
                    <a:lnTo>
                      <a:pt x="3447939" y="3771900"/>
                    </a:lnTo>
                    <a:lnTo>
                      <a:pt x="3486709" y="3746500"/>
                    </a:lnTo>
                    <a:lnTo>
                      <a:pt x="3524889" y="3721100"/>
                    </a:lnTo>
                    <a:lnTo>
                      <a:pt x="3562466" y="3695700"/>
                    </a:lnTo>
                    <a:lnTo>
                      <a:pt x="3599430" y="3670300"/>
                    </a:lnTo>
                    <a:lnTo>
                      <a:pt x="3635767" y="3632200"/>
                    </a:lnTo>
                    <a:lnTo>
                      <a:pt x="3671467" y="3606800"/>
                    </a:lnTo>
                    <a:lnTo>
                      <a:pt x="3706517" y="3581400"/>
                    </a:lnTo>
                    <a:lnTo>
                      <a:pt x="3740907" y="3556000"/>
                    </a:lnTo>
                    <a:lnTo>
                      <a:pt x="3774623" y="3517900"/>
                    </a:lnTo>
                    <a:lnTo>
                      <a:pt x="3807655" y="3492500"/>
                    </a:lnTo>
                    <a:lnTo>
                      <a:pt x="3839991" y="3467100"/>
                    </a:lnTo>
                    <a:lnTo>
                      <a:pt x="3871618" y="3429000"/>
                    </a:lnTo>
                    <a:lnTo>
                      <a:pt x="3902526" y="3390900"/>
                    </a:lnTo>
                    <a:lnTo>
                      <a:pt x="3932702" y="3365500"/>
                    </a:lnTo>
                    <a:lnTo>
                      <a:pt x="3962135" y="3327400"/>
                    </a:lnTo>
                    <a:lnTo>
                      <a:pt x="3990812" y="3302000"/>
                    </a:lnTo>
                    <a:lnTo>
                      <a:pt x="4018723" y="3263900"/>
                    </a:lnTo>
                    <a:lnTo>
                      <a:pt x="4045854" y="3225800"/>
                    </a:lnTo>
                    <a:lnTo>
                      <a:pt x="4072196" y="3187700"/>
                    </a:lnTo>
                    <a:lnTo>
                      <a:pt x="4097735" y="3149600"/>
                    </a:lnTo>
                    <a:lnTo>
                      <a:pt x="4122461" y="3111500"/>
                    </a:lnTo>
                    <a:lnTo>
                      <a:pt x="4146361" y="3073400"/>
                    </a:lnTo>
                    <a:lnTo>
                      <a:pt x="4169423" y="3035300"/>
                    </a:lnTo>
                    <a:lnTo>
                      <a:pt x="4191636" y="2997200"/>
                    </a:lnTo>
                    <a:lnTo>
                      <a:pt x="4212988" y="2959100"/>
                    </a:lnTo>
                    <a:lnTo>
                      <a:pt x="4233468" y="2921000"/>
                    </a:lnTo>
                    <a:lnTo>
                      <a:pt x="4253063" y="2882900"/>
                    </a:lnTo>
                    <a:lnTo>
                      <a:pt x="4271762" y="2844800"/>
                    </a:lnTo>
                    <a:lnTo>
                      <a:pt x="4289553" y="2806700"/>
                    </a:lnTo>
                    <a:lnTo>
                      <a:pt x="4306425" y="2768600"/>
                    </a:lnTo>
                    <a:lnTo>
                      <a:pt x="4322365" y="2717800"/>
                    </a:lnTo>
                    <a:lnTo>
                      <a:pt x="4337361" y="2679700"/>
                    </a:lnTo>
                    <a:lnTo>
                      <a:pt x="4351403" y="2641600"/>
                    </a:lnTo>
                    <a:lnTo>
                      <a:pt x="4364478" y="2590800"/>
                    </a:lnTo>
                    <a:lnTo>
                      <a:pt x="4376575" y="2552700"/>
                    </a:lnTo>
                    <a:lnTo>
                      <a:pt x="4387681" y="2501900"/>
                    </a:lnTo>
                    <a:lnTo>
                      <a:pt x="4397786" y="2463800"/>
                    </a:lnTo>
                    <a:lnTo>
                      <a:pt x="4406876" y="2425700"/>
                    </a:lnTo>
                    <a:lnTo>
                      <a:pt x="4414942" y="2374900"/>
                    </a:lnTo>
                    <a:lnTo>
                      <a:pt x="4421970" y="2336800"/>
                    </a:lnTo>
                    <a:lnTo>
                      <a:pt x="4427949" y="2286000"/>
                    </a:lnTo>
                    <a:lnTo>
                      <a:pt x="4432867" y="2235200"/>
                    </a:lnTo>
                    <a:lnTo>
                      <a:pt x="4436713" y="2197100"/>
                    </a:lnTo>
                    <a:lnTo>
                      <a:pt x="4439474" y="2146300"/>
                    </a:lnTo>
                    <a:lnTo>
                      <a:pt x="4441140" y="2108200"/>
                    </a:lnTo>
                    <a:lnTo>
                      <a:pt x="4441698" y="2057400"/>
                    </a:lnTo>
                    <a:lnTo>
                      <a:pt x="4441140" y="2006600"/>
                    </a:lnTo>
                    <a:lnTo>
                      <a:pt x="4439474" y="1968500"/>
                    </a:lnTo>
                    <a:lnTo>
                      <a:pt x="4436713" y="1917700"/>
                    </a:lnTo>
                    <a:lnTo>
                      <a:pt x="4432867" y="1866900"/>
                    </a:lnTo>
                    <a:lnTo>
                      <a:pt x="4427949" y="1828800"/>
                    </a:lnTo>
                    <a:lnTo>
                      <a:pt x="4421970" y="1778000"/>
                    </a:lnTo>
                    <a:lnTo>
                      <a:pt x="4414942" y="1739900"/>
                    </a:lnTo>
                    <a:lnTo>
                      <a:pt x="4406876" y="1689100"/>
                    </a:lnTo>
                    <a:lnTo>
                      <a:pt x="4397786" y="1651000"/>
                    </a:lnTo>
                    <a:lnTo>
                      <a:pt x="4387681" y="1600200"/>
                    </a:lnTo>
                    <a:lnTo>
                      <a:pt x="4376575" y="1562100"/>
                    </a:lnTo>
                    <a:lnTo>
                      <a:pt x="4364478" y="1511300"/>
                    </a:lnTo>
                    <a:lnTo>
                      <a:pt x="4351403" y="1473200"/>
                    </a:lnTo>
                    <a:lnTo>
                      <a:pt x="4337361" y="1435100"/>
                    </a:lnTo>
                    <a:lnTo>
                      <a:pt x="4322365" y="1384300"/>
                    </a:lnTo>
                    <a:lnTo>
                      <a:pt x="4306425" y="1346200"/>
                    </a:lnTo>
                    <a:lnTo>
                      <a:pt x="4289553" y="1308100"/>
                    </a:lnTo>
                    <a:lnTo>
                      <a:pt x="4271762" y="1270000"/>
                    </a:lnTo>
                    <a:lnTo>
                      <a:pt x="4253063" y="1231900"/>
                    </a:lnTo>
                    <a:lnTo>
                      <a:pt x="4233468" y="1181100"/>
                    </a:lnTo>
                    <a:lnTo>
                      <a:pt x="4212988" y="1143000"/>
                    </a:lnTo>
                    <a:lnTo>
                      <a:pt x="4191636" y="1104900"/>
                    </a:lnTo>
                    <a:lnTo>
                      <a:pt x="4169423" y="1066800"/>
                    </a:lnTo>
                    <a:lnTo>
                      <a:pt x="4146361" y="1028700"/>
                    </a:lnTo>
                    <a:lnTo>
                      <a:pt x="4122461" y="990600"/>
                    </a:lnTo>
                    <a:lnTo>
                      <a:pt x="4097735" y="952500"/>
                    </a:lnTo>
                    <a:lnTo>
                      <a:pt x="4072196" y="927100"/>
                    </a:lnTo>
                    <a:lnTo>
                      <a:pt x="4045854" y="889000"/>
                    </a:lnTo>
                    <a:lnTo>
                      <a:pt x="4018723" y="850900"/>
                    </a:lnTo>
                    <a:lnTo>
                      <a:pt x="3990812" y="812800"/>
                    </a:lnTo>
                    <a:lnTo>
                      <a:pt x="3962135" y="787400"/>
                    </a:lnTo>
                    <a:lnTo>
                      <a:pt x="3932702" y="749300"/>
                    </a:lnTo>
                    <a:lnTo>
                      <a:pt x="3902526" y="711200"/>
                    </a:lnTo>
                    <a:lnTo>
                      <a:pt x="3871618" y="685800"/>
                    </a:lnTo>
                    <a:lnTo>
                      <a:pt x="3839991" y="647700"/>
                    </a:lnTo>
                    <a:lnTo>
                      <a:pt x="3807655" y="622300"/>
                    </a:lnTo>
                    <a:lnTo>
                      <a:pt x="3774623" y="584200"/>
                    </a:lnTo>
                    <a:lnTo>
                      <a:pt x="3740907" y="558800"/>
                    </a:lnTo>
                    <a:lnTo>
                      <a:pt x="3706517" y="533400"/>
                    </a:lnTo>
                    <a:lnTo>
                      <a:pt x="3671467" y="508000"/>
                    </a:lnTo>
                    <a:lnTo>
                      <a:pt x="3635767" y="469900"/>
                    </a:lnTo>
                    <a:lnTo>
                      <a:pt x="3599430" y="444500"/>
                    </a:lnTo>
                    <a:lnTo>
                      <a:pt x="3562466" y="419100"/>
                    </a:lnTo>
                    <a:lnTo>
                      <a:pt x="3524889" y="393700"/>
                    </a:lnTo>
                    <a:lnTo>
                      <a:pt x="3486709" y="368300"/>
                    </a:lnTo>
                    <a:lnTo>
                      <a:pt x="3408590" y="317500"/>
                    </a:lnTo>
                    <a:lnTo>
                      <a:pt x="3368673" y="304800"/>
                    </a:lnTo>
                    <a:lnTo>
                      <a:pt x="3287187" y="254000"/>
                    </a:lnTo>
                    <a:lnTo>
                      <a:pt x="3245640" y="228600"/>
                    </a:lnTo>
                    <a:lnTo>
                      <a:pt x="3203573" y="215900"/>
                    </a:lnTo>
                    <a:lnTo>
                      <a:pt x="3160997" y="190500"/>
                    </a:lnTo>
                    <a:lnTo>
                      <a:pt x="3074369" y="165100"/>
                    </a:lnTo>
                    <a:lnTo>
                      <a:pt x="3030339" y="139700"/>
                    </a:lnTo>
                    <a:lnTo>
                      <a:pt x="2662483" y="38100"/>
                    </a:lnTo>
                    <a:close/>
                  </a:path>
                  <a:path w="4441825" h="4102100">
                    <a:moveTo>
                      <a:pt x="2566611" y="25400"/>
                    </a:moveTo>
                    <a:lnTo>
                      <a:pt x="1875086" y="25400"/>
                    </a:lnTo>
                    <a:lnTo>
                      <a:pt x="1826972" y="38100"/>
                    </a:lnTo>
                    <a:lnTo>
                      <a:pt x="2614725" y="38100"/>
                    </a:lnTo>
                    <a:lnTo>
                      <a:pt x="2566611" y="25400"/>
                    </a:lnTo>
                    <a:close/>
                  </a:path>
                  <a:path w="4441825" h="4102100">
                    <a:moveTo>
                      <a:pt x="2469364" y="12700"/>
                    </a:moveTo>
                    <a:lnTo>
                      <a:pt x="1972333" y="12700"/>
                    </a:lnTo>
                    <a:lnTo>
                      <a:pt x="1923543" y="25400"/>
                    </a:lnTo>
                    <a:lnTo>
                      <a:pt x="2518154" y="25400"/>
                    </a:lnTo>
                    <a:lnTo>
                      <a:pt x="2469364" y="12700"/>
                    </a:lnTo>
                    <a:close/>
                  </a:path>
                  <a:path w="4441825" h="4102100">
                    <a:moveTo>
                      <a:pt x="2321121" y="0"/>
                    </a:moveTo>
                    <a:lnTo>
                      <a:pt x="2120576" y="0"/>
                    </a:lnTo>
                    <a:lnTo>
                      <a:pt x="2070861" y="12700"/>
                    </a:lnTo>
                    <a:lnTo>
                      <a:pt x="2370836" y="12700"/>
                    </a:lnTo>
                    <a:lnTo>
                      <a:pt x="2321121" y="0"/>
                    </a:lnTo>
                    <a:close/>
                  </a:path>
                </a:pathLst>
              </a:custGeom>
              <a:solidFill>
                <a:srgbClr val="2C3591"/>
              </a:solidFill>
              <a:ln>
                <a:solidFill>
                  <a:srgbClr val="C1E2D0"/>
                </a:solidFill>
              </a:ln>
            </p:spPr>
            <p:txBody>
              <a:bodyPr wrap="square" lIns="0" tIns="0" rIns="0" bIns="0" rtlCol="0"/>
              <a:lstStyle/>
              <a:p>
                <a:endParaRPr/>
              </a:p>
            </p:txBody>
          </p:sp>
          <p:sp>
            <p:nvSpPr>
              <p:cNvPr id="20" name="object 4">
                <a:extLst>
                  <a:ext uri="{FF2B5EF4-FFF2-40B4-BE49-F238E27FC236}">
                    <a16:creationId xmlns:a16="http://schemas.microsoft.com/office/drawing/2014/main" id="{74DD0FBB-5D3D-42FE-9699-DAEEC935E4DB}"/>
                  </a:ext>
                </a:extLst>
              </p:cNvPr>
              <p:cNvSpPr/>
              <p:nvPr/>
            </p:nvSpPr>
            <p:spPr>
              <a:xfrm>
                <a:off x="7344110" y="994336"/>
                <a:ext cx="2932770" cy="2710559"/>
              </a:xfrm>
              <a:custGeom>
                <a:avLst/>
                <a:gdLst/>
                <a:ahLst/>
                <a:cxnLst/>
                <a:rect l="l" t="t" r="r" b="b"/>
                <a:pathLst>
                  <a:path w="4441825" h="4105275">
                    <a:moveTo>
                      <a:pt x="0" y="2052447"/>
                    </a:moveTo>
                    <a:lnTo>
                      <a:pt x="557" y="2005985"/>
                    </a:lnTo>
                    <a:lnTo>
                      <a:pt x="2223" y="1959777"/>
                    </a:lnTo>
                    <a:lnTo>
                      <a:pt x="4984" y="1913832"/>
                    </a:lnTo>
                    <a:lnTo>
                      <a:pt x="8830" y="1868161"/>
                    </a:lnTo>
                    <a:lnTo>
                      <a:pt x="13748" y="1822775"/>
                    </a:lnTo>
                    <a:lnTo>
                      <a:pt x="19727" y="1777685"/>
                    </a:lnTo>
                    <a:lnTo>
                      <a:pt x="26755" y="1732902"/>
                    </a:lnTo>
                    <a:lnTo>
                      <a:pt x="34821" y="1688436"/>
                    </a:lnTo>
                    <a:lnTo>
                      <a:pt x="43911" y="1644299"/>
                    </a:lnTo>
                    <a:lnTo>
                      <a:pt x="54016" y="1600502"/>
                    </a:lnTo>
                    <a:lnTo>
                      <a:pt x="65122" y="1557055"/>
                    </a:lnTo>
                    <a:lnTo>
                      <a:pt x="77219" y="1513969"/>
                    </a:lnTo>
                    <a:lnTo>
                      <a:pt x="90294" y="1471255"/>
                    </a:lnTo>
                    <a:lnTo>
                      <a:pt x="104336" y="1428924"/>
                    </a:lnTo>
                    <a:lnTo>
                      <a:pt x="119332" y="1386986"/>
                    </a:lnTo>
                    <a:lnTo>
                      <a:pt x="135272" y="1345453"/>
                    </a:lnTo>
                    <a:lnTo>
                      <a:pt x="152144" y="1304336"/>
                    </a:lnTo>
                    <a:lnTo>
                      <a:pt x="169935" y="1263645"/>
                    </a:lnTo>
                    <a:lnTo>
                      <a:pt x="188634" y="1223391"/>
                    </a:lnTo>
                    <a:lnTo>
                      <a:pt x="208229" y="1183585"/>
                    </a:lnTo>
                    <a:lnTo>
                      <a:pt x="228709" y="1144238"/>
                    </a:lnTo>
                    <a:lnTo>
                      <a:pt x="250061" y="1105361"/>
                    </a:lnTo>
                    <a:lnTo>
                      <a:pt x="272274" y="1066965"/>
                    </a:lnTo>
                    <a:lnTo>
                      <a:pt x="295336" y="1029060"/>
                    </a:lnTo>
                    <a:lnTo>
                      <a:pt x="319236" y="991657"/>
                    </a:lnTo>
                    <a:lnTo>
                      <a:pt x="343962" y="954767"/>
                    </a:lnTo>
                    <a:lnTo>
                      <a:pt x="369501" y="918402"/>
                    </a:lnTo>
                    <a:lnTo>
                      <a:pt x="395843" y="882572"/>
                    </a:lnTo>
                    <a:lnTo>
                      <a:pt x="422974" y="847287"/>
                    </a:lnTo>
                    <a:lnTo>
                      <a:pt x="450885" y="812559"/>
                    </a:lnTo>
                    <a:lnTo>
                      <a:pt x="479562" y="778399"/>
                    </a:lnTo>
                    <a:lnTo>
                      <a:pt x="508995" y="744817"/>
                    </a:lnTo>
                    <a:lnTo>
                      <a:pt x="539171" y="711824"/>
                    </a:lnTo>
                    <a:lnTo>
                      <a:pt x="570079" y="679431"/>
                    </a:lnTo>
                    <a:lnTo>
                      <a:pt x="601706" y="647649"/>
                    </a:lnTo>
                    <a:lnTo>
                      <a:pt x="634042" y="616489"/>
                    </a:lnTo>
                    <a:lnTo>
                      <a:pt x="667074" y="585962"/>
                    </a:lnTo>
                    <a:lnTo>
                      <a:pt x="700790" y="556079"/>
                    </a:lnTo>
                    <a:lnTo>
                      <a:pt x="735180" y="526849"/>
                    </a:lnTo>
                    <a:lnTo>
                      <a:pt x="770230" y="498286"/>
                    </a:lnTo>
                    <a:lnTo>
                      <a:pt x="805930" y="470398"/>
                    </a:lnTo>
                    <a:lnTo>
                      <a:pt x="842267" y="443197"/>
                    </a:lnTo>
                    <a:lnTo>
                      <a:pt x="879231" y="416694"/>
                    </a:lnTo>
                    <a:lnTo>
                      <a:pt x="916808" y="390900"/>
                    </a:lnTo>
                    <a:lnTo>
                      <a:pt x="954988" y="365826"/>
                    </a:lnTo>
                    <a:lnTo>
                      <a:pt x="993758" y="341482"/>
                    </a:lnTo>
                    <a:lnTo>
                      <a:pt x="1033107" y="317879"/>
                    </a:lnTo>
                    <a:lnTo>
                      <a:pt x="1073024" y="295028"/>
                    </a:lnTo>
                    <a:lnTo>
                      <a:pt x="1113495" y="272941"/>
                    </a:lnTo>
                    <a:lnTo>
                      <a:pt x="1154510" y="251627"/>
                    </a:lnTo>
                    <a:lnTo>
                      <a:pt x="1196057" y="231099"/>
                    </a:lnTo>
                    <a:lnTo>
                      <a:pt x="1238124" y="211365"/>
                    </a:lnTo>
                    <a:lnTo>
                      <a:pt x="1280700" y="192439"/>
                    </a:lnTo>
                    <a:lnTo>
                      <a:pt x="1323771" y="174330"/>
                    </a:lnTo>
                    <a:lnTo>
                      <a:pt x="1367328" y="157048"/>
                    </a:lnTo>
                    <a:lnTo>
                      <a:pt x="1411358" y="140607"/>
                    </a:lnTo>
                    <a:lnTo>
                      <a:pt x="1455849" y="125015"/>
                    </a:lnTo>
                    <a:lnTo>
                      <a:pt x="1500789" y="110283"/>
                    </a:lnTo>
                    <a:lnTo>
                      <a:pt x="1546167" y="96424"/>
                    </a:lnTo>
                    <a:lnTo>
                      <a:pt x="1591972" y="83447"/>
                    </a:lnTo>
                    <a:lnTo>
                      <a:pt x="1638190" y="71363"/>
                    </a:lnTo>
                    <a:lnTo>
                      <a:pt x="1684811" y="60184"/>
                    </a:lnTo>
                    <a:lnTo>
                      <a:pt x="1731823" y="49920"/>
                    </a:lnTo>
                    <a:lnTo>
                      <a:pt x="1779214" y="40582"/>
                    </a:lnTo>
                    <a:lnTo>
                      <a:pt x="1826972" y="32180"/>
                    </a:lnTo>
                    <a:lnTo>
                      <a:pt x="1875086" y="24727"/>
                    </a:lnTo>
                    <a:lnTo>
                      <a:pt x="1923543" y="18231"/>
                    </a:lnTo>
                    <a:lnTo>
                      <a:pt x="1972333" y="12706"/>
                    </a:lnTo>
                    <a:lnTo>
                      <a:pt x="2021443" y="8161"/>
                    </a:lnTo>
                    <a:lnTo>
                      <a:pt x="2070861" y="4606"/>
                    </a:lnTo>
                    <a:lnTo>
                      <a:pt x="2120576" y="2054"/>
                    </a:lnTo>
                    <a:lnTo>
                      <a:pt x="2170575" y="515"/>
                    </a:lnTo>
                    <a:lnTo>
                      <a:pt x="2220849" y="0"/>
                    </a:lnTo>
                    <a:lnTo>
                      <a:pt x="2271122" y="515"/>
                    </a:lnTo>
                    <a:lnTo>
                      <a:pt x="2321121" y="2054"/>
                    </a:lnTo>
                    <a:lnTo>
                      <a:pt x="2370836" y="4606"/>
                    </a:lnTo>
                    <a:lnTo>
                      <a:pt x="2420254" y="8161"/>
                    </a:lnTo>
                    <a:lnTo>
                      <a:pt x="2469364" y="12706"/>
                    </a:lnTo>
                    <a:lnTo>
                      <a:pt x="2518154" y="18231"/>
                    </a:lnTo>
                    <a:lnTo>
                      <a:pt x="2566611" y="24727"/>
                    </a:lnTo>
                    <a:lnTo>
                      <a:pt x="2614725" y="32180"/>
                    </a:lnTo>
                    <a:lnTo>
                      <a:pt x="2662483" y="40582"/>
                    </a:lnTo>
                    <a:lnTo>
                      <a:pt x="2709874" y="49920"/>
                    </a:lnTo>
                    <a:lnTo>
                      <a:pt x="2756886" y="60184"/>
                    </a:lnTo>
                    <a:lnTo>
                      <a:pt x="2803507" y="71363"/>
                    </a:lnTo>
                    <a:lnTo>
                      <a:pt x="2849725" y="83447"/>
                    </a:lnTo>
                    <a:lnTo>
                      <a:pt x="2895530" y="96424"/>
                    </a:lnTo>
                    <a:lnTo>
                      <a:pt x="2940908" y="110283"/>
                    </a:lnTo>
                    <a:lnTo>
                      <a:pt x="2985848" y="125015"/>
                    </a:lnTo>
                    <a:lnTo>
                      <a:pt x="3030339" y="140607"/>
                    </a:lnTo>
                    <a:lnTo>
                      <a:pt x="3074369" y="157048"/>
                    </a:lnTo>
                    <a:lnTo>
                      <a:pt x="3117926" y="174330"/>
                    </a:lnTo>
                    <a:lnTo>
                      <a:pt x="3160997" y="192439"/>
                    </a:lnTo>
                    <a:lnTo>
                      <a:pt x="3203573" y="211365"/>
                    </a:lnTo>
                    <a:lnTo>
                      <a:pt x="3245640" y="231099"/>
                    </a:lnTo>
                    <a:lnTo>
                      <a:pt x="3287187" y="251627"/>
                    </a:lnTo>
                    <a:lnTo>
                      <a:pt x="3328202" y="272941"/>
                    </a:lnTo>
                    <a:lnTo>
                      <a:pt x="3368673" y="295028"/>
                    </a:lnTo>
                    <a:lnTo>
                      <a:pt x="3408590" y="317879"/>
                    </a:lnTo>
                    <a:lnTo>
                      <a:pt x="3447939" y="341482"/>
                    </a:lnTo>
                    <a:lnTo>
                      <a:pt x="3486709" y="365826"/>
                    </a:lnTo>
                    <a:lnTo>
                      <a:pt x="3524889" y="390900"/>
                    </a:lnTo>
                    <a:lnTo>
                      <a:pt x="3562466" y="416694"/>
                    </a:lnTo>
                    <a:lnTo>
                      <a:pt x="3599430" y="443197"/>
                    </a:lnTo>
                    <a:lnTo>
                      <a:pt x="3635767" y="470398"/>
                    </a:lnTo>
                    <a:lnTo>
                      <a:pt x="3671467" y="498286"/>
                    </a:lnTo>
                    <a:lnTo>
                      <a:pt x="3706517" y="526849"/>
                    </a:lnTo>
                    <a:lnTo>
                      <a:pt x="3740907" y="556079"/>
                    </a:lnTo>
                    <a:lnTo>
                      <a:pt x="3774623" y="585962"/>
                    </a:lnTo>
                    <a:lnTo>
                      <a:pt x="3807655" y="616489"/>
                    </a:lnTo>
                    <a:lnTo>
                      <a:pt x="3839991" y="647649"/>
                    </a:lnTo>
                    <a:lnTo>
                      <a:pt x="3871618" y="679431"/>
                    </a:lnTo>
                    <a:lnTo>
                      <a:pt x="3902526" y="711824"/>
                    </a:lnTo>
                    <a:lnTo>
                      <a:pt x="3932702" y="744817"/>
                    </a:lnTo>
                    <a:lnTo>
                      <a:pt x="3962135" y="778399"/>
                    </a:lnTo>
                    <a:lnTo>
                      <a:pt x="3990812" y="812559"/>
                    </a:lnTo>
                    <a:lnTo>
                      <a:pt x="4018723" y="847287"/>
                    </a:lnTo>
                    <a:lnTo>
                      <a:pt x="4045854" y="882572"/>
                    </a:lnTo>
                    <a:lnTo>
                      <a:pt x="4072196" y="918402"/>
                    </a:lnTo>
                    <a:lnTo>
                      <a:pt x="4097735" y="954767"/>
                    </a:lnTo>
                    <a:lnTo>
                      <a:pt x="4122461" y="991657"/>
                    </a:lnTo>
                    <a:lnTo>
                      <a:pt x="4146361" y="1029060"/>
                    </a:lnTo>
                    <a:lnTo>
                      <a:pt x="4169423" y="1066965"/>
                    </a:lnTo>
                    <a:lnTo>
                      <a:pt x="4191636" y="1105361"/>
                    </a:lnTo>
                    <a:lnTo>
                      <a:pt x="4212988" y="1144238"/>
                    </a:lnTo>
                    <a:lnTo>
                      <a:pt x="4233468" y="1183585"/>
                    </a:lnTo>
                    <a:lnTo>
                      <a:pt x="4253063" y="1223391"/>
                    </a:lnTo>
                    <a:lnTo>
                      <a:pt x="4271762" y="1263645"/>
                    </a:lnTo>
                    <a:lnTo>
                      <a:pt x="4289553" y="1304336"/>
                    </a:lnTo>
                    <a:lnTo>
                      <a:pt x="4306425" y="1345453"/>
                    </a:lnTo>
                    <a:lnTo>
                      <a:pt x="4322365" y="1386986"/>
                    </a:lnTo>
                    <a:lnTo>
                      <a:pt x="4337361" y="1428924"/>
                    </a:lnTo>
                    <a:lnTo>
                      <a:pt x="4351403" y="1471255"/>
                    </a:lnTo>
                    <a:lnTo>
                      <a:pt x="4364478" y="1513969"/>
                    </a:lnTo>
                    <a:lnTo>
                      <a:pt x="4376575" y="1557055"/>
                    </a:lnTo>
                    <a:lnTo>
                      <a:pt x="4387681" y="1600502"/>
                    </a:lnTo>
                    <a:lnTo>
                      <a:pt x="4397786" y="1644299"/>
                    </a:lnTo>
                    <a:lnTo>
                      <a:pt x="4406876" y="1688436"/>
                    </a:lnTo>
                    <a:lnTo>
                      <a:pt x="4414942" y="1732902"/>
                    </a:lnTo>
                    <a:lnTo>
                      <a:pt x="4421970" y="1777685"/>
                    </a:lnTo>
                    <a:lnTo>
                      <a:pt x="4427949" y="1822775"/>
                    </a:lnTo>
                    <a:lnTo>
                      <a:pt x="4432867" y="1868161"/>
                    </a:lnTo>
                    <a:lnTo>
                      <a:pt x="4436713" y="1913832"/>
                    </a:lnTo>
                    <a:lnTo>
                      <a:pt x="4439474" y="1959777"/>
                    </a:lnTo>
                    <a:lnTo>
                      <a:pt x="4441140" y="2005985"/>
                    </a:lnTo>
                    <a:lnTo>
                      <a:pt x="4441698" y="2052447"/>
                    </a:lnTo>
                    <a:lnTo>
                      <a:pt x="4441140" y="2098908"/>
                    </a:lnTo>
                    <a:lnTo>
                      <a:pt x="4439474" y="2145116"/>
                    </a:lnTo>
                    <a:lnTo>
                      <a:pt x="4436713" y="2191061"/>
                    </a:lnTo>
                    <a:lnTo>
                      <a:pt x="4432867" y="2236732"/>
                    </a:lnTo>
                    <a:lnTo>
                      <a:pt x="4427949" y="2282118"/>
                    </a:lnTo>
                    <a:lnTo>
                      <a:pt x="4421970" y="2327208"/>
                    </a:lnTo>
                    <a:lnTo>
                      <a:pt x="4414942" y="2371991"/>
                    </a:lnTo>
                    <a:lnTo>
                      <a:pt x="4406876" y="2416457"/>
                    </a:lnTo>
                    <a:lnTo>
                      <a:pt x="4397786" y="2460594"/>
                    </a:lnTo>
                    <a:lnTo>
                      <a:pt x="4387681" y="2504391"/>
                    </a:lnTo>
                    <a:lnTo>
                      <a:pt x="4376575" y="2547838"/>
                    </a:lnTo>
                    <a:lnTo>
                      <a:pt x="4364478" y="2590924"/>
                    </a:lnTo>
                    <a:lnTo>
                      <a:pt x="4351403" y="2633638"/>
                    </a:lnTo>
                    <a:lnTo>
                      <a:pt x="4337361" y="2675969"/>
                    </a:lnTo>
                    <a:lnTo>
                      <a:pt x="4322365" y="2717907"/>
                    </a:lnTo>
                    <a:lnTo>
                      <a:pt x="4306425" y="2759440"/>
                    </a:lnTo>
                    <a:lnTo>
                      <a:pt x="4289553" y="2800557"/>
                    </a:lnTo>
                    <a:lnTo>
                      <a:pt x="4271762" y="2841248"/>
                    </a:lnTo>
                    <a:lnTo>
                      <a:pt x="4253063" y="2881502"/>
                    </a:lnTo>
                    <a:lnTo>
                      <a:pt x="4233468" y="2921308"/>
                    </a:lnTo>
                    <a:lnTo>
                      <a:pt x="4212988" y="2960655"/>
                    </a:lnTo>
                    <a:lnTo>
                      <a:pt x="4191636" y="2999532"/>
                    </a:lnTo>
                    <a:lnTo>
                      <a:pt x="4169423" y="3037928"/>
                    </a:lnTo>
                    <a:lnTo>
                      <a:pt x="4146361" y="3075833"/>
                    </a:lnTo>
                    <a:lnTo>
                      <a:pt x="4122461" y="3113236"/>
                    </a:lnTo>
                    <a:lnTo>
                      <a:pt x="4097735" y="3150126"/>
                    </a:lnTo>
                    <a:lnTo>
                      <a:pt x="4072196" y="3186491"/>
                    </a:lnTo>
                    <a:lnTo>
                      <a:pt x="4045854" y="3222321"/>
                    </a:lnTo>
                    <a:lnTo>
                      <a:pt x="4018723" y="3257606"/>
                    </a:lnTo>
                    <a:lnTo>
                      <a:pt x="3990812" y="3292334"/>
                    </a:lnTo>
                    <a:lnTo>
                      <a:pt x="3962135" y="3326494"/>
                    </a:lnTo>
                    <a:lnTo>
                      <a:pt x="3932702" y="3360076"/>
                    </a:lnTo>
                    <a:lnTo>
                      <a:pt x="3902526" y="3393069"/>
                    </a:lnTo>
                    <a:lnTo>
                      <a:pt x="3871618" y="3425462"/>
                    </a:lnTo>
                    <a:lnTo>
                      <a:pt x="3839991" y="3457244"/>
                    </a:lnTo>
                    <a:lnTo>
                      <a:pt x="3807655" y="3488404"/>
                    </a:lnTo>
                    <a:lnTo>
                      <a:pt x="3774623" y="3518931"/>
                    </a:lnTo>
                    <a:lnTo>
                      <a:pt x="3740907" y="3548814"/>
                    </a:lnTo>
                    <a:lnTo>
                      <a:pt x="3706517" y="3578044"/>
                    </a:lnTo>
                    <a:lnTo>
                      <a:pt x="3671467" y="3606607"/>
                    </a:lnTo>
                    <a:lnTo>
                      <a:pt x="3635767" y="3634495"/>
                    </a:lnTo>
                    <a:lnTo>
                      <a:pt x="3599430" y="3661696"/>
                    </a:lnTo>
                    <a:lnTo>
                      <a:pt x="3562466" y="3688199"/>
                    </a:lnTo>
                    <a:lnTo>
                      <a:pt x="3524889" y="3713993"/>
                    </a:lnTo>
                    <a:lnTo>
                      <a:pt x="3486709" y="3739067"/>
                    </a:lnTo>
                    <a:lnTo>
                      <a:pt x="3447939" y="3763411"/>
                    </a:lnTo>
                    <a:lnTo>
                      <a:pt x="3408590" y="3787014"/>
                    </a:lnTo>
                    <a:lnTo>
                      <a:pt x="3368673" y="3809865"/>
                    </a:lnTo>
                    <a:lnTo>
                      <a:pt x="3328202" y="3831952"/>
                    </a:lnTo>
                    <a:lnTo>
                      <a:pt x="3287187" y="3853266"/>
                    </a:lnTo>
                    <a:lnTo>
                      <a:pt x="3245640" y="3873794"/>
                    </a:lnTo>
                    <a:lnTo>
                      <a:pt x="3203573" y="3893528"/>
                    </a:lnTo>
                    <a:lnTo>
                      <a:pt x="3160997" y="3912454"/>
                    </a:lnTo>
                    <a:lnTo>
                      <a:pt x="3117926" y="3930563"/>
                    </a:lnTo>
                    <a:lnTo>
                      <a:pt x="3074369" y="3947845"/>
                    </a:lnTo>
                    <a:lnTo>
                      <a:pt x="3030339" y="3964286"/>
                    </a:lnTo>
                    <a:lnTo>
                      <a:pt x="2985848" y="3979878"/>
                    </a:lnTo>
                    <a:lnTo>
                      <a:pt x="2940908" y="3994610"/>
                    </a:lnTo>
                    <a:lnTo>
                      <a:pt x="2895530" y="4008469"/>
                    </a:lnTo>
                    <a:lnTo>
                      <a:pt x="2849725" y="4021446"/>
                    </a:lnTo>
                    <a:lnTo>
                      <a:pt x="2803507" y="4033530"/>
                    </a:lnTo>
                    <a:lnTo>
                      <a:pt x="2756886" y="4044709"/>
                    </a:lnTo>
                    <a:lnTo>
                      <a:pt x="2709874" y="4054973"/>
                    </a:lnTo>
                    <a:lnTo>
                      <a:pt x="2662483" y="4064311"/>
                    </a:lnTo>
                    <a:lnTo>
                      <a:pt x="2614725" y="4072713"/>
                    </a:lnTo>
                    <a:lnTo>
                      <a:pt x="2566611" y="4080166"/>
                    </a:lnTo>
                    <a:lnTo>
                      <a:pt x="2518154" y="4086662"/>
                    </a:lnTo>
                    <a:lnTo>
                      <a:pt x="2469364" y="4092187"/>
                    </a:lnTo>
                    <a:lnTo>
                      <a:pt x="2420254" y="4096732"/>
                    </a:lnTo>
                    <a:lnTo>
                      <a:pt x="2370836" y="4100287"/>
                    </a:lnTo>
                    <a:lnTo>
                      <a:pt x="2321121" y="4102839"/>
                    </a:lnTo>
                    <a:lnTo>
                      <a:pt x="2271122" y="4104378"/>
                    </a:lnTo>
                    <a:lnTo>
                      <a:pt x="2220849" y="4104894"/>
                    </a:lnTo>
                    <a:lnTo>
                      <a:pt x="2170575" y="4104378"/>
                    </a:lnTo>
                    <a:lnTo>
                      <a:pt x="2120576" y="4102839"/>
                    </a:lnTo>
                    <a:lnTo>
                      <a:pt x="2070861" y="4100287"/>
                    </a:lnTo>
                    <a:lnTo>
                      <a:pt x="2021443" y="4096732"/>
                    </a:lnTo>
                    <a:lnTo>
                      <a:pt x="1972333" y="4092187"/>
                    </a:lnTo>
                    <a:lnTo>
                      <a:pt x="1923543" y="4086662"/>
                    </a:lnTo>
                    <a:lnTo>
                      <a:pt x="1875086" y="4080166"/>
                    </a:lnTo>
                    <a:lnTo>
                      <a:pt x="1826972" y="4072713"/>
                    </a:lnTo>
                    <a:lnTo>
                      <a:pt x="1779214" y="4064311"/>
                    </a:lnTo>
                    <a:lnTo>
                      <a:pt x="1731823" y="4054973"/>
                    </a:lnTo>
                    <a:lnTo>
                      <a:pt x="1684811" y="4044709"/>
                    </a:lnTo>
                    <a:lnTo>
                      <a:pt x="1638190" y="4033530"/>
                    </a:lnTo>
                    <a:lnTo>
                      <a:pt x="1591972" y="4021446"/>
                    </a:lnTo>
                    <a:lnTo>
                      <a:pt x="1546167" y="4008469"/>
                    </a:lnTo>
                    <a:lnTo>
                      <a:pt x="1500789" y="3994610"/>
                    </a:lnTo>
                    <a:lnTo>
                      <a:pt x="1455849" y="3979878"/>
                    </a:lnTo>
                    <a:lnTo>
                      <a:pt x="1411358" y="3964286"/>
                    </a:lnTo>
                    <a:lnTo>
                      <a:pt x="1367328" y="3947845"/>
                    </a:lnTo>
                    <a:lnTo>
                      <a:pt x="1323771" y="3930563"/>
                    </a:lnTo>
                    <a:lnTo>
                      <a:pt x="1280700" y="3912454"/>
                    </a:lnTo>
                    <a:lnTo>
                      <a:pt x="1238124" y="3893528"/>
                    </a:lnTo>
                    <a:lnTo>
                      <a:pt x="1196057" y="3873794"/>
                    </a:lnTo>
                    <a:lnTo>
                      <a:pt x="1154510" y="3853266"/>
                    </a:lnTo>
                    <a:lnTo>
                      <a:pt x="1113495" y="3831952"/>
                    </a:lnTo>
                    <a:lnTo>
                      <a:pt x="1073024" y="3809865"/>
                    </a:lnTo>
                    <a:lnTo>
                      <a:pt x="1033107" y="3787014"/>
                    </a:lnTo>
                    <a:lnTo>
                      <a:pt x="993758" y="3763411"/>
                    </a:lnTo>
                    <a:lnTo>
                      <a:pt x="954988" y="3739067"/>
                    </a:lnTo>
                    <a:lnTo>
                      <a:pt x="916808" y="3713993"/>
                    </a:lnTo>
                    <a:lnTo>
                      <a:pt x="879231" y="3688199"/>
                    </a:lnTo>
                    <a:lnTo>
                      <a:pt x="842267" y="3661696"/>
                    </a:lnTo>
                    <a:lnTo>
                      <a:pt x="805930" y="3634495"/>
                    </a:lnTo>
                    <a:lnTo>
                      <a:pt x="770230" y="3606607"/>
                    </a:lnTo>
                    <a:lnTo>
                      <a:pt x="735180" y="3578044"/>
                    </a:lnTo>
                    <a:lnTo>
                      <a:pt x="700790" y="3548814"/>
                    </a:lnTo>
                    <a:lnTo>
                      <a:pt x="667074" y="3518931"/>
                    </a:lnTo>
                    <a:lnTo>
                      <a:pt x="634042" y="3488404"/>
                    </a:lnTo>
                    <a:lnTo>
                      <a:pt x="601706" y="3457244"/>
                    </a:lnTo>
                    <a:lnTo>
                      <a:pt x="570079" y="3425462"/>
                    </a:lnTo>
                    <a:lnTo>
                      <a:pt x="539171" y="3393069"/>
                    </a:lnTo>
                    <a:lnTo>
                      <a:pt x="508995" y="3360076"/>
                    </a:lnTo>
                    <a:lnTo>
                      <a:pt x="479562" y="3326494"/>
                    </a:lnTo>
                    <a:lnTo>
                      <a:pt x="450885" y="3292334"/>
                    </a:lnTo>
                    <a:lnTo>
                      <a:pt x="422974" y="3257606"/>
                    </a:lnTo>
                    <a:lnTo>
                      <a:pt x="395843" y="3222321"/>
                    </a:lnTo>
                    <a:lnTo>
                      <a:pt x="369501" y="3186491"/>
                    </a:lnTo>
                    <a:lnTo>
                      <a:pt x="343962" y="3150126"/>
                    </a:lnTo>
                    <a:lnTo>
                      <a:pt x="319236" y="3113236"/>
                    </a:lnTo>
                    <a:lnTo>
                      <a:pt x="295336" y="3075833"/>
                    </a:lnTo>
                    <a:lnTo>
                      <a:pt x="272274" y="3037928"/>
                    </a:lnTo>
                    <a:lnTo>
                      <a:pt x="250061" y="2999532"/>
                    </a:lnTo>
                    <a:lnTo>
                      <a:pt x="228709" y="2960655"/>
                    </a:lnTo>
                    <a:lnTo>
                      <a:pt x="208229" y="2921308"/>
                    </a:lnTo>
                    <a:lnTo>
                      <a:pt x="188634" y="2881502"/>
                    </a:lnTo>
                    <a:lnTo>
                      <a:pt x="169935" y="2841248"/>
                    </a:lnTo>
                    <a:lnTo>
                      <a:pt x="152144" y="2800557"/>
                    </a:lnTo>
                    <a:lnTo>
                      <a:pt x="135272" y="2759440"/>
                    </a:lnTo>
                    <a:lnTo>
                      <a:pt x="119332" y="2717907"/>
                    </a:lnTo>
                    <a:lnTo>
                      <a:pt x="104336" y="2675969"/>
                    </a:lnTo>
                    <a:lnTo>
                      <a:pt x="90294" y="2633638"/>
                    </a:lnTo>
                    <a:lnTo>
                      <a:pt x="77219" y="2590924"/>
                    </a:lnTo>
                    <a:lnTo>
                      <a:pt x="65122" y="2547838"/>
                    </a:lnTo>
                    <a:lnTo>
                      <a:pt x="54016" y="2504391"/>
                    </a:lnTo>
                    <a:lnTo>
                      <a:pt x="43911" y="2460594"/>
                    </a:lnTo>
                    <a:lnTo>
                      <a:pt x="34821" y="2416457"/>
                    </a:lnTo>
                    <a:lnTo>
                      <a:pt x="26755" y="2371991"/>
                    </a:lnTo>
                    <a:lnTo>
                      <a:pt x="19727" y="2327208"/>
                    </a:lnTo>
                    <a:lnTo>
                      <a:pt x="13748" y="2282118"/>
                    </a:lnTo>
                    <a:lnTo>
                      <a:pt x="8830" y="2236732"/>
                    </a:lnTo>
                    <a:lnTo>
                      <a:pt x="4984" y="2191061"/>
                    </a:lnTo>
                    <a:lnTo>
                      <a:pt x="2223" y="2145116"/>
                    </a:lnTo>
                    <a:lnTo>
                      <a:pt x="557" y="2098908"/>
                    </a:lnTo>
                    <a:lnTo>
                      <a:pt x="0" y="2052447"/>
                    </a:lnTo>
                    <a:close/>
                  </a:path>
                </a:pathLst>
              </a:custGeom>
              <a:ln w="76200">
                <a:solidFill>
                  <a:srgbClr val="C1E2D0"/>
                </a:solidFill>
              </a:ln>
            </p:spPr>
            <p:txBody>
              <a:bodyPr wrap="square" lIns="0" tIns="0" rIns="0" bIns="0" rtlCol="0"/>
              <a:lstStyle/>
              <a:p>
                <a:endParaRPr/>
              </a:p>
            </p:txBody>
          </p:sp>
        </p:grpSp>
        <p:sp>
          <p:nvSpPr>
            <p:cNvPr id="29" name="Content Placeholder 2"/>
            <p:cNvSpPr txBox="1">
              <a:spLocks/>
            </p:cNvSpPr>
            <p:nvPr/>
          </p:nvSpPr>
          <p:spPr>
            <a:xfrm>
              <a:off x="6334581" y="1312612"/>
              <a:ext cx="4840010" cy="18073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lvl="0" indent="0" algn="ctr">
                <a:lnSpc>
                  <a:spcPct val="100000"/>
                </a:lnSpc>
                <a:spcBef>
                  <a:spcPct val="0"/>
                </a:spcBef>
                <a:spcAft>
                  <a:spcPts val="1800"/>
                </a:spcAft>
                <a:buClr>
                  <a:srgbClr val="7C878E"/>
                </a:buClr>
                <a:buSzPct val="100000"/>
                <a:buNone/>
                <a:tabLst>
                  <a:tab pos="403225" algn="l"/>
                </a:tabLst>
              </a:pPr>
              <a:r>
                <a:rPr lang="en-US" sz="4400" b="1">
                  <a:solidFill>
                    <a:schemeClr val="bg1"/>
                  </a:solidFill>
                  <a:latin typeface="+mj-lt"/>
                  <a:ea typeface="+mj-ea"/>
                  <a:cs typeface="+mj-cs"/>
                </a:rPr>
                <a:t>Thanks!</a:t>
              </a:r>
            </a:p>
            <a:p>
              <a:pPr marL="234950" lvl="0" indent="0" algn="ctr">
                <a:spcBef>
                  <a:spcPct val="0"/>
                </a:spcBef>
                <a:spcAft>
                  <a:spcPts val="800"/>
                </a:spcAft>
                <a:buClr>
                  <a:srgbClr val="7C878E"/>
                </a:buClr>
                <a:buSzPct val="100000"/>
                <a:buNone/>
                <a:tabLst>
                  <a:tab pos="403225" algn="l"/>
                </a:tabLst>
              </a:pPr>
              <a:r>
                <a:rPr lang="en-US" sz="4400" b="1">
                  <a:solidFill>
                    <a:schemeClr val="bg1"/>
                  </a:solidFill>
                  <a:latin typeface="+mj-lt"/>
                  <a:ea typeface="+mj-ea"/>
                  <a:cs typeface="+mj-cs"/>
                </a:rPr>
                <a:t>Questions?</a:t>
              </a:r>
            </a:p>
          </p:txBody>
        </p:sp>
      </p:grpSp>
      <p:sp>
        <p:nvSpPr>
          <p:cNvPr id="4" name="Title 3">
            <a:extLst>
              <a:ext uri="{FF2B5EF4-FFF2-40B4-BE49-F238E27FC236}">
                <a16:creationId xmlns:a16="http://schemas.microsoft.com/office/drawing/2014/main" id="{20256C25-DAC5-0878-7B5D-D167D60A22E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Questions?</a:t>
            </a:r>
          </a:p>
        </p:txBody>
      </p:sp>
    </p:spTree>
    <p:extLst>
      <p:ext uri="{BB962C8B-B14F-4D97-AF65-F5344CB8AC3E}">
        <p14:creationId xmlns:p14="http://schemas.microsoft.com/office/powerpoint/2010/main" val="320864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a:bodyPr>
          <a:lstStyle/>
          <a:p>
            <a:pPr algn="l"/>
            <a:r>
              <a:rPr lang="en-US" dirty="0" err="1">
                <a:cs typeface="Calibri Light"/>
              </a:rPr>
              <a:t>Slido</a:t>
            </a:r>
            <a:r>
              <a:rPr lang="en-US" dirty="0">
                <a:cs typeface="Calibri Light"/>
              </a:rPr>
              <a:t>!</a:t>
            </a:r>
            <a:endParaRPr lang="en-US" dirty="0"/>
          </a:p>
        </p:txBody>
      </p:sp>
      <p:sp>
        <p:nvSpPr>
          <p:cNvPr id="3" name="Subtitle 2"/>
          <p:cNvSpPr>
            <a:spLocks noGrp="1"/>
          </p:cNvSpPr>
          <p:nvPr>
            <p:ph type="subTitle" idx="1"/>
          </p:nvPr>
        </p:nvSpPr>
        <p:spPr>
          <a:xfrm>
            <a:off x="1094096" y="3842932"/>
            <a:ext cx="4167115" cy="2163551"/>
          </a:xfrm>
        </p:spPr>
        <p:txBody>
          <a:bodyPr anchor="t">
            <a:normAutofit/>
          </a:bodyPr>
          <a:lstStyle/>
          <a:p>
            <a:pPr algn="l"/>
            <a:endParaRPr lang="en-US"/>
          </a:p>
        </p:txBody>
      </p:sp>
      <p:sp>
        <p:nvSpPr>
          <p:cNvPr id="13"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Qr code">
            <a:extLst>
              <a:ext uri="{FF2B5EF4-FFF2-40B4-BE49-F238E27FC236}">
                <a16:creationId xmlns:a16="http://schemas.microsoft.com/office/drawing/2014/main" id="{4982CEF0-4ECB-7FA0-0A0E-4695DA24A9BD}"/>
              </a:ext>
            </a:extLst>
          </p:cNvPr>
          <p:cNvPicPr>
            <a:picLocks noChangeAspect="1"/>
          </p:cNvPicPr>
          <p:nvPr/>
        </p:nvPicPr>
        <p:blipFill>
          <a:blip r:embed="rId2"/>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417633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7958-C8F8-46C0-B2E9-76E551640AF4}"/>
              </a:ext>
            </a:extLst>
          </p:cNvPr>
          <p:cNvSpPr>
            <a:spLocks noGrp="1"/>
          </p:cNvSpPr>
          <p:nvPr>
            <p:ph type="title"/>
          </p:nvPr>
        </p:nvSpPr>
        <p:spPr/>
        <p:txBody>
          <a:bodyPr>
            <a:normAutofit/>
          </a:bodyPr>
          <a:lstStyle/>
          <a:p>
            <a:r>
              <a:rPr lang="en-US" dirty="0">
                <a:ea typeface="+mj-lt"/>
                <a:cs typeface="+mj-lt"/>
              </a:rPr>
              <a:t>Listen to the Square Pegs Podcast!</a:t>
            </a:r>
            <a:endParaRPr lang="en-US" dirty="0"/>
          </a:p>
        </p:txBody>
      </p:sp>
      <p:sp>
        <p:nvSpPr>
          <p:cNvPr id="6" name="Text Placeholder 5">
            <a:extLst>
              <a:ext uri="{FF2B5EF4-FFF2-40B4-BE49-F238E27FC236}">
                <a16:creationId xmlns:a16="http://schemas.microsoft.com/office/drawing/2014/main" id="{71B43F8D-6A77-294D-3B21-104A51D81C9D}"/>
              </a:ext>
            </a:extLst>
          </p:cNvPr>
          <p:cNvSpPr>
            <a:spLocks noGrp="1"/>
          </p:cNvSpPr>
          <p:nvPr>
            <p:ph type="body" sz="quarter" idx="3"/>
          </p:nvPr>
        </p:nvSpPr>
        <p:spPr/>
        <p:txBody>
          <a:bodyPr/>
          <a:lstStyle/>
          <a:p>
            <a:r>
              <a:rPr lang="en-US"/>
              <a:t>In-depth conversations with:</a:t>
            </a:r>
          </a:p>
        </p:txBody>
      </p:sp>
      <p:sp>
        <p:nvSpPr>
          <p:cNvPr id="7" name="Content Placeholder 6">
            <a:extLst>
              <a:ext uri="{FF2B5EF4-FFF2-40B4-BE49-F238E27FC236}">
                <a16:creationId xmlns:a16="http://schemas.microsoft.com/office/drawing/2014/main" id="{C2C1A7AE-5A09-7436-3F7F-4FF0DF48D57E}"/>
              </a:ext>
            </a:extLst>
          </p:cNvPr>
          <p:cNvSpPr>
            <a:spLocks noGrp="1"/>
          </p:cNvSpPr>
          <p:nvPr>
            <p:ph sz="quarter" idx="4"/>
          </p:nvPr>
        </p:nvSpPr>
        <p:spPr/>
        <p:txBody>
          <a:bodyPr>
            <a:normAutofit lnSpcReduction="10000"/>
          </a:bodyPr>
          <a:lstStyle/>
          <a:p>
            <a:r>
              <a:rPr lang="en-US"/>
              <a:t>neurodiverse faculty </a:t>
            </a:r>
          </a:p>
          <a:p>
            <a:r>
              <a:rPr lang="en-US"/>
              <a:t>current &amp; recent graduate students</a:t>
            </a:r>
          </a:p>
          <a:p>
            <a:r>
              <a:rPr lang="en-US"/>
              <a:t>experts in the field</a:t>
            </a:r>
          </a:p>
          <a:p>
            <a:endParaRPr lang="en-US"/>
          </a:p>
          <a:p>
            <a:r>
              <a:rPr lang="en-US"/>
              <a:t>Find the links at:</a:t>
            </a:r>
          </a:p>
          <a:p>
            <a:pPr marL="0" indent="0">
              <a:buNone/>
            </a:pPr>
            <a:r>
              <a:rPr lang="en-US">
                <a:hlinkClick r:id="rId3"/>
              </a:rPr>
              <a:t>https://neurodiversity.engr.uconn.edu/squarepegspodcast/</a:t>
            </a:r>
            <a:r>
              <a:rPr lang="en-US"/>
              <a:t>  </a:t>
            </a:r>
          </a:p>
        </p:txBody>
      </p:sp>
      <p:pic>
        <p:nvPicPr>
          <p:cNvPr id="5" name="Picture 4">
            <a:extLst>
              <a:ext uri="{FF2B5EF4-FFF2-40B4-BE49-F238E27FC236}">
                <a16:creationId xmlns:a16="http://schemas.microsoft.com/office/drawing/2014/main" id="{9456F75E-7232-12D0-4D5E-56BD0B3468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8215" y="1587817"/>
            <a:ext cx="4667250" cy="4657725"/>
          </a:xfrm>
          <a:prstGeom prst="rect">
            <a:avLst/>
          </a:prstGeom>
        </p:spPr>
      </p:pic>
      <p:pic>
        <p:nvPicPr>
          <p:cNvPr id="9" name="Picture 8">
            <a:extLst>
              <a:ext uri="{FF2B5EF4-FFF2-40B4-BE49-F238E27FC236}">
                <a16:creationId xmlns:a16="http://schemas.microsoft.com/office/drawing/2014/main" id="{EF393FE6-D5B0-CB22-92EA-16B4A1535C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6968" y="365125"/>
            <a:ext cx="1671788" cy="1671788"/>
          </a:xfrm>
          <a:prstGeom prst="rect">
            <a:avLst/>
          </a:prstGeom>
        </p:spPr>
      </p:pic>
    </p:spTree>
    <p:extLst>
      <p:ext uri="{BB962C8B-B14F-4D97-AF65-F5344CB8AC3E}">
        <p14:creationId xmlns:p14="http://schemas.microsoft.com/office/powerpoint/2010/main" val="361583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3FB35-3943-C64A-B71B-AA8E927A839D}"/>
              </a:ext>
            </a:extLst>
          </p:cNvPr>
          <p:cNvSpPr>
            <a:spLocks noGrp="1"/>
          </p:cNvSpPr>
          <p:nvPr>
            <p:ph type="title"/>
          </p:nvPr>
        </p:nvSpPr>
        <p:spPr>
          <a:xfrm>
            <a:off x="838200" y="556995"/>
            <a:ext cx="10515600" cy="1133693"/>
          </a:xfrm>
        </p:spPr>
        <p:txBody>
          <a:bodyPr>
            <a:normAutofit/>
          </a:bodyPr>
          <a:lstStyle/>
          <a:p>
            <a:r>
              <a:rPr lang="en-US" sz="5200" dirty="0"/>
              <a:t>Neurodiversity: </a:t>
            </a:r>
            <a:r>
              <a:rPr lang="en-US" sz="5200" i="1" dirty="0"/>
              <a:t>What is it</a:t>
            </a:r>
            <a:r>
              <a:rPr lang="en-US" sz="5200" dirty="0"/>
              <a:t>?</a:t>
            </a:r>
          </a:p>
        </p:txBody>
      </p:sp>
      <p:graphicFrame>
        <p:nvGraphicFramePr>
          <p:cNvPr id="9" name="Content Placeholder 2" descr="A term coined in 1998 by Australian sociologist Judy Singer and popularized by journalist Harvey Blume&#10;&#10;A Social justice movement that grew out of the autism activism during the 1990s&#10;&#10;Natural variations in the human genome that result in differences in brain structure and/or function&#10;">
            <a:extLst>
              <a:ext uri="{FF2B5EF4-FFF2-40B4-BE49-F238E27FC236}">
                <a16:creationId xmlns:a16="http://schemas.microsoft.com/office/drawing/2014/main" id="{DCAE639D-F85F-EF44-A043-8DC3A8FC85AA}"/>
              </a:ext>
            </a:extLst>
          </p:cNvPr>
          <p:cNvGraphicFramePr>
            <a:graphicFrameLocks/>
          </p:cNvGraphicFramePr>
          <p:nvPr>
            <p:extLst>
              <p:ext uri="{D42A27DB-BD31-4B8C-83A1-F6EECF244321}">
                <p14:modId xmlns:p14="http://schemas.microsoft.com/office/powerpoint/2010/main" val="2780914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15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Title 1">
            <a:extLst>
              <a:ext uri="{FF2B5EF4-FFF2-40B4-BE49-F238E27FC236}">
                <a16:creationId xmlns:a16="http://schemas.microsoft.com/office/drawing/2014/main" id="{074214E2-5FD9-4444-B46F-1C58BD0DF60E}"/>
              </a:ext>
            </a:extLst>
          </p:cNvPr>
          <p:cNvSpPr>
            <a:spLocks noGrp="1"/>
          </p:cNvSpPr>
          <p:nvPr>
            <p:ph type="title" idx="4294967295"/>
          </p:nvPr>
        </p:nvSpPr>
        <p:spPr>
          <a:xfrm>
            <a:off x="849142" y="1999123"/>
            <a:ext cx="3211003" cy="3520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chemeClr val="tx1"/>
                </a:solidFill>
                <a:effectLst/>
                <a:uLnTx/>
                <a:uFillTx/>
                <a:latin typeface="+mj-lt"/>
                <a:ea typeface="+mj-ea"/>
                <a:cs typeface="+mj-cs"/>
              </a:rPr>
              <a:t>Some examples of the cognitive variations that fall under the </a:t>
            </a:r>
            <a:r>
              <a:rPr kumimoji="0" lang="en-US" sz="3300" b="1" i="0" u="none" strike="noStrike" kern="1200" cap="none" spc="0" normalizeH="0" baseline="0" noProof="0" dirty="0">
                <a:ln>
                  <a:noFill/>
                </a:ln>
                <a:solidFill>
                  <a:schemeClr val="tx1"/>
                </a:solidFill>
                <a:effectLst/>
                <a:uLnTx/>
                <a:uFillTx/>
                <a:latin typeface="+mj-lt"/>
                <a:ea typeface="+mj-ea"/>
                <a:cs typeface="+mj-cs"/>
              </a:rPr>
              <a:t>neurodiversity umbrella </a:t>
            </a:r>
            <a:r>
              <a:rPr kumimoji="0" lang="en-US" sz="3300" b="0" i="0" u="none" strike="noStrike" kern="1200" cap="none" spc="0" normalizeH="0" baseline="0" noProof="0" dirty="0">
                <a:ln>
                  <a:noFill/>
                </a:ln>
                <a:solidFill>
                  <a:schemeClr val="tx1"/>
                </a:solidFill>
                <a:effectLst/>
                <a:uLnTx/>
                <a:uFillTx/>
                <a:latin typeface="+mj-lt"/>
                <a:ea typeface="+mj-ea"/>
                <a:cs typeface="+mj-cs"/>
              </a:rPr>
              <a:t>are: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2" descr="Anxiety&#10;Autism Spectrum&#10;ADHD&#10;Depression&#10;Dyslexia&#10;Dyscalculia&#10;Dyspraxia (DCD)">
            <a:extLst>
              <a:ext uri="{FF2B5EF4-FFF2-40B4-BE49-F238E27FC236}">
                <a16:creationId xmlns:a16="http://schemas.microsoft.com/office/drawing/2014/main" id="{E6549DCB-175B-4B0F-A850-16401B66F506}"/>
              </a:ext>
            </a:extLst>
          </p:cNvPr>
          <p:cNvGraphicFramePr>
            <a:graphicFrameLocks noGrp="1"/>
          </p:cNvGraphicFramePr>
          <p:nvPr>
            <p:ph idx="1"/>
            <p:extLst>
              <p:ext uri="{D42A27DB-BD31-4B8C-83A1-F6EECF244321}">
                <p14:modId xmlns:p14="http://schemas.microsoft.com/office/powerpoint/2010/main" val="1609382535"/>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2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BC72-EDE8-43A0-BEDD-BA294AC97832}"/>
              </a:ext>
            </a:extLst>
          </p:cNvPr>
          <p:cNvSpPr>
            <a:spLocks noGrp="1"/>
          </p:cNvSpPr>
          <p:nvPr>
            <p:ph type="title"/>
          </p:nvPr>
        </p:nvSpPr>
        <p:spPr>
          <a:xfrm>
            <a:off x="835152" y="585216"/>
            <a:ext cx="10509504" cy="1076914"/>
          </a:xfrm>
        </p:spPr>
        <p:txBody>
          <a:bodyPr anchor="ctr">
            <a:normAutofit/>
          </a:bodyPr>
          <a:lstStyle/>
          <a:p>
            <a:r>
              <a:rPr lang="en-US" sz="3400">
                <a:latin typeface="Speak Pro"/>
              </a:rPr>
              <a:t>Traditionally, neurodiversity has been viewed through a deficit lens. </a:t>
            </a:r>
          </a:p>
        </p:txBody>
      </p:sp>
      <p:graphicFrame>
        <p:nvGraphicFramePr>
          <p:cNvPr id="10" name="Content Placeholder 2" descr="Historically, invisible neurological differences have been defined as an illness or disorder to that needs to be treated&#10;&#10;Education often focuses on remediating weaknesses, rather than identifying and developing student strengths&#10;&#10;Our program takes a strengths-based approach">
            <a:extLst>
              <a:ext uri="{FF2B5EF4-FFF2-40B4-BE49-F238E27FC236}">
                <a16:creationId xmlns:a16="http://schemas.microsoft.com/office/drawing/2014/main" id="{D3E8A61D-E12D-404C-A134-B7D39F83F14E}"/>
              </a:ext>
            </a:extLst>
          </p:cNvPr>
          <p:cNvGraphicFramePr>
            <a:graphicFrameLocks noGrp="1"/>
          </p:cNvGraphicFramePr>
          <p:nvPr>
            <p:ph idx="1"/>
            <p:extLst>
              <p:ext uri="{D42A27DB-BD31-4B8C-83A1-F6EECF244321}">
                <p14:modId xmlns:p14="http://schemas.microsoft.com/office/powerpoint/2010/main" val="15231886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46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88AB5D-F941-699D-70C1-F283FF94859C}"/>
              </a:ext>
              <a:ext uri="{C183D7F6-B498-43B3-948B-1728B52AA6E4}">
                <adec:decorative xmlns:adec="http://schemas.microsoft.com/office/drawing/2017/decorative" val="1"/>
              </a:ext>
            </a:extLst>
          </p:cNvPr>
          <p:cNvSpPr/>
          <p:nvPr/>
        </p:nvSpPr>
        <p:spPr>
          <a:xfrm>
            <a:off x="0" y="0"/>
            <a:ext cx="498546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5E241-5DDA-432C-B532-1A2CC33478DE}"/>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Outline</a:t>
            </a:r>
          </a:p>
        </p:txBody>
      </p:sp>
      <p:graphicFrame>
        <p:nvGraphicFramePr>
          <p:cNvPr id="5" name="Content Placeholder 2" descr="Program History at UConn&#10;&#10;Overview of IGE Project&#10;&#10;Research Results&#10;&#10;Open Discussion and Q&amp;A">
            <a:extLst>
              <a:ext uri="{FF2B5EF4-FFF2-40B4-BE49-F238E27FC236}">
                <a16:creationId xmlns:a16="http://schemas.microsoft.com/office/drawing/2014/main" id="{2864ED5F-F8F2-4937-A5A2-9548C85479B7}"/>
              </a:ext>
            </a:extLst>
          </p:cNvPr>
          <p:cNvGraphicFramePr>
            <a:graphicFrameLocks noGrp="1"/>
          </p:cNvGraphicFramePr>
          <p:nvPr>
            <p:ph idx="1"/>
            <p:extLst>
              <p:ext uri="{D42A27DB-BD31-4B8C-83A1-F6EECF244321}">
                <p14:modId xmlns:p14="http://schemas.microsoft.com/office/powerpoint/2010/main" val="159883928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35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3">
            <a:extLst>
              <a:ext uri="{FF2B5EF4-FFF2-40B4-BE49-F238E27FC236}">
                <a16:creationId xmlns:a16="http://schemas.microsoft.com/office/drawing/2014/main" id="{00A46D38-880F-4C4F-A0DF-1647DC5A0C08}"/>
              </a:ext>
            </a:extLst>
          </p:cNvPr>
          <p:cNvSpPr txBox="1">
            <a:spLocks noGrp="1"/>
          </p:cNvSpPr>
          <p:nvPr>
            <p:ph type="title" idx="4294967295"/>
          </p:nvPr>
        </p:nvSpPr>
        <p:spPr>
          <a:xfrm>
            <a:off x="1726654" y="383828"/>
            <a:ext cx="9855746"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12700">
              <a:lnSpc>
                <a:spcPct val="100000"/>
              </a:lnSpc>
              <a:defRPr sz="4400" b="1" spc="-5">
                <a:solidFill>
                  <a:srgbClr val="7C878E"/>
                </a:solidFill>
                <a:latin typeface="Calibri Light" panose="020F0302020204030204" pitchFamily="34" charset="0"/>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5" normalizeH="0" baseline="0" noProof="0" dirty="0">
                <a:ln>
                  <a:noFill/>
                </a:ln>
                <a:solidFill>
                  <a:srgbClr val="000E2F"/>
                </a:solidFill>
                <a:effectLst/>
                <a:uLnTx/>
                <a:uFillTx/>
                <a:latin typeface="Calibri Light" panose="020F0302020204030204" pitchFamily="34" charset="0"/>
                <a:ea typeface="+mn-ea"/>
                <a:cs typeface="Arial"/>
              </a:rPr>
              <a:t>Program History</a:t>
            </a:r>
          </a:p>
        </p:txBody>
      </p:sp>
      <p:sp>
        <p:nvSpPr>
          <p:cNvPr id="23" name="object 2">
            <a:extLst>
              <a:ext uri="{FF2B5EF4-FFF2-40B4-BE49-F238E27FC236}">
                <a16:creationId xmlns:a16="http://schemas.microsoft.com/office/drawing/2014/main" id="{C3C505C4-F078-4174-8994-B610AF4E7DF1}"/>
              </a:ext>
              <a:ext uri="{C183D7F6-B498-43B3-948B-1728B52AA6E4}">
                <adec:decorative xmlns:adec="http://schemas.microsoft.com/office/drawing/2017/decorative" val="1"/>
              </a:ext>
            </a:extLst>
          </p:cNvPr>
          <p:cNvSpPr/>
          <p:nvPr/>
        </p:nvSpPr>
        <p:spPr>
          <a:xfrm>
            <a:off x="609600" y="0"/>
            <a:ext cx="1016567" cy="1308642"/>
          </a:xfrm>
          <a:custGeom>
            <a:avLst/>
            <a:gdLst/>
            <a:ahLst/>
            <a:cxnLst/>
            <a:rect l="l" t="t" r="r" b="b"/>
            <a:pathLst>
              <a:path w="12192000" h="1108075">
                <a:moveTo>
                  <a:pt x="0" y="1107948"/>
                </a:moveTo>
                <a:lnTo>
                  <a:pt x="12192000" y="1107948"/>
                </a:lnTo>
                <a:lnTo>
                  <a:pt x="12192000" y="0"/>
                </a:lnTo>
                <a:lnTo>
                  <a:pt x="0" y="0"/>
                </a:lnTo>
                <a:lnTo>
                  <a:pt x="0" y="1107948"/>
                </a:lnTo>
                <a:close/>
              </a:path>
            </a:pathLst>
          </a:custGeom>
          <a:solidFill>
            <a:srgbClr val="4472C4"/>
          </a:solidFill>
        </p:spPr>
        <p:txBody>
          <a:bodyPr wrap="square" lIns="0" tIns="0" rIns="0" bIns="0" rtlCol="0"/>
          <a:lstStyle/>
          <a:p>
            <a:endParaRPr sz="6000">
              <a:solidFill>
                <a:srgbClr val="001A54"/>
              </a:solidFill>
            </a:endParaRPr>
          </a:p>
        </p:txBody>
      </p:sp>
      <p:sp>
        <p:nvSpPr>
          <p:cNvPr id="21" name="Content Placeholder 3">
            <a:extLst>
              <a:ext uri="{FF2B5EF4-FFF2-40B4-BE49-F238E27FC236}">
                <a16:creationId xmlns:a16="http://schemas.microsoft.com/office/drawing/2014/main" id="{CD3D157C-44C8-42B1-AC58-8F33507FF321}"/>
              </a:ext>
            </a:extLst>
          </p:cNvPr>
          <p:cNvSpPr txBox="1">
            <a:spLocks/>
          </p:cNvSpPr>
          <p:nvPr/>
        </p:nvSpPr>
        <p:spPr>
          <a:xfrm>
            <a:off x="609600" y="1809749"/>
            <a:ext cx="10429875" cy="44394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indent="-225425" algn="just">
              <a:lnSpc>
                <a:spcPct val="100000"/>
              </a:lnSpc>
              <a:spcBef>
                <a:spcPts val="0"/>
              </a:spcBef>
              <a:spcAft>
                <a:spcPts val="2400"/>
              </a:spcAft>
            </a:pPr>
            <a:r>
              <a:rPr lang="en-US" sz="2400">
                <a:effectLst/>
                <a:latin typeface="+mj-lt"/>
                <a:ea typeface="Calibri" panose="020F0502020204030204" pitchFamily="34" charset="0"/>
                <a:cs typeface="Arial" panose="020B0604020202020204" pitchFamily="34" charset="0"/>
              </a:rPr>
              <a:t>Since 2014, several programs focused on Neurodiversity have been launched at UConn. </a:t>
            </a:r>
          </a:p>
          <a:p>
            <a:pPr marL="287338" marR="0" indent="-225425" algn="just">
              <a:lnSpc>
                <a:spcPct val="100000"/>
              </a:lnSpc>
              <a:spcBef>
                <a:spcPts val="0"/>
              </a:spcBef>
              <a:spcAft>
                <a:spcPts val="2400"/>
              </a:spcAft>
            </a:pPr>
            <a:r>
              <a:rPr lang="en-US" sz="2400">
                <a:latin typeface="+mj-lt"/>
                <a:ea typeface="Calibri" panose="020F0502020204030204" pitchFamily="34" charset="0"/>
                <a:cs typeface="Arial" panose="020B0604020202020204" pitchFamily="34" charset="0"/>
              </a:rPr>
              <a:t>The focus of the programs was initially on ADHD and has since expanded. </a:t>
            </a:r>
          </a:p>
          <a:p>
            <a:pPr marL="287338" marR="0" indent="-225425" algn="just">
              <a:lnSpc>
                <a:spcPct val="100000"/>
              </a:lnSpc>
              <a:spcBef>
                <a:spcPts val="0"/>
              </a:spcBef>
              <a:spcAft>
                <a:spcPts val="2400"/>
              </a:spcAft>
            </a:pPr>
            <a:r>
              <a:rPr lang="en-US" sz="2400">
                <a:effectLst/>
                <a:latin typeface="+mj-lt"/>
                <a:ea typeface="Calibri" panose="020F0502020204030204" pitchFamily="34" charset="0"/>
                <a:cs typeface="Arial" panose="020B0604020202020204" pitchFamily="34" charset="0"/>
              </a:rPr>
              <a:t>In addition, programs have since expanded from Engineering to STEM, and beyond the undergraduate level to both K-12 programs as well as graduate education. </a:t>
            </a:r>
          </a:p>
          <a:p>
            <a:pPr marL="287338" marR="0" indent="-225425" algn="just">
              <a:lnSpc>
                <a:spcPct val="100000"/>
              </a:lnSpc>
              <a:spcBef>
                <a:spcPts val="0"/>
              </a:spcBef>
              <a:spcAft>
                <a:spcPts val="2400"/>
              </a:spcAft>
            </a:pPr>
            <a:r>
              <a:rPr lang="en-US" sz="2400">
                <a:effectLst/>
                <a:latin typeface="+mj-lt"/>
                <a:ea typeface="Calibri" panose="020F0502020204030204" pitchFamily="34" charset="0"/>
                <a:cs typeface="Arial" panose="020B0604020202020204" pitchFamily="34" charset="0"/>
              </a:rPr>
              <a:t>All program take a </a:t>
            </a:r>
            <a:r>
              <a:rPr lang="en-US" sz="2400" b="1">
                <a:effectLst/>
                <a:latin typeface="+mj-lt"/>
                <a:ea typeface="Calibri" panose="020F0502020204030204" pitchFamily="34" charset="0"/>
                <a:cs typeface="Arial" panose="020B0604020202020204" pitchFamily="34" charset="0"/>
              </a:rPr>
              <a:t>Strength-Based Approach </a:t>
            </a:r>
            <a:r>
              <a:rPr lang="en-US" sz="2400">
                <a:effectLst/>
                <a:latin typeface="+mj-lt"/>
                <a:ea typeface="Calibri" panose="020F0502020204030204" pitchFamily="34" charset="0"/>
                <a:cs typeface="Arial" panose="020B0604020202020204" pitchFamily="34" charset="0"/>
              </a:rPr>
              <a:t>to these neurological differences. </a:t>
            </a:r>
          </a:p>
          <a:p>
            <a:pPr marL="0" algn="just">
              <a:lnSpc>
                <a:spcPct val="100000"/>
              </a:lnSpc>
              <a:spcBef>
                <a:spcPts val="0"/>
              </a:spcBef>
              <a:spcAft>
                <a:spcPts val="2400"/>
              </a:spcAft>
            </a:pPr>
            <a:endParaRPr lang="en-US" sz="2400">
              <a:effectLst/>
              <a:latin typeface="+mj-lt"/>
              <a:ea typeface="Calibri" panose="020F0502020204030204" pitchFamily="34" charset="0"/>
              <a:cs typeface="Arial" panose="020B0604020202020204" pitchFamily="34" charset="0"/>
            </a:endParaRPr>
          </a:p>
          <a:p>
            <a:pPr marL="0" marR="0" algn="just">
              <a:lnSpc>
                <a:spcPct val="100000"/>
              </a:lnSpc>
              <a:spcBef>
                <a:spcPts val="0"/>
              </a:spcBef>
              <a:spcAft>
                <a:spcPts val="2400"/>
              </a:spcAft>
            </a:pPr>
            <a:endParaRPr lang="en-US" sz="2400">
              <a:effectLst/>
              <a:latin typeface="+mj-lt"/>
              <a:ea typeface="Calibri" panose="020F0502020204030204" pitchFamily="34" charset="0"/>
              <a:cs typeface="Arial" panose="020B0604020202020204" pitchFamily="34" charset="0"/>
            </a:endParaRPr>
          </a:p>
          <a:p>
            <a:pPr algn="ctr">
              <a:lnSpc>
                <a:spcPct val="100000"/>
              </a:lnSpc>
              <a:spcBef>
                <a:spcPts val="0"/>
              </a:spcBef>
              <a:spcAft>
                <a:spcPts val="2400"/>
              </a:spcAft>
            </a:pPr>
            <a:endParaRPr lang="en-US" sz="2400">
              <a:latin typeface="+mj-lt"/>
            </a:endParaRPr>
          </a:p>
          <a:p>
            <a:pPr marL="0" indent="0" algn="ctr">
              <a:lnSpc>
                <a:spcPct val="100000"/>
              </a:lnSpc>
              <a:spcBef>
                <a:spcPts val="0"/>
              </a:spcBef>
              <a:spcAft>
                <a:spcPts val="2400"/>
              </a:spcAft>
              <a:buFont typeface="Arial" panose="020B0604020202020204" pitchFamily="34" charset="0"/>
              <a:buNone/>
            </a:pPr>
            <a:endParaRPr lang="en-US" sz="2400">
              <a:latin typeface="+mj-lt"/>
            </a:endParaRPr>
          </a:p>
        </p:txBody>
      </p:sp>
      <p:sp>
        <p:nvSpPr>
          <p:cNvPr id="24" name="object 2">
            <a:extLst>
              <a:ext uri="{FF2B5EF4-FFF2-40B4-BE49-F238E27FC236}">
                <a16:creationId xmlns:a16="http://schemas.microsoft.com/office/drawing/2014/main" id="{5CDE934F-A2A8-4BB3-AB24-01F50BE8360F}"/>
              </a:ext>
              <a:ext uri="{C183D7F6-B498-43B3-948B-1728B52AA6E4}">
                <adec:decorative xmlns:adec="http://schemas.microsoft.com/office/drawing/2017/decorative" val="1"/>
              </a:ext>
            </a:extLst>
          </p:cNvPr>
          <p:cNvSpPr/>
          <p:nvPr/>
        </p:nvSpPr>
        <p:spPr>
          <a:xfrm>
            <a:off x="0" y="6358128"/>
            <a:ext cx="12192000" cy="500380"/>
          </a:xfrm>
          <a:custGeom>
            <a:avLst/>
            <a:gdLst/>
            <a:ahLst/>
            <a:cxnLst/>
            <a:rect l="l" t="t" r="r" b="b"/>
            <a:pathLst>
              <a:path w="12192000" h="500379">
                <a:moveTo>
                  <a:pt x="0" y="499872"/>
                </a:moveTo>
                <a:lnTo>
                  <a:pt x="12192000" y="499872"/>
                </a:lnTo>
                <a:lnTo>
                  <a:pt x="12192000" y="0"/>
                </a:lnTo>
                <a:lnTo>
                  <a:pt x="0" y="0"/>
                </a:lnTo>
                <a:lnTo>
                  <a:pt x="0" y="499872"/>
                </a:lnTo>
                <a:close/>
              </a:path>
            </a:pathLst>
          </a:custGeom>
          <a:solidFill>
            <a:srgbClr val="4472C4"/>
          </a:solidFill>
        </p:spPr>
        <p:txBody>
          <a:bodyPr wrap="square" lIns="0" tIns="0" rIns="0" bIns="0" rtlCol="0"/>
          <a:lstStyle/>
          <a:p>
            <a:endParaRPr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60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97D56F-0C60-75F3-468C-B87A8E89253F}"/>
              </a:ext>
              <a:ext uri="{C183D7F6-B498-43B3-948B-1728B52AA6E4}">
                <adec:decorative xmlns:adec="http://schemas.microsoft.com/office/drawing/2017/decorative" val="0"/>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NSF</a:t>
            </a:r>
          </a:p>
        </p:txBody>
      </p:sp>
      <p:pic>
        <p:nvPicPr>
          <p:cNvPr id="1026" name="Picture 2">
            <a:extLst>
              <a:ext uri="{FF2B5EF4-FFF2-40B4-BE49-F238E27FC236}">
                <a16:creationId xmlns:a16="http://schemas.microsoft.com/office/drawing/2014/main" id="{F2A606F8-33DC-6982-55B3-39E1743D0C0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33" r="14257"/>
          <a:stretch/>
        </p:blipFill>
        <p:spPr bwMode="auto">
          <a:xfrm>
            <a:off x="168260" y="327032"/>
            <a:ext cx="1995777" cy="1532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26A253-6879-7986-0C6F-7A701507CE26}"/>
              </a:ext>
              <a:ext uri="{C183D7F6-B498-43B3-948B-1728B52AA6E4}">
                <adec:decorative xmlns:adec="http://schemas.microsoft.com/office/drawing/2017/decorative" val="0"/>
              </a:ext>
            </a:extLst>
          </p:cNvPr>
          <p:cNvSpPr txBox="1"/>
          <p:nvPr/>
        </p:nvSpPr>
        <p:spPr>
          <a:xfrm>
            <a:off x="449933" y="1802704"/>
            <a:ext cx="2304524" cy="369332"/>
          </a:xfrm>
          <a:prstGeom prst="rect">
            <a:avLst/>
          </a:prstGeom>
          <a:noFill/>
        </p:spPr>
        <p:txBody>
          <a:bodyPr wrap="square" rtlCol="0">
            <a:spAutoFit/>
          </a:bodyPr>
          <a:lstStyle/>
          <a:p>
            <a:r>
              <a:rPr lang="en-US"/>
              <a:t>&gt;$7.5 million</a:t>
            </a:r>
          </a:p>
        </p:txBody>
      </p:sp>
      <p:graphicFrame>
        <p:nvGraphicFramePr>
          <p:cNvPr id="2" name="Content Placeholder 3" descr="Research Initiation Grant: Nurturing the Creativity of Students with ADHD in Engineering Disciplines, 2014 to 2017&#10;&#10;REU Site: Research Experience in Cyber and Civil Infrastructure Security for Students with ADHD: Fostering Innovation, 2015 to 2019">
            <a:extLst>
              <a:ext uri="{FF2B5EF4-FFF2-40B4-BE49-F238E27FC236}">
                <a16:creationId xmlns:a16="http://schemas.microsoft.com/office/drawing/2014/main" id="{7DE11320-5633-6C8E-AA57-704F5513EF2D}"/>
              </a:ext>
            </a:extLst>
          </p:cNvPr>
          <p:cNvGraphicFramePr/>
          <p:nvPr>
            <p:extLst>
              <p:ext uri="{D42A27DB-BD31-4B8C-83A1-F6EECF244321}">
                <p14:modId xmlns:p14="http://schemas.microsoft.com/office/powerpoint/2010/main" val="2884497456"/>
              </p:ext>
            </p:extLst>
          </p:nvPr>
        </p:nvGraphicFramePr>
        <p:xfrm>
          <a:off x="2456952" y="-461174"/>
          <a:ext cx="6748635" cy="3108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EA31BC3-ED48-920F-C7C1-3DBD23F950C3}"/>
              </a:ext>
            </a:extLst>
          </p:cNvPr>
          <p:cNvSpPr txBox="1"/>
          <p:nvPr/>
        </p:nvSpPr>
        <p:spPr>
          <a:xfrm>
            <a:off x="9517711" y="317880"/>
            <a:ext cx="2304524" cy="400110"/>
          </a:xfrm>
          <a:prstGeom prst="rect">
            <a:avLst/>
          </a:prstGeom>
          <a:solidFill>
            <a:srgbClr val="4472C4"/>
          </a:solidFill>
        </p:spPr>
        <p:txBody>
          <a:bodyPr wrap="square" rtlCol="0">
            <a:spAutoFit/>
          </a:bodyPr>
          <a:lstStyle/>
          <a:p>
            <a:r>
              <a:rPr lang="en-US" sz="2000" b="1">
                <a:solidFill>
                  <a:schemeClr val="bg1"/>
                </a:solidFill>
              </a:rPr>
              <a:t>Past Programs</a:t>
            </a:r>
          </a:p>
        </p:txBody>
      </p:sp>
      <p:sp>
        <p:nvSpPr>
          <p:cNvPr id="4" name="TextBox 3">
            <a:extLst>
              <a:ext uri="{FF2B5EF4-FFF2-40B4-BE49-F238E27FC236}">
                <a16:creationId xmlns:a16="http://schemas.microsoft.com/office/drawing/2014/main" id="{1F81A2E1-3B7D-6762-3CBD-07FF71537549}"/>
              </a:ext>
            </a:extLst>
          </p:cNvPr>
          <p:cNvSpPr txBox="1"/>
          <p:nvPr/>
        </p:nvSpPr>
        <p:spPr>
          <a:xfrm>
            <a:off x="9498502" y="1239602"/>
            <a:ext cx="2304524" cy="400110"/>
          </a:xfrm>
          <a:prstGeom prst="rect">
            <a:avLst/>
          </a:prstGeom>
          <a:solidFill>
            <a:srgbClr val="70AD47"/>
          </a:solidFill>
        </p:spPr>
        <p:txBody>
          <a:bodyPr wrap="square" rtlCol="0">
            <a:spAutoFit/>
          </a:bodyPr>
          <a:lstStyle/>
          <a:p>
            <a:r>
              <a:rPr lang="en-US" sz="2000" b="1" dirty="0"/>
              <a:t>Current Programs</a:t>
            </a:r>
          </a:p>
        </p:txBody>
      </p:sp>
      <p:graphicFrame>
        <p:nvGraphicFramePr>
          <p:cNvPr id="26" name="Content Placeholder 3" descr="CAREER: Promoting Engineering Innovation Through Increased Neurodiversity by Encouraging the Participation of Students with ADHD, 2017-2022 &#10;&#10;IUSE/PFE:RED Innovation Beyond Accommodation: Leveraging Neurodiversity for Engineering Innovation, 2020-2024&#10;&#10;REU Site: Research Experience for Neurodiverse Students: Transforming the Nation's Aging Infrastructure by Advancing Radical Solutions, 2021-2024 &#10;&#10;IGE: Encouraging the Participation of Neurodiverse Students in STEM Graduate Programs to Radically Enhance the Creativity of the Professional Workforce, 2021-2024 &#10;&#10;MCA: Leveraging Artificial Intelligence to Enhance the Creativity of the STEM Professional Workforce by Transforming Education for Neurodiverse Learners, 2021-2024&#10;&#10;NRT: Transdisciplinary Convergence in Educational Neuroscience Doctoral Training Program (TRANCEND), 2022-2027">
            <a:extLst>
              <a:ext uri="{FF2B5EF4-FFF2-40B4-BE49-F238E27FC236}">
                <a16:creationId xmlns:a16="http://schemas.microsoft.com/office/drawing/2014/main" id="{7A55851D-0079-98FE-B4EC-31251685BD44}"/>
              </a:ext>
            </a:extLst>
          </p:cNvPr>
          <p:cNvGraphicFramePr/>
          <p:nvPr>
            <p:extLst>
              <p:ext uri="{D42A27DB-BD31-4B8C-83A1-F6EECF244321}">
                <p14:modId xmlns:p14="http://schemas.microsoft.com/office/powerpoint/2010/main" val="1892045920"/>
              </p:ext>
            </p:extLst>
          </p:nvPr>
        </p:nvGraphicFramePr>
        <p:xfrm>
          <a:off x="798436" y="1975671"/>
          <a:ext cx="10595128" cy="52734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31472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34b8e81-35fb-49e7-9013-5f394d144ada">
      <UserInfo>
        <DisplayName>Esmaili Zaghi, Arash</DisplayName>
        <AccountId>10</AccountId>
        <AccountType/>
      </UserInfo>
      <UserInfo>
        <DisplayName>Hain, Alexandra</DisplayName>
        <AccountId>14</AccountId>
        <AccountType/>
      </UserInfo>
    </SharedWithUsers>
    <TaxCatchAll xmlns="c34b8e81-35fb-49e7-9013-5f394d144ada" xsi:nil="true"/>
    <lcf76f155ced4ddcb4097134ff3c332f xmlns="c0b8d95e-786a-4691-97f8-654889ef106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C7B8CDF6A3D442B3EDCE4E40A167DB" ma:contentTypeVersion="16" ma:contentTypeDescription="Create a new document." ma:contentTypeScope="" ma:versionID="0e701b8ed8cfcbd962b99a22e3f09f0c">
  <xsd:schema xmlns:xsd="http://www.w3.org/2001/XMLSchema" xmlns:xs="http://www.w3.org/2001/XMLSchema" xmlns:p="http://schemas.microsoft.com/office/2006/metadata/properties" xmlns:ns2="c0b8d95e-786a-4691-97f8-654889ef1069" xmlns:ns3="c34b8e81-35fb-49e7-9013-5f394d144ada" targetNamespace="http://schemas.microsoft.com/office/2006/metadata/properties" ma:root="true" ma:fieldsID="ee69e10537fe5383de8f09fde35fc031" ns2:_="" ns3:_="">
    <xsd:import namespace="c0b8d95e-786a-4691-97f8-654889ef1069"/>
    <xsd:import namespace="c34b8e81-35fb-49e7-9013-5f394d144a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8d95e-786a-4691-97f8-654889ef1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b8e81-35fb-49e7-9013-5f394d144a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c2d1ec1-6220-469d-83ff-1e6c5f9d2187}" ma:internalName="TaxCatchAll" ma:showField="CatchAllData" ma:web="c34b8e81-35fb-49e7-9013-5f394d144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83AB1-CC04-4579-B6BA-D6830F44595C}">
  <ds:schemaRefs>
    <ds:schemaRef ds:uri="http://schemas.microsoft.com/sharepoint/v3/contenttype/forms"/>
  </ds:schemaRefs>
</ds:datastoreItem>
</file>

<file path=customXml/itemProps2.xml><?xml version="1.0" encoding="utf-8"?>
<ds:datastoreItem xmlns:ds="http://schemas.openxmlformats.org/officeDocument/2006/customXml" ds:itemID="{DE03EF13-35B3-4237-B480-1A28E75B7BB4}">
  <ds:schemaRefs>
    <ds:schemaRef ds:uri="c0b8d95e-786a-4691-97f8-654889ef1069"/>
    <ds:schemaRef ds:uri="c34b8e81-35fb-49e7-9013-5f394d144ad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1115B94-8B88-491C-9E5E-AC4D27AB09E0}">
  <ds:schemaRefs>
    <ds:schemaRef ds:uri="c0b8d95e-786a-4691-97f8-654889ef1069"/>
    <ds:schemaRef ds:uri="c34b8e81-35fb-49e7-9013-5f394d144a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45</TotalTime>
  <Words>2041</Words>
  <Application>Microsoft Office PowerPoint</Application>
  <PresentationFormat>Widescreen</PresentationFormat>
  <Paragraphs>244</Paragraphs>
  <Slides>30</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Calibri Light</vt:lpstr>
      <vt:lpstr>Speak Pro</vt:lpstr>
      <vt:lpstr>Tahoma</vt:lpstr>
      <vt:lpstr>Times New Roman</vt:lpstr>
      <vt:lpstr>Office Theme</vt:lpstr>
      <vt:lpstr>Office Theme</vt:lpstr>
      <vt:lpstr>Office Theme</vt:lpstr>
      <vt:lpstr>Office Theme</vt:lpstr>
      <vt:lpstr>Celebrate and Embrace the Gifts of Neurodiversity</vt:lpstr>
      <vt:lpstr>Neurodiversity and the Advisor/Advisee Relationship: Supporting and Empowering Neurodiverse Grad Students in STEM  (and Beyond)</vt:lpstr>
      <vt:lpstr>Slido!</vt:lpstr>
      <vt:lpstr>Neurodiversity: What is it?</vt:lpstr>
      <vt:lpstr>Some examples of the cognitive variations that fall under the neurodiversity umbrella are:</vt:lpstr>
      <vt:lpstr>Traditionally, neurodiversity has been viewed through a deficit lens. </vt:lpstr>
      <vt:lpstr>Outline</vt:lpstr>
      <vt:lpstr>Program History</vt:lpstr>
      <vt:lpstr>NSF</vt:lpstr>
      <vt:lpstr>Project Team</vt:lpstr>
      <vt:lpstr>Objective of NSF IGE Project</vt:lpstr>
      <vt:lpstr>Presentation of Findings from Focus Groups</vt:lpstr>
      <vt:lpstr>Focus Group Demographics: N=25</vt:lpstr>
      <vt:lpstr>A novel model for understanding neurodiverse graduate student experiences in STEM </vt:lpstr>
      <vt:lpstr>Overarching factors</vt:lpstr>
      <vt:lpstr>Core Experience:  Invisibility of Neurodiversity</vt:lpstr>
      <vt:lpstr>Shared Graduate School Experiences</vt:lpstr>
      <vt:lpstr>Theme 1:  Internalization of Neurotypical Norms</vt:lpstr>
      <vt:lpstr>Theme 2: Self-Silencing to Make it Through Grad School</vt:lpstr>
      <vt:lpstr>Theme 3: Neurodiverse Burnout Due to Overwork &amp; Masking</vt:lpstr>
      <vt:lpstr>Break Out Group Discussions</vt:lpstr>
      <vt:lpstr>Focus Group Meta Themes (Group 1)</vt:lpstr>
      <vt:lpstr>Focus Group Meta Themes (Group 2)</vt:lpstr>
      <vt:lpstr>Focus Group Meta Themes (Group 3)</vt:lpstr>
      <vt:lpstr>Focus Group Meta Themes (Group 4)</vt:lpstr>
      <vt:lpstr>Focus Group Meta Themes (Group 5)</vt:lpstr>
      <vt:lpstr>Focus Group Meta Themes (Group 6)</vt:lpstr>
      <vt:lpstr>Focus Group Meta Themes (Group 7)</vt:lpstr>
      <vt:lpstr>Questions?</vt:lpstr>
      <vt:lpstr>Listen to the Square Pegs Podcast!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from paper</dc:title>
  <dc:creator>Alexandra Hain</dc:creator>
  <cp:lastModifiedBy>Corcoran, Jack</cp:lastModifiedBy>
  <cp:revision>2</cp:revision>
  <dcterms:created xsi:type="dcterms:W3CDTF">2021-01-13T14:56:04Z</dcterms:created>
  <dcterms:modified xsi:type="dcterms:W3CDTF">2023-03-03T17:54:11Z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0x010100A7C7B8CDF6A3D442B3EDCE4E40A167DB</vt:lpwstr>
  </property>
  <property fmtid="{D5CDD505-2E9C-101B-9397-08002B2CF9AE}" pid="3" name="MediaServiceImageTags">
    <vt:lpwstr/>
  </property>
</Properties>
</file>