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93455" r:id="rId4"/>
    <p:sldMasterId id="2147493479" r:id="rId5"/>
    <p:sldMasterId id="2147493467" r:id="rId6"/>
  </p:sldMasterIdLst>
  <p:notesMasterIdLst>
    <p:notesMasterId r:id="rId12"/>
  </p:notesMasterIdLst>
  <p:handoutMasterIdLst>
    <p:handoutMasterId r:id="rId13"/>
  </p:handoutMasterIdLst>
  <p:sldIdLst>
    <p:sldId id="256" r:id="rId7"/>
    <p:sldId id="307" r:id="rId8"/>
    <p:sldId id="308" r:id="rId9"/>
    <p:sldId id="309" r:id="rId10"/>
    <p:sldId id="266" r:id="rId11"/>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F1938"/>
    <a:srgbClr val="002868"/>
    <a:srgbClr val="100E42"/>
    <a:srgbClr val="100E2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8E7908D-0332-4AD5-AD43-52A694A8C6D6}" v="13" dt="2023-03-08T20:22:15.24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604" autoAdjust="0"/>
    <p:restoredTop sz="94712" autoAdjust="0"/>
  </p:normalViewPr>
  <p:slideViewPr>
    <p:cSldViewPr snapToGrid="0" snapToObjects="1">
      <p:cViewPr varScale="1">
        <p:scale>
          <a:sx n="138" d="100"/>
          <a:sy n="138" d="100"/>
        </p:scale>
        <p:origin x="432" y="120"/>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49" d="100"/>
        <a:sy n="149"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handoutMaster" Target="handoutMasters/handoutMaster1.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viewProps" Target="viewProps.xml"/><Relationship Id="rId10" Type="http://schemas.openxmlformats.org/officeDocument/2006/relationships/slide" Target="slides/slide4.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D10BE6C-4C0C-8046-BBFD-371AD798216A}" type="datetimeFigureOut">
              <a:rPr lang="en-US" smtClean="0"/>
              <a:t>3/9/2023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C9EFCB1-D51F-8E41-88AA-D42180FBBA78}" type="slidenum">
              <a:rPr lang="en-US" smtClean="0"/>
              <a:t>‹#›</a:t>
            </a:fld>
            <a:endParaRPr lang="en-US"/>
          </a:p>
        </p:txBody>
      </p:sp>
    </p:spTree>
    <p:extLst>
      <p:ext uri="{BB962C8B-B14F-4D97-AF65-F5344CB8AC3E}">
        <p14:creationId xmlns:p14="http://schemas.microsoft.com/office/powerpoint/2010/main" val="7350099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7078411-93BF-4701-BBA6-25B3BECE3662}" type="datetimeFigureOut">
              <a:rPr lang="en-US" smtClean="0"/>
              <a:t>3/9/2023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F08FBA8-628C-4FAC-BE3E-6F39E94EB6A2}" type="slidenum">
              <a:rPr lang="en-US" smtClean="0"/>
              <a:t>‹#›</a:t>
            </a:fld>
            <a:endParaRPr lang="en-US"/>
          </a:p>
        </p:txBody>
      </p:sp>
    </p:spTree>
    <p:extLst>
      <p:ext uri="{BB962C8B-B14F-4D97-AF65-F5344CB8AC3E}">
        <p14:creationId xmlns:p14="http://schemas.microsoft.com/office/powerpoint/2010/main" val="10665444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Google Shape;80;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Add for next year: </a:t>
            </a:r>
          </a:p>
          <a:p>
            <a:pPr marL="0" lvl="0" indent="0" algn="l" rtl="0">
              <a:spcBef>
                <a:spcPts val="0"/>
              </a:spcBef>
              <a:spcAft>
                <a:spcPts val="0"/>
              </a:spcAft>
              <a:buNone/>
            </a:pPr>
            <a:endParaRPr lang="en-US" dirty="0"/>
          </a:p>
          <a:p>
            <a:pPr marL="0" lvl="0" indent="0" algn="l" rtl="0">
              <a:spcBef>
                <a:spcPts val="0"/>
              </a:spcBef>
              <a:spcAft>
                <a:spcPts val="0"/>
              </a:spcAft>
              <a:buNone/>
            </a:pPr>
            <a:r>
              <a:rPr lang="en-US" dirty="0"/>
              <a:t>	</a:t>
            </a:r>
            <a:endParaRPr dirty="0"/>
          </a:p>
        </p:txBody>
      </p:sp>
      <p:sp>
        <p:nvSpPr>
          <p:cNvPr id="81" name="Google Shape;81;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1171734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g5b10eb10fe_0_0:notes"/>
          <p:cNvSpPr txBox="1">
            <a:spLocks noGrp="1"/>
          </p:cNvSpPr>
          <p:nvPr>
            <p:ph type="body" idx="1"/>
          </p:nvPr>
        </p:nvSpPr>
        <p:spPr>
          <a:xfrm>
            <a:off x="731520" y="4560570"/>
            <a:ext cx="5852160" cy="4320540"/>
          </a:xfrm>
          <a:prstGeom prst="rect">
            <a:avLst/>
          </a:prstGeom>
        </p:spPr>
        <p:txBody>
          <a:bodyPr spcFirstLastPara="1" wrap="square" lIns="96645" tIns="96645" rIns="96645" bIns="96645" anchor="t" anchorCtr="0">
            <a:noAutofit/>
          </a:bodyPr>
          <a:lstStyle/>
          <a:p>
            <a:pPr marL="483306" indent="-315491" defTabSz="966612" fontAlgn="base"/>
            <a:endParaRPr lang="en-US" b="0" baseline="0" dirty="0"/>
          </a:p>
        </p:txBody>
      </p:sp>
      <p:sp>
        <p:nvSpPr>
          <p:cNvPr id="89" name="Google Shape;89;g5b10eb10fe_0_0:notes"/>
          <p:cNvSpPr>
            <a:spLocks noGrp="1" noRot="1" noChangeAspect="1"/>
          </p:cNvSpPr>
          <p:nvPr>
            <p:ph type="sldImg" idx="2"/>
          </p:nvPr>
        </p:nvSpPr>
        <p:spPr>
          <a:xfrm>
            <a:off x="457200" y="720725"/>
            <a:ext cx="6400800" cy="360045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321569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g5b10eb10fe_0_0:notes"/>
          <p:cNvSpPr txBox="1">
            <a:spLocks noGrp="1"/>
          </p:cNvSpPr>
          <p:nvPr>
            <p:ph type="body" idx="1"/>
          </p:nvPr>
        </p:nvSpPr>
        <p:spPr>
          <a:xfrm>
            <a:off x="731520" y="4560570"/>
            <a:ext cx="5852160" cy="4320540"/>
          </a:xfrm>
          <a:prstGeom prst="rect">
            <a:avLst/>
          </a:prstGeom>
        </p:spPr>
        <p:txBody>
          <a:bodyPr spcFirstLastPara="1" wrap="square" lIns="96645" tIns="96645" rIns="96645" bIns="96645" anchor="t" anchorCtr="0">
            <a:noAutofit/>
          </a:bodyPr>
          <a:lstStyle/>
          <a:p>
            <a:pPr marL="483306" indent="-315491" defTabSz="966612" fontAlgn="base"/>
            <a:endParaRPr lang="en-US" b="0" baseline="0" dirty="0"/>
          </a:p>
        </p:txBody>
      </p:sp>
      <p:sp>
        <p:nvSpPr>
          <p:cNvPr id="89" name="Google Shape;89;g5b10eb10fe_0_0:notes"/>
          <p:cNvSpPr>
            <a:spLocks noGrp="1" noRot="1" noChangeAspect="1"/>
          </p:cNvSpPr>
          <p:nvPr>
            <p:ph type="sldImg" idx="2"/>
          </p:nvPr>
        </p:nvSpPr>
        <p:spPr>
          <a:xfrm>
            <a:off x="457200" y="720725"/>
            <a:ext cx="6400800" cy="360045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33147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g5b10eb10fe_0_0:notes"/>
          <p:cNvSpPr txBox="1">
            <a:spLocks noGrp="1"/>
          </p:cNvSpPr>
          <p:nvPr>
            <p:ph type="body" idx="1"/>
          </p:nvPr>
        </p:nvSpPr>
        <p:spPr>
          <a:xfrm>
            <a:off x="731520" y="4560570"/>
            <a:ext cx="5852160" cy="4320540"/>
          </a:xfrm>
          <a:prstGeom prst="rect">
            <a:avLst/>
          </a:prstGeom>
        </p:spPr>
        <p:txBody>
          <a:bodyPr spcFirstLastPara="1" wrap="square" lIns="96645" tIns="96645" rIns="96645" bIns="96645" anchor="t" anchorCtr="0">
            <a:noAutofit/>
          </a:bodyPr>
          <a:lstStyle/>
          <a:p>
            <a:pPr marL="483306" indent="-315491" defTabSz="966612" fontAlgn="base"/>
            <a:endParaRPr lang="en-US" b="0" baseline="0" dirty="0"/>
          </a:p>
        </p:txBody>
      </p:sp>
      <p:sp>
        <p:nvSpPr>
          <p:cNvPr id="89" name="Google Shape;89;g5b10eb10fe_0_0:notes"/>
          <p:cNvSpPr>
            <a:spLocks noGrp="1" noRot="1" noChangeAspect="1"/>
          </p:cNvSpPr>
          <p:nvPr>
            <p:ph type="sldImg" idx="2"/>
          </p:nvPr>
        </p:nvSpPr>
        <p:spPr>
          <a:xfrm>
            <a:off x="457200" y="720725"/>
            <a:ext cx="6400800" cy="360045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099024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Google Shape;144;g594313036c_0_38:notes"/>
          <p:cNvSpPr>
            <a:spLocks noGrp="1" noRot="1" noChangeAspect="1"/>
          </p:cNvSpPr>
          <p:nvPr>
            <p:ph type="sldImg" idx="2"/>
          </p:nvPr>
        </p:nvSpPr>
        <p:spPr>
          <a:xfrm>
            <a:off x="457200" y="720725"/>
            <a:ext cx="6400800" cy="36004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5" name="Google Shape;145;g594313036c_0_38:notes"/>
          <p:cNvSpPr txBox="1">
            <a:spLocks noGrp="1"/>
          </p:cNvSpPr>
          <p:nvPr>
            <p:ph type="body" idx="1"/>
          </p:nvPr>
        </p:nvSpPr>
        <p:spPr>
          <a:xfrm>
            <a:off x="731520" y="4560570"/>
            <a:ext cx="5852160" cy="4320540"/>
          </a:xfrm>
          <a:prstGeom prst="rect">
            <a:avLst/>
          </a:prstGeom>
        </p:spPr>
        <p:txBody>
          <a:bodyPr spcFirstLastPara="1" wrap="square" lIns="96645" tIns="96645" rIns="96645" bIns="96645" anchor="t" anchorCtr="0">
            <a:noAutofit/>
          </a:bodyPr>
          <a:lstStyle/>
          <a:p>
            <a:pPr marL="0" indent="0">
              <a:buNone/>
            </a:pPr>
            <a:endParaRPr dirty="0"/>
          </a:p>
        </p:txBody>
      </p:sp>
    </p:spTree>
    <p:extLst>
      <p:ext uri="{BB962C8B-B14F-4D97-AF65-F5344CB8AC3E}">
        <p14:creationId xmlns:p14="http://schemas.microsoft.com/office/powerpoint/2010/main" val="32996346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ACDB3CC-F982-40F9-8DD6-BCC9AFBF44BD}" type="datetime1">
              <a:rPr lang="en-US" smtClean="0"/>
              <a:pPr/>
              <a:t>3/9/2023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F88E988-FB04-AB4E-BE5A-59F242AF7F7A}" type="slidenum">
              <a:rPr lang="en-US" smtClean="0"/>
              <a:t>‹#›</a:t>
            </a:fld>
            <a:endParaRPr lang="en-US"/>
          </a:p>
        </p:txBody>
      </p:sp>
    </p:spTree>
    <p:extLst>
      <p:ext uri="{BB962C8B-B14F-4D97-AF65-F5344CB8AC3E}">
        <p14:creationId xmlns:p14="http://schemas.microsoft.com/office/powerpoint/2010/main" val="17283514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6375"/>
            <a:ext cx="2057400" cy="438785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6375"/>
            <a:ext cx="6019800" cy="43878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C30CA21-89C5-A040-B01E-D208A7FA3D8D}" type="datetimeFigureOut">
              <a:rPr lang="en-US" smtClean="0"/>
              <a:t>3/9/2023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7697F5-3DCA-0A4F-B9EA-FEC2794BD1A6}" type="slidenum">
              <a:rPr lang="en-US" smtClean="0"/>
              <a:t>‹#›</a:t>
            </a:fld>
            <a:endParaRPr lang="en-US"/>
          </a:p>
        </p:txBody>
      </p:sp>
    </p:spTree>
    <p:extLst>
      <p:ext uri="{BB962C8B-B14F-4D97-AF65-F5344CB8AC3E}">
        <p14:creationId xmlns:p14="http://schemas.microsoft.com/office/powerpoint/2010/main" val="13145987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8613"/>
            <a:ext cx="7772400" cy="1101725"/>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01656F7-E2D5-EF4D-B3EB-3635D9B80BFE}" type="datetimeFigureOut">
              <a:rPr lang="en-US" smtClean="0"/>
              <a:t>3/9/2023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B7C81B-7B5A-A644-B3E8-EC3DC39B624D}" type="slidenum">
              <a:rPr lang="en-US" smtClean="0"/>
              <a:t>‹#›</a:t>
            </a:fld>
            <a:endParaRPr lang="en-US"/>
          </a:p>
        </p:txBody>
      </p:sp>
    </p:spTree>
    <p:extLst>
      <p:ext uri="{BB962C8B-B14F-4D97-AF65-F5344CB8AC3E}">
        <p14:creationId xmlns:p14="http://schemas.microsoft.com/office/powerpoint/2010/main" val="36981881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01656F7-E2D5-EF4D-B3EB-3635D9B80BFE}" type="datetimeFigureOut">
              <a:rPr lang="en-US" smtClean="0"/>
              <a:t>3/9/2023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B7C81B-7B5A-A644-B3E8-EC3DC39B624D}" type="slidenum">
              <a:rPr lang="en-US" smtClean="0"/>
              <a:t>‹#›</a:t>
            </a:fld>
            <a:endParaRPr lang="en-US"/>
          </a:p>
        </p:txBody>
      </p:sp>
    </p:spTree>
    <p:extLst>
      <p:ext uri="{BB962C8B-B14F-4D97-AF65-F5344CB8AC3E}">
        <p14:creationId xmlns:p14="http://schemas.microsoft.com/office/powerpoint/2010/main" val="26329988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5"/>
            <a:ext cx="7772400" cy="1022350"/>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79638"/>
            <a:ext cx="7772400" cy="11255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01656F7-E2D5-EF4D-B3EB-3635D9B80BFE}" type="datetimeFigureOut">
              <a:rPr lang="en-US" smtClean="0"/>
              <a:t>3/9/2023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B7C81B-7B5A-A644-B3E8-EC3DC39B624D}" type="slidenum">
              <a:rPr lang="en-US" smtClean="0"/>
              <a:t>‹#›</a:t>
            </a:fld>
            <a:endParaRPr lang="en-US"/>
          </a:p>
        </p:txBody>
      </p:sp>
    </p:spTree>
    <p:extLst>
      <p:ext uri="{BB962C8B-B14F-4D97-AF65-F5344CB8AC3E}">
        <p14:creationId xmlns:p14="http://schemas.microsoft.com/office/powerpoint/2010/main" val="103379749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0"/>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0"/>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01656F7-E2D5-EF4D-B3EB-3635D9B80BFE}" type="datetimeFigureOut">
              <a:rPr lang="en-US" smtClean="0"/>
              <a:t>3/9/2023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B7C81B-7B5A-A644-B3E8-EC3DC39B624D}" type="slidenum">
              <a:rPr lang="en-US" smtClean="0"/>
              <a:t>‹#›</a:t>
            </a:fld>
            <a:endParaRPr lang="en-US"/>
          </a:p>
        </p:txBody>
      </p:sp>
    </p:spTree>
    <p:extLst>
      <p:ext uri="{BB962C8B-B14F-4D97-AF65-F5344CB8AC3E}">
        <p14:creationId xmlns:p14="http://schemas.microsoft.com/office/powerpoint/2010/main" val="158469766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0938"/>
            <a:ext cx="4040188"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950"/>
            <a:ext cx="4040188" cy="2962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150938"/>
            <a:ext cx="4041775"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1631950"/>
            <a:ext cx="4041775" cy="2962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01656F7-E2D5-EF4D-B3EB-3635D9B80BFE}" type="datetimeFigureOut">
              <a:rPr lang="en-US" smtClean="0"/>
              <a:t>3/9/2023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1B7C81B-7B5A-A644-B3E8-EC3DC39B624D}" type="slidenum">
              <a:rPr lang="en-US" smtClean="0"/>
              <a:t>‹#›</a:t>
            </a:fld>
            <a:endParaRPr lang="en-US"/>
          </a:p>
        </p:txBody>
      </p:sp>
    </p:spTree>
    <p:extLst>
      <p:ext uri="{BB962C8B-B14F-4D97-AF65-F5344CB8AC3E}">
        <p14:creationId xmlns:p14="http://schemas.microsoft.com/office/powerpoint/2010/main" val="1647535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01656F7-E2D5-EF4D-B3EB-3635D9B80BFE}" type="datetimeFigureOut">
              <a:rPr lang="en-US" smtClean="0"/>
              <a:t>3/9/2023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1B7C81B-7B5A-A644-B3E8-EC3DC39B624D}" type="slidenum">
              <a:rPr lang="en-US" smtClean="0"/>
              <a:t>‹#›</a:t>
            </a:fld>
            <a:endParaRPr lang="en-US"/>
          </a:p>
        </p:txBody>
      </p:sp>
    </p:spTree>
    <p:extLst>
      <p:ext uri="{BB962C8B-B14F-4D97-AF65-F5344CB8AC3E}">
        <p14:creationId xmlns:p14="http://schemas.microsoft.com/office/powerpoint/2010/main" val="409344858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1656F7-E2D5-EF4D-B3EB-3635D9B80BFE}" type="datetimeFigureOut">
              <a:rPr lang="en-US" smtClean="0"/>
              <a:t>3/9/2023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1B7C81B-7B5A-A644-B3E8-EC3DC39B624D}" type="slidenum">
              <a:rPr lang="en-US" smtClean="0"/>
              <a:t>‹#›</a:t>
            </a:fld>
            <a:endParaRPr lang="en-US"/>
          </a:p>
        </p:txBody>
      </p:sp>
    </p:spTree>
    <p:extLst>
      <p:ext uri="{BB962C8B-B14F-4D97-AF65-F5344CB8AC3E}">
        <p14:creationId xmlns:p14="http://schemas.microsoft.com/office/powerpoint/2010/main" val="411340741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4788"/>
            <a:ext cx="3008313" cy="871537"/>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43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076325"/>
            <a:ext cx="3008313" cy="35179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01656F7-E2D5-EF4D-B3EB-3635D9B80BFE}" type="datetimeFigureOut">
              <a:rPr lang="en-US" smtClean="0"/>
              <a:t>3/9/2023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B7C81B-7B5A-A644-B3E8-EC3DC39B624D}" type="slidenum">
              <a:rPr lang="en-US" smtClean="0"/>
              <a:t>‹#›</a:t>
            </a:fld>
            <a:endParaRPr lang="en-US"/>
          </a:p>
        </p:txBody>
      </p:sp>
    </p:spTree>
    <p:extLst>
      <p:ext uri="{BB962C8B-B14F-4D97-AF65-F5344CB8AC3E}">
        <p14:creationId xmlns:p14="http://schemas.microsoft.com/office/powerpoint/2010/main" val="330372525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450"/>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60375"/>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900"/>
            <a:ext cx="5486400" cy="6032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01656F7-E2D5-EF4D-B3EB-3635D9B80BFE}" type="datetimeFigureOut">
              <a:rPr lang="en-US" smtClean="0"/>
              <a:t>3/9/2023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B7C81B-7B5A-A644-B3E8-EC3DC39B624D}" type="slidenum">
              <a:rPr lang="en-US" smtClean="0"/>
              <a:t>‹#›</a:t>
            </a:fld>
            <a:endParaRPr lang="en-US"/>
          </a:p>
        </p:txBody>
      </p:sp>
    </p:spTree>
    <p:extLst>
      <p:ext uri="{BB962C8B-B14F-4D97-AF65-F5344CB8AC3E}">
        <p14:creationId xmlns:p14="http://schemas.microsoft.com/office/powerpoint/2010/main" val="1493791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Heading </a:t>
            </a:r>
          </a:p>
        </p:txBody>
      </p:sp>
      <p:sp>
        <p:nvSpPr>
          <p:cNvPr id="3" name="Content Placeholder 2"/>
          <p:cNvSpPr>
            <a:spLocks noGrp="1"/>
          </p:cNvSpPr>
          <p:nvPr>
            <p:ph idx="1"/>
          </p:nvPr>
        </p:nvSpPr>
        <p:spPr/>
        <p:txBody>
          <a:bodyPr>
            <a:normAutofit/>
          </a:bodyPr>
          <a:lstStyle>
            <a:lvl1pPr>
              <a:defRPr sz="1800"/>
            </a:lvl1pPr>
            <a:lvl2pPr>
              <a:defRPr sz="1800"/>
            </a:lvl2pPr>
            <a:lvl3pPr>
              <a:defRPr sz="18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3C30CA21-89C5-A040-B01E-D208A7FA3D8D}" type="datetimeFigureOut">
              <a:rPr lang="en-US" smtClean="0"/>
              <a:t>3/9/2023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7697F5-3DCA-0A4F-B9EA-FEC2794BD1A6}" type="slidenum">
              <a:rPr lang="en-US" smtClean="0"/>
              <a:t>‹#›</a:t>
            </a:fld>
            <a:endParaRPr lang="en-US"/>
          </a:p>
        </p:txBody>
      </p:sp>
    </p:spTree>
    <p:extLst>
      <p:ext uri="{BB962C8B-B14F-4D97-AF65-F5344CB8AC3E}">
        <p14:creationId xmlns:p14="http://schemas.microsoft.com/office/powerpoint/2010/main" val="94764605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01656F7-E2D5-EF4D-B3EB-3635D9B80BFE}" type="datetimeFigureOut">
              <a:rPr lang="en-US" smtClean="0"/>
              <a:t>3/9/2023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B7C81B-7B5A-A644-B3E8-EC3DC39B624D}" type="slidenum">
              <a:rPr lang="en-US" smtClean="0"/>
              <a:t>‹#›</a:t>
            </a:fld>
            <a:endParaRPr lang="en-US"/>
          </a:p>
        </p:txBody>
      </p:sp>
    </p:spTree>
    <p:extLst>
      <p:ext uri="{BB962C8B-B14F-4D97-AF65-F5344CB8AC3E}">
        <p14:creationId xmlns:p14="http://schemas.microsoft.com/office/powerpoint/2010/main" val="228348359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6375"/>
            <a:ext cx="2057400" cy="438785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6375"/>
            <a:ext cx="6019800" cy="43878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01656F7-E2D5-EF4D-B3EB-3635D9B80BFE}" type="datetimeFigureOut">
              <a:rPr lang="en-US" smtClean="0"/>
              <a:t>3/9/2023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B7C81B-7B5A-A644-B3E8-EC3DC39B624D}" type="slidenum">
              <a:rPr lang="en-US" smtClean="0"/>
              <a:t>‹#›</a:t>
            </a:fld>
            <a:endParaRPr lang="en-US"/>
          </a:p>
        </p:txBody>
      </p:sp>
    </p:spTree>
    <p:extLst>
      <p:ext uri="{BB962C8B-B14F-4D97-AF65-F5344CB8AC3E}">
        <p14:creationId xmlns:p14="http://schemas.microsoft.com/office/powerpoint/2010/main" val="35539478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Heading</a:t>
            </a:r>
          </a:p>
        </p:txBody>
      </p:sp>
      <p:sp>
        <p:nvSpPr>
          <p:cNvPr id="3" name="Content Placeholder 2"/>
          <p:cNvSpPr>
            <a:spLocks noGrp="1"/>
          </p:cNvSpPr>
          <p:nvPr>
            <p:ph sz="half" idx="1"/>
          </p:nvPr>
        </p:nvSpPr>
        <p:spPr>
          <a:xfrm>
            <a:off x="457200" y="1244277"/>
            <a:ext cx="4038600" cy="3394075"/>
          </a:xfrm>
        </p:spPr>
        <p:txBody>
          <a:bodyPr>
            <a:normAutofit/>
          </a:bodyPr>
          <a:lstStyle>
            <a:lvl1pPr>
              <a:defRPr sz="2000">
                <a:latin typeface="Arial"/>
                <a:cs typeface="Arial"/>
              </a:defRPr>
            </a:lvl1pPr>
            <a:lvl2pPr>
              <a:defRPr sz="2000">
                <a:latin typeface="Arial"/>
                <a:cs typeface="Arial"/>
              </a:defRPr>
            </a:lvl2pPr>
            <a:lvl3pPr>
              <a:defRPr sz="2000">
                <a:latin typeface="Arial"/>
                <a:cs typeface="Arial"/>
              </a:defRPr>
            </a:lvl3pPr>
            <a:lvl4pPr>
              <a:defRPr sz="2000">
                <a:latin typeface="Arial"/>
                <a:cs typeface="Arial"/>
              </a:defRPr>
            </a:lvl4pPr>
            <a:lvl5pPr>
              <a:defRPr sz="2000">
                <a:latin typeface="Arial"/>
                <a:cs typeface="Aria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244277"/>
            <a:ext cx="4038600" cy="3394075"/>
          </a:xfrm>
        </p:spPr>
        <p:txBody>
          <a:bodyPr/>
          <a:lstStyle>
            <a:lvl1pPr marL="0" indent="0">
              <a:buNone/>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endParaRPr lang="en-US" dirty="0"/>
          </a:p>
        </p:txBody>
      </p:sp>
      <p:sp>
        <p:nvSpPr>
          <p:cNvPr id="5" name="Date Placeholder 4"/>
          <p:cNvSpPr>
            <a:spLocks noGrp="1"/>
          </p:cNvSpPr>
          <p:nvPr>
            <p:ph type="dt" sz="half" idx="10"/>
          </p:nvPr>
        </p:nvSpPr>
        <p:spPr/>
        <p:txBody>
          <a:bodyPr/>
          <a:lstStyle/>
          <a:p>
            <a:fld id="{3C30CA21-89C5-A040-B01E-D208A7FA3D8D}" type="datetimeFigureOut">
              <a:rPr lang="en-US" smtClean="0"/>
              <a:t>3/9/2023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7697F5-3DCA-0A4F-B9EA-FEC2794BD1A6}" type="slidenum">
              <a:rPr lang="en-US" smtClean="0"/>
              <a:t>‹#›</a:t>
            </a:fld>
            <a:endParaRPr lang="en-US"/>
          </a:p>
        </p:txBody>
      </p:sp>
    </p:spTree>
    <p:extLst>
      <p:ext uri="{BB962C8B-B14F-4D97-AF65-F5344CB8AC3E}">
        <p14:creationId xmlns:p14="http://schemas.microsoft.com/office/powerpoint/2010/main" val="4795499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a:t>Heading</a:t>
            </a:r>
          </a:p>
        </p:txBody>
      </p:sp>
      <p:sp>
        <p:nvSpPr>
          <p:cNvPr id="3" name="Text Placeholder 2"/>
          <p:cNvSpPr>
            <a:spLocks noGrp="1"/>
          </p:cNvSpPr>
          <p:nvPr>
            <p:ph type="body" idx="1" hasCustomPrompt="1"/>
          </p:nvPr>
        </p:nvSpPr>
        <p:spPr>
          <a:xfrm>
            <a:off x="457200" y="1150938"/>
            <a:ext cx="4040188" cy="481012"/>
          </a:xfrm>
        </p:spPr>
        <p:txBody>
          <a:bodyPr anchor="b"/>
          <a:lstStyle>
            <a:lvl1pPr marL="0" indent="0">
              <a:buNone/>
              <a:defRPr sz="2400" b="1">
                <a:latin typeface="Arial"/>
                <a:cs typeface="Aria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Subheading</a:t>
            </a:r>
          </a:p>
        </p:txBody>
      </p:sp>
      <p:sp>
        <p:nvSpPr>
          <p:cNvPr id="4" name="Content Placeholder 3"/>
          <p:cNvSpPr>
            <a:spLocks noGrp="1"/>
          </p:cNvSpPr>
          <p:nvPr>
            <p:ph sz="half" idx="2"/>
          </p:nvPr>
        </p:nvSpPr>
        <p:spPr>
          <a:xfrm>
            <a:off x="457200" y="1631950"/>
            <a:ext cx="4040188" cy="2962275"/>
          </a:xfrm>
        </p:spPr>
        <p:txBody>
          <a:bodyPr>
            <a:normAutofit/>
          </a:bodyPr>
          <a:lstStyle>
            <a:lvl1pPr>
              <a:defRPr sz="1800">
                <a:latin typeface="Arial"/>
                <a:cs typeface="Arial"/>
              </a:defRPr>
            </a:lvl1pPr>
            <a:lvl2pPr>
              <a:defRPr sz="1800">
                <a:latin typeface="Arial"/>
                <a:cs typeface="Arial"/>
              </a:defRPr>
            </a:lvl2pPr>
            <a:lvl3pPr>
              <a:defRPr sz="1800">
                <a:latin typeface="Arial"/>
                <a:cs typeface="Arial"/>
              </a:defRPr>
            </a:lvl3pPr>
            <a:lvl4pPr>
              <a:defRPr sz="1800">
                <a:latin typeface="Arial"/>
                <a:cs typeface="Arial"/>
              </a:defRPr>
            </a:lvl4pPr>
            <a:lvl5pPr>
              <a:defRPr sz="1800">
                <a:latin typeface="Arial"/>
                <a:cs typeface="Aria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hasCustomPrompt="1"/>
          </p:nvPr>
        </p:nvSpPr>
        <p:spPr>
          <a:xfrm>
            <a:off x="4645025" y="1150938"/>
            <a:ext cx="4041775" cy="481012"/>
          </a:xfrm>
        </p:spPr>
        <p:txBody>
          <a:bodyPr anchor="b"/>
          <a:lstStyle>
            <a:lvl1pPr marL="0" indent="0">
              <a:buNone/>
              <a:defRPr sz="2400" b="1">
                <a:latin typeface="Arial"/>
                <a:cs typeface="Aria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Subheading</a:t>
            </a:r>
          </a:p>
        </p:txBody>
      </p:sp>
      <p:sp>
        <p:nvSpPr>
          <p:cNvPr id="6" name="Content Placeholder 5"/>
          <p:cNvSpPr>
            <a:spLocks noGrp="1"/>
          </p:cNvSpPr>
          <p:nvPr>
            <p:ph sz="quarter" idx="4"/>
          </p:nvPr>
        </p:nvSpPr>
        <p:spPr>
          <a:xfrm>
            <a:off x="4645025" y="1631950"/>
            <a:ext cx="4041775" cy="2962275"/>
          </a:xfrm>
        </p:spPr>
        <p:txBody>
          <a:bodyPr>
            <a:normAutofit/>
          </a:bodyPr>
          <a:lstStyle>
            <a:lvl1pPr>
              <a:defRPr sz="1800">
                <a:latin typeface="Arial"/>
                <a:cs typeface="Arial"/>
              </a:defRPr>
            </a:lvl1pPr>
            <a:lvl2pPr>
              <a:defRPr sz="1800">
                <a:latin typeface="Arial"/>
                <a:cs typeface="Arial"/>
              </a:defRPr>
            </a:lvl2pPr>
            <a:lvl3pPr>
              <a:defRPr sz="1800">
                <a:latin typeface="Arial"/>
                <a:cs typeface="Arial"/>
              </a:defRPr>
            </a:lvl3pPr>
            <a:lvl4pPr>
              <a:defRPr sz="1800">
                <a:latin typeface="Arial"/>
                <a:cs typeface="Arial"/>
              </a:defRPr>
            </a:lvl4pPr>
            <a:lvl5pPr>
              <a:defRPr sz="1800">
                <a:latin typeface="Arial"/>
                <a:cs typeface="Aria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C30CA21-89C5-A040-B01E-D208A7FA3D8D}" type="datetimeFigureOut">
              <a:rPr lang="en-US" smtClean="0"/>
              <a:t>3/9/2023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C7697F5-3DCA-0A4F-B9EA-FEC2794BD1A6}" type="slidenum">
              <a:rPr lang="en-US" smtClean="0"/>
              <a:t>‹#›</a:t>
            </a:fld>
            <a:endParaRPr lang="en-US"/>
          </a:p>
        </p:txBody>
      </p:sp>
    </p:spTree>
    <p:extLst>
      <p:ext uri="{BB962C8B-B14F-4D97-AF65-F5344CB8AC3E}">
        <p14:creationId xmlns:p14="http://schemas.microsoft.com/office/powerpoint/2010/main" val="39661621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C30CA21-89C5-A040-B01E-D208A7FA3D8D}" type="datetimeFigureOut">
              <a:rPr lang="en-US" smtClean="0"/>
              <a:t>3/9/2023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C7697F5-3DCA-0A4F-B9EA-FEC2794BD1A6}" type="slidenum">
              <a:rPr lang="en-US" smtClean="0"/>
              <a:t>‹#›</a:t>
            </a:fld>
            <a:endParaRPr lang="en-US"/>
          </a:p>
        </p:txBody>
      </p:sp>
    </p:spTree>
    <p:extLst>
      <p:ext uri="{BB962C8B-B14F-4D97-AF65-F5344CB8AC3E}">
        <p14:creationId xmlns:p14="http://schemas.microsoft.com/office/powerpoint/2010/main" val="38575687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30CA21-89C5-A040-B01E-D208A7FA3D8D}" type="datetimeFigureOut">
              <a:rPr lang="en-US" smtClean="0"/>
              <a:t>3/9/2023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C7697F5-3DCA-0A4F-B9EA-FEC2794BD1A6}" type="slidenum">
              <a:rPr lang="en-US" smtClean="0"/>
              <a:t>‹#›</a:t>
            </a:fld>
            <a:endParaRPr lang="en-US"/>
          </a:p>
        </p:txBody>
      </p:sp>
    </p:spTree>
    <p:extLst>
      <p:ext uri="{BB962C8B-B14F-4D97-AF65-F5344CB8AC3E}">
        <p14:creationId xmlns:p14="http://schemas.microsoft.com/office/powerpoint/2010/main" val="42130173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4788"/>
            <a:ext cx="3008313" cy="871537"/>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43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076325"/>
            <a:ext cx="3008313" cy="35179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C30CA21-89C5-A040-B01E-D208A7FA3D8D}" type="datetimeFigureOut">
              <a:rPr lang="en-US" smtClean="0"/>
              <a:t>3/9/2023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7697F5-3DCA-0A4F-B9EA-FEC2794BD1A6}" type="slidenum">
              <a:rPr lang="en-US" smtClean="0"/>
              <a:t>‹#›</a:t>
            </a:fld>
            <a:endParaRPr lang="en-US"/>
          </a:p>
        </p:txBody>
      </p:sp>
    </p:spTree>
    <p:extLst>
      <p:ext uri="{BB962C8B-B14F-4D97-AF65-F5344CB8AC3E}">
        <p14:creationId xmlns:p14="http://schemas.microsoft.com/office/powerpoint/2010/main" val="30798918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450"/>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60375"/>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900"/>
            <a:ext cx="5486400" cy="6032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C30CA21-89C5-A040-B01E-D208A7FA3D8D}" type="datetimeFigureOut">
              <a:rPr lang="en-US" smtClean="0"/>
              <a:t>3/9/2023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7697F5-3DCA-0A4F-B9EA-FEC2794BD1A6}" type="slidenum">
              <a:rPr lang="en-US" smtClean="0"/>
              <a:t>‹#›</a:t>
            </a:fld>
            <a:endParaRPr lang="en-US"/>
          </a:p>
        </p:txBody>
      </p:sp>
    </p:spTree>
    <p:extLst>
      <p:ext uri="{BB962C8B-B14F-4D97-AF65-F5344CB8AC3E}">
        <p14:creationId xmlns:p14="http://schemas.microsoft.com/office/powerpoint/2010/main" val="18576473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C30CA21-89C5-A040-B01E-D208A7FA3D8D}" type="datetimeFigureOut">
              <a:rPr lang="en-US" smtClean="0"/>
              <a:t>3/9/2023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7697F5-3DCA-0A4F-B9EA-FEC2794BD1A6}" type="slidenum">
              <a:rPr lang="en-US" smtClean="0"/>
              <a:t>‹#›</a:t>
            </a:fld>
            <a:endParaRPr lang="en-US"/>
          </a:p>
        </p:txBody>
      </p:sp>
    </p:spTree>
    <p:extLst>
      <p:ext uri="{BB962C8B-B14F-4D97-AF65-F5344CB8AC3E}">
        <p14:creationId xmlns:p14="http://schemas.microsoft.com/office/powerpoint/2010/main" val="47074806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theme" Target="../theme/theme3.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dirty="0"/>
              <a:t>Heading</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68C2560D-EC28-3B41-86E8-18F1CE0113B4}" type="datetimeFigureOut">
              <a:rPr lang="en-US" smtClean="0"/>
              <a:t>3/9/2023</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2066355A-084C-D24E-9AD2-7E4FC41EA627}" type="slidenum">
              <a:rPr lang="en-US" smtClean="0"/>
              <a:t>‹#›</a:t>
            </a:fld>
            <a:endParaRPr lang="en-US"/>
          </a:p>
        </p:txBody>
      </p:sp>
    </p:spTree>
    <p:extLst>
      <p:ext uri="{BB962C8B-B14F-4D97-AF65-F5344CB8AC3E}">
        <p14:creationId xmlns:p14="http://schemas.microsoft.com/office/powerpoint/2010/main" val="3693843513"/>
      </p:ext>
    </p:extLst>
  </p:cSld>
  <p:clrMap bg1="lt1" tx1="dk1" bg2="lt2" tx2="dk2" accent1="accent1" accent2="accent2" accent3="accent3" accent4="accent4" accent5="accent5" accent6="accent6" hlink="hlink" folHlink="folHlink"/>
  <p:sldLayoutIdLst>
    <p:sldLayoutId id="2147493456" r:id="rId1"/>
  </p:sldLayoutIdLst>
  <p:txStyles>
    <p:titleStyle>
      <a:lvl1pPr algn="l" defTabSz="457200" rtl="0" eaLnBrk="1" latinLnBrk="0" hangingPunct="1">
        <a:spcBef>
          <a:spcPct val="0"/>
        </a:spcBef>
        <a:buNone/>
        <a:defRPr sz="4400" kern="1200">
          <a:solidFill>
            <a:schemeClr val="tx1"/>
          </a:solidFill>
          <a:latin typeface="Arial"/>
          <a:ea typeface="+mj-ea"/>
          <a:cs typeface="Arial"/>
        </a:defRPr>
      </a:lvl1pPr>
    </p:titleStyle>
    <p:bodyStyle>
      <a:lvl1pPr marL="342900" indent="-342900" algn="l" defTabSz="457200" rtl="0" eaLnBrk="1" latinLnBrk="0" hangingPunct="1">
        <a:spcBef>
          <a:spcPct val="20000"/>
        </a:spcBef>
        <a:buFont typeface="Arial"/>
        <a:buChar char="•"/>
        <a:defRPr sz="1600" kern="1200">
          <a:solidFill>
            <a:schemeClr val="tx1">
              <a:lumMod val="65000"/>
              <a:lumOff val="35000"/>
            </a:schemeClr>
          </a:solidFill>
          <a:latin typeface="Arial"/>
          <a:ea typeface="+mn-ea"/>
          <a:cs typeface="Arial"/>
        </a:defRPr>
      </a:lvl1pPr>
      <a:lvl2pPr marL="742950" indent="-285750" algn="l" defTabSz="457200" rtl="0" eaLnBrk="1" latinLnBrk="0" hangingPunct="1">
        <a:spcBef>
          <a:spcPct val="20000"/>
        </a:spcBef>
        <a:buFont typeface="Arial"/>
        <a:buChar char="–"/>
        <a:defRPr sz="1600" kern="1200">
          <a:solidFill>
            <a:schemeClr val="tx1">
              <a:lumMod val="65000"/>
              <a:lumOff val="35000"/>
            </a:schemeClr>
          </a:solidFill>
          <a:latin typeface="Arial"/>
          <a:ea typeface="+mn-ea"/>
          <a:cs typeface="Arial"/>
        </a:defRPr>
      </a:lvl2pPr>
      <a:lvl3pPr marL="1143000" indent="-228600" algn="l" defTabSz="457200" rtl="0" eaLnBrk="1" latinLnBrk="0" hangingPunct="1">
        <a:spcBef>
          <a:spcPct val="20000"/>
        </a:spcBef>
        <a:buFont typeface="Arial"/>
        <a:buChar char="•"/>
        <a:defRPr sz="1600" kern="1200">
          <a:solidFill>
            <a:schemeClr val="tx1">
              <a:lumMod val="65000"/>
              <a:lumOff val="35000"/>
            </a:schemeClr>
          </a:solidFill>
          <a:latin typeface="Arial"/>
          <a:ea typeface="+mn-ea"/>
          <a:cs typeface="Arial"/>
        </a:defRPr>
      </a:lvl3pPr>
      <a:lvl4pPr marL="1600200" indent="-228600" algn="l" defTabSz="457200" rtl="0" eaLnBrk="1" latinLnBrk="0" hangingPunct="1">
        <a:spcBef>
          <a:spcPct val="20000"/>
        </a:spcBef>
        <a:buFont typeface="Arial"/>
        <a:buChar char="–"/>
        <a:defRPr sz="1600" kern="1200">
          <a:solidFill>
            <a:schemeClr val="tx1">
              <a:lumMod val="65000"/>
              <a:lumOff val="35000"/>
            </a:schemeClr>
          </a:solidFill>
          <a:latin typeface="Arial"/>
          <a:ea typeface="+mn-ea"/>
          <a:cs typeface="Arial"/>
        </a:defRPr>
      </a:lvl4pPr>
      <a:lvl5pPr marL="2057400" indent="-228600" algn="l" defTabSz="457200" rtl="0" eaLnBrk="1" latinLnBrk="0" hangingPunct="1">
        <a:spcBef>
          <a:spcPct val="20000"/>
        </a:spcBef>
        <a:buFont typeface="Arial"/>
        <a:buChar char="»"/>
        <a:defRPr sz="1600" kern="1200">
          <a:solidFill>
            <a:schemeClr val="tx1">
              <a:lumMod val="65000"/>
              <a:lumOff val="35000"/>
            </a:schemeClr>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4325" y="0"/>
            <a:ext cx="9178325" cy="1200150"/>
          </a:xfrm>
          <a:prstGeom prst="rect">
            <a:avLst/>
          </a:prstGeom>
          <a:solidFill>
            <a:srgbClr val="100E2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206375"/>
            <a:ext cx="8229600" cy="857250"/>
          </a:xfrm>
          <a:prstGeom prst="rect">
            <a:avLst/>
          </a:prstGeom>
        </p:spPr>
        <p:txBody>
          <a:bodyPr vert="horz" lIns="91440" tIns="45720" rIns="91440" bIns="45720" rtlCol="0" anchor="ctr">
            <a:normAutofit/>
          </a:bodyPr>
          <a:lstStyle/>
          <a:p>
            <a:r>
              <a:rPr lang="en-US" dirty="0"/>
              <a:t>Heading</a:t>
            </a:r>
          </a:p>
        </p:txBody>
      </p:sp>
      <p:sp>
        <p:nvSpPr>
          <p:cNvPr id="3" name="Text Placeholder 2"/>
          <p:cNvSpPr>
            <a:spLocks noGrp="1"/>
          </p:cNvSpPr>
          <p:nvPr>
            <p:ph type="body" idx="1"/>
          </p:nvPr>
        </p:nvSpPr>
        <p:spPr>
          <a:xfrm>
            <a:off x="457200" y="1244277"/>
            <a:ext cx="8229600" cy="3394075"/>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4767263"/>
            <a:ext cx="2133600" cy="274637"/>
          </a:xfrm>
          <a:prstGeom prst="rect">
            <a:avLst/>
          </a:prstGeom>
        </p:spPr>
        <p:txBody>
          <a:bodyPr vert="horz" lIns="91440" tIns="45720" rIns="91440" bIns="45720" rtlCol="0" anchor="ctr"/>
          <a:lstStyle>
            <a:lvl1pPr algn="l">
              <a:defRPr sz="1200">
                <a:solidFill>
                  <a:schemeClr val="tx1">
                    <a:tint val="75000"/>
                  </a:schemeClr>
                </a:solidFill>
              </a:defRPr>
            </a:lvl1pPr>
          </a:lstStyle>
          <a:p>
            <a:fld id="{3C30CA21-89C5-A040-B01E-D208A7FA3D8D}" type="datetimeFigureOut">
              <a:rPr lang="en-US" smtClean="0"/>
              <a:t>3/9/2023</a:t>
            </a:fld>
            <a:endParaRPr lang="en-US"/>
          </a:p>
        </p:txBody>
      </p:sp>
      <p:sp>
        <p:nvSpPr>
          <p:cNvPr id="5" name="Footer Placeholder 4"/>
          <p:cNvSpPr>
            <a:spLocks noGrp="1"/>
          </p:cNvSpPr>
          <p:nvPr>
            <p:ph type="ftr" sz="quarter" idx="3"/>
          </p:nvPr>
        </p:nvSpPr>
        <p:spPr>
          <a:xfrm>
            <a:off x="3124200" y="4767263"/>
            <a:ext cx="2895600" cy="274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CC7697F5-3DCA-0A4F-B9EA-FEC2794BD1A6}" type="slidenum">
              <a:rPr lang="en-US" smtClean="0"/>
              <a:t>‹#›</a:t>
            </a:fld>
            <a:endParaRPr lang="en-US"/>
          </a:p>
        </p:txBody>
      </p:sp>
    </p:spTree>
    <p:extLst>
      <p:ext uri="{BB962C8B-B14F-4D97-AF65-F5344CB8AC3E}">
        <p14:creationId xmlns:p14="http://schemas.microsoft.com/office/powerpoint/2010/main" val="817083645"/>
      </p:ext>
    </p:extLst>
  </p:cSld>
  <p:clrMap bg1="lt1" tx1="dk1" bg2="lt2" tx2="dk2" accent1="accent1" accent2="accent2" accent3="accent3" accent4="accent4" accent5="accent5" accent6="accent6" hlink="hlink" folHlink="folHlink"/>
  <p:sldLayoutIdLst>
    <p:sldLayoutId id="2147493481" r:id="rId1"/>
    <p:sldLayoutId id="2147493483" r:id="rId2"/>
    <p:sldLayoutId id="2147493484" r:id="rId3"/>
    <p:sldLayoutId id="2147493485" r:id="rId4"/>
    <p:sldLayoutId id="2147493486" r:id="rId5"/>
    <p:sldLayoutId id="2147493487" r:id="rId6"/>
    <p:sldLayoutId id="2147493488" r:id="rId7"/>
    <p:sldLayoutId id="2147493489" r:id="rId8"/>
    <p:sldLayoutId id="2147493490" r:id="rId9"/>
  </p:sldLayoutIdLst>
  <p:txStyles>
    <p:titleStyle>
      <a:lvl1pPr algn="l" defTabSz="457200" rtl="0" eaLnBrk="1" latinLnBrk="0" hangingPunct="1">
        <a:spcBef>
          <a:spcPct val="0"/>
        </a:spcBef>
        <a:buNone/>
        <a:defRPr sz="4400" kern="1200">
          <a:solidFill>
            <a:srgbClr val="FFFFFF"/>
          </a:solidFill>
          <a:latin typeface="Arial"/>
          <a:ea typeface="+mj-ea"/>
          <a:cs typeface="Arial"/>
        </a:defRPr>
      </a:lvl1pPr>
    </p:titleStyle>
    <p:bodyStyle>
      <a:lvl1pPr marL="342900" indent="-342900" algn="l" defTabSz="457200" rtl="0" eaLnBrk="1" latinLnBrk="0" hangingPunct="1">
        <a:spcBef>
          <a:spcPct val="20000"/>
        </a:spcBef>
        <a:buFont typeface="Arial"/>
        <a:buChar char="•"/>
        <a:defRPr sz="1600"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1600" kern="1200">
          <a:solidFill>
            <a:schemeClr val="tx1"/>
          </a:solidFill>
          <a:latin typeface="Arial"/>
          <a:ea typeface="+mn-ea"/>
          <a:cs typeface="Arial"/>
        </a:defRPr>
      </a:lvl2pPr>
      <a:lvl3pPr marL="1143000" indent="-228600" algn="l" defTabSz="457200" rtl="0" eaLnBrk="1" latinLnBrk="0" hangingPunct="1">
        <a:spcBef>
          <a:spcPct val="20000"/>
        </a:spcBef>
        <a:buFont typeface="Arial"/>
        <a:buChar char="•"/>
        <a:defRPr sz="1600" kern="1200">
          <a:solidFill>
            <a:schemeClr val="tx1"/>
          </a:solidFill>
          <a:latin typeface="Arial"/>
          <a:ea typeface="+mn-ea"/>
          <a:cs typeface="Arial"/>
        </a:defRPr>
      </a:lvl3pPr>
      <a:lvl4pPr marL="1600200" indent="-228600" algn="l" defTabSz="457200" rtl="0" eaLnBrk="1" latinLnBrk="0" hangingPunct="1">
        <a:spcBef>
          <a:spcPct val="20000"/>
        </a:spcBef>
        <a:buFont typeface="Arial"/>
        <a:buChar char="–"/>
        <a:defRPr sz="1600" kern="1200">
          <a:solidFill>
            <a:schemeClr val="tx1"/>
          </a:solidFill>
          <a:latin typeface="Arial"/>
          <a:ea typeface="+mn-ea"/>
          <a:cs typeface="Arial"/>
        </a:defRPr>
      </a:lvl4pPr>
      <a:lvl5pPr marL="2057400" indent="-228600" algn="l" defTabSz="457200" rtl="0" eaLnBrk="1" latinLnBrk="0" hangingPunct="1">
        <a:spcBef>
          <a:spcPct val="20000"/>
        </a:spcBef>
        <a:buFont typeface="Arial"/>
        <a:buChar char="»"/>
        <a:defRPr sz="16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6375"/>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0"/>
            <a:ext cx="8229600" cy="339407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4637"/>
          </a:xfrm>
          <a:prstGeom prst="rect">
            <a:avLst/>
          </a:prstGeom>
        </p:spPr>
        <p:txBody>
          <a:bodyPr vert="horz" lIns="91440" tIns="45720" rIns="91440" bIns="45720" rtlCol="0" anchor="ctr"/>
          <a:lstStyle>
            <a:lvl1pPr algn="l">
              <a:defRPr sz="1200">
                <a:solidFill>
                  <a:schemeClr val="tx1">
                    <a:tint val="75000"/>
                  </a:schemeClr>
                </a:solidFill>
              </a:defRPr>
            </a:lvl1pPr>
          </a:lstStyle>
          <a:p>
            <a:fld id="{501656F7-E2D5-EF4D-B3EB-3635D9B80BFE}" type="datetimeFigureOut">
              <a:rPr lang="en-US" smtClean="0"/>
              <a:t>3/9/2023</a:t>
            </a:fld>
            <a:endParaRPr lang="en-US"/>
          </a:p>
        </p:txBody>
      </p:sp>
      <p:sp>
        <p:nvSpPr>
          <p:cNvPr id="5" name="Footer Placeholder 4"/>
          <p:cNvSpPr>
            <a:spLocks noGrp="1"/>
          </p:cNvSpPr>
          <p:nvPr>
            <p:ph type="ftr" sz="quarter" idx="3"/>
          </p:nvPr>
        </p:nvSpPr>
        <p:spPr>
          <a:xfrm>
            <a:off x="3124200" y="4767263"/>
            <a:ext cx="2895600" cy="274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41B7C81B-7B5A-A644-B3E8-EC3DC39B624D}" type="slidenum">
              <a:rPr lang="en-US" smtClean="0"/>
              <a:t>‹#›</a:t>
            </a:fld>
            <a:endParaRPr lang="en-US"/>
          </a:p>
        </p:txBody>
      </p:sp>
    </p:spTree>
    <p:extLst>
      <p:ext uri="{BB962C8B-B14F-4D97-AF65-F5344CB8AC3E}">
        <p14:creationId xmlns:p14="http://schemas.microsoft.com/office/powerpoint/2010/main" val="1873203494"/>
      </p:ext>
    </p:extLst>
  </p:cSld>
  <p:clrMap bg1="lt1" tx1="dk1" bg2="lt2" tx2="dk2" accent1="accent1" accent2="accent2" accent3="accent3" accent4="accent4" accent5="accent5" accent6="accent6" hlink="hlink" folHlink="folHlink"/>
  <p:sldLayoutIdLst>
    <p:sldLayoutId id="2147493468" r:id="rId1"/>
    <p:sldLayoutId id="2147493469" r:id="rId2"/>
    <p:sldLayoutId id="2147493470" r:id="rId3"/>
    <p:sldLayoutId id="2147493471" r:id="rId4"/>
    <p:sldLayoutId id="2147493472" r:id="rId5"/>
    <p:sldLayoutId id="2147493473" r:id="rId6"/>
    <p:sldLayoutId id="2147493474" r:id="rId7"/>
    <p:sldLayoutId id="2147493475" r:id="rId8"/>
    <p:sldLayoutId id="2147493476" r:id="rId9"/>
    <p:sldLayoutId id="2147493477" r:id="rId10"/>
    <p:sldLayoutId id="2147493478"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grad.uconn.edu/staff/assistantship-information/"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hyperlink" Target="https://grad.uconn.edu/wp-content/uploads/sites/2114/2023/03/GA-Supervision-Resources-and-Referrals-Sheet-3.9.23.pdf" TargetMode="External"/><Relationship Id="rId4" Type="http://schemas.openxmlformats.org/officeDocument/2006/relationships/hyperlink" Target="https://grad.uconn.edu/faculty-staff-resources/timely-topics/"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mailto:Cinnamon.adams@uconn.edu" TargetMode="External"/><Relationship Id="rId7" Type="http://schemas.openxmlformats.org/officeDocument/2006/relationships/hyperlink" Target="mailto:Megan.petsa@uconn.edu"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mailto:laborrelations@uconn.edu" TargetMode="External"/><Relationship Id="rId5" Type="http://schemas.openxmlformats.org/officeDocument/2006/relationships/hyperlink" Target="mailto:Alison.cutler@uconn.edu" TargetMode="External"/><Relationship Id="rId4" Type="http://schemas.openxmlformats.org/officeDocument/2006/relationships/hyperlink" Target="mailto:gradschool@uconn.edu"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nam10.safelinks.protection.outlook.com/?url=https%3A%2F%2Fgrad.uconn.edu%2Ftimely-topics%2F&amp;data=04%7C01%7C%7C56cd9d5cbba044ece37f08d9d5f1096e%7C17f1a87e2a254eaab9df9d439034b080%7C0%7C0%7C637776053487237717%7CUnknown%7CTWFpbGZsb3d8eyJWIjoiMC4wLjAwMDAiLCJQIjoiV2luMzIiLCJBTiI6Ik1haWwiLCJXVCI6Mn0%3D%7C3000&amp;sdata=rwa2ozjZCWBYJQwJV6S2SvxlqXojL4nx6uMZnd%2FhgWM%3D&amp;reserved=0"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hyperlink" Target="https://uconn.kualibuild.com/app/builder/#/app/636957bead4b66cb6fe9611e/start"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4" name="Google Shape;84;p13"/>
          <p:cNvSpPr txBox="1">
            <a:spLocks noGrp="1"/>
          </p:cNvSpPr>
          <p:nvPr>
            <p:ph type="title" idx="4294967295"/>
          </p:nvPr>
        </p:nvSpPr>
        <p:spPr>
          <a:xfrm>
            <a:off x="457200" y="2030472"/>
            <a:ext cx="8229600" cy="857400"/>
          </a:xfrm>
          <a:prstGeom prst="rect">
            <a:avLst/>
          </a:prstGeom>
          <a:noFill/>
          <a:ln>
            <a:noFill/>
            <a:prstDash/>
          </a:ln>
          <a:effectLst/>
        </p:spPr>
        <p:txBody>
          <a:bodyPr rot="0" spcFirstLastPara="1" vertOverflow="overflow" horzOverflow="overflow" vert="horz" wrap="square" lIns="91425" tIns="45700" rIns="91425" bIns="45700" numCol="1" spcCol="0" rtlCol="0" fromWordArt="0" anchor="ctr" anchorCtr="0" forceAA="0" compatLnSpc="1">
            <a:prstTxWarp prst="textNoShape">
              <a:avLst/>
            </a:prstTxWarp>
            <a:noAutofit/>
          </a:bodyPr>
          <a:lstStyle/>
          <a:p>
            <a:pPr marL="0" marR="0" lvl="0" indent="0" algn="l" defTabSz="457200" rtl="0" eaLnBrk="1" fontAlgn="auto" latinLnBrk="0" hangingPunct="1">
              <a:lnSpc>
                <a:spcPct val="100000"/>
              </a:lnSpc>
              <a:spcBef>
                <a:spcPts val="0"/>
              </a:spcBef>
              <a:spcAft>
                <a:spcPts val="0"/>
              </a:spcAft>
              <a:buClr>
                <a:schemeClr val="dk1"/>
              </a:buClr>
              <a:buSzPts val="3600"/>
              <a:buFont typeface="Arial"/>
              <a:buNone/>
              <a:tabLst/>
              <a:defRPr/>
            </a:pPr>
            <a:r>
              <a:rPr kumimoji="0" lang="en-US" sz="3600" b="0" i="0" u="none" strike="noStrike" kern="1200" cap="none" spc="0" normalizeH="0" baseline="0" noProof="0" dirty="0">
                <a:ln>
                  <a:noFill/>
                </a:ln>
                <a:solidFill>
                  <a:schemeClr val="dk1"/>
                </a:solidFill>
                <a:effectLst/>
                <a:uLnTx/>
                <a:uFillTx/>
                <a:latin typeface="+mn-lt"/>
                <a:ea typeface="+mn-ea"/>
                <a:cs typeface="+mn-cs"/>
              </a:rPr>
              <a:t>Supervising Graduate Assistants</a:t>
            </a:r>
            <a:endParaRPr kumimoji="0" lang="en-US" sz="3600" b="0" i="0" u="none" strike="noStrike" kern="1200" cap="none" spc="0" normalizeH="0" baseline="0" noProof="0" dirty="0">
              <a:ln>
                <a:noFill/>
              </a:ln>
              <a:solidFill>
                <a:schemeClr val="dk1"/>
              </a:solidFill>
              <a:effectLst/>
              <a:uLnTx/>
              <a:uFillTx/>
              <a:latin typeface="Arial"/>
              <a:ea typeface="Arial"/>
              <a:cs typeface="Arial"/>
              <a:sym typeface="Arial"/>
            </a:endParaRPr>
          </a:p>
        </p:txBody>
      </p:sp>
      <p:sp>
        <p:nvSpPr>
          <p:cNvPr id="83" name="Google Shape;83;p13"/>
          <p:cNvSpPr txBox="1"/>
          <p:nvPr/>
        </p:nvSpPr>
        <p:spPr>
          <a:xfrm>
            <a:off x="457200" y="668139"/>
            <a:ext cx="8229600" cy="85725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Clr>
                <a:schemeClr val="dk1"/>
              </a:buClr>
              <a:buSzPts val="4400"/>
              <a:buFont typeface="Arial"/>
              <a:buNone/>
            </a:pPr>
            <a:r>
              <a:rPr lang="en-US" sz="4400" dirty="0">
                <a:solidFill>
                  <a:schemeClr val="dk1"/>
                </a:solidFill>
              </a:rPr>
              <a:t>The Graduate School’s</a:t>
            </a:r>
            <a:endParaRPr sz="4400" dirty="0">
              <a:solidFill>
                <a:schemeClr val="dk1"/>
              </a:solidFill>
            </a:endParaRPr>
          </a:p>
          <a:p>
            <a:pPr marL="0" marR="0" lvl="0" indent="0" algn="l" rtl="0">
              <a:spcBef>
                <a:spcPts val="0"/>
              </a:spcBef>
              <a:spcAft>
                <a:spcPts val="0"/>
              </a:spcAft>
              <a:buClr>
                <a:schemeClr val="dk1"/>
              </a:buClr>
              <a:buSzPts val="4400"/>
              <a:buFont typeface="Arial"/>
              <a:buNone/>
            </a:pPr>
            <a:r>
              <a:rPr lang="en-US" sz="4000" dirty="0">
                <a:solidFill>
                  <a:schemeClr val="dk1"/>
                </a:solidFill>
              </a:rPr>
              <a:t>Timely Topics Series</a:t>
            </a:r>
            <a:endParaRPr sz="4000" dirty="0">
              <a:solidFill>
                <a:schemeClr val="dk1"/>
              </a:solidFill>
            </a:endParaRPr>
          </a:p>
        </p:txBody>
      </p:sp>
      <p:sp>
        <p:nvSpPr>
          <p:cNvPr id="85" name="Google Shape;85;p13"/>
          <p:cNvSpPr txBox="1"/>
          <p:nvPr/>
        </p:nvSpPr>
        <p:spPr>
          <a:xfrm>
            <a:off x="457200" y="3086825"/>
            <a:ext cx="8229600" cy="1025400"/>
          </a:xfrm>
          <a:prstGeom prst="rect">
            <a:avLst/>
          </a:prstGeom>
          <a:noFill/>
          <a:ln>
            <a:noFill/>
          </a:ln>
        </p:spPr>
        <p:txBody>
          <a:bodyPr spcFirstLastPara="1" wrap="square" lIns="91425" tIns="45700" rIns="91425" bIns="45700" anchor="ctr" anchorCtr="0">
            <a:noAutofit/>
          </a:bodyPr>
          <a:lstStyle/>
          <a:p>
            <a:pPr>
              <a:buClr>
                <a:srgbClr val="BFBFBF"/>
              </a:buClr>
              <a:buSzPts val="2400"/>
            </a:pPr>
            <a:r>
              <a:rPr lang="en-US" sz="2400" dirty="0">
                <a:solidFill>
                  <a:srgbClr val="BFBFBF"/>
                </a:solidFill>
              </a:rPr>
              <a:t>Cinnamon Adams, The Graduate School </a:t>
            </a:r>
          </a:p>
          <a:p>
            <a:pPr>
              <a:buClr>
                <a:srgbClr val="BFBFBF"/>
              </a:buClr>
              <a:buSzPts val="2400"/>
            </a:pPr>
            <a:r>
              <a:rPr lang="en-US" sz="2400" dirty="0">
                <a:solidFill>
                  <a:srgbClr val="BFBFBF"/>
                </a:solidFill>
              </a:rPr>
              <a:t>Alison Cutler, Office of Faculty and Staff Labor Relations </a:t>
            </a:r>
          </a:p>
          <a:p>
            <a:pPr marL="0" marR="0" lvl="0" indent="0" algn="l" rtl="0">
              <a:spcBef>
                <a:spcPts val="0"/>
              </a:spcBef>
              <a:spcAft>
                <a:spcPts val="0"/>
              </a:spcAft>
              <a:buClr>
                <a:srgbClr val="BFBFBF"/>
              </a:buClr>
              <a:buSzPts val="2400"/>
              <a:buFont typeface="Arial"/>
              <a:buNone/>
            </a:pPr>
            <a:r>
              <a:rPr lang="en-US" sz="2400" dirty="0">
                <a:solidFill>
                  <a:srgbClr val="BFBFBF"/>
                </a:solidFill>
              </a:rPr>
              <a:t>Megan Petsa, The Graduate School </a:t>
            </a:r>
            <a:endParaRPr sz="2400" dirty="0">
              <a:solidFill>
                <a:srgbClr val="BFBFBF"/>
              </a:solidFill>
            </a:endParaRPr>
          </a:p>
        </p:txBody>
      </p:sp>
      <p:sp>
        <p:nvSpPr>
          <p:cNvPr id="86" name="Google Shape;86;p13">
            <a:extLst>
              <a:ext uri="{C183D7F6-B498-43B3-948B-1728B52AA6E4}">
                <adec:decorative xmlns:adec="http://schemas.microsoft.com/office/drawing/2017/decorative" val="1"/>
              </a:ext>
            </a:extLst>
          </p:cNvPr>
          <p:cNvSpPr txBox="1"/>
          <p:nvPr/>
        </p:nvSpPr>
        <p:spPr>
          <a:xfrm>
            <a:off x="457200" y="4347426"/>
            <a:ext cx="8229600" cy="85725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Clr>
                <a:srgbClr val="BFBFBF"/>
              </a:buClr>
              <a:buSzPts val="1400"/>
              <a:buFont typeface="Arial"/>
              <a:buNone/>
            </a:pPr>
            <a:r>
              <a:rPr lang="en-US" dirty="0">
                <a:solidFill>
                  <a:srgbClr val="BFBFBF"/>
                </a:solidFill>
              </a:rPr>
              <a:t>March 9, 2023</a:t>
            </a:r>
            <a:endParaRPr sz="1400" b="0" i="0" u="none" strike="noStrike" cap="none" dirty="0">
              <a:solidFill>
                <a:srgbClr val="BFBFBF"/>
              </a:solidFill>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Google Shape;91;p14"/>
          <p:cNvSpPr txBox="1">
            <a:spLocks noGrp="1"/>
          </p:cNvSpPr>
          <p:nvPr>
            <p:ph type="title"/>
          </p:nvPr>
        </p:nvSpPr>
        <p:spPr>
          <a:xfrm>
            <a:off x="457200" y="206375"/>
            <a:ext cx="8229600" cy="8574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Clr>
                <a:srgbClr val="FFFFFF"/>
              </a:buClr>
              <a:buSzPts val="4400"/>
              <a:buFont typeface="Arial"/>
              <a:buNone/>
            </a:pPr>
            <a:r>
              <a:rPr lang="en-US" dirty="0"/>
              <a:t>GA Quick Overview</a:t>
            </a:r>
            <a:endParaRPr dirty="0"/>
          </a:p>
        </p:txBody>
      </p:sp>
      <p:sp>
        <p:nvSpPr>
          <p:cNvPr id="92" name="Google Shape;92;p14"/>
          <p:cNvSpPr txBox="1">
            <a:spLocks noGrp="1"/>
          </p:cNvSpPr>
          <p:nvPr>
            <p:ph type="body" idx="1"/>
          </p:nvPr>
        </p:nvSpPr>
        <p:spPr>
          <a:xfrm>
            <a:off x="457200" y="1244277"/>
            <a:ext cx="8229600" cy="3394200"/>
          </a:xfrm>
          <a:prstGeom prst="rect">
            <a:avLst/>
          </a:prstGeom>
          <a:noFill/>
          <a:ln>
            <a:noFill/>
          </a:ln>
        </p:spPr>
        <p:txBody>
          <a:bodyPr spcFirstLastPara="1" wrap="square" lIns="91425" tIns="45700" rIns="91425" bIns="45700" anchor="t" anchorCtr="0">
            <a:noAutofit/>
          </a:bodyPr>
          <a:lstStyle/>
          <a:p>
            <a:pPr marL="342900" lvl="0" indent="-336550">
              <a:spcBef>
                <a:spcPts val="0"/>
              </a:spcBef>
              <a:buSzPts val="1700"/>
            </a:pPr>
            <a:r>
              <a:rPr lang="en-US" sz="1400" b="1" dirty="0">
                <a:solidFill>
                  <a:schemeClr val="tx1"/>
                </a:solidFill>
              </a:rPr>
              <a:t>Graduate Assistant (GA)</a:t>
            </a:r>
          </a:p>
          <a:p>
            <a:pPr marL="742950" lvl="1" indent="-279400">
              <a:spcBef>
                <a:spcPts val="0"/>
              </a:spcBef>
              <a:buSzPts val="1700"/>
            </a:pPr>
            <a:r>
              <a:rPr lang="en-US" sz="1400" dirty="0">
                <a:solidFill>
                  <a:schemeClr val="tx1"/>
                </a:solidFill>
              </a:rPr>
              <a:t>Umbrella term that includes both Teaching Assistants (TAs) and Research Assistants (RAs) </a:t>
            </a:r>
          </a:p>
          <a:p>
            <a:pPr marL="742950" lvl="1" indent="-279400">
              <a:spcBef>
                <a:spcPts val="0"/>
              </a:spcBef>
              <a:buSzPts val="1700"/>
            </a:pPr>
            <a:r>
              <a:rPr lang="en-US" sz="1400" dirty="0">
                <a:solidFill>
                  <a:schemeClr val="tx1"/>
                </a:solidFill>
              </a:rPr>
              <a:t>Definition</a:t>
            </a:r>
          </a:p>
          <a:p>
            <a:pPr marL="742950" lvl="1" indent="-279400">
              <a:spcBef>
                <a:spcPts val="0"/>
              </a:spcBef>
              <a:buSzPts val="1700"/>
            </a:pPr>
            <a:r>
              <a:rPr lang="en-US" sz="1400" dirty="0">
                <a:solidFill>
                  <a:schemeClr val="tx1"/>
                </a:solidFill>
              </a:rPr>
              <a:t>Minimum appointment is 10 hours per week (typically 20 hours max) </a:t>
            </a:r>
          </a:p>
          <a:p>
            <a:pPr marL="742950" lvl="1" indent="-279400">
              <a:spcBef>
                <a:spcPts val="0"/>
              </a:spcBef>
              <a:buSzPts val="1700"/>
            </a:pPr>
            <a:r>
              <a:rPr lang="en-US" sz="1400" dirty="0">
                <a:solidFill>
                  <a:schemeClr val="tx1"/>
                </a:solidFill>
              </a:rPr>
              <a:t>Appointment must be for the full semester (cannot select a non-standard start or end date) </a:t>
            </a:r>
          </a:p>
          <a:p>
            <a:pPr marL="6350" lvl="0" indent="0">
              <a:spcBef>
                <a:spcPts val="0"/>
              </a:spcBef>
              <a:buSzPts val="1700"/>
              <a:buNone/>
            </a:pPr>
            <a:endParaRPr lang="en-US" sz="1400" b="1" dirty="0">
              <a:solidFill>
                <a:srgbClr val="FF0000"/>
              </a:solidFill>
            </a:endParaRPr>
          </a:p>
          <a:p>
            <a:pPr marL="342900" lvl="0" indent="-336550">
              <a:spcBef>
                <a:spcPts val="0"/>
              </a:spcBef>
              <a:buSzPts val="1700"/>
            </a:pPr>
            <a:r>
              <a:rPr lang="en-US" sz="1400" b="1" dirty="0">
                <a:solidFill>
                  <a:schemeClr val="tx1"/>
                </a:solidFill>
              </a:rPr>
              <a:t>Differences between Storrs/Regionals GAs and UConn Health GAs </a:t>
            </a:r>
          </a:p>
          <a:p>
            <a:pPr marL="742950" lvl="1" indent="-279400">
              <a:spcBef>
                <a:spcPts val="0"/>
              </a:spcBef>
              <a:buSzPts val="1700"/>
            </a:pPr>
            <a:r>
              <a:rPr lang="en-US" sz="1400" dirty="0">
                <a:solidFill>
                  <a:schemeClr val="tx1"/>
                </a:solidFill>
              </a:rPr>
              <a:t>Storrs GAs are unionized </a:t>
            </a:r>
          </a:p>
          <a:p>
            <a:pPr marL="742950" lvl="1" indent="-279400">
              <a:spcBef>
                <a:spcPts val="0"/>
              </a:spcBef>
              <a:buSzPts val="1700"/>
            </a:pPr>
            <a:r>
              <a:rPr lang="en-US" sz="1400" dirty="0">
                <a:solidFill>
                  <a:schemeClr val="tx1"/>
                </a:solidFill>
              </a:rPr>
              <a:t>UCH uses a different payroll system </a:t>
            </a:r>
          </a:p>
          <a:p>
            <a:pPr marL="742950" lvl="1" indent="-279400">
              <a:spcBef>
                <a:spcPts val="0"/>
              </a:spcBef>
              <a:buSzPts val="1700"/>
            </a:pPr>
            <a:r>
              <a:rPr lang="en-US" sz="1400" dirty="0">
                <a:solidFill>
                  <a:schemeClr val="tx1"/>
                </a:solidFill>
              </a:rPr>
              <a:t>UCH has a 12 month stipend, no stipend levels </a:t>
            </a:r>
          </a:p>
          <a:p>
            <a:pPr marL="742950" lvl="1" indent="-279400">
              <a:spcBef>
                <a:spcPts val="0"/>
              </a:spcBef>
              <a:buSzPts val="1700"/>
            </a:pPr>
            <a:r>
              <a:rPr lang="en-US" sz="1400" dirty="0">
                <a:solidFill>
                  <a:schemeClr val="tx1"/>
                </a:solidFill>
              </a:rPr>
              <a:t>If a GA is going to be funded by and working at UCH, they should be appointed through UCH’s payroll system. </a:t>
            </a:r>
          </a:p>
          <a:p>
            <a:pPr marL="463550" lvl="1" indent="0">
              <a:spcBef>
                <a:spcPts val="0"/>
              </a:spcBef>
              <a:buSzPts val="1700"/>
              <a:buNone/>
            </a:pPr>
            <a:endParaRPr lang="en-US" sz="1500" dirty="0">
              <a:solidFill>
                <a:schemeClr val="tx1"/>
              </a:solidFill>
            </a:endParaRPr>
          </a:p>
          <a:p>
            <a:pPr marL="742950" lvl="1" indent="-279400">
              <a:spcBef>
                <a:spcPts val="0"/>
              </a:spcBef>
              <a:buSzPts val="1700"/>
            </a:pPr>
            <a:endParaRPr lang="en-US" sz="1500" dirty="0">
              <a:solidFill>
                <a:schemeClr val="tx1"/>
              </a:solidFill>
            </a:endParaRPr>
          </a:p>
          <a:p>
            <a:pPr marL="1200150" lvl="2" indent="-279400">
              <a:spcBef>
                <a:spcPts val="0"/>
              </a:spcBef>
              <a:buSzPts val="1700"/>
              <a:buChar char="–"/>
            </a:pPr>
            <a:endParaRPr lang="en-US" sz="1500" dirty="0">
              <a:solidFill>
                <a:srgbClr val="FF0000"/>
              </a:solidFill>
            </a:endParaRPr>
          </a:p>
        </p:txBody>
      </p:sp>
    </p:spTree>
    <p:extLst>
      <p:ext uri="{BB962C8B-B14F-4D97-AF65-F5344CB8AC3E}">
        <p14:creationId xmlns:p14="http://schemas.microsoft.com/office/powerpoint/2010/main" val="35964203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Google Shape;91;p14"/>
          <p:cNvSpPr txBox="1">
            <a:spLocks noGrp="1"/>
          </p:cNvSpPr>
          <p:nvPr>
            <p:ph type="title"/>
          </p:nvPr>
        </p:nvSpPr>
        <p:spPr>
          <a:xfrm>
            <a:off x="457200" y="206375"/>
            <a:ext cx="8229600" cy="8574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Clr>
                <a:srgbClr val="FFFFFF"/>
              </a:buClr>
              <a:buSzPts val="4400"/>
              <a:buFont typeface="Arial"/>
              <a:buNone/>
            </a:pPr>
            <a:r>
              <a:rPr lang="en-US" dirty="0"/>
              <a:t>Resources for Supervisors</a:t>
            </a:r>
            <a:endParaRPr dirty="0"/>
          </a:p>
        </p:txBody>
      </p:sp>
      <p:sp>
        <p:nvSpPr>
          <p:cNvPr id="92" name="Google Shape;92;p14"/>
          <p:cNvSpPr txBox="1">
            <a:spLocks noGrp="1"/>
          </p:cNvSpPr>
          <p:nvPr>
            <p:ph type="body" idx="1"/>
          </p:nvPr>
        </p:nvSpPr>
        <p:spPr>
          <a:xfrm>
            <a:off x="457200" y="1244277"/>
            <a:ext cx="8229600" cy="3394200"/>
          </a:xfrm>
          <a:prstGeom prst="rect">
            <a:avLst/>
          </a:prstGeom>
          <a:noFill/>
          <a:ln>
            <a:noFill/>
          </a:ln>
        </p:spPr>
        <p:txBody>
          <a:bodyPr spcFirstLastPara="1" wrap="square" lIns="91425" tIns="45700" rIns="91425" bIns="45700" anchor="t" anchorCtr="0">
            <a:noAutofit/>
          </a:bodyPr>
          <a:lstStyle/>
          <a:p>
            <a:pPr marL="342900" lvl="0" indent="-336550">
              <a:spcBef>
                <a:spcPts val="0"/>
              </a:spcBef>
              <a:buSzPts val="1700"/>
            </a:pPr>
            <a:r>
              <a:rPr lang="en-US" sz="1400" b="1" dirty="0">
                <a:solidFill>
                  <a:schemeClr val="tx1"/>
                </a:solidFill>
              </a:rPr>
              <a:t>TGS website: </a:t>
            </a:r>
            <a:r>
              <a:rPr lang="en-US" sz="1400" b="1" dirty="0">
                <a:solidFill>
                  <a:schemeClr val="tx1"/>
                </a:solidFill>
                <a:hlinkClick r:id="rId3"/>
              </a:rPr>
              <a:t>Information About Graduate Assistantships </a:t>
            </a:r>
            <a:endParaRPr lang="en-US" sz="1400" b="1" dirty="0">
              <a:solidFill>
                <a:schemeClr val="tx1"/>
              </a:solidFill>
            </a:endParaRPr>
          </a:p>
          <a:p>
            <a:pPr marL="742950" lvl="1" indent="-279400">
              <a:spcBef>
                <a:spcPts val="0"/>
              </a:spcBef>
              <a:buSzPts val="1700"/>
            </a:pPr>
            <a:r>
              <a:rPr lang="en-US" sz="1400" dirty="0"/>
              <a:t>Provides information</a:t>
            </a:r>
            <a:r>
              <a:rPr lang="en-US" sz="1400" dirty="0">
                <a:solidFill>
                  <a:schemeClr val="tx1"/>
                </a:solidFill>
              </a:rPr>
              <a:t> for faculty/staff on administering assistantships, including what to </a:t>
            </a:r>
            <a:r>
              <a:rPr lang="en-US" sz="1400" dirty="0"/>
              <a:t>consider before you offer an appointment, guidance on making offers, getting started as a GA, and completing or resigning an appointment </a:t>
            </a:r>
            <a:endParaRPr lang="en-US" sz="1400" dirty="0">
              <a:solidFill>
                <a:schemeClr val="tx1"/>
              </a:solidFill>
            </a:endParaRPr>
          </a:p>
          <a:p>
            <a:pPr indent="-336550">
              <a:spcBef>
                <a:spcPts val="0"/>
              </a:spcBef>
              <a:buSzPts val="1700"/>
            </a:pPr>
            <a:endParaRPr lang="en-US" sz="1400" b="1" dirty="0">
              <a:solidFill>
                <a:schemeClr val="tx1"/>
              </a:solidFill>
            </a:endParaRPr>
          </a:p>
          <a:p>
            <a:pPr indent="-336550">
              <a:spcBef>
                <a:spcPts val="0"/>
              </a:spcBef>
              <a:buSzPts val="1700"/>
            </a:pPr>
            <a:r>
              <a:rPr lang="en-US" sz="1400" b="1" dirty="0">
                <a:solidFill>
                  <a:schemeClr val="tx1"/>
                </a:solidFill>
                <a:hlinkClick r:id="rId4"/>
              </a:rPr>
              <a:t>Timely Topics</a:t>
            </a:r>
            <a:endParaRPr lang="en-US" sz="1400" b="1" dirty="0">
              <a:solidFill>
                <a:schemeClr val="tx1"/>
              </a:solidFill>
            </a:endParaRPr>
          </a:p>
          <a:p>
            <a:pPr lvl="1" indent="-336550">
              <a:spcBef>
                <a:spcPts val="0"/>
              </a:spcBef>
              <a:buSzPts val="1700"/>
            </a:pPr>
            <a:r>
              <a:rPr lang="en-US" sz="1400" dirty="0"/>
              <a:t>Topics have included: </a:t>
            </a:r>
          </a:p>
          <a:p>
            <a:pPr lvl="2" indent="-336550">
              <a:spcBef>
                <a:spcPts val="0"/>
              </a:spcBef>
              <a:buSzPts val="1700"/>
            </a:pPr>
            <a:r>
              <a:rPr lang="en-US" sz="1400" dirty="0"/>
              <a:t>International Teaching Assistants </a:t>
            </a:r>
          </a:p>
          <a:p>
            <a:pPr lvl="2" indent="-336550">
              <a:spcBef>
                <a:spcPts val="0"/>
              </a:spcBef>
              <a:buSzPts val="1700"/>
            </a:pPr>
            <a:r>
              <a:rPr lang="en-US" sz="1400" dirty="0"/>
              <a:t>GA Leave, Academic Leave, or Time Off? </a:t>
            </a:r>
          </a:p>
          <a:p>
            <a:pPr lvl="2" indent="-336550">
              <a:spcBef>
                <a:spcPts val="0"/>
              </a:spcBef>
              <a:buSzPts val="1700"/>
            </a:pPr>
            <a:r>
              <a:rPr lang="en-US" sz="1400" dirty="0"/>
              <a:t>Graduate Students on Special Payroll </a:t>
            </a:r>
          </a:p>
          <a:p>
            <a:pPr lvl="2" indent="-336550">
              <a:spcBef>
                <a:spcPts val="0"/>
              </a:spcBef>
              <a:buSzPts val="1700"/>
            </a:pPr>
            <a:r>
              <a:rPr lang="en-US" sz="1400" dirty="0"/>
              <a:t>Setting Up for Success: Recruitment, Offer Letters, and Hiring of GAs </a:t>
            </a:r>
          </a:p>
          <a:p>
            <a:pPr lvl="2" indent="-336550">
              <a:spcBef>
                <a:spcPts val="0"/>
              </a:spcBef>
              <a:buSzPts val="1700"/>
            </a:pPr>
            <a:r>
              <a:rPr lang="en-US" sz="1400" dirty="0"/>
              <a:t>Updates to the GEU Contract </a:t>
            </a:r>
          </a:p>
          <a:p>
            <a:pPr marL="342900" lvl="0" indent="-336550">
              <a:spcBef>
                <a:spcPts val="0"/>
              </a:spcBef>
              <a:buSzPts val="1700"/>
            </a:pPr>
            <a:endParaRPr lang="en-US" sz="1400" b="1" dirty="0">
              <a:solidFill>
                <a:schemeClr val="tx1"/>
              </a:solidFill>
            </a:endParaRPr>
          </a:p>
          <a:p>
            <a:pPr marL="342900" lvl="0" indent="-336550">
              <a:spcBef>
                <a:spcPts val="0"/>
              </a:spcBef>
              <a:buSzPts val="1700"/>
            </a:pPr>
            <a:r>
              <a:rPr lang="en-US" sz="1400" b="1" dirty="0">
                <a:solidFill>
                  <a:schemeClr val="tx1"/>
                </a:solidFill>
                <a:hlinkClick r:id="rId5"/>
              </a:rPr>
              <a:t>Resources and Referrals for GAs</a:t>
            </a:r>
            <a:endParaRPr lang="en-US" sz="1400" b="1" dirty="0">
              <a:solidFill>
                <a:schemeClr val="tx1"/>
              </a:solidFill>
            </a:endParaRPr>
          </a:p>
          <a:p>
            <a:pPr lvl="1" indent="-336550">
              <a:spcBef>
                <a:spcPts val="0"/>
              </a:spcBef>
              <a:buSzPts val="1700"/>
            </a:pPr>
            <a:r>
              <a:rPr lang="en-US" sz="1400" dirty="0"/>
              <a:t>Includes information about The Graduate School, Labor Relations, CARE team, Ombuds, Employee Assistance Program, Human Resources (GA leave and employee accommodations), Center for Students with Disabilities, and more </a:t>
            </a:r>
            <a:endParaRPr lang="en-US" sz="1400" dirty="0">
              <a:solidFill>
                <a:schemeClr val="tx1"/>
              </a:solidFill>
            </a:endParaRPr>
          </a:p>
        </p:txBody>
      </p:sp>
    </p:spTree>
    <p:extLst>
      <p:ext uri="{BB962C8B-B14F-4D97-AF65-F5344CB8AC3E}">
        <p14:creationId xmlns:p14="http://schemas.microsoft.com/office/powerpoint/2010/main" val="20622310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Google Shape;91;p14"/>
          <p:cNvSpPr txBox="1">
            <a:spLocks noGrp="1"/>
          </p:cNvSpPr>
          <p:nvPr>
            <p:ph type="title"/>
          </p:nvPr>
        </p:nvSpPr>
        <p:spPr>
          <a:xfrm>
            <a:off x="457200" y="206375"/>
            <a:ext cx="8229600" cy="8574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Clr>
                <a:srgbClr val="FFFFFF"/>
              </a:buClr>
              <a:buSzPts val="4400"/>
              <a:buFont typeface="Arial"/>
              <a:buNone/>
            </a:pPr>
            <a:r>
              <a:rPr lang="en-US" dirty="0"/>
              <a:t>Presenter Contact Information</a:t>
            </a:r>
            <a:endParaRPr dirty="0"/>
          </a:p>
        </p:txBody>
      </p:sp>
      <p:sp>
        <p:nvSpPr>
          <p:cNvPr id="92" name="Google Shape;92;p14"/>
          <p:cNvSpPr txBox="1">
            <a:spLocks noGrp="1"/>
          </p:cNvSpPr>
          <p:nvPr>
            <p:ph type="body" idx="1"/>
          </p:nvPr>
        </p:nvSpPr>
        <p:spPr>
          <a:xfrm>
            <a:off x="457200" y="1244277"/>
            <a:ext cx="8229600" cy="3394200"/>
          </a:xfrm>
          <a:prstGeom prst="rect">
            <a:avLst/>
          </a:prstGeom>
          <a:noFill/>
          <a:ln>
            <a:noFill/>
          </a:ln>
        </p:spPr>
        <p:txBody>
          <a:bodyPr spcFirstLastPara="1" wrap="square" lIns="91425" tIns="45700" rIns="91425" bIns="45700" anchor="t" anchorCtr="0">
            <a:noAutofit/>
          </a:bodyPr>
          <a:lstStyle/>
          <a:p>
            <a:pPr marL="342900" lvl="0" indent="-336550">
              <a:spcBef>
                <a:spcPts val="0"/>
              </a:spcBef>
              <a:buSzPts val="1700"/>
            </a:pPr>
            <a:r>
              <a:rPr lang="en-US" sz="1400" b="1" dirty="0">
                <a:solidFill>
                  <a:schemeClr val="tx1"/>
                </a:solidFill>
              </a:rPr>
              <a:t>Cinnamon Adams, Director of Graduate Student and Postdoctoral Support (The Graduate School) </a:t>
            </a:r>
          </a:p>
          <a:p>
            <a:pPr marL="742950" lvl="1" indent="-279400">
              <a:spcBef>
                <a:spcPts val="0"/>
              </a:spcBef>
              <a:buSzPts val="1700"/>
            </a:pPr>
            <a:r>
              <a:rPr lang="en-US" sz="1400" dirty="0">
                <a:solidFill>
                  <a:schemeClr val="tx1"/>
                </a:solidFill>
                <a:hlinkClick r:id="rId3"/>
              </a:rPr>
              <a:t>Cinnamon.adams@uconn.edu</a:t>
            </a:r>
            <a:r>
              <a:rPr lang="en-US" sz="1400" dirty="0">
                <a:solidFill>
                  <a:schemeClr val="tx1"/>
                </a:solidFill>
              </a:rPr>
              <a:t> | </a:t>
            </a:r>
            <a:r>
              <a:rPr lang="en-US" sz="1400" dirty="0">
                <a:solidFill>
                  <a:schemeClr val="tx1"/>
                </a:solidFill>
                <a:hlinkClick r:id="rId4"/>
              </a:rPr>
              <a:t>gradschool@uconn.edu</a:t>
            </a:r>
            <a:r>
              <a:rPr lang="en-US" sz="1400" dirty="0">
                <a:solidFill>
                  <a:schemeClr val="tx1"/>
                </a:solidFill>
              </a:rPr>
              <a:t> </a:t>
            </a:r>
          </a:p>
          <a:p>
            <a:pPr indent="-336550">
              <a:spcBef>
                <a:spcPts val="0"/>
              </a:spcBef>
              <a:buSzPts val="1700"/>
            </a:pPr>
            <a:endParaRPr lang="en-US" sz="1400" b="1" dirty="0">
              <a:solidFill>
                <a:schemeClr val="tx1"/>
              </a:solidFill>
            </a:endParaRPr>
          </a:p>
          <a:p>
            <a:pPr indent="-336550">
              <a:spcBef>
                <a:spcPts val="0"/>
              </a:spcBef>
              <a:buSzPts val="1700"/>
            </a:pPr>
            <a:r>
              <a:rPr lang="en-US" sz="1400" b="1" dirty="0">
                <a:solidFill>
                  <a:schemeClr val="tx1"/>
                </a:solidFill>
              </a:rPr>
              <a:t>Alison Cutler, Labor Relations Associate, Labor and Employment Attorney (Labor Relations) </a:t>
            </a:r>
          </a:p>
          <a:p>
            <a:pPr lvl="1" indent="-336550">
              <a:spcBef>
                <a:spcPts val="0"/>
              </a:spcBef>
              <a:buSzPts val="1700"/>
            </a:pPr>
            <a:r>
              <a:rPr lang="en-US" sz="1400" dirty="0">
                <a:hlinkClick r:id="rId5"/>
              </a:rPr>
              <a:t>Alison.cutler@uconn.edu</a:t>
            </a:r>
            <a:r>
              <a:rPr lang="en-US" sz="1400" dirty="0"/>
              <a:t> | </a:t>
            </a:r>
            <a:r>
              <a:rPr lang="en-US" sz="1400" dirty="0">
                <a:hlinkClick r:id="rId6"/>
              </a:rPr>
              <a:t>laborrelations@uconn.edu</a:t>
            </a:r>
            <a:r>
              <a:rPr lang="en-US" sz="1400" dirty="0"/>
              <a:t> </a:t>
            </a:r>
          </a:p>
          <a:p>
            <a:pPr marL="342900" lvl="0" indent="-336550">
              <a:spcBef>
                <a:spcPts val="0"/>
              </a:spcBef>
              <a:buSzPts val="1700"/>
            </a:pPr>
            <a:endParaRPr lang="en-US" sz="1400" b="1" dirty="0">
              <a:solidFill>
                <a:schemeClr val="tx1"/>
              </a:solidFill>
            </a:endParaRPr>
          </a:p>
          <a:p>
            <a:pPr marL="342900" lvl="0" indent="-336550">
              <a:spcBef>
                <a:spcPts val="0"/>
              </a:spcBef>
              <a:buSzPts val="1700"/>
            </a:pPr>
            <a:r>
              <a:rPr lang="en-US" sz="1400" b="1" dirty="0">
                <a:solidFill>
                  <a:schemeClr val="tx1"/>
                </a:solidFill>
              </a:rPr>
              <a:t>Megan Petsa, Directo</a:t>
            </a:r>
            <a:r>
              <a:rPr lang="en-US" sz="1400" b="1" dirty="0"/>
              <a:t>r of Graduate Student Administration (The Graduate School) </a:t>
            </a:r>
            <a:endParaRPr lang="en-US" sz="1400" b="1" dirty="0">
              <a:solidFill>
                <a:schemeClr val="tx1"/>
              </a:solidFill>
            </a:endParaRPr>
          </a:p>
          <a:p>
            <a:pPr lvl="1" indent="-336550">
              <a:spcBef>
                <a:spcPts val="0"/>
              </a:spcBef>
              <a:buSzPts val="1700"/>
            </a:pPr>
            <a:r>
              <a:rPr lang="en-US" sz="1400" dirty="0">
                <a:hlinkClick r:id="rId7"/>
              </a:rPr>
              <a:t>Megan.petsa@uconn.edu</a:t>
            </a:r>
            <a:r>
              <a:rPr lang="en-US" sz="1400" dirty="0"/>
              <a:t> </a:t>
            </a:r>
            <a:r>
              <a:rPr lang="en-US" sz="1400" dirty="0">
                <a:solidFill>
                  <a:schemeClr val="tx1"/>
                </a:solidFill>
              </a:rPr>
              <a:t>| </a:t>
            </a:r>
            <a:r>
              <a:rPr lang="en-US" sz="1400" dirty="0">
                <a:solidFill>
                  <a:schemeClr val="tx1"/>
                </a:solidFill>
                <a:hlinkClick r:id="rId4"/>
              </a:rPr>
              <a:t>gradschool@uconn.edu</a:t>
            </a:r>
            <a:r>
              <a:rPr lang="en-US" sz="1400" dirty="0">
                <a:solidFill>
                  <a:schemeClr val="tx1"/>
                </a:solidFill>
              </a:rPr>
              <a:t> </a:t>
            </a:r>
          </a:p>
          <a:p>
            <a:pPr marL="406400" lvl="1" indent="0">
              <a:spcBef>
                <a:spcPts val="0"/>
              </a:spcBef>
              <a:buSzPts val="1700"/>
              <a:buNone/>
            </a:pPr>
            <a:endParaRPr lang="en-US" sz="1400" dirty="0"/>
          </a:p>
          <a:p>
            <a:pPr marL="342900" lvl="0" indent="-336550">
              <a:spcBef>
                <a:spcPts val="0"/>
              </a:spcBef>
              <a:buSzPts val="1700"/>
            </a:pPr>
            <a:endParaRPr lang="en-US" sz="1400" b="1" dirty="0">
              <a:solidFill>
                <a:schemeClr val="tx1"/>
              </a:solidFill>
            </a:endParaRPr>
          </a:p>
        </p:txBody>
      </p:sp>
    </p:spTree>
    <p:extLst>
      <p:ext uri="{BB962C8B-B14F-4D97-AF65-F5344CB8AC3E}">
        <p14:creationId xmlns:p14="http://schemas.microsoft.com/office/powerpoint/2010/main" val="30534396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147" name="Google Shape;147;p23"/>
          <p:cNvSpPr txBox="1">
            <a:spLocks noGrp="1"/>
          </p:cNvSpPr>
          <p:nvPr>
            <p:ph type="title"/>
          </p:nvPr>
        </p:nvSpPr>
        <p:spPr>
          <a:xfrm>
            <a:off x="457200" y="206375"/>
            <a:ext cx="8229600" cy="8574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None/>
            </a:pPr>
            <a:r>
              <a:rPr lang="en-US" sz="4000" dirty="0"/>
              <a:t>Upcoming Events – Timely Topics</a:t>
            </a:r>
            <a:endParaRPr sz="4000" dirty="0"/>
          </a:p>
        </p:txBody>
      </p:sp>
      <p:sp>
        <p:nvSpPr>
          <p:cNvPr id="3" name="TextBox 2"/>
          <p:cNvSpPr txBox="1"/>
          <p:nvPr/>
        </p:nvSpPr>
        <p:spPr>
          <a:xfrm>
            <a:off x="354724" y="1160199"/>
            <a:ext cx="8434552" cy="3939540"/>
          </a:xfrm>
          <a:prstGeom prst="rect">
            <a:avLst/>
          </a:prstGeom>
          <a:noFill/>
        </p:spPr>
        <p:txBody>
          <a:bodyPr wrap="square" rtlCol="0">
            <a:spAutoFit/>
          </a:bodyPr>
          <a:lstStyle/>
          <a:p>
            <a:r>
              <a:rPr lang="en-US" sz="1200" b="1" u="sng" dirty="0">
                <a:hlinkClick r:id="rId3"/>
              </a:rPr>
              <a:t>Timely Topics</a:t>
            </a:r>
            <a:r>
              <a:rPr lang="en-US" sz="1200" b="1" dirty="0"/>
              <a:t> </a:t>
            </a:r>
            <a:r>
              <a:rPr lang="en-US" sz="1200" dirty="0"/>
              <a:t>is a series of opportunities to engage with subject matter experts on topics relevant to those who support and advise graduate students and programs. Every session is available to all UConn faculty and staff. </a:t>
            </a:r>
          </a:p>
          <a:p>
            <a:endParaRPr lang="en-US" sz="1100" dirty="0"/>
          </a:p>
          <a:p>
            <a:r>
              <a:rPr lang="en-US" sz="1200" b="1" dirty="0">
                <a:solidFill>
                  <a:srgbClr val="7030A0"/>
                </a:solidFill>
              </a:rPr>
              <a:t>Next Up: </a:t>
            </a:r>
          </a:p>
          <a:p>
            <a:r>
              <a:rPr lang="en-US" sz="1200" b="1" dirty="0"/>
              <a:t>Workflow and Tools When Recruiting &amp; Hiring Graduate Assistants for Non-Academic Units</a:t>
            </a:r>
            <a:endParaRPr lang="en-US" sz="1200" dirty="0"/>
          </a:p>
          <a:p>
            <a:r>
              <a:rPr lang="en-US" sz="1200" dirty="0"/>
              <a:t>Thursday, April 13, 2023 at 1:00 pm </a:t>
            </a:r>
          </a:p>
          <a:p>
            <a:pPr lvl="1"/>
            <a:r>
              <a:rPr lang="en-US" sz="900" dirty="0">
                <a:effectLst/>
                <a:latin typeface="Calibri" panose="020F0502020204030204" pitchFamily="34" charset="0"/>
                <a:ea typeface="Calibri" panose="020F0502020204030204" pitchFamily="34" charset="0"/>
                <a:cs typeface="Times New Roman" panose="02020603050405020304" pitchFamily="18" charset="0"/>
              </a:rPr>
              <a:t>Graduate students have a wealth of knowledge and skills that make them incredible assets as Graduate Assistants (GAs). As more non-academic units offer graduate assistantship positions than ever before, The Graduate School and the Center for Career Development are partnering to offer guidance on what non-academic units should take into consideration when recruiting and hiring a GA, including best practices for creating a job description that will attract a strong applicant pool, how to advertise open GA positions, and how to handle the administrative and payroll aspects of appointing a GA in a non-academic unit. Any non-academic unit that currently hires or is considering hiring a GA will find this session valuable. </a:t>
            </a:r>
          </a:p>
          <a:p>
            <a:r>
              <a:rPr lang="en-US" sz="1200" b="1" dirty="0"/>
              <a:t>Graduate Admissions Cycle Debrief</a:t>
            </a:r>
          </a:p>
          <a:p>
            <a:r>
              <a:rPr lang="en-US" sz="1200" dirty="0"/>
              <a:t>Thursday, May 18 at 11:00 am </a:t>
            </a:r>
          </a:p>
          <a:p>
            <a:pPr lvl="1"/>
            <a:r>
              <a:rPr lang="en-US" sz="9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Join the Graduate Admissions and </a:t>
            </a:r>
            <a:r>
              <a:rPr lang="en-US" sz="900" dirty="0" err="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GradSlate</a:t>
            </a:r>
            <a:r>
              <a:rPr lang="en-US" sz="9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teams to debrief the recent admissions cycle and hear updates regarding the next cycle. We will go over changes and best practices for graduate admissions, and we will preview and request feedback on new developments. Please bring your observations, questions, and items for your “wish list”. </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200" b="1" dirty="0"/>
              <a:t>Preparing for Fall: Graduate Assistant Payroll Procedures </a:t>
            </a:r>
            <a:endParaRPr lang="en-US" sz="1200" dirty="0"/>
          </a:p>
          <a:p>
            <a:r>
              <a:rPr lang="en-US" sz="1200" dirty="0"/>
              <a:t>Thursday, June 1, 2023 at 1:00 pm </a:t>
            </a:r>
          </a:p>
          <a:p>
            <a:pPr lvl="1"/>
            <a:r>
              <a:rPr lang="en-US" sz="900" dirty="0">
                <a:effectLst/>
                <a:latin typeface="Calibri" panose="020F0502020204030204" pitchFamily="34" charset="0"/>
                <a:ea typeface="Calibri" panose="020F0502020204030204" pitchFamily="34" charset="0"/>
                <a:cs typeface="Times New Roman" panose="02020603050405020304" pitchFamily="18" charset="0"/>
              </a:rPr>
              <a:t>This session will outline everything you need to know to successfully process graduate payroll transactions for this fall. We’ll cover </a:t>
            </a:r>
            <a:r>
              <a:rPr lang="en-US" sz="900" dirty="0" err="1">
                <a:effectLst/>
                <a:latin typeface="Calibri" panose="020F0502020204030204" pitchFamily="34" charset="0"/>
                <a:ea typeface="Calibri" panose="020F0502020204030204" pitchFamily="34" charset="0"/>
                <a:cs typeface="Times New Roman" panose="02020603050405020304" pitchFamily="18" charset="0"/>
              </a:rPr>
              <a:t>SmartHR</a:t>
            </a:r>
            <a:r>
              <a:rPr lang="en-US" sz="900" dirty="0">
                <a:effectLst/>
                <a:latin typeface="Calibri" panose="020F0502020204030204" pitchFamily="34" charset="0"/>
                <a:ea typeface="Calibri" panose="020F0502020204030204" pitchFamily="34" charset="0"/>
                <a:cs typeface="Times New Roman" panose="02020603050405020304" pitchFamily="18" charset="0"/>
              </a:rPr>
              <a:t> templates, important dates and deadlines, outline the payroll audit process, and discuss the most common mistakes and ways to prevent them. This session will also share detailed information about the role and importance of the Supplemental Description of Duties Form and will provide an overview of GA health insurance and information departments should be aware of to best help their GAs transition into their employee role. </a:t>
            </a:r>
          </a:p>
          <a:p>
            <a:endParaRPr lang="en-US" sz="700" dirty="0"/>
          </a:p>
          <a:p>
            <a:pPr algn="ctr"/>
            <a:r>
              <a:rPr lang="en-US" sz="1600" b="1" dirty="0">
                <a:hlinkClick r:id="rId4"/>
              </a:rPr>
              <a:t>REGISTER</a:t>
            </a:r>
            <a:endParaRPr lang="en-US" sz="1600" b="1" dirty="0"/>
          </a:p>
        </p:txBody>
      </p:sp>
    </p:spTree>
  </p:cSld>
  <p:clrMapOvr>
    <a:masterClrMapping/>
  </p:clrMapOvr>
</p:sld>
</file>

<file path=ppt/theme/theme1.xml><?xml version="1.0" encoding="utf-8"?>
<a:theme xmlns:a="http://schemas.openxmlformats.org/drawingml/2006/main" name="white-bluebar-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Version xmlns="http://schemas.microsoft.com/sharepoint/v3/fields" xsi:nil="true"/>
    <_Status xmlns="http://schemas.microsoft.com/sharepoint/v3/fields">Not Started</_Statu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0DE64AEEDD9B7A4D93545ACBE97D4615" ma:contentTypeVersion="2" ma:contentTypeDescription="Create a new document." ma:contentTypeScope="" ma:versionID="f49002b78e3a4a71b814eef46a983816">
  <xsd:schema xmlns:xsd="http://www.w3.org/2001/XMLSchema" xmlns:xs="http://www.w3.org/2001/XMLSchema" xmlns:p="http://schemas.microsoft.com/office/2006/metadata/properties" xmlns:ns2="http://schemas.microsoft.com/sharepoint/v3/fields" targetNamespace="http://schemas.microsoft.com/office/2006/metadata/properties" ma:root="true" ma:fieldsID="38f6db2dd0d9a0cf6a8dc37be32b365b" ns2:_="">
    <xsd:import namespace="http://schemas.microsoft.com/sharepoint/v3/fields"/>
    <xsd:element name="properties">
      <xsd:complexType>
        <xsd:sequence>
          <xsd:element name="documentManagement">
            <xsd:complexType>
              <xsd:all>
                <xsd:element ref="ns2:_Status" minOccurs="0"/>
                <xsd:element ref="ns2:_Vers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_Status" ma:index="8" nillable="true" ma:displayName="Status" ma:default="Not Started" ma:internalName="_Status">
      <xsd:simpleType>
        <xsd:union memberTypes="dms:Text">
          <xsd:simpleType>
            <xsd:restriction base="dms:Choice">
              <xsd:enumeration value="Not Started"/>
              <xsd:enumeration value="Draft"/>
              <xsd:enumeration value="Reviewed"/>
              <xsd:enumeration value="Scheduled"/>
              <xsd:enumeration value="Published"/>
              <xsd:enumeration value="Final"/>
              <xsd:enumeration value="Expired"/>
            </xsd:restriction>
          </xsd:simpleType>
        </xsd:union>
      </xsd:simpleType>
    </xsd:element>
    <xsd:element name="_Version" ma:index="9" nillable="true" ma:displayName="Version" ma:internalName="_Version">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ma:displayName="Status"/>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7D2A1B0-FF3E-4009-940D-AED0EB70AA20}">
  <ds:schemaRefs>
    <ds:schemaRef ds:uri="http://schemas.microsoft.com/sharepoint/v3/contenttype/forms"/>
  </ds:schemaRefs>
</ds:datastoreItem>
</file>

<file path=customXml/itemProps2.xml><?xml version="1.0" encoding="utf-8"?>
<ds:datastoreItem xmlns:ds="http://schemas.openxmlformats.org/officeDocument/2006/customXml" ds:itemID="{7B6F2769-7194-4217-93D3-3AF3A4742282}">
  <ds:schemaRefs>
    <ds:schemaRef ds:uri="http://schemas.microsoft.com/office/2006/metadata/properties"/>
    <ds:schemaRef ds:uri="http://schemas.microsoft.com/office/infopath/2007/PartnerControls"/>
    <ds:schemaRef ds:uri="http://schemas.microsoft.com/sharepoint/v3/fields"/>
  </ds:schemaRefs>
</ds:datastoreItem>
</file>

<file path=customXml/itemProps3.xml><?xml version="1.0" encoding="utf-8"?>
<ds:datastoreItem xmlns:ds="http://schemas.openxmlformats.org/officeDocument/2006/customXml" ds:itemID="{E4214858-785C-42F7-BE66-6D0E79395FC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field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white-bluebar-template.potx</Template>
  <TotalTime>635</TotalTime>
  <Words>733</Words>
  <Application>Microsoft Office PowerPoint</Application>
  <PresentationFormat>On-screen Show (16:9)</PresentationFormat>
  <Paragraphs>61</Paragraphs>
  <Slides>5</Slides>
  <Notes>5</Notes>
  <HiddenSlides>0</HiddenSlides>
  <MMClips>0</MMClips>
  <ScaleCrop>false</ScaleCrop>
  <HeadingPairs>
    <vt:vector size="6" baseType="variant">
      <vt:variant>
        <vt:lpstr>Fonts Used</vt:lpstr>
      </vt:variant>
      <vt:variant>
        <vt:i4>2</vt:i4>
      </vt:variant>
      <vt:variant>
        <vt:lpstr>Theme</vt:lpstr>
      </vt:variant>
      <vt:variant>
        <vt:i4>3</vt:i4>
      </vt:variant>
      <vt:variant>
        <vt:lpstr>Slide Titles</vt:lpstr>
      </vt:variant>
      <vt:variant>
        <vt:i4>5</vt:i4>
      </vt:variant>
    </vt:vector>
  </HeadingPairs>
  <TitlesOfParts>
    <vt:vector size="10" baseType="lpstr">
      <vt:lpstr>Arial</vt:lpstr>
      <vt:lpstr>Calibri</vt:lpstr>
      <vt:lpstr>white-bluebar-template</vt:lpstr>
      <vt:lpstr>1_Custom Design</vt:lpstr>
      <vt:lpstr>Custom Design</vt:lpstr>
      <vt:lpstr>Supervising Graduate Assistants</vt:lpstr>
      <vt:lpstr>GA Quick Overview</vt:lpstr>
      <vt:lpstr>Resources for Supervisors</vt:lpstr>
      <vt:lpstr>Presenter Contact Information</vt:lpstr>
      <vt:lpstr>Upcoming Events – Timely Topics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FileNewTemplate</dc:title>
  <dc:creator>Diana</dc:creator>
  <cp:lastModifiedBy>Petsa, Megan</cp:lastModifiedBy>
  <cp:revision>60</cp:revision>
  <dcterms:created xsi:type="dcterms:W3CDTF">2010-04-12T23:12:02Z</dcterms:created>
  <dcterms:modified xsi:type="dcterms:W3CDTF">2023-03-09T14:02:39Z</dcterms:modified>
  <cp:contentStatus>Draft</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0x0101000DE64AEEDD9B7A4D93545ACBE97D4615</vt:lpwstr>
  </property>
</Properties>
</file>