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gYmEXWOmSswWIlQl5UGxKgM4RNJ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448717-D4F8-4B70-AB3C-9D88F64780A9}" v="1" dt="2023-04-07T17:10:45.5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712" autoAdjust="0"/>
  </p:normalViewPr>
  <p:slideViewPr>
    <p:cSldViewPr snapToGrid="0">
      <p:cViewPr varScale="1">
        <p:scale>
          <a:sx n="138" d="100"/>
          <a:sy n="138" d="100"/>
        </p:scale>
        <p:origin x="834" y="12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customschemas.google.com/relationships/presentationmetadata" Target="meta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sa, Megan" userId="2c26d7c6-c8ea-4a5a-be64-e7c777e36cad" providerId="ADAL" clId="{B3448717-D4F8-4B70-AB3C-9D88F64780A9}"/>
    <pc:docChg chg="undo custSel modSld">
      <pc:chgData name="Petsa, Megan" userId="2c26d7c6-c8ea-4a5a-be64-e7c777e36cad" providerId="ADAL" clId="{B3448717-D4F8-4B70-AB3C-9D88F64780A9}" dt="2023-04-13T18:11:52.177" v="488" actId="20577"/>
      <pc:docMkLst>
        <pc:docMk/>
      </pc:docMkLst>
      <pc:sldChg chg="modSp mod">
        <pc:chgData name="Petsa, Megan" userId="2c26d7c6-c8ea-4a5a-be64-e7c777e36cad" providerId="ADAL" clId="{B3448717-D4F8-4B70-AB3C-9D88F64780A9}" dt="2023-04-13T18:11:43.179" v="486" actId="207"/>
        <pc:sldMkLst>
          <pc:docMk/>
          <pc:sldMk cId="0" sldId="264"/>
        </pc:sldMkLst>
        <pc:spChg chg="mod">
          <ac:chgData name="Petsa, Megan" userId="2c26d7c6-c8ea-4a5a-be64-e7c777e36cad" providerId="ADAL" clId="{B3448717-D4F8-4B70-AB3C-9D88F64780A9}" dt="2023-04-13T18:11:43.179" v="486" actId="207"/>
          <ac:spMkLst>
            <pc:docMk/>
            <pc:sldMk cId="0" sldId="264"/>
            <ac:spMk id="127" creationId="{00000000-0000-0000-0000-000000000000}"/>
          </ac:spMkLst>
        </pc:spChg>
      </pc:sldChg>
      <pc:sldChg chg="modSp mod">
        <pc:chgData name="Petsa, Megan" userId="2c26d7c6-c8ea-4a5a-be64-e7c777e36cad" providerId="ADAL" clId="{B3448717-D4F8-4B70-AB3C-9D88F64780A9}" dt="2023-04-13T18:11:52.177" v="488" actId="20577"/>
        <pc:sldMkLst>
          <pc:docMk/>
          <pc:sldMk cId="0" sldId="270"/>
        </pc:sldMkLst>
        <pc:spChg chg="mod">
          <ac:chgData name="Petsa, Megan" userId="2c26d7c6-c8ea-4a5a-be64-e7c777e36cad" providerId="ADAL" clId="{B3448717-D4F8-4B70-AB3C-9D88F64780A9}" dt="2023-04-13T18:11:52.177" v="488" actId="20577"/>
          <ac:spMkLst>
            <pc:docMk/>
            <pc:sldMk cId="0" sldId="270"/>
            <ac:spMk id="168" creationId="{00000000-0000-0000-0000-000000000000}"/>
          </ac:spMkLst>
        </pc:spChg>
      </pc:sldChg>
      <pc:sldChg chg="modSp mod modNotesTx">
        <pc:chgData name="Petsa, Megan" userId="2c26d7c6-c8ea-4a5a-be64-e7c777e36cad" providerId="ADAL" clId="{B3448717-D4F8-4B70-AB3C-9D88F64780A9}" dt="2023-04-13T18:11:05.535" v="484" actId="20577"/>
        <pc:sldMkLst>
          <pc:docMk/>
          <pc:sldMk cId="0" sldId="273"/>
        </pc:sldMkLst>
        <pc:spChg chg="mod">
          <ac:chgData name="Petsa, Megan" userId="2c26d7c6-c8ea-4a5a-be64-e7c777e36cad" providerId="ADAL" clId="{B3448717-D4F8-4B70-AB3C-9D88F64780A9}" dt="2023-04-13T18:11:05.535" v="484" actId="20577"/>
          <ac:spMkLst>
            <pc:docMk/>
            <pc:sldMk cId="0" sldId="273"/>
            <ac:spMk id="186" creationId="{00000000-0000-0000-0000-000000000000}"/>
          </ac:spMkLst>
        </pc:spChg>
      </pc:sldChg>
      <pc:sldChg chg="modSp mod modNotesTx">
        <pc:chgData name="Petsa, Megan" userId="2c26d7c6-c8ea-4a5a-be64-e7c777e36cad" providerId="ADAL" clId="{B3448717-D4F8-4B70-AB3C-9D88F64780A9}" dt="2023-04-07T17:16:08.042" v="4" actId="6549"/>
        <pc:sldMkLst>
          <pc:docMk/>
          <pc:sldMk cId="0" sldId="274"/>
        </pc:sldMkLst>
        <pc:spChg chg="mod">
          <ac:chgData name="Petsa, Megan" userId="2c26d7c6-c8ea-4a5a-be64-e7c777e36cad" providerId="ADAL" clId="{B3448717-D4F8-4B70-AB3C-9D88F64780A9}" dt="2023-04-07T17:10:28.962" v="3" actId="20577"/>
          <ac:spMkLst>
            <pc:docMk/>
            <pc:sldMk cId="0" sldId="274"/>
            <ac:spMk id="192" creationId="{00000000-0000-0000-0000-000000000000}"/>
          </ac:spMkLst>
        </pc:spChg>
      </pc:sldChg>
      <pc:sldChg chg="modSp mod">
        <pc:chgData name="Petsa, Megan" userId="2c26d7c6-c8ea-4a5a-be64-e7c777e36cad" providerId="ADAL" clId="{B3448717-D4F8-4B70-AB3C-9D88F64780A9}" dt="2023-04-13T18:06:53.287" v="55" actId="20577"/>
        <pc:sldMkLst>
          <pc:docMk/>
          <pc:sldMk cId="0" sldId="275"/>
        </pc:sldMkLst>
        <pc:spChg chg="mod">
          <ac:chgData name="Petsa, Megan" userId="2c26d7c6-c8ea-4a5a-be64-e7c777e36cad" providerId="ADAL" clId="{B3448717-D4F8-4B70-AB3C-9D88F64780A9}" dt="2023-04-13T18:06:53.287" v="55" actId="20577"/>
          <ac:spMkLst>
            <pc:docMk/>
            <pc:sldMk cId="0" sldId="275"/>
            <ac:spMk id="19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Add for next year: </a:t>
            </a:r>
            <a:endParaRPr/>
          </a:p>
          <a:p>
            <a:pPr marL="0" lvl="0" indent="0" algn="l" rtl="0">
              <a:lnSpc>
                <a:spcPct val="100000"/>
              </a:lnSpc>
              <a:spcBef>
                <a:spcPts val="0"/>
              </a:spcBef>
              <a:spcAft>
                <a:spcPts val="0"/>
              </a:spcAft>
              <a:buSzPts val="1100"/>
              <a:buNone/>
            </a:pPr>
            <a:endParaRPr/>
          </a:p>
          <a:p>
            <a:pPr marL="0" lvl="0" indent="0" algn="l" rtl="0">
              <a:lnSpc>
                <a:spcPct val="100000"/>
              </a:lnSpc>
              <a:spcBef>
                <a:spcPts val="0"/>
              </a:spcBef>
              <a:spcAft>
                <a:spcPts val="0"/>
              </a:spcAft>
              <a:buSzPts val="1100"/>
              <a:buNone/>
            </a:pPr>
            <a:r>
              <a:rPr lang="en-US"/>
              <a:t>	</a:t>
            </a:r>
            <a:endParaRPr/>
          </a:p>
        </p:txBody>
      </p:sp>
      <p:sp>
        <p:nvSpPr>
          <p:cNvPr id="72" name="Google Shape;7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9: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181240" lvl="0" indent="-111390" algn="l" rtl="0">
              <a:lnSpc>
                <a:spcPct val="100000"/>
              </a:lnSpc>
              <a:spcBef>
                <a:spcPts val="0"/>
              </a:spcBef>
              <a:spcAft>
                <a:spcPts val="0"/>
              </a:spcAft>
              <a:buSzPts val="1100"/>
              <a:buNone/>
            </a:pPr>
            <a:endParaRPr/>
          </a:p>
        </p:txBody>
      </p:sp>
      <p:sp>
        <p:nvSpPr>
          <p:cNvPr id="130" name="Google Shape;130;p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0: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181240" lvl="0" indent="-111390" algn="l" rtl="0">
              <a:lnSpc>
                <a:spcPct val="100000"/>
              </a:lnSpc>
              <a:spcBef>
                <a:spcPts val="0"/>
              </a:spcBef>
              <a:spcAft>
                <a:spcPts val="0"/>
              </a:spcAft>
              <a:buSzPts val="1100"/>
              <a:buNone/>
            </a:pPr>
            <a:endParaRPr/>
          </a:p>
        </p:txBody>
      </p:sp>
      <p:sp>
        <p:nvSpPr>
          <p:cNvPr id="137" name="Google Shape;137;p10: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1: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181240" lvl="0" indent="-111390" algn="l" rtl="0">
              <a:lnSpc>
                <a:spcPct val="100000"/>
              </a:lnSpc>
              <a:spcBef>
                <a:spcPts val="0"/>
              </a:spcBef>
              <a:spcAft>
                <a:spcPts val="0"/>
              </a:spcAft>
              <a:buSzPts val="1100"/>
              <a:buNone/>
            </a:pPr>
            <a:endParaRPr/>
          </a:p>
        </p:txBody>
      </p:sp>
      <p:sp>
        <p:nvSpPr>
          <p:cNvPr id="144" name="Google Shape;144;p1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2: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181240" lvl="0" indent="-111390" algn="l" rtl="0">
              <a:lnSpc>
                <a:spcPct val="100000"/>
              </a:lnSpc>
              <a:spcBef>
                <a:spcPts val="0"/>
              </a:spcBef>
              <a:spcAft>
                <a:spcPts val="0"/>
              </a:spcAft>
              <a:buSzPts val="1100"/>
              <a:buNone/>
            </a:pPr>
            <a:endParaRPr/>
          </a:p>
        </p:txBody>
      </p:sp>
      <p:sp>
        <p:nvSpPr>
          <p:cNvPr id="151" name="Google Shape;151;p1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3: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181240" lvl="0" indent="-111390" algn="l" rtl="0">
              <a:lnSpc>
                <a:spcPct val="100000"/>
              </a:lnSpc>
              <a:spcBef>
                <a:spcPts val="0"/>
              </a:spcBef>
              <a:spcAft>
                <a:spcPts val="0"/>
              </a:spcAft>
              <a:buSzPts val="1100"/>
              <a:buNone/>
            </a:pPr>
            <a:endParaRPr/>
          </a:p>
        </p:txBody>
      </p:sp>
      <p:sp>
        <p:nvSpPr>
          <p:cNvPr id="158" name="Google Shape;158;p13: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5" name="Google Shape;16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628650" lvl="1" indent="-171450" algn="l" rtl="0">
              <a:lnSpc>
                <a:spcPct val="100000"/>
              </a:lnSpc>
              <a:spcBef>
                <a:spcPts val="0"/>
              </a:spcBef>
              <a:spcAft>
                <a:spcPts val="0"/>
              </a:spcAft>
              <a:buSzPts val="1100"/>
              <a:buChar char="○"/>
            </a:pPr>
            <a:r>
              <a:rPr lang="en-US" dirty="0"/>
              <a:t>Stipend levels</a:t>
            </a:r>
            <a:endParaRPr dirty="0"/>
          </a:p>
          <a:p>
            <a:pPr marL="1085850" lvl="2" indent="-171450" algn="l" rtl="0">
              <a:lnSpc>
                <a:spcPct val="100000"/>
              </a:lnSpc>
              <a:spcBef>
                <a:spcPts val="0"/>
              </a:spcBef>
              <a:spcAft>
                <a:spcPts val="0"/>
              </a:spcAft>
              <a:buSzPts val="1100"/>
              <a:buChar char="■"/>
            </a:pPr>
            <a:r>
              <a:rPr lang="en-US" dirty="0"/>
              <a:t>In Grad Catalog</a:t>
            </a:r>
            <a:endParaRPr dirty="0"/>
          </a:p>
          <a:p>
            <a:pPr marL="1085850" lvl="2" indent="-171450" algn="l" rtl="0">
              <a:lnSpc>
                <a:spcPct val="100000"/>
              </a:lnSpc>
              <a:spcBef>
                <a:spcPts val="0"/>
              </a:spcBef>
              <a:spcAft>
                <a:spcPts val="0"/>
              </a:spcAft>
              <a:buSzPts val="1100"/>
              <a:buChar char="■"/>
            </a:pPr>
            <a:r>
              <a:rPr lang="en-US" dirty="0"/>
              <a:t>Stipend levels feed to </a:t>
            </a:r>
            <a:r>
              <a:rPr lang="en-US" dirty="0" err="1"/>
              <a:t>SmartHR</a:t>
            </a:r>
            <a:r>
              <a:rPr lang="en-US" dirty="0"/>
              <a:t> from Student Admin. So it’s the information on the student record that is telling </a:t>
            </a:r>
            <a:r>
              <a:rPr lang="en-US" dirty="0" err="1"/>
              <a:t>SmartHR</a:t>
            </a:r>
            <a:r>
              <a:rPr lang="en-US" dirty="0"/>
              <a:t> what to auto-populate on the template when you open it. Things like degree level, number of credits earned, and milestones all play a role in how the stipend level is calculated by the system so all the relevant information has to be present on the student record. For example, if there’s no General Exam milestone on the student’s record, they won’t show up in </a:t>
            </a:r>
            <a:r>
              <a:rPr lang="en-US" dirty="0" err="1"/>
              <a:t>SmartHR</a:t>
            </a:r>
            <a:r>
              <a:rPr lang="en-US" dirty="0"/>
              <a:t> as Level 3. </a:t>
            </a:r>
            <a:endParaRPr dirty="0"/>
          </a:p>
        </p:txBody>
      </p:sp>
      <p:sp>
        <p:nvSpPr>
          <p:cNvPr id="171" name="Google Shape;171;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7" name="Google Shape;177;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0160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buChar char="●"/>
            </a:pPr>
            <a:endParaRPr dirty="0"/>
          </a:p>
        </p:txBody>
      </p:sp>
      <p:sp>
        <p:nvSpPr>
          <p:cNvPr id="183" name="Google Shape;183;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01600" algn="l" rtl="0">
              <a:lnSpc>
                <a:spcPct val="100000"/>
              </a:lnSpc>
              <a:spcBef>
                <a:spcPts val="0"/>
              </a:spcBef>
              <a:spcAft>
                <a:spcPts val="0"/>
              </a:spcAft>
              <a:buSzPts val="1100"/>
              <a:buNone/>
            </a:pPr>
            <a:endParaRPr dirty="0"/>
          </a:p>
        </p:txBody>
      </p:sp>
      <p:sp>
        <p:nvSpPr>
          <p:cNvPr id="189" name="Google Shape;189;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We’re going to use the chat feature to ask questions. If you have questions, feel free to type them in the chat box and share with Everyone. Gena and I will try to pause after each slide to read through any questions sent in and address them while we’re on that topic. If there’s anything we can’t answer, we’ll follow up later on to get an answer and then send to everyone by email along with a copy of the slides. </a:t>
            </a:r>
            <a:endParaRPr/>
          </a:p>
          <a:p>
            <a:pPr marL="0" lvl="0" indent="0" algn="l" rtl="0">
              <a:lnSpc>
                <a:spcPct val="100000"/>
              </a:lnSpc>
              <a:spcBef>
                <a:spcPts val="0"/>
              </a:spcBef>
              <a:spcAft>
                <a:spcPts val="0"/>
              </a:spcAft>
              <a:buSzPts val="1100"/>
              <a:buNone/>
            </a:pPr>
            <a:endParaRPr/>
          </a:p>
          <a:p>
            <a:pPr marL="0" lvl="0" indent="0" algn="l" rtl="0">
              <a:lnSpc>
                <a:spcPct val="100000"/>
              </a:lnSpc>
              <a:spcBef>
                <a:spcPts val="0"/>
              </a:spcBef>
              <a:spcAft>
                <a:spcPts val="0"/>
              </a:spcAft>
              <a:buSzPts val="1100"/>
              <a:buNone/>
            </a:pPr>
            <a:r>
              <a:rPr lang="en-US"/>
              <a:t>Introduce myself – Enrollment exceptions, voluntary separations, Gaships, and dept stewardship </a:t>
            </a:r>
            <a:endParaRPr/>
          </a:p>
          <a:p>
            <a:pPr marL="0" lvl="0" indent="0" algn="l" rtl="0">
              <a:lnSpc>
                <a:spcPct val="100000"/>
              </a:lnSpc>
              <a:spcBef>
                <a:spcPts val="0"/>
              </a:spcBef>
              <a:spcAft>
                <a:spcPts val="0"/>
              </a:spcAft>
              <a:buSzPts val="1100"/>
              <a:buNone/>
            </a:pPr>
            <a:r>
              <a:rPr lang="en-US"/>
              <a:t>I just want to frame this as an offer of information but really support – I know that Gaships, in general, can be confusing to navigate and since the information we provide typically goes out to our listservs, primarily academic units, you may not always be getting information that might be really helpful to you going forward. So I just want to start there and ask you to please be thinking about ways that I can support this group in particular through resources, communications, anything you think that might make this process easier for you as we talk today. </a:t>
            </a:r>
            <a:endParaRPr/>
          </a:p>
        </p:txBody>
      </p:sp>
      <p:sp>
        <p:nvSpPr>
          <p:cNvPr id="80" name="Google Shape;8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buChar char="●"/>
            </a:pPr>
            <a:r>
              <a:rPr lang="en-US" sz="1100" b="0" i="0" u="none" strike="noStrike" cap="none" dirty="0">
                <a:solidFill>
                  <a:srgbClr val="000000"/>
                </a:solidFill>
                <a:latin typeface="Arial"/>
                <a:ea typeface="Arial"/>
                <a:cs typeface="Arial"/>
                <a:sym typeface="Arial"/>
              </a:rPr>
              <a:t>Storrs departments (both academic and non-academic) can request an exception to hire a UCH-based grad on Storrs grad payroll by reaching out to TGS. TGS will verify with UCH that the student is available to hire (i.e., not already employed 20 </a:t>
            </a:r>
            <a:r>
              <a:rPr lang="en-US" sz="1100" b="0" i="0" u="none" strike="noStrike" cap="none" dirty="0" err="1">
                <a:solidFill>
                  <a:srgbClr val="000000"/>
                </a:solidFill>
                <a:latin typeface="Arial"/>
                <a:ea typeface="Arial"/>
                <a:cs typeface="Arial"/>
                <a:sym typeface="Arial"/>
              </a:rPr>
              <a:t>hrs</a:t>
            </a:r>
            <a:r>
              <a:rPr lang="en-US" sz="1100" b="0" i="0" u="none" strike="noStrike" cap="none" dirty="0">
                <a:solidFill>
                  <a:srgbClr val="000000"/>
                </a:solidFill>
                <a:latin typeface="Arial"/>
                <a:ea typeface="Arial"/>
                <a:cs typeface="Arial"/>
                <a:sym typeface="Arial"/>
              </a:rPr>
              <a:t>/</a:t>
            </a:r>
            <a:r>
              <a:rPr lang="en-US" sz="1100" b="0" i="0" u="none" strike="noStrike" cap="none" dirty="0" err="1">
                <a:solidFill>
                  <a:srgbClr val="000000"/>
                </a:solidFill>
                <a:latin typeface="Arial"/>
                <a:ea typeface="Arial"/>
                <a:cs typeface="Arial"/>
                <a:sym typeface="Arial"/>
              </a:rPr>
              <a:t>wk</a:t>
            </a:r>
            <a:r>
              <a:rPr lang="en-US" sz="1100" b="0" i="0" u="none" strike="noStrike" cap="none" dirty="0">
                <a:solidFill>
                  <a:srgbClr val="000000"/>
                </a:solidFill>
                <a:latin typeface="Arial"/>
                <a:ea typeface="Arial"/>
                <a:cs typeface="Arial"/>
                <a:sym typeface="Arial"/>
              </a:rPr>
              <a:t>). If available, TGS will request Payroll grant temporary access to Core to the non-academic unit. The Storrs department will issue the offer letter and be sure to include the line from the “non-academic GA offer letter template” that requires advisor approval that the </a:t>
            </a:r>
            <a:r>
              <a:rPr lang="en-US" sz="1100" b="0" i="0" u="none" strike="noStrike" cap="none" dirty="0" err="1">
                <a:solidFill>
                  <a:srgbClr val="000000"/>
                </a:solidFill>
                <a:latin typeface="Arial"/>
                <a:ea typeface="Arial"/>
                <a:cs typeface="Arial"/>
                <a:sym typeface="Arial"/>
              </a:rPr>
              <a:t>GAship</a:t>
            </a:r>
            <a:r>
              <a:rPr lang="en-US" sz="1100" b="0" i="0" u="none" strike="noStrike" cap="none" dirty="0">
                <a:solidFill>
                  <a:srgbClr val="000000"/>
                </a:solidFill>
                <a:latin typeface="Arial"/>
                <a:ea typeface="Arial"/>
                <a:cs typeface="Arial"/>
                <a:sym typeface="Arial"/>
              </a:rPr>
              <a:t> is related to the academic plan. Access to Core for the non-academic unit will be removed after the appointment is ended</a:t>
            </a:r>
            <a:endParaRPr dirty="0"/>
          </a:p>
        </p:txBody>
      </p:sp>
      <p:sp>
        <p:nvSpPr>
          <p:cNvPr id="195" name="Google Shape;195;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1" name="Google Shape;201;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buChar char="●"/>
            </a:pPr>
            <a:r>
              <a:rPr lang="en-US" dirty="0"/>
              <a:t>Dual relationship to university </a:t>
            </a:r>
            <a:endParaRPr dirty="0"/>
          </a:p>
        </p:txBody>
      </p:sp>
      <p:sp>
        <p:nvSpPr>
          <p:cNvPr id="87" name="Google Shape;8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buChar char="●"/>
            </a:pPr>
            <a:r>
              <a:rPr lang="en-US"/>
              <a:t>Cannot be hired on provisional status. </a:t>
            </a:r>
            <a:endParaRPr/>
          </a:p>
          <a:p>
            <a:pPr marL="628650" lvl="1" indent="-171450" algn="l" rtl="0">
              <a:lnSpc>
                <a:spcPct val="100000"/>
              </a:lnSpc>
              <a:spcBef>
                <a:spcPts val="0"/>
              </a:spcBef>
              <a:spcAft>
                <a:spcPts val="0"/>
              </a:spcAft>
              <a:buSzPts val="1100"/>
              <a:buChar char="○"/>
            </a:pPr>
            <a:r>
              <a:rPr lang="en-US"/>
              <a:t>Really important to check that before issuing an offer letter because the student is not eligible to hold a GA. You might still be able to hire them on student labor or even special payroll (though that would probably require some extra approvals if it’s during the academic year), but they wouldn’t be eligible for a tuition waiver or GA health insurance, which is a significant difference. </a:t>
            </a:r>
            <a:endParaRPr/>
          </a:p>
          <a:p>
            <a:pPr marL="171450" lvl="0" indent="-171450" algn="l" rtl="0">
              <a:lnSpc>
                <a:spcPct val="100000"/>
              </a:lnSpc>
              <a:spcBef>
                <a:spcPts val="0"/>
              </a:spcBef>
              <a:spcAft>
                <a:spcPts val="0"/>
              </a:spcAft>
              <a:buSzPts val="1100"/>
              <a:buChar char="●"/>
            </a:pPr>
            <a:r>
              <a:rPr lang="en-US"/>
              <a:t>3.0 GPA – if they’re coming in with a GPA below 3.0, they would be on provisional status </a:t>
            </a:r>
            <a:endParaRPr/>
          </a:p>
          <a:p>
            <a:pPr marL="628650" lvl="1" indent="-171450" algn="l" rtl="0">
              <a:lnSpc>
                <a:spcPct val="100000"/>
              </a:lnSpc>
              <a:spcBef>
                <a:spcPts val="0"/>
              </a:spcBef>
              <a:spcAft>
                <a:spcPts val="0"/>
              </a:spcAft>
              <a:buSzPts val="1100"/>
              <a:buChar char="○"/>
            </a:pPr>
            <a:r>
              <a:rPr lang="en-US"/>
              <a:t>If they are a continuing student, they would get pulled into TGS’s dismissal process. An assistantship is an integral part of a student’s academic experience, so if they have a GPA below 3.0 and the advisor and dept feels they are still eligible to continue on in their graduate program, then they may continue to hold a GA. </a:t>
            </a:r>
            <a:endParaRPr/>
          </a:p>
          <a:p>
            <a:pPr marL="628650" lvl="1" indent="-171450" algn="l" rtl="0">
              <a:lnSpc>
                <a:spcPct val="100000"/>
              </a:lnSpc>
              <a:spcBef>
                <a:spcPts val="0"/>
              </a:spcBef>
              <a:spcAft>
                <a:spcPts val="0"/>
              </a:spcAft>
              <a:buSzPts val="1100"/>
              <a:buChar char="○"/>
            </a:pPr>
            <a:r>
              <a:rPr lang="en-US"/>
              <a:t>Sometimes I get questions about terminating a GA between semesters based on a low GPA. The timing with payroll deadlines means that a Spring offer was likely already made before Fall grades were posted. However, if the student is considered able to continue on with graduate study, they would still be able to hold a GA, so the offer doesn’t get rescinded (unless the GA is dismissed). </a:t>
            </a:r>
            <a:endParaRPr/>
          </a:p>
          <a:p>
            <a:pPr marL="628650" lvl="1" indent="-101600" algn="l" rtl="0">
              <a:lnSpc>
                <a:spcPct val="100000"/>
              </a:lnSpc>
              <a:spcBef>
                <a:spcPts val="0"/>
              </a:spcBef>
              <a:spcAft>
                <a:spcPts val="0"/>
              </a:spcAft>
              <a:buSzPts val="1100"/>
              <a:buNone/>
            </a:pPr>
            <a:endParaRPr/>
          </a:p>
          <a:p>
            <a:pPr marL="628650" lvl="1" indent="-101600" algn="l" rtl="0">
              <a:lnSpc>
                <a:spcPct val="100000"/>
              </a:lnSpc>
              <a:spcBef>
                <a:spcPts val="0"/>
              </a:spcBef>
              <a:spcAft>
                <a:spcPts val="0"/>
              </a:spcAft>
              <a:buSzPts val="1100"/>
              <a:buNone/>
            </a:pPr>
            <a:endParaRPr/>
          </a:p>
          <a:p>
            <a:pPr marL="628650" lvl="1" indent="-101600" algn="l" rtl="0">
              <a:lnSpc>
                <a:spcPct val="100000"/>
              </a:lnSpc>
              <a:spcBef>
                <a:spcPts val="0"/>
              </a:spcBef>
              <a:spcAft>
                <a:spcPts val="0"/>
              </a:spcAft>
              <a:buSzPts val="1100"/>
              <a:buNone/>
            </a:pPr>
            <a:endParaRPr/>
          </a:p>
          <a:p>
            <a:pPr marL="628650" lvl="1" indent="-171450" algn="l" rtl="0">
              <a:lnSpc>
                <a:spcPct val="100000"/>
              </a:lnSpc>
              <a:spcBef>
                <a:spcPts val="0"/>
              </a:spcBef>
              <a:spcAft>
                <a:spcPts val="0"/>
              </a:spcAft>
              <a:buSzPts val="1100"/>
              <a:buChar char="○"/>
            </a:pPr>
            <a:r>
              <a:rPr lang="en-US"/>
              <a:t>Stipend levels</a:t>
            </a:r>
            <a:endParaRPr/>
          </a:p>
          <a:p>
            <a:pPr marL="1085850" lvl="2" indent="-171450" algn="l" rtl="0">
              <a:lnSpc>
                <a:spcPct val="100000"/>
              </a:lnSpc>
              <a:spcBef>
                <a:spcPts val="0"/>
              </a:spcBef>
              <a:spcAft>
                <a:spcPts val="0"/>
              </a:spcAft>
              <a:buSzPts val="1100"/>
              <a:buChar char="■"/>
            </a:pPr>
            <a:r>
              <a:rPr lang="en-US"/>
              <a:t>In Grad Catalog</a:t>
            </a:r>
            <a:endParaRPr/>
          </a:p>
          <a:p>
            <a:pPr marL="1085850" lvl="2" indent="-171450" algn="l" rtl="0">
              <a:lnSpc>
                <a:spcPct val="100000"/>
              </a:lnSpc>
              <a:spcBef>
                <a:spcPts val="0"/>
              </a:spcBef>
              <a:spcAft>
                <a:spcPts val="0"/>
              </a:spcAft>
              <a:buSzPts val="1100"/>
              <a:buChar char="■"/>
            </a:pPr>
            <a:r>
              <a:rPr lang="en-US"/>
              <a:t>Stipend levels feed to SmartHR from Student Admin. So it’s the information on the student record that is telling SmartHR what to auto-populate on the template when you open it. Things like degree level, number of credits earned, and milestones all play a role in how the stipend level is calculated by the system so all the relevant information has to be present on the student record. For example, if there’s no General Exam milestone on the student’s record, they won’t show up in SmartHR as Level 3. </a:t>
            </a:r>
            <a:endParaRPr/>
          </a:p>
        </p:txBody>
      </p:sp>
      <p:sp>
        <p:nvSpPr>
          <p:cNvPr id="93" name="Google Shape;9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2879d096e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2879d096e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Provides transparency in expectations so there are no surprises later</a:t>
            </a:r>
            <a:endParaRPr/>
          </a:p>
          <a:p>
            <a:pPr marL="0" lvl="0" indent="0" algn="l" rtl="0">
              <a:spcBef>
                <a:spcPts val="0"/>
              </a:spcBef>
              <a:spcAft>
                <a:spcPts val="0"/>
              </a:spcAft>
              <a:buNone/>
            </a:pPr>
            <a:r>
              <a:rPr lang="en-US"/>
              <a:t>Using the recommended job description template means that applicants can effectively compare different opportunities because they are guaranteed that the same information is included in each job description</a:t>
            </a:r>
            <a:endParaRPr/>
          </a:p>
          <a:p>
            <a:pPr marL="0" lvl="0" indent="0" algn="l" rtl="0">
              <a:spcBef>
                <a:spcPts val="0"/>
              </a:spcBef>
              <a:spcAft>
                <a:spcPts val="0"/>
              </a:spcAft>
              <a:buNone/>
            </a:pPr>
            <a:r>
              <a:rPr lang="en-US"/>
              <a:t>Posting the position on the Current Openings page provides equal access to all to learn about and apply to opportunities</a:t>
            </a:r>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181240" lvl="0" indent="-111390" algn="l" rtl="0">
              <a:lnSpc>
                <a:spcPct val="100000"/>
              </a:lnSpc>
              <a:spcBef>
                <a:spcPts val="0"/>
              </a:spcBef>
              <a:spcAft>
                <a:spcPts val="0"/>
              </a:spcAft>
              <a:buSzPts val="1100"/>
              <a:buNone/>
            </a:pPr>
            <a:endParaRPr/>
          </a:p>
        </p:txBody>
      </p:sp>
      <p:sp>
        <p:nvSpPr>
          <p:cNvPr id="106" name="Google Shape;106;p5: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181240" marR="0" lvl="0" indent="-181240" algn="l" rtl="0">
              <a:lnSpc>
                <a:spcPct val="100000"/>
              </a:lnSpc>
              <a:spcBef>
                <a:spcPts val="0"/>
              </a:spcBef>
              <a:spcAft>
                <a:spcPts val="0"/>
              </a:spcAft>
              <a:buClr>
                <a:srgbClr val="000000"/>
              </a:buClr>
              <a:buSzPts val="1100"/>
              <a:buFont typeface="Arial"/>
              <a:buChar char="●"/>
            </a:pPr>
            <a:r>
              <a:rPr lang="en-US" sz="1100" dirty="0">
                <a:solidFill>
                  <a:schemeClr val="dk1"/>
                </a:solidFill>
              </a:rPr>
              <a:t>This timeframe provides the best chance to recruit a strong applicant pool, conduct interviews, and meet relevant payroll deadlines. On time first paycheck deadline for fall is DATE. </a:t>
            </a:r>
          </a:p>
          <a:p>
            <a:pPr marL="0" marR="0" lvl="0" indent="0" algn="l" rtl="0">
              <a:lnSpc>
                <a:spcPct val="100000"/>
              </a:lnSpc>
              <a:spcBef>
                <a:spcPts val="0"/>
              </a:spcBef>
              <a:spcAft>
                <a:spcPts val="0"/>
              </a:spcAft>
              <a:buClr>
                <a:srgbClr val="000000"/>
              </a:buClr>
              <a:buSzPts val="1100"/>
              <a:buFont typeface="Arial"/>
              <a:buNone/>
            </a:pPr>
            <a:endParaRPr dirty="0"/>
          </a:p>
          <a:p>
            <a:pPr marL="181240" lvl="0" indent="-111390" algn="l" rtl="0">
              <a:lnSpc>
                <a:spcPct val="100000"/>
              </a:lnSpc>
              <a:spcBef>
                <a:spcPts val="0"/>
              </a:spcBef>
              <a:spcAft>
                <a:spcPts val="0"/>
              </a:spcAft>
              <a:buSzPts val="1100"/>
              <a:buNone/>
            </a:pPr>
            <a:endParaRPr dirty="0"/>
          </a:p>
          <a:p>
            <a:pPr marL="285750" lvl="0" indent="-285750" algn="l" rtl="0">
              <a:lnSpc>
                <a:spcPct val="100000"/>
              </a:lnSpc>
              <a:spcBef>
                <a:spcPts val="0"/>
              </a:spcBef>
              <a:spcAft>
                <a:spcPts val="0"/>
              </a:spcAft>
              <a:buSzPts val="1850"/>
              <a:buChar char="●"/>
            </a:pPr>
            <a:r>
              <a:rPr lang="en-US" sz="1700" b="1" dirty="0">
                <a:solidFill>
                  <a:schemeClr val="dk1"/>
                </a:solidFill>
              </a:rPr>
              <a:t>Before making an informal or formal offer to a student, the hiring department should communicate with the academic home department </a:t>
            </a:r>
            <a:endParaRPr dirty="0"/>
          </a:p>
          <a:p>
            <a:pPr marL="742950" lvl="1" indent="-285750" algn="l" rtl="0">
              <a:lnSpc>
                <a:spcPct val="100000"/>
              </a:lnSpc>
              <a:spcBef>
                <a:spcPts val="0"/>
              </a:spcBef>
              <a:spcAft>
                <a:spcPts val="0"/>
              </a:spcAft>
              <a:buSzPts val="1850"/>
              <a:buChar char="○"/>
            </a:pPr>
            <a:r>
              <a:rPr lang="en-US" sz="1700" dirty="0">
                <a:solidFill>
                  <a:schemeClr val="dk1"/>
                </a:solidFill>
              </a:rPr>
              <a:t>Particularly important for entrepreneurial programs since there may be financial implications </a:t>
            </a:r>
            <a:endParaRPr dirty="0"/>
          </a:p>
          <a:p>
            <a:pPr marL="181240" lvl="0" indent="-111390" algn="l" rtl="0">
              <a:lnSpc>
                <a:spcPct val="100000"/>
              </a:lnSpc>
              <a:spcBef>
                <a:spcPts val="0"/>
              </a:spcBef>
              <a:spcAft>
                <a:spcPts val="0"/>
              </a:spcAft>
              <a:buSzPts val="1100"/>
              <a:buNone/>
            </a:pPr>
            <a:endParaRPr lang="en-US" dirty="0"/>
          </a:p>
          <a:p>
            <a:pPr marL="181240" lvl="0" indent="-111390" algn="l" rtl="0">
              <a:lnSpc>
                <a:spcPct val="100000"/>
              </a:lnSpc>
              <a:spcBef>
                <a:spcPts val="0"/>
              </a:spcBef>
              <a:spcAft>
                <a:spcPts val="0"/>
              </a:spcAft>
              <a:buSzPts val="1100"/>
              <a:buNone/>
            </a:pPr>
            <a:r>
              <a:rPr lang="en-US" dirty="0"/>
              <a:t>Allow 5-7 days for grad to consider offer. </a:t>
            </a:r>
            <a:endParaRPr dirty="0"/>
          </a:p>
        </p:txBody>
      </p:sp>
      <p:sp>
        <p:nvSpPr>
          <p:cNvPr id="112" name="Google Shape;112;p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181240" lvl="0" indent="-111390" algn="l" rtl="0">
              <a:lnSpc>
                <a:spcPct val="100000"/>
              </a:lnSpc>
              <a:spcBef>
                <a:spcPts val="0"/>
              </a:spcBef>
              <a:spcAft>
                <a:spcPts val="0"/>
              </a:spcAft>
              <a:buSzPts val="1100"/>
              <a:buNone/>
            </a:pPr>
            <a:endParaRPr/>
          </a:p>
        </p:txBody>
      </p:sp>
      <p:sp>
        <p:nvSpPr>
          <p:cNvPr id="118" name="Google Shape;118;p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742950" lvl="1" indent="-279400" algn="l" rtl="0">
              <a:lnSpc>
                <a:spcPct val="100000"/>
              </a:lnSpc>
              <a:spcBef>
                <a:spcPts val="0"/>
              </a:spcBef>
              <a:spcAft>
                <a:spcPts val="0"/>
              </a:spcAft>
              <a:buSzPts val="1700"/>
              <a:buChar char="○"/>
            </a:pPr>
            <a:r>
              <a:rPr lang="en-US" sz="1400">
                <a:solidFill>
                  <a:schemeClr val="dk1"/>
                </a:solidFill>
              </a:rPr>
              <a:t>Edits include: </a:t>
            </a:r>
            <a:endParaRPr/>
          </a:p>
          <a:p>
            <a:pPr marL="1200150" lvl="2" indent="-279400" algn="l" rtl="0">
              <a:lnSpc>
                <a:spcPct val="100000"/>
              </a:lnSpc>
              <a:spcBef>
                <a:spcPts val="0"/>
              </a:spcBef>
              <a:spcAft>
                <a:spcPts val="0"/>
              </a:spcAft>
              <a:buSzPts val="1700"/>
              <a:buChar char="–"/>
            </a:pPr>
            <a:r>
              <a:rPr lang="en-US" sz="1400">
                <a:solidFill>
                  <a:schemeClr val="dk1"/>
                </a:solidFill>
                <a:latin typeface="Arial"/>
                <a:ea typeface="Arial"/>
                <a:cs typeface="Arial"/>
                <a:sym typeface="Arial"/>
              </a:rPr>
              <a:t>Six templates &gt; one template to appoint or reappoint </a:t>
            </a:r>
            <a:r>
              <a:rPr lang="en-US" sz="1400">
                <a:latin typeface="Arial"/>
                <a:ea typeface="Arial"/>
                <a:cs typeface="Arial"/>
                <a:sym typeface="Arial"/>
              </a:rPr>
              <a:t>a graduate student as a GA for teaching, research, or a split TA/RA (no more “wrong” template) </a:t>
            </a:r>
            <a:endParaRPr/>
          </a:p>
          <a:p>
            <a:pPr marL="1200150" lvl="2" indent="-279400" algn="l" rtl="0">
              <a:lnSpc>
                <a:spcPct val="100000"/>
              </a:lnSpc>
              <a:spcBef>
                <a:spcPts val="0"/>
              </a:spcBef>
              <a:spcAft>
                <a:spcPts val="0"/>
              </a:spcAft>
              <a:buSzPts val="1700"/>
              <a:buChar char="–"/>
            </a:pPr>
            <a:r>
              <a:rPr lang="en-US" sz="1400">
                <a:solidFill>
                  <a:schemeClr val="dk1"/>
                </a:solidFill>
                <a:latin typeface="Arial"/>
                <a:ea typeface="Arial"/>
                <a:cs typeface="Arial"/>
                <a:sym typeface="Arial"/>
              </a:rPr>
              <a:t>Easier to create and audit letters </a:t>
            </a:r>
            <a:endParaRPr/>
          </a:p>
          <a:p>
            <a:pPr marL="1200150" lvl="2" indent="-279400" algn="l" rtl="0">
              <a:lnSpc>
                <a:spcPct val="100000"/>
              </a:lnSpc>
              <a:spcBef>
                <a:spcPts val="0"/>
              </a:spcBef>
              <a:spcAft>
                <a:spcPts val="0"/>
              </a:spcAft>
              <a:buSzPts val="1700"/>
              <a:buChar char="–"/>
            </a:pPr>
            <a:r>
              <a:rPr lang="en-US" sz="1400">
                <a:solidFill>
                  <a:schemeClr val="dk1"/>
                </a:solidFill>
                <a:latin typeface="Arial"/>
                <a:ea typeface="Arial"/>
                <a:cs typeface="Arial"/>
                <a:sym typeface="Arial"/>
              </a:rPr>
              <a:t>Added drop down fields and ability to tab between fields </a:t>
            </a:r>
            <a:endParaRPr/>
          </a:p>
          <a:p>
            <a:pPr marL="1200150" lvl="2" indent="-279400" algn="l" rtl="0">
              <a:lnSpc>
                <a:spcPct val="100000"/>
              </a:lnSpc>
              <a:spcBef>
                <a:spcPts val="0"/>
              </a:spcBef>
              <a:spcAft>
                <a:spcPts val="0"/>
              </a:spcAft>
              <a:buSzPts val="1700"/>
              <a:buChar char="–"/>
            </a:pPr>
            <a:r>
              <a:rPr lang="en-US" sz="1400">
                <a:solidFill>
                  <a:schemeClr val="dk1"/>
                </a:solidFill>
                <a:latin typeface="Arial"/>
                <a:ea typeface="Arial"/>
                <a:cs typeface="Arial"/>
                <a:sym typeface="Arial"/>
              </a:rPr>
              <a:t>Enhanced guidance on how/when to use this template </a:t>
            </a:r>
            <a:endParaRPr/>
          </a:p>
          <a:p>
            <a:pPr marL="742950" lvl="1" indent="-279400" algn="l" rtl="0">
              <a:lnSpc>
                <a:spcPct val="100000"/>
              </a:lnSpc>
              <a:spcBef>
                <a:spcPts val="0"/>
              </a:spcBef>
              <a:spcAft>
                <a:spcPts val="0"/>
              </a:spcAft>
              <a:buSzPts val="1700"/>
              <a:buChar char="–"/>
            </a:pPr>
            <a:r>
              <a:rPr lang="en-US" sz="1400">
                <a:solidFill>
                  <a:schemeClr val="dk1"/>
                </a:solidFill>
              </a:rPr>
              <a:t>New template for mid-appointment FTE and stipend level changes </a:t>
            </a:r>
            <a:endParaRPr/>
          </a:p>
          <a:p>
            <a:pPr marL="742950" lvl="1" indent="-279400" algn="l" rtl="0">
              <a:lnSpc>
                <a:spcPct val="100000"/>
              </a:lnSpc>
              <a:spcBef>
                <a:spcPts val="0"/>
              </a:spcBef>
              <a:spcAft>
                <a:spcPts val="0"/>
              </a:spcAft>
              <a:buSzPts val="1700"/>
              <a:buChar char="–"/>
            </a:pPr>
            <a:r>
              <a:rPr lang="en-US" sz="1400">
                <a:solidFill>
                  <a:schemeClr val="dk1"/>
                </a:solidFill>
              </a:rPr>
              <a:t>No previously issued offer letters need to be changed. </a:t>
            </a:r>
            <a:endParaRPr/>
          </a:p>
        </p:txBody>
      </p:sp>
      <p:sp>
        <p:nvSpPr>
          <p:cNvPr id="124" name="Google Shape;12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sp>
        <p:nvSpPr>
          <p:cNvPr id="12" name="Google Shape;12;p2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2"/>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2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24"/>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24"/>
          <p:cNvSpPr txBox="1">
            <a:spLocks noGrp="1"/>
          </p:cNvSpPr>
          <p:nvPr>
            <p:ph type="body" idx="1"/>
          </p:nvPr>
        </p:nvSpPr>
        <p:spPr>
          <a:xfrm>
            <a:off x="457200" y="1244277"/>
            <a:ext cx="8229600" cy="3394075"/>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sz="1800"/>
            </a:lvl1pPr>
            <a:lvl2pPr marL="914400" lvl="1" indent="-342900" algn="l">
              <a:lnSpc>
                <a:spcPct val="100000"/>
              </a:lnSpc>
              <a:spcBef>
                <a:spcPts val="360"/>
              </a:spcBef>
              <a:spcAft>
                <a:spcPts val="0"/>
              </a:spcAft>
              <a:buClr>
                <a:schemeClr val="dk1"/>
              </a:buClr>
              <a:buSzPts val="1800"/>
              <a:buChar char="–"/>
              <a:defRPr sz="1800"/>
            </a:lvl2pPr>
            <a:lvl3pPr marL="1371600" lvl="2" indent="-342900" algn="l">
              <a:lnSpc>
                <a:spcPct val="100000"/>
              </a:lnSpc>
              <a:spcBef>
                <a:spcPts val="360"/>
              </a:spcBef>
              <a:spcAft>
                <a:spcPts val="0"/>
              </a:spcAft>
              <a:buClr>
                <a:schemeClr val="dk1"/>
              </a:buClr>
              <a:buSzPts val="1800"/>
              <a:buChar char="•"/>
              <a:defRPr sz="18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5" name="Google Shape;25;p24"/>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4"/>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4"/>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8"/>
        <p:cNvGrpSpPr/>
        <p:nvPr/>
      </p:nvGrpSpPr>
      <p:grpSpPr>
        <a:xfrm>
          <a:off x="0" y="0"/>
          <a:ext cx="0" cy="0"/>
          <a:chOff x="0" y="0"/>
          <a:chExt cx="0" cy="0"/>
        </a:xfrm>
      </p:grpSpPr>
      <p:sp>
        <p:nvSpPr>
          <p:cNvPr id="29" name="Google Shape;29;p25"/>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5"/>
          <p:cNvSpPr txBox="1">
            <a:spLocks noGrp="1"/>
          </p:cNvSpPr>
          <p:nvPr>
            <p:ph type="body" idx="1"/>
          </p:nvPr>
        </p:nvSpPr>
        <p:spPr>
          <a:xfrm>
            <a:off x="457200" y="1244277"/>
            <a:ext cx="4038600" cy="3394075"/>
          </a:xfrm>
          <a:prstGeom prst="rect">
            <a:avLst/>
          </a:prstGeom>
          <a:noFill/>
          <a:ln>
            <a:noFill/>
          </a:ln>
        </p:spPr>
        <p:txBody>
          <a:bodyPr spcFirstLastPara="1" wrap="square" lIns="91425" tIns="45700" rIns="91425" bIns="45700" anchor="t" anchorCtr="0">
            <a:noAutofit/>
          </a:bodyPr>
          <a:lstStyle>
            <a:lvl1pPr marL="457200" lvl="0" indent="-355600" algn="l">
              <a:lnSpc>
                <a:spcPct val="100000"/>
              </a:lnSpc>
              <a:spcBef>
                <a:spcPts val="400"/>
              </a:spcBef>
              <a:spcAft>
                <a:spcPts val="0"/>
              </a:spcAft>
              <a:buClr>
                <a:schemeClr val="dk1"/>
              </a:buClr>
              <a:buSzPts val="2000"/>
              <a:buChar char="•"/>
              <a:defRPr sz="2000">
                <a:latin typeface="Arial"/>
                <a:ea typeface="Arial"/>
                <a:cs typeface="Arial"/>
                <a:sym typeface="Arial"/>
              </a:defRPr>
            </a:lvl1pPr>
            <a:lvl2pPr marL="914400" lvl="1" indent="-355600" algn="l">
              <a:lnSpc>
                <a:spcPct val="100000"/>
              </a:lnSpc>
              <a:spcBef>
                <a:spcPts val="400"/>
              </a:spcBef>
              <a:spcAft>
                <a:spcPts val="0"/>
              </a:spcAft>
              <a:buClr>
                <a:schemeClr val="dk1"/>
              </a:buClr>
              <a:buSzPts val="2000"/>
              <a:buChar char="–"/>
              <a:defRPr sz="2000">
                <a:latin typeface="Arial"/>
                <a:ea typeface="Arial"/>
                <a:cs typeface="Arial"/>
                <a:sym typeface="Arial"/>
              </a:defRPr>
            </a:lvl2pPr>
            <a:lvl3pPr marL="1371600" lvl="2" indent="-355600" algn="l">
              <a:lnSpc>
                <a:spcPct val="100000"/>
              </a:lnSpc>
              <a:spcBef>
                <a:spcPts val="400"/>
              </a:spcBef>
              <a:spcAft>
                <a:spcPts val="0"/>
              </a:spcAft>
              <a:buClr>
                <a:schemeClr val="dk1"/>
              </a:buClr>
              <a:buSzPts val="2000"/>
              <a:buChar char="•"/>
              <a:defRPr sz="2000">
                <a:latin typeface="Arial"/>
                <a:ea typeface="Arial"/>
                <a:cs typeface="Arial"/>
                <a:sym typeface="Arial"/>
              </a:defRPr>
            </a:lvl3pPr>
            <a:lvl4pPr marL="1828800" lvl="3" indent="-355600" algn="l">
              <a:lnSpc>
                <a:spcPct val="100000"/>
              </a:lnSpc>
              <a:spcBef>
                <a:spcPts val="400"/>
              </a:spcBef>
              <a:spcAft>
                <a:spcPts val="0"/>
              </a:spcAft>
              <a:buClr>
                <a:schemeClr val="dk1"/>
              </a:buClr>
              <a:buSzPts val="2000"/>
              <a:buChar char="–"/>
              <a:defRPr sz="2000">
                <a:latin typeface="Arial"/>
                <a:ea typeface="Arial"/>
                <a:cs typeface="Arial"/>
                <a:sym typeface="Arial"/>
              </a:defRPr>
            </a:lvl4pPr>
            <a:lvl5pPr marL="2286000" lvl="4" indent="-355600" algn="l">
              <a:lnSpc>
                <a:spcPct val="100000"/>
              </a:lnSpc>
              <a:spcBef>
                <a:spcPts val="400"/>
              </a:spcBef>
              <a:spcAft>
                <a:spcPts val="0"/>
              </a:spcAft>
              <a:buClr>
                <a:schemeClr val="dk1"/>
              </a:buClr>
              <a:buSzPts val="2000"/>
              <a:buChar char="»"/>
              <a:defRPr sz="2000">
                <a:latin typeface="Arial"/>
                <a:ea typeface="Arial"/>
                <a:cs typeface="Arial"/>
                <a:sym typeface="Arial"/>
              </a:defRPr>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1" name="Google Shape;31;p25"/>
          <p:cNvSpPr txBox="1">
            <a:spLocks noGrp="1"/>
          </p:cNvSpPr>
          <p:nvPr>
            <p:ph type="body" idx="2"/>
          </p:nvPr>
        </p:nvSpPr>
        <p:spPr>
          <a:xfrm>
            <a:off x="4648200" y="1244277"/>
            <a:ext cx="4038600" cy="3394075"/>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560"/>
              </a:spcBef>
              <a:spcAft>
                <a:spcPts val="0"/>
              </a:spcAft>
              <a:buClr>
                <a:schemeClr val="dk1"/>
              </a:buClr>
              <a:buSzPts val="2800"/>
              <a:buNone/>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2" name="Google Shape;32;p25"/>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5"/>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5"/>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26"/>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6"/>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6"/>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6"/>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27"/>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7"/>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27"/>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28"/>
          <p:cNvSpPr txBox="1">
            <a:spLocks noGrp="1"/>
          </p:cNvSpPr>
          <p:nvPr>
            <p:ph type="title"/>
          </p:nvPr>
        </p:nvSpPr>
        <p:spPr>
          <a:xfrm>
            <a:off x="457200" y="204788"/>
            <a:ext cx="3008313" cy="871537"/>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rgbClr val="FFFFFF"/>
              </a:buClr>
              <a:buSzPts val="2000"/>
              <a:buFont typeface="Arial"/>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28"/>
          <p:cNvSpPr txBox="1">
            <a:spLocks noGrp="1"/>
          </p:cNvSpPr>
          <p:nvPr>
            <p:ph type="body" idx="1"/>
          </p:nvPr>
        </p:nvSpPr>
        <p:spPr>
          <a:xfrm>
            <a:off x="3575050" y="204788"/>
            <a:ext cx="5111750" cy="4389437"/>
          </a:xfrm>
          <a:prstGeom prst="rect">
            <a:avLst/>
          </a:prstGeom>
          <a:noFill/>
          <a:ln>
            <a:noFill/>
          </a:ln>
        </p:spPr>
        <p:txBody>
          <a:bodyPr spcFirstLastPara="1" wrap="square" lIns="91425" tIns="45700" rIns="91425" bIns="45700" anchor="t" anchorCtr="0">
            <a:no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47" name="Google Shape;47;p28"/>
          <p:cNvSpPr txBox="1">
            <a:spLocks noGrp="1"/>
          </p:cNvSpPr>
          <p:nvPr>
            <p:ph type="body" idx="2"/>
          </p:nvPr>
        </p:nvSpPr>
        <p:spPr>
          <a:xfrm>
            <a:off x="457200" y="1076325"/>
            <a:ext cx="3008313" cy="35179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48" name="Google Shape;48;p28"/>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8"/>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8"/>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1"/>
        <p:cNvGrpSpPr/>
        <p:nvPr/>
      </p:nvGrpSpPr>
      <p:grpSpPr>
        <a:xfrm>
          <a:off x="0" y="0"/>
          <a:ext cx="0" cy="0"/>
          <a:chOff x="0" y="0"/>
          <a:chExt cx="0" cy="0"/>
        </a:xfrm>
      </p:grpSpPr>
      <p:sp>
        <p:nvSpPr>
          <p:cNvPr id="52" name="Google Shape;52;p29"/>
          <p:cNvSpPr txBox="1">
            <a:spLocks noGrp="1"/>
          </p:cNvSpPr>
          <p:nvPr>
            <p:ph type="title"/>
          </p:nvPr>
        </p:nvSpPr>
        <p:spPr>
          <a:xfrm>
            <a:off x="1792288" y="3600450"/>
            <a:ext cx="5486400" cy="4254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rgbClr val="FFFFFF"/>
              </a:buClr>
              <a:buSzPts val="2000"/>
              <a:buFont typeface="Arial"/>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9"/>
          <p:cNvSpPr>
            <a:spLocks noGrp="1"/>
          </p:cNvSpPr>
          <p:nvPr>
            <p:ph type="pic" idx="2"/>
          </p:nvPr>
        </p:nvSpPr>
        <p:spPr>
          <a:xfrm>
            <a:off x="1792288" y="460375"/>
            <a:ext cx="5486400" cy="3086100"/>
          </a:xfrm>
          <a:prstGeom prst="rect">
            <a:avLst/>
          </a:prstGeom>
          <a:noFill/>
          <a:ln>
            <a:noFill/>
          </a:ln>
        </p:spPr>
      </p:sp>
      <p:sp>
        <p:nvSpPr>
          <p:cNvPr id="54" name="Google Shape;54;p29"/>
          <p:cNvSpPr txBox="1">
            <a:spLocks noGrp="1"/>
          </p:cNvSpPr>
          <p:nvPr>
            <p:ph type="body" idx="1"/>
          </p:nvPr>
        </p:nvSpPr>
        <p:spPr>
          <a:xfrm>
            <a:off x="1792288" y="4025900"/>
            <a:ext cx="5486400" cy="60325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5" name="Google Shape;55;p29"/>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9"/>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9"/>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8"/>
        <p:cNvGrpSpPr/>
        <p:nvPr/>
      </p:nvGrpSpPr>
      <p:grpSpPr>
        <a:xfrm>
          <a:off x="0" y="0"/>
          <a:ext cx="0" cy="0"/>
          <a:chOff x="0" y="0"/>
          <a:chExt cx="0" cy="0"/>
        </a:xfrm>
      </p:grpSpPr>
      <p:sp>
        <p:nvSpPr>
          <p:cNvPr id="59" name="Google Shape;59;p30"/>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30"/>
          <p:cNvSpPr txBox="1">
            <a:spLocks noGrp="1"/>
          </p:cNvSpPr>
          <p:nvPr>
            <p:ph type="body" idx="1"/>
          </p:nvPr>
        </p:nvSpPr>
        <p:spPr>
          <a:xfrm rot="5400000">
            <a:off x="2874962" y="-1173486"/>
            <a:ext cx="3394075" cy="82296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1" name="Google Shape;61;p30"/>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30"/>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30"/>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4"/>
        <p:cNvGrpSpPr/>
        <p:nvPr/>
      </p:nvGrpSpPr>
      <p:grpSpPr>
        <a:xfrm>
          <a:off x="0" y="0"/>
          <a:ext cx="0" cy="0"/>
          <a:chOff x="0" y="0"/>
          <a:chExt cx="0" cy="0"/>
        </a:xfrm>
      </p:grpSpPr>
      <p:sp>
        <p:nvSpPr>
          <p:cNvPr id="65" name="Google Shape;65;p31"/>
          <p:cNvSpPr txBox="1">
            <a:spLocks noGrp="1"/>
          </p:cNvSpPr>
          <p:nvPr>
            <p:ph type="title"/>
          </p:nvPr>
        </p:nvSpPr>
        <p:spPr>
          <a:xfrm rot="5400000">
            <a:off x="5464175" y="1371600"/>
            <a:ext cx="4387850" cy="20574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31"/>
          <p:cNvSpPr txBox="1">
            <a:spLocks noGrp="1"/>
          </p:cNvSpPr>
          <p:nvPr>
            <p:ph type="body" idx="1"/>
          </p:nvPr>
        </p:nvSpPr>
        <p:spPr>
          <a:xfrm rot="5400000">
            <a:off x="1273175" y="-609600"/>
            <a:ext cx="4387850" cy="6019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7" name="Google Shape;67;p31"/>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31"/>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31"/>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
        <p:cNvGrpSpPr/>
        <p:nvPr/>
      </p:nvGrpSpPr>
      <p:grpSpPr>
        <a:xfrm>
          <a:off x="0" y="0"/>
          <a:ext cx="0" cy="0"/>
          <a:chOff x="0" y="0"/>
          <a:chExt cx="0" cy="0"/>
        </a:xfrm>
      </p:grpSpPr>
      <p:sp>
        <p:nvSpPr>
          <p:cNvPr id="6" name="Google Shape;6;p21"/>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1"/>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200" marR="0" lvl="0" indent="-330200" algn="l" rtl="0">
              <a:lnSpc>
                <a:spcPct val="100000"/>
              </a:lnSpc>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1pPr>
            <a:lvl2pPr marL="914400" marR="0" lvl="1" indent="-330200" algn="l" rtl="0">
              <a:lnSpc>
                <a:spcPct val="100000"/>
              </a:lnSpc>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2pPr>
            <a:lvl3pPr marL="1371600" marR="0" lvl="2" indent="-330200" algn="l" rtl="0">
              <a:lnSpc>
                <a:spcPct val="100000"/>
              </a:lnSpc>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3pPr>
            <a:lvl4pPr marL="1828800" marR="0" lvl="3" indent="-330200" algn="l" rtl="0">
              <a:lnSpc>
                <a:spcPct val="100000"/>
              </a:lnSpc>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4pPr>
            <a:lvl5pPr marL="2286000" marR="0" lvl="4" indent="-330200" algn="l" rtl="0">
              <a:lnSpc>
                <a:spcPct val="100000"/>
              </a:lnSpc>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21"/>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1"/>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1"/>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
        <p:cNvGrpSpPr/>
        <p:nvPr/>
      </p:nvGrpSpPr>
      <p:grpSpPr>
        <a:xfrm>
          <a:off x="0" y="0"/>
          <a:ext cx="0" cy="0"/>
          <a:chOff x="0" y="0"/>
          <a:chExt cx="0" cy="0"/>
        </a:xfrm>
      </p:grpSpPr>
      <p:sp>
        <p:nvSpPr>
          <p:cNvPr id="16" name="Google Shape;16;p23"/>
          <p:cNvSpPr/>
          <p:nvPr/>
        </p:nvSpPr>
        <p:spPr>
          <a:xfrm>
            <a:off x="-34325" y="0"/>
            <a:ext cx="9178325" cy="1200150"/>
          </a:xfrm>
          <a:prstGeom prst="rect">
            <a:avLst/>
          </a:prstGeom>
          <a:solidFill>
            <a:srgbClr val="100E2F"/>
          </a:solidFill>
          <a:ln w="9525" cap="flat" cmpd="sng">
            <a:solidFill>
              <a:srgbClr val="4A7DBA"/>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 name="Google Shape;17;p23"/>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FFFFFF"/>
              </a:buClr>
              <a:buSzPts val="4400"/>
              <a:buFont typeface="Arial"/>
              <a:buNone/>
              <a:defRPr sz="44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8" name="Google Shape;18;p23"/>
          <p:cNvSpPr txBox="1">
            <a:spLocks noGrp="1"/>
          </p:cNvSpPr>
          <p:nvPr>
            <p:ph type="body" idx="1"/>
          </p:nvPr>
        </p:nvSpPr>
        <p:spPr>
          <a:xfrm>
            <a:off x="457200" y="1244277"/>
            <a:ext cx="8229600" cy="3394075"/>
          </a:xfrm>
          <a:prstGeom prst="rect">
            <a:avLst/>
          </a:prstGeom>
          <a:noFill/>
          <a:ln>
            <a:noFill/>
          </a:ln>
        </p:spPr>
        <p:txBody>
          <a:bodyPr spcFirstLastPara="1" wrap="square" lIns="91425" tIns="45700" rIns="91425" bIns="45700" anchor="t" anchorCtr="0">
            <a:noAutofit/>
          </a:bodyPr>
          <a:lstStyle>
            <a:lvl1pPr marL="457200" marR="0" lvl="0"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9" name="Google Shape;19;p23"/>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23"/>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23"/>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y.gruder@uconn.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megan.petsa@uconn.edu"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mailto:graduatedean@uconn.ed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grad.uconn.edu/faculty-staff-resources/graduate-assistantships/while-gas-are-currently-her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uconn.kualibuild.com/app/builder/app/636160c73fc2bf9a7d73845f/run"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payroll.uconn.edu/graduat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ita.uconn.edu/testing-english-proficiency-certification-effective-for-teaching-assistants-starting-in-fall-2014-or-after/"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hyperlink" Target="mailto:ana.s.colon@uconn.edu" TargetMode="External"/><Relationship Id="rId4" Type="http://schemas.openxmlformats.org/officeDocument/2006/relationships/hyperlink" Target="https://ita.uconn.edu/testing/"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grad.uconn.edu/wp-content/uploads/sites/2114/2022/06/Alternate-Completion-Date-Request-Form.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hr.uconn.edu/ga-leave-administration/" TargetMode="External"/><Relationship Id="rId4" Type="http://schemas.openxmlformats.org/officeDocument/2006/relationships/hyperlink" Target="https://grad.uconn.edu/graduate-students/voluntary-separa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rad.uconn.edu/wp-content/uploads/sites/2114/2016/05/Definitions-GA.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policy.uconn.edu/2015/07/23/guideline-for-the-employment-of-graduate-students/" TargetMode="External"/><Relationship Id="rId4" Type="http://schemas.openxmlformats.org/officeDocument/2006/relationships/hyperlink" Target="https://gradcatalog.uconn.edu/grad-school-info/assistantships-fellowships-and-other-ai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ad.uconn.edu/faculty-staff-resources/graduate-assistantships/appointing-a-graduate-assistant-in-a-non-academic-uni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grad.uconn.edu/faculty-staff-resources/timely-topics/" TargetMode="External"/><Relationship Id="rId4" Type="http://schemas.openxmlformats.org/officeDocument/2006/relationships/hyperlink" Target="https://grad.uconn.edu/staff/assistantship-informatio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ad.uconn.edu/faculty-staff-resources/graduate-assistantships/appointing-a-graduate-assistant-in-a-non-academic-uni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grad.uconn.edu/financing/assistantship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grad.uconn.edu/graduate-students/soapbox/" TargetMode="External"/><Relationship Id="rId4" Type="http://schemas.openxmlformats.org/officeDocument/2006/relationships/hyperlink" Target="mailto:gradschool@uconn.edu"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gradcatalog.uconn.edu/grad-school-info/assistantships-fellowships-and-other-aid/"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hr.uconn.edu/offer-letter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payroll.uconn.edu/graduat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5" name="Google Shape;75;p1"/>
          <p:cNvSpPr txBox="1">
            <a:spLocks noGrp="1"/>
          </p:cNvSpPr>
          <p:nvPr>
            <p:ph type="title" idx="4294967295"/>
          </p:nvPr>
        </p:nvSpPr>
        <p:spPr>
          <a:xfrm>
            <a:off x="457200" y="2030472"/>
            <a:ext cx="8229600" cy="8574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
                <a:schemeClr val="dk1"/>
              </a:buClr>
              <a:buSzPts val="3600"/>
              <a:buFont typeface="Arial"/>
              <a:buNone/>
              <a:tabLst/>
              <a:defRPr/>
            </a:pPr>
            <a:r>
              <a:rPr kumimoji="0" lang="en-US" sz="3200" b="0" i="0" u="none" strike="noStrike" kern="0" cap="none" spc="0" normalizeH="0" baseline="0" noProof="0" dirty="0">
                <a:ln>
                  <a:noFill/>
                </a:ln>
                <a:solidFill>
                  <a:schemeClr val="dk1"/>
                </a:solidFill>
                <a:effectLst/>
                <a:uLnTx/>
                <a:uFillTx/>
                <a:latin typeface="Arial"/>
                <a:ea typeface="Arial"/>
                <a:cs typeface="Arial"/>
                <a:sym typeface="Arial"/>
              </a:rPr>
              <a:t>Workflow and Tools When Recruiting &amp; Hiring GAs for Non-Academic Units</a:t>
            </a:r>
          </a:p>
        </p:txBody>
      </p:sp>
      <p:sp>
        <p:nvSpPr>
          <p:cNvPr id="74" name="Google Shape;74;p1"/>
          <p:cNvSpPr txBox="1"/>
          <p:nvPr/>
        </p:nvSpPr>
        <p:spPr>
          <a:xfrm>
            <a:off x="457200" y="668139"/>
            <a:ext cx="8229600" cy="8572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The Graduate School’s</a:t>
            </a:r>
            <a:endParaRPr sz="4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4400"/>
              <a:buFont typeface="Arial"/>
              <a:buNone/>
            </a:pPr>
            <a:r>
              <a:rPr lang="en-US" sz="4000" b="0" i="0" u="none" strike="noStrike" cap="none">
                <a:solidFill>
                  <a:schemeClr val="dk1"/>
                </a:solidFill>
                <a:latin typeface="Arial"/>
                <a:ea typeface="Arial"/>
                <a:cs typeface="Arial"/>
                <a:sym typeface="Arial"/>
              </a:rPr>
              <a:t>Timely Topics Series</a:t>
            </a:r>
            <a:endParaRPr sz="4000" b="0" i="0" u="none" strike="noStrike" cap="none">
              <a:solidFill>
                <a:schemeClr val="dk1"/>
              </a:solidFill>
              <a:latin typeface="Arial"/>
              <a:ea typeface="Arial"/>
              <a:cs typeface="Arial"/>
              <a:sym typeface="Arial"/>
            </a:endParaRPr>
          </a:p>
        </p:txBody>
      </p:sp>
      <p:sp>
        <p:nvSpPr>
          <p:cNvPr id="76" name="Google Shape;76;p1"/>
          <p:cNvSpPr txBox="1"/>
          <p:nvPr/>
        </p:nvSpPr>
        <p:spPr>
          <a:xfrm>
            <a:off x="457200" y="3104949"/>
            <a:ext cx="8229600" cy="1025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600" b="0" i="0" u="none" strike="noStrike" cap="none">
                <a:solidFill>
                  <a:schemeClr val="dk1"/>
                </a:solidFill>
                <a:latin typeface="Arial"/>
                <a:ea typeface="Arial"/>
                <a:cs typeface="Arial"/>
                <a:sym typeface="Arial"/>
              </a:rPr>
              <a:t>Kay Kimball Gruder | </a:t>
            </a:r>
            <a:r>
              <a:rPr lang="en-US" sz="1600" b="0" i="0" u="sng" strike="noStrike" cap="none">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kay.gruder@uconn.edu</a:t>
            </a:r>
            <a:r>
              <a:rPr lang="en-US" sz="1600" b="0" i="0" u="none" strike="noStrike" cap="none">
                <a:solidFill>
                  <a:schemeClr val="dk1"/>
                </a:solidFill>
                <a:latin typeface="Arial"/>
                <a:ea typeface="Arial"/>
                <a:cs typeface="Arial"/>
                <a:sym typeface="Arial"/>
              </a:rPr>
              <a:t> </a:t>
            </a:r>
            <a:endParaRPr/>
          </a:p>
          <a:p>
            <a:pPr marL="0" marR="0" lvl="0" indent="0" algn="l" rtl="0">
              <a:lnSpc>
                <a:spcPct val="100000"/>
              </a:lnSpc>
              <a:spcBef>
                <a:spcPts val="0"/>
              </a:spcBef>
              <a:spcAft>
                <a:spcPts val="0"/>
              </a:spcAft>
              <a:buNone/>
            </a:pPr>
            <a:r>
              <a:rPr lang="en-US" sz="1600" b="0" i="0" u="none" strike="noStrike" cap="none">
                <a:solidFill>
                  <a:schemeClr val="dk1"/>
                </a:solidFill>
                <a:latin typeface="Arial"/>
                <a:ea typeface="Arial"/>
                <a:cs typeface="Arial"/>
                <a:sym typeface="Arial"/>
              </a:rPr>
              <a:t>Center for Career Development </a:t>
            </a:r>
            <a:endParaRPr/>
          </a:p>
          <a:p>
            <a:pPr marL="0" marR="0" lvl="0" indent="0" algn="l" rtl="0">
              <a:lnSpc>
                <a:spcPct val="100000"/>
              </a:lnSpc>
              <a:spcBef>
                <a:spcPts val="0"/>
              </a:spcBef>
              <a:spcAft>
                <a:spcPts val="0"/>
              </a:spcAft>
              <a:buNone/>
            </a:pPr>
            <a:endParaRPr sz="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r>
              <a:rPr lang="en-US" sz="1600" b="0" i="0" u="none" strike="noStrike" cap="none">
                <a:solidFill>
                  <a:schemeClr val="dk1"/>
                </a:solidFill>
                <a:latin typeface="Arial"/>
                <a:ea typeface="Arial"/>
                <a:cs typeface="Arial"/>
                <a:sym typeface="Arial"/>
              </a:rPr>
              <a:t>Megan Petsa | </a:t>
            </a:r>
            <a:r>
              <a:rPr lang="en-US" sz="1600" b="0" i="0" u="sng" strike="noStrike" cap="none">
                <a:solidFill>
                  <a:schemeClr val="dk1"/>
                </a:solidFill>
                <a:latin typeface="Arial"/>
                <a:ea typeface="Arial"/>
                <a:cs typeface="Arial"/>
                <a:sym typeface="Arial"/>
                <a:hlinkClick r:id="rId4">
                  <a:extLst>
                    <a:ext uri="{A12FA001-AC4F-418D-AE19-62706E023703}">
                      <ahyp:hlinkClr xmlns:ahyp="http://schemas.microsoft.com/office/drawing/2018/hyperlinkcolor" val="tx"/>
                    </a:ext>
                  </a:extLst>
                </a:hlinkClick>
              </a:rPr>
              <a:t>megan.petsa@uconn.edu</a:t>
            </a:r>
            <a:r>
              <a:rPr lang="en-US" sz="1600" b="0" i="0" u="none" strike="noStrike" cap="none">
                <a:solidFill>
                  <a:schemeClr val="dk1"/>
                </a:solidFill>
                <a:latin typeface="Arial"/>
                <a:ea typeface="Arial"/>
                <a:cs typeface="Arial"/>
                <a:sym typeface="Arial"/>
              </a:rPr>
              <a:t> </a:t>
            </a:r>
            <a:endParaRPr/>
          </a:p>
          <a:p>
            <a:pPr marL="0" marR="0" lvl="0" indent="0" algn="l" rtl="0">
              <a:lnSpc>
                <a:spcPct val="100000"/>
              </a:lnSpc>
              <a:spcBef>
                <a:spcPts val="0"/>
              </a:spcBef>
              <a:spcAft>
                <a:spcPts val="0"/>
              </a:spcAft>
              <a:buNone/>
            </a:pPr>
            <a:r>
              <a:rPr lang="en-US" sz="1600" b="0" i="0" u="none" strike="noStrike" cap="none">
                <a:solidFill>
                  <a:schemeClr val="dk1"/>
                </a:solidFill>
                <a:latin typeface="Arial"/>
                <a:ea typeface="Arial"/>
                <a:cs typeface="Arial"/>
                <a:sym typeface="Arial"/>
              </a:rPr>
              <a:t>The Graduate School</a:t>
            </a:r>
            <a:endParaRPr/>
          </a:p>
        </p:txBody>
      </p:sp>
      <p:sp>
        <p:nvSpPr>
          <p:cNvPr id="77" name="Google Shape;77;p1">
            <a:extLst>
              <a:ext uri="{C183D7F6-B498-43B3-948B-1728B52AA6E4}">
                <adec:decorative xmlns:adec="http://schemas.microsoft.com/office/drawing/2017/decorative" val="0"/>
              </a:ext>
            </a:extLst>
          </p:cNvPr>
          <p:cNvSpPr txBox="1"/>
          <p:nvPr/>
        </p:nvSpPr>
        <p:spPr>
          <a:xfrm>
            <a:off x="457200" y="4347426"/>
            <a:ext cx="8229600" cy="8572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BFBFBF"/>
              </a:buClr>
              <a:buSzPts val="1400"/>
              <a:buFont typeface="Arial"/>
              <a:buNone/>
            </a:pPr>
            <a:r>
              <a:rPr lang="en-US" sz="1400" b="0" i="0" u="none" strike="noStrike" cap="none">
                <a:solidFill>
                  <a:srgbClr val="BFBFBF"/>
                </a:solidFill>
                <a:latin typeface="Arial"/>
                <a:ea typeface="Arial"/>
                <a:cs typeface="Arial"/>
                <a:sym typeface="Arial"/>
              </a:rPr>
              <a:t>April 13, 2023</a:t>
            </a:r>
            <a:endParaRPr sz="1400" b="0" i="0" u="none" strike="noStrike" cap="none">
              <a:solidFill>
                <a:srgbClr val="BFBFBF"/>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9"/>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sz="4000"/>
              <a:t>GAs and Remote Work Approval</a:t>
            </a:r>
            <a:endParaRPr sz="4000"/>
          </a:p>
        </p:txBody>
      </p:sp>
      <p:sp>
        <p:nvSpPr>
          <p:cNvPr id="133" name="Google Shape;133;p9"/>
          <p:cNvSpPr txBox="1">
            <a:spLocks noGrp="1"/>
          </p:cNvSpPr>
          <p:nvPr>
            <p:ph type="body" idx="1"/>
          </p:nvPr>
        </p:nvSpPr>
        <p:spPr>
          <a:xfrm>
            <a:off x="457200" y="1244278"/>
            <a:ext cx="8229600" cy="208675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SzPts val="1800"/>
              <a:buNone/>
            </a:pPr>
            <a:r>
              <a:rPr lang="en-US" sz="1600">
                <a:solidFill>
                  <a:srgbClr val="0070C0"/>
                </a:solidFill>
                <a:latin typeface="Calibri"/>
                <a:ea typeface="Calibri"/>
                <a:cs typeface="Calibri"/>
                <a:sym typeface="Calibri"/>
              </a:rPr>
              <a:t>Will the GA be located in CT for the duration of their appointment? </a:t>
            </a:r>
            <a:endParaRPr sz="1600">
              <a:latin typeface="Calibri"/>
              <a:ea typeface="Calibri"/>
              <a:cs typeface="Calibri"/>
              <a:sym typeface="Calibri"/>
            </a:endParaRPr>
          </a:p>
          <a:p>
            <a:pPr marL="800100" lvl="1" indent="-342900" algn="just" rtl="0">
              <a:lnSpc>
                <a:spcPct val="100000"/>
              </a:lnSpc>
              <a:spcBef>
                <a:spcPts val="0"/>
              </a:spcBef>
              <a:spcAft>
                <a:spcPts val="0"/>
              </a:spcAft>
              <a:buSzPts val="1800"/>
              <a:buFont typeface="Noto Sans Symbols"/>
              <a:buChar char="∙"/>
            </a:pPr>
            <a:r>
              <a:rPr lang="en-US" sz="1600">
                <a:solidFill>
                  <a:srgbClr val="0070C0"/>
                </a:solidFill>
                <a:latin typeface="Calibri"/>
                <a:ea typeface="Calibri"/>
                <a:cs typeface="Calibri"/>
                <a:sym typeface="Calibri"/>
              </a:rPr>
              <a:t>In exceptional circumstances, a GA may be approved to perform their GA duties while working remotely and residing outside of the State of Connecticut. If considering such an arrangement for all or part of an appointment, the department must seek approval from the TGS at </a:t>
            </a:r>
            <a:r>
              <a:rPr lang="en-US" sz="1600" u="sng">
                <a:solidFill>
                  <a:srgbClr val="0000FF"/>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graduatedean@uconn.edu</a:t>
            </a:r>
            <a:r>
              <a:rPr lang="en-US" sz="1600">
                <a:latin typeface="Calibri"/>
                <a:ea typeface="Calibri"/>
                <a:cs typeface="Calibri"/>
                <a:sym typeface="Calibri"/>
              </a:rPr>
              <a:t> </a:t>
            </a:r>
            <a:r>
              <a:rPr lang="en-US" sz="1600">
                <a:solidFill>
                  <a:srgbClr val="0070C0"/>
                </a:solidFill>
                <a:latin typeface="Calibri"/>
                <a:ea typeface="Calibri"/>
                <a:cs typeface="Calibri"/>
                <a:sym typeface="Calibri"/>
              </a:rPr>
              <a:t>before making an offer, as there may be implications for the GA and/or the University, including but not limited to those related to taxes.</a:t>
            </a:r>
            <a:r>
              <a:rPr lang="en-US" sz="1600">
                <a:latin typeface="Calibri"/>
                <a:ea typeface="Calibri"/>
                <a:cs typeface="Calibri"/>
                <a:sym typeface="Calibri"/>
              </a:rPr>
              <a:t> </a:t>
            </a:r>
            <a:endParaRPr/>
          </a:p>
          <a:p>
            <a:pPr marL="457200" lvl="0" indent="-228600" algn="l" rtl="0">
              <a:lnSpc>
                <a:spcPct val="100000"/>
              </a:lnSpc>
              <a:spcBef>
                <a:spcPts val="360"/>
              </a:spcBef>
              <a:spcAft>
                <a:spcPts val="0"/>
              </a:spcAft>
              <a:buClr>
                <a:schemeClr val="dk1"/>
              </a:buClr>
              <a:buSzPts val="1800"/>
              <a:buNone/>
            </a:pPr>
            <a:endParaRPr/>
          </a:p>
        </p:txBody>
      </p:sp>
      <p:sp>
        <p:nvSpPr>
          <p:cNvPr id="134" name="Google Shape;134;p9"/>
          <p:cNvSpPr txBox="1"/>
          <p:nvPr/>
        </p:nvSpPr>
        <p:spPr>
          <a:xfrm>
            <a:off x="457200" y="3178630"/>
            <a:ext cx="8229600" cy="1205011"/>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Why does this matter? </a:t>
            </a:r>
            <a:endParaRPr/>
          </a:p>
          <a:p>
            <a:pPr marL="742950" marR="0" lvl="1" indent="-285750" algn="just" rtl="0">
              <a:lnSpc>
                <a:spcPct val="10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Tax implications </a:t>
            </a:r>
            <a:endParaRPr/>
          </a:p>
          <a:p>
            <a:pPr marL="742950" marR="0" lvl="1" indent="-285750" algn="just" rtl="0">
              <a:lnSpc>
                <a:spcPct val="10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Export control concerns </a:t>
            </a:r>
            <a:endParaRPr/>
          </a:p>
          <a:p>
            <a:pPr marL="742950" marR="0" lvl="1" indent="-285750" algn="just" rtl="0">
              <a:lnSpc>
                <a:spcPct val="10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Can the appointment be effectively supervised remotely? Can the grad make academic progress remotely? How does this arrangement benefit the University? </a:t>
            </a:r>
            <a:endParaRPr/>
          </a:p>
          <a:p>
            <a:pPr marL="457200" marR="0" lvl="0" indent="-228600" algn="l" rtl="0">
              <a:lnSpc>
                <a:spcPct val="10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0"/>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sz="3600"/>
              <a:t>GAs Appointed Outside the Academic Home Department</a:t>
            </a:r>
            <a:endParaRPr sz="3600"/>
          </a:p>
        </p:txBody>
      </p:sp>
      <p:sp>
        <p:nvSpPr>
          <p:cNvPr id="140" name="Google Shape;140;p10"/>
          <p:cNvSpPr txBox="1">
            <a:spLocks noGrp="1"/>
          </p:cNvSpPr>
          <p:nvPr>
            <p:ph type="body" idx="1"/>
          </p:nvPr>
        </p:nvSpPr>
        <p:spPr>
          <a:xfrm>
            <a:off x="457200" y="1244278"/>
            <a:ext cx="8229600" cy="208675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SzPts val="1800"/>
              <a:buNone/>
            </a:pPr>
            <a:r>
              <a:rPr lang="en-US" sz="1700">
                <a:solidFill>
                  <a:srgbClr val="0070C0"/>
                </a:solidFill>
                <a:latin typeface="Calibri"/>
                <a:ea typeface="Calibri"/>
                <a:cs typeface="Calibri"/>
                <a:sym typeface="Calibri"/>
              </a:rPr>
              <a:t>Is the graduate student’s academic home department different than the hiring department? </a:t>
            </a:r>
            <a:endParaRPr sz="1700">
              <a:latin typeface="Times New Roman"/>
              <a:ea typeface="Times New Roman"/>
              <a:cs typeface="Times New Roman"/>
              <a:sym typeface="Times New Roman"/>
            </a:endParaRPr>
          </a:p>
          <a:p>
            <a:pPr marL="800100" lvl="1" indent="-342900" algn="just" rtl="0">
              <a:lnSpc>
                <a:spcPct val="100000"/>
              </a:lnSpc>
              <a:spcBef>
                <a:spcPts val="0"/>
              </a:spcBef>
              <a:spcAft>
                <a:spcPts val="0"/>
              </a:spcAft>
              <a:buSzPts val="1800"/>
              <a:buFont typeface="Noto Sans Symbols"/>
              <a:buChar char="∙"/>
            </a:pPr>
            <a:r>
              <a:rPr lang="en-US" sz="1700">
                <a:solidFill>
                  <a:srgbClr val="0070C0"/>
                </a:solidFill>
                <a:latin typeface="Calibri"/>
                <a:ea typeface="Calibri"/>
                <a:cs typeface="Calibri"/>
                <a:sym typeface="Calibri"/>
              </a:rPr>
              <a:t>Graduate Assistantship payroll authorizations are typically processed by the student’s academic home department. For instance, in the case of a graduate student enrolled in an entrepreneurial program, the hiring department may find themselves responsible for reimbursing the entrepreneurial program for lost revenue. If you are hiring a student from another academic department, contact the academic home department </a:t>
            </a:r>
            <a:r>
              <a:rPr lang="en-US" sz="1700" b="1" u="sng">
                <a:solidFill>
                  <a:srgbClr val="0070C0"/>
                </a:solidFill>
                <a:latin typeface="Calibri"/>
                <a:ea typeface="Calibri"/>
                <a:cs typeface="Calibri"/>
                <a:sym typeface="Calibri"/>
              </a:rPr>
              <a:t>before</a:t>
            </a:r>
            <a:r>
              <a:rPr lang="en-US" sz="1700">
                <a:solidFill>
                  <a:srgbClr val="0070C0"/>
                </a:solidFill>
                <a:latin typeface="Calibri"/>
                <a:ea typeface="Calibri"/>
                <a:cs typeface="Calibri"/>
                <a:sym typeface="Calibri"/>
              </a:rPr>
              <a:t> issuing an offer letter to be sure there are no limitations in offering a GA appointment.</a:t>
            </a:r>
            <a:endParaRPr sz="1700">
              <a:latin typeface="Calibri"/>
              <a:ea typeface="Calibri"/>
              <a:cs typeface="Calibri"/>
              <a:sym typeface="Calibri"/>
            </a:endParaRPr>
          </a:p>
          <a:p>
            <a:pPr marL="457200" lvl="0" indent="-228600" algn="l" rtl="0">
              <a:lnSpc>
                <a:spcPct val="100000"/>
              </a:lnSpc>
              <a:spcBef>
                <a:spcPts val="360"/>
              </a:spcBef>
              <a:spcAft>
                <a:spcPts val="0"/>
              </a:spcAft>
              <a:buClr>
                <a:schemeClr val="dk1"/>
              </a:buClr>
              <a:buSzPts val="1800"/>
              <a:buNone/>
            </a:pPr>
            <a:endParaRPr/>
          </a:p>
        </p:txBody>
      </p:sp>
      <p:sp>
        <p:nvSpPr>
          <p:cNvPr id="141" name="Google Shape;141;p10"/>
          <p:cNvSpPr txBox="1"/>
          <p:nvPr/>
        </p:nvSpPr>
        <p:spPr>
          <a:xfrm>
            <a:off x="457200" y="3653048"/>
            <a:ext cx="8229600" cy="1205011"/>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1800"/>
              <a:buFont typeface="Arial"/>
              <a:buNone/>
            </a:pPr>
            <a:r>
              <a:rPr lang="en-US" sz="1600" b="1" i="0" u="none" strike="noStrike" cap="none">
                <a:solidFill>
                  <a:schemeClr val="dk1"/>
                </a:solidFill>
                <a:latin typeface="Arial"/>
                <a:ea typeface="Arial"/>
                <a:cs typeface="Arial"/>
                <a:sym typeface="Arial"/>
              </a:rPr>
              <a:t>Why does this matter? </a:t>
            </a:r>
            <a:endParaRPr/>
          </a:p>
          <a:p>
            <a:pPr marL="742950" marR="0" lvl="1" indent="-285750" algn="just" rtl="0">
              <a:lnSpc>
                <a:spcPct val="100000"/>
              </a:lnSpc>
              <a:spcBef>
                <a:spcPts val="0"/>
              </a:spcBef>
              <a:spcAft>
                <a:spcPts val="0"/>
              </a:spcAft>
              <a:buClr>
                <a:schemeClr val="dk1"/>
              </a:buClr>
              <a:buSzPts val="1800"/>
              <a:buFont typeface="Arial"/>
              <a:buChar char="–"/>
            </a:pPr>
            <a:r>
              <a:rPr lang="en-US" sz="1600" b="0" i="0" u="none" strike="noStrike" cap="none">
                <a:solidFill>
                  <a:schemeClr val="dk1"/>
                </a:solidFill>
                <a:latin typeface="Arial"/>
                <a:ea typeface="Arial"/>
                <a:cs typeface="Arial"/>
                <a:sym typeface="Arial"/>
              </a:rPr>
              <a:t>Biggest takeaway: communicate with academic home before making an offer </a:t>
            </a:r>
            <a:endParaRPr/>
          </a:p>
          <a:p>
            <a:pPr marL="742950" marR="0" lvl="1" indent="-285750" algn="just" rtl="0">
              <a:lnSpc>
                <a:spcPct val="100000"/>
              </a:lnSpc>
              <a:spcBef>
                <a:spcPts val="0"/>
              </a:spcBef>
              <a:spcAft>
                <a:spcPts val="0"/>
              </a:spcAft>
              <a:buClr>
                <a:schemeClr val="dk1"/>
              </a:buClr>
              <a:buSzPts val="1800"/>
              <a:buFont typeface="Arial"/>
              <a:buChar char="–"/>
            </a:pPr>
            <a:r>
              <a:rPr lang="en-US" sz="1600" b="0" i="0" u="none" strike="noStrike" cap="none">
                <a:solidFill>
                  <a:schemeClr val="dk1"/>
                </a:solidFill>
                <a:latin typeface="Arial"/>
                <a:ea typeface="Arial"/>
                <a:cs typeface="Arial"/>
                <a:sym typeface="Arial"/>
              </a:rPr>
              <a:t>Entrepreneurial program revenue implications </a:t>
            </a:r>
            <a:endParaRPr/>
          </a:p>
          <a:p>
            <a:pPr marL="742950" marR="0" lvl="1" indent="-285750" algn="just" rtl="0">
              <a:lnSpc>
                <a:spcPct val="100000"/>
              </a:lnSpc>
              <a:spcBef>
                <a:spcPts val="0"/>
              </a:spcBef>
              <a:spcAft>
                <a:spcPts val="0"/>
              </a:spcAft>
              <a:buClr>
                <a:schemeClr val="dk1"/>
              </a:buClr>
              <a:buSzPts val="1800"/>
              <a:buFont typeface="Arial"/>
              <a:buChar char="–"/>
            </a:pPr>
            <a:r>
              <a:rPr lang="en-US" sz="1600" b="0" i="0" u="none" strike="noStrike" cap="none">
                <a:solidFill>
                  <a:schemeClr val="dk1"/>
                </a:solidFill>
                <a:latin typeface="Arial"/>
                <a:ea typeface="Arial"/>
                <a:cs typeface="Arial"/>
                <a:sym typeface="Arial"/>
              </a:rPr>
              <a:t>Limitations; avoid “doubling up” on offers </a:t>
            </a:r>
            <a:endParaRPr/>
          </a:p>
          <a:p>
            <a:pPr marL="114300" marR="0" lvl="0" indent="0" algn="l" rtl="0">
              <a:lnSpc>
                <a:spcPct val="10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1"/>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sz="3800"/>
              <a:t>GAs from Entrepreneurial Programs</a:t>
            </a:r>
            <a:endParaRPr sz="3800"/>
          </a:p>
        </p:txBody>
      </p:sp>
      <p:sp>
        <p:nvSpPr>
          <p:cNvPr id="147" name="Google Shape;147;p11"/>
          <p:cNvSpPr txBox="1">
            <a:spLocks noGrp="1"/>
          </p:cNvSpPr>
          <p:nvPr>
            <p:ph type="body" idx="1"/>
          </p:nvPr>
        </p:nvSpPr>
        <p:spPr>
          <a:xfrm>
            <a:off x="457200" y="1244278"/>
            <a:ext cx="8229600" cy="208675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SzPts val="1800"/>
              <a:buNone/>
            </a:pPr>
            <a:r>
              <a:rPr lang="en-US" sz="1700">
                <a:solidFill>
                  <a:srgbClr val="0070C0"/>
                </a:solidFill>
                <a:latin typeface="Calibri"/>
                <a:ea typeface="Calibri"/>
                <a:cs typeface="Calibri"/>
                <a:sym typeface="Calibri"/>
              </a:rPr>
              <a:t>Is the graduate student enrolled in an entrepreneurial program? </a:t>
            </a:r>
            <a:endParaRPr sz="1700">
              <a:latin typeface="Times New Roman"/>
              <a:ea typeface="Times New Roman"/>
              <a:cs typeface="Times New Roman"/>
              <a:sym typeface="Times New Roman"/>
            </a:endParaRPr>
          </a:p>
          <a:p>
            <a:pPr marL="342900" marR="0" lvl="0" indent="-342900" algn="just" rtl="0">
              <a:lnSpc>
                <a:spcPct val="100000"/>
              </a:lnSpc>
              <a:spcBef>
                <a:spcPts val="0"/>
              </a:spcBef>
              <a:spcAft>
                <a:spcPts val="0"/>
              </a:spcAft>
              <a:buSzPts val="1800"/>
              <a:buFont typeface="Noto Sans Symbols"/>
              <a:buChar char="∙"/>
            </a:pPr>
            <a:r>
              <a:rPr lang="en-US" sz="1700">
                <a:solidFill>
                  <a:srgbClr val="0070C0"/>
                </a:solidFill>
                <a:latin typeface="Calibri"/>
                <a:ea typeface="Calibri"/>
                <a:cs typeface="Calibri"/>
                <a:sym typeface="Calibri"/>
              </a:rPr>
              <a:t>In the case of a graduate student enrolled in an entrepreneurial program, the hiring department may find themselves responsible for reimbursing the entrepreneurial program for lost revenue. Please contact the academic home department </a:t>
            </a:r>
            <a:r>
              <a:rPr lang="en-US" sz="1700" b="1" u="sng">
                <a:solidFill>
                  <a:srgbClr val="0070C0"/>
                </a:solidFill>
                <a:latin typeface="Calibri"/>
                <a:ea typeface="Calibri"/>
                <a:cs typeface="Calibri"/>
                <a:sym typeface="Calibri"/>
              </a:rPr>
              <a:t>before</a:t>
            </a:r>
            <a:r>
              <a:rPr lang="en-US" sz="1700">
                <a:solidFill>
                  <a:srgbClr val="0070C0"/>
                </a:solidFill>
                <a:latin typeface="Calibri"/>
                <a:ea typeface="Calibri"/>
                <a:cs typeface="Calibri"/>
                <a:sym typeface="Calibri"/>
              </a:rPr>
              <a:t> issuing an offer letter to be sure there are no limitations in offering a GA appointment.</a:t>
            </a:r>
            <a:endParaRPr sz="1700">
              <a:latin typeface="Calibri"/>
              <a:ea typeface="Calibri"/>
              <a:cs typeface="Calibri"/>
              <a:sym typeface="Calibri"/>
            </a:endParaRPr>
          </a:p>
          <a:p>
            <a:pPr marL="457200" lvl="0" indent="-228600" algn="l" rtl="0">
              <a:lnSpc>
                <a:spcPct val="100000"/>
              </a:lnSpc>
              <a:spcBef>
                <a:spcPts val="360"/>
              </a:spcBef>
              <a:spcAft>
                <a:spcPts val="0"/>
              </a:spcAft>
              <a:buClr>
                <a:schemeClr val="dk1"/>
              </a:buClr>
              <a:buSzPts val="1800"/>
              <a:buNone/>
            </a:pPr>
            <a:endParaRPr/>
          </a:p>
        </p:txBody>
      </p:sp>
      <p:sp>
        <p:nvSpPr>
          <p:cNvPr id="148" name="Google Shape;148;p11"/>
          <p:cNvSpPr txBox="1"/>
          <p:nvPr/>
        </p:nvSpPr>
        <p:spPr>
          <a:xfrm>
            <a:off x="457200" y="3653048"/>
            <a:ext cx="8229600" cy="1205011"/>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Why does this matter? </a:t>
            </a:r>
            <a:endParaRPr/>
          </a:p>
          <a:p>
            <a:pPr marL="742950" marR="0" lvl="1" indent="-285750" algn="just" rtl="0">
              <a:lnSpc>
                <a:spcPct val="10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Revenue implications </a:t>
            </a:r>
            <a:endParaRPr/>
          </a:p>
          <a:p>
            <a:pPr marL="457200" marR="0" lvl="0" indent="-228600" algn="l" rtl="0">
              <a:lnSpc>
                <a:spcPct val="10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2"/>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a:t>GAs and Internships/CPT</a:t>
            </a:r>
            <a:endParaRPr/>
          </a:p>
        </p:txBody>
      </p:sp>
      <p:sp>
        <p:nvSpPr>
          <p:cNvPr id="154" name="Google Shape;154;p12"/>
          <p:cNvSpPr txBox="1">
            <a:spLocks noGrp="1"/>
          </p:cNvSpPr>
          <p:nvPr>
            <p:ph type="body" idx="1"/>
          </p:nvPr>
        </p:nvSpPr>
        <p:spPr>
          <a:xfrm>
            <a:off x="457200" y="1244278"/>
            <a:ext cx="8229600" cy="208675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SzPts val="1800"/>
              <a:buNone/>
            </a:pPr>
            <a:r>
              <a:rPr lang="en-US" sz="1700" dirty="0">
                <a:solidFill>
                  <a:srgbClr val="0070C0"/>
                </a:solidFill>
                <a:latin typeface="Calibri"/>
                <a:ea typeface="Calibri"/>
                <a:cs typeface="Calibri"/>
                <a:sym typeface="Calibri"/>
              </a:rPr>
              <a:t>Will the graduate student also be engaged in an internship or CPT? </a:t>
            </a:r>
            <a:endParaRPr sz="1700" dirty="0">
              <a:latin typeface="Times New Roman"/>
              <a:ea typeface="Times New Roman"/>
              <a:cs typeface="Times New Roman"/>
              <a:sym typeface="Times New Roman"/>
            </a:endParaRPr>
          </a:p>
          <a:p>
            <a:pPr marL="800100" lvl="1" indent="-342900" algn="just" rtl="0">
              <a:lnSpc>
                <a:spcPct val="100000"/>
              </a:lnSpc>
              <a:spcBef>
                <a:spcPts val="0"/>
              </a:spcBef>
              <a:spcAft>
                <a:spcPts val="0"/>
              </a:spcAft>
              <a:buSzPts val="1800"/>
              <a:buFont typeface="Noto Sans Symbols"/>
              <a:buChar char="∙"/>
            </a:pPr>
            <a:r>
              <a:rPr lang="en-US" sz="1700" dirty="0">
                <a:solidFill>
                  <a:srgbClr val="0070C0"/>
                </a:solidFill>
                <a:latin typeface="Calibri"/>
                <a:ea typeface="Calibri"/>
                <a:cs typeface="Calibri"/>
                <a:sym typeface="Calibri"/>
              </a:rPr>
              <a:t>Graduate students who are performing an internship, including Curricular Practical Training (CPT), must obtain </a:t>
            </a:r>
            <a:r>
              <a:rPr lang="en-US" sz="1700" u="sng" dirty="0">
                <a:solidFill>
                  <a:srgbClr val="0066FF"/>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supplemental employment approval</a:t>
            </a:r>
            <a:r>
              <a:rPr lang="en-US" sz="1700" dirty="0">
                <a:solidFill>
                  <a:srgbClr val="0066FF"/>
                </a:solidFill>
                <a:latin typeface="Calibri"/>
                <a:ea typeface="Calibri"/>
                <a:cs typeface="Calibri"/>
                <a:sym typeface="Calibri"/>
              </a:rPr>
              <a:t> </a:t>
            </a:r>
            <a:r>
              <a:rPr lang="en-US" sz="1700" dirty="0">
                <a:solidFill>
                  <a:srgbClr val="0070C0"/>
                </a:solidFill>
                <a:latin typeface="Calibri"/>
                <a:ea typeface="Calibri"/>
                <a:cs typeface="Calibri"/>
                <a:sym typeface="Calibri"/>
              </a:rPr>
              <a:t>in order to hold both an internship and GA appointment concurrently.  </a:t>
            </a:r>
            <a:endParaRPr sz="1700" dirty="0">
              <a:latin typeface="Calibri"/>
              <a:ea typeface="Calibri"/>
              <a:cs typeface="Calibri"/>
              <a:sym typeface="Calibri"/>
            </a:endParaRPr>
          </a:p>
          <a:p>
            <a:pPr marL="457200" lvl="0" indent="-228600" algn="l" rtl="0">
              <a:lnSpc>
                <a:spcPct val="100000"/>
              </a:lnSpc>
              <a:spcBef>
                <a:spcPts val="360"/>
              </a:spcBef>
              <a:spcAft>
                <a:spcPts val="0"/>
              </a:spcAft>
              <a:buClr>
                <a:schemeClr val="dk1"/>
              </a:buClr>
              <a:buSzPts val="1800"/>
              <a:buNone/>
            </a:pPr>
            <a:endParaRPr dirty="0"/>
          </a:p>
        </p:txBody>
      </p:sp>
      <p:sp>
        <p:nvSpPr>
          <p:cNvPr id="155" name="Google Shape;155;p12"/>
          <p:cNvSpPr txBox="1"/>
          <p:nvPr/>
        </p:nvSpPr>
        <p:spPr>
          <a:xfrm>
            <a:off x="457200" y="2728524"/>
            <a:ext cx="8229600" cy="1205011"/>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1800"/>
              <a:buFont typeface="Arial"/>
              <a:buNone/>
            </a:pPr>
            <a:r>
              <a:rPr lang="en-US" sz="1800" b="1" i="0" u="none" strike="noStrike" cap="none" dirty="0">
                <a:solidFill>
                  <a:schemeClr val="dk1"/>
                </a:solidFill>
                <a:latin typeface="Arial"/>
                <a:ea typeface="Arial"/>
                <a:cs typeface="Arial"/>
                <a:sym typeface="Arial"/>
              </a:rPr>
              <a:t>Why does this matter? </a:t>
            </a:r>
            <a:endParaRPr dirty="0"/>
          </a:p>
          <a:p>
            <a:pPr marL="742950" marR="0" lvl="1" indent="-285750" algn="just"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Full-time internship plus a GA plus full-time enrollment can be a significant workload </a:t>
            </a:r>
            <a:endParaRPr dirty="0"/>
          </a:p>
          <a:p>
            <a:pPr marL="742950" marR="0" lvl="1" indent="-285750" algn="just"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Revamped </a:t>
            </a:r>
            <a:r>
              <a:rPr lang="en-US" sz="1800" b="0" i="0" u="sng" strike="noStrike" cap="none" dirty="0">
                <a:solidFill>
                  <a:srgbClr val="0066FF"/>
                </a:solidFill>
                <a:latin typeface="Arial"/>
                <a:ea typeface="Arial"/>
                <a:cs typeface="Arial"/>
                <a:sym typeface="Arial"/>
                <a:hlinkClick r:id="rId4">
                  <a:extLst>
                    <a:ext uri="{A12FA001-AC4F-418D-AE19-62706E023703}">
                      <ahyp:hlinkClr xmlns:ahyp="http://schemas.microsoft.com/office/drawing/2018/hyperlinkcolor" val="tx"/>
                    </a:ext>
                  </a:extLst>
                </a:hlinkClick>
              </a:rPr>
              <a:t>Supplemental Employment Approval Form</a:t>
            </a:r>
            <a:r>
              <a:rPr lang="en-US" sz="1800" b="0" i="0" u="none" strike="noStrike" cap="none" dirty="0">
                <a:solidFill>
                  <a:srgbClr val="0066FF"/>
                </a:solidFill>
                <a:latin typeface="Arial"/>
                <a:ea typeface="Arial"/>
                <a:cs typeface="Arial"/>
                <a:sym typeface="Arial"/>
              </a:rPr>
              <a:t> </a:t>
            </a:r>
            <a:r>
              <a:rPr lang="en-US" sz="1800" b="0" i="0" u="none" strike="noStrike" cap="none" dirty="0">
                <a:solidFill>
                  <a:schemeClr val="dk1"/>
                </a:solidFill>
                <a:latin typeface="Arial"/>
                <a:ea typeface="Arial"/>
                <a:cs typeface="Arial"/>
                <a:sym typeface="Arial"/>
              </a:rPr>
              <a:t>can be used to request approval for grads who wish to hold both roles concurrently </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3"/>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a:t>Offer Letters Signatures</a:t>
            </a:r>
            <a:endParaRPr/>
          </a:p>
        </p:txBody>
      </p:sp>
      <p:sp>
        <p:nvSpPr>
          <p:cNvPr id="161" name="Google Shape;161;p13"/>
          <p:cNvSpPr txBox="1">
            <a:spLocks noGrp="1"/>
          </p:cNvSpPr>
          <p:nvPr>
            <p:ph type="body" idx="1"/>
          </p:nvPr>
        </p:nvSpPr>
        <p:spPr>
          <a:xfrm>
            <a:off x="457201" y="1244277"/>
            <a:ext cx="3638120" cy="3394200"/>
          </a:xfrm>
          <a:prstGeom prst="rect">
            <a:avLst/>
          </a:prstGeom>
          <a:noFill/>
          <a:ln>
            <a:noFill/>
          </a:ln>
        </p:spPr>
        <p:txBody>
          <a:bodyPr spcFirstLastPara="1" wrap="square" lIns="91425" tIns="45700" rIns="91425" bIns="45700" anchor="t" anchorCtr="0">
            <a:noAutofit/>
          </a:bodyPr>
          <a:lstStyle/>
          <a:p>
            <a:pPr marL="342900" lvl="0" indent="-336550" algn="l" rtl="0">
              <a:lnSpc>
                <a:spcPct val="100000"/>
              </a:lnSpc>
              <a:spcBef>
                <a:spcPts val="0"/>
              </a:spcBef>
              <a:spcAft>
                <a:spcPts val="0"/>
              </a:spcAft>
              <a:buSzPts val="1700"/>
              <a:buChar char="•"/>
            </a:pPr>
            <a:r>
              <a:rPr lang="en-US" sz="1600" b="1">
                <a:solidFill>
                  <a:schemeClr val="dk1"/>
                </a:solidFill>
              </a:rPr>
              <a:t>Signatures </a:t>
            </a:r>
            <a:endParaRPr/>
          </a:p>
          <a:p>
            <a:pPr marL="800100" lvl="1" indent="-336550" algn="l" rtl="0">
              <a:lnSpc>
                <a:spcPct val="100000"/>
              </a:lnSpc>
              <a:spcBef>
                <a:spcPts val="0"/>
              </a:spcBef>
              <a:spcAft>
                <a:spcPts val="0"/>
              </a:spcAft>
              <a:buSzPts val="1700"/>
              <a:buChar char="–"/>
            </a:pPr>
            <a:r>
              <a:rPr lang="en-US" sz="1600">
                <a:solidFill>
                  <a:schemeClr val="dk1"/>
                </a:solidFill>
              </a:rPr>
              <a:t>GA must sign both to accept assistantship and to acknowledge contingency language about arriving in the U.S. </a:t>
            </a:r>
            <a:endParaRPr/>
          </a:p>
          <a:p>
            <a:pPr marL="800100" lvl="1" indent="-336550" algn="l" rtl="0">
              <a:lnSpc>
                <a:spcPct val="100000"/>
              </a:lnSpc>
              <a:spcBef>
                <a:spcPts val="0"/>
              </a:spcBef>
              <a:spcAft>
                <a:spcPts val="0"/>
              </a:spcAft>
              <a:buSzPts val="1700"/>
              <a:buChar char="–"/>
            </a:pPr>
            <a:r>
              <a:rPr lang="en-US" sz="1600">
                <a:solidFill>
                  <a:schemeClr val="dk1"/>
                </a:solidFill>
              </a:rPr>
              <a:t>If appointed in a non-academic unit, academic advisor must sign (before offer is issued) </a:t>
            </a:r>
            <a:endParaRPr/>
          </a:p>
          <a:p>
            <a:pPr marL="800100" lvl="1" indent="-336550" algn="l" rtl="0">
              <a:lnSpc>
                <a:spcPct val="100000"/>
              </a:lnSpc>
              <a:spcBef>
                <a:spcPts val="0"/>
              </a:spcBef>
              <a:spcAft>
                <a:spcPts val="0"/>
              </a:spcAft>
              <a:buSzPts val="1700"/>
              <a:buChar char="–"/>
            </a:pPr>
            <a:r>
              <a:rPr lang="en-US" sz="1600">
                <a:solidFill>
                  <a:schemeClr val="dk1"/>
                </a:solidFill>
              </a:rPr>
              <a:t>Letters must be fully executed for Payroll to process </a:t>
            </a:r>
            <a:endParaRPr/>
          </a:p>
        </p:txBody>
      </p:sp>
      <p:pic>
        <p:nvPicPr>
          <p:cNvPr id="162" name="Google Shape;162;p13" descr="Screenshot of signature portion of GA offer letter template"/>
          <p:cNvPicPr preferRelativeResize="0"/>
          <p:nvPr/>
        </p:nvPicPr>
        <p:blipFill rotWithShape="1">
          <a:blip r:embed="rId3">
            <a:alphaModFix/>
          </a:blip>
          <a:srcRect/>
          <a:stretch/>
        </p:blipFill>
        <p:spPr>
          <a:xfrm>
            <a:off x="4095320" y="1329229"/>
            <a:ext cx="4678565" cy="273114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4"/>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sz="3400"/>
              <a:t>Supplemental Description of Duties Form</a:t>
            </a:r>
            <a:endParaRPr sz="3400"/>
          </a:p>
        </p:txBody>
      </p:sp>
      <p:sp>
        <p:nvSpPr>
          <p:cNvPr id="168" name="Google Shape;168;p14"/>
          <p:cNvSpPr txBox="1">
            <a:spLocks noGrp="1"/>
          </p:cNvSpPr>
          <p:nvPr>
            <p:ph type="body" idx="1"/>
          </p:nvPr>
        </p:nvSpPr>
        <p:spPr>
          <a:xfrm>
            <a:off x="457200" y="1244277"/>
            <a:ext cx="8087032" cy="3394075"/>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SzPts val="1850"/>
              <a:buChar char="•"/>
            </a:pPr>
            <a:r>
              <a:rPr lang="en-US" sz="1600" b="1" dirty="0">
                <a:solidFill>
                  <a:schemeClr val="dk1"/>
                </a:solidFill>
              </a:rPr>
              <a:t>Who creates this? </a:t>
            </a:r>
            <a:endParaRPr dirty="0"/>
          </a:p>
          <a:p>
            <a:pPr marL="742950" lvl="1" indent="-285750" algn="l" rtl="0">
              <a:lnSpc>
                <a:spcPct val="100000"/>
              </a:lnSpc>
              <a:spcBef>
                <a:spcPts val="0"/>
              </a:spcBef>
              <a:spcAft>
                <a:spcPts val="0"/>
              </a:spcAft>
              <a:buSzPts val="1850"/>
              <a:buChar char="–"/>
            </a:pPr>
            <a:r>
              <a:rPr lang="en-US" sz="1600" dirty="0">
                <a:solidFill>
                  <a:schemeClr val="dk1"/>
                </a:solidFill>
              </a:rPr>
              <a:t>Hiring department </a:t>
            </a:r>
            <a:endParaRPr dirty="0"/>
          </a:p>
          <a:p>
            <a:pPr marL="742950" lvl="1" indent="-168275" algn="l" rtl="0">
              <a:lnSpc>
                <a:spcPct val="100000"/>
              </a:lnSpc>
              <a:spcBef>
                <a:spcPts val="0"/>
              </a:spcBef>
              <a:spcAft>
                <a:spcPts val="0"/>
              </a:spcAft>
              <a:buSzPts val="1850"/>
              <a:buNone/>
            </a:pPr>
            <a:endParaRPr sz="1600" dirty="0">
              <a:solidFill>
                <a:schemeClr val="dk1"/>
              </a:solidFill>
            </a:endParaRPr>
          </a:p>
          <a:p>
            <a:pPr marL="285750" lvl="0" indent="-285750" algn="l" rtl="0">
              <a:lnSpc>
                <a:spcPct val="100000"/>
              </a:lnSpc>
              <a:spcBef>
                <a:spcPts val="0"/>
              </a:spcBef>
              <a:spcAft>
                <a:spcPts val="0"/>
              </a:spcAft>
              <a:buSzPts val="1850"/>
              <a:buChar char="•"/>
            </a:pPr>
            <a:r>
              <a:rPr lang="en-US" sz="1600" b="1" dirty="0">
                <a:solidFill>
                  <a:schemeClr val="dk1"/>
                </a:solidFill>
              </a:rPr>
              <a:t>Templates &gt; hr.uconn.edu/offer-letters/ </a:t>
            </a:r>
            <a:endParaRPr dirty="0"/>
          </a:p>
          <a:p>
            <a:pPr marL="742950" lvl="1" indent="-276225" algn="l" rtl="0">
              <a:lnSpc>
                <a:spcPct val="100000"/>
              </a:lnSpc>
              <a:spcBef>
                <a:spcPts val="0"/>
              </a:spcBef>
              <a:spcAft>
                <a:spcPts val="0"/>
              </a:spcAft>
              <a:buSzPts val="1850"/>
              <a:buChar char="–"/>
            </a:pPr>
            <a:r>
              <a:rPr lang="en-US" sz="1600" dirty="0">
                <a:solidFill>
                  <a:schemeClr val="dk1"/>
                </a:solidFill>
              </a:rPr>
              <a:t>Can be revised as needed to accurately reflect GA’s duties </a:t>
            </a:r>
            <a:endParaRPr dirty="0"/>
          </a:p>
          <a:p>
            <a:pPr marL="742950" lvl="1" indent="-158750" algn="l" rtl="0">
              <a:lnSpc>
                <a:spcPct val="100000"/>
              </a:lnSpc>
              <a:spcBef>
                <a:spcPts val="0"/>
              </a:spcBef>
              <a:spcAft>
                <a:spcPts val="0"/>
              </a:spcAft>
              <a:buSzPts val="1850"/>
              <a:buNone/>
            </a:pPr>
            <a:endParaRPr sz="1600" dirty="0">
              <a:solidFill>
                <a:schemeClr val="dk1"/>
              </a:solidFill>
            </a:endParaRPr>
          </a:p>
          <a:p>
            <a:pPr marL="285750" lvl="0" indent="-285750" algn="l" rtl="0">
              <a:lnSpc>
                <a:spcPct val="100000"/>
              </a:lnSpc>
              <a:spcBef>
                <a:spcPts val="0"/>
              </a:spcBef>
              <a:spcAft>
                <a:spcPts val="0"/>
              </a:spcAft>
              <a:buSzPts val="1850"/>
              <a:buChar char="•"/>
            </a:pPr>
            <a:r>
              <a:rPr lang="en-US" sz="1600" b="1" dirty="0">
                <a:solidFill>
                  <a:schemeClr val="dk1"/>
                </a:solidFill>
              </a:rPr>
              <a:t>Not required to be provided at same time as offer letter </a:t>
            </a:r>
            <a:endParaRPr dirty="0"/>
          </a:p>
          <a:p>
            <a:pPr marL="742950" lvl="1" indent="-276225" algn="l" rtl="0">
              <a:lnSpc>
                <a:spcPct val="100000"/>
              </a:lnSpc>
              <a:spcBef>
                <a:spcPts val="0"/>
              </a:spcBef>
              <a:spcAft>
                <a:spcPts val="0"/>
              </a:spcAft>
              <a:buSzPts val="1850"/>
              <a:buChar char="–"/>
            </a:pPr>
            <a:r>
              <a:rPr lang="en-US" sz="1600" dirty="0">
                <a:solidFill>
                  <a:schemeClr val="dk1"/>
                </a:solidFill>
              </a:rPr>
              <a:t>Contractual requirement but not required to initiate payroll authorization in </a:t>
            </a:r>
            <a:r>
              <a:rPr lang="en-US" sz="1600" dirty="0" err="1">
                <a:solidFill>
                  <a:schemeClr val="dk1"/>
                </a:solidFill>
              </a:rPr>
              <a:t>SmartHR</a:t>
            </a:r>
            <a:endParaRPr sz="1600" dirty="0">
              <a:solidFill>
                <a:schemeClr val="dk1"/>
              </a:solidFill>
            </a:endParaRPr>
          </a:p>
          <a:p>
            <a:pPr marL="742950" lvl="1" indent="-276225" algn="l" rtl="0">
              <a:lnSpc>
                <a:spcPct val="100000"/>
              </a:lnSpc>
              <a:spcBef>
                <a:spcPts val="0"/>
              </a:spcBef>
              <a:spcAft>
                <a:spcPts val="0"/>
              </a:spcAft>
              <a:buSzPts val="1850"/>
              <a:buChar char="–"/>
            </a:pPr>
            <a:r>
              <a:rPr lang="en-US" sz="1600" dirty="0">
                <a:solidFill>
                  <a:schemeClr val="dk1"/>
                </a:solidFill>
              </a:rPr>
              <a:t>Can be signed closer to start date of appointment </a:t>
            </a:r>
            <a:endParaRPr dirty="0"/>
          </a:p>
          <a:p>
            <a:pPr marL="742950" lvl="1" indent="-276225" algn="l" rtl="0">
              <a:lnSpc>
                <a:spcPct val="100000"/>
              </a:lnSpc>
              <a:spcBef>
                <a:spcPts val="0"/>
              </a:spcBef>
              <a:spcAft>
                <a:spcPts val="0"/>
              </a:spcAft>
              <a:buSzPts val="1850"/>
              <a:buChar char="–"/>
            </a:pPr>
            <a:r>
              <a:rPr lang="en-US" sz="1600" dirty="0">
                <a:solidFill>
                  <a:schemeClr val="dk1"/>
                </a:solidFill>
              </a:rPr>
              <a:t>Signed copy should be sent to academic home department AND maintained within the hiring department </a:t>
            </a:r>
            <a:endParaRPr dirty="0"/>
          </a:p>
          <a:p>
            <a:pPr marL="342900" lvl="0" indent="-225425" algn="l" rtl="0">
              <a:lnSpc>
                <a:spcPct val="90000"/>
              </a:lnSpc>
              <a:spcBef>
                <a:spcPts val="600"/>
              </a:spcBef>
              <a:spcAft>
                <a:spcPts val="0"/>
              </a:spcAft>
              <a:buClr>
                <a:schemeClr val="dk1"/>
              </a:buClr>
              <a:buSzPts val="1850"/>
              <a:buNone/>
            </a:pPr>
            <a:endParaRPr sz="1600" b="1" dirty="0">
              <a:solidFill>
                <a:schemeClr val="dk1"/>
              </a:solidFill>
            </a:endParaRPr>
          </a:p>
          <a:p>
            <a:pPr marL="466725" lvl="1" indent="0" algn="l" rtl="0">
              <a:lnSpc>
                <a:spcPct val="90000"/>
              </a:lnSpc>
              <a:spcBef>
                <a:spcPts val="1200"/>
              </a:spcBef>
              <a:spcAft>
                <a:spcPts val="0"/>
              </a:spcAft>
              <a:buSzPts val="1850"/>
              <a:buNone/>
            </a:pPr>
            <a:endParaRPr sz="1850" dirty="0"/>
          </a:p>
          <a:p>
            <a:pPr marL="342900" lvl="0" indent="0" algn="l" rtl="0">
              <a:lnSpc>
                <a:spcPct val="90000"/>
              </a:lnSpc>
              <a:spcBef>
                <a:spcPts val="1200"/>
              </a:spcBef>
              <a:spcAft>
                <a:spcPts val="0"/>
              </a:spcAft>
              <a:buSzPts val="2000"/>
              <a:buNone/>
            </a:pPr>
            <a:r>
              <a:rPr lang="en-US" sz="1850" dirty="0"/>
              <a:t> </a:t>
            </a:r>
            <a:endParaRPr sz="1850" dirty="0"/>
          </a:p>
          <a:p>
            <a:pPr marL="342900" lvl="0" indent="0" algn="l" rtl="0">
              <a:lnSpc>
                <a:spcPct val="90000"/>
              </a:lnSpc>
              <a:spcBef>
                <a:spcPts val="600"/>
              </a:spcBef>
              <a:spcAft>
                <a:spcPts val="0"/>
              </a:spcAft>
              <a:buSzPts val="2000"/>
              <a:buNone/>
            </a:pPr>
            <a:endParaRPr sz="185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5"/>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a:t>Stipend Levels </a:t>
            </a:r>
            <a:endParaRPr/>
          </a:p>
        </p:txBody>
      </p:sp>
      <p:sp>
        <p:nvSpPr>
          <p:cNvPr id="174" name="Google Shape;174;p15"/>
          <p:cNvSpPr txBox="1">
            <a:spLocks noGrp="1"/>
          </p:cNvSpPr>
          <p:nvPr>
            <p:ph type="body" idx="1"/>
          </p:nvPr>
        </p:nvSpPr>
        <p:spPr>
          <a:xfrm>
            <a:off x="457200" y="1244277"/>
            <a:ext cx="8229600" cy="3394200"/>
          </a:xfrm>
          <a:prstGeom prst="rect">
            <a:avLst/>
          </a:prstGeom>
          <a:noFill/>
          <a:ln>
            <a:noFill/>
          </a:ln>
        </p:spPr>
        <p:txBody>
          <a:bodyPr spcFirstLastPara="1" wrap="square" lIns="91425" tIns="45700" rIns="91425" bIns="45700" anchor="t" anchorCtr="0">
            <a:noAutofit/>
          </a:bodyPr>
          <a:lstStyle/>
          <a:p>
            <a:pPr marL="342900" lvl="0" indent="-336550" algn="l" rtl="0">
              <a:lnSpc>
                <a:spcPct val="100000"/>
              </a:lnSpc>
              <a:spcBef>
                <a:spcPts val="0"/>
              </a:spcBef>
              <a:spcAft>
                <a:spcPts val="0"/>
              </a:spcAft>
              <a:buSzPts val="1700"/>
              <a:buChar char="•"/>
            </a:pPr>
            <a:r>
              <a:rPr lang="en-US" sz="1550" b="1" dirty="0"/>
              <a:t>GA stipend levels </a:t>
            </a:r>
            <a:endParaRPr dirty="0"/>
          </a:p>
          <a:p>
            <a:pPr marL="742950" lvl="1" indent="-279400" algn="l" rtl="0">
              <a:lnSpc>
                <a:spcPct val="100000"/>
              </a:lnSpc>
              <a:spcBef>
                <a:spcPts val="0"/>
              </a:spcBef>
              <a:spcAft>
                <a:spcPts val="0"/>
              </a:spcAft>
              <a:buSzPts val="1700"/>
              <a:buChar char="–"/>
            </a:pPr>
            <a:r>
              <a:rPr lang="en-US" sz="1550" dirty="0"/>
              <a:t>Level 1 (B) - Master’s degree students; doctoral students without a master’s or master’s equivalency </a:t>
            </a:r>
            <a:endParaRPr dirty="0"/>
          </a:p>
          <a:p>
            <a:pPr marL="742950" lvl="1" indent="-279400" algn="l" rtl="0">
              <a:lnSpc>
                <a:spcPct val="100000"/>
              </a:lnSpc>
              <a:spcBef>
                <a:spcPts val="0"/>
              </a:spcBef>
              <a:spcAft>
                <a:spcPts val="0"/>
              </a:spcAft>
              <a:buSzPts val="1700"/>
              <a:buChar char="–"/>
            </a:pPr>
            <a:r>
              <a:rPr lang="en-US" sz="1550" dirty="0"/>
              <a:t>Level 2 (M) - 30 credits or previous master’s degree,</a:t>
            </a:r>
            <a:r>
              <a:rPr lang="en-US" sz="1550" b="1" dirty="0"/>
              <a:t> </a:t>
            </a:r>
            <a:r>
              <a:rPr lang="en-US" sz="1550" dirty="0"/>
              <a:t>must be in a doctoral program </a:t>
            </a:r>
            <a:endParaRPr dirty="0"/>
          </a:p>
          <a:p>
            <a:pPr marL="742950" lvl="1" indent="-279400" algn="l" rtl="0">
              <a:lnSpc>
                <a:spcPct val="100000"/>
              </a:lnSpc>
              <a:spcBef>
                <a:spcPts val="0"/>
              </a:spcBef>
              <a:spcAft>
                <a:spcPts val="0"/>
              </a:spcAft>
              <a:buSzPts val="1700"/>
              <a:buChar char="–"/>
            </a:pPr>
            <a:r>
              <a:rPr lang="en-US" sz="1550" dirty="0"/>
              <a:t>Level 3 (PhD) - General Exam milestone </a:t>
            </a:r>
            <a:r>
              <a:rPr lang="en-US" sz="900" i="1" dirty="0"/>
              <a:t>(Level 3 increases will follow academic home department’s approach)</a:t>
            </a:r>
            <a:endParaRPr dirty="0"/>
          </a:p>
          <a:p>
            <a:pPr marL="742950" lvl="1" indent="-171450" algn="l" rtl="0">
              <a:lnSpc>
                <a:spcPct val="100000"/>
              </a:lnSpc>
              <a:spcBef>
                <a:spcPts val="0"/>
              </a:spcBef>
              <a:spcAft>
                <a:spcPts val="0"/>
              </a:spcAft>
              <a:buSzPts val="1700"/>
              <a:buNone/>
            </a:pPr>
            <a:endParaRPr sz="1550" dirty="0"/>
          </a:p>
          <a:p>
            <a:pPr marL="342900" lvl="0" indent="-336550" algn="l" rtl="0">
              <a:lnSpc>
                <a:spcPct val="100000"/>
              </a:lnSpc>
              <a:spcBef>
                <a:spcPts val="0"/>
              </a:spcBef>
              <a:spcAft>
                <a:spcPts val="0"/>
              </a:spcAft>
              <a:buSzPts val="1700"/>
              <a:buChar char="•"/>
            </a:pPr>
            <a:r>
              <a:rPr lang="en-US" sz="1550" b="1" dirty="0"/>
              <a:t>Stipend rates and payroll dates </a:t>
            </a:r>
            <a:endParaRPr dirty="0"/>
          </a:p>
          <a:p>
            <a:pPr marL="800100" lvl="1" indent="-336550" algn="l" rtl="0">
              <a:lnSpc>
                <a:spcPct val="100000"/>
              </a:lnSpc>
              <a:spcBef>
                <a:spcPts val="0"/>
              </a:spcBef>
              <a:spcAft>
                <a:spcPts val="0"/>
              </a:spcAft>
              <a:buSzPts val="1700"/>
              <a:buChar char="–"/>
            </a:pPr>
            <a:r>
              <a:rPr lang="en-US" sz="1550" dirty="0"/>
              <a:t>Available on </a:t>
            </a:r>
            <a:r>
              <a:rPr lang="en-US" sz="1550" u="sng" dirty="0">
                <a:solidFill>
                  <a:schemeClr val="hlink"/>
                </a:solidFill>
                <a:hlinkClick r:id="rId3"/>
              </a:rPr>
              <a:t>Payroll’s website</a:t>
            </a:r>
            <a:endParaRPr sz="1550" dirty="0"/>
          </a:p>
          <a:p>
            <a:pPr marL="342900" lvl="0" indent="-228600" algn="l" rtl="0">
              <a:lnSpc>
                <a:spcPct val="100000"/>
              </a:lnSpc>
              <a:spcBef>
                <a:spcPts val="0"/>
              </a:spcBef>
              <a:spcAft>
                <a:spcPts val="0"/>
              </a:spcAft>
              <a:buSzPts val="1700"/>
              <a:buNone/>
            </a:pPr>
            <a:endParaRPr sz="1550" b="1" dirty="0"/>
          </a:p>
          <a:p>
            <a:pPr marL="342900" lvl="0" indent="-336550" algn="l" rtl="0">
              <a:lnSpc>
                <a:spcPct val="100000"/>
              </a:lnSpc>
              <a:spcBef>
                <a:spcPts val="0"/>
              </a:spcBef>
              <a:spcAft>
                <a:spcPts val="0"/>
              </a:spcAft>
              <a:buSzPts val="1700"/>
              <a:buChar char="•"/>
            </a:pPr>
            <a:r>
              <a:rPr lang="en-US" sz="1550" b="1" dirty="0"/>
              <a:t>Contract minimums </a:t>
            </a:r>
            <a:endParaRPr dirty="0"/>
          </a:p>
          <a:p>
            <a:pPr marL="742950" lvl="1" indent="-279400" algn="l" rtl="0">
              <a:lnSpc>
                <a:spcPct val="100000"/>
              </a:lnSpc>
              <a:spcBef>
                <a:spcPts val="0"/>
              </a:spcBef>
              <a:spcAft>
                <a:spcPts val="0"/>
              </a:spcAft>
              <a:buSzPts val="1700"/>
              <a:buChar char="–"/>
            </a:pPr>
            <a:r>
              <a:rPr lang="en-US" sz="1550" dirty="0"/>
              <a:t>GA Pay Level Adjustment Form </a:t>
            </a:r>
            <a:endParaRPr dirty="0"/>
          </a:p>
          <a:p>
            <a:pPr marL="742950" lvl="1" indent="-171450" algn="l" rtl="0">
              <a:lnSpc>
                <a:spcPct val="100000"/>
              </a:lnSpc>
              <a:spcBef>
                <a:spcPts val="0"/>
              </a:spcBef>
              <a:spcAft>
                <a:spcPts val="0"/>
              </a:spcAft>
              <a:buSzPts val="1700"/>
              <a:buNone/>
            </a:pPr>
            <a:endParaRPr sz="1550" dirty="0"/>
          </a:p>
          <a:p>
            <a:pPr marL="342900" lvl="0" indent="-336550" algn="l" rtl="0">
              <a:lnSpc>
                <a:spcPct val="100000"/>
              </a:lnSpc>
              <a:spcBef>
                <a:spcPts val="0"/>
              </a:spcBef>
              <a:spcAft>
                <a:spcPts val="0"/>
              </a:spcAft>
              <a:buSzPts val="1700"/>
              <a:buChar char="•"/>
            </a:pPr>
            <a:r>
              <a:rPr lang="en-US" sz="1550" b="1" dirty="0"/>
              <a:t>How to determine a GA’s stipend level </a:t>
            </a:r>
            <a:endParaRPr dirty="0"/>
          </a:p>
          <a:p>
            <a:pPr marL="800100" lvl="1" indent="-336550" algn="l" rtl="0">
              <a:lnSpc>
                <a:spcPct val="100000"/>
              </a:lnSpc>
              <a:spcBef>
                <a:spcPts val="0"/>
              </a:spcBef>
              <a:spcAft>
                <a:spcPts val="0"/>
              </a:spcAft>
              <a:buSzPts val="1700"/>
              <a:buChar char="•"/>
            </a:pPr>
            <a:r>
              <a:rPr lang="en-US" sz="1550" dirty="0"/>
              <a:t>Ask academic home department </a:t>
            </a:r>
            <a:endParaRPr dirty="0"/>
          </a:p>
          <a:p>
            <a:pPr marL="800100" lvl="1" indent="-336550" algn="l" rtl="0">
              <a:lnSpc>
                <a:spcPct val="100000"/>
              </a:lnSpc>
              <a:spcBef>
                <a:spcPts val="0"/>
              </a:spcBef>
              <a:spcAft>
                <a:spcPts val="0"/>
              </a:spcAft>
              <a:buSzPts val="1700"/>
              <a:buChar char="•"/>
            </a:pPr>
            <a:r>
              <a:rPr lang="en-US" sz="1550" dirty="0"/>
              <a:t>Refer to “GA Hire Eligibility and Stipend Level Report” </a:t>
            </a:r>
            <a:endParaRPr dirty="0"/>
          </a:p>
          <a:p>
            <a:pPr marL="800100" lvl="1" indent="-336550" algn="l" rtl="0">
              <a:lnSpc>
                <a:spcPct val="100000"/>
              </a:lnSpc>
              <a:spcBef>
                <a:spcPts val="0"/>
              </a:spcBef>
              <a:spcAft>
                <a:spcPts val="0"/>
              </a:spcAft>
              <a:buSzPts val="1700"/>
              <a:buFont typeface="Arial"/>
              <a:buChar char="•"/>
            </a:pPr>
            <a:r>
              <a:rPr lang="en-US" sz="1550" dirty="0"/>
              <a:t>**If GA is solely enrolled in a master’s program, they’ll always be Level 1 </a:t>
            </a:r>
            <a:endParaRPr dirty="0"/>
          </a:p>
          <a:p>
            <a:pPr marL="800100" lvl="1" indent="-228600" algn="l" rtl="0">
              <a:lnSpc>
                <a:spcPct val="100000"/>
              </a:lnSpc>
              <a:spcBef>
                <a:spcPts val="0"/>
              </a:spcBef>
              <a:spcAft>
                <a:spcPts val="0"/>
              </a:spcAft>
              <a:buSzPts val="1700"/>
              <a:buNone/>
            </a:pPr>
            <a:endParaRPr sz="1550" dirty="0"/>
          </a:p>
          <a:p>
            <a:pPr marL="800100" lvl="1" indent="-228600" algn="l" rtl="0">
              <a:lnSpc>
                <a:spcPct val="100000"/>
              </a:lnSpc>
              <a:spcBef>
                <a:spcPts val="0"/>
              </a:spcBef>
              <a:spcAft>
                <a:spcPts val="0"/>
              </a:spcAft>
              <a:buSzPts val="1700"/>
              <a:buNone/>
            </a:pPr>
            <a:endParaRPr sz="155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6"/>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sz="3400"/>
              <a:t>Hiring TAs Without English Proficiency</a:t>
            </a:r>
            <a:endParaRPr sz="3400"/>
          </a:p>
        </p:txBody>
      </p:sp>
      <p:sp>
        <p:nvSpPr>
          <p:cNvPr id="180" name="Google Shape;180;p16"/>
          <p:cNvSpPr txBox="1">
            <a:spLocks noGrp="1"/>
          </p:cNvSpPr>
          <p:nvPr>
            <p:ph type="body" idx="1"/>
          </p:nvPr>
        </p:nvSpPr>
        <p:spPr>
          <a:xfrm>
            <a:off x="457200" y="1244275"/>
            <a:ext cx="8188800" cy="33942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50"/>
              <a:buChar char="•"/>
            </a:pPr>
            <a:r>
              <a:rPr lang="en-US" sz="1400" b="1"/>
              <a:t>Admission requirement vs TA requirement </a:t>
            </a:r>
            <a:endParaRPr/>
          </a:p>
          <a:p>
            <a:pPr marL="342900" lvl="0" indent="-225425" algn="l" rtl="0">
              <a:lnSpc>
                <a:spcPct val="90000"/>
              </a:lnSpc>
              <a:spcBef>
                <a:spcPts val="0"/>
              </a:spcBef>
              <a:spcAft>
                <a:spcPts val="0"/>
              </a:spcAft>
              <a:buClr>
                <a:schemeClr val="dk1"/>
              </a:buClr>
              <a:buSzPts val="1850"/>
              <a:buNone/>
            </a:pPr>
            <a:endParaRPr sz="1400" b="1"/>
          </a:p>
          <a:p>
            <a:pPr marL="342900" lvl="0" indent="-336550" algn="l" rtl="0">
              <a:lnSpc>
                <a:spcPct val="100000"/>
              </a:lnSpc>
              <a:spcBef>
                <a:spcPts val="0"/>
              </a:spcBef>
              <a:spcAft>
                <a:spcPts val="0"/>
              </a:spcAft>
              <a:buSzPts val="1700"/>
              <a:buChar char="•"/>
            </a:pPr>
            <a:r>
              <a:rPr lang="en-US" sz="1400" b="1"/>
              <a:t>Anyone whose primary language is not English must provide proof of proficiency</a:t>
            </a:r>
            <a:endParaRPr/>
          </a:p>
          <a:p>
            <a:pPr marL="742950" lvl="1" indent="-279400" algn="l" rtl="0">
              <a:lnSpc>
                <a:spcPct val="100000"/>
              </a:lnSpc>
              <a:spcBef>
                <a:spcPts val="0"/>
              </a:spcBef>
              <a:spcAft>
                <a:spcPts val="0"/>
              </a:spcAft>
              <a:buSzPts val="1700"/>
              <a:buChar char="–"/>
            </a:pPr>
            <a:r>
              <a:rPr lang="en-US" sz="1400" u="sng">
                <a:solidFill>
                  <a:schemeClr val="hlink"/>
                </a:solidFill>
                <a:hlinkClick r:id="rId3"/>
              </a:rPr>
              <a:t>UConn’s English Proficiency Policy </a:t>
            </a:r>
            <a:endParaRPr sz="1400"/>
          </a:p>
          <a:p>
            <a:pPr marL="742950" lvl="1" indent="-279400" algn="l" rtl="0">
              <a:lnSpc>
                <a:spcPct val="100000"/>
              </a:lnSpc>
              <a:spcBef>
                <a:spcPts val="0"/>
              </a:spcBef>
              <a:spcAft>
                <a:spcPts val="0"/>
              </a:spcAft>
              <a:buSzPts val="1700"/>
              <a:buChar char="–"/>
            </a:pPr>
            <a:r>
              <a:rPr lang="en-US" sz="1400"/>
              <a:t>Anyone whose primary language is not English must provide proof of proficiency </a:t>
            </a:r>
            <a:endParaRPr/>
          </a:p>
          <a:p>
            <a:pPr marL="742950" lvl="1" indent="-171450" algn="l" rtl="0">
              <a:lnSpc>
                <a:spcPct val="100000"/>
              </a:lnSpc>
              <a:spcBef>
                <a:spcPts val="0"/>
              </a:spcBef>
              <a:spcAft>
                <a:spcPts val="0"/>
              </a:spcAft>
              <a:buSzPts val="1700"/>
              <a:buNone/>
            </a:pPr>
            <a:endParaRPr sz="1400"/>
          </a:p>
          <a:p>
            <a:pPr marL="342900" lvl="0" indent="-336550" algn="l" rtl="0">
              <a:lnSpc>
                <a:spcPct val="100000"/>
              </a:lnSpc>
              <a:spcBef>
                <a:spcPts val="0"/>
              </a:spcBef>
              <a:spcAft>
                <a:spcPts val="0"/>
              </a:spcAft>
              <a:buSzPts val="1700"/>
              <a:buChar char="•"/>
            </a:pPr>
            <a:r>
              <a:rPr lang="en-US" sz="1400" b="1"/>
              <a:t>Reach out to academic home department or refer to GA Hire Level Report for current students </a:t>
            </a:r>
            <a:endParaRPr/>
          </a:p>
          <a:p>
            <a:pPr marL="742950" lvl="1" indent="-279400" algn="l" rtl="0">
              <a:lnSpc>
                <a:spcPct val="100000"/>
              </a:lnSpc>
              <a:spcBef>
                <a:spcPts val="0"/>
              </a:spcBef>
              <a:spcAft>
                <a:spcPts val="0"/>
              </a:spcAft>
              <a:buSzPts val="1700"/>
              <a:buChar char="–"/>
            </a:pPr>
            <a:r>
              <a:rPr lang="en-US" sz="1400"/>
              <a:t>Next </a:t>
            </a:r>
            <a:r>
              <a:rPr lang="en-US" sz="1400" u="sng">
                <a:solidFill>
                  <a:schemeClr val="hlink"/>
                </a:solidFill>
                <a:hlinkClick r:id="rId4"/>
              </a:rPr>
              <a:t>microteaching test </a:t>
            </a:r>
            <a:r>
              <a:rPr lang="en-US" sz="1400"/>
              <a:t>is in June</a:t>
            </a:r>
            <a:endParaRPr sz="1400">
              <a:solidFill>
                <a:srgbClr val="FF0000"/>
              </a:solidFill>
            </a:endParaRPr>
          </a:p>
          <a:p>
            <a:pPr marL="742950" lvl="1" indent="-279400" algn="l" rtl="0">
              <a:lnSpc>
                <a:spcPct val="100000"/>
              </a:lnSpc>
              <a:spcBef>
                <a:spcPts val="0"/>
              </a:spcBef>
              <a:spcAft>
                <a:spcPts val="0"/>
              </a:spcAft>
              <a:buSzPts val="1700"/>
              <a:buChar char="–"/>
            </a:pPr>
            <a:r>
              <a:rPr lang="en-US" sz="1400"/>
              <a:t>Waiver interviews take place every month; reach out to </a:t>
            </a:r>
            <a:r>
              <a:rPr lang="en-US" sz="1400" u="sng">
                <a:solidFill>
                  <a:schemeClr val="hlink"/>
                </a:solidFill>
                <a:hlinkClick r:id="rId5"/>
              </a:rPr>
              <a:t>ana.s.colon@uconn.edu</a:t>
            </a:r>
            <a:r>
              <a:rPr lang="en-US" sz="1400"/>
              <a:t> to set up an interview. </a:t>
            </a:r>
            <a:endParaRPr/>
          </a:p>
          <a:p>
            <a:pPr marL="742950" lvl="1" indent="-171450" algn="l" rtl="0">
              <a:lnSpc>
                <a:spcPct val="100000"/>
              </a:lnSpc>
              <a:spcBef>
                <a:spcPts val="0"/>
              </a:spcBef>
              <a:spcAft>
                <a:spcPts val="0"/>
              </a:spcAft>
              <a:buSzPts val="1700"/>
              <a:buNone/>
            </a:pPr>
            <a:endParaRPr sz="1400"/>
          </a:p>
          <a:p>
            <a:pPr marL="342900" lvl="0" indent="-336550" algn="l" rtl="0">
              <a:lnSpc>
                <a:spcPct val="100000"/>
              </a:lnSpc>
              <a:spcBef>
                <a:spcPts val="0"/>
              </a:spcBef>
              <a:spcAft>
                <a:spcPts val="0"/>
              </a:spcAft>
              <a:buSzPts val="1700"/>
              <a:buChar char="•"/>
            </a:pPr>
            <a:r>
              <a:rPr lang="en-US" sz="1400" b="1"/>
              <a:t>Payroll block </a:t>
            </a:r>
            <a:endParaRPr/>
          </a:p>
          <a:p>
            <a:pPr marL="742950" lvl="1" indent="-279400" algn="l" rtl="0">
              <a:lnSpc>
                <a:spcPct val="100000"/>
              </a:lnSpc>
              <a:spcBef>
                <a:spcPts val="0"/>
              </a:spcBef>
              <a:spcAft>
                <a:spcPts val="0"/>
              </a:spcAft>
              <a:buSzPts val="1700"/>
              <a:buChar char="–"/>
            </a:pPr>
            <a:r>
              <a:rPr lang="en-US" sz="1400"/>
              <a:t>Will require an override from The Graduate School. Must provide confirmation that the GA will not have instructional contact duties with the request.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7"/>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sz="3800" dirty="0"/>
              <a:t>Dual and Supplemental Employment </a:t>
            </a:r>
            <a:endParaRPr sz="3800" dirty="0"/>
          </a:p>
        </p:txBody>
      </p:sp>
      <p:sp>
        <p:nvSpPr>
          <p:cNvPr id="186" name="Google Shape;186;p17"/>
          <p:cNvSpPr txBox="1">
            <a:spLocks noGrp="1"/>
          </p:cNvSpPr>
          <p:nvPr>
            <p:ph type="body" idx="1"/>
          </p:nvPr>
        </p:nvSpPr>
        <p:spPr>
          <a:xfrm>
            <a:off x="457200" y="1244277"/>
            <a:ext cx="8229600" cy="339407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SzPts val="1800"/>
              <a:buChar char="•"/>
            </a:pPr>
            <a:r>
              <a:rPr lang="en-US" sz="1350" b="1" dirty="0"/>
              <a:t>Dual employment form </a:t>
            </a:r>
            <a:r>
              <a:rPr lang="en-US" sz="1350" dirty="0"/>
              <a:t>is needed:  </a:t>
            </a:r>
          </a:p>
          <a:p>
            <a:pPr marL="742950" lvl="1" indent="-285750">
              <a:spcBef>
                <a:spcPts val="0"/>
              </a:spcBef>
            </a:pPr>
            <a:r>
              <a:rPr lang="en-US" sz="1350" dirty="0"/>
              <a:t>if the employee will be employed at more than one state agency (including UCH) </a:t>
            </a:r>
          </a:p>
          <a:p>
            <a:pPr marL="742950" lvl="1" indent="-285750">
              <a:spcBef>
                <a:spcPts val="0"/>
              </a:spcBef>
            </a:pPr>
            <a:r>
              <a:rPr lang="en-US" sz="1350" dirty="0"/>
              <a:t>if the employee will have at least two jobs at UConn, where at least one of the jobs is FLSA Non-Exempt (i.e., GA + student labor will need a dual; GA + GA Overload on Special Payroll will not) </a:t>
            </a:r>
            <a:endParaRPr sz="1350" dirty="0"/>
          </a:p>
          <a:p>
            <a:pPr marL="342900" lvl="0" indent="-228600" algn="l" rtl="0">
              <a:lnSpc>
                <a:spcPct val="100000"/>
              </a:lnSpc>
              <a:spcBef>
                <a:spcPts val="0"/>
              </a:spcBef>
              <a:spcAft>
                <a:spcPts val="0"/>
              </a:spcAft>
              <a:buSzPts val="1800"/>
              <a:buNone/>
            </a:pPr>
            <a:endParaRPr sz="1350" b="1" dirty="0"/>
          </a:p>
          <a:p>
            <a:pPr marL="342900" lvl="0" indent="-342900" algn="l" rtl="0">
              <a:lnSpc>
                <a:spcPct val="100000"/>
              </a:lnSpc>
              <a:spcBef>
                <a:spcPts val="0"/>
              </a:spcBef>
              <a:spcAft>
                <a:spcPts val="0"/>
              </a:spcAft>
              <a:buSzPts val="1800"/>
              <a:buChar char="•"/>
            </a:pPr>
            <a:r>
              <a:rPr lang="en-US" sz="1350" b="1" dirty="0"/>
              <a:t>Supplemental employment </a:t>
            </a:r>
            <a:r>
              <a:rPr lang="en-US" sz="1350" dirty="0"/>
              <a:t>refers to employing a GA above 20 hours/week while classes are in session </a:t>
            </a:r>
            <a:endParaRPr sz="1350" dirty="0"/>
          </a:p>
          <a:p>
            <a:pPr marL="742950" lvl="1" indent="-285750" algn="l" rtl="0">
              <a:lnSpc>
                <a:spcPct val="100000"/>
              </a:lnSpc>
              <a:spcBef>
                <a:spcPts val="0"/>
              </a:spcBef>
              <a:spcAft>
                <a:spcPts val="0"/>
              </a:spcAft>
              <a:buSzPts val="1800"/>
              <a:buChar char="–"/>
            </a:pPr>
            <a:r>
              <a:rPr lang="en-US" sz="1350" dirty="0"/>
              <a:t>Employment external to the university requires written confirmation from major advisor, per The Graduate Catalog. No Supplemental Employment Request needed. </a:t>
            </a:r>
            <a:endParaRPr sz="1350" dirty="0"/>
          </a:p>
          <a:p>
            <a:pPr marL="742950" lvl="1" indent="-285750" algn="l" rtl="0">
              <a:lnSpc>
                <a:spcPct val="100000"/>
              </a:lnSpc>
              <a:spcBef>
                <a:spcPts val="0"/>
              </a:spcBef>
              <a:spcAft>
                <a:spcPts val="0"/>
              </a:spcAft>
              <a:buSzPts val="1800"/>
              <a:buChar char="–"/>
            </a:pPr>
            <a:r>
              <a:rPr lang="en-US" sz="1350" dirty="0"/>
              <a:t>International students are restricted to 20 hours per week while classes are in session.</a:t>
            </a:r>
            <a:endParaRPr sz="1350" dirty="0"/>
          </a:p>
          <a:p>
            <a:pPr marL="742950" lvl="1" indent="-285750" algn="l" rtl="0">
              <a:lnSpc>
                <a:spcPct val="100000"/>
              </a:lnSpc>
              <a:spcBef>
                <a:spcPts val="0"/>
              </a:spcBef>
              <a:spcAft>
                <a:spcPts val="0"/>
              </a:spcAft>
              <a:buSzPts val="1800"/>
              <a:buChar char="–"/>
            </a:pPr>
            <a:r>
              <a:rPr lang="en-US" sz="1350" dirty="0"/>
              <a:t>Requires major advisor approval. Form is an online workflow. </a:t>
            </a:r>
            <a:endParaRPr sz="1350" dirty="0"/>
          </a:p>
          <a:p>
            <a:pPr marL="1257300" lvl="2" indent="-342900" algn="l" rtl="0">
              <a:lnSpc>
                <a:spcPct val="100000"/>
              </a:lnSpc>
              <a:spcBef>
                <a:spcPts val="360"/>
              </a:spcBef>
              <a:spcAft>
                <a:spcPts val="0"/>
              </a:spcAft>
              <a:buSzPts val="1800"/>
              <a:buChar char="•"/>
            </a:pPr>
            <a:r>
              <a:rPr lang="en-US" sz="1350" b="1" dirty="0"/>
              <a:t>GA Overload </a:t>
            </a:r>
            <a:endParaRPr sz="1350" dirty="0"/>
          </a:p>
          <a:p>
            <a:pPr marL="1657350" lvl="3" indent="-285750" algn="l" rtl="0">
              <a:lnSpc>
                <a:spcPct val="100000"/>
              </a:lnSpc>
              <a:spcBef>
                <a:spcPts val="360"/>
              </a:spcBef>
              <a:spcAft>
                <a:spcPts val="0"/>
              </a:spcAft>
              <a:buSzPts val="1800"/>
              <a:buChar char="–"/>
            </a:pPr>
            <a:r>
              <a:rPr lang="en-US" sz="1350" dirty="0"/>
              <a:t>For GA work (either teaching or research)</a:t>
            </a:r>
            <a:endParaRPr sz="1350" dirty="0"/>
          </a:p>
          <a:p>
            <a:pPr marL="1657350" lvl="3" indent="-285750" algn="l" rtl="0">
              <a:lnSpc>
                <a:spcPct val="100000"/>
              </a:lnSpc>
              <a:spcBef>
                <a:spcPts val="360"/>
              </a:spcBef>
              <a:spcAft>
                <a:spcPts val="0"/>
              </a:spcAft>
              <a:buSzPts val="1800"/>
              <a:buChar char="–"/>
            </a:pPr>
            <a:r>
              <a:rPr lang="en-US" sz="1350" dirty="0"/>
              <a:t>Paid via Special Payroll and needs dual employment form </a:t>
            </a:r>
            <a:endParaRPr sz="1350" dirty="0"/>
          </a:p>
          <a:p>
            <a:pPr marL="1257300" lvl="2" indent="-342900" algn="l" rtl="0">
              <a:lnSpc>
                <a:spcPct val="100000"/>
              </a:lnSpc>
              <a:spcBef>
                <a:spcPts val="360"/>
              </a:spcBef>
              <a:spcAft>
                <a:spcPts val="0"/>
              </a:spcAft>
              <a:buSzPts val="1800"/>
              <a:buChar char="•"/>
            </a:pPr>
            <a:r>
              <a:rPr lang="en-US" sz="1350" b="1" dirty="0"/>
              <a:t>Student Labor </a:t>
            </a:r>
            <a:endParaRPr sz="1350" dirty="0"/>
          </a:p>
          <a:p>
            <a:pPr marL="1657350" lvl="3" indent="-285750" algn="l" rtl="0">
              <a:lnSpc>
                <a:spcPct val="100000"/>
              </a:lnSpc>
              <a:spcBef>
                <a:spcPts val="360"/>
              </a:spcBef>
              <a:spcAft>
                <a:spcPts val="0"/>
              </a:spcAft>
              <a:buSzPts val="1800"/>
              <a:buChar char="–"/>
            </a:pPr>
            <a:r>
              <a:rPr lang="en-US" sz="1350" dirty="0"/>
              <a:t>For non-GA work (e.g., administrative work) and needs dual employment form </a:t>
            </a:r>
            <a:endParaRPr sz="1350" dirty="0"/>
          </a:p>
          <a:p>
            <a:pPr marL="342900" lvl="0" indent="-228600" algn="l" rtl="0">
              <a:lnSpc>
                <a:spcPct val="100000"/>
              </a:lnSpc>
              <a:spcBef>
                <a:spcPts val="360"/>
              </a:spcBef>
              <a:spcAft>
                <a:spcPts val="0"/>
              </a:spcAft>
              <a:buSzPts val="1800"/>
              <a:buNone/>
            </a:pPr>
            <a:endParaRPr sz="135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18"/>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a:t>Mid-Semester Separations</a:t>
            </a:r>
            <a:endParaRPr/>
          </a:p>
        </p:txBody>
      </p:sp>
      <p:sp>
        <p:nvSpPr>
          <p:cNvPr id="192" name="Google Shape;192;p18"/>
          <p:cNvSpPr txBox="1">
            <a:spLocks noGrp="1"/>
          </p:cNvSpPr>
          <p:nvPr>
            <p:ph type="body" idx="1"/>
          </p:nvPr>
        </p:nvSpPr>
        <p:spPr>
          <a:xfrm>
            <a:off x="457200" y="1244277"/>
            <a:ext cx="8229600" cy="339407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1800"/>
              <a:buChar char="•"/>
            </a:pPr>
            <a:r>
              <a:rPr lang="en-US" sz="1450" b="1" dirty="0"/>
              <a:t>Defending does not consequently terminate GA </a:t>
            </a:r>
            <a:endParaRPr dirty="0"/>
          </a:p>
          <a:p>
            <a:pPr marL="342900" lvl="0" indent="-342900" algn="l" rtl="0">
              <a:lnSpc>
                <a:spcPct val="100000"/>
              </a:lnSpc>
              <a:spcBef>
                <a:spcPts val="0"/>
              </a:spcBef>
              <a:spcAft>
                <a:spcPts val="0"/>
              </a:spcAft>
              <a:buClr>
                <a:schemeClr val="dk1"/>
              </a:buClr>
              <a:buSzPts val="1800"/>
              <a:buChar char="•"/>
            </a:pPr>
            <a:endParaRPr lang="en-US" sz="1450" b="1" dirty="0"/>
          </a:p>
          <a:p>
            <a:pPr marL="342900" lvl="0" indent="-342900" algn="l" rtl="0">
              <a:lnSpc>
                <a:spcPct val="100000"/>
              </a:lnSpc>
              <a:spcBef>
                <a:spcPts val="0"/>
              </a:spcBef>
              <a:spcAft>
                <a:spcPts val="0"/>
              </a:spcAft>
              <a:buClr>
                <a:schemeClr val="dk1"/>
              </a:buClr>
              <a:buSzPts val="1800"/>
              <a:buChar char="•"/>
            </a:pPr>
            <a:r>
              <a:rPr lang="en-US" sz="1450" b="1" dirty="0">
                <a:hlinkClick r:id="rId3"/>
              </a:rPr>
              <a:t>Alternate Completion Date Request</a:t>
            </a:r>
            <a:endParaRPr sz="1450" b="1" dirty="0"/>
          </a:p>
          <a:p>
            <a:pPr marL="742950" lvl="1" indent="-285750" algn="l" rtl="0">
              <a:lnSpc>
                <a:spcPct val="100000"/>
              </a:lnSpc>
              <a:spcBef>
                <a:spcPts val="0"/>
              </a:spcBef>
              <a:spcAft>
                <a:spcPts val="0"/>
              </a:spcAft>
              <a:buSzPts val="1800"/>
              <a:buChar char="–"/>
            </a:pPr>
            <a:r>
              <a:rPr lang="en-US" sz="1450" dirty="0"/>
              <a:t>A GA who completes all degree requirements and wishes to terminate GA early must complete this form</a:t>
            </a:r>
            <a:endParaRPr dirty="0"/>
          </a:p>
          <a:p>
            <a:pPr marL="742950" lvl="1" indent="-285750" algn="l" rtl="0">
              <a:lnSpc>
                <a:spcPct val="100000"/>
              </a:lnSpc>
              <a:spcBef>
                <a:spcPts val="0"/>
              </a:spcBef>
              <a:spcAft>
                <a:spcPts val="0"/>
              </a:spcAft>
              <a:buSzPts val="1800"/>
              <a:buChar char="–"/>
            </a:pPr>
            <a:r>
              <a:rPr lang="en-US" sz="1450" dirty="0"/>
              <a:t>This process aligns the completion date and GA termination and notifies all relevant parties  </a:t>
            </a:r>
            <a:endParaRPr dirty="0"/>
          </a:p>
          <a:p>
            <a:pPr marL="342900" lvl="0" indent="-342900" algn="l" rtl="0">
              <a:lnSpc>
                <a:spcPct val="100000"/>
              </a:lnSpc>
              <a:spcBef>
                <a:spcPts val="0"/>
              </a:spcBef>
              <a:spcAft>
                <a:spcPts val="0"/>
              </a:spcAft>
              <a:buSzPts val="1800"/>
              <a:buChar char="•"/>
            </a:pPr>
            <a:endParaRPr lang="en-US" sz="1450" b="1" dirty="0"/>
          </a:p>
          <a:p>
            <a:pPr marL="342900" lvl="0" indent="-342900" algn="l" rtl="0">
              <a:lnSpc>
                <a:spcPct val="100000"/>
              </a:lnSpc>
              <a:spcBef>
                <a:spcPts val="0"/>
              </a:spcBef>
              <a:spcAft>
                <a:spcPts val="0"/>
              </a:spcAft>
              <a:buSzPts val="1800"/>
              <a:buChar char="•"/>
            </a:pPr>
            <a:r>
              <a:rPr lang="en-US" sz="1450" b="1" dirty="0"/>
              <a:t>Separating without Completing </a:t>
            </a:r>
            <a:endParaRPr dirty="0"/>
          </a:p>
          <a:p>
            <a:pPr marL="742950" lvl="1" indent="-285750" algn="l" rtl="0">
              <a:lnSpc>
                <a:spcPct val="100000"/>
              </a:lnSpc>
              <a:spcBef>
                <a:spcPts val="0"/>
              </a:spcBef>
              <a:spcAft>
                <a:spcPts val="0"/>
              </a:spcAft>
              <a:buSzPts val="1800"/>
              <a:buChar char="–"/>
            </a:pPr>
            <a:r>
              <a:rPr lang="en-US" sz="1450" dirty="0"/>
              <a:t>A GA who is terminated without completing their degree within seven calendar days will be liable for pro-rated tuition </a:t>
            </a:r>
            <a:endParaRPr dirty="0"/>
          </a:p>
          <a:p>
            <a:pPr marL="342900" lvl="0" indent="-342900" algn="l" rtl="0">
              <a:lnSpc>
                <a:spcPct val="100000"/>
              </a:lnSpc>
              <a:spcBef>
                <a:spcPts val="0"/>
              </a:spcBef>
              <a:spcAft>
                <a:spcPts val="0"/>
              </a:spcAft>
              <a:buSzPts val="1800"/>
              <a:buChar char="•"/>
            </a:pPr>
            <a:endParaRPr lang="en-US" sz="1450" b="1" dirty="0">
              <a:solidFill>
                <a:schemeClr val="dk1"/>
              </a:solidFill>
            </a:endParaRPr>
          </a:p>
          <a:p>
            <a:pPr marL="342900" lvl="0" indent="-342900" algn="l" rtl="0">
              <a:lnSpc>
                <a:spcPct val="100000"/>
              </a:lnSpc>
              <a:spcBef>
                <a:spcPts val="0"/>
              </a:spcBef>
              <a:spcAft>
                <a:spcPts val="0"/>
              </a:spcAft>
              <a:buSzPts val="1800"/>
              <a:buChar char="•"/>
            </a:pPr>
            <a:r>
              <a:rPr lang="en-US" sz="1450" b="1" dirty="0">
                <a:solidFill>
                  <a:schemeClr val="dk1"/>
                </a:solidFill>
              </a:rPr>
              <a:t>Academic Leave of Absence </a:t>
            </a:r>
            <a:endParaRPr dirty="0"/>
          </a:p>
          <a:p>
            <a:pPr marL="742950" lvl="1" indent="-285750" algn="l" rtl="0">
              <a:lnSpc>
                <a:spcPct val="100000"/>
              </a:lnSpc>
              <a:spcBef>
                <a:spcPts val="0"/>
              </a:spcBef>
              <a:spcAft>
                <a:spcPts val="0"/>
              </a:spcAft>
              <a:buSzPts val="1800"/>
              <a:buChar char="–"/>
            </a:pPr>
            <a:r>
              <a:rPr lang="en-US" sz="1450" u="sng" dirty="0">
                <a:solidFill>
                  <a:schemeClr val="hlink"/>
                </a:solidFill>
                <a:hlinkClick r:id="rId4"/>
              </a:rPr>
              <a:t>Academic leave</a:t>
            </a:r>
            <a:r>
              <a:rPr lang="en-US" sz="1450" dirty="0"/>
              <a:t> (not </a:t>
            </a:r>
            <a:r>
              <a:rPr lang="en-US" sz="1450" u="sng" dirty="0">
                <a:solidFill>
                  <a:schemeClr val="hlink"/>
                </a:solidFill>
                <a:hlinkClick r:id="rId5"/>
              </a:rPr>
              <a:t>GA leave</a:t>
            </a:r>
            <a:r>
              <a:rPr lang="en-US" sz="1450" dirty="0"/>
              <a:t>) is a temporary suspension of student status. A student cannot hold a GA on academic leave. </a:t>
            </a:r>
            <a:endParaRPr dirty="0"/>
          </a:p>
          <a:p>
            <a:pPr marL="742950" lvl="1" indent="-285750" algn="l" rtl="0">
              <a:lnSpc>
                <a:spcPct val="100000"/>
              </a:lnSpc>
              <a:spcBef>
                <a:spcPts val="0"/>
              </a:spcBef>
              <a:spcAft>
                <a:spcPts val="0"/>
              </a:spcAft>
              <a:buSzPts val="1800"/>
              <a:buChar char="–"/>
            </a:pPr>
            <a:r>
              <a:rPr lang="en-US" sz="1450" dirty="0"/>
              <a:t>As part of the VSN process, the department payroll processor is notified what effective date to use on the payroll separation transaction. </a:t>
            </a:r>
            <a:endParaRPr dirty="0"/>
          </a:p>
          <a:p>
            <a:pPr marL="457200" lvl="1" indent="0" algn="l" rtl="0">
              <a:lnSpc>
                <a:spcPct val="100000"/>
              </a:lnSpc>
              <a:spcBef>
                <a:spcPts val="0"/>
              </a:spcBef>
              <a:spcAft>
                <a:spcPts val="0"/>
              </a:spcAft>
              <a:buSzPts val="1800"/>
              <a:buNone/>
            </a:pPr>
            <a:endParaRPr dirty="0"/>
          </a:p>
          <a:p>
            <a:pPr marL="342900" lvl="0" indent="-228600" algn="l" rtl="0">
              <a:lnSpc>
                <a:spcPct val="100000"/>
              </a:lnSpc>
              <a:spcBef>
                <a:spcPts val="360"/>
              </a:spcBef>
              <a:spcAft>
                <a:spcPts val="0"/>
              </a:spcAft>
              <a:buClr>
                <a:schemeClr val="dk1"/>
              </a:buClr>
              <a:buSzPts val="1800"/>
              <a:buNone/>
            </a:pPr>
            <a:endParaRP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2"/>
          <p:cNvSpPr txBox="1">
            <a:spLocks noGrp="1"/>
          </p:cNvSpPr>
          <p:nvPr>
            <p:ph type="title" idx="4294967295"/>
          </p:nvPr>
        </p:nvSpPr>
        <p:spPr>
          <a:xfrm>
            <a:off x="457200" y="527462"/>
            <a:ext cx="8229600" cy="857250"/>
          </a:xfrm>
          <a:prstGeom prst="rect">
            <a:avLst/>
          </a:prstGeom>
          <a:noFill/>
          <a:ln>
            <a:noFill/>
            <a:prstDash/>
          </a:ln>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
                <a:schemeClr val="dk1"/>
              </a:buClr>
              <a:buSzPts val="4400"/>
              <a:buFont typeface="Arial"/>
              <a:buNone/>
              <a:tabLst/>
              <a:defRPr/>
            </a:pPr>
            <a:r>
              <a:rPr kumimoji="0" lang="en-US" sz="3200" b="1" i="0" u="none" strike="noStrike" kern="0" cap="none" spc="0" normalizeH="0" baseline="0" noProof="0" dirty="0">
                <a:ln>
                  <a:noFill/>
                </a:ln>
                <a:solidFill>
                  <a:schemeClr val="dk1"/>
                </a:solidFill>
                <a:effectLst/>
                <a:uLnTx/>
                <a:uFillTx/>
                <a:latin typeface="Arial"/>
                <a:ea typeface="Arial"/>
                <a:cs typeface="Arial"/>
                <a:sym typeface="Arial"/>
              </a:rPr>
              <a:t>Agenda </a:t>
            </a:r>
          </a:p>
        </p:txBody>
      </p:sp>
      <p:sp>
        <p:nvSpPr>
          <p:cNvPr id="83" name="Google Shape;83;p2"/>
          <p:cNvSpPr txBox="1"/>
          <p:nvPr/>
        </p:nvSpPr>
        <p:spPr>
          <a:xfrm>
            <a:off x="457200" y="1760591"/>
            <a:ext cx="8229600" cy="1877344"/>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000000"/>
              </a:buClr>
              <a:buSzPts val="1600"/>
              <a:buFont typeface="Arial"/>
              <a:buChar char="•"/>
            </a:pPr>
            <a:r>
              <a:rPr lang="en-US" sz="1600" b="0" i="0" u="none" strike="noStrike" cap="none">
                <a:solidFill>
                  <a:schemeClr val="dk1"/>
                </a:solidFill>
                <a:latin typeface="Arial"/>
                <a:ea typeface="Arial"/>
                <a:cs typeface="Arial"/>
                <a:sym typeface="Arial"/>
              </a:rPr>
              <a:t>Academic vs. non-academic units </a:t>
            </a:r>
            <a:endParaRPr/>
          </a:p>
          <a:p>
            <a:pPr marL="285750" marR="0" lvl="0" indent="-285750" algn="l" rtl="0">
              <a:lnSpc>
                <a:spcPct val="100000"/>
              </a:lnSpc>
              <a:spcBef>
                <a:spcPts val="0"/>
              </a:spcBef>
              <a:spcAft>
                <a:spcPts val="0"/>
              </a:spcAft>
              <a:buClr>
                <a:srgbClr val="000000"/>
              </a:buClr>
              <a:buSzPts val="1600"/>
              <a:buFont typeface="Arial"/>
              <a:buChar char="•"/>
            </a:pPr>
            <a:r>
              <a:rPr lang="en-US" sz="1600" b="0" i="0" u="none" strike="noStrike" cap="none">
                <a:solidFill>
                  <a:schemeClr val="dk1"/>
                </a:solidFill>
                <a:latin typeface="Arial"/>
                <a:ea typeface="Arial"/>
                <a:cs typeface="Arial"/>
                <a:sym typeface="Arial"/>
              </a:rPr>
              <a:t>Creating job descriptions</a:t>
            </a:r>
            <a:endParaRPr/>
          </a:p>
          <a:p>
            <a:pPr marL="285750" marR="0" lvl="0" indent="-285750" algn="l" rtl="0">
              <a:lnSpc>
                <a:spcPct val="100000"/>
              </a:lnSpc>
              <a:spcBef>
                <a:spcPts val="0"/>
              </a:spcBef>
              <a:spcAft>
                <a:spcPts val="0"/>
              </a:spcAft>
              <a:buClr>
                <a:srgbClr val="000000"/>
              </a:buClr>
              <a:buSzPts val="1600"/>
              <a:buFont typeface="Arial"/>
              <a:buChar char="•"/>
            </a:pPr>
            <a:r>
              <a:rPr lang="en-US" sz="1600" b="0" i="0" u="none" strike="noStrike" cap="none">
                <a:solidFill>
                  <a:schemeClr val="dk1"/>
                </a:solidFill>
                <a:latin typeface="Arial"/>
                <a:ea typeface="Arial"/>
                <a:cs typeface="Arial"/>
                <a:sym typeface="Arial"/>
              </a:rPr>
              <a:t>Advertising open positions </a:t>
            </a:r>
            <a:endParaRPr/>
          </a:p>
          <a:p>
            <a:pPr marL="285750" marR="0" lvl="0" indent="-285750" algn="l" rtl="0">
              <a:lnSpc>
                <a:spcPct val="100000"/>
              </a:lnSpc>
              <a:spcBef>
                <a:spcPts val="0"/>
              </a:spcBef>
              <a:spcAft>
                <a:spcPts val="0"/>
              </a:spcAft>
              <a:buClr>
                <a:srgbClr val="000000"/>
              </a:buClr>
              <a:buSzPts val="1600"/>
              <a:buFont typeface="Arial"/>
              <a:buChar char="•"/>
            </a:pPr>
            <a:r>
              <a:rPr lang="en-US" sz="1600" b="0" i="0" u="none" strike="noStrike" cap="none">
                <a:solidFill>
                  <a:schemeClr val="dk1"/>
                </a:solidFill>
                <a:latin typeface="Arial"/>
                <a:ea typeface="Arial"/>
                <a:cs typeface="Arial"/>
                <a:sym typeface="Arial"/>
              </a:rPr>
              <a:t>Eligibility to be a GA </a:t>
            </a:r>
            <a:endParaRPr/>
          </a:p>
          <a:p>
            <a:pPr marL="285750" marR="0" lvl="0" indent="-285750" algn="l" rtl="0">
              <a:lnSpc>
                <a:spcPct val="100000"/>
              </a:lnSpc>
              <a:spcBef>
                <a:spcPts val="0"/>
              </a:spcBef>
              <a:spcAft>
                <a:spcPts val="0"/>
              </a:spcAft>
              <a:buClr>
                <a:srgbClr val="000000"/>
              </a:buClr>
              <a:buSzPts val="1600"/>
              <a:buFont typeface="Arial"/>
              <a:buChar char="•"/>
            </a:pPr>
            <a:r>
              <a:rPr lang="en-US" sz="1600" b="0" i="0" u="none" strike="noStrike" cap="none">
                <a:solidFill>
                  <a:schemeClr val="dk1"/>
                </a:solidFill>
                <a:latin typeface="Arial"/>
                <a:ea typeface="Arial"/>
                <a:cs typeface="Arial"/>
                <a:sym typeface="Arial"/>
              </a:rPr>
              <a:t>Advertising open positions </a:t>
            </a:r>
            <a:endParaRPr/>
          </a:p>
          <a:p>
            <a:pPr marL="285750" marR="0" lvl="0" indent="-285750" algn="l" rtl="0">
              <a:lnSpc>
                <a:spcPct val="100000"/>
              </a:lnSpc>
              <a:spcBef>
                <a:spcPts val="0"/>
              </a:spcBef>
              <a:spcAft>
                <a:spcPts val="0"/>
              </a:spcAft>
              <a:buClr>
                <a:srgbClr val="000000"/>
              </a:buClr>
              <a:buSzPts val="1600"/>
              <a:buFont typeface="Arial"/>
              <a:buChar char="•"/>
            </a:pPr>
            <a:r>
              <a:rPr lang="en-US" sz="1600" b="0" i="0" u="none" strike="noStrike" cap="none">
                <a:solidFill>
                  <a:schemeClr val="dk1"/>
                </a:solidFill>
                <a:latin typeface="Arial"/>
                <a:ea typeface="Arial"/>
                <a:cs typeface="Arial"/>
                <a:sym typeface="Arial"/>
              </a:rPr>
              <a:t>Responsibilities of the hiring department vs the academic home department </a:t>
            </a:r>
            <a:endParaRPr/>
          </a:p>
          <a:p>
            <a:pPr marL="285750" marR="0" lvl="0" indent="-285750" algn="l" rtl="0">
              <a:lnSpc>
                <a:spcPct val="100000"/>
              </a:lnSpc>
              <a:spcBef>
                <a:spcPts val="0"/>
              </a:spcBef>
              <a:spcAft>
                <a:spcPts val="0"/>
              </a:spcAft>
              <a:buClr>
                <a:srgbClr val="000000"/>
              </a:buClr>
              <a:buSzPts val="1600"/>
              <a:buFont typeface="Arial"/>
              <a:buChar char="•"/>
            </a:pPr>
            <a:r>
              <a:rPr lang="en-US" sz="1600" b="0" i="0" u="none" strike="noStrike" cap="none">
                <a:solidFill>
                  <a:schemeClr val="dk1"/>
                </a:solidFill>
                <a:latin typeface="Arial"/>
                <a:ea typeface="Arial"/>
                <a:cs typeface="Arial"/>
                <a:sym typeface="Arial"/>
              </a:rPr>
              <a:t>Offer letter creation, Supplemental Description of Duties forms, and deadlines </a:t>
            </a:r>
            <a:endParaRPr/>
          </a:p>
          <a:p>
            <a:pPr marL="285750" marR="0" lvl="0" indent="-285750" algn="l" rtl="0">
              <a:lnSpc>
                <a:spcPct val="100000"/>
              </a:lnSpc>
              <a:spcBef>
                <a:spcPts val="0"/>
              </a:spcBef>
              <a:spcAft>
                <a:spcPts val="0"/>
              </a:spcAft>
              <a:buClr>
                <a:srgbClr val="000000"/>
              </a:buClr>
              <a:buSzPts val="1600"/>
              <a:buFont typeface="Arial"/>
              <a:buChar char="•"/>
            </a:pPr>
            <a:r>
              <a:rPr lang="en-US" sz="1600" b="0" i="0" u="none" strike="noStrike" cap="none">
                <a:solidFill>
                  <a:schemeClr val="dk1"/>
                </a:solidFill>
                <a:latin typeface="Arial"/>
                <a:ea typeface="Arial"/>
                <a:cs typeface="Arial"/>
                <a:sym typeface="Arial"/>
              </a:rPr>
              <a:t>GA stipend level – determining level/level changes </a:t>
            </a:r>
            <a:endParaRPr/>
          </a:p>
          <a:p>
            <a:pPr marL="285750" marR="0" lvl="0" indent="-285750" algn="l" rtl="0">
              <a:lnSpc>
                <a:spcPct val="100000"/>
              </a:lnSpc>
              <a:spcBef>
                <a:spcPts val="0"/>
              </a:spcBef>
              <a:spcAft>
                <a:spcPts val="0"/>
              </a:spcAft>
              <a:buClr>
                <a:srgbClr val="000000"/>
              </a:buClr>
              <a:buSzPts val="1600"/>
              <a:buFont typeface="Arial"/>
              <a:buChar char="•"/>
            </a:pPr>
            <a:r>
              <a:rPr lang="en-US" sz="1600" b="0" i="0" u="none" strike="noStrike" cap="none">
                <a:solidFill>
                  <a:schemeClr val="dk1"/>
                </a:solidFill>
                <a:latin typeface="Arial"/>
                <a:ea typeface="Arial"/>
                <a:cs typeface="Arial"/>
                <a:sym typeface="Arial"/>
              </a:rPr>
              <a:t>Hiring grads who are in UCH-based programs </a:t>
            </a:r>
            <a:endParaRPr/>
          </a:p>
          <a:p>
            <a:pPr marL="0" marR="0" lvl="0" indent="0" algn="l" rtl="0">
              <a:lnSpc>
                <a:spcPct val="100000"/>
              </a:lnSpc>
              <a:spcBef>
                <a:spcPts val="0"/>
              </a:spcBef>
              <a:spcAft>
                <a:spcPts val="0"/>
              </a:spcAft>
              <a:buClr>
                <a:schemeClr val="dk1"/>
              </a:buClr>
              <a:buSzPts val="3600"/>
              <a:buFont typeface="Arial"/>
              <a:buNone/>
            </a:pPr>
            <a:endParaRPr sz="12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3600"/>
              <a:buFont typeface="Arial"/>
              <a:buNone/>
            </a:pPr>
            <a:endParaRPr sz="1200" b="0" i="0" u="none" strike="noStrike" cap="none">
              <a:solidFill>
                <a:schemeClr val="dk1"/>
              </a:solidFill>
              <a:latin typeface="Arial"/>
              <a:ea typeface="Arial"/>
              <a:cs typeface="Arial"/>
              <a:sym typeface="Arial"/>
            </a:endParaRPr>
          </a:p>
        </p:txBody>
      </p:sp>
      <p:sp>
        <p:nvSpPr>
          <p:cNvPr id="84" name="Google Shape;84;p2">
            <a:extLst>
              <a:ext uri="{C183D7F6-B498-43B3-948B-1728B52AA6E4}">
                <adec:decorative xmlns:adec="http://schemas.microsoft.com/office/drawing/2017/decorative" val="1"/>
              </a:ext>
            </a:extLst>
          </p:cNvPr>
          <p:cNvSpPr txBox="1"/>
          <p:nvPr/>
        </p:nvSpPr>
        <p:spPr>
          <a:xfrm>
            <a:off x="457200" y="4347426"/>
            <a:ext cx="8229600" cy="8572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BFBFBF"/>
              </a:buClr>
              <a:buSzPts val="1400"/>
              <a:buFont typeface="Arial"/>
              <a:buNone/>
            </a:pPr>
            <a:endParaRPr sz="1400" b="0" i="0" u="none" strike="noStrike" cap="none">
              <a:solidFill>
                <a:srgbClr val="BFBFBF"/>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9"/>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a:t>GAs in UCH-based programs</a:t>
            </a:r>
            <a:endParaRPr/>
          </a:p>
        </p:txBody>
      </p:sp>
      <p:sp>
        <p:nvSpPr>
          <p:cNvPr id="198" name="Google Shape;198;p19"/>
          <p:cNvSpPr txBox="1">
            <a:spLocks noGrp="1"/>
          </p:cNvSpPr>
          <p:nvPr>
            <p:ph type="body" idx="1"/>
          </p:nvPr>
        </p:nvSpPr>
        <p:spPr>
          <a:xfrm>
            <a:off x="457200" y="1244277"/>
            <a:ext cx="8229600" cy="339407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1800"/>
              <a:buChar char="•"/>
            </a:pPr>
            <a:r>
              <a:rPr lang="en-US" sz="1400" dirty="0"/>
              <a:t>Different payroll systems </a:t>
            </a:r>
            <a:endParaRPr dirty="0"/>
          </a:p>
          <a:p>
            <a:pPr marL="342900" lvl="0" indent="-342900" algn="l" rtl="0">
              <a:lnSpc>
                <a:spcPct val="100000"/>
              </a:lnSpc>
              <a:spcBef>
                <a:spcPts val="0"/>
              </a:spcBef>
              <a:spcAft>
                <a:spcPts val="0"/>
              </a:spcAft>
              <a:buClr>
                <a:schemeClr val="dk1"/>
              </a:buClr>
              <a:buSzPts val="1800"/>
              <a:buChar char="•"/>
            </a:pPr>
            <a:r>
              <a:rPr lang="en-US" sz="1400" dirty="0"/>
              <a:t>Storrs departments (both academic and non-academic) can request an exception to hire a grad in a UCH-based program on Storrs grad payroll if the work will be performed here at Storrs (e.g., a MPH student working for </a:t>
            </a:r>
            <a:r>
              <a:rPr lang="en-US" sz="1400" dirty="0" err="1"/>
              <a:t>SHaW</a:t>
            </a:r>
            <a:r>
              <a:rPr lang="en-US" sz="1400" dirty="0"/>
              <a:t> in Storrs). GA will be part of GEU and must be enrolled in at least six credits on GRAD career. </a:t>
            </a:r>
            <a:endParaRPr dirty="0"/>
          </a:p>
          <a:p>
            <a:pPr marL="0" lvl="0" indent="0" algn="l" rtl="0">
              <a:lnSpc>
                <a:spcPct val="100000"/>
              </a:lnSpc>
              <a:spcBef>
                <a:spcPts val="0"/>
              </a:spcBef>
              <a:spcAft>
                <a:spcPts val="0"/>
              </a:spcAft>
              <a:buClr>
                <a:schemeClr val="dk1"/>
              </a:buClr>
              <a:buSzPts val="1800"/>
              <a:buNone/>
            </a:pPr>
            <a:endParaRPr sz="1400" dirty="0"/>
          </a:p>
          <a:p>
            <a:pPr marL="0" lvl="0" indent="0" algn="l" rtl="0">
              <a:lnSpc>
                <a:spcPct val="100000"/>
              </a:lnSpc>
              <a:spcBef>
                <a:spcPts val="0"/>
              </a:spcBef>
              <a:spcAft>
                <a:spcPts val="0"/>
              </a:spcAft>
              <a:buClr>
                <a:schemeClr val="dk1"/>
              </a:buClr>
              <a:buSzPts val="1800"/>
              <a:buNone/>
            </a:pPr>
            <a:r>
              <a:rPr lang="en-US" sz="1400" b="1" dirty="0"/>
              <a:t>Process: </a:t>
            </a:r>
            <a:endParaRPr dirty="0"/>
          </a:p>
          <a:p>
            <a:pPr marL="457200" lvl="1" indent="0">
              <a:spcBef>
                <a:spcPts val="0"/>
              </a:spcBef>
              <a:buNone/>
            </a:pPr>
            <a:r>
              <a:rPr lang="en-US" sz="1400" dirty="0"/>
              <a:t>1. Request exception by reaching out to TGS </a:t>
            </a:r>
            <a:endParaRPr dirty="0"/>
          </a:p>
          <a:p>
            <a:pPr marL="457200" lvl="1" indent="0">
              <a:spcBef>
                <a:spcPts val="0"/>
              </a:spcBef>
              <a:buNone/>
            </a:pPr>
            <a:r>
              <a:rPr lang="en-US" sz="1400" dirty="0"/>
              <a:t>2. TGS will verify with UCH that the student is available to hire (e.g., not already employed 20 	</a:t>
            </a:r>
            <a:r>
              <a:rPr lang="en-US" sz="1400" dirty="0" err="1"/>
              <a:t>hr</a:t>
            </a:r>
            <a:r>
              <a:rPr lang="en-US" sz="1400" dirty="0"/>
              <a:t>/</a:t>
            </a:r>
            <a:r>
              <a:rPr lang="en-US" sz="1400" dirty="0" err="1"/>
              <a:t>wk</a:t>
            </a:r>
            <a:r>
              <a:rPr lang="en-US" sz="1400" dirty="0"/>
              <a:t>)</a:t>
            </a:r>
            <a:endParaRPr dirty="0"/>
          </a:p>
          <a:p>
            <a:pPr marL="457200" lvl="1" indent="0">
              <a:spcBef>
                <a:spcPts val="0"/>
              </a:spcBef>
              <a:buNone/>
            </a:pPr>
            <a:r>
              <a:rPr lang="en-US" sz="1400" dirty="0"/>
              <a:t>3. TGS will request Payroll grant temporary access to Core to the non-academic unit </a:t>
            </a:r>
            <a:endParaRPr dirty="0"/>
          </a:p>
          <a:p>
            <a:pPr marL="457200" lvl="1" indent="0">
              <a:spcBef>
                <a:spcPts val="0"/>
              </a:spcBef>
              <a:buNone/>
            </a:pPr>
            <a:r>
              <a:rPr lang="en-US" sz="1400" dirty="0"/>
              <a:t>4. Non-academic unit will create offer letter and must include the academic advisor signature line which confirms that the </a:t>
            </a:r>
            <a:r>
              <a:rPr lang="en-US" sz="1400" dirty="0" err="1"/>
              <a:t>GAship</a:t>
            </a:r>
            <a:r>
              <a:rPr lang="en-US" sz="1400" dirty="0"/>
              <a:t> is related to the grad’s academic plan </a:t>
            </a:r>
            <a:endParaRPr dirty="0"/>
          </a:p>
          <a:p>
            <a:pPr marL="457200" lvl="1" indent="0">
              <a:spcBef>
                <a:spcPts val="0"/>
              </a:spcBef>
              <a:buNone/>
            </a:pPr>
            <a:r>
              <a:rPr lang="en-US" sz="1400" dirty="0"/>
              <a:t>5. Access to Core for the non-academic unit will be removed after the appt is ended </a:t>
            </a:r>
            <a:endParaRPr dirty="0"/>
          </a:p>
          <a:p>
            <a:pPr marL="342900" lvl="0" indent="-228600" algn="l" rtl="0">
              <a:lnSpc>
                <a:spcPct val="100000"/>
              </a:lnSpc>
              <a:spcBef>
                <a:spcPts val="360"/>
              </a:spcBef>
              <a:spcAft>
                <a:spcPts val="0"/>
              </a:spcAft>
              <a:buClr>
                <a:schemeClr val="dk1"/>
              </a:buClr>
              <a:buSzPts val="1800"/>
              <a:buNone/>
            </a:pPr>
            <a:endParaRPr sz="1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20"/>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a:t>Questions?</a:t>
            </a:r>
            <a:endParaRPr/>
          </a:p>
        </p:txBody>
      </p:sp>
      <p:pic>
        <p:nvPicPr>
          <p:cNvPr id="204" name="Google Shape;204;p20" descr="How to improve open-ended questions in surveys | Davis &amp; Company"/>
          <p:cNvPicPr preferRelativeResize="0"/>
          <p:nvPr/>
        </p:nvPicPr>
        <p:blipFill rotWithShape="1">
          <a:blip r:embed="rId3">
            <a:alphaModFix/>
          </a:blip>
          <a:srcRect/>
          <a:stretch/>
        </p:blipFill>
        <p:spPr>
          <a:xfrm>
            <a:off x="1780982" y="1817401"/>
            <a:ext cx="5582035" cy="29314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3"/>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a:t>What does “GA” mean?</a:t>
            </a:r>
            <a:endParaRPr/>
          </a:p>
        </p:txBody>
      </p:sp>
      <p:sp>
        <p:nvSpPr>
          <p:cNvPr id="90" name="Google Shape;90;p3"/>
          <p:cNvSpPr txBox="1">
            <a:spLocks noGrp="1"/>
          </p:cNvSpPr>
          <p:nvPr>
            <p:ph type="body" idx="1"/>
          </p:nvPr>
        </p:nvSpPr>
        <p:spPr>
          <a:xfrm>
            <a:off x="457200" y="1203817"/>
            <a:ext cx="8229600" cy="3394200"/>
          </a:xfrm>
          <a:prstGeom prst="rect">
            <a:avLst/>
          </a:prstGeom>
          <a:noFill/>
          <a:ln>
            <a:noFill/>
          </a:ln>
        </p:spPr>
        <p:txBody>
          <a:bodyPr spcFirstLastPara="1" wrap="square" lIns="91425" tIns="45700" rIns="91425" bIns="45700" anchor="t" anchorCtr="0">
            <a:noAutofit/>
          </a:bodyPr>
          <a:lstStyle/>
          <a:p>
            <a:pPr marL="342900" lvl="0" indent="-336550" algn="l" rtl="0">
              <a:lnSpc>
                <a:spcPct val="100000"/>
              </a:lnSpc>
              <a:spcBef>
                <a:spcPts val="0"/>
              </a:spcBef>
              <a:spcAft>
                <a:spcPts val="0"/>
              </a:spcAft>
              <a:buSzPts val="1700"/>
              <a:buChar char="•"/>
            </a:pPr>
            <a:r>
              <a:rPr lang="en-US" sz="1400" b="1">
                <a:solidFill>
                  <a:schemeClr val="dk1"/>
                </a:solidFill>
              </a:rPr>
              <a:t>Graduate Assistant (GA)</a:t>
            </a:r>
            <a:endParaRPr/>
          </a:p>
          <a:p>
            <a:pPr marL="742950" lvl="1" indent="-279400" algn="l" rtl="0">
              <a:lnSpc>
                <a:spcPct val="100000"/>
              </a:lnSpc>
              <a:spcBef>
                <a:spcPts val="0"/>
              </a:spcBef>
              <a:spcAft>
                <a:spcPts val="0"/>
              </a:spcAft>
              <a:buSzPts val="1700"/>
              <a:buChar char="–"/>
            </a:pPr>
            <a:r>
              <a:rPr lang="en-US" sz="1400">
                <a:solidFill>
                  <a:schemeClr val="dk1"/>
                </a:solidFill>
              </a:rPr>
              <a:t>Umbrella term that includes both Teaching Assistants (TAs) and Research Assistants (RAs) </a:t>
            </a:r>
            <a:endParaRPr/>
          </a:p>
          <a:p>
            <a:pPr marL="742950" lvl="1" indent="-279400" algn="l" rtl="0">
              <a:lnSpc>
                <a:spcPct val="100000"/>
              </a:lnSpc>
              <a:spcBef>
                <a:spcPts val="0"/>
              </a:spcBef>
              <a:spcAft>
                <a:spcPts val="0"/>
              </a:spcAft>
              <a:buSzPts val="1700"/>
              <a:buChar char="–"/>
            </a:pPr>
            <a:r>
              <a:rPr lang="en-US" sz="1400">
                <a:solidFill>
                  <a:schemeClr val="dk1"/>
                </a:solidFill>
              </a:rPr>
              <a:t>Definition</a:t>
            </a:r>
            <a:endParaRPr/>
          </a:p>
          <a:p>
            <a:pPr marL="742950" lvl="1" indent="-279400" algn="l" rtl="0">
              <a:lnSpc>
                <a:spcPct val="100000"/>
              </a:lnSpc>
              <a:spcBef>
                <a:spcPts val="0"/>
              </a:spcBef>
              <a:spcAft>
                <a:spcPts val="0"/>
              </a:spcAft>
              <a:buSzPts val="1700"/>
              <a:buChar char="–"/>
            </a:pPr>
            <a:r>
              <a:rPr lang="en-US" sz="1400">
                <a:solidFill>
                  <a:schemeClr val="dk1"/>
                </a:solidFill>
              </a:rPr>
              <a:t>Minimum appointment is 10 hours per week (typically 20 hours max) </a:t>
            </a:r>
            <a:endParaRPr/>
          </a:p>
          <a:p>
            <a:pPr marL="742950" lvl="1" indent="-279400" algn="l" rtl="0">
              <a:lnSpc>
                <a:spcPct val="100000"/>
              </a:lnSpc>
              <a:spcBef>
                <a:spcPts val="0"/>
              </a:spcBef>
              <a:spcAft>
                <a:spcPts val="0"/>
              </a:spcAft>
              <a:buSzPts val="1700"/>
              <a:buChar char="–"/>
            </a:pPr>
            <a:r>
              <a:rPr lang="en-US" sz="1400">
                <a:solidFill>
                  <a:schemeClr val="dk1"/>
                </a:solidFill>
              </a:rPr>
              <a:t>Appointment must be for the full semester (cannot select a non-standard start or end date) </a:t>
            </a:r>
            <a:endParaRPr/>
          </a:p>
          <a:p>
            <a:pPr marL="342900" lvl="0" indent="-228600" algn="l" rtl="0">
              <a:lnSpc>
                <a:spcPct val="100000"/>
              </a:lnSpc>
              <a:spcBef>
                <a:spcPts val="0"/>
              </a:spcBef>
              <a:spcAft>
                <a:spcPts val="0"/>
              </a:spcAft>
              <a:buSzPts val="1700"/>
              <a:buNone/>
            </a:pPr>
            <a:endParaRPr sz="1550" b="1"/>
          </a:p>
          <a:p>
            <a:pPr marL="342900" lvl="0" indent="-336550" algn="l" rtl="0">
              <a:lnSpc>
                <a:spcPct val="100000"/>
              </a:lnSpc>
              <a:spcBef>
                <a:spcPts val="0"/>
              </a:spcBef>
              <a:spcAft>
                <a:spcPts val="0"/>
              </a:spcAft>
              <a:buSzPts val="1700"/>
              <a:buChar char="•"/>
            </a:pPr>
            <a:r>
              <a:rPr lang="en-US" sz="1400" b="1"/>
              <a:t>Definition of a GA</a:t>
            </a:r>
            <a:endParaRPr/>
          </a:p>
          <a:p>
            <a:pPr marL="742950" lvl="1" indent="-279400" algn="l" rtl="0">
              <a:lnSpc>
                <a:spcPct val="100000"/>
              </a:lnSpc>
              <a:spcBef>
                <a:spcPts val="0"/>
              </a:spcBef>
              <a:spcAft>
                <a:spcPts val="0"/>
              </a:spcAft>
              <a:buSzPts val="1700"/>
              <a:buChar char="–"/>
            </a:pPr>
            <a:r>
              <a:rPr lang="en-US" sz="1550" u="sng">
                <a:solidFill>
                  <a:schemeClr val="hlink"/>
                </a:solidFill>
                <a:hlinkClick r:id="rId3"/>
              </a:rPr>
              <a:t>Graduate Assistantship, Fellowships, and Internships Defined </a:t>
            </a:r>
            <a:endParaRPr sz="1550"/>
          </a:p>
          <a:p>
            <a:pPr marL="742950" lvl="1" indent="-279400" algn="l" rtl="0">
              <a:lnSpc>
                <a:spcPct val="100000"/>
              </a:lnSpc>
              <a:spcBef>
                <a:spcPts val="0"/>
              </a:spcBef>
              <a:spcAft>
                <a:spcPts val="0"/>
              </a:spcAft>
              <a:buSzPts val="1700"/>
              <a:buChar char="–"/>
            </a:pPr>
            <a:r>
              <a:rPr lang="en-US" sz="1550" u="sng">
                <a:solidFill>
                  <a:schemeClr val="hlink"/>
                </a:solidFill>
                <a:hlinkClick r:id="rId4"/>
              </a:rPr>
              <a:t>The Graduate Catalog</a:t>
            </a:r>
            <a:endParaRPr sz="1550"/>
          </a:p>
          <a:p>
            <a:pPr marL="742950" lvl="1" indent="-279400" algn="l" rtl="0">
              <a:lnSpc>
                <a:spcPct val="100000"/>
              </a:lnSpc>
              <a:spcBef>
                <a:spcPts val="0"/>
              </a:spcBef>
              <a:spcAft>
                <a:spcPts val="0"/>
              </a:spcAft>
              <a:buSzPts val="1700"/>
              <a:buChar char="–"/>
            </a:pPr>
            <a:r>
              <a:rPr lang="en-US" sz="1550" u="sng">
                <a:solidFill>
                  <a:schemeClr val="hlink"/>
                </a:solidFill>
                <a:hlinkClick r:id="rId5"/>
              </a:rPr>
              <a:t>Guideline for the Employment of Graduate Students</a:t>
            </a:r>
            <a:endParaRPr sz="1550"/>
          </a:p>
          <a:p>
            <a:pPr marL="800100" lvl="1" indent="-228600" algn="l" rtl="0">
              <a:lnSpc>
                <a:spcPct val="100000"/>
              </a:lnSpc>
              <a:spcBef>
                <a:spcPts val="0"/>
              </a:spcBef>
              <a:spcAft>
                <a:spcPts val="0"/>
              </a:spcAft>
              <a:buSzPts val="1700"/>
              <a:buNone/>
            </a:pPr>
            <a:endParaRPr sz="1550" b="1">
              <a:solidFill>
                <a:srgbClr val="FF0000"/>
              </a:solidFill>
            </a:endParaRPr>
          </a:p>
          <a:p>
            <a:pPr marL="342900" lvl="0" indent="-336550" algn="l" rtl="0">
              <a:lnSpc>
                <a:spcPct val="100000"/>
              </a:lnSpc>
              <a:spcBef>
                <a:spcPts val="0"/>
              </a:spcBef>
              <a:spcAft>
                <a:spcPts val="0"/>
              </a:spcAft>
              <a:buSzPts val="1700"/>
              <a:buChar char="•"/>
            </a:pPr>
            <a:r>
              <a:rPr lang="en-US" sz="1400" b="1"/>
              <a:t>GA work </a:t>
            </a:r>
            <a:endParaRPr/>
          </a:p>
          <a:p>
            <a:pPr marL="742950" lvl="1" indent="-279400" algn="l" rtl="0">
              <a:lnSpc>
                <a:spcPct val="100000"/>
              </a:lnSpc>
              <a:spcBef>
                <a:spcPts val="0"/>
              </a:spcBef>
              <a:spcAft>
                <a:spcPts val="0"/>
              </a:spcAft>
              <a:buSzPts val="1700"/>
              <a:buChar char="–"/>
            </a:pPr>
            <a:r>
              <a:rPr lang="en-US" sz="1550"/>
              <a:t>The type of work to be performed combined with student status can determine whether a position is GA work or could be student labor </a:t>
            </a:r>
            <a:endParaRPr/>
          </a:p>
          <a:p>
            <a:pPr marL="742950" lvl="1" indent="-279400" algn="l" rtl="0">
              <a:lnSpc>
                <a:spcPct val="100000"/>
              </a:lnSpc>
              <a:spcBef>
                <a:spcPts val="0"/>
              </a:spcBef>
              <a:spcAft>
                <a:spcPts val="0"/>
              </a:spcAft>
              <a:buSzPts val="1700"/>
              <a:buChar char="–"/>
            </a:pPr>
            <a:r>
              <a:rPr lang="en-US" sz="1550"/>
              <a:t>When in doubt, reach out to The Graduate School</a:t>
            </a:r>
            <a:endParaRPr/>
          </a:p>
          <a:p>
            <a:pPr marL="342900" lvl="0" indent="-228600" algn="l" rtl="0">
              <a:lnSpc>
                <a:spcPct val="100000"/>
              </a:lnSpc>
              <a:spcBef>
                <a:spcPts val="0"/>
              </a:spcBef>
              <a:spcAft>
                <a:spcPts val="0"/>
              </a:spcAft>
              <a:buSzPts val="1700"/>
              <a:buNone/>
            </a:pPr>
            <a:endParaRPr sz="900" b="1">
              <a:solidFill>
                <a:srgbClr val="FF0000"/>
              </a:solidFill>
            </a:endParaRPr>
          </a:p>
          <a:p>
            <a:pPr marL="342900" lvl="0" indent="-336550" algn="l" rtl="0">
              <a:lnSpc>
                <a:spcPct val="100000"/>
              </a:lnSpc>
              <a:spcBef>
                <a:spcPts val="0"/>
              </a:spcBef>
              <a:spcAft>
                <a:spcPts val="0"/>
              </a:spcAft>
              <a:buSzPts val="1700"/>
              <a:buChar char="•"/>
            </a:pPr>
            <a:r>
              <a:rPr lang="en-US" sz="1400" b="1">
                <a:solidFill>
                  <a:schemeClr val="dk1"/>
                </a:solidFill>
              </a:rPr>
              <a:t>Why academic vs non-academic unit matters </a:t>
            </a:r>
            <a:endParaRPr/>
          </a:p>
          <a:p>
            <a:pPr marL="6350" lvl="0" indent="0" algn="l" rtl="0">
              <a:lnSpc>
                <a:spcPct val="100000"/>
              </a:lnSpc>
              <a:spcBef>
                <a:spcPts val="0"/>
              </a:spcBef>
              <a:spcAft>
                <a:spcPts val="0"/>
              </a:spcAft>
              <a:buClr>
                <a:schemeClr val="dk1"/>
              </a:buClr>
              <a:buSzPts val="1700"/>
              <a:buNone/>
            </a:pPr>
            <a:endParaRPr sz="155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4"/>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a:t>Resources</a:t>
            </a:r>
            <a:endParaRPr/>
          </a:p>
        </p:txBody>
      </p:sp>
      <p:sp>
        <p:nvSpPr>
          <p:cNvPr id="96" name="Google Shape;96;p4"/>
          <p:cNvSpPr txBox="1">
            <a:spLocks noGrp="1"/>
          </p:cNvSpPr>
          <p:nvPr>
            <p:ph type="body" idx="1"/>
          </p:nvPr>
        </p:nvSpPr>
        <p:spPr>
          <a:xfrm>
            <a:off x="457200" y="1244277"/>
            <a:ext cx="8229600" cy="3394200"/>
          </a:xfrm>
          <a:prstGeom prst="rect">
            <a:avLst/>
          </a:prstGeom>
          <a:noFill/>
          <a:ln>
            <a:noFill/>
          </a:ln>
        </p:spPr>
        <p:txBody>
          <a:bodyPr spcFirstLastPara="1" wrap="square" lIns="91425" tIns="45700" rIns="91425" bIns="45700" anchor="t" anchorCtr="0">
            <a:noAutofit/>
          </a:bodyPr>
          <a:lstStyle/>
          <a:p>
            <a:pPr marL="342900" lvl="0" indent="-336550" algn="l" rtl="0">
              <a:lnSpc>
                <a:spcPct val="100000"/>
              </a:lnSpc>
              <a:spcBef>
                <a:spcPts val="0"/>
              </a:spcBef>
              <a:spcAft>
                <a:spcPts val="0"/>
              </a:spcAft>
              <a:buClr>
                <a:schemeClr val="dk1"/>
              </a:buClr>
              <a:buSzPts val="1700"/>
              <a:buChar char="•"/>
            </a:pPr>
            <a:r>
              <a:rPr lang="en-US" sz="1400" b="1" u="sng" dirty="0">
                <a:solidFill>
                  <a:srgbClr val="0066FF"/>
                </a:solidFill>
                <a:hlinkClick r:id="rId3">
                  <a:extLst>
                    <a:ext uri="{A12FA001-AC4F-418D-AE19-62706E023703}">
                      <ahyp:hlinkClr xmlns:ahyp="http://schemas.microsoft.com/office/drawing/2018/hyperlinkcolor" val="tx"/>
                    </a:ext>
                  </a:extLst>
                </a:hlinkClick>
              </a:rPr>
              <a:t>Appointing a GA in a Non-Academic Unit</a:t>
            </a:r>
            <a:endParaRPr sz="1400" b="1" dirty="0">
              <a:solidFill>
                <a:srgbClr val="0066FF"/>
              </a:solidFill>
            </a:endParaRPr>
          </a:p>
          <a:p>
            <a:pPr marL="742950" lvl="1" indent="-279400" algn="l" rtl="0">
              <a:lnSpc>
                <a:spcPct val="100000"/>
              </a:lnSpc>
              <a:spcBef>
                <a:spcPts val="0"/>
              </a:spcBef>
              <a:spcAft>
                <a:spcPts val="0"/>
              </a:spcAft>
              <a:buSzPts val="1700"/>
              <a:buChar char="–"/>
            </a:pPr>
            <a:r>
              <a:rPr lang="en-US" sz="1400" dirty="0">
                <a:solidFill>
                  <a:schemeClr val="dk1"/>
                </a:solidFill>
              </a:rPr>
              <a:t>NEW webpage with guidance and a job description template </a:t>
            </a:r>
            <a:endParaRPr sz="1400" dirty="0">
              <a:solidFill>
                <a:srgbClr val="FF0000"/>
              </a:solidFill>
            </a:endParaRPr>
          </a:p>
          <a:p>
            <a:pPr marL="342900" lvl="0" indent="-228600" algn="l" rtl="0">
              <a:lnSpc>
                <a:spcPct val="100000"/>
              </a:lnSpc>
              <a:spcBef>
                <a:spcPts val="0"/>
              </a:spcBef>
              <a:spcAft>
                <a:spcPts val="0"/>
              </a:spcAft>
              <a:buSzPts val="1700"/>
              <a:buNone/>
            </a:pPr>
            <a:endParaRPr sz="1400" b="1" dirty="0"/>
          </a:p>
          <a:p>
            <a:pPr marL="342900" lvl="0" indent="-336550" algn="l" rtl="0">
              <a:lnSpc>
                <a:spcPct val="100000"/>
              </a:lnSpc>
              <a:spcBef>
                <a:spcPts val="0"/>
              </a:spcBef>
              <a:spcAft>
                <a:spcPts val="0"/>
              </a:spcAft>
              <a:buSzPts val="1700"/>
              <a:buChar char="•"/>
            </a:pPr>
            <a:r>
              <a:rPr lang="en-US" sz="1400" b="1" dirty="0">
                <a:solidFill>
                  <a:schemeClr val="dk1"/>
                </a:solidFill>
              </a:rPr>
              <a:t>TGS website: </a:t>
            </a:r>
            <a:r>
              <a:rPr lang="en-US" sz="1400" b="1" u="sng" dirty="0">
                <a:solidFill>
                  <a:srgbClr val="0066FF"/>
                </a:solidFill>
                <a:hlinkClick r:id="rId4">
                  <a:extLst>
                    <a:ext uri="{A12FA001-AC4F-418D-AE19-62706E023703}">
                      <ahyp:hlinkClr xmlns:ahyp="http://schemas.microsoft.com/office/drawing/2018/hyperlinkcolor" val="tx"/>
                    </a:ext>
                  </a:extLst>
                </a:hlinkClick>
              </a:rPr>
              <a:t>Information About Graduate Assistantships </a:t>
            </a:r>
            <a:endParaRPr sz="1400" b="1" dirty="0">
              <a:solidFill>
                <a:srgbClr val="0066FF"/>
              </a:solidFill>
            </a:endParaRPr>
          </a:p>
          <a:p>
            <a:pPr marL="742950" lvl="1" indent="-279400" algn="l" rtl="0">
              <a:lnSpc>
                <a:spcPct val="100000"/>
              </a:lnSpc>
              <a:spcBef>
                <a:spcPts val="0"/>
              </a:spcBef>
              <a:spcAft>
                <a:spcPts val="0"/>
              </a:spcAft>
              <a:buSzPts val="1700"/>
              <a:buChar char="–"/>
            </a:pPr>
            <a:r>
              <a:rPr lang="en-US" sz="1400" dirty="0"/>
              <a:t>Provides information</a:t>
            </a:r>
            <a:r>
              <a:rPr lang="en-US" sz="1400" dirty="0">
                <a:solidFill>
                  <a:schemeClr val="dk1"/>
                </a:solidFill>
              </a:rPr>
              <a:t> for faculty/staff on administering assistantships, including what to </a:t>
            </a:r>
            <a:r>
              <a:rPr lang="en-US" sz="1400" dirty="0"/>
              <a:t>consider before you offer an appointment, guidance on making offers, getting started as a GA, and completing or resigning an appointment </a:t>
            </a:r>
            <a:endParaRPr sz="1400" dirty="0">
              <a:solidFill>
                <a:schemeClr val="dk1"/>
              </a:solidFill>
            </a:endParaRPr>
          </a:p>
          <a:p>
            <a:pPr marL="342900" lvl="0" indent="-228600" algn="l" rtl="0">
              <a:lnSpc>
                <a:spcPct val="100000"/>
              </a:lnSpc>
              <a:spcBef>
                <a:spcPts val="0"/>
              </a:spcBef>
              <a:spcAft>
                <a:spcPts val="0"/>
              </a:spcAft>
              <a:buClr>
                <a:schemeClr val="dk1"/>
              </a:buClr>
              <a:buSzPts val="1700"/>
              <a:buNone/>
            </a:pPr>
            <a:endParaRPr sz="1400" b="1" dirty="0">
              <a:solidFill>
                <a:srgbClr val="FF0000"/>
              </a:solidFill>
            </a:endParaRPr>
          </a:p>
          <a:p>
            <a:pPr marL="457200" lvl="0" indent="-336550" algn="l" rtl="0">
              <a:lnSpc>
                <a:spcPct val="100000"/>
              </a:lnSpc>
              <a:spcBef>
                <a:spcPts val="0"/>
              </a:spcBef>
              <a:spcAft>
                <a:spcPts val="0"/>
              </a:spcAft>
              <a:buSzPts val="1700"/>
              <a:buChar char="•"/>
            </a:pPr>
            <a:r>
              <a:rPr lang="en-US" sz="1400" b="1" u="sng" dirty="0">
                <a:solidFill>
                  <a:srgbClr val="0066FF"/>
                </a:solidFill>
                <a:hlinkClick r:id="rId5">
                  <a:extLst>
                    <a:ext uri="{A12FA001-AC4F-418D-AE19-62706E023703}">
                      <ahyp:hlinkClr xmlns:ahyp="http://schemas.microsoft.com/office/drawing/2018/hyperlinkcolor" val="tx"/>
                    </a:ext>
                  </a:extLst>
                </a:hlinkClick>
              </a:rPr>
              <a:t>Timely Topics</a:t>
            </a:r>
            <a:endParaRPr sz="1400" b="1" dirty="0">
              <a:solidFill>
                <a:srgbClr val="0066FF"/>
              </a:solidFill>
            </a:endParaRPr>
          </a:p>
          <a:p>
            <a:pPr marL="914400" lvl="1" indent="-336550" algn="l" rtl="0">
              <a:lnSpc>
                <a:spcPct val="100000"/>
              </a:lnSpc>
              <a:spcBef>
                <a:spcPts val="0"/>
              </a:spcBef>
              <a:spcAft>
                <a:spcPts val="0"/>
              </a:spcAft>
              <a:buSzPts val="1700"/>
              <a:buChar char="–"/>
            </a:pPr>
            <a:r>
              <a:rPr lang="en-US" sz="1400" dirty="0"/>
              <a:t>Topics have included: </a:t>
            </a:r>
            <a:endParaRPr dirty="0"/>
          </a:p>
          <a:p>
            <a:pPr marL="1371600" lvl="2" indent="-336550" algn="l" rtl="0">
              <a:lnSpc>
                <a:spcPct val="100000"/>
              </a:lnSpc>
              <a:spcBef>
                <a:spcPts val="0"/>
              </a:spcBef>
              <a:spcAft>
                <a:spcPts val="0"/>
              </a:spcAft>
              <a:buSzPts val="1700"/>
              <a:buChar char="•"/>
            </a:pPr>
            <a:r>
              <a:rPr lang="en-US" sz="1400" dirty="0"/>
              <a:t>Supervising Graduate Assistants </a:t>
            </a:r>
            <a:endParaRPr dirty="0"/>
          </a:p>
          <a:p>
            <a:pPr marL="1371600" lvl="2" indent="-336550" algn="l" rtl="0">
              <a:lnSpc>
                <a:spcPct val="100000"/>
              </a:lnSpc>
              <a:spcBef>
                <a:spcPts val="0"/>
              </a:spcBef>
              <a:spcAft>
                <a:spcPts val="0"/>
              </a:spcAft>
              <a:buSzPts val="1700"/>
              <a:buChar char="•"/>
            </a:pPr>
            <a:r>
              <a:rPr lang="en-US" sz="1400" dirty="0"/>
              <a:t>International Teaching Assistants </a:t>
            </a:r>
            <a:endParaRPr dirty="0"/>
          </a:p>
          <a:p>
            <a:pPr marL="1371600" lvl="2" indent="-336550" algn="l" rtl="0">
              <a:lnSpc>
                <a:spcPct val="100000"/>
              </a:lnSpc>
              <a:spcBef>
                <a:spcPts val="0"/>
              </a:spcBef>
              <a:spcAft>
                <a:spcPts val="0"/>
              </a:spcAft>
              <a:buSzPts val="1700"/>
              <a:buChar char="•"/>
            </a:pPr>
            <a:r>
              <a:rPr lang="en-US" sz="1400" dirty="0"/>
              <a:t>GA Leave, Academic Leave, or Time Off? </a:t>
            </a:r>
            <a:endParaRPr dirty="0"/>
          </a:p>
          <a:p>
            <a:pPr marL="1371600" lvl="2" indent="-336550" algn="l" rtl="0">
              <a:lnSpc>
                <a:spcPct val="100000"/>
              </a:lnSpc>
              <a:spcBef>
                <a:spcPts val="0"/>
              </a:spcBef>
              <a:spcAft>
                <a:spcPts val="0"/>
              </a:spcAft>
              <a:buSzPts val="1700"/>
              <a:buChar char="•"/>
            </a:pPr>
            <a:r>
              <a:rPr lang="en-US" sz="1400" dirty="0"/>
              <a:t>Graduate Students on Special Payroll </a:t>
            </a:r>
            <a:endParaRPr dirty="0"/>
          </a:p>
          <a:p>
            <a:pPr marL="1371600" lvl="2" indent="-336550" algn="l" rtl="0">
              <a:lnSpc>
                <a:spcPct val="100000"/>
              </a:lnSpc>
              <a:spcBef>
                <a:spcPts val="0"/>
              </a:spcBef>
              <a:spcAft>
                <a:spcPts val="0"/>
              </a:spcAft>
              <a:buSzPts val="1700"/>
              <a:buChar char="•"/>
            </a:pPr>
            <a:r>
              <a:rPr lang="en-US" sz="1400" dirty="0"/>
              <a:t>Setting Up for Success: Recruitment, Offer Letters, and Hiring of GAs </a:t>
            </a:r>
            <a:endParaRPr dirty="0"/>
          </a:p>
          <a:p>
            <a:pPr marL="1371600" lvl="2" indent="-336550" algn="l" rtl="0">
              <a:lnSpc>
                <a:spcPct val="100000"/>
              </a:lnSpc>
              <a:spcBef>
                <a:spcPts val="0"/>
              </a:spcBef>
              <a:spcAft>
                <a:spcPts val="0"/>
              </a:spcAft>
              <a:buSzPts val="1700"/>
              <a:buChar char="•"/>
            </a:pPr>
            <a:r>
              <a:rPr lang="en-US" sz="1400" dirty="0"/>
              <a:t>Updates to the GEU Contract </a:t>
            </a:r>
            <a:endParaRPr dirty="0"/>
          </a:p>
          <a:p>
            <a:pPr marL="6350" lvl="0" indent="0" algn="l" rtl="0">
              <a:lnSpc>
                <a:spcPct val="100000"/>
              </a:lnSpc>
              <a:spcBef>
                <a:spcPts val="0"/>
              </a:spcBef>
              <a:spcAft>
                <a:spcPts val="0"/>
              </a:spcAft>
              <a:buClr>
                <a:schemeClr val="dk1"/>
              </a:buClr>
              <a:buSzPts val="1700"/>
              <a:buNone/>
            </a:pPr>
            <a:endParaRPr sz="155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g22879d096e6_1_0"/>
          <p:cNvSpPr txBox="1">
            <a:spLocks noGrp="1"/>
          </p:cNvSpPr>
          <p:nvPr>
            <p:ph type="title"/>
          </p:nvPr>
        </p:nvSpPr>
        <p:spPr>
          <a:xfrm>
            <a:off x="457200" y="206375"/>
            <a:ext cx="8229600" cy="8574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Creating Job Descriptions</a:t>
            </a:r>
            <a:endParaRPr/>
          </a:p>
        </p:txBody>
      </p:sp>
      <p:sp>
        <p:nvSpPr>
          <p:cNvPr id="102" name="Google Shape;102;g22879d096e6_1_0"/>
          <p:cNvSpPr txBox="1">
            <a:spLocks noGrp="1"/>
          </p:cNvSpPr>
          <p:nvPr>
            <p:ph type="body" idx="1"/>
          </p:nvPr>
        </p:nvSpPr>
        <p:spPr>
          <a:xfrm>
            <a:off x="457200" y="1860613"/>
            <a:ext cx="7786577" cy="3200485"/>
          </a:xfrm>
          <a:prstGeom prst="rect">
            <a:avLst/>
          </a:prstGeom>
        </p:spPr>
        <p:txBody>
          <a:bodyPr spcFirstLastPara="1" wrap="square" lIns="91425" tIns="45700" rIns="91425" bIns="45700" anchor="t" anchorCtr="0">
            <a:noAutofit/>
          </a:bodyPr>
          <a:lstStyle/>
          <a:p>
            <a:pPr marL="457200" lvl="0" indent="-342900" algn="l" rtl="0">
              <a:spcBef>
                <a:spcPts val="360"/>
              </a:spcBef>
              <a:spcAft>
                <a:spcPts val="0"/>
              </a:spcAft>
              <a:buSzPts val="1800"/>
              <a:buChar char="❏"/>
            </a:pPr>
            <a:r>
              <a:rPr lang="en-US" b="1" dirty="0"/>
              <a:t>Importance of the job description and posting it</a:t>
            </a:r>
            <a:endParaRPr b="1" dirty="0"/>
          </a:p>
          <a:p>
            <a:pPr marL="1371600" lvl="0" indent="-342900" algn="l" rtl="0">
              <a:spcBef>
                <a:spcPts val="0"/>
              </a:spcBef>
              <a:spcAft>
                <a:spcPts val="0"/>
              </a:spcAft>
              <a:buSzPts val="1800"/>
              <a:buChar char="➔"/>
            </a:pPr>
            <a:r>
              <a:rPr lang="en-US" dirty="0"/>
              <a:t>Transparency</a:t>
            </a:r>
            <a:endParaRPr dirty="0"/>
          </a:p>
          <a:p>
            <a:pPr marL="1371600" lvl="0" indent="-342900" algn="l" rtl="0">
              <a:spcBef>
                <a:spcPts val="0"/>
              </a:spcBef>
              <a:spcAft>
                <a:spcPts val="0"/>
              </a:spcAft>
              <a:buSzPts val="1800"/>
              <a:buChar char="➔"/>
            </a:pPr>
            <a:r>
              <a:rPr lang="en-US" dirty="0"/>
              <a:t>Equality</a:t>
            </a:r>
            <a:endParaRPr dirty="0"/>
          </a:p>
          <a:p>
            <a:pPr marL="1371600" lvl="0" indent="-342900" algn="l" rtl="0">
              <a:spcBef>
                <a:spcPts val="0"/>
              </a:spcBef>
              <a:spcAft>
                <a:spcPts val="0"/>
              </a:spcAft>
              <a:buSzPts val="1800"/>
              <a:buChar char="➔"/>
            </a:pPr>
            <a:r>
              <a:rPr lang="en-US" dirty="0"/>
              <a:t>Access</a:t>
            </a:r>
            <a:endParaRPr dirty="0"/>
          </a:p>
          <a:p>
            <a:pPr marL="0" lvl="0" indent="0" algn="l" rtl="0">
              <a:spcBef>
                <a:spcPts val="360"/>
              </a:spcBef>
              <a:spcAft>
                <a:spcPts val="0"/>
              </a:spcAft>
              <a:buNone/>
            </a:pPr>
            <a:endParaRPr b="1" dirty="0"/>
          </a:p>
          <a:p>
            <a:pPr marL="457200" lvl="0" indent="-342900" algn="l" rtl="0">
              <a:spcBef>
                <a:spcPts val="360"/>
              </a:spcBef>
              <a:spcAft>
                <a:spcPts val="0"/>
              </a:spcAft>
              <a:buSzPts val="1800"/>
              <a:buChar char="❏"/>
            </a:pPr>
            <a:r>
              <a:rPr lang="en-US" b="1" dirty="0"/>
              <a:t>Using the job description checklist and template </a:t>
            </a:r>
            <a:endParaRPr b="1" dirty="0"/>
          </a:p>
          <a:p>
            <a:pPr marL="914400" lvl="0" indent="-342900" algn="l" rtl="0">
              <a:spcBef>
                <a:spcPts val="0"/>
              </a:spcBef>
              <a:spcAft>
                <a:spcPts val="0"/>
              </a:spcAft>
              <a:buSzPts val="1800"/>
              <a:buChar char="❖"/>
            </a:pPr>
            <a:r>
              <a:rPr lang="en-US" dirty="0"/>
              <a:t>benefits to you and your applicants</a:t>
            </a:r>
            <a:endParaRPr dirty="0"/>
          </a:p>
          <a:p>
            <a:pPr marL="914400" lvl="0" indent="-342900" algn="l" rtl="0">
              <a:spcBef>
                <a:spcPts val="0"/>
              </a:spcBef>
              <a:spcAft>
                <a:spcPts val="0"/>
              </a:spcAft>
              <a:buSzPts val="1800"/>
              <a:buChar char="❖"/>
            </a:pPr>
            <a:r>
              <a:rPr lang="en-US" dirty="0"/>
              <a:t>key components</a:t>
            </a:r>
            <a:endParaRPr dirty="0"/>
          </a:p>
          <a:p>
            <a:pPr marL="914400" lvl="0" indent="0" algn="l" rtl="0">
              <a:spcBef>
                <a:spcPts val="360"/>
              </a:spcBef>
              <a:spcAft>
                <a:spcPts val="0"/>
              </a:spcAft>
              <a:buNone/>
            </a:pPr>
            <a:r>
              <a:rPr lang="en-US" dirty="0"/>
              <a:t> </a:t>
            </a:r>
            <a:endParaRPr dirty="0"/>
          </a:p>
          <a:p>
            <a:pPr marL="457200" lvl="0" indent="-342900" algn="l" rtl="0">
              <a:spcBef>
                <a:spcPts val="360"/>
              </a:spcBef>
              <a:spcAft>
                <a:spcPts val="0"/>
              </a:spcAft>
              <a:buSzPts val="1800"/>
              <a:buChar char="❏"/>
            </a:pPr>
            <a:r>
              <a:rPr lang="en-US" b="1" dirty="0"/>
              <a:t>Example job descriptions</a:t>
            </a:r>
            <a:endParaRPr b="1" dirty="0"/>
          </a:p>
          <a:p>
            <a:pPr marL="0" lvl="0" indent="0" algn="l" rtl="0">
              <a:spcBef>
                <a:spcPts val="360"/>
              </a:spcBef>
              <a:spcAft>
                <a:spcPts val="0"/>
              </a:spcAft>
              <a:buNone/>
            </a:pPr>
            <a:endParaRPr b="1" dirty="0"/>
          </a:p>
          <a:p>
            <a:pPr marL="0" lvl="0" indent="0" algn="l" rtl="0">
              <a:spcBef>
                <a:spcPts val="360"/>
              </a:spcBef>
              <a:spcAft>
                <a:spcPts val="0"/>
              </a:spcAft>
              <a:buNone/>
            </a:pPr>
            <a:endParaRPr b="1" dirty="0"/>
          </a:p>
        </p:txBody>
      </p:sp>
      <p:sp>
        <p:nvSpPr>
          <p:cNvPr id="103" name="Google Shape;103;g22879d096e6_1_0"/>
          <p:cNvSpPr txBox="1"/>
          <p:nvPr/>
        </p:nvSpPr>
        <p:spPr>
          <a:xfrm>
            <a:off x="365051" y="1306764"/>
            <a:ext cx="8229600" cy="461700"/>
          </a:xfrm>
          <a:prstGeom prst="rect">
            <a:avLst/>
          </a:prstGeom>
          <a:noFill/>
          <a:ln>
            <a:noFill/>
          </a:ln>
        </p:spPr>
        <p:txBody>
          <a:bodyPr spcFirstLastPara="1" wrap="square" lIns="91425" tIns="91425" rIns="91425" bIns="91425" anchor="t" anchorCtr="0">
            <a:spAutoFit/>
          </a:bodyPr>
          <a:lstStyle/>
          <a:p>
            <a:pPr marL="0" lvl="0" indent="0" algn="l" rtl="0">
              <a:spcBef>
                <a:spcPts val="360"/>
              </a:spcBef>
              <a:spcAft>
                <a:spcPts val="0"/>
              </a:spcAft>
              <a:buClr>
                <a:schemeClr val="dk1"/>
              </a:buClr>
              <a:buSzPts val="1100"/>
              <a:buFont typeface="Arial"/>
              <a:buNone/>
            </a:pPr>
            <a:r>
              <a:rPr lang="en-US" sz="1800" b="1" u="sng" dirty="0">
                <a:solidFill>
                  <a:schemeClr val="hlink"/>
                </a:solidFill>
                <a:hlinkClick r:id="rId3"/>
              </a:rPr>
              <a:t>Appointing a Graduate Assistant in a Non-Academic Unit</a:t>
            </a:r>
            <a:endParaRPr sz="1800" b="1" dirty="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a:t>Advertising Positions</a:t>
            </a:r>
            <a:endParaRPr/>
          </a:p>
        </p:txBody>
      </p:sp>
      <p:sp>
        <p:nvSpPr>
          <p:cNvPr id="109" name="Google Shape;109;p5"/>
          <p:cNvSpPr txBox="1">
            <a:spLocks noGrp="1"/>
          </p:cNvSpPr>
          <p:nvPr>
            <p:ph type="body" idx="1"/>
          </p:nvPr>
        </p:nvSpPr>
        <p:spPr>
          <a:xfrm>
            <a:off x="457200" y="1244277"/>
            <a:ext cx="8229600" cy="3394200"/>
          </a:xfrm>
          <a:prstGeom prst="rect">
            <a:avLst/>
          </a:prstGeom>
          <a:noFill/>
          <a:ln>
            <a:noFill/>
          </a:ln>
        </p:spPr>
        <p:txBody>
          <a:bodyPr spcFirstLastPara="1" wrap="square" lIns="91425" tIns="45700" rIns="91425" bIns="45700" anchor="t" anchorCtr="0">
            <a:noAutofit/>
          </a:bodyPr>
          <a:lstStyle/>
          <a:p>
            <a:pPr marL="342900" lvl="0" indent="-336550" algn="l" rtl="0">
              <a:lnSpc>
                <a:spcPct val="100000"/>
              </a:lnSpc>
              <a:spcBef>
                <a:spcPts val="0"/>
              </a:spcBef>
              <a:spcAft>
                <a:spcPts val="0"/>
              </a:spcAft>
              <a:buClr>
                <a:schemeClr val="dk1"/>
              </a:buClr>
              <a:buSzPts val="1700"/>
              <a:buChar char="•"/>
            </a:pPr>
            <a:r>
              <a:rPr lang="en-US" sz="1550" b="1">
                <a:solidFill>
                  <a:schemeClr val="dk1"/>
                </a:solidFill>
              </a:rPr>
              <a:t>Advertising</a:t>
            </a:r>
            <a:r>
              <a:rPr lang="en-US" sz="1550" b="1">
                <a:solidFill>
                  <a:srgbClr val="FF0000"/>
                </a:solidFill>
              </a:rPr>
              <a:t> </a:t>
            </a:r>
            <a:endParaRPr sz="1550" b="1">
              <a:solidFill>
                <a:srgbClr val="FF0000"/>
              </a:solidFill>
            </a:endParaRPr>
          </a:p>
          <a:p>
            <a:pPr marL="742950" lvl="1" indent="-279400" algn="l" rtl="0">
              <a:lnSpc>
                <a:spcPct val="100000"/>
              </a:lnSpc>
              <a:spcBef>
                <a:spcPts val="0"/>
              </a:spcBef>
              <a:spcAft>
                <a:spcPts val="0"/>
              </a:spcAft>
              <a:buSzPts val="1700"/>
              <a:buChar char="–"/>
            </a:pPr>
            <a:r>
              <a:rPr lang="en-US" sz="1550" u="sng">
                <a:solidFill>
                  <a:schemeClr val="hlink"/>
                </a:solidFill>
                <a:hlinkClick r:id="rId3"/>
              </a:rPr>
              <a:t>Current Opportunities</a:t>
            </a:r>
            <a:r>
              <a:rPr lang="en-US" sz="1550">
                <a:solidFill>
                  <a:schemeClr val="dk1"/>
                </a:solidFill>
              </a:rPr>
              <a:t> space</a:t>
            </a:r>
            <a:endParaRPr/>
          </a:p>
          <a:p>
            <a:pPr marL="1200150" lvl="2" indent="-279400" algn="l" rtl="0">
              <a:lnSpc>
                <a:spcPct val="100000"/>
              </a:lnSpc>
              <a:spcBef>
                <a:spcPts val="0"/>
              </a:spcBef>
              <a:spcAft>
                <a:spcPts val="0"/>
              </a:spcAft>
              <a:buSzPts val="1700"/>
              <a:buChar char="•"/>
            </a:pPr>
            <a:r>
              <a:rPr lang="en-US" sz="1550">
                <a:solidFill>
                  <a:schemeClr val="dk1"/>
                </a:solidFill>
              </a:rPr>
              <a:t>Emai</a:t>
            </a:r>
            <a:r>
              <a:rPr lang="en-US" sz="1550"/>
              <a:t>l </a:t>
            </a:r>
            <a:r>
              <a:rPr lang="en-US" sz="1550" u="sng">
                <a:solidFill>
                  <a:schemeClr val="hlink"/>
                </a:solidFill>
                <a:hlinkClick r:id="rId4"/>
              </a:rPr>
              <a:t>gradschool@uconn.edu</a:t>
            </a:r>
            <a:r>
              <a:rPr lang="en-US" sz="1550"/>
              <a:t> </a:t>
            </a:r>
            <a:r>
              <a:rPr lang="en-US" sz="1550">
                <a:solidFill>
                  <a:schemeClr val="dk1"/>
                </a:solidFill>
              </a:rPr>
              <a:t>with posting </a:t>
            </a:r>
            <a:endParaRPr/>
          </a:p>
          <a:p>
            <a:pPr marL="742950" lvl="1" indent="-279400" algn="l" rtl="0">
              <a:lnSpc>
                <a:spcPct val="100000"/>
              </a:lnSpc>
              <a:spcBef>
                <a:spcPts val="0"/>
              </a:spcBef>
              <a:spcAft>
                <a:spcPts val="0"/>
              </a:spcAft>
              <a:buSzPts val="1700"/>
              <a:buChar char="–"/>
            </a:pPr>
            <a:r>
              <a:rPr lang="en-US" sz="1550" u="sng">
                <a:solidFill>
                  <a:schemeClr val="hlink"/>
                </a:solidFill>
                <a:hlinkClick r:id="rId5"/>
              </a:rPr>
              <a:t>Soapbox</a:t>
            </a:r>
            <a:r>
              <a:rPr lang="en-US" sz="1550">
                <a:solidFill>
                  <a:srgbClr val="FF0000"/>
                </a:solidFill>
              </a:rPr>
              <a:t> </a:t>
            </a:r>
            <a:r>
              <a:rPr lang="en-US" sz="1550">
                <a:solidFill>
                  <a:schemeClr val="dk1"/>
                </a:solidFill>
              </a:rPr>
              <a:t>for grads </a:t>
            </a:r>
            <a:endParaRPr/>
          </a:p>
          <a:p>
            <a:pPr marL="6350" lvl="0" indent="0" algn="l" rtl="0">
              <a:lnSpc>
                <a:spcPct val="100000"/>
              </a:lnSpc>
              <a:spcBef>
                <a:spcPts val="0"/>
              </a:spcBef>
              <a:spcAft>
                <a:spcPts val="0"/>
              </a:spcAft>
              <a:buSzPts val="1700"/>
              <a:buNone/>
            </a:pPr>
            <a:endParaRPr sz="1550" b="1">
              <a:solidFill>
                <a:srgbClr val="FF0000"/>
              </a:solidFill>
            </a:endParaRPr>
          </a:p>
          <a:p>
            <a:pPr marL="342900" lvl="0" indent="-336550" algn="l" rtl="0">
              <a:lnSpc>
                <a:spcPct val="100000"/>
              </a:lnSpc>
              <a:spcBef>
                <a:spcPts val="0"/>
              </a:spcBef>
              <a:spcAft>
                <a:spcPts val="0"/>
              </a:spcAft>
              <a:buSzPts val="1700"/>
              <a:buChar char="•"/>
            </a:pPr>
            <a:r>
              <a:rPr lang="en-US" sz="1550" b="1"/>
              <a:t>When reviewing candidates, k</a:t>
            </a:r>
            <a:r>
              <a:rPr lang="en-US" sz="1550" b="1">
                <a:solidFill>
                  <a:schemeClr val="dk1"/>
                </a:solidFill>
              </a:rPr>
              <a:t>eep in mind…</a:t>
            </a:r>
            <a:endParaRPr/>
          </a:p>
          <a:p>
            <a:pPr marL="742950" lvl="1" indent="-279400" algn="l" rtl="0">
              <a:lnSpc>
                <a:spcPct val="100000"/>
              </a:lnSpc>
              <a:spcBef>
                <a:spcPts val="0"/>
              </a:spcBef>
              <a:spcAft>
                <a:spcPts val="0"/>
              </a:spcAft>
              <a:buSzPts val="1700"/>
              <a:buChar char="–"/>
            </a:pPr>
            <a:r>
              <a:rPr lang="en-US" sz="1550">
                <a:solidFill>
                  <a:schemeClr val="dk1"/>
                </a:solidFill>
              </a:rPr>
              <a:t>Campus (grads in a UCH academic plan working at Storrs have a separate process) </a:t>
            </a:r>
            <a:endParaRPr/>
          </a:p>
          <a:p>
            <a:pPr marL="742950" lvl="1" indent="-279400" algn="l" rtl="0">
              <a:lnSpc>
                <a:spcPct val="100000"/>
              </a:lnSpc>
              <a:spcBef>
                <a:spcPts val="0"/>
              </a:spcBef>
              <a:spcAft>
                <a:spcPts val="0"/>
              </a:spcAft>
              <a:buSzPts val="1700"/>
              <a:buChar char="–"/>
            </a:pPr>
            <a:r>
              <a:rPr lang="en-US" sz="1550">
                <a:solidFill>
                  <a:schemeClr val="dk1"/>
                </a:solidFill>
              </a:rPr>
              <a:t>Eligibility </a:t>
            </a:r>
            <a:endParaRPr/>
          </a:p>
          <a:p>
            <a:pPr marL="742950" lvl="1" indent="-279400" algn="l" rtl="0">
              <a:lnSpc>
                <a:spcPct val="100000"/>
              </a:lnSpc>
              <a:spcBef>
                <a:spcPts val="0"/>
              </a:spcBef>
              <a:spcAft>
                <a:spcPts val="0"/>
              </a:spcAft>
              <a:buSzPts val="1700"/>
              <a:buChar char="–"/>
            </a:pPr>
            <a:r>
              <a:rPr lang="en-US" sz="1550">
                <a:solidFill>
                  <a:schemeClr val="dk1"/>
                </a:solidFill>
              </a:rPr>
              <a:t>Connection to academic plan </a:t>
            </a:r>
            <a:endParaRPr/>
          </a:p>
          <a:p>
            <a:pPr marL="742950" lvl="1" indent="-279400" algn="l" rtl="0">
              <a:lnSpc>
                <a:spcPct val="100000"/>
              </a:lnSpc>
              <a:spcBef>
                <a:spcPts val="0"/>
              </a:spcBef>
              <a:spcAft>
                <a:spcPts val="0"/>
              </a:spcAft>
              <a:buSzPts val="1700"/>
              <a:buChar char="–"/>
            </a:pPr>
            <a:r>
              <a:rPr lang="en-US" sz="1550">
                <a:solidFill>
                  <a:schemeClr val="dk1"/>
                </a:solidFill>
              </a:rPr>
              <a:t>Entrepreneurial programs </a:t>
            </a:r>
            <a:endParaRPr/>
          </a:p>
          <a:p>
            <a:pPr marL="463550" lvl="1" indent="0" algn="l" rtl="0">
              <a:lnSpc>
                <a:spcPct val="100000"/>
              </a:lnSpc>
              <a:spcBef>
                <a:spcPts val="0"/>
              </a:spcBef>
              <a:spcAft>
                <a:spcPts val="0"/>
              </a:spcAft>
              <a:buSzPts val="1700"/>
              <a:buNone/>
            </a:pPr>
            <a:endParaRPr sz="1550">
              <a:solidFill>
                <a:srgbClr val="FF0000"/>
              </a:solidFill>
            </a:endParaRPr>
          </a:p>
          <a:p>
            <a:pPr marL="6350" lvl="0" indent="0" algn="l" rtl="0">
              <a:lnSpc>
                <a:spcPct val="100000"/>
              </a:lnSpc>
              <a:spcBef>
                <a:spcPts val="0"/>
              </a:spcBef>
              <a:spcAft>
                <a:spcPts val="0"/>
              </a:spcAft>
              <a:buSzPts val="1700"/>
              <a:buNone/>
            </a:pPr>
            <a:endParaRPr sz="9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6"/>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sz="4000"/>
              <a:t>Recommended Timeline/ </a:t>
            </a:r>
            <a:r>
              <a:rPr lang="en-US" sz="4000">
                <a:solidFill>
                  <a:schemeClr val="lt1"/>
                </a:solidFill>
              </a:rPr>
              <a:t>Checklist</a:t>
            </a:r>
            <a:endParaRPr sz="4000">
              <a:solidFill>
                <a:schemeClr val="lt1"/>
              </a:solidFill>
            </a:endParaRPr>
          </a:p>
        </p:txBody>
      </p:sp>
      <p:sp>
        <p:nvSpPr>
          <p:cNvPr id="115" name="Google Shape;115;p6"/>
          <p:cNvSpPr txBox="1">
            <a:spLocks noGrp="1"/>
          </p:cNvSpPr>
          <p:nvPr>
            <p:ph type="body" idx="1"/>
          </p:nvPr>
        </p:nvSpPr>
        <p:spPr>
          <a:xfrm>
            <a:off x="457200" y="1244277"/>
            <a:ext cx="8229600" cy="3394200"/>
          </a:xfrm>
          <a:prstGeom prst="rect">
            <a:avLst/>
          </a:prstGeom>
          <a:noFill/>
          <a:ln>
            <a:noFill/>
          </a:ln>
        </p:spPr>
        <p:txBody>
          <a:bodyPr spcFirstLastPara="1" wrap="square" lIns="91425" tIns="45700" rIns="91425" bIns="45700" anchor="t" anchorCtr="0">
            <a:noAutofit/>
          </a:bodyPr>
          <a:lstStyle/>
          <a:p>
            <a:pPr marL="342900" lvl="0" indent="-336550" algn="l" rtl="0">
              <a:lnSpc>
                <a:spcPct val="100000"/>
              </a:lnSpc>
              <a:spcBef>
                <a:spcPts val="0"/>
              </a:spcBef>
              <a:spcAft>
                <a:spcPts val="0"/>
              </a:spcAft>
              <a:buClr>
                <a:schemeClr val="dk1"/>
              </a:buClr>
              <a:buSzPts val="1700"/>
              <a:buFont typeface="Noto Sans Symbols"/>
              <a:buChar char="❑"/>
            </a:pPr>
            <a:r>
              <a:rPr lang="en-US" sz="1550" b="1">
                <a:solidFill>
                  <a:schemeClr val="dk1"/>
                </a:solidFill>
              </a:rPr>
              <a:t>Create job description</a:t>
            </a:r>
            <a:endParaRPr sz="1550" b="1">
              <a:solidFill>
                <a:srgbClr val="FF0000"/>
              </a:solidFill>
            </a:endParaRPr>
          </a:p>
          <a:p>
            <a:pPr marL="749300" lvl="1" indent="-285750" algn="l" rtl="0">
              <a:lnSpc>
                <a:spcPct val="100000"/>
              </a:lnSpc>
              <a:spcBef>
                <a:spcPts val="0"/>
              </a:spcBef>
              <a:spcAft>
                <a:spcPts val="0"/>
              </a:spcAft>
              <a:buSzPts val="1700"/>
              <a:buFont typeface="Arial"/>
              <a:buChar char="•"/>
            </a:pPr>
            <a:r>
              <a:rPr lang="en-US" sz="1550"/>
              <a:t>By </a:t>
            </a:r>
            <a:r>
              <a:rPr lang="en-US" sz="1550">
                <a:solidFill>
                  <a:schemeClr val="dk1"/>
                </a:solidFill>
              </a:rPr>
              <a:t>April for a fall appointment* </a:t>
            </a:r>
            <a:endParaRPr/>
          </a:p>
          <a:p>
            <a:pPr marL="749300" lvl="1" indent="-285750" algn="l" rtl="0">
              <a:lnSpc>
                <a:spcPct val="100000"/>
              </a:lnSpc>
              <a:spcBef>
                <a:spcPts val="0"/>
              </a:spcBef>
              <a:spcAft>
                <a:spcPts val="0"/>
              </a:spcAft>
              <a:buSzPts val="1700"/>
              <a:buFont typeface="Arial"/>
              <a:buChar char="•"/>
            </a:pPr>
            <a:r>
              <a:rPr lang="en-US" sz="1550"/>
              <a:t>By </a:t>
            </a:r>
            <a:r>
              <a:rPr lang="en-US" sz="1550">
                <a:solidFill>
                  <a:schemeClr val="dk1"/>
                </a:solidFill>
              </a:rPr>
              <a:t>August for a spring appointment </a:t>
            </a:r>
            <a:endParaRPr sz="1550">
              <a:solidFill>
                <a:srgbClr val="FF0000"/>
              </a:solidFill>
            </a:endParaRPr>
          </a:p>
          <a:p>
            <a:pPr marL="342900" lvl="0" indent="-336550" algn="l" rtl="0">
              <a:lnSpc>
                <a:spcPct val="100000"/>
              </a:lnSpc>
              <a:spcBef>
                <a:spcPts val="0"/>
              </a:spcBef>
              <a:spcAft>
                <a:spcPts val="0"/>
              </a:spcAft>
              <a:buClr>
                <a:schemeClr val="dk1"/>
              </a:buClr>
              <a:buSzPts val="1700"/>
              <a:buFont typeface="Noto Sans Symbols"/>
              <a:buChar char="❑"/>
            </a:pPr>
            <a:r>
              <a:rPr lang="en-US" sz="1550" b="1">
                <a:solidFill>
                  <a:schemeClr val="dk1"/>
                </a:solidFill>
              </a:rPr>
              <a:t>Advertise position </a:t>
            </a:r>
            <a:endParaRPr/>
          </a:p>
          <a:p>
            <a:pPr marL="342900" lvl="0" indent="-336550" algn="l" rtl="0">
              <a:lnSpc>
                <a:spcPct val="100000"/>
              </a:lnSpc>
              <a:spcBef>
                <a:spcPts val="0"/>
              </a:spcBef>
              <a:spcAft>
                <a:spcPts val="0"/>
              </a:spcAft>
              <a:buClr>
                <a:schemeClr val="dk1"/>
              </a:buClr>
              <a:buSzPts val="1700"/>
              <a:buFont typeface="Noto Sans Symbols"/>
              <a:buChar char="❑"/>
            </a:pPr>
            <a:r>
              <a:rPr lang="en-US" sz="1550" b="1">
                <a:solidFill>
                  <a:schemeClr val="dk1"/>
                </a:solidFill>
              </a:rPr>
              <a:t>Verify GA eligibility &amp; communicate with academic home department </a:t>
            </a:r>
            <a:endParaRPr/>
          </a:p>
          <a:p>
            <a:pPr marL="342900" lvl="0" indent="-336550" algn="l" rtl="0">
              <a:lnSpc>
                <a:spcPct val="100000"/>
              </a:lnSpc>
              <a:spcBef>
                <a:spcPts val="0"/>
              </a:spcBef>
              <a:spcAft>
                <a:spcPts val="0"/>
              </a:spcAft>
              <a:buClr>
                <a:schemeClr val="dk1"/>
              </a:buClr>
              <a:buSzPts val="1700"/>
              <a:buFont typeface="Noto Sans Symbols"/>
              <a:buChar char="❑"/>
            </a:pPr>
            <a:r>
              <a:rPr lang="en-US" sz="1550" b="1">
                <a:solidFill>
                  <a:schemeClr val="dk1"/>
                </a:solidFill>
              </a:rPr>
              <a:t>Create offer letter and Supplemental Description of Duties (SDD)**</a:t>
            </a:r>
            <a:endParaRPr/>
          </a:p>
          <a:p>
            <a:pPr marL="342900" lvl="0" indent="-336550" algn="l" rtl="0">
              <a:lnSpc>
                <a:spcPct val="100000"/>
              </a:lnSpc>
              <a:spcBef>
                <a:spcPts val="0"/>
              </a:spcBef>
              <a:spcAft>
                <a:spcPts val="0"/>
              </a:spcAft>
              <a:buClr>
                <a:schemeClr val="dk1"/>
              </a:buClr>
              <a:buSzPts val="1700"/>
              <a:buFont typeface="Noto Sans Symbols"/>
              <a:buChar char="❑"/>
            </a:pPr>
            <a:r>
              <a:rPr lang="en-US" sz="1550" b="1">
                <a:solidFill>
                  <a:schemeClr val="dk1"/>
                </a:solidFill>
              </a:rPr>
              <a:t>Issue offer letter to GA</a:t>
            </a:r>
            <a:endParaRPr/>
          </a:p>
          <a:p>
            <a:pPr marL="800100" lvl="1" indent="-336550" algn="l" rtl="0">
              <a:lnSpc>
                <a:spcPct val="100000"/>
              </a:lnSpc>
              <a:spcBef>
                <a:spcPts val="0"/>
              </a:spcBef>
              <a:spcAft>
                <a:spcPts val="0"/>
              </a:spcAft>
              <a:buSzPts val="1700"/>
              <a:buChar char="•"/>
            </a:pPr>
            <a:r>
              <a:rPr lang="en-US" sz="1550">
                <a:solidFill>
                  <a:schemeClr val="dk1"/>
                </a:solidFill>
              </a:rPr>
              <a:t>By June 1 for a fall appointment* </a:t>
            </a:r>
            <a:endParaRPr/>
          </a:p>
          <a:p>
            <a:pPr marL="800100" lvl="1" indent="-336550" algn="l" rtl="0">
              <a:lnSpc>
                <a:spcPct val="100000"/>
              </a:lnSpc>
              <a:spcBef>
                <a:spcPts val="0"/>
              </a:spcBef>
              <a:spcAft>
                <a:spcPts val="0"/>
              </a:spcAft>
              <a:buSzPts val="1700"/>
              <a:buChar char="•"/>
            </a:pPr>
            <a:r>
              <a:rPr lang="en-US" sz="1550">
                <a:solidFill>
                  <a:schemeClr val="dk1"/>
                </a:solidFill>
              </a:rPr>
              <a:t>By November 5 for a spring appointment </a:t>
            </a:r>
            <a:endParaRPr/>
          </a:p>
          <a:p>
            <a:pPr marL="342900" lvl="0" indent="-336550" algn="l" rtl="0">
              <a:lnSpc>
                <a:spcPct val="100000"/>
              </a:lnSpc>
              <a:spcBef>
                <a:spcPts val="0"/>
              </a:spcBef>
              <a:spcAft>
                <a:spcPts val="0"/>
              </a:spcAft>
              <a:buClr>
                <a:schemeClr val="dk1"/>
              </a:buClr>
              <a:buSzPts val="1700"/>
              <a:buFont typeface="Noto Sans Symbols"/>
              <a:buChar char="❑"/>
            </a:pPr>
            <a:r>
              <a:rPr lang="en-US" sz="1550" b="1">
                <a:solidFill>
                  <a:schemeClr val="dk1"/>
                </a:solidFill>
              </a:rPr>
              <a:t>Submit signed offer letter, SDD**, and KFS information to academic home department for payroll processing </a:t>
            </a:r>
            <a:endParaRPr/>
          </a:p>
          <a:p>
            <a:pPr marL="342900" lvl="0" indent="-228600" algn="l" rtl="0">
              <a:lnSpc>
                <a:spcPct val="100000"/>
              </a:lnSpc>
              <a:spcBef>
                <a:spcPts val="0"/>
              </a:spcBef>
              <a:spcAft>
                <a:spcPts val="0"/>
              </a:spcAft>
              <a:buClr>
                <a:schemeClr val="dk1"/>
              </a:buClr>
              <a:buSzPts val="1700"/>
              <a:buNone/>
            </a:pPr>
            <a:endParaRPr sz="1550" b="1">
              <a:solidFill>
                <a:srgbClr val="FF0000"/>
              </a:solidFill>
            </a:endParaRPr>
          </a:p>
          <a:p>
            <a:pPr marL="6350" lvl="0" indent="0" algn="l" rtl="0">
              <a:lnSpc>
                <a:spcPct val="100000"/>
              </a:lnSpc>
              <a:spcBef>
                <a:spcPts val="0"/>
              </a:spcBef>
              <a:spcAft>
                <a:spcPts val="0"/>
              </a:spcAft>
              <a:buSzPts val="1700"/>
              <a:buNone/>
            </a:pPr>
            <a:r>
              <a:rPr lang="en-US" sz="900"/>
              <a:t>*If the position/job description is created earlier than April and the position is open to incoming students, an earlier issue-by date for the offer may apply. </a:t>
            </a:r>
            <a:endParaRPr sz="900"/>
          </a:p>
          <a:p>
            <a:pPr marL="6350" lvl="0" indent="0" algn="l" rtl="0">
              <a:lnSpc>
                <a:spcPct val="100000"/>
              </a:lnSpc>
              <a:spcBef>
                <a:spcPts val="0"/>
              </a:spcBef>
              <a:spcAft>
                <a:spcPts val="0"/>
              </a:spcAft>
              <a:buSzPts val="1700"/>
              <a:buNone/>
            </a:pPr>
            <a:endParaRPr sz="900"/>
          </a:p>
          <a:p>
            <a:pPr marL="6350" lvl="0" indent="0" algn="l" rtl="0">
              <a:lnSpc>
                <a:spcPct val="100000"/>
              </a:lnSpc>
              <a:spcBef>
                <a:spcPts val="0"/>
              </a:spcBef>
              <a:spcAft>
                <a:spcPts val="0"/>
              </a:spcAft>
              <a:buSzPts val="1700"/>
              <a:buNone/>
            </a:pPr>
            <a:r>
              <a:rPr lang="en-US" sz="900"/>
              <a:t>**The Supplemental Description of Duties form can be completed separately from the offer letter if necessary. The SDD is not needed to process payroll, however, it is a requirement that a SDD be issued each semester 30 days before the start of the semester or, if that’s not possible, not later than the first day of the semester.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7"/>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a:t>GA Eligibility</a:t>
            </a:r>
            <a:endParaRPr/>
          </a:p>
        </p:txBody>
      </p:sp>
      <p:sp>
        <p:nvSpPr>
          <p:cNvPr id="121" name="Google Shape;121;p7"/>
          <p:cNvSpPr txBox="1">
            <a:spLocks noGrp="1"/>
          </p:cNvSpPr>
          <p:nvPr>
            <p:ph type="body" idx="1"/>
          </p:nvPr>
        </p:nvSpPr>
        <p:spPr>
          <a:xfrm>
            <a:off x="299545" y="1244277"/>
            <a:ext cx="8844455" cy="3394200"/>
          </a:xfrm>
          <a:prstGeom prst="rect">
            <a:avLst/>
          </a:prstGeom>
          <a:noFill/>
          <a:ln>
            <a:noFill/>
          </a:ln>
        </p:spPr>
        <p:txBody>
          <a:bodyPr spcFirstLastPara="1" wrap="square" lIns="91425" tIns="45700" rIns="91425" bIns="45700" anchor="t" anchorCtr="0">
            <a:noAutofit/>
          </a:bodyPr>
          <a:lstStyle/>
          <a:p>
            <a:pPr marL="342900" lvl="0" indent="-336550" algn="l" rtl="0">
              <a:lnSpc>
                <a:spcPct val="100000"/>
              </a:lnSpc>
              <a:spcBef>
                <a:spcPts val="0"/>
              </a:spcBef>
              <a:spcAft>
                <a:spcPts val="0"/>
              </a:spcAft>
              <a:buClr>
                <a:schemeClr val="dk1"/>
              </a:buClr>
              <a:buSzPts val="1700"/>
              <a:buChar char="•"/>
            </a:pPr>
            <a:r>
              <a:rPr lang="en-US" sz="1400" b="1"/>
              <a:t>GA eligibility requirements </a:t>
            </a:r>
            <a:endParaRPr sz="1400" b="1"/>
          </a:p>
          <a:p>
            <a:pPr marL="742950" lvl="1" indent="-279400" algn="l" rtl="0">
              <a:lnSpc>
                <a:spcPct val="100000"/>
              </a:lnSpc>
              <a:spcBef>
                <a:spcPts val="0"/>
              </a:spcBef>
              <a:spcAft>
                <a:spcPts val="0"/>
              </a:spcAft>
              <a:buSzPts val="1700"/>
              <a:buChar char="–"/>
            </a:pPr>
            <a:r>
              <a:rPr lang="en-US" sz="1400"/>
              <a:t>Matriculated graduate student </a:t>
            </a:r>
            <a:endParaRPr/>
          </a:p>
          <a:p>
            <a:pPr marL="1200150" lvl="2" indent="-279400" algn="l" rtl="0">
              <a:lnSpc>
                <a:spcPct val="100000"/>
              </a:lnSpc>
              <a:spcBef>
                <a:spcPts val="0"/>
              </a:spcBef>
              <a:spcAft>
                <a:spcPts val="0"/>
              </a:spcAft>
              <a:buSzPts val="1700"/>
              <a:buChar char="•"/>
            </a:pPr>
            <a:r>
              <a:rPr lang="en-US" sz="1400"/>
              <a:t>Must have a GRAD career </a:t>
            </a:r>
            <a:endParaRPr/>
          </a:p>
          <a:p>
            <a:pPr marL="742950" lvl="1" indent="-279400" algn="l" rtl="0">
              <a:lnSpc>
                <a:spcPct val="100000"/>
              </a:lnSpc>
              <a:spcBef>
                <a:spcPts val="0"/>
              </a:spcBef>
              <a:spcAft>
                <a:spcPts val="0"/>
              </a:spcAft>
              <a:buSzPts val="1700"/>
              <a:buChar char="–"/>
            </a:pPr>
            <a:r>
              <a:rPr lang="en-US" sz="1400"/>
              <a:t>Regular status </a:t>
            </a:r>
            <a:endParaRPr/>
          </a:p>
          <a:p>
            <a:pPr marL="1200150" lvl="2" indent="-279400" algn="l" rtl="0">
              <a:lnSpc>
                <a:spcPct val="100000"/>
              </a:lnSpc>
              <a:spcBef>
                <a:spcPts val="0"/>
              </a:spcBef>
              <a:spcAft>
                <a:spcPts val="0"/>
              </a:spcAft>
              <a:buSzPts val="1700"/>
              <a:buChar char="•"/>
            </a:pPr>
            <a:r>
              <a:rPr lang="en-US" sz="1400"/>
              <a:t>Graduate students with provisional status cannot be hired as GAs </a:t>
            </a:r>
            <a:endParaRPr/>
          </a:p>
          <a:p>
            <a:pPr marL="742950" lvl="1" indent="-279400" algn="l" rtl="0">
              <a:lnSpc>
                <a:spcPct val="100000"/>
              </a:lnSpc>
              <a:spcBef>
                <a:spcPts val="0"/>
              </a:spcBef>
              <a:spcAft>
                <a:spcPts val="0"/>
              </a:spcAft>
              <a:buSzPts val="1700"/>
              <a:buChar char="–"/>
            </a:pPr>
            <a:r>
              <a:rPr lang="en-US" sz="1400"/>
              <a:t>3.0 GPA </a:t>
            </a:r>
            <a:endParaRPr/>
          </a:p>
          <a:p>
            <a:pPr marL="742950" lvl="1" indent="-279400" algn="l" rtl="0">
              <a:lnSpc>
                <a:spcPct val="100000"/>
              </a:lnSpc>
              <a:spcBef>
                <a:spcPts val="0"/>
              </a:spcBef>
              <a:spcAft>
                <a:spcPts val="0"/>
              </a:spcAft>
              <a:buSzPts val="1700"/>
              <a:buChar char="–"/>
            </a:pPr>
            <a:r>
              <a:rPr lang="en-US" sz="1400"/>
              <a:t>Full-time registration </a:t>
            </a:r>
            <a:endParaRPr/>
          </a:p>
          <a:p>
            <a:pPr marL="1200150" lvl="2" indent="-279400" algn="l" rtl="0">
              <a:lnSpc>
                <a:spcPct val="100000"/>
              </a:lnSpc>
              <a:spcBef>
                <a:spcPts val="0"/>
              </a:spcBef>
              <a:spcAft>
                <a:spcPts val="0"/>
              </a:spcAft>
              <a:buSzPts val="1700"/>
              <a:buChar char="•"/>
            </a:pPr>
            <a:r>
              <a:rPr lang="en-US" sz="1400"/>
              <a:t>Registration deadline for GAs is the start date of the appointment </a:t>
            </a:r>
            <a:endParaRPr sz="1400"/>
          </a:p>
          <a:p>
            <a:pPr marL="742950" lvl="1" indent="-279400" algn="l" rtl="0">
              <a:lnSpc>
                <a:spcPct val="100000"/>
              </a:lnSpc>
              <a:spcBef>
                <a:spcPts val="0"/>
              </a:spcBef>
              <a:spcAft>
                <a:spcPts val="0"/>
              </a:spcAft>
              <a:buSzPts val="1700"/>
              <a:buChar char="–"/>
            </a:pPr>
            <a:r>
              <a:rPr lang="en-US" sz="1400"/>
              <a:t>Full list of criteria can be found in the </a:t>
            </a:r>
            <a:r>
              <a:rPr lang="en-US" sz="1400" u="sng">
                <a:solidFill>
                  <a:schemeClr val="hlink"/>
                </a:solidFill>
                <a:hlinkClick r:id="rId3"/>
              </a:rPr>
              <a:t>Graduate Catalog</a:t>
            </a:r>
            <a:endParaRPr sz="1400"/>
          </a:p>
          <a:p>
            <a:pPr marL="742950" lvl="1" indent="-279400" algn="l" rtl="0">
              <a:lnSpc>
                <a:spcPct val="100000"/>
              </a:lnSpc>
              <a:spcBef>
                <a:spcPts val="0"/>
              </a:spcBef>
              <a:spcAft>
                <a:spcPts val="0"/>
              </a:spcAft>
              <a:buSzPts val="1700"/>
              <a:buChar char="–"/>
            </a:pPr>
            <a:r>
              <a:rPr lang="en-US" sz="1400"/>
              <a:t>Certificate only GAs</a:t>
            </a:r>
            <a:endParaRPr/>
          </a:p>
          <a:p>
            <a:pPr marL="1200150" lvl="2" indent="-279400" algn="l" rtl="0">
              <a:lnSpc>
                <a:spcPct val="100000"/>
              </a:lnSpc>
              <a:spcBef>
                <a:spcPts val="0"/>
              </a:spcBef>
              <a:spcAft>
                <a:spcPts val="0"/>
              </a:spcAft>
              <a:buSzPts val="1700"/>
              <a:buChar char="•"/>
            </a:pPr>
            <a:r>
              <a:rPr lang="en-US" sz="1400"/>
              <a:t>Send justification to TGS </a:t>
            </a:r>
            <a:endParaRPr sz="1400" b="1"/>
          </a:p>
          <a:p>
            <a:pPr marL="742950" lvl="1" indent="-279400" algn="l" rtl="0">
              <a:lnSpc>
                <a:spcPct val="100000"/>
              </a:lnSpc>
              <a:spcBef>
                <a:spcPts val="0"/>
              </a:spcBef>
              <a:spcAft>
                <a:spcPts val="0"/>
              </a:spcAft>
              <a:buSzPts val="1700"/>
              <a:buChar char="–"/>
            </a:pPr>
            <a:r>
              <a:rPr lang="en-US" sz="1400"/>
              <a:t>Additional considerations are listed on the GA offer letter template </a:t>
            </a:r>
            <a:endParaRPr/>
          </a:p>
          <a:p>
            <a:pPr marL="1200150" lvl="2" indent="-171450" algn="l" rtl="0">
              <a:lnSpc>
                <a:spcPct val="100000"/>
              </a:lnSpc>
              <a:spcBef>
                <a:spcPts val="0"/>
              </a:spcBef>
              <a:spcAft>
                <a:spcPts val="0"/>
              </a:spcAft>
              <a:buSzPts val="1700"/>
              <a:buNone/>
            </a:pP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8"/>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400"/>
              <a:buFont typeface="Arial"/>
              <a:buNone/>
            </a:pPr>
            <a:r>
              <a:rPr lang="en-US"/>
              <a:t>GA Offer Letters</a:t>
            </a:r>
            <a:endParaRPr/>
          </a:p>
        </p:txBody>
      </p:sp>
      <p:sp>
        <p:nvSpPr>
          <p:cNvPr id="127" name="Google Shape;127;p8"/>
          <p:cNvSpPr txBox="1">
            <a:spLocks noGrp="1"/>
          </p:cNvSpPr>
          <p:nvPr>
            <p:ph type="body" idx="1"/>
          </p:nvPr>
        </p:nvSpPr>
        <p:spPr>
          <a:xfrm>
            <a:off x="457200" y="1244277"/>
            <a:ext cx="8229600" cy="3394075"/>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SzPts val="1850"/>
              <a:buChar char="•"/>
            </a:pPr>
            <a:r>
              <a:rPr lang="en-US" sz="1400" b="1" dirty="0">
                <a:solidFill>
                  <a:schemeClr val="dk1"/>
                </a:solidFill>
              </a:rPr>
              <a:t>Who creates this? </a:t>
            </a:r>
            <a:endParaRPr dirty="0"/>
          </a:p>
          <a:p>
            <a:pPr marL="742950" lvl="1" indent="-285750" algn="l" rtl="0">
              <a:lnSpc>
                <a:spcPct val="100000"/>
              </a:lnSpc>
              <a:spcBef>
                <a:spcPts val="0"/>
              </a:spcBef>
              <a:spcAft>
                <a:spcPts val="0"/>
              </a:spcAft>
              <a:buSzPts val="1850"/>
              <a:buChar char="–"/>
            </a:pPr>
            <a:r>
              <a:rPr lang="en-US" sz="1400" dirty="0">
                <a:solidFill>
                  <a:schemeClr val="dk1"/>
                </a:solidFill>
              </a:rPr>
              <a:t>Hiring department </a:t>
            </a:r>
            <a:endParaRPr dirty="0"/>
          </a:p>
          <a:p>
            <a:pPr marL="742950" lvl="1" indent="-285750" algn="l" rtl="0">
              <a:lnSpc>
                <a:spcPct val="100000"/>
              </a:lnSpc>
              <a:spcBef>
                <a:spcPts val="0"/>
              </a:spcBef>
              <a:spcAft>
                <a:spcPts val="0"/>
              </a:spcAft>
              <a:buSzPts val="1850"/>
              <a:buChar char="–"/>
            </a:pPr>
            <a:r>
              <a:rPr lang="en-US" sz="1400" dirty="0">
                <a:solidFill>
                  <a:schemeClr val="dk1"/>
                </a:solidFill>
              </a:rPr>
              <a:t>Feel free to reach out to The Graduate School for assistance! </a:t>
            </a:r>
            <a:endParaRPr dirty="0"/>
          </a:p>
          <a:p>
            <a:pPr marL="285750" lvl="0" indent="-285750" algn="l" rtl="0">
              <a:lnSpc>
                <a:spcPct val="100000"/>
              </a:lnSpc>
              <a:spcBef>
                <a:spcPts val="0"/>
              </a:spcBef>
              <a:spcAft>
                <a:spcPts val="0"/>
              </a:spcAft>
              <a:buSzPts val="1850"/>
              <a:buChar char="•"/>
            </a:pPr>
            <a:r>
              <a:rPr lang="en-US" sz="1400" b="1" dirty="0">
                <a:solidFill>
                  <a:schemeClr val="dk1"/>
                </a:solidFill>
              </a:rPr>
              <a:t>Template available on HR’s </a:t>
            </a:r>
            <a:r>
              <a:rPr lang="en-US" sz="1400" b="1" u="sng" dirty="0">
                <a:solidFill>
                  <a:srgbClr val="0066FF"/>
                </a:solidFill>
                <a:hlinkClick r:id="rId3">
                  <a:extLst>
                    <a:ext uri="{A12FA001-AC4F-418D-AE19-62706E023703}">
                      <ahyp:hlinkClr xmlns:ahyp="http://schemas.microsoft.com/office/drawing/2018/hyperlinkcolor" val="tx"/>
                    </a:ext>
                  </a:extLst>
                </a:hlinkClick>
              </a:rPr>
              <a:t>Unclassified Offer Letters</a:t>
            </a:r>
            <a:r>
              <a:rPr lang="en-US" sz="1400" b="1" dirty="0">
                <a:solidFill>
                  <a:srgbClr val="0066FF"/>
                </a:solidFill>
              </a:rPr>
              <a:t> </a:t>
            </a:r>
            <a:r>
              <a:rPr lang="en-US" sz="1400" b="1" dirty="0">
                <a:solidFill>
                  <a:schemeClr val="dk1"/>
                </a:solidFill>
              </a:rPr>
              <a:t>page</a:t>
            </a:r>
            <a:endParaRPr dirty="0"/>
          </a:p>
          <a:p>
            <a:pPr marL="742950" lvl="1" indent="-276225" algn="l" rtl="0">
              <a:lnSpc>
                <a:spcPct val="100000"/>
              </a:lnSpc>
              <a:spcBef>
                <a:spcPts val="0"/>
              </a:spcBef>
              <a:spcAft>
                <a:spcPts val="0"/>
              </a:spcAft>
              <a:buSzPts val="1850"/>
              <a:buChar char="–"/>
            </a:pPr>
            <a:r>
              <a:rPr lang="en-US" sz="1400" dirty="0">
                <a:solidFill>
                  <a:schemeClr val="dk1"/>
                </a:solidFill>
              </a:rPr>
              <a:t>We now have one template for all GA appointments </a:t>
            </a:r>
            <a:endParaRPr dirty="0"/>
          </a:p>
          <a:p>
            <a:pPr marL="742950" lvl="1" indent="-276225" algn="l" rtl="0">
              <a:lnSpc>
                <a:spcPct val="100000"/>
              </a:lnSpc>
              <a:spcBef>
                <a:spcPts val="0"/>
              </a:spcBef>
              <a:spcAft>
                <a:spcPts val="0"/>
              </a:spcAft>
              <a:buSzPts val="1850"/>
              <a:buChar char="–"/>
            </a:pPr>
            <a:r>
              <a:rPr lang="en-US" sz="1400" dirty="0">
                <a:solidFill>
                  <a:schemeClr val="dk1"/>
                </a:solidFill>
              </a:rPr>
              <a:t>Keep modifications minimal; boilerplate language must be included </a:t>
            </a:r>
            <a:endParaRPr dirty="0"/>
          </a:p>
          <a:p>
            <a:pPr marL="742950" lvl="1" indent="-276225" algn="l" rtl="0">
              <a:lnSpc>
                <a:spcPct val="100000"/>
              </a:lnSpc>
              <a:spcBef>
                <a:spcPts val="0"/>
              </a:spcBef>
              <a:spcAft>
                <a:spcPts val="0"/>
              </a:spcAft>
              <a:buSzPts val="1850"/>
              <a:buChar char="–"/>
            </a:pPr>
            <a:r>
              <a:rPr lang="en-US" sz="1400" dirty="0">
                <a:solidFill>
                  <a:schemeClr val="dk1"/>
                </a:solidFill>
              </a:rPr>
              <a:t>Contingency language options on templates</a:t>
            </a:r>
            <a:endParaRPr sz="1400" b="1" dirty="0">
              <a:solidFill>
                <a:srgbClr val="FF0000"/>
              </a:solidFill>
            </a:endParaRPr>
          </a:p>
          <a:p>
            <a:pPr marL="285750" lvl="0" indent="-285750" algn="l" rtl="0">
              <a:lnSpc>
                <a:spcPct val="100000"/>
              </a:lnSpc>
              <a:spcBef>
                <a:spcPts val="0"/>
              </a:spcBef>
              <a:spcAft>
                <a:spcPts val="0"/>
              </a:spcAft>
              <a:buSzPts val="1850"/>
              <a:buChar char="•"/>
            </a:pPr>
            <a:r>
              <a:rPr lang="en-US" sz="1400" b="1" dirty="0">
                <a:solidFill>
                  <a:schemeClr val="dk1"/>
                </a:solidFill>
              </a:rPr>
              <a:t>Appointment dates </a:t>
            </a:r>
            <a:endParaRPr dirty="0"/>
          </a:p>
          <a:p>
            <a:pPr marL="742950" lvl="1" indent="-285750" algn="l" rtl="0">
              <a:lnSpc>
                <a:spcPct val="100000"/>
              </a:lnSpc>
              <a:spcBef>
                <a:spcPts val="0"/>
              </a:spcBef>
              <a:spcAft>
                <a:spcPts val="0"/>
              </a:spcAft>
              <a:buSzPts val="1850"/>
              <a:buChar char="–"/>
            </a:pPr>
            <a:r>
              <a:rPr lang="en-US" sz="1400" dirty="0">
                <a:solidFill>
                  <a:schemeClr val="dk1"/>
                </a:solidFill>
              </a:rPr>
              <a:t>Semester/AY appointment dates can be found on Payroll’s website under </a:t>
            </a:r>
            <a:r>
              <a:rPr lang="en-US" sz="1400" u="sng" dirty="0">
                <a:solidFill>
                  <a:srgbClr val="0066FF"/>
                </a:solidFill>
                <a:hlinkClick r:id="rId4">
                  <a:extLst>
                    <a:ext uri="{A12FA001-AC4F-418D-AE19-62706E023703}">
                      <ahyp:hlinkClr xmlns:ahyp="http://schemas.microsoft.com/office/drawing/2018/hyperlinkcolor" val="tx"/>
                    </a:ext>
                  </a:extLst>
                </a:hlinkClick>
              </a:rPr>
              <a:t>Stipend Listings</a:t>
            </a:r>
            <a:endParaRPr sz="1400" dirty="0">
              <a:solidFill>
                <a:srgbClr val="0066FF"/>
              </a:solidFill>
            </a:endParaRPr>
          </a:p>
          <a:p>
            <a:pPr marL="742950" lvl="1" indent="-276225" algn="l" rtl="0">
              <a:lnSpc>
                <a:spcPct val="100000"/>
              </a:lnSpc>
              <a:spcBef>
                <a:spcPts val="0"/>
              </a:spcBef>
              <a:spcAft>
                <a:spcPts val="0"/>
              </a:spcAft>
              <a:buSzPts val="1850"/>
              <a:buChar char="–"/>
            </a:pPr>
            <a:r>
              <a:rPr lang="en-US" sz="1400" dirty="0">
                <a:solidFill>
                  <a:schemeClr val="dk1"/>
                </a:solidFill>
              </a:rPr>
              <a:t>Less than one semester appointments are complicated </a:t>
            </a:r>
            <a:endParaRPr dirty="0"/>
          </a:p>
          <a:p>
            <a:pPr marL="1200150" lvl="2" indent="-276225" algn="l" rtl="0">
              <a:lnSpc>
                <a:spcPct val="100000"/>
              </a:lnSpc>
              <a:spcBef>
                <a:spcPts val="0"/>
              </a:spcBef>
              <a:spcAft>
                <a:spcPts val="0"/>
              </a:spcAft>
              <a:buSzPts val="1850"/>
              <a:buChar char="•"/>
            </a:pPr>
            <a:r>
              <a:rPr lang="en-US" sz="1400" dirty="0">
                <a:solidFill>
                  <a:schemeClr val="dk1"/>
                </a:solidFill>
              </a:rPr>
              <a:t>GEU approval, pro-rated tuition waiver, enrollment requirements, etc. </a:t>
            </a:r>
            <a:endParaRPr dirty="0"/>
          </a:p>
          <a:p>
            <a:pPr marL="285750" lvl="0" indent="-285750" algn="l" rtl="0">
              <a:lnSpc>
                <a:spcPct val="100000"/>
              </a:lnSpc>
              <a:spcBef>
                <a:spcPts val="0"/>
              </a:spcBef>
              <a:spcAft>
                <a:spcPts val="0"/>
              </a:spcAft>
              <a:buSzPts val="1850"/>
              <a:buChar char="•"/>
            </a:pPr>
            <a:r>
              <a:rPr lang="en-US" sz="1400" b="1" dirty="0">
                <a:solidFill>
                  <a:schemeClr val="dk1"/>
                </a:solidFill>
              </a:rPr>
              <a:t>Stipend amount </a:t>
            </a:r>
            <a:endParaRPr dirty="0"/>
          </a:p>
          <a:p>
            <a:pPr marL="742950" lvl="1" indent="-285750" algn="l" rtl="0">
              <a:lnSpc>
                <a:spcPct val="100000"/>
              </a:lnSpc>
              <a:spcBef>
                <a:spcPts val="0"/>
              </a:spcBef>
              <a:spcAft>
                <a:spcPts val="0"/>
              </a:spcAft>
              <a:buSzPts val="1850"/>
              <a:buChar char="–"/>
            </a:pPr>
            <a:r>
              <a:rPr lang="en-US" sz="1400" dirty="0">
                <a:solidFill>
                  <a:schemeClr val="dk1"/>
                </a:solidFill>
              </a:rPr>
              <a:t>Stipend charts can be found on Payroll’s website under </a:t>
            </a:r>
            <a:r>
              <a:rPr lang="en-US" sz="1400" u="sng" dirty="0">
                <a:solidFill>
                  <a:srgbClr val="0066FF"/>
                </a:solidFill>
                <a:hlinkClick r:id="rId4">
                  <a:extLst>
                    <a:ext uri="{A12FA001-AC4F-418D-AE19-62706E023703}">
                      <ahyp:hlinkClr xmlns:ahyp="http://schemas.microsoft.com/office/drawing/2018/hyperlinkcolor" val="tx"/>
                    </a:ext>
                  </a:extLst>
                </a:hlinkClick>
              </a:rPr>
              <a:t>Stipend Listings</a:t>
            </a:r>
            <a:endParaRPr sz="1400" dirty="0">
              <a:solidFill>
                <a:srgbClr val="0066FF"/>
              </a:solidFill>
            </a:endParaRPr>
          </a:p>
          <a:p>
            <a:pPr marL="342900" lvl="0" indent="0" algn="l" rtl="0">
              <a:lnSpc>
                <a:spcPct val="90000"/>
              </a:lnSpc>
              <a:spcBef>
                <a:spcPts val="0"/>
              </a:spcBef>
              <a:spcAft>
                <a:spcPts val="0"/>
              </a:spcAft>
              <a:buSzPts val="2000"/>
              <a:buNone/>
            </a:pPr>
            <a:r>
              <a:rPr lang="en-US" sz="1850" dirty="0"/>
              <a:t> </a:t>
            </a:r>
            <a:endParaRPr sz="1850" dirty="0"/>
          </a:p>
          <a:p>
            <a:pPr marL="342900" lvl="0" indent="0" algn="l" rtl="0">
              <a:lnSpc>
                <a:spcPct val="90000"/>
              </a:lnSpc>
              <a:spcBef>
                <a:spcPts val="0"/>
              </a:spcBef>
              <a:spcAft>
                <a:spcPts val="0"/>
              </a:spcAft>
              <a:buSzPts val="2000"/>
              <a:buNone/>
            </a:pPr>
            <a:endParaRPr sz="1850" dirty="0"/>
          </a:p>
        </p:txBody>
      </p:sp>
    </p:spTree>
  </p:cSld>
  <p:clrMapOvr>
    <a:masterClrMapping/>
  </p:clrMapOvr>
</p:sld>
</file>

<file path=ppt/theme/theme1.xml><?xml version="1.0" encoding="utf-8"?>
<a:theme xmlns:a="http://schemas.openxmlformats.org/drawingml/2006/main" name="white-bluebar-templ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3010</Words>
  <Application>Microsoft Office PowerPoint</Application>
  <PresentationFormat>On-screen Show (16:9)</PresentationFormat>
  <Paragraphs>268</Paragraphs>
  <Slides>21</Slides>
  <Notes>21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Noto Sans Symbols</vt:lpstr>
      <vt:lpstr>Times New Roman</vt:lpstr>
      <vt:lpstr>white-bluebar-template</vt:lpstr>
      <vt:lpstr>1_Custom Design</vt:lpstr>
      <vt:lpstr>Workflow and Tools When Recruiting &amp; Hiring GAs for Non-Academic Units</vt:lpstr>
      <vt:lpstr>Agenda </vt:lpstr>
      <vt:lpstr>What does “GA” mean?</vt:lpstr>
      <vt:lpstr>Resources</vt:lpstr>
      <vt:lpstr>Creating Job Descriptions</vt:lpstr>
      <vt:lpstr>Advertising Positions</vt:lpstr>
      <vt:lpstr>Recommended Timeline/ Checklist</vt:lpstr>
      <vt:lpstr>GA Eligibility</vt:lpstr>
      <vt:lpstr>GA Offer Letters</vt:lpstr>
      <vt:lpstr>GAs and Remote Work Approval</vt:lpstr>
      <vt:lpstr>GAs Appointed Outside the Academic Home Department</vt:lpstr>
      <vt:lpstr>GAs from Entrepreneurial Programs</vt:lpstr>
      <vt:lpstr>GAs and Internships/CPT</vt:lpstr>
      <vt:lpstr>Offer Letters Signatures</vt:lpstr>
      <vt:lpstr>Supplemental Description of Duties Form</vt:lpstr>
      <vt:lpstr>Stipend Levels </vt:lpstr>
      <vt:lpstr>Hiring TAs Without English Proficiency</vt:lpstr>
      <vt:lpstr>Dual and Supplemental Employment </vt:lpstr>
      <vt:lpstr>Mid-Semester Separations</vt:lpstr>
      <vt:lpstr>GAs in UCH-based programs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Petsa, Megan</cp:lastModifiedBy>
  <cp:revision>4</cp:revision>
  <dcterms:modified xsi:type="dcterms:W3CDTF">2023-04-13T18:12:01Z</dcterms:modified>
</cp:coreProperties>
</file>