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ZAjxRn7mXRQn1TC1tTbO9BM67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C213E-1220-D9BF-7C4D-69B6004E677B}" v="450" dt="2023-12-05T18:57:50.558"/>
    <p1510:client id="{AB05A6A2-DCB8-45ED-BFDB-F86D7A2F3E8B}" v="67" dt="2022-12-02T14:43:25.565"/>
    <p1510:client id="{C85131CE-1DDB-967B-ABB4-C52D2F13EE50}" v="11" dt="2023-12-07T15:56:13.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0799" autoAdjust="0"/>
  </p:normalViewPr>
  <p:slideViewPr>
    <p:cSldViewPr snapToGrid="0">
      <p:cViewPr varScale="1">
        <p:scale>
          <a:sx n="93" d="100"/>
          <a:sy n="93" d="100"/>
        </p:scale>
        <p:origin x="119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forms.office.com/r/yhu2VnRZh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4" name="Title 3">
            <a:extLst>
              <a:ext uri="{FF2B5EF4-FFF2-40B4-BE49-F238E27FC236}">
                <a16:creationId xmlns:a16="http://schemas.microsoft.com/office/drawing/2014/main" id="{53D6FBD6-F0F6-17F8-4DFE-403E1DB59DB2}"/>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pPr lvl="0"/>
            <a:r>
              <a:rPr lang="en-US" dirty="0"/>
              <a:t>Jorgensen, Harriott, Crandall </a:t>
            </a:r>
            <a:br>
              <a:rPr lang="en-US" dirty="0"/>
            </a:br>
            <a:r>
              <a:rPr lang="en-US" dirty="0"/>
              <a:t>Fellowships Overview</a:t>
            </a:r>
          </a:p>
        </p:txBody>
      </p:sp>
      <p:sp>
        <p:nvSpPr>
          <p:cNvPr id="85" name="Google Shape;85;p1"/>
          <p:cNvSpPr txBox="1"/>
          <p:nvPr/>
        </p:nvSpPr>
        <p:spPr>
          <a:xfrm>
            <a:off x="0" y="1766656"/>
            <a:ext cx="12192000"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chemeClr val="dk1"/>
                </a:solidFill>
                <a:latin typeface="Calibri"/>
                <a:ea typeface="Calibri"/>
                <a:cs typeface="Calibri"/>
                <a:sym typeface="Calibri"/>
              </a:rPr>
              <a:t>Jorgensen, Harriott, Crandall </a:t>
            </a:r>
            <a:endParaRPr dirty="0"/>
          </a:p>
          <a:p>
            <a:pPr marL="0" marR="0" lvl="0" indent="0" algn="ctr" rtl="0">
              <a:spcBef>
                <a:spcPts val="0"/>
              </a:spcBef>
              <a:spcAft>
                <a:spcPts val="0"/>
              </a:spcAft>
              <a:buNone/>
            </a:pPr>
            <a:r>
              <a:rPr lang="en-US" sz="3200" b="0" i="0" u="none" strike="noStrike" cap="none" dirty="0">
                <a:solidFill>
                  <a:schemeClr val="dk1"/>
                </a:solidFill>
                <a:latin typeface="Calibri"/>
                <a:ea typeface="Calibri"/>
                <a:cs typeface="Calibri"/>
                <a:sym typeface="Calibri"/>
              </a:rPr>
              <a:t>Fellowships Overview</a:t>
            </a:r>
            <a:endParaRPr dirty="0"/>
          </a:p>
          <a:p>
            <a:pPr marL="0" marR="0" lvl="0" indent="0" algn="ctr" rtl="0">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457200" marR="0" lvl="0" indent="-457200" algn="ctr"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Short intro for new faculty/staff</a:t>
            </a:r>
            <a:endParaRPr dirty="0"/>
          </a:p>
          <a:p>
            <a:pPr marL="457200" marR="0" lvl="0" indent="-457200" algn="ctr"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Detailed overview of process &amp; slate</a:t>
            </a:r>
            <a:endParaRPr dirty="0"/>
          </a:p>
          <a:p>
            <a:pPr marL="457200" marR="0" lvl="0" indent="-457200" algn="ctr"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Q&amp;A</a:t>
            </a:r>
            <a:endParaRPr sz="28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647F0BF-1378-BEBB-1CD4-2E2354169791}"/>
              </a:ext>
            </a:extLst>
          </p:cNvPr>
          <p:cNvSpPr txBox="1"/>
          <p:nvPr/>
        </p:nvSpPr>
        <p:spPr>
          <a:xfrm>
            <a:off x="9552373" y="6259888"/>
            <a:ext cx="2077375" cy="307777"/>
          </a:xfrm>
          <a:prstGeom prst="rect">
            <a:avLst/>
          </a:prstGeom>
          <a:noFill/>
        </p:spPr>
        <p:txBody>
          <a:bodyPr wrap="square" lIns="91440" tIns="45720" rIns="91440" bIns="45720" rtlCol="0" anchor="t">
            <a:spAutoFit/>
          </a:bodyPr>
          <a:lstStyle/>
          <a:p>
            <a:r>
              <a:rPr lang="en-US" i="1" dirty="0"/>
              <a:t>Presented on 12/7/2023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204" name="Google Shape;204;p11"/>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Department nomination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3" name="Google Shape;203;p11"/>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Department Selected Representative nominates prospective students for each fellowship</a:t>
            </a:r>
            <a:endParaRPr/>
          </a:p>
        </p:txBody>
      </p:sp>
      <p:pic>
        <p:nvPicPr>
          <p:cNvPr id="205" name="Google Shape;205;p11" descr="A portion of the nomination process consisting of the CTD Statement and Send to Bin"/>
          <p:cNvPicPr preferRelativeResize="0"/>
          <p:nvPr/>
        </p:nvPicPr>
        <p:blipFill rotWithShape="1">
          <a:blip r:embed="rId4">
            <a:alphaModFix/>
          </a:blip>
          <a:srcRect l="77951" t="4348" b="54348"/>
          <a:stretch/>
        </p:blipFill>
        <p:spPr>
          <a:xfrm>
            <a:off x="3220277" y="700455"/>
            <a:ext cx="2594114" cy="5457090"/>
          </a:xfrm>
          <a:prstGeom prst="rect">
            <a:avLst/>
          </a:prstGeom>
          <a:noFill/>
          <a:ln>
            <a:noFill/>
          </a:ln>
        </p:spPr>
      </p:pic>
      <p:sp>
        <p:nvSpPr>
          <p:cNvPr id="206" name="Google Shape;206;p11">
            <a:extLst>
              <a:ext uri="{C183D7F6-B498-43B3-948B-1728B52AA6E4}">
                <adec:decorative xmlns:adec="http://schemas.microsoft.com/office/drawing/2017/decorative" val="1"/>
              </a:ext>
            </a:extLst>
          </p:cNvPr>
          <p:cNvSpPr/>
          <p:nvPr/>
        </p:nvSpPr>
        <p:spPr>
          <a:xfrm rot="10800000">
            <a:off x="6182139" y="1759226"/>
            <a:ext cx="1242391" cy="44726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1">
            <a:extLst>
              <a:ext uri="{C183D7F6-B498-43B3-948B-1728B52AA6E4}">
                <adec:decorative xmlns:adec="http://schemas.microsoft.com/office/drawing/2017/decorative" val="1"/>
              </a:ext>
            </a:extLst>
          </p:cNvPr>
          <p:cNvSpPr/>
          <p:nvPr/>
        </p:nvSpPr>
        <p:spPr>
          <a:xfrm rot="10800000">
            <a:off x="6236802" y="3265939"/>
            <a:ext cx="1242391" cy="44726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1">
            <a:extLst>
              <a:ext uri="{C183D7F6-B498-43B3-948B-1728B52AA6E4}">
                <adec:decorative xmlns:adec="http://schemas.microsoft.com/office/drawing/2017/decorative" val="1"/>
              </a:ext>
            </a:extLst>
          </p:cNvPr>
          <p:cNvSpPr/>
          <p:nvPr/>
        </p:nvSpPr>
        <p:spPr>
          <a:xfrm rot="10800000">
            <a:off x="6182139" y="5449957"/>
            <a:ext cx="1242391" cy="44726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1"/>
          <p:cNvSpPr txBox="1"/>
          <p:nvPr/>
        </p:nvSpPr>
        <p:spPr>
          <a:xfrm>
            <a:off x="7603436" y="1097169"/>
            <a:ext cx="4304709"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Department Reps can submit an updated Commitment to Diversity (CTD) Statement here. Faculty are encouraged to work with their applicant to develop this statement.</a:t>
            </a:r>
            <a:endParaRPr/>
          </a:p>
        </p:txBody>
      </p:sp>
      <p:sp>
        <p:nvSpPr>
          <p:cNvPr id="210" name="Google Shape;210;p11"/>
          <p:cNvSpPr txBox="1"/>
          <p:nvPr/>
        </p:nvSpPr>
        <p:spPr>
          <a:xfrm>
            <a:off x="7603436" y="2981739"/>
            <a:ext cx="43047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0000"/>
                </a:solidFill>
                <a:latin typeface="Calibri"/>
                <a:ea typeface="Calibri"/>
                <a:cs typeface="Calibri"/>
                <a:sym typeface="Calibri"/>
              </a:rPr>
              <a:t>New for 2022/2023 </a:t>
            </a:r>
            <a:r>
              <a:rPr lang="en-US" sz="2000">
                <a:solidFill>
                  <a:schemeClr val="dk1"/>
                </a:solidFill>
                <a:latin typeface="Calibri"/>
                <a:ea typeface="Calibri"/>
                <a:cs typeface="Calibri"/>
                <a:sym typeface="Calibri"/>
              </a:rPr>
              <a:t>Department Reps NO LONGER indicate preferences of candidates.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Instead, if there is a strong need for ranking, please email your rankings to stuart.duncan@uconn.edu</a:t>
            </a:r>
            <a:endParaRPr sz="2000">
              <a:solidFill>
                <a:schemeClr val="dk1"/>
              </a:solidFill>
              <a:latin typeface="Calibri"/>
              <a:ea typeface="Calibri"/>
              <a:cs typeface="Calibri"/>
              <a:sym typeface="Calibri"/>
            </a:endParaRPr>
          </a:p>
        </p:txBody>
      </p:sp>
      <p:sp>
        <p:nvSpPr>
          <p:cNvPr id="211" name="Google Shape;211;p11"/>
          <p:cNvSpPr txBox="1"/>
          <p:nvPr/>
        </p:nvSpPr>
        <p:spPr>
          <a:xfrm>
            <a:off x="7603435" y="5229224"/>
            <a:ext cx="43047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Department Reps should push their nominee forward to the ‘</a:t>
            </a:r>
            <a:r>
              <a:rPr lang="en-US" sz="2000" i="1">
                <a:solidFill>
                  <a:schemeClr val="dk1"/>
                </a:solidFill>
                <a:latin typeface="Calibri"/>
                <a:ea typeface="Calibri"/>
                <a:cs typeface="Calibri"/>
                <a:sym typeface="Calibri"/>
              </a:rPr>
              <a:t>fellowship </a:t>
            </a:r>
            <a:r>
              <a:rPr lang="en-US" sz="2000">
                <a:solidFill>
                  <a:schemeClr val="dk1"/>
                </a:solidFill>
                <a:latin typeface="Calibri"/>
                <a:ea typeface="Calibri"/>
                <a:cs typeface="Calibri"/>
                <a:sym typeface="Calibri"/>
              </a:rPr>
              <a:t>Committee Review’ Bin.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218" name="Google Shape;218;p12"/>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a:t>
            </a:r>
            <a:r>
              <a:rPr kumimoji="0" lang="en-US" sz="3200" b="0" i="0" u="none" strike="noStrike" kern="0" cap="none" spc="0" normalizeH="0" baseline="0" noProof="0">
                <a:ln>
                  <a:noFill/>
                </a:ln>
                <a:solidFill>
                  <a:schemeClr val="dk1"/>
                </a:solidFill>
                <a:effectLst/>
                <a:uLnTx/>
                <a:uFillTx/>
                <a:latin typeface="Calibri"/>
                <a:ea typeface="Calibri"/>
                <a:cs typeface="Calibri"/>
                <a:sym typeface="Calibri"/>
              </a:rPr>
              <a:t>Department nomination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17" name="Google Shape;217;p12"/>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Department Selected Representative nominates prospective students for each fellowship</a:t>
            </a:r>
            <a:endParaRPr/>
          </a:p>
        </p:txBody>
      </p:sp>
      <p:pic>
        <p:nvPicPr>
          <p:cNvPr id="221" name="Google Shape;221;p12" descr="questions from the department nomination process."/>
          <p:cNvPicPr preferRelativeResize="0"/>
          <p:nvPr/>
        </p:nvPicPr>
        <p:blipFill rotWithShape="1">
          <a:blip r:embed="rId4">
            <a:alphaModFix/>
          </a:blip>
          <a:srcRect l="76792" t="5224" r="-1" b="53284"/>
          <a:stretch/>
        </p:blipFill>
        <p:spPr>
          <a:xfrm>
            <a:off x="3220276" y="700455"/>
            <a:ext cx="2594113" cy="5188942"/>
          </a:xfrm>
          <a:prstGeom prst="rect">
            <a:avLst/>
          </a:prstGeom>
          <a:noFill/>
          <a:ln>
            <a:noFill/>
          </a:ln>
        </p:spPr>
      </p:pic>
      <p:sp>
        <p:nvSpPr>
          <p:cNvPr id="219" name="Google Shape;219;p12"/>
          <p:cNvSpPr txBox="1"/>
          <p:nvPr/>
        </p:nvSpPr>
        <p:spPr>
          <a:xfrm>
            <a:off x="6300338" y="1144621"/>
            <a:ext cx="5276141"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New for 2022: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Faculty and staff now have access to select examples of nominators’ answers to questions 1 and 3 (question 2 is new for 2022).</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These examples have been heavily redacted to remove identity of both the nominator and the nominee and represent a diverse array of departments, colleges, and fellowships.</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20" name="Google Shape;220;p12"/>
          <p:cNvSpPr txBox="1"/>
          <p:nvPr/>
        </p:nvSpPr>
        <p:spPr>
          <a:xfrm>
            <a:off x="6300341" y="4370954"/>
            <a:ext cx="5161460" cy="461665"/>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2400" dirty="0">
                <a:solidFill>
                  <a:schemeClr val="accent1"/>
                </a:solidFill>
              </a:rPr>
              <a:t>https://s.uconn.edu/gradfellowships</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243" name="Google Shape;243;p14"/>
          <p:cNvSpPr/>
          <p:nvPr/>
        </p:nvSpPr>
        <p:spPr>
          <a:xfrm>
            <a:off x="390009"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University-wide Selection Committee reviews and selects nominees for further consideration</a:t>
            </a:r>
            <a:endParaRPr/>
          </a:p>
        </p:txBody>
      </p:sp>
      <p:sp>
        <p:nvSpPr>
          <p:cNvPr id="244" name="Google Shape;244;p14"/>
          <p:cNvSpPr txBox="1"/>
          <p:nvPr/>
        </p:nvSpPr>
        <p:spPr>
          <a:xfrm>
            <a:off x="0" y="0"/>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Fellowship Selection Process: University-wide Selection Committee</a:t>
            </a:r>
            <a:endParaRPr/>
          </a:p>
        </p:txBody>
      </p:sp>
      <p:sp>
        <p:nvSpPr>
          <p:cNvPr id="245" name="Google Shape;245;p14"/>
          <p:cNvSpPr txBox="1">
            <a:spLocks noGrp="1"/>
          </p:cNvSpPr>
          <p:nvPr>
            <p:ph type="title" idx="4294967295"/>
          </p:nvPr>
        </p:nvSpPr>
        <p:spPr>
          <a:xfrm>
            <a:off x="3432012" y="1446332"/>
            <a:ext cx="8370000" cy="17542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Calibri"/>
                <a:ea typeface="Calibri"/>
                <a:cs typeface="Calibri"/>
                <a:sym typeface="Calibri"/>
              </a:rPr>
              <a:t>IMPORTANT: Each nominating department is </a:t>
            </a:r>
            <a:r>
              <a:rPr kumimoji="0" lang="en-US" sz="1800" b="1" i="1" u="none" strike="noStrike" kern="0" cap="none" spc="0" normalizeH="0" baseline="0" noProof="0" dirty="0">
                <a:ln>
                  <a:noFill/>
                </a:ln>
                <a:solidFill>
                  <a:schemeClr val="dk1"/>
                </a:solidFill>
                <a:effectLst/>
                <a:uLnTx/>
                <a:uFillTx/>
                <a:latin typeface="Calibri"/>
                <a:ea typeface="Calibri"/>
                <a:cs typeface="Calibri"/>
                <a:sym typeface="Calibri"/>
              </a:rPr>
              <a:t>strongly encouraged </a:t>
            </a:r>
            <a:r>
              <a:rPr kumimoji="0" lang="en-US" sz="1800" b="1" i="0" u="none" strike="noStrike" kern="0" cap="none" spc="0" normalizeH="0" baseline="0" noProof="0" dirty="0">
                <a:ln>
                  <a:noFill/>
                </a:ln>
                <a:solidFill>
                  <a:schemeClr val="dk1"/>
                </a:solidFill>
                <a:effectLst/>
                <a:uLnTx/>
                <a:uFillTx/>
                <a:latin typeface="Calibri"/>
                <a:ea typeface="Calibri"/>
                <a:cs typeface="Calibri"/>
                <a:sym typeface="Calibri"/>
              </a:rPr>
              <a:t>to identify one (or more) faculty to participate in the University-wide Selection Committee.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chemeClr val="dk1"/>
              </a:solidFill>
              <a:effectLst/>
              <a:uLnTx/>
              <a:uFillTx/>
              <a:latin typeface="Calibri"/>
              <a:ea typeface="Calibri"/>
              <a:cs typeface="Calibri"/>
              <a:sym typeface="Calibri"/>
            </a:endParaRPr>
          </a:p>
          <a:p>
            <a:pPr>
              <a:lnSpc>
                <a:spcPct val="100000"/>
              </a:lnSpc>
              <a:buClr>
                <a:srgbClr val="000000"/>
              </a:buClr>
              <a:buSzTx/>
              <a:buFont typeface="Arial"/>
              <a:defRPr/>
            </a:pPr>
            <a:r>
              <a:rPr kumimoji="0" lang="en-US" sz="1800" b="1" i="0" u="none" strike="noStrike" kern="0" cap="none" spc="0" normalizeH="0" baseline="0" noProof="0" dirty="0">
                <a:ln>
                  <a:noFill/>
                </a:ln>
                <a:effectLst/>
                <a:uLnTx/>
                <a:uFillTx/>
                <a:latin typeface="Calibri"/>
                <a:ea typeface="Calibri"/>
                <a:cs typeface="Calibri"/>
                <a:sym typeface="Calibri"/>
              </a:rPr>
              <a:t>Sign up here by Dec 15th: </a:t>
            </a:r>
            <a:r>
              <a:rPr kumimoji="0" lang="en-US" sz="1800" i="0" strike="noStrike" kern="0" cap="none" spc="0" normalizeH="0" baseline="0" noProof="0" dirty="0">
                <a:ln>
                  <a:noFill/>
                </a:ln>
                <a:effectLst/>
                <a:uLnTx/>
                <a:uFillTx/>
                <a:sym typeface="Calibri"/>
                <a:hlinkClick r:id="rId4"/>
              </a:rPr>
              <a:t>https://forms.</a:t>
            </a:r>
            <a:r>
              <a:rPr lang="en-US" sz="1800" dirty="0">
                <a:hlinkClick r:id="rId4"/>
              </a:rPr>
              <a:t>office.com/r</a:t>
            </a:r>
            <a:r>
              <a:rPr kumimoji="0" lang="en-US" sz="1800" i="0" strike="noStrike" kern="0" cap="none" spc="0" normalizeH="0" baseline="0" noProof="0" dirty="0">
                <a:ln>
                  <a:noFill/>
                </a:ln>
                <a:effectLst/>
                <a:uLnTx/>
                <a:uFillTx/>
                <a:sym typeface="Calibri"/>
                <a:hlinkClick r:id="rId4"/>
              </a:rPr>
              <a:t>/</a:t>
            </a:r>
            <a:r>
              <a:rPr lang="en-US" sz="1800" dirty="0">
                <a:hlinkClick r:id="rId4"/>
              </a:rPr>
              <a:t>yhu2VnRZh5</a:t>
            </a:r>
            <a:br>
              <a:rPr lang="en-US" sz="1800" dirty="0"/>
            </a:br>
            <a:endParaRPr lang="en-US" sz="1800" b="1" i="0" u="none" strike="noStrike" kern="0" cap="none" spc="0" normalizeH="0" baseline="0" noProof="0" dirty="0">
              <a:ln>
                <a:noFill/>
              </a:ln>
              <a:solidFill>
                <a:schemeClr val="dk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46" name="Google Shape;246;p14"/>
          <p:cNvSpPr txBox="1"/>
          <p:nvPr/>
        </p:nvSpPr>
        <p:spPr>
          <a:xfrm>
            <a:off x="3432012" y="2861887"/>
            <a:ext cx="7958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New for 2022, Department Committee Reps are NO longer required to attend the final decision meeting. But may request to be included.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259" name="Google Shape;259;p15"/>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algn="ctr">
              <a:lnSpc>
                <a:spcPct val="100000"/>
              </a:lnSpc>
              <a:buClr>
                <a:srgbClr val="000000"/>
              </a:buClr>
              <a:buSzTx/>
              <a:defRPr/>
            </a:pPr>
            <a:r>
              <a:rPr kumimoji="0" lang="en-US" sz="3200" b="0" i="0" u="none" strike="noStrike" kern="0" cap="none" spc="0" normalizeH="0" baseline="0" noProof="0" dirty="0">
                <a:ln>
                  <a:noFill/>
                </a:ln>
                <a:effectLst/>
                <a:uLnTx/>
                <a:uFillTx/>
                <a:latin typeface="Calibri"/>
                <a:ea typeface="Calibri"/>
                <a:cs typeface="Calibri"/>
                <a:sym typeface="Calibri"/>
              </a:rPr>
              <a:t>Fellowship Selection Process: </a:t>
            </a:r>
            <a:r>
              <a:rPr lang="en-US" sz="3200" dirty="0"/>
              <a:t>Decision release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5" name="Google Shape;255;p15"/>
          <p:cNvSpPr/>
          <p:nvPr/>
        </p:nvSpPr>
        <p:spPr>
          <a:xfrm>
            <a:off x="1684969" y="1360804"/>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Decision release</a:t>
            </a:r>
            <a:endParaRPr dirty="0"/>
          </a:p>
        </p:txBody>
      </p:sp>
      <p:sp>
        <p:nvSpPr>
          <p:cNvPr id="261" name="Google Shape;261;p15"/>
          <p:cNvSpPr txBox="1"/>
          <p:nvPr/>
        </p:nvSpPr>
        <p:spPr>
          <a:xfrm>
            <a:off x="1797859" y="3774190"/>
            <a:ext cx="2439900" cy="646290"/>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Jorgensen – 14</a:t>
            </a:r>
            <a:r>
              <a:rPr lang="en-US" sz="12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Feb.</a:t>
            </a:r>
          </a:p>
          <a:p>
            <a:pPr marL="0" marR="0" lvl="0" indent="0" algn="l">
              <a:spcBef>
                <a:spcPts val="0"/>
              </a:spcBef>
              <a:spcAft>
                <a:spcPts val="0"/>
              </a:spcAft>
              <a:buNone/>
            </a:pPr>
            <a:endParaRPr lang="en-US" sz="1800" dirty="0">
              <a:solidFill>
                <a:schemeClr val="dk1"/>
              </a:solidFill>
              <a:latin typeface="Calibri"/>
              <a:cs typeface="Calibri"/>
            </a:endParaRPr>
          </a:p>
        </p:txBody>
      </p:sp>
      <p:sp>
        <p:nvSpPr>
          <p:cNvPr id="262" name="Google Shape;262;p15"/>
          <p:cNvSpPr txBox="1"/>
          <p:nvPr/>
        </p:nvSpPr>
        <p:spPr>
          <a:xfrm>
            <a:off x="1797859" y="4116864"/>
            <a:ext cx="2081100" cy="646290"/>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Harriott – 21</a:t>
            </a:r>
            <a:r>
              <a:rPr lang="en-US" sz="1200" baseline="30000" dirty="0">
                <a:solidFill>
                  <a:schemeClr val="dk1"/>
                </a:solidFill>
                <a:latin typeface="Calibri"/>
                <a:ea typeface="Calibri"/>
                <a:cs typeface="Calibri"/>
                <a:sym typeface="Calibri"/>
              </a:rPr>
              <a:t>st</a:t>
            </a:r>
            <a:r>
              <a:rPr lang="en-US" sz="1800" dirty="0">
                <a:solidFill>
                  <a:schemeClr val="dk1"/>
                </a:solidFill>
                <a:latin typeface="Calibri"/>
                <a:ea typeface="Calibri"/>
                <a:cs typeface="Calibri"/>
                <a:sym typeface="Calibri"/>
              </a:rPr>
              <a:t> Feb.</a:t>
            </a:r>
          </a:p>
          <a:p>
            <a:pPr marL="0" marR="0" lvl="0" indent="0" algn="l">
              <a:spcBef>
                <a:spcPts val="0"/>
              </a:spcBef>
              <a:spcAft>
                <a:spcPts val="0"/>
              </a:spcAft>
              <a:buNone/>
            </a:pPr>
            <a:endParaRPr lang="en-US" sz="1800" dirty="0">
              <a:solidFill>
                <a:schemeClr val="dk1"/>
              </a:solidFill>
              <a:latin typeface="Calibri"/>
              <a:cs typeface="Calibri"/>
            </a:endParaRPr>
          </a:p>
        </p:txBody>
      </p:sp>
      <p:sp>
        <p:nvSpPr>
          <p:cNvPr id="263" name="Google Shape;263;p15"/>
          <p:cNvSpPr txBox="1"/>
          <p:nvPr/>
        </p:nvSpPr>
        <p:spPr>
          <a:xfrm>
            <a:off x="1791563" y="4495919"/>
            <a:ext cx="2325900" cy="646290"/>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Crandall – 20</a:t>
            </a:r>
            <a:r>
              <a:rPr lang="en-US" sz="12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March</a:t>
            </a:r>
          </a:p>
          <a:p>
            <a:pPr marL="0" marR="0" lvl="0" indent="0" algn="l">
              <a:spcBef>
                <a:spcPts val="0"/>
              </a:spcBef>
              <a:spcAft>
                <a:spcPts val="0"/>
              </a:spcAft>
              <a:buNone/>
            </a:pPr>
            <a:endParaRPr lang="en-US" sz="1800" dirty="0">
              <a:solidFill>
                <a:schemeClr val="dk1"/>
              </a:solidFill>
              <a:latin typeface="Calibri"/>
              <a:cs typeface="Calibri"/>
            </a:endParaRPr>
          </a:p>
        </p:txBody>
      </p:sp>
      <p:sp>
        <p:nvSpPr>
          <p:cNvPr id="8" name="Google Shape;133;p5" descr="A flowchart arrow, depicting workflow moving from left to right" title="Flowchart Arrow">
            <a:extLst>
              <a:ext uri="{FF2B5EF4-FFF2-40B4-BE49-F238E27FC236}">
                <a16:creationId xmlns:a16="http://schemas.microsoft.com/office/drawing/2014/main" id="{C4FA49CB-E7FB-7C2D-A438-E20CA8253270}"/>
              </a:ext>
            </a:extLst>
          </p:cNvPr>
          <p:cNvSpPr/>
          <p:nvPr/>
        </p:nvSpPr>
        <p:spPr>
          <a:xfrm>
            <a:off x="3839483" y="3694042"/>
            <a:ext cx="2255969"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 name="Google Shape;255;p15">
            <a:extLst>
              <a:ext uri="{FF2B5EF4-FFF2-40B4-BE49-F238E27FC236}">
                <a16:creationId xmlns:a16="http://schemas.microsoft.com/office/drawing/2014/main" id="{57F88F7E-9D14-B5CB-0098-32E798FA958B}"/>
              </a:ext>
            </a:extLst>
          </p:cNvPr>
          <p:cNvSpPr/>
          <p:nvPr/>
        </p:nvSpPr>
        <p:spPr>
          <a:xfrm>
            <a:off x="6056591" y="1357982"/>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800" dirty="0" err="1">
                <a:solidFill>
                  <a:schemeClr val="lt1"/>
                </a:solidFill>
                <a:latin typeface="Calibri"/>
                <a:cs typeface="Calibri"/>
              </a:rPr>
              <a:t>Unsuccesful</a:t>
            </a:r>
            <a:r>
              <a:rPr lang="en-US" sz="1800" dirty="0">
                <a:solidFill>
                  <a:schemeClr val="lt1"/>
                </a:solidFill>
                <a:latin typeface="Calibri"/>
                <a:cs typeface="Calibri"/>
              </a:rPr>
              <a:t> Candidates emailed</a:t>
            </a:r>
          </a:p>
        </p:txBody>
      </p:sp>
      <p:sp>
        <p:nvSpPr>
          <p:cNvPr id="4" name="Google Shape;261;p15">
            <a:extLst>
              <a:ext uri="{FF2B5EF4-FFF2-40B4-BE49-F238E27FC236}">
                <a16:creationId xmlns:a16="http://schemas.microsoft.com/office/drawing/2014/main" id="{01AAF8A7-CDF1-26BE-2D0E-A04C7E67B8EE}"/>
              </a:ext>
            </a:extLst>
          </p:cNvPr>
          <p:cNvSpPr txBox="1"/>
          <p:nvPr/>
        </p:nvSpPr>
        <p:spPr>
          <a:xfrm>
            <a:off x="6101748" y="3802412"/>
            <a:ext cx="2439900" cy="646290"/>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Jorgensen – 19</a:t>
            </a:r>
            <a:r>
              <a:rPr lang="en-US" sz="12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Feb.</a:t>
            </a:r>
          </a:p>
          <a:p>
            <a:pPr marL="0" marR="0" lvl="0" indent="0" algn="l">
              <a:spcBef>
                <a:spcPts val="0"/>
              </a:spcBef>
              <a:spcAft>
                <a:spcPts val="0"/>
              </a:spcAft>
              <a:buNone/>
            </a:pPr>
            <a:endParaRPr lang="en-US" sz="1800" dirty="0">
              <a:solidFill>
                <a:schemeClr val="dk1"/>
              </a:solidFill>
              <a:latin typeface="Calibri"/>
              <a:cs typeface="Calibri"/>
            </a:endParaRPr>
          </a:p>
        </p:txBody>
      </p:sp>
      <p:sp>
        <p:nvSpPr>
          <p:cNvPr id="5" name="Google Shape;262;p15">
            <a:extLst>
              <a:ext uri="{FF2B5EF4-FFF2-40B4-BE49-F238E27FC236}">
                <a16:creationId xmlns:a16="http://schemas.microsoft.com/office/drawing/2014/main" id="{8368BF99-4B1A-57E5-FE91-9123FC857F3B}"/>
              </a:ext>
            </a:extLst>
          </p:cNvPr>
          <p:cNvSpPr txBox="1"/>
          <p:nvPr/>
        </p:nvSpPr>
        <p:spPr>
          <a:xfrm>
            <a:off x="6101748" y="4088642"/>
            <a:ext cx="2081100" cy="646290"/>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Harriott – 26</a:t>
            </a:r>
            <a:r>
              <a:rPr lang="en-US" sz="1200" baseline="30000" dirty="0">
                <a:solidFill>
                  <a:schemeClr val="dk1"/>
                </a:solidFill>
                <a:latin typeface="Calibri"/>
                <a:ea typeface="Calibri"/>
                <a:cs typeface="Calibri"/>
                <a:sym typeface="Calibri"/>
              </a:rPr>
              <a:t>st</a:t>
            </a:r>
            <a:r>
              <a:rPr lang="en-US" sz="1800" dirty="0">
                <a:solidFill>
                  <a:schemeClr val="dk1"/>
                </a:solidFill>
                <a:latin typeface="Calibri"/>
                <a:ea typeface="Calibri"/>
                <a:cs typeface="Calibri"/>
                <a:sym typeface="Calibri"/>
              </a:rPr>
              <a:t> Feb.</a:t>
            </a:r>
          </a:p>
          <a:p>
            <a:pPr marL="0" marR="0" lvl="0" indent="0" algn="l">
              <a:spcBef>
                <a:spcPts val="0"/>
              </a:spcBef>
              <a:spcAft>
                <a:spcPts val="0"/>
              </a:spcAft>
              <a:buNone/>
            </a:pPr>
            <a:endParaRPr lang="en-US" sz="1800" dirty="0">
              <a:solidFill>
                <a:schemeClr val="dk1"/>
              </a:solidFill>
              <a:latin typeface="Calibri"/>
              <a:cs typeface="Calibri"/>
            </a:endParaRPr>
          </a:p>
        </p:txBody>
      </p:sp>
      <p:sp>
        <p:nvSpPr>
          <p:cNvPr id="6" name="Google Shape;263;p15">
            <a:extLst>
              <a:ext uri="{FF2B5EF4-FFF2-40B4-BE49-F238E27FC236}">
                <a16:creationId xmlns:a16="http://schemas.microsoft.com/office/drawing/2014/main" id="{DADDD953-7B00-29EE-700B-93C9165C4F85}"/>
              </a:ext>
            </a:extLst>
          </p:cNvPr>
          <p:cNvSpPr txBox="1"/>
          <p:nvPr/>
        </p:nvSpPr>
        <p:spPr>
          <a:xfrm>
            <a:off x="6101747" y="4445539"/>
            <a:ext cx="2325900" cy="646290"/>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Crandall – 25</a:t>
            </a:r>
            <a:r>
              <a:rPr lang="en-US" sz="12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March</a:t>
            </a:r>
          </a:p>
          <a:p>
            <a:pPr marL="0" marR="0" lvl="0" indent="0" algn="l">
              <a:spcBef>
                <a:spcPts val="0"/>
              </a:spcBef>
              <a:spcAft>
                <a:spcPts val="0"/>
              </a:spcAft>
              <a:buNone/>
            </a:pPr>
            <a:endParaRPr lang="en-US" sz="1800" dirty="0">
              <a:solidFill>
                <a:schemeClr val="dk1"/>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269" name="Google Shape;269;p16"/>
          <p:cNvSpPr txBox="1">
            <a:spLocks noGrp="1"/>
          </p:cNvSpPr>
          <p:nvPr>
            <p:ph type="title" idx="4294967295"/>
          </p:nvPr>
        </p:nvSpPr>
        <p:spPr>
          <a:xfrm>
            <a:off x="62144" y="2437029"/>
            <a:ext cx="12129856" cy="132343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0" i="0" u="none" strike="noStrike" kern="0" cap="none" spc="0" normalizeH="0" baseline="0" noProof="0" dirty="0">
                <a:ln>
                  <a:noFill/>
                </a:ln>
                <a:solidFill>
                  <a:schemeClr val="dk1"/>
                </a:solidFill>
                <a:effectLst/>
                <a:uLnTx/>
                <a:uFillTx/>
                <a:latin typeface="Calibri"/>
                <a:ea typeface="Calibri"/>
                <a:cs typeface="Calibri"/>
                <a:sym typeface="Calibri"/>
              </a:rPr>
              <a:t>Q&amp;A</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6137" y="6282979"/>
            <a:ext cx="5102733" cy="431995"/>
          </a:xfrm>
          <a:prstGeom prst="rect">
            <a:avLst/>
          </a:prstGeom>
          <a:noFill/>
          <a:ln>
            <a:noFill/>
          </a:ln>
        </p:spPr>
      </p:pic>
      <p:sp>
        <p:nvSpPr>
          <p:cNvPr id="91" name="Google Shape;91;p2"/>
          <p:cNvSpPr txBox="1">
            <a:spLocks noGrp="1"/>
          </p:cNvSpPr>
          <p:nvPr>
            <p:ph type="title" idx="4294967295"/>
          </p:nvPr>
        </p:nvSpPr>
        <p:spPr>
          <a:xfrm>
            <a:off x="0" y="0"/>
            <a:ext cx="12192000" cy="585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effectLst/>
                <a:uLnTx/>
                <a:uFillTx/>
                <a:latin typeface="Calibri"/>
                <a:ea typeface="Calibri"/>
                <a:cs typeface="Calibri"/>
                <a:sym typeface="Calibri"/>
              </a:rPr>
              <a:t>Fellowships Overview (awarded in Fall </a:t>
            </a:r>
            <a:r>
              <a:rPr lang="en-US" sz="3200" dirty="0"/>
              <a:t>2023</a:t>
            </a:r>
            <a:r>
              <a:rPr kumimoji="0" lang="en-US" sz="3200" b="0" i="0" u="none" strike="noStrike" kern="0" cap="none" spc="0" normalizeH="0" baseline="0" noProof="0" dirty="0">
                <a:ln>
                  <a:noFill/>
                </a:ln>
                <a:effectLst/>
                <a:uLnTx/>
                <a:uFillTx/>
                <a:latin typeface="Calibri"/>
                <a:ea typeface="Calibri"/>
                <a:cs typeface="Calibri"/>
                <a:sym typeface="Calibri"/>
              </a:rPr>
              <a:t>)</a:t>
            </a:r>
            <a:endParaRPr kumimoji="0" lang="en-US" sz="1400" b="0" i="0" u="none" strike="noStrike" kern="0" cap="none" spc="0" normalizeH="0" baseline="0" noProof="0" dirty="0">
              <a:ln>
                <a:noFill/>
              </a:ln>
              <a:effectLst/>
              <a:uLnTx/>
              <a:uFillTx/>
              <a:latin typeface="Arial"/>
              <a:ea typeface="Arial"/>
              <a:cs typeface="Arial"/>
              <a:sym typeface="Arial"/>
            </a:endParaRPr>
          </a:p>
        </p:txBody>
      </p:sp>
      <p:sp>
        <p:nvSpPr>
          <p:cNvPr id="92" name="Google Shape;92;p2"/>
          <p:cNvSpPr txBox="1"/>
          <p:nvPr/>
        </p:nvSpPr>
        <p:spPr>
          <a:xfrm>
            <a:off x="6285389" y="1981984"/>
            <a:ext cx="5102733"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Jorgensen and Harriott Fellowships are for doctoral degree applicants</a:t>
            </a:r>
            <a:endParaRPr dirty="0"/>
          </a:p>
        </p:txBody>
      </p:sp>
      <p:sp>
        <p:nvSpPr>
          <p:cNvPr id="93" name="Google Shape;93;p2"/>
          <p:cNvSpPr txBox="1"/>
          <p:nvPr/>
        </p:nvSpPr>
        <p:spPr>
          <a:xfrm>
            <a:off x="6285390" y="2579513"/>
            <a:ext cx="5102733"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Crandall Fellowship is for master’s degree applicants</a:t>
            </a:r>
            <a:endParaRPr/>
          </a:p>
        </p:txBody>
      </p:sp>
      <p:sp>
        <p:nvSpPr>
          <p:cNvPr id="94" name="Google Shape;94;p2"/>
          <p:cNvSpPr txBox="1"/>
          <p:nvPr/>
        </p:nvSpPr>
        <p:spPr>
          <a:xfrm>
            <a:off x="6285389" y="3211000"/>
            <a:ext cx="5102733"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Fellowships are only for full-time degrees</a:t>
            </a:r>
            <a:endParaRPr/>
          </a:p>
        </p:txBody>
      </p:sp>
      <p:sp>
        <p:nvSpPr>
          <p:cNvPr id="95" name="Google Shape;95;p2"/>
          <p:cNvSpPr txBox="1"/>
          <p:nvPr/>
        </p:nvSpPr>
        <p:spPr>
          <a:xfrm>
            <a:off x="6285389" y="3580332"/>
            <a:ext cx="5102733"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Fellowships award $20,000 per year and may be stacked with a GA offer</a:t>
            </a:r>
            <a:endParaRPr/>
          </a:p>
        </p:txBody>
      </p:sp>
      <p:sp>
        <p:nvSpPr>
          <p:cNvPr id="96" name="Google Shape;96;p2"/>
          <p:cNvSpPr txBox="1"/>
          <p:nvPr/>
        </p:nvSpPr>
        <p:spPr>
          <a:xfrm>
            <a:off x="6285388" y="4163017"/>
            <a:ext cx="5102733"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master’s fellowships last for up to 2 years (with the exception of 3 years for MFA)</a:t>
            </a:r>
            <a:endParaRPr/>
          </a:p>
        </p:txBody>
      </p:sp>
      <p:sp>
        <p:nvSpPr>
          <p:cNvPr id="97" name="Google Shape;97;p2"/>
          <p:cNvSpPr txBox="1"/>
          <p:nvPr/>
        </p:nvSpPr>
        <p:spPr>
          <a:xfrm>
            <a:off x="6285387" y="4776520"/>
            <a:ext cx="5102733"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doctoral fellowships last for up to 5 years</a:t>
            </a:r>
            <a:endParaRPr/>
          </a:p>
        </p:txBody>
      </p:sp>
      <p:graphicFrame>
        <p:nvGraphicFramePr>
          <p:cNvPr id="3" name="Table 2">
            <a:extLst>
              <a:ext uri="{FF2B5EF4-FFF2-40B4-BE49-F238E27FC236}">
                <a16:creationId xmlns:a16="http://schemas.microsoft.com/office/drawing/2014/main" id="{D69C1D41-5E9E-D9C8-B197-BA85F91F1AAA}"/>
              </a:ext>
            </a:extLst>
          </p:cNvPr>
          <p:cNvGraphicFramePr>
            <a:graphicFrameLocks noGrp="1"/>
          </p:cNvGraphicFramePr>
          <p:nvPr>
            <p:extLst>
              <p:ext uri="{D42A27DB-BD31-4B8C-83A1-F6EECF244321}">
                <p14:modId xmlns:p14="http://schemas.microsoft.com/office/powerpoint/2010/main" val="200441786"/>
              </p:ext>
            </p:extLst>
          </p:nvPr>
        </p:nvGraphicFramePr>
        <p:xfrm>
          <a:off x="508479" y="711392"/>
          <a:ext cx="5476143" cy="5367856"/>
        </p:xfrm>
        <a:graphic>
          <a:graphicData uri="http://schemas.openxmlformats.org/drawingml/2006/table">
            <a:tbl>
              <a:tblPr firstRow="1" bandRow="1">
                <a:tableStyleId>{5C22544A-7EE6-4342-B048-85BDC9FD1C3A}</a:tableStyleId>
              </a:tblPr>
              <a:tblGrid>
                <a:gridCol w="3535648">
                  <a:extLst>
                    <a:ext uri="{9D8B030D-6E8A-4147-A177-3AD203B41FA5}">
                      <a16:colId xmlns:a16="http://schemas.microsoft.com/office/drawing/2014/main" val="3442775462"/>
                    </a:ext>
                  </a:extLst>
                </a:gridCol>
                <a:gridCol w="1940495">
                  <a:extLst>
                    <a:ext uri="{9D8B030D-6E8A-4147-A177-3AD203B41FA5}">
                      <a16:colId xmlns:a16="http://schemas.microsoft.com/office/drawing/2014/main" val="1800496640"/>
                    </a:ext>
                  </a:extLst>
                </a:gridCol>
              </a:tblGrid>
              <a:tr h="335491">
                <a:tc>
                  <a:txBody>
                    <a:bodyPr/>
                    <a:lstStyle/>
                    <a:p>
                      <a:pPr algn="l" fontAlgn="b"/>
                      <a:r>
                        <a:rPr lang="en-US" sz="1400" b="1" i="0" u="none" strike="noStrike" dirty="0">
                          <a:solidFill>
                            <a:srgbClr val="000000"/>
                          </a:solidFill>
                          <a:effectLst/>
                          <a:latin typeface="Calibri"/>
                        </a:rPr>
                        <a:t>Nutritional Science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2779588506"/>
                  </a:ext>
                </a:extLst>
              </a:tr>
              <a:tr h="335491">
                <a:tc>
                  <a:txBody>
                    <a:bodyPr/>
                    <a:lstStyle/>
                    <a:p>
                      <a:pPr algn="l" fontAlgn="b"/>
                      <a:r>
                        <a:rPr lang="en-US" sz="1400" b="1" i="0" u="none" strike="noStrike" dirty="0">
                          <a:solidFill>
                            <a:srgbClr val="000000"/>
                          </a:solidFill>
                          <a:effectLst/>
                          <a:latin typeface="Calibri"/>
                        </a:rPr>
                        <a:t>Speech, Language, and Hearing Sciences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1472802586"/>
                  </a:ext>
                </a:extLst>
              </a:tr>
              <a:tr h="335491">
                <a:tc>
                  <a:txBody>
                    <a:bodyPr/>
                    <a:lstStyle/>
                    <a:p>
                      <a:pPr algn="l" fontAlgn="b"/>
                      <a:r>
                        <a:rPr lang="en-US" sz="1400" b="1" i="0" u="none" strike="noStrike" dirty="0">
                          <a:solidFill>
                            <a:srgbClr val="000000"/>
                          </a:solidFill>
                          <a:effectLst/>
                          <a:latin typeface="Calibri"/>
                        </a:rPr>
                        <a:t>Human Development and Family Sciences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024840420"/>
                  </a:ext>
                </a:extLst>
              </a:tr>
              <a:tr h="335491">
                <a:tc>
                  <a:txBody>
                    <a:bodyPr/>
                    <a:lstStyle/>
                    <a:p>
                      <a:pPr algn="l" fontAlgn="b"/>
                      <a:r>
                        <a:rPr lang="en-US" sz="1400" b="1" i="0" u="none" strike="noStrike" dirty="0">
                          <a:solidFill>
                            <a:srgbClr val="000000"/>
                          </a:solidFill>
                          <a:effectLst/>
                          <a:latin typeface="Calibri"/>
                        </a:rPr>
                        <a:t>Political Science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650696650"/>
                  </a:ext>
                </a:extLst>
              </a:tr>
              <a:tr h="335491">
                <a:tc>
                  <a:txBody>
                    <a:bodyPr/>
                    <a:lstStyle/>
                    <a:p>
                      <a:pPr algn="l" fontAlgn="b"/>
                      <a:r>
                        <a:rPr lang="en-US" sz="1400" b="1" i="0" u="none" strike="noStrike" dirty="0">
                          <a:solidFill>
                            <a:srgbClr val="000000"/>
                          </a:solidFill>
                          <a:effectLst/>
                          <a:latin typeface="Calibri"/>
                        </a:rPr>
                        <a:t>Ecology and Evolutionary Biology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4280433419"/>
                  </a:ext>
                </a:extLst>
              </a:tr>
              <a:tr h="335491">
                <a:tc>
                  <a:txBody>
                    <a:bodyPr/>
                    <a:lstStyle/>
                    <a:p>
                      <a:pPr algn="l" fontAlgn="b"/>
                      <a:r>
                        <a:rPr lang="en-US" sz="1400" b="1" i="0" u="none" strike="noStrike" dirty="0">
                          <a:solidFill>
                            <a:srgbClr val="000000"/>
                          </a:solidFill>
                          <a:effectLst/>
                          <a:latin typeface="Calibri"/>
                        </a:rPr>
                        <a:t>Sociology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875865758"/>
                  </a:ext>
                </a:extLst>
              </a:tr>
              <a:tr h="335491">
                <a:tc>
                  <a:txBody>
                    <a:bodyPr/>
                    <a:lstStyle/>
                    <a:p>
                      <a:pPr algn="l" fontAlgn="b"/>
                      <a:r>
                        <a:rPr lang="en-US" sz="1400" b="1" i="0" u="none" strike="noStrike" dirty="0">
                          <a:solidFill>
                            <a:srgbClr val="000000"/>
                          </a:solidFill>
                          <a:effectLst/>
                          <a:latin typeface="Calibri"/>
                        </a:rPr>
                        <a:t>Philosophy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235897163"/>
                  </a:ext>
                </a:extLst>
              </a:tr>
              <a:tr h="335491">
                <a:tc>
                  <a:txBody>
                    <a:bodyPr/>
                    <a:lstStyle/>
                    <a:p>
                      <a:pPr algn="l" fontAlgn="b"/>
                      <a:r>
                        <a:rPr lang="en-US" sz="1400" b="1" i="0" u="none" strike="noStrike" dirty="0">
                          <a:solidFill>
                            <a:srgbClr val="000000"/>
                          </a:solidFill>
                          <a:effectLst/>
                          <a:latin typeface="Calibri"/>
                        </a:rPr>
                        <a:t>Ecology and Evolutionary Biology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1245840195"/>
                  </a:ext>
                </a:extLst>
              </a:tr>
              <a:tr h="335491">
                <a:tc>
                  <a:txBody>
                    <a:bodyPr/>
                    <a:lstStyle/>
                    <a:p>
                      <a:pPr algn="l" fontAlgn="b"/>
                      <a:r>
                        <a:rPr lang="en-US" sz="1400" b="1" i="0" u="none" strike="noStrike" dirty="0">
                          <a:solidFill>
                            <a:srgbClr val="000000"/>
                          </a:solidFill>
                          <a:effectLst/>
                          <a:latin typeface="Calibri"/>
                        </a:rPr>
                        <a:t>Health Promotion Sciences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930403380"/>
                  </a:ext>
                </a:extLst>
              </a:tr>
              <a:tr h="335491">
                <a:tc>
                  <a:txBody>
                    <a:bodyPr/>
                    <a:lstStyle/>
                    <a:p>
                      <a:pPr algn="l" fontAlgn="b"/>
                      <a:r>
                        <a:rPr lang="en-US" sz="1400" b="1" i="0" u="none" strike="noStrike" dirty="0">
                          <a:solidFill>
                            <a:srgbClr val="000000"/>
                          </a:solidFill>
                          <a:effectLst/>
                          <a:latin typeface="Calibri"/>
                        </a:rPr>
                        <a:t>Linguistics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1677195286"/>
                  </a:ext>
                </a:extLst>
              </a:tr>
              <a:tr h="335491">
                <a:tc>
                  <a:txBody>
                    <a:bodyPr/>
                    <a:lstStyle/>
                    <a:p>
                      <a:pPr algn="l" fontAlgn="b"/>
                      <a:r>
                        <a:rPr lang="en-US" sz="1400" b="1" i="0" u="none" strike="noStrike" dirty="0">
                          <a:solidFill>
                            <a:srgbClr val="000000"/>
                          </a:solidFill>
                          <a:effectLst/>
                          <a:latin typeface="Calibri"/>
                        </a:rPr>
                        <a:t>Psychological Sciences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1927205093"/>
                  </a:ext>
                </a:extLst>
              </a:tr>
              <a:tr h="335491">
                <a:tc>
                  <a:txBody>
                    <a:bodyPr/>
                    <a:lstStyle/>
                    <a:p>
                      <a:pPr algn="l" fontAlgn="b"/>
                      <a:r>
                        <a:rPr lang="en-US" sz="1400" b="1" i="0" u="none" strike="noStrike" dirty="0">
                          <a:solidFill>
                            <a:srgbClr val="000000"/>
                          </a:solidFill>
                          <a:effectLst/>
                          <a:latin typeface="Calibri"/>
                        </a:rPr>
                        <a:t>Health Promotion Sciences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947477640"/>
                  </a:ext>
                </a:extLst>
              </a:tr>
              <a:tr h="335491">
                <a:tc>
                  <a:txBody>
                    <a:bodyPr/>
                    <a:lstStyle/>
                    <a:p>
                      <a:pPr algn="l" fontAlgn="b"/>
                      <a:r>
                        <a:rPr lang="en-US" sz="1400" b="1" i="0" u="none" strike="noStrike" dirty="0">
                          <a:solidFill>
                            <a:srgbClr val="000000"/>
                          </a:solidFill>
                          <a:effectLst/>
                          <a:latin typeface="Calibri"/>
                        </a:rPr>
                        <a:t>Social Work MSW</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2683849181"/>
                  </a:ext>
                </a:extLst>
              </a:tr>
              <a:tr h="335491">
                <a:tc>
                  <a:txBody>
                    <a:bodyPr/>
                    <a:lstStyle/>
                    <a:p>
                      <a:pPr algn="l" fontAlgn="b"/>
                      <a:r>
                        <a:rPr lang="en-US" sz="1400" b="1" i="0" u="none" strike="noStrike" dirty="0">
                          <a:solidFill>
                            <a:srgbClr val="000000"/>
                          </a:solidFill>
                          <a:effectLst/>
                          <a:latin typeface="Calibri"/>
                        </a:rPr>
                        <a:t>Mechanical Engineering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2208863606"/>
                  </a:ext>
                </a:extLst>
              </a:tr>
              <a:tr h="335491">
                <a:tc>
                  <a:txBody>
                    <a:bodyPr/>
                    <a:lstStyle/>
                    <a:p>
                      <a:pPr algn="l" fontAlgn="b"/>
                      <a:r>
                        <a:rPr lang="en-US" sz="1400" b="1" i="0" u="none" strike="noStrike" dirty="0">
                          <a:solidFill>
                            <a:srgbClr val="000000"/>
                          </a:solidFill>
                          <a:effectLst/>
                          <a:latin typeface="Calibri"/>
                        </a:rPr>
                        <a:t>Nutritional Science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129010096"/>
                  </a:ext>
                </a:extLst>
              </a:tr>
              <a:tr h="335491">
                <a:tc>
                  <a:txBody>
                    <a:bodyPr/>
                    <a:lstStyle/>
                    <a:p>
                      <a:pPr algn="l" fontAlgn="b"/>
                      <a:r>
                        <a:rPr lang="en-US" sz="1400" b="1" i="0" u="none" strike="noStrike" dirty="0">
                          <a:solidFill>
                            <a:srgbClr val="000000"/>
                          </a:solidFill>
                          <a:effectLst/>
                          <a:latin typeface="Calibri"/>
                        </a:rPr>
                        <a:t>Geological Sciences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40335419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04" name="Google Shape;104;p3"/>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Fellowships Overview</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3"/>
          <p:cNvSpPr txBox="1"/>
          <p:nvPr/>
        </p:nvSpPr>
        <p:spPr>
          <a:xfrm>
            <a:off x="6535984" y="1320652"/>
            <a:ext cx="5102733"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Departments can nominate up to 4 different applicants per fellowship</a:t>
            </a:r>
            <a:endParaRPr/>
          </a:p>
        </p:txBody>
      </p:sp>
      <p:sp>
        <p:nvSpPr>
          <p:cNvPr id="105" name="Google Shape;105;p3"/>
          <p:cNvSpPr txBox="1"/>
          <p:nvPr/>
        </p:nvSpPr>
        <p:spPr>
          <a:xfrm>
            <a:off x="6535987" y="2268841"/>
            <a:ext cx="5102733"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fellowship does not provide any tuition waiver or any other fiscal benefits (healthcare etc.)</a:t>
            </a:r>
            <a:endParaRPr/>
          </a:p>
        </p:txBody>
      </p:sp>
      <p:sp>
        <p:nvSpPr>
          <p:cNvPr id="106" name="Google Shape;106;p3"/>
          <p:cNvSpPr txBox="1"/>
          <p:nvPr/>
        </p:nvSpPr>
        <p:spPr>
          <a:xfrm>
            <a:off x="6535985" y="3442616"/>
            <a:ext cx="5102733"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fellowship cannot be used in placement of GA funding with the intent of providing a tuition waiver (e.g. ¼ GA offer + fellowship to trigger above ½ GA waiver)</a:t>
            </a:r>
            <a:endParaRPr/>
          </a:p>
        </p:txBody>
      </p:sp>
      <p:sp>
        <p:nvSpPr>
          <p:cNvPr id="107" name="Google Shape;107;p3"/>
          <p:cNvSpPr txBox="1"/>
          <p:nvPr/>
        </p:nvSpPr>
        <p:spPr>
          <a:xfrm>
            <a:off x="6535985" y="4913065"/>
            <a:ext cx="5102733"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While a department does not have to ADMIT the student prior to nomination, by nominating an applicant, the department is committing to admit that student should they receive the fellowship</a:t>
            </a:r>
            <a:endParaRPr/>
          </a:p>
        </p:txBody>
      </p:sp>
      <p:graphicFrame>
        <p:nvGraphicFramePr>
          <p:cNvPr id="3" name="Table 2">
            <a:extLst>
              <a:ext uri="{FF2B5EF4-FFF2-40B4-BE49-F238E27FC236}">
                <a16:creationId xmlns:a16="http://schemas.microsoft.com/office/drawing/2014/main" id="{05A36128-171B-DCD1-C4AF-4EC2463D242B}"/>
              </a:ext>
            </a:extLst>
          </p:cNvPr>
          <p:cNvGraphicFramePr>
            <a:graphicFrameLocks noGrp="1"/>
          </p:cNvGraphicFramePr>
          <p:nvPr>
            <p:extLst>
              <p:ext uri="{D42A27DB-BD31-4B8C-83A1-F6EECF244321}">
                <p14:modId xmlns:p14="http://schemas.microsoft.com/office/powerpoint/2010/main" val="2614031056"/>
              </p:ext>
            </p:extLst>
          </p:nvPr>
        </p:nvGraphicFramePr>
        <p:xfrm>
          <a:off x="508479" y="711392"/>
          <a:ext cx="5476143" cy="5367856"/>
        </p:xfrm>
        <a:graphic>
          <a:graphicData uri="http://schemas.openxmlformats.org/drawingml/2006/table">
            <a:tbl>
              <a:tblPr firstRow="1" bandRow="1">
                <a:tableStyleId>{5C22544A-7EE6-4342-B048-85BDC9FD1C3A}</a:tableStyleId>
              </a:tblPr>
              <a:tblGrid>
                <a:gridCol w="3535648">
                  <a:extLst>
                    <a:ext uri="{9D8B030D-6E8A-4147-A177-3AD203B41FA5}">
                      <a16:colId xmlns:a16="http://schemas.microsoft.com/office/drawing/2014/main" val="3442775462"/>
                    </a:ext>
                  </a:extLst>
                </a:gridCol>
                <a:gridCol w="1940495">
                  <a:extLst>
                    <a:ext uri="{9D8B030D-6E8A-4147-A177-3AD203B41FA5}">
                      <a16:colId xmlns:a16="http://schemas.microsoft.com/office/drawing/2014/main" val="1800496640"/>
                    </a:ext>
                  </a:extLst>
                </a:gridCol>
              </a:tblGrid>
              <a:tr h="335491">
                <a:tc>
                  <a:txBody>
                    <a:bodyPr/>
                    <a:lstStyle/>
                    <a:p>
                      <a:pPr algn="l" fontAlgn="b"/>
                      <a:r>
                        <a:rPr lang="en-US" sz="1400" b="1" i="0" u="none" strike="noStrike" dirty="0">
                          <a:solidFill>
                            <a:srgbClr val="000000"/>
                          </a:solidFill>
                          <a:effectLst/>
                          <a:latin typeface="Calibri"/>
                        </a:rPr>
                        <a:t>Nutritional Science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2779588506"/>
                  </a:ext>
                </a:extLst>
              </a:tr>
              <a:tr h="335491">
                <a:tc>
                  <a:txBody>
                    <a:bodyPr/>
                    <a:lstStyle/>
                    <a:p>
                      <a:pPr algn="l" fontAlgn="b"/>
                      <a:r>
                        <a:rPr lang="en-US" sz="1400" b="1" i="0" u="none" strike="noStrike" dirty="0">
                          <a:solidFill>
                            <a:srgbClr val="000000"/>
                          </a:solidFill>
                          <a:effectLst/>
                          <a:latin typeface="Calibri"/>
                        </a:rPr>
                        <a:t>Speech, Language, and Hearing Sciences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1472802586"/>
                  </a:ext>
                </a:extLst>
              </a:tr>
              <a:tr h="335491">
                <a:tc>
                  <a:txBody>
                    <a:bodyPr/>
                    <a:lstStyle/>
                    <a:p>
                      <a:pPr algn="l" fontAlgn="b"/>
                      <a:r>
                        <a:rPr lang="en-US" sz="1400" b="1" i="0" u="none" strike="noStrike" dirty="0">
                          <a:solidFill>
                            <a:srgbClr val="000000"/>
                          </a:solidFill>
                          <a:effectLst/>
                          <a:latin typeface="Calibri"/>
                        </a:rPr>
                        <a:t>Human Development and Family Sciences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024840420"/>
                  </a:ext>
                </a:extLst>
              </a:tr>
              <a:tr h="335491">
                <a:tc>
                  <a:txBody>
                    <a:bodyPr/>
                    <a:lstStyle/>
                    <a:p>
                      <a:pPr algn="l" fontAlgn="b"/>
                      <a:r>
                        <a:rPr lang="en-US" sz="1400" b="1" i="0" u="none" strike="noStrike" dirty="0">
                          <a:solidFill>
                            <a:srgbClr val="000000"/>
                          </a:solidFill>
                          <a:effectLst/>
                          <a:latin typeface="Calibri"/>
                        </a:rPr>
                        <a:t>Political Science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650696650"/>
                  </a:ext>
                </a:extLst>
              </a:tr>
              <a:tr h="335491">
                <a:tc>
                  <a:txBody>
                    <a:bodyPr/>
                    <a:lstStyle/>
                    <a:p>
                      <a:pPr algn="l" fontAlgn="b"/>
                      <a:r>
                        <a:rPr lang="en-US" sz="1400" b="1" i="0" u="none" strike="noStrike" dirty="0">
                          <a:solidFill>
                            <a:srgbClr val="000000"/>
                          </a:solidFill>
                          <a:effectLst/>
                          <a:latin typeface="Calibri"/>
                        </a:rPr>
                        <a:t>Ecology and Evolutionary Biology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4280433419"/>
                  </a:ext>
                </a:extLst>
              </a:tr>
              <a:tr h="335491">
                <a:tc>
                  <a:txBody>
                    <a:bodyPr/>
                    <a:lstStyle/>
                    <a:p>
                      <a:pPr algn="l" fontAlgn="b"/>
                      <a:r>
                        <a:rPr lang="en-US" sz="1400" b="1" i="0" u="none" strike="noStrike" dirty="0">
                          <a:solidFill>
                            <a:srgbClr val="000000"/>
                          </a:solidFill>
                          <a:effectLst/>
                          <a:latin typeface="Calibri"/>
                        </a:rPr>
                        <a:t>Sociology PhD</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Jorgensen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875865758"/>
                  </a:ext>
                </a:extLst>
              </a:tr>
              <a:tr h="335491">
                <a:tc>
                  <a:txBody>
                    <a:bodyPr/>
                    <a:lstStyle/>
                    <a:p>
                      <a:pPr algn="l" fontAlgn="b"/>
                      <a:r>
                        <a:rPr lang="en-US" sz="1400" b="1" i="0" u="none" strike="noStrike" dirty="0">
                          <a:solidFill>
                            <a:srgbClr val="000000"/>
                          </a:solidFill>
                          <a:effectLst/>
                          <a:latin typeface="Calibri"/>
                        </a:rPr>
                        <a:t>Philosophy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235897163"/>
                  </a:ext>
                </a:extLst>
              </a:tr>
              <a:tr h="335491">
                <a:tc>
                  <a:txBody>
                    <a:bodyPr/>
                    <a:lstStyle/>
                    <a:p>
                      <a:pPr algn="l" fontAlgn="b"/>
                      <a:r>
                        <a:rPr lang="en-US" sz="1400" b="1" i="0" u="none" strike="noStrike" dirty="0">
                          <a:solidFill>
                            <a:srgbClr val="000000"/>
                          </a:solidFill>
                          <a:effectLst/>
                          <a:latin typeface="Calibri"/>
                        </a:rPr>
                        <a:t>Ecology and Evolutionary Biology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1245840195"/>
                  </a:ext>
                </a:extLst>
              </a:tr>
              <a:tr h="335491">
                <a:tc>
                  <a:txBody>
                    <a:bodyPr/>
                    <a:lstStyle/>
                    <a:p>
                      <a:pPr algn="l" fontAlgn="b"/>
                      <a:r>
                        <a:rPr lang="en-US" sz="1400" b="1" i="0" u="none" strike="noStrike" dirty="0">
                          <a:solidFill>
                            <a:srgbClr val="000000"/>
                          </a:solidFill>
                          <a:effectLst/>
                          <a:latin typeface="Calibri"/>
                        </a:rPr>
                        <a:t>Health Promotion Sciences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930403380"/>
                  </a:ext>
                </a:extLst>
              </a:tr>
              <a:tr h="335491">
                <a:tc>
                  <a:txBody>
                    <a:bodyPr/>
                    <a:lstStyle/>
                    <a:p>
                      <a:pPr algn="l" fontAlgn="b"/>
                      <a:r>
                        <a:rPr lang="en-US" sz="1400" b="1" i="0" u="none" strike="noStrike" dirty="0">
                          <a:solidFill>
                            <a:srgbClr val="000000"/>
                          </a:solidFill>
                          <a:effectLst/>
                          <a:latin typeface="Calibri"/>
                        </a:rPr>
                        <a:t>Linguistics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1677195286"/>
                  </a:ext>
                </a:extLst>
              </a:tr>
              <a:tr h="335491">
                <a:tc>
                  <a:txBody>
                    <a:bodyPr/>
                    <a:lstStyle/>
                    <a:p>
                      <a:pPr algn="l" fontAlgn="b"/>
                      <a:r>
                        <a:rPr lang="en-US" sz="1400" b="1" i="0" u="none" strike="noStrike" dirty="0">
                          <a:solidFill>
                            <a:srgbClr val="000000"/>
                          </a:solidFill>
                          <a:effectLst/>
                          <a:latin typeface="Calibri"/>
                        </a:rPr>
                        <a:t>Psychological Sciences PhD</a:t>
                      </a:r>
                    </a:p>
                  </a:txBody>
                  <a:tcPr marL="9525" marR="9525" marT="9525" anchor="b">
                    <a:lnL>
                      <a:noFill/>
                    </a:lnL>
                    <a:lnR>
                      <a:noFill/>
                    </a:lnR>
                    <a:lnT>
                      <a:noFill/>
                    </a:lnT>
                    <a:lnB>
                      <a:noFill/>
                    </a:lnB>
                    <a:noFill/>
                  </a:tcPr>
                </a:tc>
                <a:tc>
                  <a:txBody>
                    <a:bodyPr/>
                    <a:lstStyle/>
                    <a:p>
                      <a:pPr algn="l" fontAlgn="b"/>
                      <a:r>
                        <a:rPr lang="en-US" sz="1400" b="1" i="0" u="none" strike="noStrike" dirty="0">
                          <a:solidFill>
                            <a:srgbClr val="000000"/>
                          </a:solidFill>
                          <a:effectLst/>
                          <a:latin typeface="Calibri"/>
                        </a:rPr>
                        <a:t>Harriott Awarded</a:t>
                      </a:r>
                    </a:p>
                  </a:txBody>
                  <a:tcPr marL="9525" marR="9525" marT="9525" anchor="b">
                    <a:lnL>
                      <a:noFill/>
                    </a:lnL>
                    <a:lnR>
                      <a:noFill/>
                    </a:lnR>
                    <a:lnT>
                      <a:noFill/>
                    </a:lnT>
                    <a:lnB>
                      <a:noFill/>
                    </a:lnB>
                    <a:noFill/>
                  </a:tcPr>
                </a:tc>
                <a:extLst>
                  <a:ext uri="{0D108BD9-81ED-4DB2-BD59-A6C34878D82A}">
                    <a16:rowId xmlns:a16="http://schemas.microsoft.com/office/drawing/2014/main" val="1927205093"/>
                  </a:ext>
                </a:extLst>
              </a:tr>
              <a:tr h="335491">
                <a:tc>
                  <a:txBody>
                    <a:bodyPr/>
                    <a:lstStyle/>
                    <a:p>
                      <a:pPr algn="l" fontAlgn="b"/>
                      <a:r>
                        <a:rPr lang="en-US" sz="1400" b="1" i="0" u="none" strike="noStrike" dirty="0">
                          <a:solidFill>
                            <a:srgbClr val="000000"/>
                          </a:solidFill>
                          <a:effectLst/>
                          <a:latin typeface="Calibri"/>
                        </a:rPr>
                        <a:t>Health Promotion Sciences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947477640"/>
                  </a:ext>
                </a:extLst>
              </a:tr>
              <a:tr h="335491">
                <a:tc>
                  <a:txBody>
                    <a:bodyPr/>
                    <a:lstStyle/>
                    <a:p>
                      <a:pPr algn="l" fontAlgn="b"/>
                      <a:r>
                        <a:rPr lang="en-US" sz="1400" b="1" i="0" u="none" strike="noStrike" dirty="0">
                          <a:solidFill>
                            <a:srgbClr val="000000"/>
                          </a:solidFill>
                          <a:effectLst/>
                          <a:latin typeface="Calibri"/>
                        </a:rPr>
                        <a:t>Social Work MSW</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2683849181"/>
                  </a:ext>
                </a:extLst>
              </a:tr>
              <a:tr h="335491">
                <a:tc>
                  <a:txBody>
                    <a:bodyPr/>
                    <a:lstStyle/>
                    <a:p>
                      <a:pPr algn="l" fontAlgn="b"/>
                      <a:r>
                        <a:rPr lang="en-US" sz="1400" b="1" i="0" u="none" strike="noStrike" dirty="0">
                          <a:solidFill>
                            <a:srgbClr val="000000"/>
                          </a:solidFill>
                          <a:effectLst/>
                          <a:latin typeface="Calibri"/>
                        </a:rPr>
                        <a:t>Mechanical Engineering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2208863606"/>
                  </a:ext>
                </a:extLst>
              </a:tr>
              <a:tr h="335491">
                <a:tc>
                  <a:txBody>
                    <a:bodyPr/>
                    <a:lstStyle/>
                    <a:p>
                      <a:pPr algn="l" fontAlgn="b"/>
                      <a:r>
                        <a:rPr lang="en-US" sz="1400" b="1" i="0" u="none" strike="noStrike" dirty="0">
                          <a:solidFill>
                            <a:srgbClr val="000000"/>
                          </a:solidFill>
                          <a:effectLst/>
                          <a:latin typeface="Calibri"/>
                        </a:rPr>
                        <a:t>Nutritional Science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3129010096"/>
                  </a:ext>
                </a:extLst>
              </a:tr>
              <a:tr h="335491">
                <a:tc>
                  <a:txBody>
                    <a:bodyPr/>
                    <a:lstStyle/>
                    <a:p>
                      <a:pPr algn="l" fontAlgn="b"/>
                      <a:r>
                        <a:rPr lang="en-US" sz="1400" b="1" i="0" u="none" strike="noStrike" dirty="0">
                          <a:solidFill>
                            <a:srgbClr val="000000"/>
                          </a:solidFill>
                          <a:effectLst/>
                          <a:latin typeface="Calibri"/>
                        </a:rPr>
                        <a:t>Geological Sciences MS</a:t>
                      </a:r>
                    </a:p>
                  </a:txBody>
                  <a:tcPr marL="9525" marR="9525" marT="9525" anchor="b">
                    <a:lnL>
                      <a:noFill/>
                    </a:lnL>
                    <a:lnR>
                      <a:noFill/>
                    </a:lnR>
                    <a:lnT>
                      <a:noFill/>
                    </a:lnT>
                    <a:lnB>
                      <a:noFill/>
                    </a:lnB>
                    <a:noFill/>
                  </a:tcPr>
                </a:tc>
                <a:tc>
                  <a:txBody>
                    <a:bodyPr/>
                    <a:lstStyle/>
                    <a:p>
                      <a:pPr algn="l" fontAlgn="b"/>
                      <a:r>
                        <a:rPr lang="en-US" sz="1400" b="1" i="0" u="none" strike="noStrike">
                          <a:solidFill>
                            <a:srgbClr val="000000"/>
                          </a:solidFill>
                          <a:effectLst/>
                          <a:latin typeface="Calibri"/>
                        </a:rPr>
                        <a:t>Crandall Awarded</a:t>
                      </a:r>
                      <a:endParaRPr lang="en-US" sz="1400" b="1" i="0" u="none" strike="noStrike" dirty="0">
                        <a:solidFill>
                          <a:srgbClr val="000000"/>
                        </a:solidFill>
                        <a:effectLst/>
                        <a:latin typeface="Calibri"/>
                      </a:endParaRPr>
                    </a:p>
                  </a:txBody>
                  <a:tcPr marL="9525" marR="9525" marT="9525" anchor="b">
                    <a:lnL>
                      <a:noFill/>
                    </a:lnL>
                    <a:lnR>
                      <a:noFill/>
                    </a:lnR>
                    <a:lnT>
                      <a:noFill/>
                    </a:lnT>
                    <a:lnB>
                      <a:noFill/>
                    </a:lnB>
                    <a:noFill/>
                  </a:tcPr>
                </a:tc>
                <a:extLst>
                  <a:ext uri="{0D108BD9-81ED-4DB2-BD59-A6C34878D82A}">
                    <a16:rowId xmlns:a16="http://schemas.microsoft.com/office/drawing/2014/main" val="40335419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22" name="Google Shape;122;p4">
            <a:extLst>
              <a:ext uri="{C183D7F6-B498-43B3-948B-1728B52AA6E4}">
                <adec:decorative xmlns:adec="http://schemas.microsoft.com/office/drawing/2017/decorative" val="0"/>
              </a:ext>
            </a:extLst>
          </p:cNvPr>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Overview of the Fellowship Selection Process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5" name="Google Shape;115;p4">
            <a:extLst>
              <a:ext uri="{C183D7F6-B498-43B3-948B-1728B52AA6E4}">
                <adec:decorative xmlns:adec="http://schemas.microsoft.com/office/drawing/2017/decorative" val="0"/>
              </a:ext>
            </a:extLst>
          </p:cNvPr>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Prospective Student applies for fellowship</a:t>
            </a:r>
            <a:endParaRPr dirty="0"/>
          </a:p>
        </p:txBody>
      </p:sp>
      <p:sp>
        <p:nvSpPr>
          <p:cNvPr id="119" name="Google Shape;119;p4" descr="Flowchart Arrow&#10;&#10;A flowchart arrow, depicting workflow moving from left to right">
            <a:extLst>
              <a:ext uri="{C183D7F6-B498-43B3-948B-1728B52AA6E4}">
                <adec:decorative xmlns:adec="http://schemas.microsoft.com/office/drawing/2017/decorative" val="0"/>
              </a:ext>
            </a:extLst>
          </p:cNvPr>
          <p:cNvSpPr/>
          <p:nvPr/>
        </p:nvSpPr>
        <p:spPr>
          <a:xfrm>
            <a:off x="2343705"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6" name="Google Shape;116;p4">
            <a:extLst>
              <a:ext uri="{C183D7F6-B498-43B3-948B-1728B52AA6E4}">
                <adec:decorative xmlns:adec="http://schemas.microsoft.com/office/drawing/2017/decorative" val="0"/>
              </a:ext>
            </a:extLst>
          </p:cNvPr>
          <p:cNvSpPr/>
          <p:nvPr/>
        </p:nvSpPr>
        <p:spPr>
          <a:xfrm>
            <a:off x="3315167"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Department Selected Representative nominates prospective students for each fellowship</a:t>
            </a:r>
            <a:endParaRPr/>
          </a:p>
        </p:txBody>
      </p:sp>
      <p:sp>
        <p:nvSpPr>
          <p:cNvPr id="120" name="Google Shape;120;p4" descr="Flowchart Arrow&#10;&#10;Flowchart Arrow&#10;&#10;A flowchart arrow, depicting workflow moving from left to right">
            <a:extLst>
              <a:ext uri="{C183D7F6-B498-43B3-948B-1728B52AA6E4}">
                <adec:decorative xmlns:adec="http://schemas.microsoft.com/office/drawing/2017/decorative" val="0"/>
              </a:ext>
            </a:extLst>
          </p:cNvPr>
          <p:cNvSpPr/>
          <p:nvPr/>
        </p:nvSpPr>
        <p:spPr>
          <a:xfrm>
            <a:off x="5132773"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7" name="Google Shape;117;p4">
            <a:extLst>
              <a:ext uri="{C183D7F6-B498-43B3-948B-1728B52AA6E4}">
                <adec:decorative xmlns:adec="http://schemas.microsoft.com/office/drawing/2017/decorative" val="0"/>
              </a:ext>
            </a:extLst>
          </p:cNvPr>
          <p:cNvSpPr/>
          <p:nvPr/>
        </p:nvSpPr>
        <p:spPr>
          <a:xfrm>
            <a:off x="6303012"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University-wide Selection Committee reviews and selects nominees for further consideration</a:t>
            </a:r>
            <a:endParaRPr/>
          </a:p>
        </p:txBody>
      </p:sp>
      <p:sp>
        <p:nvSpPr>
          <p:cNvPr id="121" name="Google Shape;121;p4" descr="Flowchart Arrow&#10;&#10;A flowchart arrow, depicting workflow moving from left to right">
            <a:extLst>
              <a:ext uri="{C183D7F6-B498-43B3-948B-1728B52AA6E4}">
                <adec:decorative xmlns:adec="http://schemas.microsoft.com/office/drawing/2017/decorative" val="0"/>
              </a:ext>
            </a:extLst>
          </p:cNvPr>
          <p:cNvSpPr/>
          <p:nvPr/>
        </p:nvSpPr>
        <p:spPr>
          <a:xfrm>
            <a:off x="8310979"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8" name="Google Shape;118;p4">
            <a:extLst>
              <a:ext uri="{C183D7F6-B498-43B3-948B-1728B52AA6E4}">
                <adec:decorative xmlns:adec="http://schemas.microsoft.com/office/drawing/2017/decorative" val="0"/>
              </a:ext>
            </a:extLst>
          </p:cNvPr>
          <p:cNvSpPr/>
          <p:nvPr/>
        </p:nvSpPr>
        <p:spPr>
          <a:xfrm>
            <a:off x="929085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Decision meeting Committee selects and ranks finalists</a:t>
            </a:r>
            <a:endParaRPr/>
          </a:p>
        </p:txBody>
      </p:sp>
      <p:sp>
        <p:nvSpPr>
          <p:cNvPr id="123" name="Google Shape;123;p4">
            <a:extLst>
              <a:ext uri="{C183D7F6-B498-43B3-948B-1728B52AA6E4}">
                <adec:decorative xmlns:adec="http://schemas.microsoft.com/office/drawing/2017/decorative" val="0"/>
              </a:ext>
            </a:extLst>
          </p:cNvPr>
          <p:cNvSpPr txBox="1"/>
          <p:nvPr/>
        </p:nvSpPr>
        <p:spPr>
          <a:xfrm>
            <a:off x="6852525" y="6344450"/>
            <a:ext cx="510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https://grad.uconn.edu/prospective-student/internal-awards/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39" name="Google Shape;139;p5"/>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Deadlines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9" name="Google Shape;129;p5"/>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Prospective Student applies for fellowship</a:t>
            </a:r>
            <a:endParaRPr/>
          </a:p>
        </p:txBody>
      </p:sp>
      <p:sp>
        <p:nvSpPr>
          <p:cNvPr id="136" name="Google Shape;136;p5"/>
          <p:cNvSpPr txBox="1"/>
          <p:nvPr/>
        </p:nvSpPr>
        <p:spPr>
          <a:xfrm>
            <a:off x="374342" y="4860746"/>
            <a:ext cx="24398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Jorgensen – </a:t>
            </a:r>
            <a:r>
              <a:rPr lang="en-US" sz="1800" dirty="0">
                <a:solidFill>
                  <a:schemeClr val="dk1"/>
                </a:solidFill>
                <a:latin typeface="Calibri"/>
                <a:ea typeface="Calibri"/>
                <a:cs typeface="Calibri"/>
                <a:sym typeface="Calibri"/>
              </a:rPr>
              <a:t>16</a:t>
            </a:r>
            <a:r>
              <a:rPr lang="en-US" sz="1800" baseline="30000" dirty="0">
                <a:solidFill>
                  <a:schemeClr val="dk1"/>
                </a:solidFill>
                <a:latin typeface="Calibri"/>
                <a:ea typeface="Calibri"/>
                <a:cs typeface="Calibri"/>
                <a:sym typeface="Calibri"/>
              </a:rPr>
              <a:t>th</a:t>
            </a:r>
            <a:r>
              <a:rPr lang="en-US" sz="1800" b="0" i="0" u="none" strike="noStrike" cap="none" dirty="0">
                <a:solidFill>
                  <a:schemeClr val="dk1"/>
                </a:solidFill>
                <a:latin typeface="Calibri"/>
                <a:ea typeface="Calibri"/>
                <a:cs typeface="Calibri"/>
                <a:sym typeface="Calibri"/>
              </a:rPr>
              <a:t> Jan.</a:t>
            </a:r>
            <a:endParaRPr dirty="0">
              <a:solidFill>
                <a:schemeClr val="dk1"/>
              </a:solidFill>
            </a:endParaRPr>
          </a:p>
        </p:txBody>
      </p:sp>
      <p:sp>
        <p:nvSpPr>
          <p:cNvPr id="137" name="Google Shape;137;p5"/>
          <p:cNvSpPr txBox="1"/>
          <p:nvPr/>
        </p:nvSpPr>
        <p:spPr>
          <a:xfrm>
            <a:off x="374342" y="5203420"/>
            <a:ext cx="2081070" cy="369332"/>
          </a:xfrm>
          <a:prstGeom prst="rect">
            <a:avLst/>
          </a:prstGeom>
          <a:noFill/>
          <a:ln>
            <a:noFill/>
          </a:ln>
        </p:spPr>
        <p:txBody>
          <a:bodyPr spcFirstLastPara="1" wrap="square" lIns="91425" tIns="45700" rIns="91425" bIns="45700" anchor="t" anchorCtr="0">
            <a:spAutoFit/>
          </a:bodyPr>
          <a:lstStyle/>
          <a:p>
            <a:r>
              <a:rPr lang="en-US" sz="1800" dirty="0">
                <a:solidFill>
                  <a:schemeClr val="dk1"/>
                </a:solidFill>
                <a:latin typeface="Calibri"/>
                <a:ea typeface="Calibri"/>
                <a:cs typeface="Calibri"/>
                <a:sym typeface="Calibri"/>
              </a:rPr>
              <a:t>Harriott – 22</a:t>
            </a:r>
            <a:r>
              <a:rPr lang="en-US" sz="1800" baseline="30000" dirty="0">
                <a:solidFill>
                  <a:schemeClr val="dk1"/>
                </a:solidFill>
                <a:latin typeface="Calibri"/>
                <a:ea typeface="Calibri"/>
                <a:cs typeface="Calibri"/>
                <a:sym typeface="Calibri"/>
              </a:rPr>
              <a:t>nd</a:t>
            </a:r>
            <a:r>
              <a:rPr lang="en-US" sz="1800" dirty="0">
                <a:solidFill>
                  <a:schemeClr val="dk1"/>
                </a:solidFill>
                <a:latin typeface="Calibri"/>
                <a:ea typeface="Calibri"/>
                <a:cs typeface="Calibri"/>
                <a:sym typeface="Calibri"/>
              </a:rPr>
              <a:t> Jan.</a:t>
            </a:r>
            <a:endParaRPr lang="en-US" dirty="0">
              <a:solidFill>
                <a:schemeClr val="dk1"/>
              </a:solidFill>
            </a:endParaRPr>
          </a:p>
        </p:txBody>
      </p:sp>
      <p:sp>
        <p:nvSpPr>
          <p:cNvPr id="138" name="Google Shape;138;p5"/>
          <p:cNvSpPr txBox="1"/>
          <p:nvPr/>
        </p:nvSpPr>
        <p:spPr>
          <a:xfrm>
            <a:off x="374342" y="5560317"/>
            <a:ext cx="20810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Crandall –19</a:t>
            </a:r>
            <a:r>
              <a:rPr lang="en-US" sz="18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Feb.</a:t>
            </a:r>
            <a:endParaRPr dirty="0">
              <a:solidFill>
                <a:schemeClr val="dk1"/>
              </a:solidFill>
            </a:endParaRPr>
          </a:p>
        </p:txBody>
      </p:sp>
      <p:sp>
        <p:nvSpPr>
          <p:cNvPr id="133" name="Google Shape;133;p5" descr="A flowchart arrow, depicting workflow moving from left to right" title="Flowchart Arrow"/>
          <p:cNvSpPr/>
          <p:nvPr/>
        </p:nvSpPr>
        <p:spPr>
          <a:xfrm>
            <a:off x="2343705"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0" name="Google Shape;130;p5"/>
          <p:cNvSpPr/>
          <p:nvPr/>
        </p:nvSpPr>
        <p:spPr>
          <a:xfrm>
            <a:off x="3315167"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Department Selected Representative nominates prospective students for each fellowship</a:t>
            </a:r>
            <a:endParaRPr/>
          </a:p>
        </p:txBody>
      </p:sp>
      <p:sp>
        <p:nvSpPr>
          <p:cNvPr id="140" name="Google Shape;140;p5"/>
          <p:cNvSpPr txBox="1"/>
          <p:nvPr/>
        </p:nvSpPr>
        <p:spPr>
          <a:xfrm>
            <a:off x="3241923" y="4860746"/>
            <a:ext cx="24398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Jorgensen – 26</a:t>
            </a:r>
            <a:r>
              <a:rPr lang="en-US" sz="18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Jan.</a:t>
            </a:r>
            <a:endParaRPr dirty="0">
              <a:solidFill>
                <a:schemeClr val="dk1"/>
              </a:solidFill>
            </a:endParaRPr>
          </a:p>
        </p:txBody>
      </p:sp>
      <p:sp>
        <p:nvSpPr>
          <p:cNvPr id="141" name="Google Shape;141;p5"/>
          <p:cNvSpPr txBox="1"/>
          <p:nvPr/>
        </p:nvSpPr>
        <p:spPr>
          <a:xfrm>
            <a:off x="3241923" y="5203420"/>
            <a:ext cx="20810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Harriott – 2</a:t>
            </a:r>
            <a:r>
              <a:rPr lang="en-US" sz="1800" baseline="30000" dirty="0">
                <a:solidFill>
                  <a:schemeClr val="dk1"/>
                </a:solidFill>
                <a:latin typeface="Calibri"/>
                <a:ea typeface="Calibri"/>
                <a:cs typeface="Calibri"/>
                <a:sym typeface="Calibri"/>
              </a:rPr>
              <a:t>nd</a:t>
            </a:r>
            <a:r>
              <a:rPr lang="en-US" sz="1800" dirty="0">
                <a:solidFill>
                  <a:schemeClr val="dk1"/>
                </a:solidFill>
                <a:latin typeface="Calibri"/>
                <a:ea typeface="Calibri"/>
                <a:cs typeface="Calibri"/>
                <a:sym typeface="Calibri"/>
              </a:rPr>
              <a:t> Feb.</a:t>
            </a:r>
            <a:endParaRPr dirty="0">
              <a:solidFill>
                <a:schemeClr val="dk1"/>
              </a:solidFill>
            </a:endParaRPr>
          </a:p>
        </p:txBody>
      </p:sp>
      <p:sp>
        <p:nvSpPr>
          <p:cNvPr id="142" name="Google Shape;142;p5"/>
          <p:cNvSpPr txBox="1"/>
          <p:nvPr/>
        </p:nvSpPr>
        <p:spPr>
          <a:xfrm>
            <a:off x="3241923" y="5560317"/>
            <a:ext cx="208107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Crandall – 1</a:t>
            </a:r>
            <a:r>
              <a:rPr lang="en-US" sz="1800" baseline="30000" dirty="0">
                <a:solidFill>
                  <a:schemeClr val="dk1"/>
                </a:solidFill>
                <a:latin typeface="Calibri"/>
                <a:ea typeface="Calibri"/>
                <a:cs typeface="Calibri"/>
                <a:sym typeface="Calibri"/>
              </a:rPr>
              <a:t>st</a:t>
            </a:r>
            <a:r>
              <a:rPr lang="en-US" sz="1800" dirty="0">
                <a:solidFill>
                  <a:schemeClr val="dk1"/>
                </a:solidFill>
                <a:latin typeface="Calibri"/>
                <a:ea typeface="Calibri"/>
                <a:cs typeface="Calibri"/>
                <a:sym typeface="Calibri"/>
              </a:rPr>
              <a:t> March</a:t>
            </a:r>
            <a:endParaRPr dirty="0">
              <a:solidFill>
                <a:schemeClr val="dk1"/>
              </a:solidFill>
            </a:endParaRPr>
          </a:p>
        </p:txBody>
      </p:sp>
      <p:sp>
        <p:nvSpPr>
          <p:cNvPr id="134" name="Google Shape;134;p5" descr="A flowchart arrow, depicting workflow moving from left to right" title="Flowchart Arrow"/>
          <p:cNvSpPr/>
          <p:nvPr/>
        </p:nvSpPr>
        <p:spPr>
          <a:xfrm>
            <a:off x="5132773"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1" name="Google Shape;131;p5"/>
          <p:cNvSpPr/>
          <p:nvPr/>
        </p:nvSpPr>
        <p:spPr>
          <a:xfrm>
            <a:off x="6303012"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University-wide Selection Committee reviews and selects nominees for further consideration</a:t>
            </a:r>
            <a:endParaRPr/>
          </a:p>
        </p:txBody>
      </p:sp>
      <p:sp>
        <p:nvSpPr>
          <p:cNvPr id="143" name="Google Shape;143;p5"/>
          <p:cNvSpPr txBox="1"/>
          <p:nvPr/>
        </p:nvSpPr>
        <p:spPr>
          <a:xfrm>
            <a:off x="6303012" y="4860746"/>
            <a:ext cx="24398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Jorgensen – 2</a:t>
            </a:r>
            <a:r>
              <a:rPr lang="en-US" sz="1800" baseline="30000" dirty="0">
                <a:solidFill>
                  <a:schemeClr val="dk1"/>
                </a:solidFill>
                <a:latin typeface="Calibri"/>
                <a:ea typeface="Calibri"/>
                <a:cs typeface="Calibri"/>
                <a:sym typeface="Calibri"/>
              </a:rPr>
              <a:t>nd</a:t>
            </a:r>
            <a:r>
              <a:rPr lang="en-US" sz="1800" dirty="0">
                <a:solidFill>
                  <a:schemeClr val="dk1"/>
                </a:solidFill>
                <a:latin typeface="Calibri"/>
                <a:ea typeface="Calibri"/>
                <a:cs typeface="Calibri"/>
                <a:sym typeface="Calibri"/>
              </a:rPr>
              <a:t> Feb.</a:t>
            </a:r>
            <a:endParaRPr lang="en-US" dirty="0">
              <a:solidFill>
                <a:schemeClr val="dk1"/>
              </a:solidFill>
            </a:endParaRPr>
          </a:p>
        </p:txBody>
      </p:sp>
      <p:sp>
        <p:nvSpPr>
          <p:cNvPr id="144" name="Google Shape;144;p5"/>
          <p:cNvSpPr txBox="1"/>
          <p:nvPr/>
        </p:nvSpPr>
        <p:spPr>
          <a:xfrm>
            <a:off x="6303012" y="5203420"/>
            <a:ext cx="20810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Harriott – 9</a:t>
            </a:r>
            <a:r>
              <a:rPr lang="en-US" sz="18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Feb.</a:t>
            </a:r>
            <a:endParaRPr dirty="0">
              <a:solidFill>
                <a:schemeClr val="dk1"/>
              </a:solidFill>
            </a:endParaRPr>
          </a:p>
        </p:txBody>
      </p:sp>
      <p:sp>
        <p:nvSpPr>
          <p:cNvPr id="145" name="Google Shape;145;p5"/>
          <p:cNvSpPr txBox="1"/>
          <p:nvPr/>
        </p:nvSpPr>
        <p:spPr>
          <a:xfrm>
            <a:off x="6303011" y="5560317"/>
            <a:ext cx="23259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Crandall – 8</a:t>
            </a:r>
            <a:r>
              <a:rPr lang="en-US" sz="18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March</a:t>
            </a:r>
            <a:endParaRPr dirty="0">
              <a:solidFill>
                <a:schemeClr val="dk1"/>
              </a:solidFill>
            </a:endParaRPr>
          </a:p>
        </p:txBody>
      </p:sp>
      <p:sp>
        <p:nvSpPr>
          <p:cNvPr id="135" name="Google Shape;135;p5" descr="A flowchart arrow, depicting workflow moving from left to right" title="Flowchart Arrow"/>
          <p:cNvSpPr/>
          <p:nvPr/>
        </p:nvSpPr>
        <p:spPr>
          <a:xfrm>
            <a:off x="8310979"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2" name="Google Shape;132;p5"/>
          <p:cNvSpPr/>
          <p:nvPr/>
        </p:nvSpPr>
        <p:spPr>
          <a:xfrm>
            <a:off x="929085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Decision meeting Committee selects and ranks finalists</a:t>
            </a:r>
            <a:endParaRPr/>
          </a:p>
        </p:txBody>
      </p:sp>
      <p:sp>
        <p:nvSpPr>
          <p:cNvPr id="146" name="Google Shape;146;p5"/>
          <p:cNvSpPr txBox="1"/>
          <p:nvPr/>
        </p:nvSpPr>
        <p:spPr>
          <a:xfrm>
            <a:off x="9290859" y="4860746"/>
            <a:ext cx="24398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Jorgensen – 14</a:t>
            </a:r>
            <a:r>
              <a:rPr lang="en-US" sz="18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Feb.</a:t>
            </a:r>
            <a:endParaRPr dirty="0">
              <a:solidFill>
                <a:schemeClr val="dk1"/>
              </a:solidFill>
            </a:endParaRPr>
          </a:p>
        </p:txBody>
      </p:sp>
      <p:sp>
        <p:nvSpPr>
          <p:cNvPr id="147" name="Google Shape;147;p5"/>
          <p:cNvSpPr txBox="1"/>
          <p:nvPr/>
        </p:nvSpPr>
        <p:spPr>
          <a:xfrm>
            <a:off x="9290859" y="5203420"/>
            <a:ext cx="20810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Harriott – 21</a:t>
            </a:r>
            <a:r>
              <a:rPr lang="en-US" sz="1800" baseline="30000" dirty="0">
                <a:solidFill>
                  <a:schemeClr val="dk1"/>
                </a:solidFill>
                <a:latin typeface="Calibri"/>
                <a:ea typeface="Calibri"/>
                <a:cs typeface="Calibri"/>
                <a:sym typeface="Calibri"/>
              </a:rPr>
              <a:t>st</a:t>
            </a:r>
            <a:r>
              <a:rPr lang="en-US" sz="1800" dirty="0">
                <a:solidFill>
                  <a:schemeClr val="dk1"/>
                </a:solidFill>
                <a:latin typeface="Calibri"/>
                <a:ea typeface="Calibri"/>
                <a:cs typeface="Calibri"/>
                <a:sym typeface="Calibri"/>
              </a:rPr>
              <a:t> Feb.</a:t>
            </a:r>
            <a:endParaRPr dirty="0">
              <a:solidFill>
                <a:schemeClr val="dk1"/>
              </a:solidFill>
            </a:endParaRPr>
          </a:p>
        </p:txBody>
      </p:sp>
      <p:sp>
        <p:nvSpPr>
          <p:cNvPr id="148" name="Google Shape;148;p5"/>
          <p:cNvSpPr txBox="1"/>
          <p:nvPr/>
        </p:nvSpPr>
        <p:spPr>
          <a:xfrm>
            <a:off x="9290858" y="5560317"/>
            <a:ext cx="23259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Crandall – 15</a:t>
            </a:r>
            <a:r>
              <a:rPr lang="en-US" sz="1800" baseline="30000" dirty="0">
                <a:solidFill>
                  <a:schemeClr val="dk1"/>
                </a:solidFill>
                <a:latin typeface="Calibri"/>
                <a:ea typeface="Calibri"/>
                <a:cs typeface="Calibri"/>
                <a:sym typeface="Calibri"/>
              </a:rPr>
              <a:t>th</a:t>
            </a:r>
            <a:r>
              <a:rPr lang="en-US" sz="1800" dirty="0">
                <a:solidFill>
                  <a:schemeClr val="dk1"/>
                </a:solidFill>
                <a:latin typeface="Calibri"/>
                <a:ea typeface="Calibri"/>
                <a:cs typeface="Calibri"/>
                <a:sym typeface="Calibri"/>
              </a:rPr>
              <a:t> March</a:t>
            </a:r>
            <a:endParaRPr dirty="0">
              <a:solidFill>
                <a:schemeClr val="dk1"/>
              </a:solidFill>
            </a:endParaRPr>
          </a:p>
        </p:txBody>
      </p:sp>
      <p:sp>
        <p:nvSpPr>
          <p:cNvPr id="149" name="Google Shape;149;p5"/>
          <p:cNvSpPr txBox="1"/>
          <p:nvPr/>
        </p:nvSpPr>
        <p:spPr>
          <a:xfrm>
            <a:off x="6852525" y="6344450"/>
            <a:ext cx="510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https://grad.uconn.edu/prospective-student/internal-awards/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62" name="Google Shape;162;p7"/>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Deadlines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3" name="Google Shape;163;p7"/>
          <p:cNvSpPr txBox="1"/>
          <p:nvPr/>
        </p:nvSpPr>
        <p:spPr>
          <a:xfrm>
            <a:off x="311121" y="700370"/>
            <a:ext cx="11242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IMPORTANT: Only the person in your department that has permission in Slate to ‘push’ graduate applications through the system can submit nominations for the fellowships on behalf of department.</a:t>
            </a:r>
            <a:endParaRPr/>
          </a:p>
        </p:txBody>
      </p:sp>
      <p:sp>
        <p:nvSpPr>
          <p:cNvPr id="155" name="Google Shape;155;p7"/>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Prospective Student applies for fellowship</a:t>
            </a:r>
            <a:endParaRPr/>
          </a:p>
        </p:txBody>
      </p:sp>
      <p:sp>
        <p:nvSpPr>
          <p:cNvPr id="159" name="Google Shape;159;p7" descr="A flowchart arrow, depicting workflow moving from left to right" title="Flowchart Arrow"/>
          <p:cNvSpPr/>
          <p:nvPr/>
        </p:nvSpPr>
        <p:spPr>
          <a:xfrm>
            <a:off x="2343705"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7"/>
          <p:cNvSpPr/>
          <p:nvPr/>
        </p:nvSpPr>
        <p:spPr>
          <a:xfrm>
            <a:off x="3315167"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Department Selected Representative nominates prospective students for each fellowship</a:t>
            </a:r>
            <a:endParaRPr/>
          </a:p>
        </p:txBody>
      </p:sp>
      <p:sp>
        <p:nvSpPr>
          <p:cNvPr id="160" name="Google Shape;160;p7" descr="A flowchart arrow, depicting workflow moving from left to right" title="Flowchart Arrow"/>
          <p:cNvSpPr/>
          <p:nvPr/>
        </p:nvSpPr>
        <p:spPr>
          <a:xfrm>
            <a:off x="5132773"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7"/>
          <p:cNvSpPr/>
          <p:nvPr/>
        </p:nvSpPr>
        <p:spPr>
          <a:xfrm>
            <a:off x="6303012"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University-wide Selection Committee reviews and selects nominees for further consideration</a:t>
            </a:r>
            <a:endParaRPr/>
          </a:p>
        </p:txBody>
      </p:sp>
      <p:sp>
        <p:nvSpPr>
          <p:cNvPr id="161" name="Google Shape;161;p7" descr="A flowchart arrow, depicting workflow moving from left to right" title="Flowchart Arrow"/>
          <p:cNvSpPr/>
          <p:nvPr/>
        </p:nvSpPr>
        <p:spPr>
          <a:xfrm>
            <a:off x="8310979" y="3835153"/>
            <a:ext cx="1606858" cy="852257"/>
          </a:xfrm>
          <a:prstGeom prst="curvedUp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7"/>
          <p:cNvSpPr/>
          <p:nvPr/>
        </p:nvSpPr>
        <p:spPr>
          <a:xfrm>
            <a:off x="929085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Decision meeting Committee selects and ranks finalists</a:t>
            </a:r>
            <a:endParaRPr/>
          </a:p>
        </p:txBody>
      </p:sp>
      <p:sp>
        <p:nvSpPr>
          <p:cNvPr id="164" name="Google Shape;164;p7"/>
          <p:cNvSpPr txBox="1"/>
          <p:nvPr/>
        </p:nvSpPr>
        <p:spPr>
          <a:xfrm>
            <a:off x="408375" y="4999350"/>
            <a:ext cx="1114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Calibri"/>
                <a:ea typeface="Calibri"/>
                <a:cs typeface="Calibri"/>
                <a:sym typeface="Calibri"/>
              </a:rPr>
              <a:t>If you leave your decision making process to the day the nominations are due and the person who is able to push graduate applications has already left for the day, you will not be able to nominate. Please plan accordingly.</a:t>
            </a:r>
            <a:endParaRPr sz="17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5"/>
                                        </p:tgtEl>
                                      </p:cBhvr>
                                    </p:animEffect>
                                    <p:set>
                                      <p:cBhvr>
                                        <p:cTn id="7" dur="1" fill="hold">
                                          <p:stCondLst>
                                            <p:cond delay="500"/>
                                          </p:stCondLst>
                                        </p:cTn>
                                        <p:tgtEl>
                                          <p:spTgt spid="15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7"/>
                                        </p:tgtEl>
                                      </p:cBhvr>
                                    </p:animEffect>
                                    <p:set>
                                      <p:cBhvr>
                                        <p:cTn id="10" dur="1" fill="hold">
                                          <p:stCondLst>
                                            <p:cond delay="500"/>
                                          </p:stCondLst>
                                        </p:cTn>
                                        <p:tgtEl>
                                          <p:spTgt spid="15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58"/>
                                        </p:tgtEl>
                                      </p:cBhvr>
                                    </p:animEffect>
                                    <p:set>
                                      <p:cBhvr>
                                        <p:cTn id="13" dur="1" fill="hold">
                                          <p:stCondLst>
                                            <p:cond delay="500"/>
                                          </p:stCondLst>
                                        </p:cTn>
                                        <p:tgtEl>
                                          <p:spTgt spid="15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59"/>
                                        </p:tgtEl>
                                      </p:cBhvr>
                                    </p:animEffect>
                                    <p:set>
                                      <p:cBhvr>
                                        <p:cTn id="16" dur="1" fill="hold">
                                          <p:stCondLst>
                                            <p:cond delay="500"/>
                                          </p:stCondLst>
                                        </p:cTn>
                                        <p:tgtEl>
                                          <p:spTgt spid="15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60"/>
                                        </p:tgtEl>
                                      </p:cBhvr>
                                    </p:animEffect>
                                    <p:set>
                                      <p:cBhvr>
                                        <p:cTn id="19" dur="1" fill="hold">
                                          <p:stCondLst>
                                            <p:cond delay="500"/>
                                          </p:stCondLst>
                                        </p:cTn>
                                        <p:tgtEl>
                                          <p:spTgt spid="16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61"/>
                                        </p:tgtEl>
                                      </p:cBhvr>
                                    </p:animEffect>
                                    <p:set>
                                      <p:cBhvr>
                                        <p:cTn id="22" dur="1" fill="hold">
                                          <p:stCondLst>
                                            <p:cond delay="500"/>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71" name="Google Shape;171;p8"/>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Department nomination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0" name="Google Shape;170;p8"/>
          <p:cNvSpPr/>
          <p:nvPr/>
        </p:nvSpPr>
        <p:spPr>
          <a:xfrm>
            <a:off x="408378" y="1473693"/>
            <a:ext cx="2325900" cy="2272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Department Selected Representative nominates prospective students for each fellowship</a:t>
            </a:r>
            <a:endParaRPr dirty="0"/>
          </a:p>
        </p:txBody>
      </p:sp>
      <p:sp>
        <p:nvSpPr>
          <p:cNvPr id="172" name="Google Shape;172;p8"/>
          <p:cNvSpPr txBox="1"/>
          <p:nvPr/>
        </p:nvSpPr>
        <p:spPr>
          <a:xfrm>
            <a:off x="3498573" y="811423"/>
            <a:ext cx="8100391" cy="400110"/>
          </a:xfrm>
          <a:prstGeom prst="rect">
            <a:avLst/>
          </a:prstGeom>
          <a:no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Departments can nominate up to four candidates per fellowship</a:t>
            </a:r>
            <a:endParaRPr/>
          </a:p>
        </p:txBody>
      </p:sp>
      <p:sp>
        <p:nvSpPr>
          <p:cNvPr id="173" name="Google Shape;173;p8"/>
          <p:cNvSpPr txBox="1"/>
          <p:nvPr/>
        </p:nvSpPr>
        <p:spPr>
          <a:xfrm>
            <a:off x="3498573" y="1211533"/>
            <a:ext cx="8100300" cy="1939500"/>
          </a:xfrm>
          <a:prstGeom prst="rect">
            <a:avLst/>
          </a:prstGeom>
          <a:noFill/>
          <a:ln>
            <a:noFill/>
          </a:ln>
        </p:spPr>
        <p:txBody>
          <a:bodyPr spcFirstLastPara="1" wrap="square" lIns="91425" tIns="45700" rIns="91425" bIns="45700" anchor="t" anchorCtr="0">
            <a:spAutoFit/>
          </a:bodyPr>
          <a:lstStyle/>
          <a:p>
            <a:pPr marL="457200" indent="-355600">
              <a:buClr>
                <a:schemeClr val="dk1"/>
              </a:buClr>
              <a:buSzPts val="2000"/>
              <a:buFont typeface="Calibri"/>
              <a:buChar char="•"/>
            </a:pPr>
            <a:r>
              <a:rPr lang="en-US" sz="2000" dirty="0">
                <a:solidFill>
                  <a:schemeClr val="dk1"/>
                </a:solidFill>
                <a:latin typeface="Calibri"/>
                <a:ea typeface="Calibri"/>
                <a:cs typeface="Calibri"/>
                <a:sym typeface="Calibri"/>
              </a:rPr>
              <a:t>Since 2021/2022 individual faculty members no longer submit nominations via slate. Instead, Department Reps are solely responsible for submitting nominations.</a:t>
            </a:r>
            <a:endParaRPr dirty="0">
              <a:solidFill>
                <a:schemeClr val="dk1"/>
              </a:solidFill>
            </a:endParaRPr>
          </a:p>
          <a:p>
            <a:pPr marL="457200" marR="0" lvl="0" indent="-355600" algn="l" rtl="0">
              <a:spcBef>
                <a:spcPts val="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Faculty can access prospective students in the appropriate fellowship’s workflow in Slate (if applicants have selected that they wish to be considered for a particular fellowship)</a:t>
            </a:r>
            <a:endParaRPr dirty="0">
              <a:solidFill>
                <a:schemeClr val="dk1"/>
              </a:solidFill>
            </a:endParaRPr>
          </a:p>
        </p:txBody>
      </p:sp>
      <p:pic>
        <p:nvPicPr>
          <p:cNvPr id="174" name="Google Shape;174;p8" descr="The first half of a flow chart consisting of the applications and workflow of the three fellowships "/>
          <p:cNvPicPr preferRelativeResize="0"/>
          <p:nvPr/>
        </p:nvPicPr>
        <p:blipFill rotWithShape="1">
          <a:blip r:embed="rId4">
            <a:alphaModFix/>
          </a:blip>
          <a:srcRect t="21904"/>
          <a:stretch/>
        </p:blipFill>
        <p:spPr>
          <a:xfrm>
            <a:off x="3421408" y="3207624"/>
            <a:ext cx="8254719" cy="1167414"/>
          </a:xfrm>
          <a:prstGeom prst="rect">
            <a:avLst/>
          </a:prstGeom>
          <a:noFill/>
          <a:ln>
            <a:noFill/>
          </a:ln>
        </p:spPr>
      </p:pic>
      <p:sp>
        <p:nvSpPr>
          <p:cNvPr id="176" name="Google Shape;176;p8" descr="An arrow connecting a web tab with its expanded view" title="Zoom Arrow"/>
          <p:cNvSpPr/>
          <p:nvPr/>
        </p:nvSpPr>
        <p:spPr>
          <a:xfrm>
            <a:off x="6347534" y="4203279"/>
            <a:ext cx="479394" cy="431995"/>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5" name="Google Shape;175;p8" descr="the second half of the flow chart that follows the selection process of the Crandall Fellowship. "/>
          <p:cNvPicPr preferRelativeResize="0"/>
          <p:nvPr/>
        </p:nvPicPr>
        <p:blipFill rotWithShape="1">
          <a:blip r:embed="rId5">
            <a:alphaModFix/>
          </a:blip>
          <a:srcRect l="5918" t="5928" r="55747" b="83326"/>
          <a:stretch/>
        </p:blipFill>
        <p:spPr>
          <a:xfrm>
            <a:off x="4089645" y="4635274"/>
            <a:ext cx="5128296" cy="16246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83" name="Google Shape;183;p9"/>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Department nomination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2" name="Google Shape;182;p9"/>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Department Selected Representative nominates prospective students for each fellowship</a:t>
            </a:r>
            <a:endParaRPr/>
          </a:p>
        </p:txBody>
      </p:sp>
      <p:sp>
        <p:nvSpPr>
          <p:cNvPr id="186" name="Google Shape;186;p9"/>
          <p:cNvSpPr txBox="1"/>
          <p:nvPr/>
        </p:nvSpPr>
        <p:spPr>
          <a:xfrm>
            <a:off x="378072" y="3792942"/>
            <a:ext cx="418061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In the appropriate fellowship bin, faculty can see all the elements that they would see in the applications reader + the CTD statement for Harriott and  Crandall.</a:t>
            </a:r>
            <a:endParaRPr dirty="0"/>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Instructions are also included in the top tab.</a:t>
            </a:r>
            <a:endParaRPr dirty="0"/>
          </a:p>
        </p:txBody>
      </p:sp>
      <p:cxnSp>
        <p:nvCxnSpPr>
          <p:cNvPr id="187" name="Google Shape;187;p9" descr="Arrow&#10;&#10;An arrow connecting the bracket with the description of what the bins highlighted by it are used for" title="Arrow"/>
          <p:cNvCxnSpPr/>
          <p:nvPr/>
        </p:nvCxnSpPr>
        <p:spPr>
          <a:xfrm rot="10800000" flipH="1">
            <a:off x="3049484" y="2121764"/>
            <a:ext cx="1211798" cy="1671178"/>
          </a:xfrm>
          <a:prstGeom prst="straightConnector1">
            <a:avLst/>
          </a:prstGeom>
          <a:noFill/>
          <a:ln w="9525" cap="flat" cmpd="sng">
            <a:solidFill>
              <a:schemeClr val="accent1"/>
            </a:solidFill>
            <a:prstDash val="solid"/>
            <a:miter lim="800000"/>
            <a:headEnd type="none" w="sm" len="sm"/>
            <a:tailEnd type="triangle" w="med" len="med"/>
          </a:ln>
        </p:spPr>
      </p:cxnSp>
      <p:sp>
        <p:nvSpPr>
          <p:cNvPr id="185" name="Google Shape;185;p9" descr="Bracket&#10;&#10;Bracket&#10;&#10;A large bracket highlighting work tabs on the left hand side of the Slate page" title="Bracket"/>
          <p:cNvSpPr/>
          <p:nvPr/>
        </p:nvSpPr>
        <p:spPr>
          <a:xfrm>
            <a:off x="4412202" y="1305017"/>
            <a:ext cx="292963" cy="1482571"/>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84" name="Google Shape;184;p9" descr="A screenshot from Slate of the fellowship award criteria"/>
          <p:cNvPicPr preferRelativeResize="0"/>
          <p:nvPr/>
        </p:nvPicPr>
        <p:blipFill rotWithShape="1">
          <a:blip r:embed="rId4">
            <a:alphaModFix/>
          </a:blip>
          <a:srcRect l="664" t="2423" r="37172" b="51979"/>
          <a:stretch/>
        </p:blipFill>
        <p:spPr>
          <a:xfrm>
            <a:off x="4873840" y="681308"/>
            <a:ext cx="6695807" cy="54953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4592" y="6259888"/>
            <a:ext cx="5102733" cy="431995"/>
          </a:xfrm>
          <a:prstGeom prst="rect">
            <a:avLst/>
          </a:prstGeom>
          <a:noFill/>
          <a:ln>
            <a:noFill/>
          </a:ln>
        </p:spPr>
      </p:pic>
      <p:sp>
        <p:nvSpPr>
          <p:cNvPr id="194" name="Google Shape;194;p10"/>
          <p:cNvSpPr txBox="1">
            <a:spLocks noGrp="1"/>
          </p:cNvSpPr>
          <p:nvPr>
            <p:ph type="title" idx="4294967295"/>
          </p:nvPr>
        </p:nvSpPr>
        <p:spPr>
          <a:xfrm>
            <a:off x="0" y="0"/>
            <a:ext cx="12192000"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rPr>
              <a:t>Fellowship Selection Process: Department nomination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3" name="Google Shape;193;p10"/>
          <p:cNvSpPr/>
          <p:nvPr/>
        </p:nvSpPr>
        <p:spPr>
          <a:xfrm>
            <a:off x="408378" y="1473693"/>
            <a:ext cx="2325949" cy="22726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Department Selected Representative nominates prospective students for each fellowship</a:t>
            </a:r>
            <a:endParaRPr/>
          </a:p>
        </p:txBody>
      </p:sp>
      <p:pic>
        <p:nvPicPr>
          <p:cNvPr id="195" name="Google Shape;195;p10" descr="A screenshot from Slate of the fellowship award criteria and nomination questions"/>
          <p:cNvPicPr preferRelativeResize="0"/>
          <p:nvPr/>
        </p:nvPicPr>
        <p:blipFill rotWithShape="1">
          <a:blip r:embed="rId4">
            <a:alphaModFix/>
          </a:blip>
          <a:srcRect l="665" t="2422" r="-1" b="53767"/>
          <a:stretch/>
        </p:blipFill>
        <p:spPr>
          <a:xfrm>
            <a:off x="2833718" y="625629"/>
            <a:ext cx="8871204" cy="4377503"/>
          </a:xfrm>
          <a:prstGeom prst="rect">
            <a:avLst/>
          </a:prstGeom>
          <a:noFill/>
          <a:ln>
            <a:noFill/>
          </a:ln>
        </p:spPr>
      </p:pic>
      <p:sp>
        <p:nvSpPr>
          <p:cNvPr id="196" name="Google Shape;196;p10"/>
          <p:cNvSpPr txBox="1"/>
          <p:nvPr/>
        </p:nvSpPr>
        <p:spPr>
          <a:xfrm>
            <a:off x="2833718" y="4969791"/>
            <a:ext cx="8100391" cy="7078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Department Reps should submit an individual reader review form for each prospective student they wish to nominate.</a:t>
            </a:r>
            <a:endParaRPr/>
          </a:p>
        </p:txBody>
      </p:sp>
      <p:sp>
        <p:nvSpPr>
          <p:cNvPr id="197" name="Google Shape;197;p10"/>
          <p:cNvSpPr txBox="1"/>
          <p:nvPr/>
        </p:nvSpPr>
        <p:spPr>
          <a:xfrm>
            <a:off x="2833717" y="5608708"/>
            <a:ext cx="8871203" cy="7078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Answers to each of the questions should either be from an individual faculty member or represent the summed, final version of several faculty.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1141</Words>
  <Application>Microsoft Office PowerPoint</Application>
  <PresentationFormat>Widescreen</PresentationFormat>
  <Paragraphs>158</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Jorgensen, Harriott, Crandall  Fellowships Overview</vt:lpstr>
      <vt:lpstr>Fellowships Overview (awarded in Fall 2023)</vt:lpstr>
      <vt:lpstr>Fellowships Overview</vt:lpstr>
      <vt:lpstr>Overview of the Fellowship Selection Process</vt:lpstr>
      <vt:lpstr>Fellowship Selection Process: Deadlines</vt:lpstr>
      <vt:lpstr>Fellowship Selection Process: Deadlines </vt:lpstr>
      <vt:lpstr>Fellowship Selection Process: Department nomination</vt:lpstr>
      <vt:lpstr>Fellowship Selection Process: Department nomination </vt:lpstr>
      <vt:lpstr>Fellowship Selection Process: Department nomination  </vt:lpstr>
      <vt:lpstr>Fellowship Selection Process: Department nomination    </vt:lpstr>
      <vt:lpstr>Fellowship Selection Process: Department nomination     </vt:lpstr>
      <vt:lpstr>IMPORTANT: Each nominating department is strongly encouraged to identify one (or more) faculty to participate in the University-wide Selection Committee.   Sign up here by Dec 15th: https://forms.office.com/r/yhu2VnRZh5  </vt:lpstr>
      <vt:lpstr>Fellowship Selection Process: Decision release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Stuart</dc:creator>
  <cp:lastModifiedBy>Petsa, Megan</cp:lastModifiedBy>
  <cp:revision>70</cp:revision>
  <dcterms:created xsi:type="dcterms:W3CDTF">2021-11-08T13:56:26Z</dcterms:created>
  <dcterms:modified xsi:type="dcterms:W3CDTF">2023-12-07T19:47:55Z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