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tags/tag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59" r:id="rId2"/>
  </p:sldMasterIdLst>
  <p:notesMasterIdLst>
    <p:notesMasterId r:id="rId33"/>
  </p:notesMasterIdLst>
  <p:sldIdLst>
    <p:sldId id="256" r:id="rId3"/>
    <p:sldId id="286" r:id="rId4"/>
    <p:sldId id="257" r:id="rId5"/>
    <p:sldId id="302" r:id="rId6"/>
    <p:sldId id="291" r:id="rId7"/>
    <p:sldId id="305" r:id="rId8"/>
    <p:sldId id="304" r:id="rId9"/>
    <p:sldId id="259" r:id="rId10"/>
    <p:sldId id="300" r:id="rId11"/>
    <p:sldId id="258" r:id="rId12"/>
    <p:sldId id="290" r:id="rId13"/>
    <p:sldId id="287" r:id="rId14"/>
    <p:sldId id="281" r:id="rId15"/>
    <p:sldId id="301" r:id="rId16"/>
    <p:sldId id="282" r:id="rId17"/>
    <p:sldId id="284" r:id="rId18"/>
    <p:sldId id="293" r:id="rId19"/>
    <p:sldId id="740" r:id="rId20"/>
    <p:sldId id="741" r:id="rId21"/>
    <p:sldId id="742" r:id="rId22"/>
    <p:sldId id="743" r:id="rId23"/>
    <p:sldId id="744" r:id="rId24"/>
    <p:sldId id="745" r:id="rId25"/>
    <p:sldId id="746" r:id="rId26"/>
    <p:sldId id="307" r:id="rId27"/>
    <p:sldId id="683" r:id="rId28"/>
    <p:sldId id="684" r:id="rId29"/>
    <p:sldId id="733" r:id="rId30"/>
    <p:sldId id="739" r:id="rId31"/>
    <p:sldId id="26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5711B-69BB-449D-B0A9-4D9E91E29F5E}" v="2" dt="2023-06-01T15:33:30.671"/>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126" d="100"/>
          <a:sy n="126" d="100"/>
        </p:scale>
        <p:origin x="792" y="120"/>
      </p:cViewPr>
      <p:guideLst>
        <p:guide orient="horz" pos="1620"/>
        <p:guide pos="2880"/>
      </p:guideLst>
    </p:cSldViewPr>
  </p:slideViewPr>
  <p:outlineViewPr>
    <p:cViewPr>
      <p:scale>
        <a:sx n="33" d="100"/>
        <a:sy n="33" d="100"/>
      </p:scale>
      <p:origin x="0" y="-262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sa, Megan" userId="2c26d7c6-c8ea-4a5a-be64-e7c777e36cad" providerId="ADAL" clId="{7625711B-69BB-449D-B0A9-4D9E91E29F5E}"/>
    <pc:docChg chg="undo custSel modSld">
      <pc:chgData name="Petsa, Megan" userId="2c26d7c6-c8ea-4a5a-be64-e7c777e36cad" providerId="ADAL" clId="{7625711B-69BB-449D-B0A9-4D9E91E29F5E}" dt="2023-06-01T15:33:17.861" v="1076" actId="20577"/>
      <pc:docMkLst>
        <pc:docMk/>
      </pc:docMkLst>
      <pc:sldChg chg="modSp mod">
        <pc:chgData name="Petsa, Megan" userId="2c26d7c6-c8ea-4a5a-be64-e7c777e36cad" providerId="ADAL" clId="{7625711B-69BB-449D-B0A9-4D9E91E29F5E}" dt="2023-06-01T15:33:17.861" v="1076" actId="20577"/>
        <pc:sldMkLst>
          <pc:docMk/>
          <pc:sldMk cId="0" sldId="258"/>
        </pc:sldMkLst>
        <pc:spChg chg="mod">
          <ac:chgData name="Petsa, Megan" userId="2c26d7c6-c8ea-4a5a-be64-e7c777e36cad" providerId="ADAL" clId="{7625711B-69BB-449D-B0A9-4D9E91E29F5E}" dt="2023-06-01T15:33:17.861" v="1076" actId="20577"/>
          <ac:spMkLst>
            <pc:docMk/>
            <pc:sldMk cId="0" sldId="258"/>
            <ac:spMk id="98" creationId="{00000000-0000-0000-0000-000000000000}"/>
          </ac:spMkLst>
        </pc:spChg>
      </pc:sldChg>
      <pc:sldChg chg="modSp mod">
        <pc:chgData name="Petsa, Megan" userId="2c26d7c6-c8ea-4a5a-be64-e7c777e36cad" providerId="ADAL" clId="{7625711B-69BB-449D-B0A9-4D9E91E29F5E}" dt="2023-05-25T14:34:40.709" v="39" actId="20577"/>
        <pc:sldMkLst>
          <pc:docMk/>
          <pc:sldMk cId="769741786" sldId="301"/>
        </pc:sldMkLst>
        <pc:spChg chg="mod">
          <ac:chgData name="Petsa, Megan" userId="2c26d7c6-c8ea-4a5a-be64-e7c777e36cad" providerId="ADAL" clId="{7625711B-69BB-449D-B0A9-4D9E91E29F5E}" dt="2023-05-25T14:34:40.709" v="39" actId="20577"/>
          <ac:spMkLst>
            <pc:docMk/>
            <pc:sldMk cId="769741786" sldId="301"/>
            <ac:spMk id="92" creationId="{00000000-0000-0000-0000-000000000000}"/>
          </ac:spMkLst>
        </pc:spChg>
      </pc:sldChg>
      <pc:sldChg chg="modSp mod modNotesTx">
        <pc:chgData name="Petsa, Megan" userId="2c26d7c6-c8ea-4a5a-be64-e7c777e36cad" providerId="ADAL" clId="{7625711B-69BB-449D-B0A9-4D9E91E29F5E}" dt="2023-05-26T14:04:45.373" v="988" actId="20577"/>
        <pc:sldMkLst>
          <pc:docMk/>
          <pc:sldMk cId="4081988831" sldId="302"/>
        </pc:sldMkLst>
        <pc:spChg chg="mod">
          <ac:chgData name="Petsa, Megan" userId="2c26d7c6-c8ea-4a5a-be64-e7c777e36cad" providerId="ADAL" clId="{7625711B-69BB-449D-B0A9-4D9E91E29F5E}" dt="2023-05-26T14:04:23.141" v="949" actId="20577"/>
          <ac:spMkLst>
            <pc:docMk/>
            <pc:sldMk cId="4081988831" sldId="302"/>
            <ac:spMk id="92" creationId="{00000000-0000-0000-0000-000000000000}"/>
          </ac:spMkLst>
        </pc:spChg>
      </pc:sldChg>
      <pc:sldChg chg="modSp mod modNotesTx">
        <pc:chgData name="Petsa, Megan" userId="2c26d7c6-c8ea-4a5a-be64-e7c777e36cad" providerId="ADAL" clId="{7625711B-69BB-449D-B0A9-4D9E91E29F5E}" dt="2023-05-25T18:37:59.384" v="652" actId="20577"/>
        <pc:sldMkLst>
          <pc:docMk/>
          <pc:sldMk cId="2821258511" sldId="305"/>
        </pc:sldMkLst>
        <pc:spChg chg="mod">
          <ac:chgData name="Petsa, Megan" userId="2c26d7c6-c8ea-4a5a-be64-e7c777e36cad" providerId="ADAL" clId="{7625711B-69BB-449D-B0A9-4D9E91E29F5E}" dt="2023-05-25T18:30:53.254" v="111" actId="207"/>
          <ac:spMkLst>
            <pc:docMk/>
            <pc:sldMk cId="2821258511" sldId="305"/>
            <ac:spMk id="91" creationId="{00000000-0000-0000-0000-000000000000}"/>
          </ac:spMkLst>
        </pc:spChg>
        <pc:spChg chg="mod">
          <ac:chgData name="Petsa, Megan" userId="2c26d7c6-c8ea-4a5a-be64-e7c777e36cad" providerId="ADAL" clId="{7625711B-69BB-449D-B0A9-4D9E91E29F5E}" dt="2023-05-25T18:37:59.384" v="652" actId="20577"/>
          <ac:spMkLst>
            <pc:docMk/>
            <pc:sldMk cId="2821258511" sldId="305"/>
            <ac:spMk id="92" creationId="{00000000-0000-0000-0000-000000000000}"/>
          </ac:spMkLst>
        </pc:spChg>
      </pc:sldChg>
      <pc:sldChg chg="modSp mod">
        <pc:chgData name="Petsa, Megan" userId="2c26d7c6-c8ea-4a5a-be64-e7c777e36cad" providerId="ADAL" clId="{7625711B-69BB-449D-B0A9-4D9E91E29F5E}" dt="2023-05-25T14:33:14.473" v="1" actId="207"/>
        <pc:sldMkLst>
          <pc:docMk/>
          <pc:sldMk cId="309170404" sldId="683"/>
        </pc:sldMkLst>
        <pc:spChg chg="mod">
          <ac:chgData name="Petsa, Megan" userId="2c26d7c6-c8ea-4a5a-be64-e7c777e36cad" providerId="ADAL" clId="{7625711B-69BB-449D-B0A9-4D9E91E29F5E}" dt="2023-05-25T14:33:14.473" v="1" actId="207"/>
          <ac:spMkLst>
            <pc:docMk/>
            <pc:sldMk cId="309170404" sldId="683"/>
            <ac:spMk id="5" creationId="{9FA54DBB-F32A-8560-8D5D-4D59D62A2CAF}"/>
          </ac:spMkLst>
        </pc:spChg>
      </pc:sldChg>
      <pc:sldChg chg="modSp mod">
        <pc:chgData name="Petsa, Megan" userId="2c26d7c6-c8ea-4a5a-be64-e7c777e36cad" providerId="ADAL" clId="{7625711B-69BB-449D-B0A9-4D9E91E29F5E}" dt="2023-06-01T13:26:47.436" v="1024" actId="20577"/>
        <pc:sldMkLst>
          <pc:docMk/>
          <pc:sldMk cId="1403853767" sldId="740"/>
        </pc:sldMkLst>
        <pc:spChg chg="mod">
          <ac:chgData name="Petsa, Megan" userId="2c26d7c6-c8ea-4a5a-be64-e7c777e36cad" providerId="ADAL" clId="{7625711B-69BB-449D-B0A9-4D9E91E29F5E}" dt="2023-06-01T13:26:47.436" v="1024" actId="20577"/>
          <ac:spMkLst>
            <pc:docMk/>
            <pc:sldMk cId="1403853767" sldId="740"/>
            <ac:spMk id="3" creationId="{00000000-0000-0000-0000-000000000000}"/>
          </ac:spMkLst>
        </pc:spChg>
      </pc:sldChg>
      <pc:sldChg chg="modSp mod">
        <pc:chgData name="Petsa, Megan" userId="2c26d7c6-c8ea-4a5a-be64-e7c777e36cad" providerId="ADAL" clId="{7625711B-69BB-449D-B0A9-4D9E91E29F5E}" dt="2023-05-26T19:20:00.158" v="1018" actId="20577"/>
        <pc:sldMkLst>
          <pc:docMk/>
          <pc:sldMk cId="3600716970" sldId="741"/>
        </pc:sldMkLst>
        <pc:spChg chg="mod">
          <ac:chgData name="Petsa, Megan" userId="2c26d7c6-c8ea-4a5a-be64-e7c777e36cad" providerId="ADAL" clId="{7625711B-69BB-449D-B0A9-4D9E91E29F5E}" dt="2023-05-26T19:18:26.372" v="989" actId="1076"/>
          <ac:spMkLst>
            <pc:docMk/>
            <pc:sldMk cId="3600716970" sldId="741"/>
            <ac:spMk id="2" creationId="{00000000-0000-0000-0000-000000000000}"/>
          </ac:spMkLst>
        </pc:spChg>
        <pc:spChg chg="mod">
          <ac:chgData name="Petsa, Megan" userId="2c26d7c6-c8ea-4a5a-be64-e7c777e36cad" providerId="ADAL" clId="{7625711B-69BB-449D-B0A9-4D9E91E29F5E}" dt="2023-05-26T19:20:00.158" v="1018" actId="20577"/>
          <ac:spMkLst>
            <pc:docMk/>
            <pc:sldMk cId="3600716970" sldId="74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685604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 for next year: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173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996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aseline="0" dirty="0"/>
          </a:p>
          <a:p>
            <a:pPr marL="0" lvl="0" indent="0" algn="l" rtl="0">
              <a:spcBef>
                <a:spcPts val="0"/>
              </a:spcBef>
              <a:spcAft>
                <a:spcPts val="0"/>
              </a:spcAft>
              <a:buNone/>
            </a:pPr>
            <a:endParaRPr dirty="0"/>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8137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322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b10eb10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aseline="0" dirty="0"/>
          </a:p>
        </p:txBody>
      </p:sp>
      <p:sp>
        <p:nvSpPr>
          <p:cNvPr id="89" name="Google Shape;89;g5b10eb10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209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b10eb10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
        <p:nvSpPr>
          <p:cNvPr id="89" name="Google Shape;89;g5b10eb10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08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591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316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i="0" u="none" strike="noStrike" cap="none" dirty="0">
                <a:solidFill>
                  <a:srgbClr val="000000"/>
                </a:solidFill>
                <a:effectLst/>
                <a:latin typeface="Arial"/>
                <a:ea typeface="Arial"/>
                <a:cs typeface="Arial"/>
                <a:sym typeface="Arial"/>
              </a:rPr>
              <a:t>Stipend Rates, Payroll Dates and Deadlines for processing </a:t>
            </a:r>
            <a:r>
              <a:rPr lang="en-US" sz="1100" b="0" i="0" u="none" strike="noStrike" cap="none" dirty="0">
                <a:solidFill>
                  <a:srgbClr val="000000"/>
                </a:solidFill>
                <a:effectLst/>
                <a:latin typeface="Arial"/>
                <a:ea typeface="Arial"/>
                <a:cs typeface="Arial"/>
                <a:sym typeface="Arial"/>
              </a:rPr>
              <a:t>are posted on the Payroll’s website. Currently, the posted rates are available through the end of spring 2026. This academic year’s 1</a:t>
            </a:r>
            <a:r>
              <a:rPr lang="en-US" sz="1100" b="0" i="0" u="none" strike="noStrike" cap="none" baseline="30000" dirty="0">
                <a:solidFill>
                  <a:srgbClr val="000000"/>
                </a:solidFill>
                <a:effectLst/>
                <a:latin typeface="Arial"/>
                <a:ea typeface="Arial"/>
                <a:cs typeface="Arial"/>
                <a:sym typeface="Arial"/>
              </a:rPr>
              <a:t>st</a:t>
            </a:r>
            <a:r>
              <a:rPr lang="en-US" sz="1100" b="0" i="0" u="none" strike="noStrike" cap="none" dirty="0">
                <a:solidFill>
                  <a:srgbClr val="000000"/>
                </a:solidFill>
                <a:effectLst/>
                <a:latin typeface="Arial"/>
                <a:ea typeface="Arial"/>
                <a:cs typeface="Arial"/>
                <a:sym typeface="Arial"/>
              </a:rPr>
              <a:t> deadline is July 15, 2022.  </a:t>
            </a:r>
          </a:p>
          <a:p>
            <a:pPr marL="158750" indent="0">
              <a:buNone/>
            </a:pPr>
            <a:r>
              <a:rPr lang="en-US" sz="1100" b="0" i="0" u="none" strike="noStrike" cap="none" dirty="0">
                <a:solidFill>
                  <a:srgbClr val="000000"/>
                </a:solidFill>
                <a:effectLst/>
                <a:latin typeface="Arial"/>
                <a:ea typeface="Arial"/>
                <a:cs typeface="Arial"/>
                <a:sym typeface="Arial"/>
              </a:rPr>
              <a:t> </a:t>
            </a:r>
          </a:p>
          <a:p>
            <a:r>
              <a:rPr lang="en-US" sz="1100" b="1" i="0" u="none" strike="noStrike" cap="none" dirty="0">
                <a:solidFill>
                  <a:srgbClr val="000000"/>
                </a:solidFill>
                <a:effectLst/>
                <a:latin typeface="Arial"/>
                <a:ea typeface="Arial"/>
                <a:cs typeface="Arial"/>
                <a:sym typeface="Arial"/>
              </a:rPr>
              <a:t>Graduate Assistant Offer Letters</a:t>
            </a:r>
            <a:r>
              <a:rPr lang="en-US" sz="1100" b="0" i="0" u="none" strike="noStrike" cap="none" dirty="0">
                <a:solidFill>
                  <a:srgbClr val="000000"/>
                </a:solidFill>
                <a:effectLst/>
                <a:latin typeface="Arial"/>
                <a:ea typeface="Arial"/>
                <a:cs typeface="Arial"/>
                <a:sym typeface="Arial"/>
              </a:rPr>
              <a:t>: Grad offer letters are posted on the HR website.  New letters should be downloaded each academic year and modified for your department needs.  The legal language should not be changed or deleted. If you have questions about modifying a GA letter, please contact either Megan or myself for guidance.</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dirty="0">
                <a:solidFill>
                  <a:srgbClr val="000000"/>
                </a:solidFill>
                <a:effectLst/>
                <a:latin typeface="Arial"/>
                <a:ea typeface="Arial"/>
                <a:cs typeface="Arial"/>
                <a:sym typeface="Arial"/>
              </a:rPr>
              <a:t>Link to Grad Contract</a:t>
            </a:r>
            <a:r>
              <a:rPr lang="en-US" sz="1100" b="0" i="0" u="none" strike="noStrike" cap="none" dirty="0">
                <a:solidFill>
                  <a:srgbClr val="000000"/>
                </a:solidFill>
                <a:effectLst/>
                <a:latin typeface="Arial"/>
                <a:ea typeface="Arial"/>
                <a:cs typeface="Arial"/>
                <a:sym typeface="Arial"/>
              </a:rPr>
              <a:t>:  SDD forms are a requirement of the contract.  If you are waiting for the SDD form, do not hold up entering the SmartHR transaction. These forms can be uploaded to the SmartHR template if it has not already been completed by Payroll, or emailed to Payroll later. They should be saved using the format: Last Name, First Name SDD fall or spring and the year.</a:t>
            </a:r>
          </a:p>
          <a:p>
            <a:endParaRPr lang="en-US" dirty="0"/>
          </a:p>
          <a:p>
            <a:r>
              <a:rPr lang="en-US" sz="1100" b="1" i="0" u="none" strike="noStrike" cap="none" dirty="0">
                <a:solidFill>
                  <a:srgbClr val="000000"/>
                </a:solidFill>
                <a:effectLst/>
                <a:latin typeface="Arial"/>
                <a:ea typeface="Arial"/>
                <a:cs typeface="Arial"/>
                <a:sym typeface="Arial"/>
              </a:rPr>
              <a:t>SmartHR/CoreCT transactions:</a:t>
            </a:r>
            <a:r>
              <a:rPr lang="en-US" sz="1100" b="0" i="0" u="none" strike="noStrike" cap="none" dirty="0">
                <a:solidFill>
                  <a:srgbClr val="000000"/>
                </a:solidFill>
                <a:effectLst/>
                <a:latin typeface="Arial"/>
                <a:ea typeface="Arial"/>
                <a:cs typeface="Arial"/>
                <a:sym typeface="Arial"/>
              </a:rPr>
              <a:t>  The following SmartHR templates are the only templates that should be used to start the FALL semester because they transmit data to the Bursar’s Office for the tuition waiver.  If the fall renewal will include a pay change, FTE change, or coding change that differs from the spring semester, these changes can be reflected using the general data change template - UC_TBH_DC_GRAD_DAT. </a:t>
            </a:r>
          </a:p>
          <a:p>
            <a:r>
              <a:rPr lang="en-US" sz="1100" b="0" i="0" u="none" strike="noStrike" cap="none" dirty="0">
                <a:solidFill>
                  <a:srgbClr val="000000"/>
                </a:solidFill>
                <a:effectLst/>
                <a:latin typeface="Arial"/>
                <a:ea typeface="Arial"/>
                <a:cs typeface="Arial"/>
                <a:sym typeface="Arial"/>
              </a:rPr>
              <a:t>UC_TBH_GA –  never employed as a GA or a GA that is returning from a break in service (following a separation action).</a:t>
            </a:r>
          </a:p>
          <a:p>
            <a:r>
              <a:rPr lang="en-US" sz="1100" b="0" i="0" u="none" strike="noStrike" cap="none" dirty="0">
                <a:solidFill>
                  <a:srgbClr val="000000"/>
                </a:solidFill>
                <a:effectLst/>
                <a:latin typeface="Arial"/>
                <a:ea typeface="Arial"/>
                <a:cs typeface="Arial"/>
                <a:sym typeface="Arial"/>
              </a:rPr>
              <a:t>UC_TBH_GI – Provost Professional Internship- only a few departments have Grad Interns.</a:t>
            </a:r>
          </a:p>
          <a:p>
            <a:r>
              <a:rPr lang="en-US" sz="1100" b="0" i="0" u="none" strike="noStrike" cap="none" dirty="0">
                <a:solidFill>
                  <a:srgbClr val="000000"/>
                </a:solidFill>
                <a:effectLst/>
                <a:latin typeface="Arial"/>
                <a:ea typeface="Arial"/>
                <a:cs typeface="Arial"/>
                <a:sym typeface="Arial"/>
              </a:rPr>
              <a:t>UC_TBH_DC_GRAD_DAT – Fall continuation following spring 2022 assistantship.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 pay change, or coding change template can be used </a:t>
            </a:r>
            <a:r>
              <a:rPr lang="en-US" sz="1100" b="1" i="0" u="sng" strike="noStrike" cap="none" dirty="0">
                <a:solidFill>
                  <a:srgbClr val="000000"/>
                </a:solidFill>
                <a:effectLst/>
                <a:latin typeface="Arial"/>
                <a:ea typeface="Arial"/>
                <a:cs typeface="Arial"/>
                <a:sym typeface="Arial"/>
              </a:rPr>
              <a:t>after</a:t>
            </a:r>
            <a:r>
              <a:rPr lang="en-US" sz="1100" b="0" i="0" u="none" strike="noStrike" cap="none" dirty="0">
                <a:solidFill>
                  <a:srgbClr val="000000"/>
                </a:solidFill>
                <a:effectLst/>
                <a:latin typeface="Arial"/>
                <a:ea typeface="Arial"/>
                <a:cs typeface="Arial"/>
                <a:sym typeface="Arial"/>
              </a:rPr>
              <a:t> the start of the semester. The appropriate information will not be transmitted to the Bursar’s Office if the wrong template is used to start the semester. </a:t>
            </a:r>
          </a:p>
          <a:p>
            <a:pPr marL="158750" indent="0">
              <a:buNone/>
            </a:pP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179537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6401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8646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aseline="0" dirty="0"/>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031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8638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88039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0" fontAlgn="base" latinLnBrk="0" hangingPunct="0">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917865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8750" indent="0">
              <a:buNone/>
            </a:pPr>
            <a:endParaRPr lang="en-US" altLang="en-US" dirty="0"/>
          </a:p>
        </p:txBody>
      </p:sp>
      <p:sp>
        <p:nvSpPr>
          <p:cNvPr id="1229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7A016E-F618-4065-8E79-CB0D6B54D2EE}"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36494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039857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8113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721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85800"/>
            <a:ext cx="6096000" cy="3429000"/>
          </a:xfrm>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73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F4428-74EE-4E8A-9E59-013C40523A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791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AA3592-D5F1-C049-A75C-8C2FAAE2A5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9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b10eb10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fontAlgn="base">
              <a:buNone/>
            </a:pPr>
            <a:endParaRPr dirty="0"/>
          </a:p>
        </p:txBody>
      </p:sp>
      <p:sp>
        <p:nvSpPr>
          <p:cNvPr id="89" name="Google Shape;89;g5b10eb10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990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94313036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94313036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63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b10eb10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fontAlgn="base">
              <a:buNone/>
            </a:pPr>
            <a:r>
              <a:rPr lang="en-US" dirty="0"/>
              <a:t>Decreasing FTE </a:t>
            </a:r>
            <a:endParaRPr dirty="0"/>
          </a:p>
        </p:txBody>
      </p:sp>
      <p:sp>
        <p:nvSpPr>
          <p:cNvPr id="89" name="Google Shape;89;g5b10eb10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542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b10eb10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b="0" baseline="0" dirty="0"/>
              <a:t>Remote work – contact Dean Holsinger for approval through graduatedean@uconn.edu </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dirty="0">
                <a:solidFill>
                  <a:srgbClr val="FF0000"/>
                </a:solidFill>
              </a:rPr>
              <a:t>Depts/fac/staff should not contact the union directly—that is LR’s role. Depts should reach out to alison.cutler@uconn.edu for assistance. </a:t>
            </a:r>
          </a:p>
        </p:txBody>
      </p:sp>
      <p:sp>
        <p:nvSpPr>
          <p:cNvPr id="89" name="Google Shape;89;g5b10eb10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638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b10eb10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dirty="0">
                <a:solidFill>
                  <a:srgbClr val="FF0000"/>
                </a:solidFill>
              </a:rPr>
              <a:t>Depts/fac/staff should not contact the union directly—that is LR’s role. Depts should reach out to alison.cutler@uconn.edu for assistance. </a:t>
            </a:r>
          </a:p>
        </p:txBody>
      </p:sp>
      <p:sp>
        <p:nvSpPr>
          <p:cNvPr id="89" name="Google Shape;89;g5b10eb10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45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b10eb10fe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
        <p:nvSpPr>
          <p:cNvPr id="89" name="Google Shape;89;g5b10eb10fe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28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94c83e1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94c83e13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118327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79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txBox="1">
            <a:spLocks noGrp="1"/>
          </p:cNvSpPr>
          <p:nvPr>
            <p:ph type="body" idx="1"/>
          </p:nvPr>
        </p:nvSpPr>
        <p:spPr>
          <a:xfrm rot="5400000">
            <a:off x="2874962" y="-1173486"/>
            <a:ext cx="3394075"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11"/>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rot="5400000">
            <a:off x="5464175" y="1371600"/>
            <a:ext cx="4387850"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txBox="1">
            <a:spLocks noGrp="1"/>
          </p:cNvSpPr>
          <p:nvPr>
            <p:ph type="body" idx="1"/>
          </p:nvPr>
        </p:nvSpPr>
        <p:spPr>
          <a:xfrm rot="5400000">
            <a:off x="1273175" y="-609600"/>
            <a:ext cx="438785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2"/>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05625" y="123444"/>
            <a:ext cx="8936189" cy="678942"/>
          </a:xfrm>
        </p:spPr>
        <p:txBody>
          <a:bodyPr/>
          <a:lstStyle/>
          <a:p>
            <a:r>
              <a:rPr lang="en-US"/>
              <a:t>Click to edit Master title style</a:t>
            </a:r>
          </a:p>
        </p:txBody>
      </p:sp>
      <p:sp>
        <p:nvSpPr>
          <p:cNvPr id="6" name="Footer Placeholder 2">
            <a:extLst>
              <a:ext uri="{FF2B5EF4-FFF2-40B4-BE49-F238E27FC236}">
                <a16:creationId xmlns:a16="http://schemas.microsoft.com/office/drawing/2014/main" id="{C91FB543-E75A-4B14-B18B-D4122535BF62}"/>
              </a:ext>
            </a:extLst>
          </p:cNvPr>
          <p:cNvSpPr txBox="1">
            <a:spLocks/>
          </p:cNvSpPr>
          <p:nvPr/>
        </p:nvSpPr>
        <p:spPr>
          <a:xfrm>
            <a:off x="105626" y="4437061"/>
            <a:ext cx="8915400" cy="617220"/>
          </a:xfrm>
          <a:prstGeom prst="rect">
            <a:avLst/>
          </a:prstGeom>
          <a:solidFill>
            <a:srgbClr val="048BE6"/>
          </a:solidFill>
        </p:spPr>
        <p:txBody>
          <a:bodyPr vert="horz" lIns="185166" tIns="30861" rIns="185166" bIns="308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55498" rtl="0" eaLnBrk="1" fontAlgn="auto" latinLnBrk="0" hangingPunct="1">
              <a:lnSpc>
                <a:spcPct val="100000"/>
              </a:lnSpc>
              <a:spcBef>
                <a:spcPts val="0"/>
              </a:spcBef>
              <a:spcAft>
                <a:spcPts val="0"/>
              </a:spcAft>
              <a:buClrTx/>
              <a:buSzTx/>
              <a:buFontTx/>
              <a:buNone/>
              <a:tabLst/>
              <a:defRPr/>
            </a:pPr>
            <a:r>
              <a:rPr kumimoji="0" lang="en-US" sz="1094" b="0" i="0" u="none" strike="noStrike" kern="1200" cap="none" spc="0" normalizeH="0" baseline="0" noProof="0">
                <a:ln>
                  <a:noFill/>
                </a:ln>
                <a:solidFill>
                  <a:prstClr val="white"/>
                </a:solidFill>
                <a:effectLst/>
                <a:uLnTx/>
                <a:uFillTx/>
                <a:latin typeface="Open Sans"/>
                <a:ea typeface="+mn-ea"/>
                <a:cs typeface="+mn-cs"/>
              </a:rPr>
              <a:t>hr.uconn.edu  |  hr@uconn.edu  |  Phone: 860-486-3034</a:t>
            </a:r>
          </a:p>
        </p:txBody>
      </p:sp>
      <p:pic>
        <p:nvPicPr>
          <p:cNvPr id="7" name="Picture 6">
            <a:extLst>
              <a:ext uri="{FF2B5EF4-FFF2-40B4-BE49-F238E27FC236}">
                <a16:creationId xmlns:a16="http://schemas.microsoft.com/office/drawing/2014/main" id="{867421CA-9915-4816-9845-B7D2F84210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 y="4567428"/>
            <a:ext cx="1080135" cy="370332"/>
          </a:xfrm>
          <a:prstGeom prst="rect">
            <a:avLst/>
          </a:prstGeom>
        </p:spPr>
      </p:pic>
    </p:spTree>
    <p:custDataLst>
      <p:tags r:id="rId1"/>
    </p:custDataLst>
    <p:extLst>
      <p:ext uri="{BB962C8B-B14F-4D97-AF65-F5344CB8AC3E}">
        <p14:creationId xmlns:p14="http://schemas.microsoft.com/office/powerpoint/2010/main" val="205322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457200" y="1244277"/>
            <a:ext cx="4038600" cy="3394075"/>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Clr>
                <a:schemeClr val="dk1"/>
              </a:buClr>
              <a:buSzPts val="2000"/>
              <a:buChar char="•"/>
              <a:defRPr sz="20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55600" algn="l">
              <a:spcBef>
                <a:spcPts val="400"/>
              </a:spcBef>
              <a:spcAft>
                <a:spcPts val="0"/>
              </a:spcAft>
              <a:buClr>
                <a:schemeClr val="dk1"/>
              </a:buClr>
              <a:buSzPts val="2000"/>
              <a:buChar char="–"/>
              <a:defRPr sz="2000">
                <a:latin typeface="Arial"/>
                <a:ea typeface="Arial"/>
                <a:cs typeface="Arial"/>
                <a:sym typeface="Arial"/>
              </a:defRPr>
            </a:lvl4pPr>
            <a:lvl5pPr marL="2286000" lvl="4" indent="-355600" algn="l">
              <a:spcBef>
                <a:spcPts val="400"/>
              </a:spcBef>
              <a:spcAft>
                <a:spcPts val="0"/>
              </a:spcAft>
              <a:buClr>
                <a:schemeClr val="dk1"/>
              </a:buClr>
              <a:buSzPts val="2000"/>
              <a:buChar char="»"/>
              <a:defRPr sz="20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5"/>
          <p:cNvSpPr txBox="1">
            <a:spLocks noGrp="1"/>
          </p:cNvSpPr>
          <p:nvPr>
            <p:ph type="body" idx="2"/>
          </p:nvPr>
        </p:nvSpPr>
        <p:spPr>
          <a:xfrm>
            <a:off x="4648200" y="1244277"/>
            <a:ext cx="4038600" cy="3394075"/>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Clr>
                <a:schemeClr val="dk1"/>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150938"/>
            <a:ext cx="4040188" cy="4810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6"/>
          <p:cNvSpPr txBox="1">
            <a:spLocks noGrp="1"/>
          </p:cNvSpPr>
          <p:nvPr>
            <p:ph type="body" idx="2"/>
          </p:nvPr>
        </p:nvSpPr>
        <p:spPr>
          <a:xfrm>
            <a:off x="457200" y="1631950"/>
            <a:ext cx="4040188" cy="29622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 name="Google Shape;39;p6"/>
          <p:cNvSpPr txBox="1">
            <a:spLocks noGrp="1"/>
          </p:cNvSpPr>
          <p:nvPr>
            <p:ph type="body" idx="3"/>
          </p:nvPr>
        </p:nvSpPr>
        <p:spPr>
          <a:xfrm>
            <a:off x="4645025" y="1150938"/>
            <a:ext cx="4041775" cy="4810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atin typeface="Arial"/>
                <a:ea typeface="Arial"/>
                <a:cs typeface="Arial"/>
                <a:sym typeface="Aria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6"/>
          <p:cNvSpPr txBox="1">
            <a:spLocks noGrp="1"/>
          </p:cNvSpPr>
          <p:nvPr>
            <p:ph type="body" idx="4"/>
          </p:nvPr>
        </p:nvSpPr>
        <p:spPr>
          <a:xfrm>
            <a:off x="4645025" y="1631950"/>
            <a:ext cx="4041775" cy="29622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6"/>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3575050" y="204788"/>
            <a:ext cx="5111750" cy="4389437"/>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9"/>
          <p:cNvSpPr txBox="1">
            <a:spLocks noGrp="1"/>
          </p:cNvSpPr>
          <p:nvPr>
            <p:ph type="body" idx="2"/>
          </p:nvPr>
        </p:nvSpPr>
        <p:spPr>
          <a:xfrm>
            <a:off x="457200" y="1076325"/>
            <a:ext cx="3008313" cy="35179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9"/>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1792288" y="3600450"/>
            <a:ext cx="5486400" cy="4254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a:spLocks noGrp="1"/>
          </p:cNvSpPr>
          <p:nvPr>
            <p:ph type="pic" idx="2"/>
          </p:nvPr>
        </p:nvSpPr>
        <p:spPr>
          <a:xfrm>
            <a:off x="1792288" y="460375"/>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body" idx="1"/>
          </p:nvPr>
        </p:nvSpPr>
        <p:spPr>
          <a:xfrm>
            <a:off x="1792288" y="4025900"/>
            <a:ext cx="5486400" cy="60325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3pPr>
            <a:lvl4pPr marL="1828800" marR="0" lvl="3"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4pPr>
            <a:lvl5pPr marL="2286000" marR="0" lvl="4"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p:nvPr/>
        </p:nvSpPr>
        <p:spPr>
          <a:xfrm>
            <a:off x="-34325" y="0"/>
            <a:ext cx="9178325" cy="1200150"/>
          </a:xfrm>
          <a:prstGeom prst="rect">
            <a:avLst/>
          </a:prstGeom>
          <a:solidFill>
            <a:srgbClr val="100E2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3"/>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FFFF"/>
              </a:buClr>
              <a:buSzPts val="4400"/>
              <a:buFont typeface="Arial"/>
              <a:buNone/>
              <a:defRPr sz="44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3"/>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ta.uconn.edu/english-proficiency-policy-for-ita/"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mailto:jack.corcoran@uconn.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onnect.grad.uconn.edu/manag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s://nam10.safelinks.protection.outlook.com/?url=https%3A%2F%2Fdrive.google.com%2Fopen%3Fid%3D1atq8g4cFuoi6wQwfAUnVsP3B8vn4Qy9uMhTpmBCmm6k&amp;data=02%7C01%7Cmegan.petsa%40uconn.edu%7C171f7ad81a324f4bd33808d7f8fb3a86%7C17f1a87e2a254eaab9df9d439034b080%7C0%7C0%7C637251630206822138&amp;sdata=i7dlbmxWsXvgODiCOnMQ6E%2BZIUpcfX37ECkS%2B%2Fnqsuc%3D&amp;reserved=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rad.uconn.edu/staff/assistantship-information/while-gas-are-currently-her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rad.uconn.edu/faculty-staff-resources/graduate-assistantships/appointing-a-graduate-assistant-in-a-non-academic-uni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grad.uconn.edu/form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hr.uconn.edu/ga-leave-administration/" TargetMode="External"/><Relationship Id="rId4" Type="http://schemas.openxmlformats.org/officeDocument/2006/relationships/hyperlink" Target="https://grad.uconn.edu/graduate-students/voluntary-separa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gena.twarz@uconn.ed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gradadmissions@uconn.edu"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registrar.uconn.edu/wp-content/uploads/sites/1604/2017/08/Biographical-Info-Update-Request.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nam10.safelinks.protection.outlook.com/?url=https%3A%2F%2Fuconn-my.sharepoint.com%2F%3Af%3A%2Fg%2Fpersonal%2Fellen_lowe_uconn_edu%2FEoA_T8UUglVFm10bCjTf0FIBKTiNONZrBiJ5vOlceuahFg&amp;data=04%7C01%7Cjennifer.m.martin%40uconn.edu%7C643bc799aed04e18070f08d8a28c1e1b%7C17f1a87e2a254eaab9df9d439034b080%7C0%7C0%7C637438069963823818%7CUnknown%7CTWFpbGZsb3d8eyJWIjoiMC4wLjAwMDAiLCJQIjoiV2luMzIiLCJBTiI6Ik1haWwiLCJXVCI6Mn0%3D%7C1000&amp;sdata=T8vbxgdjBCSwwCmvGYP7kGxWO%2BQh0ksawjShgtciAUY%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megan.petsa@uconn.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laborrelations@uconn.edu" TargetMode="External"/><Relationship Id="rId5" Type="http://schemas.openxmlformats.org/officeDocument/2006/relationships/hyperlink" Target="mailto:alison.culter@uconn.edu" TargetMode="External"/><Relationship Id="rId4" Type="http://schemas.openxmlformats.org/officeDocument/2006/relationships/hyperlink" Target="https://grad.uconn.edu/staff/assistantship-informatio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payroll.uconn.edu/i-9-protocol-working-remotely/"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nam10.safelinks.protection.outlook.com/?url=https%3A%2F%2Fuconn-my.sharepoint.com%2F%3Af%3A%2Fg%2Fpersonal%2Fjennifer_m_martin_uconn_edu%2FEi791ouAa0ZAmzRjKl_NiegBv7p-O_Hc5eXdoBgpnQpvsw&amp;data=04%7C01%7C%7C406e5d7bce6d4a68b40e08d908afc64a%7C17f1a87e2a254eaab9df9d439034b080%7C0%7C0%7C637550373297718266%7CUnknown%7CTWFpbGZsb3d8eyJWIjoiMC4wLjAwMDAiLCJQIjoiV2luMzIiLCJBTiI6Ik1haWwiLCJXVCI6Mn0%3D%7C1000&amp;sdata=%2BBKR2mIgs2iuStQXKPJhD301YksPNlDg7yRImiE8bpY%3D&amp;reserved=0" TargetMode="External"/><Relationship Id="rId4" Type="http://schemas.openxmlformats.org/officeDocument/2006/relationships/hyperlink" Target="https://payroll.uconn.edu/form-i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ortal.ct.gov/-/media/DRS/Forms/2022/WTH/CT-W4_1221.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payroll.uconn.edu/foreign-national-student/" TargetMode="External"/><Relationship Id="rId5" Type="http://schemas.openxmlformats.org/officeDocument/2006/relationships/hyperlink" Target="https://nam01.safelinks.protection.outlook.com/?url=https%3A%2F%2Fhclleap-prod2.its.uconn.edu%2Fapps%2Flanding%2Forg%2Fapp%2F1eeec1a4-6a3b-48f3-8342-a8a245de4b75%2Flaunch%2Findex.html%3Fform%3DF_ForeignNational&amp;data=02%7C01%7Cjennifer.m.martin%40uconn.edu%7C7d1a5440c341414374f908d769cddf51%7C17f1a87e2a254eaab9df9d439034b080%7C0%7C0%7C637094205240237330&amp;sdata=%2B8QZT%2BfGu9kCSE9tYmNPkz4W0OybO9wU2%2FvyojONX7A%3D&amp;reserved=0" TargetMode="External"/><Relationship Id="rId4" Type="http://schemas.openxmlformats.org/officeDocument/2006/relationships/hyperlink" Target="https://nam10.safelinks.protection.outlook.com/?url=https%3A%2F%2Fuconn-my.sharepoint.com%2F%3Af%3A%2Fg%2Fpersonal%2Fellen_lowe_uconn_edu%2FElC_PlJhPn1GvJeYxg6rTaEBgxBRA6OJRL4KthSQcv7y3A&amp;data=04%7C01%7C%7C6a99d3f4f3014c849a2808d963113270%7C17f1a87e2a254eaab9df9d439034b080%7C0%7C0%7C637649747768158644%7CUnknown%7CTWFpbGZsb3d8eyJWIjoiMC4wLjAwMDAiLCJQIjoiV2luMzIiLCJBTiI6Ik1haWwiLCJXVCI6Mn0%3D%7C1000&amp;sdata=IJtLby364WCJii9Ug6PTI334fMZtXufTOiIIwuaYj7A%3D&amp;reserved=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ess.uconn.edu/"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gena.twarz@uconn.ed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mailto:benefits@uconn.edu"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hr.uconn.edu/ga-health-insurance/" TargetMode="External"/><Relationship Id="rId4" Type="http://schemas.openxmlformats.org/officeDocument/2006/relationships/hyperlink" Target="http://www.ess.uconn.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rad.uconn.edu/wp-content/uploads/sites/2114/2022/01/Timely-Topics-Setting-Up-for-Success-1.26.23-1.ppt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grad.uconn.edu/timely-topics/" TargetMode="External"/><Relationship Id="rId5" Type="http://schemas.openxmlformats.org/officeDocument/2006/relationships/hyperlink" Target="https://grad.uconn.edu/staff/assistantship-information/" TargetMode="External"/><Relationship Id="rId4" Type="http://schemas.openxmlformats.org/officeDocument/2006/relationships/hyperlink" Target="https://youtu.be/d6PjWHGN_p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grad.uconn.edu/assistantship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mailto:jack.Corcoran@uconn.edu" TargetMode="External"/><Relationship Id="rId3" Type="http://schemas.openxmlformats.org/officeDocument/2006/relationships/hyperlink" Target="https://gradcatalog.uconn.edu/grad-school-info/admission/" TargetMode="External"/><Relationship Id="rId7" Type="http://schemas.openxmlformats.org/officeDocument/2006/relationships/hyperlink" Target="mailto:gradschool@uconn.ed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Graduate%20School%20-%20GA%20Supplemental%20Description%20of%20Duties%20Form" TargetMode="External"/><Relationship Id="rId5" Type="http://schemas.openxmlformats.org/officeDocument/2006/relationships/hyperlink" Target="mailto:graduatedean@uconn.edu" TargetMode="External"/><Relationship Id="rId4" Type="http://schemas.openxmlformats.org/officeDocument/2006/relationships/hyperlink" Target="https://grad.uconn.edu/graduate-students/late-arrival/" TargetMode="External"/><Relationship Id="rId9" Type="http://schemas.openxmlformats.org/officeDocument/2006/relationships/hyperlink" Target="https://nam10.safelinks.protection.outlook.com/?url=https%3A%2F%2Fhr.uconn.edu%2Foffer-letters%2F&amp;data=05%7C01%7Cmegan.petsa%40uconn.edu%7C26c5e2f4eeae4a8779fb08db51753ee4%7C17f1a87e2a254eaab9df9d439034b080%7C0%7C0%7C638193336228004559%7CUnknown%7CTWFpbGZsb3d8eyJWIjoiMC4wLjAwMDAiLCJQIjoiV2luMzIiLCJBTiI6Ik1haWwiLCJXVCI6Mn0%3D%7C3000%7C%7C%7C&amp;sdata=5wks4Nm8RToAntbBM7Cj%2BnXPWMN1wVL6Wk826c1TUew%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uconngradunion.org/geu-uaw-collective-bargaining-agreement/article-5-appointment-reappointment-notificatio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grad.uconn.edu/form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ita.uconn.edu/testing-english-proficiency-certification-effective-for-teaching-assistants-starting-in-fall-2014-or-afte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mailto:ana.s.colon@uconn.edu" TargetMode="External"/><Relationship Id="rId4" Type="http://schemas.openxmlformats.org/officeDocument/2006/relationships/hyperlink" Target="https://ita.uconn.edu/test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title" idx="4294967295"/>
          </p:nvPr>
        </p:nvSpPr>
        <p:spPr>
          <a:xfrm>
            <a:off x="457200" y="668139"/>
            <a:ext cx="8229600" cy="8572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4400"/>
              <a:buFont typeface="Arial"/>
              <a:buNone/>
              <a:tabLst/>
              <a:defRPr/>
            </a:pPr>
            <a:r>
              <a:rPr kumimoji="0" lang="en-US" sz="4400" b="0" i="0" u="none" strike="noStrike" kern="0" cap="none" spc="0" normalizeH="0" baseline="0" noProof="0" dirty="0">
                <a:ln>
                  <a:noFill/>
                </a:ln>
                <a:solidFill>
                  <a:schemeClr val="dk1"/>
                </a:solidFill>
                <a:effectLst/>
                <a:uLnTx/>
                <a:uFillTx/>
                <a:latin typeface="Arial"/>
                <a:ea typeface="Arial"/>
                <a:cs typeface="Arial"/>
                <a:sym typeface="Arial"/>
              </a:rPr>
              <a:t>The Graduate School’s</a:t>
            </a:r>
          </a:p>
          <a:p>
            <a:pPr marL="0" marR="0" lvl="0" indent="0" algn="l" defTabSz="914400" rtl="0" eaLnBrk="1" fontAlgn="auto" latinLnBrk="0" hangingPunct="1">
              <a:lnSpc>
                <a:spcPct val="100000"/>
              </a:lnSpc>
              <a:spcBef>
                <a:spcPts val="0"/>
              </a:spcBef>
              <a:spcAft>
                <a:spcPts val="0"/>
              </a:spcAft>
              <a:buClr>
                <a:schemeClr val="dk1"/>
              </a:buClr>
              <a:buSzPts val="4400"/>
              <a:buFont typeface="Arial"/>
              <a:buNone/>
              <a:tabLst/>
              <a:defRPr/>
            </a:pPr>
            <a:r>
              <a:rPr kumimoji="0" lang="en-US" sz="4000" b="0" i="0" u="none" strike="noStrike" kern="0" cap="none" spc="0" normalizeH="0" baseline="0" noProof="0" dirty="0">
                <a:ln>
                  <a:noFill/>
                </a:ln>
                <a:solidFill>
                  <a:schemeClr val="dk1"/>
                </a:solidFill>
                <a:effectLst/>
                <a:uLnTx/>
                <a:uFillTx/>
                <a:latin typeface="Arial"/>
                <a:ea typeface="Arial"/>
                <a:cs typeface="Arial"/>
                <a:sym typeface="Arial"/>
              </a:rPr>
              <a:t>Timely Topics Series</a:t>
            </a:r>
          </a:p>
        </p:txBody>
      </p:sp>
      <p:sp>
        <p:nvSpPr>
          <p:cNvPr id="84" name="Google Shape;84;p13"/>
          <p:cNvSpPr txBox="1"/>
          <p:nvPr/>
        </p:nvSpPr>
        <p:spPr>
          <a:xfrm>
            <a:off x="457200" y="2030472"/>
            <a:ext cx="82296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US" sz="3000" dirty="0">
                <a:solidFill>
                  <a:schemeClr val="dk1"/>
                </a:solidFill>
              </a:rPr>
              <a:t>Preparing for Fall: Graduate Assistant Payroll Procedures </a:t>
            </a:r>
            <a:endParaRPr sz="3000" b="0" i="0" u="none" strike="noStrike" cap="none" dirty="0">
              <a:solidFill>
                <a:schemeClr val="dk1"/>
              </a:solidFill>
              <a:latin typeface="Arial"/>
              <a:ea typeface="Arial"/>
              <a:cs typeface="Arial"/>
              <a:sym typeface="Arial"/>
            </a:endParaRPr>
          </a:p>
        </p:txBody>
      </p:sp>
      <p:sp>
        <p:nvSpPr>
          <p:cNvPr id="85" name="Google Shape;85;p13"/>
          <p:cNvSpPr txBox="1"/>
          <p:nvPr/>
        </p:nvSpPr>
        <p:spPr>
          <a:xfrm>
            <a:off x="457200" y="3086825"/>
            <a:ext cx="8229600" cy="1185630"/>
          </a:xfrm>
          <a:prstGeom prst="rect">
            <a:avLst/>
          </a:prstGeom>
          <a:noFill/>
          <a:ln>
            <a:noFill/>
          </a:ln>
        </p:spPr>
        <p:txBody>
          <a:bodyPr spcFirstLastPara="1" wrap="square" lIns="91425" tIns="45700" rIns="91425" bIns="45700" anchor="ctr" anchorCtr="0">
            <a:noAutofit/>
          </a:bodyPr>
          <a:lstStyle/>
          <a:p>
            <a:pPr>
              <a:buClr>
                <a:srgbClr val="BFBFBF"/>
              </a:buClr>
              <a:buSzPts val="2400"/>
            </a:pPr>
            <a:r>
              <a:rPr lang="en-US" sz="1600" dirty="0">
                <a:solidFill>
                  <a:srgbClr val="BFBFBF"/>
                </a:solidFill>
              </a:rPr>
              <a:t>Alison Cutler, Labor Relations</a:t>
            </a:r>
          </a:p>
          <a:p>
            <a:pPr marL="0" marR="0" lvl="0" indent="0" algn="l" rtl="0">
              <a:buClr>
                <a:srgbClr val="BFBFBF"/>
              </a:buClr>
              <a:buSzPts val="2400"/>
              <a:buFont typeface="Arial"/>
              <a:buNone/>
            </a:pPr>
            <a:r>
              <a:rPr lang="en-US" sz="1600" dirty="0">
                <a:solidFill>
                  <a:srgbClr val="BFBFBF"/>
                </a:solidFill>
              </a:rPr>
              <a:t>Megan Petsa, The Graduate School</a:t>
            </a:r>
          </a:p>
          <a:p>
            <a:pPr>
              <a:buClr>
                <a:srgbClr val="BFBFBF"/>
              </a:buClr>
              <a:buSzPts val="2400"/>
            </a:pPr>
            <a:r>
              <a:rPr lang="en-US" sz="1600" dirty="0">
                <a:solidFill>
                  <a:srgbClr val="BFBFBF"/>
                </a:solidFill>
              </a:rPr>
              <a:t>Joanna Smith, Human Resources</a:t>
            </a:r>
          </a:p>
          <a:p>
            <a:pPr>
              <a:buClr>
                <a:srgbClr val="BFBFBF"/>
              </a:buClr>
              <a:buSzPts val="2400"/>
            </a:pPr>
            <a:r>
              <a:rPr lang="en-US" sz="1600" dirty="0">
                <a:solidFill>
                  <a:srgbClr val="BFBFBF"/>
                </a:solidFill>
              </a:rPr>
              <a:t>Gena Twarz, Payroll Department </a:t>
            </a:r>
          </a:p>
        </p:txBody>
      </p:sp>
      <p:sp>
        <p:nvSpPr>
          <p:cNvPr id="86" name="Google Shape;86;p13"/>
          <p:cNvSpPr txBox="1"/>
          <p:nvPr/>
        </p:nvSpPr>
        <p:spPr>
          <a:xfrm>
            <a:off x="457200" y="4347426"/>
            <a:ext cx="82296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BFBFBF"/>
              </a:buClr>
              <a:buSzPts val="1400"/>
              <a:buFont typeface="Arial"/>
              <a:buNone/>
            </a:pPr>
            <a:r>
              <a:rPr lang="en-US" dirty="0">
                <a:solidFill>
                  <a:srgbClr val="BFBFBF"/>
                </a:solidFill>
              </a:rPr>
              <a:t>June 1, 2023</a:t>
            </a:r>
            <a:endParaRPr sz="1400" b="0" i="0" u="none" strike="noStrike" cap="none" dirty="0">
              <a:solidFill>
                <a:srgbClr val="BFBFB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400"/>
              <a:buFont typeface="Arial"/>
              <a:buNone/>
            </a:pPr>
            <a:r>
              <a:rPr lang="en-US" sz="3600" dirty="0"/>
              <a:t>Overrides, GA Hire Level Report </a:t>
            </a:r>
            <a:endParaRPr sz="3600" dirty="0"/>
          </a:p>
        </p:txBody>
      </p:sp>
      <p:sp>
        <p:nvSpPr>
          <p:cNvPr id="98" name="Google Shape;98;p15"/>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Autofit/>
          </a:bodyPr>
          <a:lstStyle/>
          <a:p>
            <a:pPr marL="342900" lvl="0" indent="-342900">
              <a:lnSpc>
                <a:spcPct val="90000"/>
              </a:lnSpc>
              <a:spcBef>
                <a:spcPts val="0"/>
              </a:spcBef>
              <a:buSzPts val="1850"/>
            </a:pPr>
            <a:r>
              <a:rPr lang="en-US" sz="1600" b="1" dirty="0"/>
              <a:t>Blocks: </a:t>
            </a:r>
          </a:p>
          <a:p>
            <a:pPr marL="742950" lvl="1" indent="-276225">
              <a:lnSpc>
                <a:spcPct val="90000"/>
              </a:lnSpc>
              <a:spcBef>
                <a:spcPts val="0"/>
              </a:spcBef>
              <a:buSzPts val="1850"/>
            </a:pPr>
            <a:r>
              <a:rPr lang="en-US" sz="1600" dirty="0"/>
              <a:t>Provisional – will </a:t>
            </a:r>
            <a:r>
              <a:rPr lang="en-US" sz="1600" b="1" dirty="0"/>
              <a:t>not</a:t>
            </a:r>
            <a:r>
              <a:rPr lang="en-US" sz="1600" dirty="0"/>
              <a:t> be overridden </a:t>
            </a:r>
          </a:p>
          <a:p>
            <a:pPr marL="742950" lvl="1" indent="-276225">
              <a:lnSpc>
                <a:spcPct val="90000"/>
              </a:lnSpc>
              <a:spcBef>
                <a:spcPts val="0"/>
              </a:spcBef>
              <a:buSzPts val="1850"/>
            </a:pPr>
            <a:r>
              <a:rPr lang="en-US" sz="1600" dirty="0"/>
              <a:t>Classroom English proficiency (</a:t>
            </a:r>
            <a:r>
              <a:rPr lang="en-US" sz="1600" dirty="0">
                <a:hlinkClick r:id="rId3"/>
              </a:rPr>
              <a:t>more information on this policy</a:t>
            </a:r>
            <a:r>
              <a:rPr lang="en-US" sz="1600" dirty="0"/>
              <a:t>)  </a:t>
            </a:r>
          </a:p>
          <a:p>
            <a:pPr marL="466725" lvl="1" indent="0">
              <a:lnSpc>
                <a:spcPct val="90000"/>
              </a:lnSpc>
              <a:spcBef>
                <a:spcPts val="0"/>
              </a:spcBef>
              <a:buSzPts val="1850"/>
              <a:buNone/>
            </a:pPr>
            <a:endParaRPr lang="en-US" sz="1600" dirty="0"/>
          </a:p>
          <a:p>
            <a:pPr marL="342900" lvl="0" indent="-342900" algn="l" rtl="0">
              <a:lnSpc>
                <a:spcPct val="90000"/>
              </a:lnSpc>
              <a:spcBef>
                <a:spcPts val="0"/>
              </a:spcBef>
              <a:spcAft>
                <a:spcPts val="0"/>
              </a:spcAft>
              <a:buClr>
                <a:schemeClr val="dk1"/>
              </a:buClr>
              <a:buSzPts val="1850"/>
              <a:buChar char="•"/>
            </a:pPr>
            <a:r>
              <a:rPr lang="en-US" sz="1600" b="1" dirty="0"/>
              <a:t>Override Requests for Speech Block </a:t>
            </a:r>
          </a:p>
          <a:p>
            <a:pPr marL="742950" lvl="1" indent="-279400">
              <a:spcBef>
                <a:spcPts val="0"/>
              </a:spcBef>
              <a:buSzPts val="1700"/>
            </a:pPr>
            <a:r>
              <a:rPr lang="en-US" sz="1600" dirty="0"/>
              <a:t>When you get the error message saying “Contact Grad School”, the transaction has automatically saved to DRAFT status </a:t>
            </a:r>
          </a:p>
          <a:p>
            <a:pPr marL="742950" lvl="1" indent="-276225">
              <a:lnSpc>
                <a:spcPct val="90000"/>
              </a:lnSpc>
              <a:spcBef>
                <a:spcPts val="0"/>
              </a:spcBef>
              <a:buSzPts val="1850"/>
            </a:pPr>
            <a:r>
              <a:rPr lang="en-US" sz="1600" dirty="0"/>
              <a:t>Request an override from </a:t>
            </a:r>
            <a:r>
              <a:rPr lang="en-US" sz="1600" dirty="0">
                <a:hlinkClick r:id="rId4"/>
              </a:rPr>
              <a:t>jack.corcoran@uconn.edu</a:t>
            </a:r>
            <a:endParaRPr lang="en-US" sz="1600" dirty="0"/>
          </a:p>
          <a:p>
            <a:pPr marL="1200150" lvl="2" indent="-276225">
              <a:lnSpc>
                <a:spcPct val="90000"/>
              </a:lnSpc>
              <a:spcBef>
                <a:spcPts val="0"/>
              </a:spcBef>
              <a:buSzPts val="1850"/>
            </a:pPr>
            <a:r>
              <a:rPr lang="en-US" sz="1600" dirty="0"/>
              <a:t>Include name, ID, and justification for override</a:t>
            </a:r>
          </a:p>
          <a:p>
            <a:pPr marL="1657350" lvl="3" indent="-276225">
              <a:lnSpc>
                <a:spcPct val="90000"/>
              </a:lnSpc>
              <a:spcBef>
                <a:spcPts val="0"/>
              </a:spcBef>
              <a:buSzPts val="1850"/>
            </a:pPr>
            <a:r>
              <a:rPr lang="en-US" sz="1600" dirty="0"/>
              <a:t>Example: “TA will not be assigned instructional contact duties” or “TA is signed up for the August microteaching test and will be assigned to non-instructional contact duties only if they do not pass.” </a:t>
            </a:r>
          </a:p>
          <a:p>
            <a:pPr marL="742950" lvl="1" indent="-276225">
              <a:lnSpc>
                <a:spcPct val="90000"/>
              </a:lnSpc>
              <a:spcBef>
                <a:spcPts val="0"/>
              </a:spcBef>
              <a:buSzPts val="1850"/>
            </a:pPr>
            <a:r>
              <a:rPr lang="en-US" sz="1600" dirty="0"/>
              <a:t>Make sure you close out of the transaction before requesting an override.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400"/>
              <a:buFont typeface="Arial"/>
              <a:buNone/>
            </a:pPr>
            <a:r>
              <a:rPr lang="en-US" sz="3600" dirty="0"/>
              <a:t>Can’t Find a Record in </a:t>
            </a:r>
            <a:r>
              <a:rPr lang="en-US" sz="3600" dirty="0" err="1"/>
              <a:t>SmartHR</a:t>
            </a:r>
            <a:r>
              <a:rPr lang="en-US" sz="3600" dirty="0"/>
              <a:t>? </a:t>
            </a:r>
            <a:endParaRPr sz="3600" dirty="0"/>
          </a:p>
        </p:txBody>
      </p:sp>
      <p:sp>
        <p:nvSpPr>
          <p:cNvPr id="98" name="Google Shape;98;p15"/>
          <p:cNvSpPr txBox="1">
            <a:spLocks noGrp="1"/>
          </p:cNvSpPr>
          <p:nvPr>
            <p:ph type="body" idx="1"/>
          </p:nvPr>
        </p:nvSpPr>
        <p:spPr>
          <a:xfrm>
            <a:off x="457200" y="1244277"/>
            <a:ext cx="3349256" cy="3394075"/>
          </a:xfrm>
          <a:prstGeom prst="rect">
            <a:avLst/>
          </a:prstGeom>
          <a:noFill/>
          <a:ln>
            <a:noFill/>
          </a:ln>
        </p:spPr>
        <p:txBody>
          <a:bodyPr spcFirstLastPara="1" wrap="square" lIns="91425" tIns="45700" rIns="91425" bIns="45700" anchor="t" anchorCtr="0">
            <a:noAutofit/>
          </a:bodyPr>
          <a:lstStyle/>
          <a:p>
            <a:pPr marL="285750" indent="-285750">
              <a:lnSpc>
                <a:spcPct val="90000"/>
              </a:lnSpc>
              <a:spcBef>
                <a:spcPts val="0"/>
              </a:spcBef>
              <a:buSzPts val="1850"/>
            </a:pPr>
            <a:r>
              <a:rPr lang="en-US" sz="1600" b="1" dirty="0"/>
              <a:t>Has the student been matriculated? </a:t>
            </a:r>
          </a:p>
          <a:p>
            <a:pPr marL="285750" indent="-285750">
              <a:lnSpc>
                <a:spcPct val="90000"/>
              </a:lnSpc>
              <a:spcBef>
                <a:spcPts val="0"/>
              </a:spcBef>
              <a:buSzPts val="1850"/>
            </a:pPr>
            <a:endParaRPr lang="en-US" sz="1600" b="1" dirty="0"/>
          </a:p>
          <a:p>
            <a:pPr marL="285750" indent="-285750">
              <a:lnSpc>
                <a:spcPct val="90000"/>
              </a:lnSpc>
              <a:spcBef>
                <a:spcPts val="0"/>
              </a:spcBef>
              <a:buSzPts val="1850"/>
            </a:pPr>
            <a:r>
              <a:rPr lang="en-US" sz="1600" b="1" dirty="0"/>
              <a:t>Deferred students cannot be placed on payroll yet</a:t>
            </a:r>
          </a:p>
          <a:p>
            <a:pPr marL="742950" lvl="1" indent="-276225">
              <a:lnSpc>
                <a:spcPct val="90000"/>
              </a:lnSpc>
              <a:spcBef>
                <a:spcPts val="0"/>
              </a:spcBef>
              <a:buSzPts val="1850"/>
            </a:pPr>
            <a:r>
              <a:rPr lang="en-US" sz="1600" dirty="0"/>
              <a:t>Check status on the Program/Plan panel in Student Admin </a:t>
            </a:r>
          </a:p>
          <a:p>
            <a:pPr marL="742950" lvl="1" indent="-276225">
              <a:lnSpc>
                <a:spcPct val="90000"/>
              </a:lnSpc>
              <a:spcBef>
                <a:spcPts val="0"/>
              </a:spcBef>
              <a:buSzPts val="1850"/>
            </a:pPr>
            <a:r>
              <a:rPr lang="en-US" sz="1600" dirty="0"/>
              <a:t>Once they are term activated, they can be added to payroll </a:t>
            </a:r>
          </a:p>
          <a:p>
            <a:pPr marL="0" lvl="0" indent="0" algn="l" rtl="0">
              <a:lnSpc>
                <a:spcPct val="90000"/>
              </a:lnSpc>
              <a:spcBef>
                <a:spcPts val="0"/>
              </a:spcBef>
              <a:spcAft>
                <a:spcPts val="0"/>
              </a:spcAft>
              <a:buClr>
                <a:schemeClr val="dk1"/>
              </a:buClr>
              <a:buSzPts val="1850"/>
              <a:buNone/>
            </a:pPr>
            <a:endParaRPr lang="en-US" sz="1600" b="1" dirty="0"/>
          </a:p>
          <a:p>
            <a:pPr marL="342900" lvl="0" indent="-342900" algn="l" rtl="0">
              <a:lnSpc>
                <a:spcPct val="90000"/>
              </a:lnSpc>
              <a:spcBef>
                <a:spcPts val="0"/>
              </a:spcBef>
              <a:spcAft>
                <a:spcPts val="0"/>
              </a:spcAft>
              <a:buClr>
                <a:schemeClr val="dk1"/>
              </a:buClr>
              <a:buSzPts val="1850"/>
              <a:buChar char="•"/>
            </a:pPr>
            <a:r>
              <a:rPr lang="en-US" sz="1600" b="1" dirty="0"/>
              <a:t>Reach out to TGS for assistance </a:t>
            </a:r>
          </a:p>
          <a:p>
            <a:pPr marL="466725" lvl="1" indent="0">
              <a:lnSpc>
                <a:spcPct val="90000"/>
              </a:lnSpc>
              <a:spcBef>
                <a:spcPts val="0"/>
              </a:spcBef>
              <a:buSzPts val="1850"/>
              <a:buNone/>
            </a:pPr>
            <a:endParaRPr lang="en-US" sz="1850" dirty="0"/>
          </a:p>
          <a:p>
            <a:pPr marL="342900" lvl="0" indent="0" algn="l" rtl="0">
              <a:lnSpc>
                <a:spcPct val="90000"/>
              </a:lnSpc>
              <a:spcBef>
                <a:spcPts val="0"/>
              </a:spcBef>
              <a:spcAft>
                <a:spcPts val="0"/>
              </a:spcAft>
              <a:buNone/>
            </a:pPr>
            <a:r>
              <a:rPr lang="en-US" sz="1850" dirty="0"/>
              <a:t> </a:t>
            </a:r>
            <a:endParaRPr sz="1850" dirty="0"/>
          </a:p>
          <a:p>
            <a:pPr marL="342900" lvl="0" indent="0" algn="l" rtl="0">
              <a:lnSpc>
                <a:spcPct val="90000"/>
              </a:lnSpc>
              <a:spcBef>
                <a:spcPts val="0"/>
              </a:spcBef>
              <a:spcAft>
                <a:spcPts val="0"/>
              </a:spcAft>
              <a:buNone/>
            </a:pPr>
            <a:endParaRPr sz="1850" dirty="0"/>
          </a:p>
        </p:txBody>
      </p:sp>
      <p:pic>
        <p:nvPicPr>
          <p:cNvPr id="5" name="Picture 4" descr="Screenshot from Student Admin showing the Student Program/Plan panel.">
            <a:extLst>
              <a:ext uri="{FF2B5EF4-FFF2-40B4-BE49-F238E27FC236}">
                <a16:creationId xmlns:a16="http://schemas.microsoft.com/office/drawing/2014/main" id="{8D379F5D-71AF-8F6A-65D8-02701EA55EC0}"/>
              </a:ext>
            </a:extLst>
          </p:cNvPr>
          <p:cNvPicPr>
            <a:picLocks noChangeAspect="1"/>
          </p:cNvPicPr>
          <p:nvPr/>
        </p:nvPicPr>
        <p:blipFill>
          <a:blip r:embed="rId3"/>
          <a:stretch>
            <a:fillRect/>
          </a:stretch>
        </p:blipFill>
        <p:spPr>
          <a:xfrm>
            <a:off x="3967687" y="1460916"/>
            <a:ext cx="4922189" cy="2419968"/>
          </a:xfrm>
          <a:prstGeom prst="rect">
            <a:avLst/>
          </a:prstGeom>
        </p:spPr>
      </p:pic>
    </p:spTree>
    <p:extLst>
      <p:ext uri="{BB962C8B-B14F-4D97-AF65-F5344CB8AC3E}">
        <p14:creationId xmlns:p14="http://schemas.microsoft.com/office/powerpoint/2010/main" val="425660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400"/>
              <a:buFont typeface="Arial"/>
              <a:buNone/>
            </a:pPr>
            <a:r>
              <a:rPr lang="en-US" sz="3600" dirty="0"/>
              <a:t>Checking Matriculation Status in Slate</a:t>
            </a:r>
            <a:endParaRPr sz="3600" dirty="0"/>
          </a:p>
        </p:txBody>
      </p:sp>
      <p:sp>
        <p:nvSpPr>
          <p:cNvPr id="98" name="Google Shape;98;p15"/>
          <p:cNvSpPr txBox="1">
            <a:spLocks noGrp="1"/>
          </p:cNvSpPr>
          <p:nvPr>
            <p:ph type="body" idx="1"/>
          </p:nvPr>
        </p:nvSpPr>
        <p:spPr>
          <a:xfrm>
            <a:off x="457200" y="1244277"/>
            <a:ext cx="4038600" cy="3394075"/>
          </a:xfrm>
          <a:prstGeom prst="rect">
            <a:avLst/>
          </a:prstGeom>
          <a:noFill/>
          <a:ln>
            <a:noFill/>
          </a:ln>
        </p:spPr>
        <p:txBody>
          <a:bodyPr spcFirstLastPara="1" wrap="square" lIns="91425" tIns="45700" rIns="91425" bIns="45700" anchor="t" anchorCtr="0">
            <a:noAutofit/>
          </a:bodyPr>
          <a:lstStyle/>
          <a:p>
            <a:pPr marL="171450" indent="-171450">
              <a:lnSpc>
                <a:spcPct val="90000"/>
              </a:lnSpc>
              <a:spcBef>
                <a:spcPts val="0"/>
              </a:spcBef>
              <a:buSzPts val="1850"/>
              <a:buFont typeface="Arial" panose="020B0604020202020204" pitchFamily="34" charset="0"/>
              <a:buChar char="•"/>
            </a:pPr>
            <a:r>
              <a:rPr lang="en-US" sz="1000" b="1" dirty="0"/>
              <a:t>Users can find specific information about applicants in the back end of Slate by using queries we have set up (make sure to select “include shared queries). </a:t>
            </a:r>
          </a:p>
          <a:p>
            <a:pPr marL="171450" indent="-171450">
              <a:lnSpc>
                <a:spcPct val="90000"/>
              </a:lnSpc>
              <a:spcBef>
                <a:spcPts val="0"/>
              </a:spcBef>
              <a:buSzPts val="1850"/>
              <a:buFont typeface="Arial" panose="020B0604020202020204" pitchFamily="34" charset="0"/>
              <a:buChar char="•"/>
            </a:pPr>
            <a:r>
              <a:rPr lang="en-US" sz="1000" dirty="0">
                <a:hlinkClick r:id="rId3"/>
              </a:rPr>
              <a:t>https://connect.grad.uconn.edu/manage/</a:t>
            </a:r>
            <a:r>
              <a:rPr lang="en-US" sz="1000" dirty="0"/>
              <a:t> </a:t>
            </a:r>
          </a:p>
          <a:p>
            <a:pPr marL="171450" indent="-171450">
              <a:lnSpc>
                <a:spcPct val="90000"/>
              </a:lnSpc>
              <a:spcBef>
                <a:spcPts val="0"/>
              </a:spcBef>
              <a:buSzPts val="1850"/>
              <a:buFont typeface="Arial" panose="020B0604020202020204" pitchFamily="34" charset="0"/>
              <a:buChar char="•"/>
            </a:pPr>
            <a:r>
              <a:rPr lang="en-US" sz="1000" dirty="0">
                <a:hlinkClick r:id="rId4"/>
              </a:rPr>
              <a:t>Queries for Past and Current Applications </a:t>
            </a:r>
            <a:r>
              <a:rPr lang="en-US" sz="1000" dirty="0"/>
              <a:t>– describes all queries </a:t>
            </a:r>
          </a:p>
          <a:p>
            <a:pPr marL="171450" lvl="0" indent="-171450">
              <a:lnSpc>
                <a:spcPct val="90000"/>
              </a:lnSpc>
              <a:spcBef>
                <a:spcPts val="0"/>
              </a:spcBef>
              <a:buSzPts val="1850"/>
              <a:buFont typeface="Arial" panose="020B0604020202020204" pitchFamily="34" charset="0"/>
              <a:buChar char="•"/>
            </a:pPr>
            <a:endParaRPr lang="en-US" sz="1000" b="1" dirty="0"/>
          </a:p>
          <a:p>
            <a:pPr marL="171450" lvl="0" indent="-171450">
              <a:lnSpc>
                <a:spcPct val="90000"/>
              </a:lnSpc>
              <a:spcBef>
                <a:spcPts val="0"/>
              </a:spcBef>
              <a:buSzPts val="1850"/>
              <a:buFont typeface="Arial" panose="020B0604020202020204" pitchFamily="34" charset="0"/>
              <a:buChar char="•"/>
            </a:pPr>
            <a:r>
              <a:rPr lang="en-US" sz="1000" b="1" dirty="0"/>
              <a:t>Most popular queries: </a:t>
            </a:r>
            <a:endParaRPr lang="en-US" sz="1000" dirty="0"/>
          </a:p>
          <a:p>
            <a:pPr marL="171450" indent="-171450">
              <a:lnSpc>
                <a:spcPct val="90000"/>
              </a:lnSpc>
              <a:spcBef>
                <a:spcPts val="0"/>
              </a:spcBef>
              <a:buSzPts val="1850"/>
              <a:buFont typeface="Arial" panose="020B0604020202020204" pitchFamily="34" charset="0"/>
              <a:buChar char="•"/>
            </a:pPr>
            <a:r>
              <a:rPr lang="en-US" sz="1000" b="1" dirty="0"/>
              <a:t>Offer of Admission Released and Received - </a:t>
            </a:r>
            <a:r>
              <a:rPr lang="en-US" sz="1000" dirty="0"/>
              <a:t>Current applications with an admissions decision which has been received by the applicant. </a:t>
            </a:r>
            <a:r>
              <a:rPr lang="en-US" sz="1000" b="1" i="1" dirty="0"/>
              <a:t>These are the applicants to whom you may communicate confidently about their admission to your program.</a:t>
            </a:r>
          </a:p>
          <a:p>
            <a:pPr marL="171450" indent="-171450">
              <a:lnSpc>
                <a:spcPct val="90000"/>
              </a:lnSpc>
              <a:spcBef>
                <a:spcPts val="0"/>
              </a:spcBef>
              <a:buSzPts val="1850"/>
              <a:buFont typeface="Arial" panose="020B0604020202020204" pitchFamily="34" charset="0"/>
              <a:buChar char="•"/>
            </a:pPr>
            <a:r>
              <a:rPr lang="en-US" sz="1000" b="1" dirty="0"/>
              <a:t>Offer of Admission Replied - </a:t>
            </a:r>
            <a:r>
              <a:rPr lang="en-US" sz="1000" dirty="0"/>
              <a:t>The applicant has replied to their offer of admission on a current application, either Yes or No.</a:t>
            </a:r>
          </a:p>
          <a:p>
            <a:pPr marL="171450" indent="-171450">
              <a:lnSpc>
                <a:spcPct val="90000"/>
              </a:lnSpc>
              <a:spcBef>
                <a:spcPts val="0"/>
              </a:spcBef>
              <a:buSzPts val="1850"/>
              <a:buFont typeface="Arial" panose="020B0604020202020204" pitchFamily="34" charset="0"/>
              <a:buChar char="•"/>
            </a:pPr>
            <a:r>
              <a:rPr lang="en-US" sz="1000" b="1" dirty="0"/>
              <a:t>Official Matriculation in Process of Complete - </a:t>
            </a:r>
            <a:r>
              <a:rPr lang="en-US" sz="1000" dirty="0"/>
              <a:t>Applications for which the Graduate School is reviewing to matriculate or for which they have released an official matriculation decision. (If applications are in the Matriculation Audit bin, we are waiting for transcripts.  If applications are in the Matriculation bin, we will be sending them a matriculation letter in Slate and matriculating them in SA shortly If applications are in the Closed bin, The Graduate School has already sent the applicant the matriculation letter in Slate and matriculated them in SA.)</a:t>
            </a:r>
          </a:p>
        </p:txBody>
      </p:sp>
      <p:pic>
        <p:nvPicPr>
          <p:cNvPr id="2050" name="Picture 2"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8542" y="1409944"/>
            <a:ext cx="4300092" cy="1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90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400"/>
              <a:buFont typeface="Arial"/>
              <a:buNone/>
            </a:pPr>
            <a:r>
              <a:rPr lang="en-US" dirty="0">
                <a:solidFill>
                  <a:schemeClr val="bg1"/>
                </a:solidFill>
              </a:rPr>
              <a:t>Things You </a:t>
            </a:r>
            <a:r>
              <a:rPr lang="en-US" i="1" dirty="0">
                <a:solidFill>
                  <a:schemeClr val="bg1"/>
                </a:solidFill>
              </a:rPr>
              <a:t>Might</a:t>
            </a:r>
            <a:r>
              <a:rPr lang="en-US" dirty="0">
                <a:solidFill>
                  <a:schemeClr val="bg1"/>
                </a:solidFill>
              </a:rPr>
              <a:t> Need to Know</a:t>
            </a:r>
            <a:endParaRPr dirty="0">
              <a:solidFill>
                <a:schemeClr val="bg1"/>
              </a:solidFill>
            </a:endParaRPr>
          </a:p>
        </p:txBody>
      </p:sp>
      <p:sp>
        <p:nvSpPr>
          <p:cNvPr id="92" name="Google Shape;92;p14"/>
          <p:cNvSpPr txBox="1">
            <a:spLocks noGrp="1"/>
          </p:cNvSpPr>
          <p:nvPr>
            <p:ph type="body" idx="1"/>
          </p:nvPr>
        </p:nvSpPr>
        <p:spPr>
          <a:xfrm>
            <a:off x="457200" y="1244277"/>
            <a:ext cx="8229600" cy="3394200"/>
          </a:xfrm>
          <a:prstGeom prst="rect">
            <a:avLst/>
          </a:prstGeom>
          <a:noFill/>
          <a:ln>
            <a:noFill/>
          </a:ln>
        </p:spPr>
        <p:txBody>
          <a:bodyPr spcFirstLastPara="1" wrap="square" lIns="91425" tIns="45700" rIns="91425" bIns="45700" anchor="t" anchorCtr="0">
            <a:noAutofit/>
          </a:bodyPr>
          <a:lstStyle/>
          <a:p>
            <a:pPr marL="342900" indent="-336550">
              <a:spcBef>
                <a:spcPts val="0"/>
              </a:spcBef>
              <a:buSzPts val="1700"/>
            </a:pPr>
            <a:r>
              <a:rPr lang="en-US" sz="1500" b="1" dirty="0">
                <a:effectLst/>
                <a:latin typeface="+mn-lt"/>
                <a:ea typeface="Calibri" panose="020F0502020204030204" pitchFamily="34" charset="0"/>
              </a:rPr>
              <a:t>GA appointments with either a retroactive date of hire or a retroactive increase in percentage of appointment are prohibited</a:t>
            </a:r>
            <a:endParaRPr lang="en-US" sz="1500" b="1" dirty="0">
              <a:latin typeface="+mn-lt"/>
            </a:endParaRPr>
          </a:p>
          <a:p>
            <a:pPr marL="6350" indent="0">
              <a:spcBef>
                <a:spcPts val="0"/>
              </a:spcBef>
              <a:buSzPts val="1700"/>
              <a:buNone/>
            </a:pPr>
            <a:endParaRPr lang="en-US" sz="1500" b="1" dirty="0"/>
          </a:p>
          <a:p>
            <a:pPr marL="342900" indent="-336550">
              <a:spcBef>
                <a:spcPts val="0"/>
              </a:spcBef>
              <a:buSzPts val="1700"/>
            </a:pPr>
            <a:r>
              <a:rPr lang="en-US" sz="1500" b="1" dirty="0"/>
              <a:t>Certificate only GAs </a:t>
            </a:r>
          </a:p>
          <a:p>
            <a:pPr marL="742950" lvl="1" indent="-279400">
              <a:spcBef>
                <a:spcPts val="0"/>
              </a:spcBef>
              <a:buSzPts val="1700"/>
            </a:pPr>
            <a:r>
              <a:rPr lang="en-US" sz="1500" dirty="0">
                <a:solidFill>
                  <a:schemeClr val="tx1"/>
                </a:solidFill>
              </a:rPr>
              <a:t>Send justification to TGS </a:t>
            </a:r>
          </a:p>
          <a:p>
            <a:pPr marL="463550" lvl="1" indent="0">
              <a:spcBef>
                <a:spcPts val="0"/>
              </a:spcBef>
              <a:buSzPts val="1700"/>
              <a:buNone/>
            </a:pPr>
            <a:endParaRPr lang="en-US" sz="1500" dirty="0">
              <a:solidFill>
                <a:schemeClr val="tx1"/>
              </a:solidFill>
            </a:endParaRPr>
          </a:p>
          <a:p>
            <a:pPr marL="342900" lvl="0" indent="-336550">
              <a:spcBef>
                <a:spcPts val="0"/>
              </a:spcBef>
              <a:buSzPts val="1700"/>
            </a:pPr>
            <a:r>
              <a:rPr lang="en-US" sz="1500" b="1" dirty="0">
                <a:solidFill>
                  <a:schemeClr val="tx1"/>
                </a:solidFill>
                <a:hlinkClick r:id="rId3"/>
              </a:rPr>
              <a:t>Supplemental Employment </a:t>
            </a:r>
            <a:endParaRPr lang="en-US" sz="1500" b="1" dirty="0">
              <a:solidFill>
                <a:schemeClr val="tx1"/>
              </a:solidFill>
            </a:endParaRPr>
          </a:p>
          <a:p>
            <a:pPr marL="742950" lvl="1" indent="-285750">
              <a:spcBef>
                <a:spcPts val="0"/>
              </a:spcBef>
            </a:pPr>
            <a:r>
              <a:rPr lang="en-US" sz="1500" dirty="0"/>
              <a:t>Refers to employing a GA above 20 </a:t>
            </a:r>
            <a:r>
              <a:rPr lang="en-US" sz="1500" dirty="0" err="1"/>
              <a:t>hr</a:t>
            </a:r>
            <a:r>
              <a:rPr lang="en-US" sz="1500" dirty="0"/>
              <a:t>/</a:t>
            </a:r>
            <a:r>
              <a:rPr lang="en-US" sz="1500" dirty="0" err="1"/>
              <a:t>wk</a:t>
            </a:r>
            <a:r>
              <a:rPr lang="en-US" sz="1500" dirty="0"/>
              <a:t> or on another UConn payroll while classes are in session and GAs who wish to hold a GA and internship simultaneously </a:t>
            </a:r>
          </a:p>
          <a:p>
            <a:pPr marL="742950" lvl="1" indent="-285750">
              <a:spcBef>
                <a:spcPts val="0"/>
              </a:spcBef>
            </a:pPr>
            <a:r>
              <a:rPr lang="en-US" sz="1500" dirty="0"/>
              <a:t>Employment external to the university requires written confirmation from major advisor, per The Graduate Catalog. No Supplemental Employment Form required but form can be used to document approval </a:t>
            </a:r>
          </a:p>
          <a:p>
            <a:pPr marL="742950" lvl="1" indent="-285750">
              <a:spcBef>
                <a:spcPts val="0"/>
              </a:spcBef>
            </a:pPr>
            <a:r>
              <a:rPr lang="en-US" sz="1500" dirty="0"/>
              <a:t>International students are restricted to 20 hours per week while classes are in session. </a:t>
            </a:r>
          </a:p>
          <a:p>
            <a:pPr marL="742950" lvl="1" indent="-285750">
              <a:spcBef>
                <a:spcPts val="0"/>
              </a:spcBef>
            </a:pPr>
            <a:r>
              <a:rPr lang="en-US" sz="1500" dirty="0"/>
              <a:t>Requires major advisor approval. </a:t>
            </a:r>
          </a:p>
          <a:p>
            <a:pPr marL="342900" lvl="0" indent="-336550" algn="l" rtl="0">
              <a:spcBef>
                <a:spcPts val="0"/>
              </a:spcBef>
              <a:spcAft>
                <a:spcPts val="0"/>
              </a:spcAft>
              <a:buSzPts val="1700"/>
              <a:buChar char="•"/>
            </a:pPr>
            <a:endParaRPr lang="en-US" sz="900" b="1" dirty="0"/>
          </a:p>
        </p:txBody>
      </p:sp>
    </p:spTree>
    <p:extLst>
      <p:ext uri="{BB962C8B-B14F-4D97-AF65-F5344CB8AC3E}">
        <p14:creationId xmlns:p14="http://schemas.microsoft.com/office/powerpoint/2010/main" val="106484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400"/>
              <a:buFont typeface="Arial"/>
              <a:buNone/>
            </a:pPr>
            <a:r>
              <a:rPr lang="en-US" dirty="0">
                <a:solidFill>
                  <a:schemeClr val="bg1"/>
                </a:solidFill>
              </a:rPr>
              <a:t>Things You </a:t>
            </a:r>
            <a:r>
              <a:rPr lang="en-US" i="1" dirty="0">
                <a:solidFill>
                  <a:schemeClr val="bg1"/>
                </a:solidFill>
              </a:rPr>
              <a:t>Might</a:t>
            </a:r>
            <a:r>
              <a:rPr lang="en-US" dirty="0">
                <a:solidFill>
                  <a:schemeClr val="bg1"/>
                </a:solidFill>
              </a:rPr>
              <a:t> Need to Know </a:t>
            </a:r>
            <a:endParaRPr dirty="0"/>
          </a:p>
        </p:txBody>
      </p:sp>
      <p:sp>
        <p:nvSpPr>
          <p:cNvPr id="92" name="Google Shape;92;p14"/>
          <p:cNvSpPr txBox="1">
            <a:spLocks noGrp="1"/>
          </p:cNvSpPr>
          <p:nvPr>
            <p:ph type="body" idx="1"/>
          </p:nvPr>
        </p:nvSpPr>
        <p:spPr>
          <a:xfrm>
            <a:off x="457200" y="1244277"/>
            <a:ext cx="8229600" cy="3394200"/>
          </a:xfrm>
          <a:prstGeom prst="rect">
            <a:avLst/>
          </a:prstGeom>
          <a:noFill/>
          <a:ln>
            <a:noFill/>
          </a:ln>
        </p:spPr>
        <p:txBody>
          <a:bodyPr spcFirstLastPara="1" wrap="square" lIns="91425" tIns="45700" rIns="91425" bIns="45700" anchor="t" anchorCtr="0">
            <a:noAutofit/>
          </a:bodyPr>
          <a:lstStyle/>
          <a:p>
            <a:pPr marL="6350" lvl="0" indent="0" algn="l" rtl="0">
              <a:spcBef>
                <a:spcPts val="0"/>
              </a:spcBef>
              <a:spcAft>
                <a:spcPts val="0"/>
              </a:spcAft>
              <a:buClr>
                <a:schemeClr val="dk1"/>
              </a:buClr>
              <a:buSzPts val="1700"/>
              <a:buNone/>
            </a:pPr>
            <a:r>
              <a:rPr lang="en-US" sz="1700" b="1" dirty="0"/>
              <a:t>Who Processes the Payroll Transaction? </a:t>
            </a:r>
          </a:p>
          <a:p>
            <a:pPr marL="342900" lvl="0" indent="-336550" algn="l" rtl="0">
              <a:spcBef>
                <a:spcPts val="0"/>
              </a:spcBef>
              <a:spcAft>
                <a:spcPts val="0"/>
              </a:spcAft>
              <a:buClr>
                <a:schemeClr val="dk1"/>
              </a:buClr>
              <a:buSzPts val="1700"/>
              <a:buChar char="•"/>
            </a:pPr>
            <a:r>
              <a:rPr lang="en-US" sz="1600" b="1" dirty="0"/>
              <a:t>GAs appointed outside their academic home department </a:t>
            </a:r>
            <a:endParaRPr sz="1600" b="1" dirty="0"/>
          </a:p>
          <a:p>
            <a:pPr marL="742950" lvl="1" indent="-279400" algn="l" rtl="0">
              <a:spcBef>
                <a:spcPts val="0"/>
              </a:spcBef>
              <a:spcAft>
                <a:spcPts val="0"/>
              </a:spcAft>
              <a:buSzPts val="1700"/>
              <a:buChar char="–"/>
            </a:pPr>
            <a:r>
              <a:rPr lang="en-US" sz="1600" dirty="0">
                <a:hlinkClick r:id="rId3"/>
              </a:rPr>
              <a:t>NEW website</a:t>
            </a:r>
            <a:r>
              <a:rPr lang="en-US" sz="1600" dirty="0"/>
              <a:t> with guidance </a:t>
            </a:r>
          </a:p>
          <a:p>
            <a:pPr marL="742950" lvl="1" indent="-279400" algn="l" rtl="0">
              <a:spcBef>
                <a:spcPts val="0"/>
              </a:spcBef>
              <a:spcAft>
                <a:spcPts val="0"/>
              </a:spcAft>
              <a:buSzPts val="1700"/>
              <a:buChar char="–"/>
            </a:pPr>
            <a:r>
              <a:rPr lang="en-US" sz="1600" dirty="0"/>
              <a:t>Hiring department should communicate with academic home department BEFORE issuing a formal or informal offer </a:t>
            </a:r>
          </a:p>
          <a:p>
            <a:pPr marL="742950" lvl="1" indent="-279400">
              <a:spcBef>
                <a:spcPts val="0"/>
              </a:spcBef>
              <a:buSzPts val="1700"/>
            </a:pPr>
            <a:r>
              <a:rPr lang="en-US" sz="1600" dirty="0"/>
              <a:t>Hiring department creates offer letter </a:t>
            </a:r>
          </a:p>
          <a:p>
            <a:pPr marL="742950" lvl="1" indent="-279400">
              <a:spcBef>
                <a:spcPts val="0"/>
              </a:spcBef>
              <a:buSzPts val="1700"/>
            </a:pPr>
            <a:r>
              <a:rPr lang="en-US" sz="1600" dirty="0"/>
              <a:t>Academic home department inputs payroll transaction </a:t>
            </a:r>
          </a:p>
          <a:p>
            <a:pPr marL="1200150" lvl="2" indent="-279400">
              <a:spcBef>
                <a:spcPts val="0"/>
              </a:spcBef>
              <a:buSzPts val="1700"/>
            </a:pPr>
            <a:r>
              <a:rPr lang="en-US" sz="1600" dirty="0"/>
              <a:t>Hiring department should provide fully executed offer letter, SDD, KFS, determine if I-9 is needed and who will handle that </a:t>
            </a:r>
          </a:p>
          <a:p>
            <a:pPr marL="342900" lvl="0" indent="-336550" algn="l" rtl="0">
              <a:spcBef>
                <a:spcPts val="0"/>
              </a:spcBef>
              <a:spcAft>
                <a:spcPts val="0"/>
              </a:spcAft>
              <a:buSzPts val="1700"/>
              <a:buChar char="•"/>
            </a:pPr>
            <a:r>
              <a:rPr lang="en-US" sz="1600" b="1" dirty="0">
                <a:solidFill>
                  <a:schemeClr val="tx1"/>
                </a:solidFill>
              </a:rPr>
              <a:t>GAs working at UConn Health </a:t>
            </a:r>
            <a:endParaRPr sz="1600" b="1" dirty="0">
              <a:solidFill>
                <a:schemeClr val="tx1"/>
              </a:solidFill>
            </a:endParaRPr>
          </a:p>
          <a:p>
            <a:pPr marL="742950" lvl="1" indent="-279400" algn="l" rtl="0">
              <a:spcBef>
                <a:spcPts val="0"/>
              </a:spcBef>
              <a:spcAft>
                <a:spcPts val="0"/>
              </a:spcAft>
              <a:buSzPts val="1700"/>
              <a:buChar char="–"/>
            </a:pPr>
            <a:r>
              <a:rPr lang="en-US" sz="1600" dirty="0">
                <a:solidFill>
                  <a:schemeClr val="tx1"/>
                </a:solidFill>
              </a:rPr>
              <a:t>GAs who will be working at UCH should be appointed through UCH </a:t>
            </a:r>
            <a:endParaRPr lang="en-US" sz="1600" b="1" dirty="0">
              <a:solidFill>
                <a:schemeClr val="tx1"/>
              </a:solidFill>
            </a:endParaRPr>
          </a:p>
          <a:p>
            <a:pPr marL="342900" lvl="0" indent="-336550">
              <a:spcBef>
                <a:spcPts val="0"/>
              </a:spcBef>
              <a:buSzPts val="1700"/>
            </a:pPr>
            <a:r>
              <a:rPr lang="en-US" sz="1600" b="1" dirty="0">
                <a:solidFill>
                  <a:schemeClr val="tx1"/>
                </a:solidFill>
              </a:rPr>
              <a:t>GAs in UConn Health-based grad programs working at Storrs</a:t>
            </a:r>
          </a:p>
          <a:p>
            <a:pPr marL="742950" lvl="1" indent="-279400">
              <a:spcBef>
                <a:spcPts val="0"/>
              </a:spcBef>
              <a:buSzPts val="1700"/>
            </a:pPr>
            <a:r>
              <a:rPr lang="en-US" sz="1600" dirty="0">
                <a:solidFill>
                  <a:schemeClr val="tx1"/>
                </a:solidFill>
              </a:rPr>
              <a:t>Reach out to TGS for assistance </a:t>
            </a:r>
          </a:p>
          <a:p>
            <a:pPr marL="342900" lvl="0" indent="-228600" algn="l" rtl="0">
              <a:spcBef>
                <a:spcPts val="360"/>
              </a:spcBef>
              <a:spcAft>
                <a:spcPts val="0"/>
              </a:spcAft>
              <a:buClr>
                <a:schemeClr val="dk1"/>
              </a:buClr>
              <a:buSzPts val="1800"/>
              <a:buNone/>
            </a:pPr>
            <a:endParaRPr dirty="0">
              <a:latin typeface="Arial"/>
              <a:ea typeface="Arial"/>
              <a:cs typeface="Arial"/>
              <a:sym typeface="Arial"/>
            </a:endParaRPr>
          </a:p>
        </p:txBody>
      </p:sp>
    </p:spTree>
    <p:extLst>
      <p:ext uri="{BB962C8B-B14F-4D97-AF65-F5344CB8AC3E}">
        <p14:creationId xmlns:p14="http://schemas.microsoft.com/office/powerpoint/2010/main" val="76974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400"/>
              <a:buFont typeface="Arial"/>
              <a:buNone/>
            </a:pPr>
            <a:r>
              <a:rPr lang="en-US" dirty="0"/>
              <a:t>Mid-Semester Separations</a:t>
            </a:r>
            <a:endParaRPr dirty="0"/>
          </a:p>
        </p:txBody>
      </p:sp>
      <p:sp>
        <p:nvSpPr>
          <p:cNvPr id="111" name="Google Shape;111;p17"/>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800"/>
              <a:buChar char="•"/>
            </a:pPr>
            <a:r>
              <a:rPr lang="en-US" sz="1450" b="1" dirty="0"/>
              <a:t>Defending does not consequently terminate GA </a:t>
            </a:r>
          </a:p>
          <a:p>
            <a:pPr marL="342900" lvl="0" indent="-342900" algn="l" rtl="0">
              <a:spcBef>
                <a:spcPts val="0"/>
              </a:spcBef>
              <a:spcAft>
                <a:spcPts val="0"/>
              </a:spcAft>
              <a:buClr>
                <a:schemeClr val="dk1"/>
              </a:buClr>
              <a:buSzPts val="1800"/>
              <a:buChar char="•"/>
            </a:pPr>
            <a:r>
              <a:rPr lang="en-US" sz="1450" b="1" dirty="0">
                <a:hlinkClick r:id="rId3"/>
              </a:rPr>
              <a:t>Alternate Completion Date Request</a:t>
            </a:r>
            <a:endParaRPr sz="1450" b="1" dirty="0"/>
          </a:p>
          <a:p>
            <a:pPr marL="742950" lvl="1" indent="-285750" algn="l" rtl="0">
              <a:spcBef>
                <a:spcPts val="0"/>
              </a:spcBef>
              <a:spcAft>
                <a:spcPts val="0"/>
              </a:spcAft>
              <a:buSzPts val="1800"/>
              <a:buChar char="–"/>
            </a:pPr>
            <a:r>
              <a:rPr lang="en-US" sz="1450" dirty="0"/>
              <a:t>A GA who completes all degree requirements and wishes to terminate GA early must complete this form</a:t>
            </a:r>
          </a:p>
          <a:p>
            <a:pPr marL="742950" lvl="1" indent="-285750" algn="l" rtl="0">
              <a:spcBef>
                <a:spcPts val="0"/>
              </a:spcBef>
              <a:spcAft>
                <a:spcPts val="0"/>
              </a:spcAft>
              <a:buSzPts val="1800"/>
              <a:buChar char="–"/>
            </a:pPr>
            <a:r>
              <a:rPr lang="en-US" sz="1450" dirty="0"/>
              <a:t>This process aligns the completion date and GA termination and notifies all relevant parties  </a:t>
            </a:r>
          </a:p>
          <a:p>
            <a:pPr marL="342900" lvl="0">
              <a:spcBef>
                <a:spcPts val="0"/>
              </a:spcBef>
            </a:pPr>
            <a:r>
              <a:rPr lang="en-US" sz="1450" b="1" dirty="0"/>
              <a:t>Separating without Completing </a:t>
            </a:r>
          </a:p>
          <a:p>
            <a:pPr marL="742950" lvl="1" indent="-285750">
              <a:spcBef>
                <a:spcPts val="0"/>
              </a:spcBef>
            </a:pPr>
            <a:r>
              <a:rPr lang="en-US" sz="1450" dirty="0"/>
              <a:t>A GA who is terminated without completing their degree within seven calendar days will be responsible for paying pro-rated tuition </a:t>
            </a:r>
          </a:p>
          <a:p>
            <a:pPr marL="342900" lvl="0">
              <a:spcBef>
                <a:spcPts val="0"/>
              </a:spcBef>
            </a:pPr>
            <a:r>
              <a:rPr lang="en-US" sz="1450" b="1" dirty="0">
                <a:solidFill>
                  <a:schemeClr val="tx1"/>
                </a:solidFill>
              </a:rPr>
              <a:t>Academic Leave of Absence </a:t>
            </a:r>
          </a:p>
          <a:p>
            <a:pPr marL="742950" lvl="1" indent="-285750">
              <a:spcBef>
                <a:spcPts val="0"/>
              </a:spcBef>
            </a:pPr>
            <a:r>
              <a:rPr lang="en-US" sz="1450" dirty="0">
                <a:hlinkClick r:id="rId4"/>
              </a:rPr>
              <a:t>Academic leave</a:t>
            </a:r>
            <a:r>
              <a:rPr lang="en-US" sz="1450" dirty="0"/>
              <a:t> (not </a:t>
            </a:r>
            <a:r>
              <a:rPr lang="en-US" sz="1450" dirty="0">
                <a:hlinkClick r:id="rId5"/>
              </a:rPr>
              <a:t>GA leave</a:t>
            </a:r>
            <a:r>
              <a:rPr lang="en-US" sz="1450" dirty="0"/>
              <a:t>) is a temporary suspension of student status. A student cannot hold a GA on academic leave. </a:t>
            </a:r>
          </a:p>
          <a:p>
            <a:pPr marL="742950" lvl="1" indent="-285750">
              <a:spcBef>
                <a:spcPts val="0"/>
              </a:spcBef>
            </a:pPr>
            <a:r>
              <a:rPr lang="en-US" sz="1450" dirty="0"/>
              <a:t>As part of the VSN process, the department payroll processor is notified what effective date to use on the payroll separation transaction. </a:t>
            </a:r>
          </a:p>
          <a:p>
            <a:pPr marL="457200" lvl="1" indent="0">
              <a:spcBef>
                <a:spcPts val="0"/>
              </a:spcBef>
              <a:buNone/>
            </a:pPr>
            <a:endParaRPr lang="en-US" dirty="0"/>
          </a:p>
          <a:p>
            <a:pPr marL="342900" lvl="0" indent="-342900" algn="l" rtl="0">
              <a:spcBef>
                <a:spcPts val="360"/>
              </a:spcBef>
              <a:spcAft>
                <a:spcPts val="0"/>
              </a:spcAft>
              <a:buClr>
                <a:schemeClr val="dk1"/>
              </a:buClr>
              <a:buSzPts val="1800"/>
              <a:buChar char="•"/>
            </a:pPr>
            <a:endParaRPr b="1" dirty="0"/>
          </a:p>
        </p:txBody>
      </p:sp>
    </p:spTree>
    <p:extLst>
      <p:ext uri="{BB962C8B-B14F-4D97-AF65-F5344CB8AC3E}">
        <p14:creationId xmlns:p14="http://schemas.microsoft.com/office/powerpoint/2010/main" val="416136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title" idx="4294967295"/>
          </p:nvPr>
        </p:nvSpPr>
        <p:spPr>
          <a:xfrm>
            <a:off x="625151" y="130948"/>
            <a:ext cx="8229600" cy="116338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4400"/>
              <a:buFont typeface="Arial"/>
              <a:buNone/>
              <a:tabLst/>
              <a:defRPr/>
            </a:pPr>
            <a:r>
              <a:rPr kumimoji="0" lang="en-US" sz="3200" b="1" i="0" u="none" strike="noStrike" kern="0" cap="none" spc="0" normalizeH="0" baseline="0" noProof="0" dirty="0">
                <a:ln>
                  <a:noFill/>
                </a:ln>
                <a:solidFill>
                  <a:schemeClr val="dk1"/>
                </a:solidFill>
                <a:effectLst/>
                <a:uLnTx/>
                <a:uFillTx/>
                <a:latin typeface="Arial"/>
                <a:ea typeface="Arial"/>
                <a:cs typeface="Arial"/>
                <a:sym typeface="Arial"/>
              </a:rPr>
              <a:t>Payroll Processing Overview </a:t>
            </a:r>
          </a:p>
        </p:txBody>
      </p:sp>
      <p:sp>
        <p:nvSpPr>
          <p:cNvPr id="84" name="Google Shape;84;p13"/>
          <p:cNvSpPr txBox="1"/>
          <p:nvPr/>
        </p:nvSpPr>
        <p:spPr>
          <a:xfrm>
            <a:off x="768700" y="1810487"/>
            <a:ext cx="8229600" cy="857400"/>
          </a:xfrm>
          <a:prstGeom prst="rect">
            <a:avLst/>
          </a:prstGeom>
          <a:noFill/>
          <a:ln>
            <a:noFill/>
          </a:ln>
        </p:spPr>
        <p:txBody>
          <a:bodyPr spcFirstLastPara="1" wrap="square" lIns="91425" tIns="45700" rIns="91425" bIns="45700" anchor="ctr" anchorCtr="0">
            <a:noAutofit/>
          </a:bodyPr>
          <a:lstStyle/>
          <a:p>
            <a:pPr marL="171450" indent="-171450" eaLnBrk="1" hangingPunct="1">
              <a:buFont typeface="Arial" panose="020B0604020202020204" pitchFamily="34" charset="0"/>
              <a:buChar char="•"/>
            </a:pPr>
            <a:r>
              <a:rPr lang="en-US" altLang="en-US" sz="1200" dirty="0"/>
              <a:t>GA Payroll Processing</a:t>
            </a:r>
          </a:p>
          <a:p>
            <a:pPr marL="171450" indent="-171450" eaLnBrk="1" hangingPunct="1">
              <a:buFont typeface="Arial" panose="020B0604020202020204" pitchFamily="34" charset="0"/>
              <a:buChar char="•"/>
            </a:pPr>
            <a:r>
              <a:rPr lang="en-US" altLang="en-US" sz="1200" dirty="0"/>
              <a:t>GA Payroll Audit</a:t>
            </a:r>
          </a:p>
          <a:p>
            <a:pPr marL="171450" indent="-171450" eaLnBrk="1" hangingPunct="1">
              <a:buFont typeface="Arial" panose="020B0604020202020204" pitchFamily="34" charset="0"/>
              <a:buChar char="•"/>
            </a:pPr>
            <a:r>
              <a:rPr lang="en-US" altLang="en-US" sz="1200" dirty="0"/>
              <a:t>GA Tuition Waivers</a:t>
            </a:r>
          </a:p>
          <a:p>
            <a:pPr marL="171450" indent="-171450" eaLnBrk="1" hangingPunct="1">
              <a:buFont typeface="Arial" panose="020B0604020202020204" pitchFamily="34" charset="0"/>
              <a:buChar char="•"/>
            </a:pPr>
            <a:r>
              <a:rPr lang="en-US" altLang="en-US" sz="1200" dirty="0"/>
              <a:t>Delayed Processing Consequences</a:t>
            </a:r>
          </a:p>
          <a:p>
            <a:pPr marL="171450" indent="-171450" eaLnBrk="1" hangingPunct="1">
              <a:buFont typeface="Arial" panose="020B0604020202020204" pitchFamily="34" charset="0"/>
              <a:buChar char="•"/>
            </a:pPr>
            <a:r>
              <a:rPr lang="en-US" altLang="en-US" sz="1200" dirty="0"/>
              <a:t>I-9 Forms and Tax Forms </a:t>
            </a:r>
          </a:p>
          <a:p>
            <a:pPr marL="171450" indent="-171450" eaLnBrk="1" hangingPunct="1">
              <a:buFont typeface="Arial" panose="020B0604020202020204" pitchFamily="34" charset="0"/>
              <a:buChar char="•"/>
            </a:pPr>
            <a:r>
              <a:rPr lang="en-US" altLang="en-US" sz="1200" dirty="0"/>
              <a:t>MISC Info</a:t>
            </a:r>
          </a:p>
        </p:txBody>
      </p:sp>
      <p:sp>
        <p:nvSpPr>
          <p:cNvPr id="85" name="Google Shape;85;p13"/>
          <p:cNvSpPr txBox="1"/>
          <p:nvPr/>
        </p:nvSpPr>
        <p:spPr>
          <a:xfrm>
            <a:off x="457200" y="3086825"/>
            <a:ext cx="8229600" cy="1025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BFBFBF"/>
              </a:buClr>
              <a:buSzPts val="2400"/>
              <a:buFont typeface="Arial"/>
              <a:buNone/>
            </a:pPr>
            <a:r>
              <a:rPr lang="en-US" sz="2000" dirty="0">
                <a:solidFill>
                  <a:schemeClr val="tx1"/>
                </a:solidFill>
              </a:rPr>
              <a:t>Gena Twarz, Graduate Payroll Manager, Payroll Department</a:t>
            </a:r>
          </a:p>
          <a:p>
            <a:pPr marL="0" marR="0" lvl="0" indent="0" algn="l" rtl="0">
              <a:spcBef>
                <a:spcPts val="0"/>
              </a:spcBef>
              <a:spcAft>
                <a:spcPts val="0"/>
              </a:spcAft>
              <a:buClr>
                <a:srgbClr val="BFBFBF"/>
              </a:buClr>
              <a:buSzPts val="2400"/>
              <a:buFont typeface="Arial"/>
              <a:buNone/>
            </a:pPr>
            <a:r>
              <a:rPr lang="en-US" sz="2000" dirty="0">
                <a:solidFill>
                  <a:srgbClr val="BFBFBF"/>
                </a:solidFill>
                <a:hlinkClick r:id="rId3"/>
              </a:rPr>
              <a:t>gena.twarz@uconn.edu</a:t>
            </a:r>
            <a:r>
              <a:rPr lang="en-US" sz="2000" dirty="0">
                <a:solidFill>
                  <a:srgbClr val="BFBFBF"/>
                </a:solidFill>
              </a:rPr>
              <a:t> </a:t>
            </a:r>
            <a:endParaRPr sz="2000" dirty="0">
              <a:solidFill>
                <a:srgbClr val="BFBFBF"/>
              </a:solidFill>
            </a:endParaRPr>
          </a:p>
        </p:txBody>
      </p:sp>
      <p:sp>
        <p:nvSpPr>
          <p:cNvPr id="86" name="Google Shape;86;p13"/>
          <p:cNvSpPr txBox="1"/>
          <p:nvPr/>
        </p:nvSpPr>
        <p:spPr>
          <a:xfrm>
            <a:off x="457200" y="4286250"/>
            <a:ext cx="82296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BFBFBF"/>
              </a:buClr>
              <a:buSzPts val="1400"/>
              <a:buFont typeface="Arial"/>
              <a:buNone/>
            </a:pPr>
            <a:r>
              <a:rPr lang="en-US" dirty="0">
                <a:solidFill>
                  <a:srgbClr val="BFBFBF"/>
                </a:solidFill>
              </a:rPr>
              <a:t>June 1, 2023</a:t>
            </a:r>
            <a:endParaRPr sz="1400" b="0" i="0" u="none" strike="noStrike" cap="none" dirty="0">
              <a:solidFill>
                <a:srgbClr val="BFBFBF"/>
              </a:solidFill>
              <a:latin typeface="Arial"/>
              <a:ea typeface="Arial"/>
              <a:cs typeface="Arial"/>
              <a:sym typeface="Arial"/>
            </a:endParaRPr>
          </a:p>
        </p:txBody>
      </p:sp>
    </p:spTree>
    <p:extLst>
      <p:ext uri="{BB962C8B-B14F-4D97-AF65-F5344CB8AC3E}">
        <p14:creationId xmlns:p14="http://schemas.microsoft.com/office/powerpoint/2010/main" val="2615044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FC9F-44FD-4032-9202-BEF3E64993B1}"/>
              </a:ext>
            </a:extLst>
          </p:cNvPr>
          <p:cNvSpPr>
            <a:spLocks noGrp="1"/>
          </p:cNvSpPr>
          <p:nvPr>
            <p:ph type="title"/>
          </p:nvPr>
        </p:nvSpPr>
        <p:spPr/>
        <p:txBody>
          <a:bodyPr/>
          <a:lstStyle/>
          <a:p>
            <a:r>
              <a:rPr lang="en-US" dirty="0"/>
              <a:t>GA Payroll Processing</a:t>
            </a:r>
          </a:p>
        </p:txBody>
      </p:sp>
      <p:sp>
        <p:nvSpPr>
          <p:cNvPr id="3" name="Text Placeholder 2">
            <a:extLst>
              <a:ext uri="{FF2B5EF4-FFF2-40B4-BE49-F238E27FC236}">
                <a16:creationId xmlns:a16="http://schemas.microsoft.com/office/drawing/2014/main" id="{77E6E058-D00A-451B-9AE0-C2413DA1555E}"/>
              </a:ext>
            </a:extLst>
          </p:cNvPr>
          <p:cNvSpPr>
            <a:spLocks noGrp="1"/>
          </p:cNvSpPr>
          <p:nvPr>
            <p:ph type="body" idx="1"/>
          </p:nvPr>
        </p:nvSpPr>
        <p:spPr/>
        <p:txBody>
          <a:bodyPr/>
          <a:lstStyle/>
          <a:p>
            <a:pPr marL="136525" indent="0">
              <a:buFont typeface="Wingdings 2" panose="05020102010507070707" pitchFamily="18" charset="2"/>
              <a:buNone/>
              <a:defRPr/>
            </a:pPr>
            <a:r>
              <a:rPr lang="en-US" altLang="en-US" sz="1400" dirty="0" err="1"/>
              <a:t>SmartHR</a:t>
            </a:r>
            <a:r>
              <a:rPr lang="en-US" altLang="en-US" sz="1400" dirty="0"/>
              <a:t>/</a:t>
            </a:r>
            <a:r>
              <a:rPr lang="en-US" altLang="en-US" sz="1400" dirty="0" err="1"/>
              <a:t>CoreCT</a:t>
            </a:r>
            <a:r>
              <a:rPr lang="en-US" altLang="en-US" sz="1400" dirty="0"/>
              <a:t> Payroll Transactions:</a:t>
            </a:r>
          </a:p>
          <a:p>
            <a:pPr lvl="1">
              <a:buFontTx/>
              <a:buChar char="-"/>
              <a:defRPr/>
            </a:pPr>
            <a:r>
              <a:rPr lang="en-US" altLang="en-US" sz="1400" dirty="0"/>
              <a:t>UC_TBH_GA   </a:t>
            </a:r>
            <a:r>
              <a:rPr lang="en-US" sz="1400" dirty="0">
                <a:effectLst/>
                <a:latin typeface="Calibri" panose="020F0502020204030204" pitchFamily="34" charset="0"/>
                <a:ea typeface="Calibri" panose="020F0502020204030204" pitchFamily="34" charset="0"/>
              </a:rPr>
              <a:t>Hire – never employed or returning from a break in service</a:t>
            </a:r>
          </a:p>
          <a:p>
            <a:pPr lvl="1">
              <a:buFontTx/>
              <a:buChar char="-"/>
              <a:defRPr/>
            </a:pPr>
            <a:r>
              <a:rPr lang="en-US" altLang="en-US" sz="1400" dirty="0"/>
              <a:t>UC_TBH_GI  </a:t>
            </a:r>
            <a:r>
              <a:rPr lang="en-US" altLang="en-US" sz="1400" dirty="0">
                <a:latin typeface="Calibri" panose="020F0502020204030204" pitchFamily="34" charset="0"/>
              </a:rPr>
              <a:t> </a:t>
            </a:r>
            <a:r>
              <a:rPr lang="en-US" sz="1400" dirty="0">
                <a:effectLst/>
                <a:latin typeface="Calibri" panose="020F0502020204030204" pitchFamily="34" charset="0"/>
                <a:ea typeface="Calibri" panose="020F0502020204030204" pitchFamily="34" charset="0"/>
              </a:rPr>
              <a:t> Provost Professional Internship- only a few departments have Grad Interns</a:t>
            </a:r>
          </a:p>
          <a:p>
            <a:pPr lvl="1">
              <a:buFontTx/>
              <a:buChar char="-"/>
              <a:defRPr/>
            </a:pPr>
            <a:r>
              <a:rPr lang="en-US" altLang="en-US" sz="1400" dirty="0"/>
              <a:t>UC_TBH_DC_GRAD_DAT </a:t>
            </a:r>
            <a:r>
              <a:rPr lang="en-US" sz="1400" dirty="0">
                <a:effectLst/>
                <a:latin typeface="Calibri" panose="020F0502020204030204" pitchFamily="34" charset="0"/>
                <a:ea typeface="Calibri" panose="020F0502020204030204" pitchFamily="34" charset="0"/>
                <a:cs typeface="Calibri" panose="020F0502020204030204" pitchFamily="34" charset="0"/>
              </a:rPr>
              <a:t>Fall continuation following spring 2023 assistantship</a:t>
            </a:r>
          </a:p>
          <a:p>
            <a:pPr lvl="1">
              <a:buFontTx/>
              <a:buChar char="-"/>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400" dirty="0">
                <a:latin typeface="Arial" panose="020B0604020202020204" pitchFamily="34" charset="0"/>
                <a:ea typeface="Calibri" panose="020F0502020204030204" pitchFamily="34" charset="0"/>
                <a:cs typeface="Arial" panose="020B0604020202020204" pitchFamily="34" charset="0"/>
              </a:rPr>
              <a:t>   To be used after the start of the semester has been processed: </a:t>
            </a:r>
            <a:endParaRPr lang="en-US" altLang="en-US" sz="1400" dirty="0"/>
          </a:p>
          <a:p>
            <a:pPr lvl="1">
              <a:buFontTx/>
              <a:buChar char="-"/>
              <a:defRPr/>
            </a:pPr>
            <a:r>
              <a:rPr lang="en-US" sz="1400" dirty="0">
                <a:latin typeface="Arial" panose="020B0604020202020204" pitchFamily="34" charset="0"/>
                <a:ea typeface="Calibri" panose="020F0502020204030204" pitchFamily="34" charset="0"/>
                <a:cs typeface="Arial" panose="020B0604020202020204" pitchFamily="34" charset="0"/>
              </a:rPr>
              <a:t>UC_TBH_DC_GA_PAY  Pay level changes or FTE changes</a:t>
            </a:r>
          </a:p>
          <a:p>
            <a:pPr lvl="1">
              <a:buFontTx/>
              <a:buChar char="-"/>
              <a:defRPr/>
            </a:pPr>
            <a:r>
              <a:rPr lang="en-US" sz="1400" dirty="0">
                <a:latin typeface="Arial" panose="020B0604020202020204" pitchFamily="34" charset="0"/>
                <a:ea typeface="Calibri" panose="020F0502020204030204" pitchFamily="34" charset="0"/>
                <a:cs typeface="Arial" panose="020B0604020202020204" pitchFamily="34" charset="0"/>
              </a:rPr>
              <a:t>UC_TBH_DC_FUND_GA  Funding KFS  changes</a:t>
            </a:r>
          </a:p>
          <a:p>
            <a:pPr lvl="1">
              <a:buFontTx/>
              <a:buChar char="-"/>
              <a:defRPr/>
            </a:pPr>
            <a:r>
              <a:rPr lang="en-US" sz="1400" dirty="0">
                <a:latin typeface="Arial" panose="020B0604020202020204" pitchFamily="34" charset="0"/>
                <a:ea typeface="Calibri" panose="020F0502020204030204" pitchFamily="34" charset="0"/>
                <a:cs typeface="Arial" panose="020B0604020202020204" pitchFamily="34" charset="0"/>
              </a:rPr>
              <a:t>UC_DC_TERM_GRD  Termination / remove from payroll</a:t>
            </a:r>
          </a:p>
          <a:p>
            <a:pPr marL="571500" lvl="1" indent="0">
              <a:buNone/>
              <a:defRPr/>
            </a:pPr>
            <a:endParaRPr lang="en-US" sz="14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altLang="en-US" sz="1400" dirty="0"/>
          </a:p>
          <a:p>
            <a:pPr marL="0" marR="0" indent="0">
              <a:spcBef>
                <a:spcPts val="0"/>
              </a:spcBef>
              <a:spcAft>
                <a:spcPts val="0"/>
              </a:spcAft>
              <a:buNone/>
            </a:pPr>
            <a:r>
              <a:rPr lang="en-US" altLang="en-US" sz="1400" dirty="0"/>
              <a:t>July 14, 2023 - 1</a:t>
            </a:r>
            <a:r>
              <a:rPr lang="en-US" altLang="en-US" sz="1400" baseline="30000" dirty="0"/>
              <a:t>St</a:t>
            </a:r>
            <a:r>
              <a:rPr lang="en-US" altLang="en-US" sz="1400" dirty="0"/>
              <a:t> processing deadline </a:t>
            </a:r>
          </a:p>
          <a:p>
            <a:pPr marL="571500" lvl="1" indent="0">
              <a:buNone/>
              <a:defRPr/>
            </a:pPr>
            <a:endParaRPr lang="en-US" altLang="en-US" sz="1400" dirty="0"/>
          </a:p>
          <a:p>
            <a:pPr marL="114300" indent="0">
              <a:buNone/>
            </a:pPr>
            <a:endParaRPr lang="en-US" dirty="0"/>
          </a:p>
        </p:txBody>
      </p:sp>
    </p:spTree>
    <p:extLst>
      <p:ext uri="{BB962C8B-B14F-4D97-AF65-F5344CB8AC3E}">
        <p14:creationId xmlns:p14="http://schemas.microsoft.com/office/powerpoint/2010/main" val="265378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09" y="327898"/>
            <a:ext cx="6172200" cy="594122"/>
          </a:xfrm>
        </p:spPr>
        <p:txBody>
          <a:bodyPr/>
          <a:lstStyle/>
          <a:p>
            <a:pPr>
              <a:defRPr/>
            </a:pPr>
            <a:r>
              <a:rPr lang="en-US" dirty="0">
                <a:solidFill>
                  <a:schemeClr val="bg1"/>
                </a:solidFill>
              </a:rPr>
              <a:t>GA Payroll Audit</a:t>
            </a:r>
          </a:p>
        </p:txBody>
      </p:sp>
      <p:sp>
        <p:nvSpPr>
          <p:cNvPr id="3" name="Content Placeholder 2"/>
          <p:cNvSpPr>
            <a:spLocks noGrp="1"/>
          </p:cNvSpPr>
          <p:nvPr>
            <p:ph idx="1"/>
          </p:nvPr>
        </p:nvSpPr>
        <p:spPr>
          <a:xfrm>
            <a:off x="168089" y="1344705"/>
            <a:ext cx="8724899" cy="3692377"/>
          </a:xfrm>
        </p:spPr>
        <p:txBody>
          <a:bodyPr>
            <a:normAutofit/>
          </a:bodyPr>
          <a:lstStyle/>
          <a:p>
            <a:pPr marL="102870" indent="0">
              <a:buClr>
                <a:schemeClr val="tx1">
                  <a:shade val="95000"/>
                </a:schemeClr>
              </a:buClr>
              <a:buNone/>
              <a:defRPr/>
            </a:pPr>
            <a:r>
              <a:rPr lang="en-US" sz="1500" b="1" dirty="0"/>
              <a:t>Compare offer letter against SmartHR Hire/Continuation transaction: </a:t>
            </a:r>
          </a:p>
          <a:p>
            <a:pPr marL="102870" indent="0">
              <a:buClr>
                <a:schemeClr val="tx1">
                  <a:shade val="95000"/>
                </a:schemeClr>
              </a:buClr>
              <a:buNone/>
              <a:defRPr/>
            </a:pPr>
            <a:r>
              <a:rPr lang="en-US" sz="1200" b="1" dirty="0"/>
              <a:t>Name: </a:t>
            </a:r>
            <a:r>
              <a:rPr lang="en-US" sz="1100" dirty="0"/>
              <a:t>Full legal name.</a:t>
            </a:r>
          </a:p>
          <a:p>
            <a:pPr marL="102870" indent="0">
              <a:buClr>
                <a:schemeClr val="tx1">
                  <a:shade val="95000"/>
                </a:schemeClr>
              </a:buClr>
              <a:buNone/>
              <a:defRPr/>
            </a:pPr>
            <a:r>
              <a:rPr lang="en-US" sz="1200" b="1" dirty="0"/>
              <a:t>Stipend level: </a:t>
            </a:r>
            <a:r>
              <a:rPr lang="en-US" sz="1100" dirty="0"/>
              <a:t>PeopleSoft SA feeds pay rate information to SmartHR.  </a:t>
            </a:r>
          </a:p>
          <a:p>
            <a:pPr marL="102870" indent="0">
              <a:buClr>
                <a:schemeClr val="tx1">
                  <a:shade val="95000"/>
                </a:schemeClr>
              </a:buClr>
              <a:buNone/>
              <a:defRPr/>
            </a:pPr>
            <a:r>
              <a:rPr lang="en-US" sz="900" dirty="0"/>
              <a:t>	</a:t>
            </a:r>
            <a:r>
              <a:rPr lang="en-US" sz="1100" dirty="0"/>
              <a:t>If level 2 rate is expected, but not yet applied to the SmartHR transaction, use the following language in the offer letter: </a:t>
            </a:r>
          </a:p>
          <a:p>
            <a:pPr marL="102870" indent="0">
              <a:buClr>
                <a:schemeClr val="tx1">
                  <a:shade val="95000"/>
                </a:schemeClr>
              </a:buClr>
              <a:buNone/>
              <a:defRPr/>
            </a:pPr>
            <a:r>
              <a:rPr lang="en-US" sz="1050" dirty="0"/>
              <a:t>	</a:t>
            </a:r>
            <a:r>
              <a:rPr lang="en-US" sz="1050" i="1" dirty="0"/>
              <a:t>“Compensation at the Level 2 stipend rate of [state the numerical amount] is conditional upon the submission of the final 	transcript which reflects the successful completion of the Master’s Degree program to the University of Connecticut Graduate 	Admissions team (</a:t>
            </a:r>
            <a:r>
              <a:rPr lang="en-US" sz="1050" i="1" u="sng" dirty="0">
                <a:hlinkClick r:id="rId3"/>
              </a:rPr>
              <a:t>gradadmissions@uconn.edu</a:t>
            </a:r>
            <a:r>
              <a:rPr lang="en-US" sz="1050" i="1" dirty="0"/>
              <a:t>). Until such time, compensation will be at the Level 1 stipend rate of [state the 	numerical amount].” </a:t>
            </a:r>
            <a:endParaRPr lang="en-US" sz="1200" dirty="0"/>
          </a:p>
          <a:p>
            <a:pPr marL="102870" indent="0">
              <a:buClr>
                <a:schemeClr val="tx1">
                  <a:shade val="95000"/>
                </a:schemeClr>
              </a:buClr>
              <a:buNone/>
              <a:defRPr/>
            </a:pPr>
            <a:r>
              <a:rPr lang="en-US" sz="1200" b="1" dirty="0"/>
              <a:t>Stipend Charts </a:t>
            </a:r>
            <a:r>
              <a:rPr lang="en-US" sz="1050" dirty="0"/>
              <a:t>are determined by the GEU-UAW contract period 2023-2024. </a:t>
            </a:r>
          </a:p>
          <a:p>
            <a:pPr marL="102870" indent="0">
              <a:buClr>
                <a:schemeClr val="tx1">
                  <a:shade val="95000"/>
                </a:schemeClr>
              </a:buClr>
              <a:buNone/>
              <a:defRPr/>
            </a:pPr>
            <a:r>
              <a:rPr lang="en-US" sz="1200" b="1" dirty="0"/>
              <a:t>Hours:</a:t>
            </a:r>
            <a:r>
              <a:rPr lang="en-US" sz="1200" dirty="0"/>
              <a:t> </a:t>
            </a:r>
            <a:r>
              <a:rPr lang="en-US" sz="1100" dirty="0"/>
              <a:t>FTE Full-time = 20hrs 100%, Part-Time Minimum of 10 hours 50%, or any amount of time between 50% &amp; 100%.</a:t>
            </a:r>
          </a:p>
          <a:p>
            <a:pPr marL="102870" indent="0">
              <a:buClr>
                <a:schemeClr val="tx1">
                  <a:shade val="95000"/>
                </a:schemeClr>
              </a:buClr>
              <a:buNone/>
              <a:defRPr/>
            </a:pPr>
            <a:r>
              <a:rPr lang="en-US" sz="1200" b="1" dirty="0"/>
              <a:t>Semester Dates: </a:t>
            </a:r>
            <a:r>
              <a:rPr lang="en-US" sz="1100" dirty="0"/>
              <a:t>Full Academic Year 08/23/2023-05/21/2024 Fall only 8/23/2023-01/06/2024; Spring continuation 01/07/2024-05/21/2024; Spring new hire 01/06/2024-5/21/2024</a:t>
            </a:r>
          </a:p>
          <a:p>
            <a:pPr marL="102870" indent="0">
              <a:buClr>
                <a:schemeClr val="tx1">
                  <a:shade val="95000"/>
                </a:schemeClr>
              </a:buClr>
              <a:buNone/>
              <a:defRPr/>
            </a:pPr>
            <a:r>
              <a:rPr lang="en-US" sz="1200" b="1" dirty="0"/>
              <a:t>Employment Code: </a:t>
            </a:r>
            <a:r>
              <a:rPr lang="en-US" sz="1100" dirty="0"/>
              <a:t>UT Teaching assistant, UR Research assistant, US both Teach and Research. Do not use GA-UCONN, this is not a valid code even though it is still listed in the drop-down menu.</a:t>
            </a:r>
          </a:p>
          <a:p>
            <a:pPr marL="102870" indent="0">
              <a:buClr>
                <a:schemeClr val="tx1">
                  <a:shade val="95000"/>
                </a:schemeClr>
              </a:buClr>
              <a:buNone/>
              <a:defRPr/>
            </a:pPr>
            <a:r>
              <a:rPr lang="en-US" sz="1200" b="1" dirty="0"/>
              <a:t>Signatures: </a:t>
            </a:r>
            <a:r>
              <a:rPr lang="en-US" sz="1100" dirty="0"/>
              <a:t>Offer letters with a “font signature” or digital signature will be accepted as well as wet signatures.</a:t>
            </a:r>
            <a:endParaRPr lang="en-US" dirty="0"/>
          </a:p>
          <a:p>
            <a:pPr marL="411480" indent="-308610">
              <a:buClr>
                <a:schemeClr val="tx1">
                  <a:shade val="95000"/>
                </a:schemeClr>
              </a:buClr>
              <a:buFont typeface="Wingdings 2"/>
              <a:buChar char=""/>
              <a:defRPr/>
            </a:pPr>
            <a:endParaRPr lang="en-US" dirty="0"/>
          </a:p>
          <a:p>
            <a:pPr marL="411480" indent="-308610">
              <a:buClr>
                <a:schemeClr val="tx1">
                  <a:shade val="95000"/>
                </a:schemeClr>
              </a:buClr>
              <a:buFont typeface="Wingdings 2"/>
              <a:buChar char=""/>
              <a:defRPr/>
            </a:pPr>
            <a:endParaRPr lang="en-US" dirty="0"/>
          </a:p>
          <a:p>
            <a:pPr marL="411480" indent="-308610">
              <a:buClr>
                <a:schemeClr val="tx1">
                  <a:shade val="95000"/>
                </a:schemeClr>
              </a:buClr>
              <a:buFont typeface="Wingdings 2"/>
              <a:buChar char=""/>
              <a:defRPr/>
            </a:pPr>
            <a:endParaRPr lang="en-US" dirty="0"/>
          </a:p>
          <a:p>
            <a:pPr marL="102870" indent="0">
              <a:buClr>
                <a:schemeClr val="tx1">
                  <a:shade val="95000"/>
                </a:schemeClr>
              </a:buClr>
              <a:buNone/>
              <a:defRPr/>
            </a:pPr>
            <a:endParaRPr lang="en-US" dirty="0"/>
          </a:p>
        </p:txBody>
      </p:sp>
    </p:spTree>
    <p:extLst>
      <p:ext uri="{BB962C8B-B14F-4D97-AF65-F5344CB8AC3E}">
        <p14:creationId xmlns:p14="http://schemas.microsoft.com/office/powerpoint/2010/main" val="1403853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39" y="624839"/>
            <a:ext cx="8875059" cy="453629"/>
          </a:xfrm>
        </p:spPr>
        <p:txBody>
          <a:bodyPr/>
          <a:lstStyle/>
          <a:p>
            <a:pPr>
              <a:defRPr/>
            </a:pPr>
            <a:r>
              <a:rPr lang="en-US" sz="3000" dirty="0">
                <a:solidFill>
                  <a:schemeClr val="bg1"/>
                </a:solidFill>
              </a:rPr>
              <a:t>Computer-Generated Components Needed for Graduate Assistant (GA) Tuition Waiver </a:t>
            </a:r>
            <a:br>
              <a:rPr lang="en-US" sz="3000" dirty="0">
                <a:solidFill>
                  <a:schemeClr val="bg1"/>
                </a:solidFill>
                <a:effectLst/>
              </a:rPr>
            </a:br>
            <a:endParaRPr lang="en-US" sz="3000" dirty="0">
              <a:solidFill>
                <a:schemeClr val="bg1"/>
              </a:solidFill>
            </a:endParaRPr>
          </a:p>
        </p:txBody>
      </p:sp>
      <p:sp>
        <p:nvSpPr>
          <p:cNvPr id="3" name="Content Placeholder 2"/>
          <p:cNvSpPr>
            <a:spLocks noGrp="1"/>
          </p:cNvSpPr>
          <p:nvPr>
            <p:ph idx="1"/>
          </p:nvPr>
        </p:nvSpPr>
        <p:spPr>
          <a:xfrm>
            <a:off x="152398" y="1184577"/>
            <a:ext cx="8875059" cy="3630706"/>
          </a:xfrm>
        </p:spPr>
        <p:txBody>
          <a:bodyPr>
            <a:noAutofit/>
          </a:bodyPr>
          <a:lstStyle/>
          <a:p>
            <a:pPr marL="114300" indent="0">
              <a:buNone/>
              <a:defRPr/>
            </a:pPr>
            <a:endParaRPr lang="en-US" sz="1400" dirty="0"/>
          </a:p>
          <a:p>
            <a:pPr marL="114300" indent="0">
              <a:buNone/>
              <a:defRPr/>
            </a:pPr>
            <a:r>
              <a:rPr lang="en-US" sz="1200" dirty="0"/>
              <a:t>If at any time any of these components are not in sync, the tuition waiver might “fall off” the fee bill and the tuition charge will show as an amount due by the GA. </a:t>
            </a:r>
          </a:p>
          <a:p>
            <a:pPr marL="114300" indent="0">
              <a:buNone/>
              <a:defRPr/>
            </a:pPr>
            <a:r>
              <a:rPr lang="en-US" sz="1400" dirty="0"/>
              <a:t>	1) </a:t>
            </a:r>
            <a:r>
              <a:rPr lang="en-US" sz="1200" dirty="0"/>
              <a:t>An active graduate student record in Student Administration System (SA - PeopleSoft) </a:t>
            </a:r>
          </a:p>
          <a:p>
            <a:pPr marL="114300" indent="0">
              <a:buNone/>
              <a:defRPr/>
            </a:pPr>
            <a:r>
              <a:rPr lang="en-US" sz="1200" dirty="0"/>
              <a:t>	2)  A valid graduate assistant payroll authorization entered into Core-CT SmartHR for a minimum of one semester.</a:t>
            </a:r>
          </a:p>
          <a:p>
            <a:pPr marL="114300" indent="0">
              <a:buNone/>
              <a:defRPr/>
            </a:pPr>
            <a:r>
              <a:rPr lang="en-US" sz="1200" dirty="0"/>
              <a:t>	3)  Social Security Number (SSN) match in SA (PeopleSoft) and Core-CT (Payroll) </a:t>
            </a:r>
          </a:p>
          <a:p>
            <a:pPr marL="114300" indent="0">
              <a:buNone/>
              <a:defRPr/>
            </a:pPr>
            <a:r>
              <a:rPr lang="en-US" sz="1200" dirty="0"/>
              <a:t>	4)  Full-time registration of six (6) or more credits on the GRAD career</a:t>
            </a:r>
            <a:r>
              <a:rPr lang="en-US" sz="1400" dirty="0"/>
              <a:t>.</a:t>
            </a:r>
          </a:p>
          <a:p>
            <a:pPr marL="114300" indent="0">
              <a:buNone/>
              <a:defRPr/>
            </a:pPr>
            <a:r>
              <a:rPr lang="en-US" sz="1200" b="1" dirty="0"/>
              <a:t>Caution regarding SS numbers</a:t>
            </a:r>
            <a:r>
              <a:rPr lang="en-US" sz="1400" b="1" dirty="0"/>
              <a:t>:  </a:t>
            </a:r>
          </a:p>
          <a:p>
            <a:pPr marL="307975" indent="-171450">
              <a:defRPr/>
            </a:pPr>
            <a:r>
              <a:rPr lang="en-US" sz="1200" dirty="0"/>
              <a:t>PeopleSoft does not require incoming graduate assistants to enter their Social Security number. This is an optional field.  </a:t>
            </a:r>
          </a:p>
          <a:p>
            <a:pPr marL="307975" indent="-171450">
              <a:defRPr/>
            </a:pPr>
            <a:r>
              <a:rPr lang="en-US" sz="1200" dirty="0"/>
              <a:t>If a payroll record is initiated with a ‘placeholder’ number, Payroll can still pay the individual and the tuition waiver will show on the fee bill as long as Core-CT and Student ID/PeopleSoft numbers match.  When the GA updates one of the systems with their valid SSN, they must also update the other system. </a:t>
            </a:r>
            <a:r>
              <a:rPr lang="en-US" sz="1200" u="sng" dirty="0">
                <a:hlinkClick r:id="rId3"/>
              </a:rPr>
              <a:t>Biographical-Info-Update-Request</a:t>
            </a:r>
            <a:endParaRPr lang="en-US" sz="1200" u="sng" dirty="0"/>
          </a:p>
          <a:p>
            <a:pPr marL="307975" indent="-171450">
              <a:defRPr/>
            </a:pPr>
            <a:r>
              <a:rPr lang="en-US" sz="1200" dirty="0"/>
              <a:t>Once the payroll record has been established, there isn’t an automatic update of SSNs. </a:t>
            </a:r>
            <a:r>
              <a:rPr lang="en-US" sz="1200" u="sng" dirty="0">
                <a:hlinkClick r:id="rId4" tooltip="https://nam10.safelinks.protection.outlook.com/?url=https%3a%2f%2fuconn-my.sharepoint.com%2f%3af%3a%2fg%2fpersonal%2fellen_lowe_uconn_edu%2feoa_t8uuglvfm10bcjtf0fibktinonzrbij5volceuahfg&amp;data=04%7c01%7cjennifer.m.martin%40uconn.edu%7c643bc799aed04e18070f0"/>
              </a:rPr>
              <a:t>Upload SSN here</a:t>
            </a:r>
            <a:r>
              <a:rPr lang="en-US" sz="1200" u="sng" dirty="0"/>
              <a:t>  </a:t>
            </a:r>
            <a:endParaRPr lang="en-US" sz="1200" dirty="0"/>
          </a:p>
          <a:p>
            <a:pPr marL="651510" lvl="1" indent="-212598">
              <a:buNone/>
              <a:defRPr/>
            </a:pPr>
            <a:r>
              <a:rPr lang="en-US" sz="1400" dirty="0"/>
              <a:t>	</a:t>
            </a:r>
          </a:p>
        </p:txBody>
      </p:sp>
    </p:spTree>
    <p:extLst>
      <p:ext uri="{BB962C8B-B14F-4D97-AF65-F5344CB8AC3E}">
        <p14:creationId xmlns:p14="http://schemas.microsoft.com/office/powerpoint/2010/main" val="360071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title" idx="4294967295"/>
          </p:nvPr>
        </p:nvSpPr>
        <p:spPr>
          <a:xfrm>
            <a:off x="457200" y="527462"/>
            <a:ext cx="8229600" cy="8572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4400"/>
              <a:buFont typeface="Arial"/>
              <a:buNone/>
              <a:tabLst/>
              <a:defRPr/>
            </a:pPr>
            <a:r>
              <a:rPr kumimoji="0" lang="en-US" sz="3200" b="1" i="0" u="none" strike="noStrike" kern="0" cap="none" spc="0" normalizeH="0" baseline="0" noProof="0" dirty="0">
                <a:ln>
                  <a:noFill/>
                </a:ln>
                <a:solidFill>
                  <a:schemeClr val="tx1"/>
                </a:solidFill>
                <a:effectLst/>
                <a:uLnTx/>
                <a:uFillTx/>
                <a:latin typeface="Arial"/>
                <a:ea typeface="Arial"/>
                <a:cs typeface="Arial"/>
                <a:sym typeface="Arial"/>
              </a:rPr>
              <a:t>Graduate Assistants</a:t>
            </a:r>
          </a:p>
        </p:txBody>
      </p:sp>
      <p:sp>
        <p:nvSpPr>
          <p:cNvPr id="84" name="Google Shape;84;p13"/>
          <p:cNvSpPr txBox="1"/>
          <p:nvPr/>
        </p:nvSpPr>
        <p:spPr>
          <a:xfrm>
            <a:off x="457200" y="1760591"/>
            <a:ext cx="8229600" cy="139961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US" sz="1200" dirty="0">
                <a:solidFill>
                  <a:schemeClr val="dk1"/>
                </a:solidFill>
              </a:rPr>
              <a:t>- </a:t>
            </a:r>
            <a:r>
              <a:rPr lang="en-US" sz="1200" dirty="0">
                <a:solidFill>
                  <a:schemeClr val="tx1"/>
                </a:solidFill>
              </a:rPr>
              <a:t>Eligibility to Hire/Offer Letter Guidance </a:t>
            </a:r>
          </a:p>
          <a:p>
            <a:pPr marL="0" marR="0" lvl="0" indent="0" algn="l" rtl="0">
              <a:spcBef>
                <a:spcPts val="0"/>
              </a:spcBef>
              <a:spcAft>
                <a:spcPts val="0"/>
              </a:spcAft>
              <a:buClr>
                <a:schemeClr val="dk1"/>
              </a:buClr>
              <a:buSzPts val="3600"/>
              <a:buFont typeface="Arial"/>
              <a:buNone/>
            </a:pPr>
            <a:r>
              <a:rPr lang="en-US" sz="1200" dirty="0">
                <a:solidFill>
                  <a:schemeClr val="tx1"/>
                </a:solidFill>
              </a:rPr>
              <a:t>- Prepping for Fall </a:t>
            </a:r>
          </a:p>
          <a:p>
            <a:pPr marL="0" marR="0" lvl="0" indent="0" algn="l" rtl="0">
              <a:spcBef>
                <a:spcPts val="0"/>
              </a:spcBef>
              <a:spcAft>
                <a:spcPts val="0"/>
              </a:spcAft>
              <a:buClr>
                <a:schemeClr val="dk1"/>
              </a:buClr>
              <a:buSzPts val="3600"/>
              <a:buFont typeface="Arial"/>
              <a:buNone/>
            </a:pPr>
            <a:r>
              <a:rPr lang="en-US" sz="1200" b="0" i="0" u="none" strike="noStrike" cap="none" dirty="0">
                <a:solidFill>
                  <a:schemeClr val="tx1"/>
                </a:solidFill>
                <a:sym typeface="Arial"/>
              </a:rPr>
              <a:t>- Supplemental Description of Duties Forms</a:t>
            </a:r>
          </a:p>
          <a:p>
            <a:pPr marL="0" marR="0" lvl="0" indent="0" algn="l" rtl="0">
              <a:spcBef>
                <a:spcPts val="0"/>
              </a:spcBef>
              <a:spcAft>
                <a:spcPts val="0"/>
              </a:spcAft>
              <a:buClr>
                <a:schemeClr val="dk1"/>
              </a:buClr>
              <a:buSzPts val="3600"/>
              <a:buFont typeface="Arial"/>
              <a:buNone/>
            </a:pPr>
            <a:r>
              <a:rPr lang="en-US" sz="1200" dirty="0">
                <a:solidFill>
                  <a:schemeClr val="tx1"/>
                </a:solidFill>
              </a:rPr>
              <a:t>- Stipend Levels </a:t>
            </a:r>
          </a:p>
          <a:p>
            <a:pPr marL="0" marR="0" lvl="0" indent="0" algn="l" rtl="0">
              <a:spcBef>
                <a:spcPts val="0"/>
              </a:spcBef>
              <a:spcAft>
                <a:spcPts val="0"/>
              </a:spcAft>
              <a:buClr>
                <a:schemeClr val="dk1"/>
              </a:buClr>
              <a:buSzPts val="3600"/>
              <a:buFont typeface="Arial"/>
              <a:buNone/>
            </a:pPr>
            <a:r>
              <a:rPr lang="en-US" sz="1200" b="0" i="0" u="none" strike="noStrike" cap="none" dirty="0">
                <a:solidFill>
                  <a:schemeClr val="tx1"/>
                </a:solidFill>
                <a:sym typeface="Arial"/>
              </a:rPr>
              <a:t>- TA English proficiency </a:t>
            </a:r>
          </a:p>
          <a:p>
            <a:pPr marL="0" marR="0" lvl="0" indent="0" algn="l" rtl="0">
              <a:spcBef>
                <a:spcPts val="0"/>
              </a:spcBef>
              <a:spcAft>
                <a:spcPts val="0"/>
              </a:spcAft>
              <a:buClr>
                <a:schemeClr val="dk1"/>
              </a:buClr>
              <a:buSzPts val="3600"/>
              <a:buFont typeface="Arial"/>
              <a:buNone/>
            </a:pPr>
            <a:r>
              <a:rPr lang="en-US" sz="1200" dirty="0">
                <a:solidFill>
                  <a:schemeClr val="tx1"/>
                </a:solidFill>
              </a:rPr>
              <a:t>- Overrides and the GA Hire Level Report </a:t>
            </a:r>
          </a:p>
          <a:p>
            <a:pPr marL="0" marR="0" lvl="0" indent="0" algn="l" rtl="0">
              <a:spcBef>
                <a:spcPts val="0"/>
              </a:spcBef>
              <a:spcAft>
                <a:spcPts val="0"/>
              </a:spcAft>
              <a:buClr>
                <a:schemeClr val="dk1"/>
              </a:buClr>
              <a:buSzPts val="3600"/>
              <a:buFont typeface="Arial"/>
              <a:buNone/>
            </a:pPr>
            <a:r>
              <a:rPr lang="en-US" sz="1200" b="0" i="0" u="none" strike="noStrike" cap="none" dirty="0">
                <a:solidFill>
                  <a:schemeClr val="tx1"/>
                </a:solidFill>
                <a:sym typeface="Arial"/>
              </a:rPr>
              <a:t>- Things You </a:t>
            </a:r>
            <a:r>
              <a:rPr lang="en-US" sz="1200" b="0" i="1" u="none" strike="noStrike" cap="none" dirty="0">
                <a:solidFill>
                  <a:schemeClr val="tx1"/>
                </a:solidFill>
                <a:sym typeface="Arial"/>
              </a:rPr>
              <a:t>Might</a:t>
            </a:r>
            <a:r>
              <a:rPr lang="en-US" sz="1200" b="0" i="0" u="none" strike="noStrike" cap="none" dirty="0">
                <a:solidFill>
                  <a:schemeClr val="tx1"/>
                </a:solidFill>
                <a:sym typeface="Arial"/>
              </a:rPr>
              <a:t> Need to Know </a:t>
            </a:r>
          </a:p>
          <a:p>
            <a:pPr>
              <a:buClr>
                <a:schemeClr val="dk1"/>
              </a:buClr>
              <a:buSzPts val="3600"/>
            </a:pPr>
            <a:r>
              <a:rPr lang="en-US" sz="1200" dirty="0">
                <a:solidFill>
                  <a:schemeClr val="tx1"/>
                </a:solidFill>
              </a:rPr>
              <a:t>- Mid-semester separations </a:t>
            </a:r>
          </a:p>
          <a:p>
            <a:pPr marL="0" marR="0" lvl="0" indent="0" algn="l" rtl="0">
              <a:spcBef>
                <a:spcPts val="0"/>
              </a:spcBef>
              <a:spcAft>
                <a:spcPts val="0"/>
              </a:spcAft>
              <a:buClr>
                <a:schemeClr val="dk1"/>
              </a:buClr>
              <a:buSzPts val="3600"/>
              <a:buFont typeface="Arial"/>
              <a:buNone/>
            </a:pPr>
            <a:r>
              <a:rPr lang="en-US" sz="1200" b="0" i="0" u="none" strike="noStrike" cap="none" dirty="0">
                <a:solidFill>
                  <a:srgbClr val="FF0000"/>
                </a:solidFill>
                <a:sym typeface="Arial"/>
              </a:rPr>
              <a:t> </a:t>
            </a:r>
          </a:p>
          <a:p>
            <a:pPr marL="0" marR="0" lvl="0" indent="0" algn="l" rtl="0">
              <a:spcBef>
                <a:spcPts val="0"/>
              </a:spcBef>
              <a:spcAft>
                <a:spcPts val="0"/>
              </a:spcAft>
              <a:buClr>
                <a:schemeClr val="dk1"/>
              </a:buClr>
              <a:buSzPts val="3600"/>
              <a:buFont typeface="Arial"/>
              <a:buNone/>
            </a:pPr>
            <a:endParaRPr lang="en-US" sz="1200" b="0" i="0" u="none" strike="noStrike" cap="none" dirty="0">
              <a:solidFill>
                <a:schemeClr val="dk1"/>
              </a:solidFill>
              <a:sym typeface="Arial"/>
            </a:endParaRPr>
          </a:p>
          <a:p>
            <a:pPr marL="0" marR="0" lvl="0" indent="0" algn="l" rtl="0">
              <a:spcBef>
                <a:spcPts val="0"/>
              </a:spcBef>
              <a:spcAft>
                <a:spcPts val="0"/>
              </a:spcAft>
              <a:buClr>
                <a:schemeClr val="dk1"/>
              </a:buClr>
              <a:buSzPts val="3600"/>
              <a:buFont typeface="Arial"/>
              <a:buNone/>
            </a:pPr>
            <a:endParaRPr sz="1200" b="0" i="0" u="none" strike="noStrike" cap="none" dirty="0">
              <a:solidFill>
                <a:schemeClr val="dk1"/>
              </a:solidFill>
              <a:sym typeface="Arial"/>
            </a:endParaRPr>
          </a:p>
        </p:txBody>
      </p:sp>
      <p:sp>
        <p:nvSpPr>
          <p:cNvPr id="85" name="Google Shape;85;p13"/>
          <p:cNvSpPr txBox="1"/>
          <p:nvPr/>
        </p:nvSpPr>
        <p:spPr>
          <a:xfrm>
            <a:off x="457200" y="3322026"/>
            <a:ext cx="8229600" cy="1025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BFBFBF"/>
              </a:buClr>
              <a:buSzPts val="2400"/>
              <a:buFont typeface="Arial"/>
              <a:buNone/>
            </a:pPr>
            <a:r>
              <a:rPr lang="en-US" sz="1200" dirty="0">
                <a:solidFill>
                  <a:schemeClr val="tx1"/>
                </a:solidFill>
              </a:rPr>
              <a:t>Megan Petsa, Director of Graduate Student Administration, The Graduate School</a:t>
            </a:r>
          </a:p>
          <a:p>
            <a:pPr marL="0" marR="0" lvl="0" indent="0" algn="l" rtl="0">
              <a:spcBef>
                <a:spcPts val="0"/>
              </a:spcBef>
              <a:spcAft>
                <a:spcPts val="0"/>
              </a:spcAft>
              <a:buClr>
                <a:srgbClr val="BFBFBF"/>
              </a:buClr>
              <a:buSzPts val="2400"/>
              <a:buFont typeface="Arial"/>
              <a:buNone/>
            </a:pPr>
            <a:r>
              <a:rPr lang="en-US" sz="1200" dirty="0">
                <a:solidFill>
                  <a:schemeClr val="bg2">
                    <a:lumMod val="20000"/>
                    <a:lumOff val="80000"/>
                  </a:schemeClr>
                </a:solidFill>
                <a:hlinkClick r:id="rId3"/>
              </a:rPr>
              <a:t>megan.petsa@uconn.edu</a:t>
            </a:r>
            <a:r>
              <a:rPr lang="en-US" sz="1200" dirty="0">
                <a:solidFill>
                  <a:schemeClr val="bg2">
                    <a:lumMod val="20000"/>
                    <a:lumOff val="80000"/>
                  </a:schemeClr>
                </a:solidFill>
              </a:rPr>
              <a:t> | </a:t>
            </a:r>
            <a:r>
              <a:rPr lang="en-US" sz="1200" dirty="0">
                <a:hlinkClick r:id="rId4"/>
              </a:rPr>
              <a:t>https://grad.uconn.edu/staff/assistantship-information/</a:t>
            </a:r>
            <a:endParaRPr lang="en-US" sz="1200" dirty="0"/>
          </a:p>
          <a:p>
            <a:pPr marL="0" marR="0" lvl="0" indent="0" algn="l" rtl="0">
              <a:spcBef>
                <a:spcPts val="0"/>
              </a:spcBef>
              <a:spcAft>
                <a:spcPts val="0"/>
              </a:spcAft>
              <a:buClr>
                <a:srgbClr val="BFBFBF"/>
              </a:buClr>
              <a:buSzPts val="2400"/>
              <a:buFont typeface="Arial"/>
              <a:buNone/>
            </a:pPr>
            <a:endParaRPr lang="en-US" sz="1200" dirty="0">
              <a:solidFill>
                <a:schemeClr val="bg2">
                  <a:lumMod val="20000"/>
                  <a:lumOff val="80000"/>
                </a:schemeClr>
              </a:solidFill>
            </a:endParaRPr>
          </a:p>
          <a:p>
            <a:pPr>
              <a:buClr>
                <a:srgbClr val="BFBFBF"/>
              </a:buClr>
              <a:buSzPts val="2400"/>
            </a:pPr>
            <a:r>
              <a:rPr lang="en-US" sz="1200" dirty="0">
                <a:solidFill>
                  <a:schemeClr val="tx1"/>
                </a:solidFill>
              </a:rPr>
              <a:t>Alison Cutler, Labor Relations Associate, Labor and Employment Attorney, Office of Faculty &amp; Staff Labor Relations</a:t>
            </a:r>
          </a:p>
          <a:p>
            <a:pPr>
              <a:buClr>
                <a:srgbClr val="BFBFBF"/>
              </a:buClr>
              <a:buSzPts val="2400"/>
            </a:pPr>
            <a:r>
              <a:rPr lang="en-US" sz="1200" dirty="0">
                <a:solidFill>
                  <a:schemeClr val="tx1"/>
                </a:solidFill>
                <a:hlinkClick r:id="rId5"/>
              </a:rPr>
              <a:t>alison.culter@uconn.edu</a:t>
            </a:r>
            <a:r>
              <a:rPr lang="en-US" sz="1200" dirty="0">
                <a:solidFill>
                  <a:schemeClr val="tx1"/>
                </a:solidFill>
              </a:rPr>
              <a:t> | </a:t>
            </a:r>
            <a:r>
              <a:rPr lang="en-US" sz="1200" dirty="0">
                <a:solidFill>
                  <a:schemeClr val="tx1"/>
                </a:solidFill>
                <a:hlinkClick r:id="rId6"/>
              </a:rPr>
              <a:t>laborrelations@uconn.edu</a:t>
            </a:r>
            <a:r>
              <a:rPr lang="en-US" sz="1200" dirty="0">
                <a:solidFill>
                  <a:schemeClr val="tx1"/>
                </a:solidFill>
              </a:rPr>
              <a:t> </a:t>
            </a:r>
          </a:p>
          <a:p>
            <a:pPr marL="0" marR="0" lvl="0" indent="0" algn="l" rtl="0">
              <a:spcBef>
                <a:spcPts val="0"/>
              </a:spcBef>
              <a:spcAft>
                <a:spcPts val="0"/>
              </a:spcAft>
              <a:buClr>
                <a:srgbClr val="BFBFBF"/>
              </a:buClr>
              <a:buSzPts val="2400"/>
              <a:buFont typeface="Arial"/>
              <a:buNone/>
            </a:pPr>
            <a:endParaRPr sz="1600" dirty="0">
              <a:solidFill>
                <a:schemeClr val="bg2">
                  <a:lumMod val="20000"/>
                  <a:lumOff val="80000"/>
                </a:schemeClr>
              </a:solidFill>
            </a:endParaRPr>
          </a:p>
        </p:txBody>
      </p:sp>
      <p:sp>
        <p:nvSpPr>
          <p:cNvPr id="86" name="Google Shape;86;p13"/>
          <p:cNvSpPr txBox="1"/>
          <p:nvPr/>
        </p:nvSpPr>
        <p:spPr>
          <a:xfrm>
            <a:off x="457200" y="4347426"/>
            <a:ext cx="82296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BFBFBF"/>
              </a:buClr>
              <a:buSzPts val="1400"/>
              <a:buFont typeface="Arial"/>
              <a:buNone/>
            </a:pPr>
            <a:r>
              <a:rPr lang="en-US" dirty="0">
                <a:solidFill>
                  <a:srgbClr val="BFBFBF"/>
                </a:solidFill>
              </a:rPr>
              <a:t>June 1, 2023</a:t>
            </a:r>
            <a:endParaRPr sz="1400" b="0" i="0" u="none" strike="noStrike" cap="none" dirty="0">
              <a:solidFill>
                <a:srgbClr val="BFBFBF"/>
              </a:solidFill>
              <a:latin typeface="Arial"/>
              <a:ea typeface="Arial"/>
              <a:cs typeface="Arial"/>
              <a:sym typeface="Arial"/>
            </a:endParaRPr>
          </a:p>
        </p:txBody>
      </p:sp>
    </p:spTree>
    <p:extLst>
      <p:ext uri="{BB962C8B-B14F-4D97-AF65-F5344CB8AC3E}">
        <p14:creationId xmlns:p14="http://schemas.microsoft.com/office/powerpoint/2010/main" val="1422991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6375"/>
            <a:ext cx="8229600" cy="745347"/>
          </a:xfrm>
        </p:spPr>
        <p:txBody>
          <a:bodyPr/>
          <a:lstStyle/>
          <a:p>
            <a:r>
              <a:rPr lang="en-US" sz="4000" dirty="0"/>
              <a:t>Delayed Processing of GA Payroll</a:t>
            </a:r>
          </a:p>
        </p:txBody>
      </p:sp>
      <p:sp>
        <p:nvSpPr>
          <p:cNvPr id="10243" name="Content Placeholder 2"/>
          <p:cNvSpPr>
            <a:spLocks noGrp="1"/>
          </p:cNvSpPr>
          <p:nvPr>
            <p:ph idx="1"/>
          </p:nvPr>
        </p:nvSpPr>
        <p:spPr>
          <a:xfrm>
            <a:off x="179294" y="1268962"/>
            <a:ext cx="8892988" cy="3641875"/>
          </a:xfrm>
        </p:spPr>
        <p:txBody>
          <a:bodyPr/>
          <a:lstStyle/>
          <a:p>
            <a:pPr marL="102394" indent="0">
              <a:buNone/>
              <a:defRPr/>
            </a:pPr>
            <a:r>
              <a:rPr lang="en-US" altLang="en-US" sz="1050" dirty="0"/>
              <a:t> </a:t>
            </a:r>
            <a:r>
              <a:rPr lang="en-US" altLang="en-US" sz="1100" b="1" u="sng" dirty="0"/>
              <a:t>Tuition waiver</a:t>
            </a:r>
            <a:r>
              <a:rPr lang="en-US" altLang="en-US" sz="1100" b="1" dirty="0"/>
              <a:t> </a:t>
            </a:r>
            <a:r>
              <a:rPr lang="en-US" altLang="en-US" sz="1100" dirty="0"/>
              <a:t>will not be added to GA’s account.</a:t>
            </a:r>
          </a:p>
          <a:p>
            <a:pPr marL="102394" indent="0">
              <a:buNone/>
              <a:defRPr/>
            </a:pPr>
            <a:endParaRPr lang="en-US" altLang="en-US" sz="1100" dirty="0"/>
          </a:p>
          <a:p>
            <a:pPr marL="136525" indent="0">
              <a:buFont typeface="Wingdings 2" panose="05020102010507070707" pitchFamily="18" charset="2"/>
              <a:buNone/>
              <a:defRPr/>
            </a:pPr>
            <a:r>
              <a:rPr lang="en-US" altLang="en-US" sz="1100" b="1" u="sng" dirty="0"/>
              <a:t>Payroll deductions</a:t>
            </a:r>
            <a:r>
              <a:rPr lang="en-US" altLang="en-US" sz="1100" b="1" dirty="0"/>
              <a:t>: </a:t>
            </a:r>
            <a:r>
              <a:rPr lang="en-US" altLang="en-US" sz="1100" dirty="0"/>
              <a:t>GAs cannot apply for a payroll deduction without a valid payroll authorization in SmartHR/</a:t>
            </a:r>
            <a:r>
              <a:rPr lang="en-US" altLang="en-US" sz="1100" dirty="0" err="1"/>
              <a:t>CoreCT</a:t>
            </a:r>
            <a:r>
              <a:rPr lang="en-US" altLang="en-US" sz="1100" dirty="0"/>
              <a:t>.</a:t>
            </a:r>
          </a:p>
          <a:p>
            <a:pPr>
              <a:defRPr/>
            </a:pPr>
            <a:endParaRPr lang="en-US" altLang="en-US" sz="1100" dirty="0"/>
          </a:p>
          <a:p>
            <a:pPr marL="136525" indent="0">
              <a:buFont typeface="Wingdings 2" panose="05020102010507070707" pitchFamily="18" charset="2"/>
              <a:buNone/>
              <a:defRPr/>
            </a:pPr>
            <a:r>
              <a:rPr lang="en-US" altLang="en-US" sz="1100" b="1" u="sng" dirty="0"/>
              <a:t>Student Late Fees</a:t>
            </a:r>
            <a:r>
              <a:rPr lang="en-US" altLang="en-US" sz="1100" b="1" dirty="0"/>
              <a:t> </a:t>
            </a:r>
            <a:r>
              <a:rPr lang="en-US" altLang="en-US" sz="1100" dirty="0"/>
              <a:t>are applied if the GA hasn’t paid the University fees by the Bursar’s deadline.</a:t>
            </a:r>
          </a:p>
          <a:p>
            <a:pPr marL="136525" indent="0">
              <a:buFont typeface="Wingdings 2" panose="05020102010507070707" pitchFamily="18" charset="2"/>
              <a:buNone/>
              <a:defRPr/>
            </a:pPr>
            <a:endParaRPr lang="en-US" altLang="en-US" sz="1100" dirty="0"/>
          </a:p>
          <a:p>
            <a:pPr marL="136525" indent="0">
              <a:buFont typeface="Wingdings 2" panose="05020102010507070707" pitchFamily="18" charset="2"/>
              <a:buNone/>
              <a:defRPr/>
            </a:pPr>
            <a:r>
              <a:rPr lang="en-US" altLang="en-US" sz="1100" b="1" u="sng" dirty="0"/>
              <a:t>Separation Transaction</a:t>
            </a:r>
            <a:r>
              <a:rPr lang="en-US" altLang="en-US" sz="1100" b="1" dirty="0"/>
              <a:t> </a:t>
            </a:r>
            <a:r>
              <a:rPr lang="en-US" altLang="en-US" sz="1100" dirty="0"/>
              <a:t>will be automatically processed for any GA not continued.</a:t>
            </a:r>
          </a:p>
          <a:p>
            <a:pPr>
              <a:defRPr/>
            </a:pPr>
            <a:endParaRPr lang="en-US" altLang="en-US" sz="1100" dirty="0"/>
          </a:p>
          <a:p>
            <a:pPr marL="136525" indent="0">
              <a:buFont typeface="Wingdings 2" panose="05020102010507070707" pitchFamily="18" charset="2"/>
              <a:buNone/>
              <a:defRPr/>
            </a:pPr>
            <a:r>
              <a:rPr lang="en-US" altLang="en-US" sz="1100" b="1" u="sng" dirty="0"/>
              <a:t>Medical benefits</a:t>
            </a:r>
            <a:r>
              <a:rPr lang="en-US" altLang="en-US" sz="1100" b="1" dirty="0"/>
              <a:t> </a:t>
            </a:r>
            <a:r>
              <a:rPr lang="en-US" altLang="en-US" sz="1100" dirty="0"/>
              <a:t>will end effective 8/31/2023. </a:t>
            </a:r>
          </a:p>
          <a:p>
            <a:pPr marL="136525" indent="0">
              <a:buFont typeface="Wingdings 2" panose="05020102010507070707" pitchFamily="18" charset="2"/>
              <a:buNone/>
              <a:defRPr/>
            </a:pPr>
            <a:endParaRPr lang="en-US" altLang="en-US" sz="1100" dirty="0"/>
          </a:p>
          <a:p>
            <a:pPr marL="136525" indent="0">
              <a:buFont typeface="Wingdings 2" panose="05020102010507070707" pitchFamily="18" charset="2"/>
              <a:buNone/>
              <a:defRPr/>
            </a:pPr>
            <a:r>
              <a:rPr lang="en-US" altLang="en-US" sz="1100" b="1" u="sng" dirty="0"/>
              <a:t>Monetary compensation</a:t>
            </a:r>
            <a:r>
              <a:rPr lang="en-US" altLang="en-US" sz="1100" dirty="0"/>
              <a:t>: Late payment to graduate assistant</a:t>
            </a:r>
          </a:p>
          <a:p>
            <a:pPr marL="136525" indent="0">
              <a:buFont typeface="Wingdings 2" panose="05020102010507070707" pitchFamily="18" charset="2"/>
              <a:buNone/>
              <a:defRPr/>
            </a:pPr>
            <a:endParaRPr lang="en-US" altLang="en-US" sz="1100" dirty="0"/>
          </a:p>
          <a:p>
            <a:pPr marL="136525" indent="0">
              <a:buFont typeface="Wingdings 2" panose="05020102010507070707" pitchFamily="18" charset="2"/>
              <a:buNone/>
              <a:defRPr/>
            </a:pPr>
            <a:r>
              <a:rPr lang="en-US" altLang="en-US" sz="1100" b="1" u="sng" dirty="0"/>
              <a:t>Violation of Labor Laws</a:t>
            </a:r>
            <a:r>
              <a:rPr lang="en-US" altLang="en-US" sz="1100" dirty="0"/>
              <a:t> if GA is working without compensation.</a:t>
            </a:r>
          </a:p>
          <a:p>
            <a:pPr marL="136525" indent="0">
              <a:buFont typeface="Wingdings 2" panose="05020102010507070707" pitchFamily="18" charset="2"/>
              <a:buNone/>
              <a:defRPr/>
            </a:pPr>
            <a:endParaRPr lang="en-US" altLang="en-US" sz="1100" dirty="0"/>
          </a:p>
          <a:p>
            <a:pPr marL="136525" indent="0">
              <a:buFont typeface="Wingdings 2" panose="05020102010507070707" pitchFamily="18" charset="2"/>
              <a:buNone/>
              <a:defRPr/>
            </a:pPr>
            <a:r>
              <a:rPr lang="en-US" sz="1100" b="1" u="sng" dirty="0"/>
              <a:t>Delay in funding is not an acceptable reason to delay adding a GA to </a:t>
            </a:r>
            <a:r>
              <a:rPr lang="en-US" sz="1100" b="1" u="sng" dirty="0" err="1"/>
              <a:t>SmartHR</a:t>
            </a:r>
            <a:r>
              <a:rPr lang="en-US" sz="1100" b="1" u="sng" dirty="0"/>
              <a:t>.</a:t>
            </a:r>
            <a:endParaRPr lang="en-US" altLang="en-US" sz="2000" dirty="0"/>
          </a:p>
        </p:txBody>
      </p:sp>
    </p:spTree>
    <p:extLst>
      <p:ext uri="{BB962C8B-B14F-4D97-AF65-F5344CB8AC3E}">
        <p14:creationId xmlns:p14="http://schemas.microsoft.com/office/powerpoint/2010/main" val="105664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chemeClr val="bg1"/>
                </a:solidFill>
              </a:rPr>
              <a:t>Employment Eligibility - Form I-9s</a:t>
            </a:r>
          </a:p>
        </p:txBody>
      </p:sp>
      <p:sp>
        <p:nvSpPr>
          <p:cNvPr id="10243" name="Content Placeholder 2"/>
          <p:cNvSpPr>
            <a:spLocks noGrp="1"/>
          </p:cNvSpPr>
          <p:nvPr>
            <p:ph idx="1"/>
          </p:nvPr>
        </p:nvSpPr>
        <p:spPr>
          <a:xfrm>
            <a:off x="197224" y="1326776"/>
            <a:ext cx="8756276" cy="3672659"/>
          </a:xfrm>
        </p:spPr>
        <p:txBody>
          <a:bodyPr/>
          <a:lstStyle/>
          <a:p>
            <a:pPr marL="114300" indent="0" eaLnBrk="1" hangingPunct="1">
              <a:buNone/>
            </a:pPr>
            <a:r>
              <a:rPr lang="en-US" altLang="en-US" sz="1400" b="1" dirty="0"/>
              <a:t>Form I-9s are required for:</a:t>
            </a:r>
          </a:p>
          <a:p>
            <a:pPr eaLnBrk="1" hangingPunct="1">
              <a:buFontTx/>
              <a:buChar char="-"/>
            </a:pPr>
            <a:r>
              <a:rPr lang="en-US" altLang="en-US" sz="1400" dirty="0"/>
              <a:t>Newly hired graduate assistants never employed by UConn</a:t>
            </a:r>
          </a:p>
          <a:p>
            <a:pPr eaLnBrk="1" hangingPunct="1">
              <a:buFontTx/>
              <a:buChar char="-"/>
            </a:pPr>
            <a:r>
              <a:rPr lang="en-US" altLang="en-US" sz="1400" dirty="0"/>
              <a:t>Rehired graduate assistants following a break in service</a:t>
            </a:r>
          </a:p>
          <a:p>
            <a:pPr eaLnBrk="1" hangingPunct="1">
              <a:buFontTx/>
              <a:buChar char="-"/>
            </a:pPr>
            <a:r>
              <a:rPr lang="en-US" sz="1400" dirty="0"/>
              <a:t>Protocol on how to complete Form I-9 while working remotely can be found here: </a:t>
            </a:r>
            <a:r>
              <a:rPr lang="en-US" sz="1400" u="sng" dirty="0">
                <a:hlinkClick r:id="rId3"/>
              </a:rPr>
              <a:t>https://payroll.uconn.edu/i-9-protocol-working-remotely/</a:t>
            </a:r>
            <a:endParaRPr lang="en-US" sz="1400" u="sng" dirty="0"/>
          </a:p>
          <a:p>
            <a:pPr eaLnBrk="1" hangingPunct="1">
              <a:buFontTx/>
              <a:buChar char="-"/>
            </a:pPr>
            <a:r>
              <a:rPr lang="en-US" sz="1400" dirty="0"/>
              <a:t>Additional information can be found on the Payroll Department website in the I-9 Center Link </a:t>
            </a:r>
            <a:r>
              <a:rPr lang="en-US" sz="1400" u="sng" dirty="0">
                <a:hlinkClick r:id="rId4"/>
              </a:rPr>
              <a:t>https://payroll.uconn.edu/form-i9/</a:t>
            </a:r>
            <a:endParaRPr lang="en-US" sz="1400" u="sng" dirty="0"/>
          </a:p>
          <a:p>
            <a:pPr lvl="1" eaLnBrk="1" hangingPunct="1">
              <a:buFontTx/>
              <a:buChar char="-"/>
              <a:defRPr/>
            </a:pPr>
            <a:r>
              <a:rPr lang="en-US" sz="1400" dirty="0"/>
              <a:t>Forms can be sent to Payroll via SharePoint: </a:t>
            </a:r>
            <a:r>
              <a:rPr lang="en-US" sz="1400" u="sng" dirty="0">
                <a:hlinkClick r:id="rId5"/>
              </a:rPr>
              <a:t>Upload I9 here</a:t>
            </a:r>
            <a:r>
              <a:rPr lang="en-US" sz="1400" dirty="0"/>
              <a:t>. Forms should not be faxed, mailed, or walked over to the Payroll office.</a:t>
            </a:r>
          </a:p>
          <a:p>
            <a:pPr eaLnBrk="1" hangingPunct="1">
              <a:buFont typeface="Wingdings 2" panose="05020102010507070707" pitchFamily="18" charset="2"/>
              <a:buNone/>
            </a:pPr>
            <a:endParaRPr lang="en-US" sz="1400" dirty="0"/>
          </a:p>
          <a:p>
            <a:pPr eaLnBrk="1" hangingPunct="1">
              <a:buFont typeface="Wingdings 2" panose="05020102010507070707" pitchFamily="18" charset="2"/>
              <a:buNone/>
            </a:pPr>
            <a:endParaRPr lang="en-US" altLang="en-US" sz="1950" dirty="0"/>
          </a:p>
        </p:txBody>
      </p:sp>
    </p:spTree>
    <p:extLst>
      <p:ext uri="{BB962C8B-B14F-4D97-AF65-F5344CB8AC3E}">
        <p14:creationId xmlns:p14="http://schemas.microsoft.com/office/powerpoint/2010/main" val="946021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F0DF-6FB4-4A23-93D1-E465334E1593}"/>
              </a:ext>
            </a:extLst>
          </p:cNvPr>
          <p:cNvSpPr>
            <a:spLocks noGrp="1"/>
          </p:cNvSpPr>
          <p:nvPr>
            <p:ph type="title"/>
          </p:nvPr>
        </p:nvSpPr>
        <p:spPr/>
        <p:txBody>
          <a:bodyPr/>
          <a:lstStyle/>
          <a:p>
            <a:r>
              <a:rPr lang="en-US" dirty="0"/>
              <a:t>Tax Forms</a:t>
            </a:r>
          </a:p>
        </p:txBody>
      </p:sp>
      <p:sp>
        <p:nvSpPr>
          <p:cNvPr id="3" name="Text Placeholder 2">
            <a:extLst>
              <a:ext uri="{FF2B5EF4-FFF2-40B4-BE49-F238E27FC236}">
                <a16:creationId xmlns:a16="http://schemas.microsoft.com/office/drawing/2014/main" id="{F0FBD7A7-9735-44EF-BABA-42FF72E79842}"/>
              </a:ext>
            </a:extLst>
          </p:cNvPr>
          <p:cNvSpPr>
            <a:spLocks noGrp="1"/>
          </p:cNvSpPr>
          <p:nvPr>
            <p:ph type="body" idx="1"/>
          </p:nvPr>
        </p:nvSpPr>
        <p:spPr/>
        <p:txBody>
          <a:bodyPr/>
          <a:lstStyle/>
          <a:p>
            <a:pPr marL="136525" indent="0">
              <a:buFont typeface="Wingdings 2" panose="05020102010507070707" pitchFamily="18" charset="2"/>
              <a:buNone/>
              <a:defRPr/>
            </a:pPr>
            <a:endParaRPr lang="en-US" altLang="en-US" sz="1400" b="1" u="sng" dirty="0"/>
          </a:p>
          <a:p>
            <a:pPr marL="136525" indent="0">
              <a:buFont typeface="Wingdings 2" panose="05020102010507070707" pitchFamily="18" charset="2"/>
              <a:buNone/>
              <a:defRPr/>
            </a:pPr>
            <a:r>
              <a:rPr lang="en-US" altLang="en-US" sz="1400" b="1" u="sng" dirty="0"/>
              <a:t>Payroll Tax Forms</a:t>
            </a:r>
            <a:r>
              <a:rPr lang="en-US" altLang="en-US" sz="1400" b="1" dirty="0"/>
              <a:t>:</a:t>
            </a:r>
          </a:p>
          <a:p>
            <a:pPr marL="879475" lvl="1" indent="-285750">
              <a:buFont typeface="Arial" panose="020B0604020202020204" pitchFamily="34" charset="0"/>
              <a:buChar char="•"/>
              <a:defRPr/>
            </a:pPr>
            <a:r>
              <a:rPr lang="en-US" altLang="en-US" sz="1200" b="1" u="sng" dirty="0"/>
              <a:t>US and Resident Alien </a:t>
            </a:r>
            <a:r>
              <a:rPr lang="en-US" altLang="en-US" sz="1200" dirty="0"/>
              <a:t>citizens can complete their Federal tax forms online through Employee Self Service ess.ucon.edu. CT W4s are still completed using the </a:t>
            </a:r>
            <a:r>
              <a:rPr lang="en-US" sz="1200" dirty="0">
                <a:hlinkClick r:id="rId3"/>
              </a:rPr>
              <a:t>CT-W4_1221.pdf</a:t>
            </a:r>
            <a:r>
              <a:rPr lang="en-US" altLang="en-US" sz="1200" dirty="0"/>
              <a:t> and submitted to the Payroll office: </a:t>
            </a:r>
            <a:r>
              <a:rPr lang="en-US" sz="1200" dirty="0">
                <a:hlinkClick r:id="rId4"/>
              </a:rPr>
              <a:t>Upload Completed Tax Forms Here</a:t>
            </a:r>
            <a:r>
              <a:rPr lang="en-US" sz="1200" dirty="0"/>
              <a:t> </a:t>
            </a:r>
            <a:r>
              <a:rPr lang="en-US" altLang="en-US" sz="1200" dirty="0"/>
              <a:t> </a:t>
            </a:r>
          </a:p>
          <a:p>
            <a:pPr marL="879475" lvl="1" indent="-285750">
              <a:buFont typeface="Arial" panose="020B0604020202020204" pitchFamily="34" charset="0"/>
              <a:buChar char="•"/>
              <a:defRPr/>
            </a:pPr>
            <a:r>
              <a:rPr lang="en-US" altLang="en-US" sz="1200" b="1" u="sng" dirty="0"/>
              <a:t>Foreign Nationals </a:t>
            </a:r>
            <a:r>
              <a:rPr lang="en-US" altLang="en-US" sz="1200" dirty="0"/>
              <a:t>employed by UConn are subject to Federal and Connecticut state income taxes. The actual amount that an individual is liable for will depend on various factors, such as visa type, amount of time in the United States, foreign tax treaties, etc.  </a:t>
            </a:r>
            <a:r>
              <a:rPr lang="en-US" altLang="en-US" sz="1200" u="sng" dirty="0">
                <a:hlinkClick r:id="rId5"/>
              </a:rPr>
              <a:t>Foreign National Information Form</a:t>
            </a:r>
            <a:r>
              <a:rPr lang="en-US" altLang="en-US" sz="1200" u="sng" dirty="0"/>
              <a:t> </a:t>
            </a:r>
          </a:p>
          <a:p>
            <a:pPr marL="136525" indent="0">
              <a:buFont typeface="Wingdings 2" panose="05020102010507070707" pitchFamily="18" charset="2"/>
              <a:buNone/>
              <a:defRPr/>
            </a:pPr>
            <a:endParaRPr lang="en-US" sz="1200" dirty="0"/>
          </a:p>
          <a:p>
            <a:pPr marL="136525" indent="0">
              <a:buFont typeface="Wingdings 2" panose="05020102010507070707" pitchFamily="18" charset="2"/>
              <a:buNone/>
              <a:defRPr/>
            </a:pPr>
            <a:r>
              <a:rPr lang="en-US" sz="1200" dirty="0"/>
              <a:t>More information about </a:t>
            </a:r>
            <a:r>
              <a:rPr lang="en-US" sz="1200" b="1" dirty="0"/>
              <a:t>foreign national taxation</a:t>
            </a:r>
            <a:r>
              <a:rPr lang="en-US" sz="1200" dirty="0"/>
              <a:t> can be found at </a:t>
            </a:r>
            <a:r>
              <a:rPr lang="en-US" sz="1200" u="sng" dirty="0">
                <a:hlinkClick r:id="rId6"/>
              </a:rPr>
              <a:t>https://payroll.uconn.edu/foreign-national-student/</a:t>
            </a:r>
            <a:r>
              <a:rPr lang="en-US" sz="1200" dirty="0"/>
              <a:t> </a:t>
            </a:r>
          </a:p>
          <a:p>
            <a:pPr marL="136525" indent="0">
              <a:buFont typeface="Wingdings 2" panose="05020102010507070707" pitchFamily="18" charset="2"/>
              <a:buNone/>
              <a:defRPr/>
            </a:pPr>
            <a:endParaRPr lang="en-US" altLang="en-US" sz="1200" b="1" dirty="0"/>
          </a:p>
          <a:p>
            <a:endParaRPr lang="en-US" dirty="0"/>
          </a:p>
        </p:txBody>
      </p:sp>
    </p:spTree>
    <p:extLst>
      <p:ext uri="{BB962C8B-B14F-4D97-AF65-F5344CB8AC3E}">
        <p14:creationId xmlns:p14="http://schemas.microsoft.com/office/powerpoint/2010/main" val="693830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73" y="293608"/>
            <a:ext cx="5772150" cy="651272"/>
          </a:xfrm>
        </p:spPr>
        <p:txBody>
          <a:bodyPr/>
          <a:lstStyle/>
          <a:p>
            <a:pPr>
              <a:defRPr/>
            </a:pPr>
            <a:r>
              <a:rPr lang="en-US" dirty="0">
                <a:solidFill>
                  <a:schemeClr val="bg1"/>
                </a:solidFill>
              </a:rPr>
              <a:t>MISC Information</a:t>
            </a:r>
          </a:p>
        </p:txBody>
      </p:sp>
      <p:sp>
        <p:nvSpPr>
          <p:cNvPr id="11267" name="Content Placeholder 2"/>
          <p:cNvSpPr>
            <a:spLocks noGrp="1"/>
          </p:cNvSpPr>
          <p:nvPr>
            <p:ph idx="1"/>
          </p:nvPr>
        </p:nvSpPr>
        <p:spPr>
          <a:xfrm>
            <a:off x="0" y="1422400"/>
            <a:ext cx="7658100" cy="3309144"/>
          </a:xfrm>
        </p:spPr>
        <p:txBody>
          <a:bodyPr/>
          <a:lstStyle/>
          <a:p>
            <a:pPr marL="136525" indent="0" eaLnBrk="1" hangingPunct="1">
              <a:spcBef>
                <a:spcPts val="0"/>
              </a:spcBef>
              <a:buFont typeface="Wingdings 2" panose="05020102010507070707" pitchFamily="18" charset="2"/>
              <a:buNone/>
            </a:pPr>
            <a:r>
              <a:rPr lang="en-US" altLang="en-US" sz="1300" b="1" u="sng" dirty="0"/>
              <a:t>Foreign &amp; Out of State mailing address</a:t>
            </a:r>
            <a:r>
              <a:rPr lang="en-US" altLang="en-US" sz="1300" b="1" dirty="0"/>
              <a:t>:</a:t>
            </a:r>
            <a:r>
              <a:rPr lang="en-US" altLang="en-US" sz="1300" dirty="0"/>
              <a:t> Update address in the SmartHR template to the Department’s campus address.</a:t>
            </a:r>
          </a:p>
          <a:p>
            <a:pPr marL="136525" indent="0" eaLnBrk="1" hangingPunct="1">
              <a:lnSpc>
                <a:spcPct val="150000"/>
              </a:lnSpc>
              <a:buFont typeface="Wingdings 2" panose="05020102010507070707" pitchFamily="18" charset="2"/>
              <a:buNone/>
            </a:pPr>
            <a:r>
              <a:rPr lang="en-US" altLang="en-US" sz="1300" b="1" u="sng" dirty="0"/>
              <a:t>Grad Payroll </a:t>
            </a:r>
            <a:r>
              <a:rPr lang="en-US" altLang="en-US" sz="1300" b="1" u="sng" dirty="0" err="1"/>
              <a:t>ListServ</a:t>
            </a:r>
            <a:r>
              <a:rPr lang="en-US" altLang="en-US" sz="1300" b="1" dirty="0"/>
              <a:t>:</a:t>
            </a:r>
            <a:r>
              <a:rPr lang="en-US" altLang="en-US" sz="1300" dirty="0"/>
              <a:t> GAPROC-L – Sign up to receive GA specific information</a:t>
            </a:r>
          </a:p>
          <a:p>
            <a:pPr marL="136525" indent="0" eaLnBrk="1" hangingPunct="1">
              <a:lnSpc>
                <a:spcPct val="150000"/>
              </a:lnSpc>
              <a:buFont typeface="Wingdings 2" panose="05020102010507070707" pitchFamily="18" charset="2"/>
              <a:buNone/>
            </a:pPr>
            <a:r>
              <a:rPr lang="en-US" altLang="en-US" sz="1300" b="1" u="sng" dirty="0"/>
              <a:t>Stipend Changes</a:t>
            </a:r>
            <a:r>
              <a:rPr lang="en-US" altLang="en-US" sz="1300" b="1" dirty="0"/>
              <a:t>:</a:t>
            </a:r>
            <a:r>
              <a:rPr lang="en-US" altLang="en-US" sz="1300" dirty="0"/>
              <a:t>  SmartHR transactions are required for pay changes.</a:t>
            </a:r>
          </a:p>
          <a:p>
            <a:pPr marL="136525" indent="0" eaLnBrk="1" hangingPunct="1">
              <a:lnSpc>
                <a:spcPct val="150000"/>
              </a:lnSpc>
              <a:buFont typeface="Wingdings 2" panose="05020102010507070707" pitchFamily="18" charset="2"/>
              <a:buNone/>
            </a:pPr>
            <a:r>
              <a:rPr lang="en-US" altLang="en-US" sz="1300" b="1" u="sng" dirty="0"/>
              <a:t>SDD Forms</a:t>
            </a:r>
            <a:r>
              <a:rPr lang="en-US" altLang="en-US" sz="1300" b="1" dirty="0"/>
              <a:t>: </a:t>
            </a:r>
            <a:r>
              <a:rPr lang="en-US" altLang="en-US" sz="1300" dirty="0"/>
              <a:t>Required by the GEU-UAW contract, but does not need to be attached to SmartHR</a:t>
            </a:r>
          </a:p>
          <a:p>
            <a:pPr marL="136525" indent="0" eaLnBrk="1" hangingPunct="1">
              <a:lnSpc>
                <a:spcPct val="150000"/>
              </a:lnSpc>
              <a:buFont typeface="Wingdings 2" panose="05020102010507070707" pitchFamily="18" charset="2"/>
              <a:buNone/>
            </a:pPr>
            <a:r>
              <a:rPr lang="en-US" altLang="en-US" sz="1300" b="1" u="sng" dirty="0"/>
              <a:t>1</a:t>
            </a:r>
            <a:r>
              <a:rPr lang="en-US" altLang="en-US" sz="1300" b="1" u="sng" baseline="30000" dirty="0"/>
              <a:t>st</a:t>
            </a:r>
            <a:r>
              <a:rPr lang="en-US" altLang="en-US" sz="1300" b="1" u="sng" dirty="0"/>
              <a:t> pay - Grad Processing Deadline</a:t>
            </a:r>
            <a:r>
              <a:rPr lang="en-US" altLang="en-US" sz="1300" b="1" dirty="0"/>
              <a:t>: </a:t>
            </a:r>
            <a:r>
              <a:rPr lang="en-US" altLang="en-US" sz="1300" dirty="0"/>
              <a:t>is 7/14/2023</a:t>
            </a:r>
          </a:p>
          <a:p>
            <a:pPr marL="114300" indent="0" eaLnBrk="1" hangingPunct="1">
              <a:lnSpc>
                <a:spcPct val="150000"/>
              </a:lnSpc>
              <a:buNone/>
            </a:pPr>
            <a:endParaRPr lang="en-US" altLang="en-US" sz="900" dirty="0"/>
          </a:p>
        </p:txBody>
      </p:sp>
      <p:pic>
        <p:nvPicPr>
          <p:cNvPr id="11268"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036" y="3598209"/>
            <a:ext cx="1552575" cy="138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73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07BE-62A4-4865-B5BA-AE428986A2CC}"/>
              </a:ext>
            </a:extLst>
          </p:cNvPr>
          <p:cNvSpPr>
            <a:spLocks noGrp="1"/>
          </p:cNvSpPr>
          <p:nvPr>
            <p:ph type="title"/>
          </p:nvPr>
        </p:nvSpPr>
        <p:spPr>
          <a:xfrm>
            <a:off x="251460" y="168275"/>
            <a:ext cx="8229600" cy="857250"/>
          </a:xfrm>
        </p:spPr>
        <p:txBody>
          <a:bodyPr/>
          <a:lstStyle/>
          <a:p>
            <a:r>
              <a:rPr lang="en-US" dirty="0"/>
              <a:t>MISC Information </a:t>
            </a:r>
          </a:p>
        </p:txBody>
      </p:sp>
      <p:sp>
        <p:nvSpPr>
          <p:cNvPr id="3" name="Text Placeholder 2">
            <a:extLst>
              <a:ext uri="{FF2B5EF4-FFF2-40B4-BE49-F238E27FC236}">
                <a16:creationId xmlns:a16="http://schemas.microsoft.com/office/drawing/2014/main" id="{D2641832-C62A-4EA3-8C59-B19F37140A69}"/>
              </a:ext>
            </a:extLst>
          </p:cNvPr>
          <p:cNvSpPr>
            <a:spLocks noGrp="1"/>
          </p:cNvSpPr>
          <p:nvPr>
            <p:ph type="body" idx="1"/>
          </p:nvPr>
        </p:nvSpPr>
        <p:spPr>
          <a:xfrm>
            <a:off x="63061" y="1130724"/>
            <a:ext cx="8970579" cy="3953655"/>
          </a:xfrm>
        </p:spPr>
        <p:txBody>
          <a:bodyPr/>
          <a:lstStyle/>
          <a:p>
            <a:pPr marL="136525" indent="0">
              <a:spcBef>
                <a:spcPts val="800"/>
              </a:spcBef>
              <a:buFont typeface="Wingdings 2" panose="05020102010507070707" pitchFamily="18" charset="2"/>
              <a:buNone/>
              <a:defRPr/>
            </a:pPr>
            <a:endParaRPr lang="en-US" altLang="en-US" sz="1200" b="1" u="sng" dirty="0"/>
          </a:p>
          <a:p>
            <a:pPr marL="136525" indent="0">
              <a:spcBef>
                <a:spcPts val="800"/>
              </a:spcBef>
              <a:buFont typeface="Wingdings 2" panose="05020102010507070707" pitchFamily="18" charset="2"/>
              <a:buNone/>
              <a:defRPr/>
            </a:pPr>
            <a:r>
              <a:rPr lang="en-US" altLang="en-US" sz="1250" b="1" u="sng" dirty="0"/>
              <a:t>FTE (Full Time Equivalent) changes</a:t>
            </a:r>
            <a:r>
              <a:rPr lang="en-US" altLang="en-US" sz="1250" b="1" dirty="0"/>
              <a:t>: </a:t>
            </a:r>
            <a:r>
              <a:rPr lang="en-US" altLang="en-US" sz="1250" dirty="0"/>
              <a:t>Increase or decrease percent employed should not be retroactive. </a:t>
            </a:r>
          </a:p>
          <a:p>
            <a:pPr marL="136525" indent="0">
              <a:spcBef>
                <a:spcPts val="800"/>
              </a:spcBef>
              <a:buFont typeface="Wingdings 2" panose="05020102010507070707" pitchFamily="18" charset="2"/>
              <a:buNone/>
              <a:defRPr/>
            </a:pPr>
            <a:r>
              <a:rPr lang="en-US" altLang="en-US" sz="1250" b="1" u="sng" dirty="0"/>
              <a:t>Fellowship Awards</a:t>
            </a:r>
            <a:r>
              <a:rPr lang="en-US" altLang="en-US" sz="1250" b="1" dirty="0"/>
              <a:t>:</a:t>
            </a:r>
            <a:r>
              <a:rPr lang="en-US" altLang="en-US" sz="1250" dirty="0"/>
              <a:t> Service-free money awarded to the GA.  There isn’t a work component associated with this award. </a:t>
            </a:r>
          </a:p>
          <a:p>
            <a:pPr marL="136525" indent="0">
              <a:spcBef>
                <a:spcPts val="800"/>
              </a:spcBef>
              <a:buFont typeface="Wingdings 2" panose="05020102010507070707" pitchFamily="18" charset="2"/>
              <a:buNone/>
              <a:defRPr/>
            </a:pPr>
            <a:r>
              <a:rPr lang="en-US" altLang="en-US" sz="1250" b="1" u="sng" dirty="0"/>
              <a:t>Separation Actions</a:t>
            </a:r>
            <a:r>
              <a:rPr lang="en-US" altLang="en-US" sz="1250" b="1" dirty="0"/>
              <a:t>: </a:t>
            </a:r>
            <a:r>
              <a:rPr lang="en-US" altLang="en-US" sz="1250" dirty="0"/>
              <a:t>Payroll will process a mass-separation action for any GA that hasn’t been continued for the Fall semester. Graduating and ending early in PeopleSoft is not enough to stop a GA’s payment.</a:t>
            </a:r>
          </a:p>
          <a:p>
            <a:pPr marL="593725" lvl="1" indent="0">
              <a:spcBef>
                <a:spcPts val="800"/>
              </a:spcBef>
              <a:buNone/>
              <a:defRPr/>
            </a:pPr>
            <a:r>
              <a:rPr lang="en-US" altLang="en-US" sz="1250" u="sng" dirty="0"/>
              <a:t>If a GA was initially set up to start the fall semester and a SmartHR transaction was entered, you MUST contact Payroll as soon as you are aware the GA will not be starting the fall semester and then follow up with a separation transaction in </a:t>
            </a:r>
            <a:r>
              <a:rPr lang="en-US" altLang="en-US" sz="1250" u="sng" dirty="0" err="1"/>
              <a:t>SmartHR</a:t>
            </a:r>
            <a:r>
              <a:rPr lang="en-US" altLang="en-US" sz="1250" u="sng" dirty="0"/>
              <a:t>.</a:t>
            </a:r>
          </a:p>
          <a:p>
            <a:pPr marL="136525" indent="0">
              <a:spcBef>
                <a:spcPts val="800"/>
              </a:spcBef>
              <a:buFont typeface="Wingdings 2" panose="05020102010507070707" pitchFamily="18" charset="2"/>
              <a:buNone/>
              <a:defRPr/>
            </a:pPr>
            <a:r>
              <a:rPr lang="en-US" altLang="en-US" sz="1250" b="1" u="sng" dirty="0"/>
              <a:t>Graduate Assistants not returning in the Fall</a:t>
            </a:r>
            <a:r>
              <a:rPr lang="en-US" altLang="en-US" sz="1250" b="1" dirty="0"/>
              <a:t>: </a:t>
            </a:r>
            <a:r>
              <a:rPr lang="en-US" altLang="en-US" sz="1250" dirty="0"/>
              <a:t>Graduate assistants will have access to </a:t>
            </a:r>
            <a:r>
              <a:rPr lang="en-US" altLang="en-US" sz="1250" dirty="0" err="1"/>
              <a:t>CoreCT</a:t>
            </a:r>
            <a:r>
              <a:rPr lang="en-US" altLang="en-US" sz="1250" dirty="0"/>
              <a:t> until the middle of August. </a:t>
            </a:r>
          </a:p>
          <a:p>
            <a:pPr marL="136525" indent="0">
              <a:spcBef>
                <a:spcPts val="800"/>
              </a:spcBef>
              <a:buFont typeface="Wingdings 2" panose="05020102010507070707" pitchFamily="18" charset="2"/>
              <a:buNone/>
              <a:defRPr/>
            </a:pPr>
            <a:r>
              <a:rPr lang="en-US" altLang="en-US" sz="1250" b="1" u="sng" dirty="0"/>
              <a:t>Concurrent employment</a:t>
            </a:r>
            <a:r>
              <a:rPr lang="en-US" altLang="en-US" sz="1250" b="1" dirty="0"/>
              <a:t>:</a:t>
            </a:r>
            <a:r>
              <a:rPr lang="en-US" altLang="en-US" sz="1250" dirty="0"/>
              <a:t> Student labor or special payroll, but NOT the classified or unclassified payrolls.  </a:t>
            </a:r>
          </a:p>
          <a:p>
            <a:pPr marL="136525" indent="0">
              <a:spcBef>
                <a:spcPts val="800"/>
              </a:spcBef>
              <a:buFont typeface="Wingdings 2" panose="05020102010507070707" pitchFamily="18" charset="2"/>
              <a:buNone/>
              <a:defRPr/>
            </a:pPr>
            <a:r>
              <a:rPr lang="en-US" sz="1250" b="1" u="sng" dirty="0"/>
              <a:t>Direct Deposit</a:t>
            </a:r>
            <a:r>
              <a:rPr lang="en-US" altLang="en-US" sz="1250" b="1" dirty="0"/>
              <a:t>:</a:t>
            </a:r>
            <a:r>
              <a:rPr lang="en-US" sz="1250" dirty="0"/>
              <a:t> GAs can sign up for Direct Deposit through Employee Self Service at </a:t>
            </a:r>
            <a:r>
              <a:rPr lang="en-US" sz="1250" u="sng" dirty="0">
                <a:hlinkClick r:id="rId3"/>
              </a:rPr>
              <a:t>https://ess.uconn.edu/</a:t>
            </a:r>
            <a:r>
              <a:rPr lang="en-US" sz="1250" dirty="0"/>
              <a:t> </a:t>
            </a:r>
          </a:p>
          <a:p>
            <a:pPr marL="136525" indent="0">
              <a:spcBef>
                <a:spcPts val="800"/>
              </a:spcBef>
              <a:buFont typeface="Wingdings 2" panose="05020102010507070707" pitchFamily="18" charset="2"/>
              <a:buNone/>
              <a:defRPr/>
            </a:pPr>
            <a:r>
              <a:rPr lang="en-US" sz="1250" b="1" u="sng" dirty="0"/>
              <a:t>First payment</a:t>
            </a:r>
            <a:r>
              <a:rPr lang="en-US" sz="1250" dirty="0"/>
              <a:t>: Mailed directly from Hartford CoreCT to the address on the hire transaction.</a:t>
            </a:r>
          </a:p>
        </p:txBody>
      </p:sp>
    </p:spTree>
    <p:extLst>
      <p:ext uri="{BB962C8B-B14F-4D97-AF65-F5344CB8AC3E}">
        <p14:creationId xmlns:p14="http://schemas.microsoft.com/office/powerpoint/2010/main" val="8039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title" idx="4294967295"/>
          </p:nvPr>
        </p:nvSpPr>
        <p:spPr>
          <a:xfrm>
            <a:off x="625151" y="130948"/>
            <a:ext cx="8229600" cy="116338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4400"/>
              <a:buFont typeface="Arial"/>
              <a:buNone/>
              <a:tabLst/>
              <a:defRPr/>
            </a:pPr>
            <a:r>
              <a:rPr lang="en-US" sz="2600" b="1" dirty="0"/>
              <a:t>Graduate Assistant/Intern/Fellow Benefits Overview</a:t>
            </a:r>
            <a:endParaRPr kumimoji="0" lang="en-US" sz="2600" b="1"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84" name="Google Shape;84;p13"/>
          <p:cNvSpPr txBox="1"/>
          <p:nvPr/>
        </p:nvSpPr>
        <p:spPr>
          <a:xfrm>
            <a:off x="768700" y="1810487"/>
            <a:ext cx="8229600" cy="857400"/>
          </a:xfrm>
          <a:prstGeom prst="rect">
            <a:avLst/>
          </a:prstGeom>
          <a:noFill/>
          <a:ln>
            <a:noFill/>
          </a:ln>
        </p:spPr>
        <p:txBody>
          <a:bodyPr spcFirstLastPara="1" wrap="square" lIns="91425" tIns="45700" rIns="91425" bIns="45700" anchor="ctr" anchorCtr="0">
            <a:noAutofit/>
          </a:bodyPr>
          <a:lstStyle/>
          <a:p>
            <a:pPr marL="171450" indent="-171450" eaLnBrk="1" hangingPunct="1">
              <a:buFont typeface="Arial" panose="020B0604020202020204" pitchFamily="34" charset="0"/>
              <a:buChar char="•"/>
            </a:pPr>
            <a:r>
              <a:rPr lang="en-US" altLang="en-US" sz="1600" dirty="0"/>
              <a:t>Medical &amp; Dental Benefits Information </a:t>
            </a:r>
          </a:p>
          <a:p>
            <a:pPr marL="171450" indent="-171450" eaLnBrk="1" hangingPunct="1">
              <a:buFont typeface="Arial" panose="020B0604020202020204" pitchFamily="34" charset="0"/>
              <a:buChar char="•"/>
            </a:pPr>
            <a:r>
              <a:rPr lang="en-US" altLang="en-US" sz="1600" dirty="0"/>
              <a:t>Enrollment in Medical, Dental &amp; Life Insurance </a:t>
            </a:r>
          </a:p>
        </p:txBody>
      </p:sp>
      <p:sp>
        <p:nvSpPr>
          <p:cNvPr id="85" name="Google Shape;85;p13"/>
          <p:cNvSpPr txBox="1"/>
          <p:nvPr/>
        </p:nvSpPr>
        <p:spPr>
          <a:xfrm>
            <a:off x="457200" y="3086825"/>
            <a:ext cx="8229600" cy="1025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BFBFBF"/>
              </a:buClr>
              <a:buSzPts val="2400"/>
              <a:buFont typeface="Arial"/>
              <a:buNone/>
            </a:pPr>
            <a:r>
              <a:rPr lang="en-US" sz="1800" dirty="0">
                <a:solidFill>
                  <a:schemeClr val="tx1"/>
                </a:solidFill>
              </a:rPr>
              <a:t>Joanna Smith, Benefits Team Lead, Human Resources</a:t>
            </a:r>
          </a:p>
          <a:p>
            <a:pPr marL="0" marR="0" lvl="0" indent="0" algn="l" rtl="0">
              <a:spcBef>
                <a:spcPts val="0"/>
              </a:spcBef>
              <a:spcAft>
                <a:spcPts val="0"/>
              </a:spcAft>
              <a:buClr>
                <a:srgbClr val="BFBFBF"/>
              </a:buClr>
              <a:buSzPts val="2400"/>
              <a:buFont typeface="Arial"/>
              <a:buNone/>
            </a:pPr>
            <a:r>
              <a:rPr lang="en-US" sz="1800" dirty="0">
                <a:solidFill>
                  <a:srgbClr val="BFBFBF"/>
                </a:solidFill>
                <a:hlinkClick r:id="rId3"/>
              </a:rPr>
              <a:t>joanna.smith@uconn.edu</a:t>
            </a:r>
            <a:r>
              <a:rPr lang="en-US" sz="1800" dirty="0">
                <a:solidFill>
                  <a:srgbClr val="BFBFBF"/>
                </a:solidFill>
              </a:rPr>
              <a:t> | </a:t>
            </a:r>
            <a:r>
              <a:rPr lang="en-US" sz="1800" dirty="0">
                <a:solidFill>
                  <a:srgbClr val="BFBFBF"/>
                </a:solidFill>
                <a:hlinkClick r:id="rId4"/>
              </a:rPr>
              <a:t>benefits@uconn.edu</a:t>
            </a:r>
            <a:r>
              <a:rPr lang="en-US" sz="1800" dirty="0">
                <a:solidFill>
                  <a:srgbClr val="BFBFBF"/>
                </a:solidFill>
              </a:rPr>
              <a:t> </a:t>
            </a:r>
            <a:endParaRPr sz="1800" dirty="0">
              <a:solidFill>
                <a:srgbClr val="BFBFBF"/>
              </a:solidFill>
            </a:endParaRPr>
          </a:p>
        </p:txBody>
      </p:sp>
      <p:sp>
        <p:nvSpPr>
          <p:cNvPr id="86" name="Google Shape;86;p13"/>
          <p:cNvSpPr txBox="1"/>
          <p:nvPr/>
        </p:nvSpPr>
        <p:spPr>
          <a:xfrm>
            <a:off x="457200" y="4286250"/>
            <a:ext cx="82296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BFBFBF"/>
              </a:buClr>
              <a:buSzPts val="1400"/>
              <a:buFont typeface="Arial"/>
              <a:buNone/>
            </a:pPr>
            <a:r>
              <a:rPr lang="en-US" dirty="0">
                <a:solidFill>
                  <a:srgbClr val="BFBFBF"/>
                </a:solidFill>
              </a:rPr>
              <a:t>June 1, 2023</a:t>
            </a:r>
            <a:endParaRPr sz="1400" b="0" i="0" u="none" strike="noStrike" cap="none" dirty="0">
              <a:solidFill>
                <a:srgbClr val="BFBFBF"/>
              </a:solidFill>
              <a:latin typeface="Arial"/>
              <a:ea typeface="Arial"/>
              <a:cs typeface="Arial"/>
              <a:sym typeface="Arial"/>
            </a:endParaRPr>
          </a:p>
        </p:txBody>
      </p:sp>
    </p:spTree>
    <p:extLst>
      <p:ext uri="{BB962C8B-B14F-4D97-AF65-F5344CB8AC3E}">
        <p14:creationId xmlns:p14="http://schemas.microsoft.com/office/powerpoint/2010/main" val="2667874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A54DBB-F32A-8560-8D5D-4D59D62A2CAF}"/>
              </a:ext>
            </a:extLst>
          </p:cNvPr>
          <p:cNvSpPr>
            <a:spLocks noGrp="1"/>
          </p:cNvSpPr>
          <p:nvPr>
            <p:ph type="title"/>
          </p:nvPr>
        </p:nvSpPr>
        <p:spPr>
          <a:solidFill>
            <a:schemeClr val="accent1"/>
          </a:solidFill>
        </p:spPr>
        <p:txBody>
          <a:bodyPr/>
          <a:lstStyle/>
          <a:p>
            <a:pPr algn="ctr"/>
            <a:r>
              <a:rPr lang="en-US" sz="2400" b="1" dirty="0">
                <a:solidFill>
                  <a:schemeClr val="tx1"/>
                </a:solidFill>
              </a:rPr>
              <a:t>Graduate Assistant/Intern/Fellow Benefits Overview </a:t>
            </a:r>
            <a:endParaRPr lang="en-US" b="1" dirty="0">
              <a:solidFill>
                <a:schemeClr val="tx1"/>
              </a:solidFill>
            </a:endParaRPr>
          </a:p>
        </p:txBody>
      </p:sp>
      <p:sp>
        <p:nvSpPr>
          <p:cNvPr id="10" name="TextBox 9">
            <a:extLst>
              <a:ext uri="{FF2B5EF4-FFF2-40B4-BE49-F238E27FC236}">
                <a16:creationId xmlns:a16="http://schemas.microsoft.com/office/drawing/2014/main" id="{E3C693BD-7DE9-22F7-F08C-90269A8F5853}"/>
              </a:ext>
            </a:extLst>
          </p:cNvPr>
          <p:cNvSpPr txBox="1"/>
          <p:nvPr/>
        </p:nvSpPr>
        <p:spPr>
          <a:xfrm>
            <a:off x="245296" y="929256"/>
            <a:ext cx="8653409" cy="3251468"/>
          </a:xfrm>
          <a:prstGeom prst="rect">
            <a:avLst/>
          </a:prstGeom>
          <a:solidFill>
            <a:schemeClr val="bg1"/>
          </a:solidFill>
        </p:spPr>
        <p:txBody>
          <a:bodyPr wrap="square">
            <a:spAutoFit/>
          </a:bodyPr>
          <a:lstStyle/>
          <a:p>
            <a:pPr algn="ctr" defTabSz="499943" fontAlgn="base">
              <a:lnSpc>
                <a:spcPct val="114000"/>
              </a:lnSpc>
              <a:spcAft>
                <a:spcPts val="365"/>
              </a:spcAft>
              <a:buClr>
                <a:srgbClr val="373C4F"/>
              </a:buClr>
              <a:buSzPct val="85000"/>
            </a:pPr>
            <a:r>
              <a:rPr lang="en-US" sz="1050" b="1"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Medical &amp; Dental Insurance options for newly hired Grad Assistants/eligible Interns/eligible Fellows</a:t>
            </a:r>
          </a:p>
          <a:p>
            <a:pPr algn="ctr" defTabSz="499943" fontAlgn="base">
              <a:lnSpc>
                <a:spcPct val="114000"/>
              </a:lnSpc>
              <a:spcAft>
                <a:spcPts val="365"/>
              </a:spcAft>
              <a:buClr>
                <a:srgbClr val="373C4F"/>
              </a:buClr>
              <a:buSzPct val="85000"/>
            </a:pPr>
            <a:r>
              <a:rPr lang="en-US" sz="1200" dirty="0">
                <a:solidFill>
                  <a:srgbClr val="C00000"/>
                </a:solidFill>
                <a:latin typeface="Open Sans SemiBold" panose="020B0706030804020204" pitchFamily="34" charset="0"/>
                <a:ea typeface="Open Sans SemiBold" panose="020B0706030804020204" pitchFamily="34" charset="0"/>
                <a:cs typeface="Open Sans SemiBold" panose="020B0706030804020204" pitchFamily="34" charset="0"/>
              </a:rPr>
              <a:t>(Different from the Student Health Insurance SHIP)</a:t>
            </a:r>
          </a:p>
          <a:p>
            <a:pPr defTabSz="499943" fontAlgn="base">
              <a:lnSpc>
                <a:spcPct val="114000"/>
              </a:lnSpc>
              <a:spcAft>
                <a:spcPts val="365"/>
              </a:spcAft>
              <a:buClr>
                <a:srgbClr val="373C4F"/>
              </a:buClr>
              <a:buSzPct val="85000"/>
            </a:pPr>
            <a:endParaRPr lang="en-US" sz="12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defTabSz="499943" fontAlgn="base">
              <a:lnSpc>
                <a:spcPct val="114000"/>
              </a:lnSpc>
              <a:spcAft>
                <a:spcPts val="365"/>
              </a:spcAft>
              <a:buClr>
                <a:srgbClr val="373C4F"/>
              </a:buClr>
              <a:buSzPct val="85000"/>
            </a:pPr>
            <a:r>
              <a:rPr lang="en-US" sz="105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Action Required</a:t>
            </a:r>
            <a:r>
              <a:rPr lang="en-US" sz="12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t>
            </a:r>
          </a:p>
          <a:p>
            <a:pPr defTabSz="499943" fontAlgn="base">
              <a:lnSpc>
                <a:spcPct val="114000"/>
              </a:lnSpc>
              <a:spcAft>
                <a:spcPts val="365"/>
              </a:spcAft>
              <a:buClr>
                <a:srgbClr val="373C4F"/>
              </a:buClr>
              <a:buSzPct val="85000"/>
            </a:pPr>
            <a:endParaRPr lang="en-US" sz="12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214313" indent="-214313" defTabSz="499943" fontAlgn="base">
              <a:lnSpc>
                <a:spcPct val="114000"/>
              </a:lnSpc>
              <a:spcAft>
                <a:spcPts val="365"/>
              </a:spcAft>
              <a:buClr>
                <a:srgbClr val="373C4F"/>
              </a:buClr>
              <a:buSzPct val="85000"/>
              <a:buFont typeface="Arial" panose="020B0604020202020204" pitchFamily="34" charset="0"/>
              <a:buChar char="•"/>
            </a:pPr>
            <a:r>
              <a:rPr lang="en-US" sz="12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Submit election to either Enroll or Waive the Medical and Dental insurance options within 31 days of your employment start date.</a:t>
            </a:r>
          </a:p>
          <a:p>
            <a:pPr defTabSz="499943" fontAlgn="base">
              <a:lnSpc>
                <a:spcPct val="114000"/>
              </a:lnSpc>
              <a:spcAft>
                <a:spcPts val="365"/>
              </a:spcAft>
              <a:buClr>
                <a:srgbClr val="373C4F"/>
              </a:buClr>
              <a:buSzPct val="85000"/>
            </a:pPr>
            <a:endParaRPr lang="en-US" sz="12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214313" indent="-214313" defTabSz="499943" fontAlgn="base">
              <a:lnSpc>
                <a:spcPct val="114000"/>
              </a:lnSpc>
              <a:spcAft>
                <a:spcPts val="365"/>
              </a:spcAft>
              <a:buClr>
                <a:srgbClr val="373C4F"/>
              </a:buClr>
              <a:buSzPct val="85000"/>
              <a:buFont typeface="Arial" panose="020B0604020202020204" pitchFamily="34" charset="0"/>
              <a:buChar char="•"/>
            </a:pPr>
            <a:r>
              <a:rPr lang="en-US" sz="12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For those who enroll in Medical and/or Dental coverage, it will become active the 1</a:t>
            </a:r>
            <a:r>
              <a:rPr lang="en-US" sz="1200" baseline="300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st</a:t>
            </a:r>
            <a:r>
              <a:rPr lang="en-US" sz="12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 of the month following your employment start date. (Typically September 1</a:t>
            </a:r>
            <a:r>
              <a:rPr lang="en-US" sz="1200" baseline="300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st</a:t>
            </a:r>
            <a:r>
              <a:rPr lang="en-US" sz="12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 for Fall hires and February 1</a:t>
            </a:r>
            <a:r>
              <a:rPr lang="en-US" sz="1200" baseline="300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st</a:t>
            </a:r>
            <a:r>
              <a:rPr lang="en-US" sz="12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 for Spring hires)</a:t>
            </a:r>
          </a:p>
          <a:p>
            <a:pPr marL="214313" indent="-214313" defTabSz="499943" fontAlgn="base">
              <a:lnSpc>
                <a:spcPct val="114000"/>
              </a:lnSpc>
              <a:spcAft>
                <a:spcPts val="365"/>
              </a:spcAft>
              <a:buClr>
                <a:srgbClr val="373C4F"/>
              </a:buClr>
              <a:buSzPct val="85000"/>
              <a:buFont typeface="Arial" panose="020B0604020202020204" pitchFamily="34" charset="0"/>
              <a:buChar char="•"/>
            </a:pPr>
            <a:endParaRPr lang="en-US" sz="12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214313" indent="-214313" defTabSz="499943" fontAlgn="base">
              <a:lnSpc>
                <a:spcPct val="114000"/>
              </a:lnSpc>
              <a:spcAft>
                <a:spcPts val="365"/>
              </a:spcAft>
              <a:buClr>
                <a:srgbClr val="373C4F"/>
              </a:buClr>
              <a:buSzPct val="85000"/>
              <a:buFont typeface="Arial" panose="020B0604020202020204" pitchFamily="34" charset="0"/>
              <a:buChar char="•"/>
            </a:pPr>
            <a:r>
              <a:rPr lang="en-US" sz="1200" dirty="0">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You do not need to re-enroll each semester/year if you remain continuously employed in your position for multiple semesters/years.</a:t>
            </a:r>
            <a:endParaRPr lang="en-US" sz="1200" dirty="0">
              <a:solidFill>
                <a:schemeClr val="tx1">
                  <a:lumMod val="95000"/>
                  <a:lumOff val="5000"/>
                </a:schemeClr>
              </a:solidFill>
              <a:latin typeface="Open Sans"/>
            </a:endParaRPr>
          </a:p>
        </p:txBody>
      </p:sp>
    </p:spTree>
    <p:custDataLst>
      <p:tags r:id="rId1"/>
    </p:custDataLst>
    <p:extLst>
      <p:ext uri="{BB962C8B-B14F-4D97-AF65-F5344CB8AC3E}">
        <p14:creationId xmlns:p14="http://schemas.microsoft.com/office/powerpoint/2010/main" val="309170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alphaModFix amt="70000"/>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r="7434"/>
          <a:stretch/>
        </p:blipFill>
        <p:spPr>
          <a:xfrm>
            <a:off x="4423620" y="901687"/>
            <a:ext cx="4002781" cy="2888590"/>
          </a:xfrm>
          <a:prstGeom prst="rect">
            <a:avLst/>
          </a:prstGeom>
          <a:ln>
            <a:noFill/>
          </a:ln>
          <a:effectLst>
            <a:softEdge rad="112500"/>
          </a:effectLst>
        </p:spPr>
      </p:pic>
      <p:sp>
        <p:nvSpPr>
          <p:cNvPr id="2" name="Title 1">
            <a:extLst>
              <a:ext uri="{FF2B5EF4-FFF2-40B4-BE49-F238E27FC236}">
                <a16:creationId xmlns:a16="http://schemas.microsoft.com/office/drawing/2014/main" id="{9221210A-9BD8-4F42-9D6E-7C6CB8F69A13}"/>
              </a:ext>
            </a:extLst>
          </p:cNvPr>
          <p:cNvSpPr>
            <a:spLocks noGrp="1"/>
          </p:cNvSpPr>
          <p:nvPr>
            <p:ph type="title"/>
          </p:nvPr>
        </p:nvSpPr>
        <p:spPr>
          <a:xfrm>
            <a:off x="142639" y="163165"/>
            <a:ext cx="8040577" cy="617220"/>
          </a:xfrm>
        </p:spPr>
        <p:txBody>
          <a:bodyPr/>
          <a:lstStyle/>
          <a:p>
            <a:r>
              <a:rPr lang="en-US" sz="2920" dirty="0">
                <a:solidFill>
                  <a:srgbClr val="464D61">
                    <a:lumMod val="75000"/>
                  </a:srgbClr>
                </a:solidFill>
                <a:latin typeface="Open Sans"/>
              </a:rPr>
              <a:t>Medical &amp; Dental Benefits Information</a:t>
            </a:r>
            <a:endParaRPr lang="en-US" sz="2920" dirty="0"/>
          </a:p>
        </p:txBody>
      </p:sp>
      <p:sp>
        <p:nvSpPr>
          <p:cNvPr id="14" name="TextBox 13"/>
          <p:cNvSpPr txBox="1"/>
          <p:nvPr/>
        </p:nvSpPr>
        <p:spPr>
          <a:xfrm>
            <a:off x="551712" y="820819"/>
            <a:ext cx="3876914" cy="335053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lIns="123444" tIns="123444" rIns="123444" bIns="123444" rtlCol="0" anchor="t" anchorCtr="0">
            <a:spAutoFit/>
          </a:bodyPr>
          <a:lstStyle/>
          <a:p>
            <a:pPr defTabSz="499943" fontAlgn="base">
              <a:lnSpc>
                <a:spcPct val="114000"/>
              </a:lnSpc>
              <a:spcAft>
                <a:spcPts val="365"/>
              </a:spcAft>
              <a:buClr>
                <a:srgbClr val="373C4F"/>
              </a:buClr>
              <a:buSzPct val="85000"/>
            </a:pPr>
            <a:r>
              <a:rPr lang="en-US" sz="105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Effective Date</a:t>
            </a:r>
          </a:p>
          <a:p>
            <a:pPr marL="201716" lvl="1" indent="-173594" defTabSz="499949" fontAlgn="base">
              <a:lnSpc>
                <a:spcPct val="114000"/>
              </a:lnSpc>
              <a:spcAft>
                <a:spcPts val="608"/>
              </a:spcAft>
              <a:buClr>
                <a:srgbClr val="373C4F"/>
              </a:buClr>
              <a:buFont typeface="Open Sans" panose="020B0606030504020204" pitchFamily="34" charset="0"/>
              <a:buChar char="-"/>
            </a:pPr>
            <a:r>
              <a:rPr lang="en-US" sz="1200" dirty="0">
                <a:solidFill>
                  <a:srgbClr val="373C4F"/>
                </a:solidFill>
                <a:latin typeface="Open Sans"/>
              </a:rPr>
              <a:t>First of month following hire date</a:t>
            </a:r>
          </a:p>
          <a:p>
            <a:pPr marL="28122" lvl="1" defTabSz="499949" fontAlgn="base">
              <a:lnSpc>
                <a:spcPct val="114000"/>
              </a:lnSpc>
              <a:spcAft>
                <a:spcPts val="608"/>
              </a:spcAft>
              <a:buClr>
                <a:srgbClr val="373C4F"/>
              </a:buClr>
            </a:pPr>
            <a:r>
              <a:rPr lang="en-US" sz="1200" dirty="0">
                <a:solidFill>
                  <a:srgbClr val="373C4F"/>
                </a:solidFill>
                <a:latin typeface="Open Sans"/>
              </a:rPr>
              <a:t>	FALL: September 1</a:t>
            </a:r>
            <a:r>
              <a:rPr lang="en-US" sz="1200" baseline="30000" dirty="0">
                <a:solidFill>
                  <a:srgbClr val="373C4F"/>
                </a:solidFill>
                <a:latin typeface="Open Sans"/>
              </a:rPr>
              <a:t>st</a:t>
            </a:r>
            <a:r>
              <a:rPr lang="en-US" sz="1200" dirty="0">
                <a:solidFill>
                  <a:srgbClr val="373C4F"/>
                </a:solidFill>
                <a:latin typeface="Open Sans"/>
              </a:rPr>
              <a:t> </a:t>
            </a:r>
          </a:p>
          <a:p>
            <a:pPr marL="28122" lvl="1" defTabSz="499949" fontAlgn="base">
              <a:lnSpc>
                <a:spcPct val="114000"/>
              </a:lnSpc>
              <a:spcAft>
                <a:spcPts val="608"/>
              </a:spcAft>
              <a:buClr>
                <a:srgbClr val="373C4F"/>
              </a:buClr>
            </a:pPr>
            <a:r>
              <a:rPr lang="en-US" sz="1200" dirty="0">
                <a:solidFill>
                  <a:srgbClr val="373C4F"/>
                </a:solidFill>
                <a:latin typeface="Open Sans"/>
              </a:rPr>
              <a:t>	SPRING: February 1</a:t>
            </a:r>
            <a:r>
              <a:rPr lang="en-US" sz="1200" baseline="30000" dirty="0">
                <a:solidFill>
                  <a:srgbClr val="373C4F"/>
                </a:solidFill>
                <a:latin typeface="Open Sans"/>
              </a:rPr>
              <a:t>st</a:t>
            </a:r>
            <a:r>
              <a:rPr lang="en-US" sz="1200" dirty="0">
                <a:solidFill>
                  <a:srgbClr val="373C4F"/>
                </a:solidFill>
                <a:latin typeface="Open Sans"/>
              </a:rPr>
              <a:t> </a:t>
            </a:r>
          </a:p>
          <a:p>
            <a:pPr defTabSz="499949" fontAlgn="base">
              <a:lnSpc>
                <a:spcPct val="114000"/>
              </a:lnSpc>
              <a:spcAft>
                <a:spcPts val="365"/>
              </a:spcAft>
              <a:buClr>
                <a:srgbClr val="373C4F"/>
              </a:buClr>
            </a:pPr>
            <a:r>
              <a:rPr lang="en-US" sz="1050" dirty="0">
                <a:solidFill>
                  <a:srgbClr val="373C4F"/>
                </a:solidFill>
                <a:latin typeface="Open Sans SemiBold" panose="020B0706030804020204" pitchFamily="34" charset="0"/>
                <a:ea typeface="Open Sans SemiBold" panose="020B0706030804020204" pitchFamily="34" charset="0"/>
                <a:cs typeface="Open Sans SemiBold" panose="020B0706030804020204" pitchFamily="34" charset="0"/>
              </a:rPr>
              <a:t>Changing Your Elections</a:t>
            </a:r>
          </a:p>
          <a:p>
            <a:pPr marL="201716" lvl="1" indent="-173594" defTabSz="499949" fontAlgn="base">
              <a:lnSpc>
                <a:spcPct val="114000"/>
              </a:lnSpc>
              <a:spcAft>
                <a:spcPts val="608"/>
              </a:spcAft>
              <a:buClr>
                <a:srgbClr val="373C4F"/>
              </a:buClr>
              <a:buFont typeface="Open Sans" panose="020B0606030504020204" pitchFamily="34" charset="0"/>
              <a:buChar char="-"/>
            </a:pPr>
            <a:r>
              <a:rPr lang="en-US" sz="1200" dirty="0">
                <a:solidFill>
                  <a:srgbClr val="373C4F"/>
                </a:solidFill>
                <a:latin typeface="Open Sans"/>
              </a:rPr>
              <a:t>Annual Open Enrollment held in August</a:t>
            </a:r>
          </a:p>
          <a:p>
            <a:pPr marL="201716" lvl="1" indent="-173594" defTabSz="499949" fontAlgn="base">
              <a:lnSpc>
                <a:spcPct val="114000"/>
              </a:lnSpc>
              <a:spcAft>
                <a:spcPts val="608"/>
              </a:spcAft>
              <a:buClr>
                <a:srgbClr val="373C4F"/>
              </a:buClr>
              <a:buFont typeface="Open Sans" panose="020B0606030504020204" pitchFamily="34" charset="0"/>
              <a:buChar char="-"/>
            </a:pPr>
            <a:r>
              <a:rPr lang="en-US" sz="1200" dirty="0">
                <a:solidFill>
                  <a:srgbClr val="373C4F"/>
                </a:solidFill>
                <a:latin typeface="Open Sans"/>
              </a:rPr>
              <a:t>Changes effective September 1</a:t>
            </a:r>
            <a:r>
              <a:rPr lang="en-US" sz="1200" baseline="30000" dirty="0">
                <a:solidFill>
                  <a:srgbClr val="373C4F"/>
                </a:solidFill>
                <a:latin typeface="Open Sans"/>
              </a:rPr>
              <a:t>st</a:t>
            </a:r>
            <a:r>
              <a:rPr lang="en-US" sz="1200" dirty="0">
                <a:solidFill>
                  <a:srgbClr val="373C4F"/>
                </a:solidFill>
                <a:latin typeface="Open Sans"/>
              </a:rPr>
              <a:t> each year</a:t>
            </a:r>
          </a:p>
          <a:p>
            <a:pPr marL="28122" lvl="1" defTabSz="499949" fontAlgn="base">
              <a:lnSpc>
                <a:spcPct val="114000"/>
              </a:lnSpc>
              <a:spcAft>
                <a:spcPts val="608"/>
              </a:spcAft>
              <a:buClr>
                <a:srgbClr val="373C4F"/>
              </a:buClr>
            </a:pPr>
            <a:r>
              <a:rPr lang="en-US" sz="1050" dirty="0">
                <a:solidFill>
                  <a:srgbClr val="373C4F"/>
                </a:solidFill>
                <a:latin typeface="Open Sans SemiBold"/>
              </a:rPr>
              <a:t>Qualifying Status Change/Life Event: </a:t>
            </a:r>
          </a:p>
          <a:p>
            <a:pPr marL="201716" lvl="1" indent="-173594" defTabSz="499949" fontAlgn="base">
              <a:lnSpc>
                <a:spcPct val="114000"/>
              </a:lnSpc>
              <a:spcAft>
                <a:spcPts val="365"/>
              </a:spcAft>
              <a:buClr>
                <a:srgbClr val="373C4F"/>
              </a:buClr>
              <a:buFont typeface="Open Sans" panose="020B0606030504020204" pitchFamily="34" charset="0"/>
              <a:buChar char="-"/>
            </a:pPr>
            <a:r>
              <a:rPr lang="en-US" sz="1200" dirty="0">
                <a:solidFill>
                  <a:srgbClr val="373C4F"/>
                </a:solidFill>
                <a:latin typeface="Open Sans"/>
              </a:rPr>
              <a:t>Notify HR within 31 days</a:t>
            </a:r>
          </a:p>
          <a:p>
            <a:pPr marL="201716" lvl="1" indent="-173594" defTabSz="499949" fontAlgn="base">
              <a:lnSpc>
                <a:spcPct val="114000"/>
              </a:lnSpc>
              <a:spcAft>
                <a:spcPts val="365"/>
              </a:spcAft>
              <a:buClr>
                <a:srgbClr val="373C4F"/>
              </a:buClr>
              <a:buFont typeface="Open Sans" panose="020B0606030504020204" pitchFamily="34" charset="0"/>
              <a:buChar char="-"/>
            </a:pPr>
            <a:r>
              <a:rPr lang="en-US" sz="1200" dirty="0">
                <a:solidFill>
                  <a:srgbClr val="373C4F"/>
                </a:solidFill>
                <a:latin typeface="Open Sans"/>
              </a:rPr>
              <a:t>Changes effective first of the month following life event date</a:t>
            </a:r>
          </a:p>
          <a:p>
            <a:pPr marL="201716" lvl="1" indent="-173594" defTabSz="499949" fontAlgn="base">
              <a:lnSpc>
                <a:spcPct val="114000"/>
              </a:lnSpc>
              <a:spcAft>
                <a:spcPts val="365"/>
              </a:spcAft>
              <a:buClr>
                <a:srgbClr val="373C4F"/>
              </a:buClr>
              <a:buFont typeface="Open Sans" panose="020B0606030504020204" pitchFamily="34" charset="0"/>
              <a:buChar char="-"/>
            </a:pPr>
            <a:r>
              <a:rPr lang="en-US" sz="1200" dirty="0">
                <a:solidFill>
                  <a:srgbClr val="373C4F"/>
                </a:solidFill>
                <a:latin typeface="Open Sans"/>
              </a:rPr>
              <a:t>Proof documentation required</a:t>
            </a:r>
          </a:p>
        </p:txBody>
      </p:sp>
      <p:sp>
        <p:nvSpPr>
          <p:cNvPr id="10" name="TextBox 9"/>
          <p:cNvSpPr txBox="1"/>
          <p:nvPr/>
        </p:nvSpPr>
        <p:spPr>
          <a:xfrm>
            <a:off x="4720384" y="2413188"/>
            <a:ext cx="2262638" cy="1833863"/>
          </a:xfrm>
          <a:prstGeom prst="rect">
            <a:avLst/>
          </a:prstGeom>
          <a:solidFill>
            <a:schemeClr val="accent4"/>
          </a:solidFill>
          <a:ln>
            <a:noFill/>
          </a:ln>
          <a:effectLst>
            <a:outerShdw blurRad="50800" dist="381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222200" tIns="222200" rIns="222200" bIns="222200" rtlCol="0" anchor="t" anchorCtr="1">
            <a:spAutoFit/>
          </a:bodyPr>
          <a:lstStyle/>
          <a:p>
            <a:pPr defTabSz="499943" fontAlgn="base">
              <a:lnSpc>
                <a:spcPct val="90000"/>
              </a:lnSpc>
              <a:spcBef>
                <a:spcPts val="591"/>
              </a:spcBef>
              <a:spcAft>
                <a:spcPts val="295"/>
              </a:spcAft>
              <a:buClr>
                <a:srgbClr val="048BE6"/>
              </a:buClr>
              <a:buSzPct val="85000"/>
            </a:pPr>
            <a:r>
              <a:rPr lang="en-US" sz="1215">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Life Event Examples</a:t>
            </a:r>
          </a:p>
          <a:p>
            <a:pPr marL="201716" lvl="1" indent="-173594" defTabSz="499949" fontAlgn="base">
              <a:lnSpc>
                <a:spcPct val="90000"/>
              </a:lnSpc>
              <a:spcBef>
                <a:spcPts val="295"/>
              </a:spcBef>
              <a:spcAft>
                <a:spcPts val="328"/>
              </a:spcAft>
              <a:buClr>
                <a:prstClr val="white"/>
              </a:buClr>
              <a:buSzPct val="80000"/>
              <a:buFont typeface="Open Sans" panose="020B0606030504020204" pitchFamily="34" charset="0"/>
              <a:buChar char="-"/>
            </a:pPr>
            <a:r>
              <a:rPr lang="en-US" sz="1094">
                <a:solidFill>
                  <a:prstClr val="white"/>
                </a:solidFill>
                <a:latin typeface="Open Sans"/>
              </a:rPr>
              <a:t>Marriage</a:t>
            </a:r>
          </a:p>
          <a:p>
            <a:pPr marL="201716" lvl="1" indent="-173594" defTabSz="499949" fontAlgn="base">
              <a:lnSpc>
                <a:spcPct val="90000"/>
              </a:lnSpc>
              <a:spcBef>
                <a:spcPts val="295"/>
              </a:spcBef>
              <a:spcAft>
                <a:spcPts val="328"/>
              </a:spcAft>
              <a:buClr>
                <a:prstClr val="white"/>
              </a:buClr>
              <a:buSzPct val="80000"/>
              <a:buFont typeface="Open Sans" panose="020B0606030504020204" pitchFamily="34" charset="0"/>
              <a:buChar char="-"/>
            </a:pPr>
            <a:r>
              <a:rPr lang="en-US" sz="1094">
                <a:solidFill>
                  <a:prstClr val="white"/>
                </a:solidFill>
                <a:latin typeface="Open Sans"/>
              </a:rPr>
              <a:t>Divorce/Legal Separation</a:t>
            </a:r>
          </a:p>
          <a:p>
            <a:pPr marL="201716" lvl="1" indent="-173594" defTabSz="499949" fontAlgn="base">
              <a:lnSpc>
                <a:spcPct val="90000"/>
              </a:lnSpc>
              <a:spcBef>
                <a:spcPts val="295"/>
              </a:spcBef>
              <a:spcAft>
                <a:spcPts val="328"/>
              </a:spcAft>
              <a:buClr>
                <a:prstClr val="white"/>
              </a:buClr>
              <a:buSzPct val="80000"/>
              <a:buFont typeface="Open Sans" panose="020B0606030504020204" pitchFamily="34" charset="0"/>
              <a:buChar char="-"/>
            </a:pPr>
            <a:r>
              <a:rPr lang="en-US" sz="1094">
                <a:solidFill>
                  <a:prstClr val="white"/>
                </a:solidFill>
                <a:latin typeface="Open Sans"/>
              </a:rPr>
              <a:t>Birth/Adoption</a:t>
            </a:r>
          </a:p>
          <a:p>
            <a:pPr marL="201716" lvl="1" indent="-173594" defTabSz="499949" fontAlgn="base">
              <a:lnSpc>
                <a:spcPct val="90000"/>
              </a:lnSpc>
              <a:spcBef>
                <a:spcPts val="295"/>
              </a:spcBef>
              <a:spcAft>
                <a:spcPts val="328"/>
              </a:spcAft>
              <a:buClr>
                <a:prstClr val="white"/>
              </a:buClr>
              <a:buSzPct val="80000"/>
              <a:buFont typeface="Open Sans" panose="020B0606030504020204" pitchFamily="34" charset="0"/>
              <a:buChar char="-"/>
            </a:pPr>
            <a:r>
              <a:rPr lang="en-US" sz="1094">
                <a:solidFill>
                  <a:prstClr val="white"/>
                </a:solidFill>
                <a:latin typeface="Open Sans"/>
              </a:rPr>
              <a:t>Loss of Coverage through another source</a:t>
            </a:r>
          </a:p>
        </p:txBody>
      </p:sp>
    </p:spTree>
    <p:custDataLst>
      <p:tags r:id="rId1"/>
    </p:custDataLst>
    <p:extLst>
      <p:ext uri="{BB962C8B-B14F-4D97-AF65-F5344CB8AC3E}">
        <p14:creationId xmlns:p14="http://schemas.microsoft.com/office/powerpoint/2010/main" val="270514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23D38-54A7-4E44-8FC7-E3A1110AF1BB}"/>
              </a:ext>
            </a:extLst>
          </p:cNvPr>
          <p:cNvSpPr>
            <a:spLocks noGrp="1"/>
          </p:cNvSpPr>
          <p:nvPr>
            <p:ph type="title"/>
          </p:nvPr>
        </p:nvSpPr>
        <p:spPr/>
        <p:txBody>
          <a:bodyPr/>
          <a:lstStyle/>
          <a:p>
            <a:r>
              <a:rPr lang="en-US" sz="2920" dirty="0">
                <a:solidFill>
                  <a:srgbClr val="464D61">
                    <a:lumMod val="75000"/>
                  </a:srgbClr>
                </a:solidFill>
                <a:latin typeface="Open Sans"/>
              </a:rPr>
              <a:t>Medical &amp; Dental Monthly Plan Premiums</a:t>
            </a:r>
            <a:endParaRPr lang="en-US" sz="2920" dirty="0"/>
          </a:p>
        </p:txBody>
      </p:sp>
      <p:graphicFrame>
        <p:nvGraphicFramePr>
          <p:cNvPr id="5" name="Table 4">
            <a:extLst>
              <a:ext uri="{FF2B5EF4-FFF2-40B4-BE49-F238E27FC236}">
                <a16:creationId xmlns:a16="http://schemas.microsoft.com/office/drawing/2014/main" id="{908E65F9-578D-496F-86A7-927F4BC90D56}"/>
              </a:ext>
            </a:extLst>
          </p:cNvPr>
          <p:cNvGraphicFramePr>
            <a:graphicFrameLocks noGrp="1"/>
          </p:cNvGraphicFramePr>
          <p:nvPr>
            <p:extLst>
              <p:ext uri="{D42A27DB-BD31-4B8C-83A1-F6EECF244321}">
                <p14:modId xmlns:p14="http://schemas.microsoft.com/office/powerpoint/2010/main" val="1400266454"/>
              </p:ext>
            </p:extLst>
          </p:nvPr>
        </p:nvGraphicFramePr>
        <p:xfrm>
          <a:off x="570638" y="1117326"/>
          <a:ext cx="3535077" cy="1820091"/>
        </p:xfrm>
        <a:graphic>
          <a:graphicData uri="http://schemas.openxmlformats.org/drawingml/2006/table">
            <a:tbl>
              <a:tblPr firstRow="1" bandRow="1">
                <a:tableStyleId>{D113A9D2-9D6B-4929-AA2D-F23B5EE8CBE7}</a:tableStyleId>
              </a:tblPr>
              <a:tblGrid>
                <a:gridCol w="1723949">
                  <a:extLst>
                    <a:ext uri="{9D8B030D-6E8A-4147-A177-3AD203B41FA5}">
                      <a16:colId xmlns:a16="http://schemas.microsoft.com/office/drawing/2014/main" val="3561387283"/>
                    </a:ext>
                  </a:extLst>
                </a:gridCol>
                <a:gridCol w="905564">
                  <a:extLst>
                    <a:ext uri="{9D8B030D-6E8A-4147-A177-3AD203B41FA5}">
                      <a16:colId xmlns:a16="http://schemas.microsoft.com/office/drawing/2014/main" val="2338680885"/>
                    </a:ext>
                  </a:extLst>
                </a:gridCol>
                <a:gridCol w="905564">
                  <a:extLst>
                    <a:ext uri="{9D8B030D-6E8A-4147-A177-3AD203B41FA5}">
                      <a16:colId xmlns:a16="http://schemas.microsoft.com/office/drawing/2014/main" val="872314010"/>
                    </a:ext>
                  </a:extLst>
                </a:gridCol>
              </a:tblGrid>
              <a:tr h="372390">
                <a:tc gridSpan="3">
                  <a:txBody>
                    <a:bodyPr/>
                    <a:lstStyle/>
                    <a:p>
                      <a:pPr algn="ctr"/>
                      <a:r>
                        <a:rPr lang="en-US" sz="1400" b="0" dirty="0"/>
                        <a:t>2022-2023</a:t>
                      </a:r>
                      <a:r>
                        <a:rPr lang="en-US" sz="1400" b="0" baseline="0" dirty="0"/>
                        <a:t> Monthly Premiums</a:t>
                      </a:r>
                      <a:endParaRPr lang="en-US" sz="1400" b="0" dirty="0">
                        <a:latin typeface="+mj-lt"/>
                      </a:endParaRPr>
                    </a:p>
                  </a:txBody>
                  <a:tcPr marL="83325" marR="83325" marT="83325" marB="833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3680835"/>
                  </a:ext>
                </a:extLst>
              </a:tr>
              <a:tr h="372390">
                <a:tc>
                  <a:txBody>
                    <a:bodyPr/>
                    <a:lstStyle/>
                    <a:p>
                      <a:pPr algn="ctr"/>
                      <a:r>
                        <a:rPr lang="en-US" sz="1400" b="0" dirty="0"/>
                        <a:t>Coverage</a:t>
                      </a:r>
                      <a:endParaRPr lang="en-US" sz="1400" b="0" dirty="0">
                        <a:latin typeface="+mj-lt"/>
                      </a:endParaRPr>
                    </a:p>
                  </a:txBody>
                  <a:tcPr marL="83325" marR="83325" marT="83325" marB="83325"/>
                </a:tc>
                <a:tc>
                  <a:txBody>
                    <a:bodyPr/>
                    <a:lstStyle/>
                    <a:p>
                      <a:pPr algn="ctr"/>
                      <a:r>
                        <a:rPr lang="en-US" sz="1400" b="0" dirty="0"/>
                        <a:t>Medical</a:t>
                      </a:r>
                      <a:endParaRPr lang="en-US" sz="1400" b="0" dirty="0">
                        <a:latin typeface="+mj-lt"/>
                      </a:endParaRPr>
                    </a:p>
                  </a:txBody>
                  <a:tcPr marL="83325" marR="83325" marT="83325" marB="83325"/>
                </a:tc>
                <a:tc>
                  <a:txBody>
                    <a:bodyPr/>
                    <a:lstStyle/>
                    <a:p>
                      <a:pPr algn="ctr"/>
                      <a:r>
                        <a:rPr lang="en-US" sz="1400" b="0" kern="1200" dirty="0">
                          <a:solidFill>
                            <a:schemeClr val="dk1"/>
                          </a:solidFill>
                        </a:rPr>
                        <a:t>Dental</a:t>
                      </a:r>
                      <a:endParaRPr lang="en-US" sz="1400" b="0" kern="1200" dirty="0">
                        <a:solidFill>
                          <a:schemeClr val="dk1"/>
                        </a:solidFill>
                        <a:latin typeface="+mj-lt"/>
                        <a:ea typeface="+mn-ea"/>
                        <a:cs typeface="+mn-cs"/>
                      </a:endParaRPr>
                    </a:p>
                  </a:txBody>
                  <a:tcPr marL="83325" marR="83325" marT="83325" marB="83325"/>
                </a:tc>
                <a:extLst>
                  <a:ext uri="{0D108BD9-81ED-4DB2-BD59-A6C34878D82A}">
                    <a16:rowId xmlns:a16="http://schemas.microsoft.com/office/drawing/2014/main" val="2731080355"/>
                  </a:ext>
                </a:extLst>
              </a:tr>
              <a:tr h="353357">
                <a:tc>
                  <a:txBody>
                    <a:bodyPr/>
                    <a:lstStyle/>
                    <a:p>
                      <a:pPr algn="l"/>
                      <a:r>
                        <a:rPr lang="en-US" sz="1200" dirty="0"/>
                        <a:t>Employee Only</a:t>
                      </a:r>
                    </a:p>
                  </a:txBody>
                  <a:tcPr marL="83325" marR="83325" marT="83325" marB="83325" anchor="ctr" anchorCtr="1"/>
                </a:tc>
                <a:tc>
                  <a:txBody>
                    <a:bodyPr/>
                    <a:lstStyle/>
                    <a:p>
                      <a:pPr algn="ctr"/>
                      <a:r>
                        <a:rPr lang="en-US" sz="1200" dirty="0"/>
                        <a:t>$21.67</a:t>
                      </a:r>
                      <a:endParaRPr lang="en-US" sz="1100" dirty="0"/>
                    </a:p>
                  </a:txBody>
                  <a:tcPr marL="83325" marR="83325" marT="83325" marB="83325"/>
                </a:tc>
                <a:tc>
                  <a:txBody>
                    <a:bodyPr/>
                    <a:lstStyle/>
                    <a:p>
                      <a:pPr marL="0" marR="0" lvl="0" indent="0" algn="ctr" defTabSz="493574"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rPr>
                        <a:t>$10.76</a:t>
                      </a:r>
                      <a:endParaRPr lang="en-US" sz="1200" kern="1200" dirty="0">
                        <a:solidFill>
                          <a:schemeClr val="dk1"/>
                        </a:solidFill>
                        <a:latin typeface="+mn-lt"/>
                        <a:ea typeface="+mn-ea"/>
                        <a:cs typeface="+mn-cs"/>
                      </a:endParaRPr>
                    </a:p>
                  </a:txBody>
                  <a:tcPr marL="83325" marR="83325" marT="83325" marB="83325"/>
                </a:tc>
                <a:extLst>
                  <a:ext uri="{0D108BD9-81ED-4DB2-BD59-A6C34878D82A}">
                    <a16:rowId xmlns:a16="http://schemas.microsoft.com/office/drawing/2014/main" val="1421154291"/>
                  </a:ext>
                </a:extLst>
              </a:tr>
              <a:tr h="353357">
                <a:tc>
                  <a:txBody>
                    <a:bodyPr/>
                    <a:lstStyle/>
                    <a:p>
                      <a:pPr algn="l"/>
                      <a:r>
                        <a:rPr lang="en-US" sz="1200" dirty="0"/>
                        <a:t>Employee + 1</a:t>
                      </a:r>
                    </a:p>
                  </a:txBody>
                  <a:tcPr marL="83325" marR="83325" marT="83325" marB="83325" anchor="ctr" anchorCtr="1"/>
                </a:tc>
                <a:tc>
                  <a:txBody>
                    <a:bodyPr/>
                    <a:lstStyle/>
                    <a:p>
                      <a:pPr marL="0" algn="ctr" defTabSz="493574" rtl="0" eaLnBrk="1" latinLnBrk="0" hangingPunct="1"/>
                      <a:r>
                        <a:rPr lang="en-US" sz="1200" kern="1200" dirty="0">
                          <a:solidFill>
                            <a:schemeClr val="dk1"/>
                          </a:solidFill>
                        </a:rPr>
                        <a:t>$120.00</a:t>
                      </a:r>
                      <a:endParaRPr lang="en-US" sz="1200" kern="1200" dirty="0">
                        <a:solidFill>
                          <a:schemeClr val="dk1"/>
                        </a:solidFill>
                        <a:latin typeface="+mn-lt"/>
                        <a:ea typeface="+mn-ea"/>
                        <a:cs typeface="+mn-cs"/>
                      </a:endParaRPr>
                    </a:p>
                  </a:txBody>
                  <a:tcPr marL="83325" marR="83325" marT="83325" marB="83325"/>
                </a:tc>
                <a:tc>
                  <a:txBody>
                    <a:bodyPr/>
                    <a:lstStyle/>
                    <a:p>
                      <a:pPr marL="0" marR="0" lvl="0" indent="0" algn="ctr" defTabSz="493574"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rPr>
                        <a:t>$21.51</a:t>
                      </a:r>
                      <a:endParaRPr lang="en-US" sz="1200" kern="1200" dirty="0">
                        <a:solidFill>
                          <a:schemeClr val="dk1"/>
                        </a:solidFill>
                        <a:latin typeface="+mn-lt"/>
                        <a:ea typeface="+mn-ea"/>
                        <a:cs typeface="+mn-cs"/>
                      </a:endParaRPr>
                    </a:p>
                  </a:txBody>
                  <a:tcPr marL="83325" marR="83325" marT="83325" marB="83325"/>
                </a:tc>
                <a:extLst>
                  <a:ext uri="{0D108BD9-81ED-4DB2-BD59-A6C34878D82A}">
                    <a16:rowId xmlns:a16="http://schemas.microsoft.com/office/drawing/2014/main" val="3213168678"/>
                  </a:ext>
                </a:extLst>
              </a:tr>
              <a:tr h="353357">
                <a:tc>
                  <a:txBody>
                    <a:bodyPr/>
                    <a:lstStyle/>
                    <a:p>
                      <a:pPr algn="l"/>
                      <a:r>
                        <a:rPr lang="en-US" sz="1200" dirty="0"/>
                        <a:t>Family</a:t>
                      </a:r>
                    </a:p>
                  </a:txBody>
                  <a:tcPr marL="83325" marR="83325" marT="83325" marB="83325" anchor="ctr" anchorCtr="1"/>
                </a:tc>
                <a:tc>
                  <a:txBody>
                    <a:bodyPr/>
                    <a:lstStyle/>
                    <a:p>
                      <a:pPr algn="ctr"/>
                      <a:r>
                        <a:rPr lang="en-US" sz="1200" dirty="0"/>
                        <a:t>$151.83</a:t>
                      </a:r>
                      <a:endParaRPr lang="en-US" sz="1100" dirty="0"/>
                    </a:p>
                  </a:txBody>
                  <a:tcPr marL="83325" marR="83325" marT="83325" marB="83325"/>
                </a:tc>
                <a:tc>
                  <a:txBody>
                    <a:bodyPr/>
                    <a:lstStyle/>
                    <a:p>
                      <a:pPr marL="0" marR="0" lvl="0" indent="0" algn="ctr" defTabSz="493574"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rPr>
                        <a:t>$43.03</a:t>
                      </a:r>
                      <a:endParaRPr lang="en-US" sz="1200" kern="1200" dirty="0">
                        <a:solidFill>
                          <a:schemeClr val="dk1"/>
                        </a:solidFill>
                        <a:latin typeface="+mn-lt"/>
                        <a:ea typeface="+mn-ea"/>
                        <a:cs typeface="+mn-cs"/>
                      </a:endParaRPr>
                    </a:p>
                  </a:txBody>
                  <a:tcPr marL="83325" marR="83325" marT="83325" marB="83325"/>
                </a:tc>
                <a:extLst>
                  <a:ext uri="{0D108BD9-81ED-4DB2-BD59-A6C34878D82A}">
                    <a16:rowId xmlns:a16="http://schemas.microsoft.com/office/drawing/2014/main" val="2725207115"/>
                  </a:ext>
                </a:extLst>
              </a:tr>
            </a:tbl>
          </a:graphicData>
        </a:graphic>
      </p:graphicFrame>
      <p:pic>
        <p:nvPicPr>
          <p:cNvPr id="6" name="Picture 5">
            <a:extLst>
              <a:ext uri="{FF2B5EF4-FFF2-40B4-BE49-F238E27FC236}">
                <a16:creationId xmlns:a16="http://schemas.microsoft.com/office/drawing/2014/main" id="{3BA2699E-6FA8-4AA9-BA62-F20B149226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54447" y="1117326"/>
            <a:ext cx="3535079" cy="2412166"/>
          </a:xfrm>
          <a:prstGeom prst="rect">
            <a:avLst/>
          </a:prstGeom>
        </p:spPr>
      </p:pic>
      <p:sp>
        <p:nvSpPr>
          <p:cNvPr id="7" name="TextBox 6">
            <a:extLst>
              <a:ext uri="{FF2B5EF4-FFF2-40B4-BE49-F238E27FC236}">
                <a16:creationId xmlns:a16="http://schemas.microsoft.com/office/drawing/2014/main" id="{1AEB6C5F-77FB-4726-85E5-6AAE6EF5D74A}"/>
              </a:ext>
            </a:extLst>
          </p:cNvPr>
          <p:cNvSpPr txBox="1"/>
          <p:nvPr/>
        </p:nvSpPr>
        <p:spPr>
          <a:xfrm>
            <a:off x="821257" y="3170373"/>
            <a:ext cx="3035727" cy="867667"/>
          </a:xfrm>
          <a:prstGeom prst="rect">
            <a:avLst/>
          </a:prstGeom>
          <a:ln w="9525"/>
        </p:spPr>
        <p:style>
          <a:lnRef idx="2">
            <a:schemeClr val="accent2"/>
          </a:lnRef>
          <a:fillRef idx="1">
            <a:schemeClr val="lt1"/>
          </a:fillRef>
          <a:effectRef idx="0">
            <a:schemeClr val="accent2"/>
          </a:effectRef>
          <a:fontRef idx="minor">
            <a:schemeClr val="dk1"/>
          </a:fontRef>
        </p:style>
        <p:txBody>
          <a:bodyPr wrap="square" lIns="74036" tIns="37017" rIns="74036" bIns="37017" rtlCol="0" anchor="ctr">
            <a:noAutofit/>
          </a:bodyPr>
          <a:lstStyle/>
          <a:p>
            <a:pPr algn="ctr" defTabSz="555498">
              <a:lnSpc>
                <a:spcPct val="114000"/>
              </a:lnSpc>
            </a:pPr>
            <a:r>
              <a:rPr lang="en-US" sz="1200" dirty="0">
                <a:solidFill>
                  <a:srgbClr val="373C4F"/>
                </a:solidFill>
                <a:latin typeface="Open Sans"/>
                <a:cs typeface="Calibri"/>
              </a:rPr>
              <a:t>Rates are subject to change each year on September 1st and are communicated during the annual open enrollment, held in August each year. </a:t>
            </a:r>
          </a:p>
        </p:txBody>
      </p:sp>
    </p:spTree>
    <p:custDataLst>
      <p:tags r:id="rId1"/>
    </p:custDataLst>
    <p:extLst>
      <p:ext uri="{BB962C8B-B14F-4D97-AF65-F5344CB8AC3E}">
        <p14:creationId xmlns:p14="http://schemas.microsoft.com/office/powerpoint/2010/main" val="575962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C82D6-C29D-4F3D-AA91-9F6746E93542}"/>
              </a:ext>
            </a:extLst>
          </p:cNvPr>
          <p:cNvSpPr>
            <a:spLocks noGrp="1"/>
          </p:cNvSpPr>
          <p:nvPr>
            <p:ph type="title"/>
          </p:nvPr>
        </p:nvSpPr>
        <p:spPr/>
        <p:txBody>
          <a:bodyPr/>
          <a:lstStyle/>
          <a:p>
            <a:r>
              <a:rPr lang="en-US" sz="2920" dirty="0">
                <a:solidFill>
                  <a:srgbClr val="464D61">
                    <a:lumMod val="75000"/>
                  </a:srgbClr>
                </a:solidFill>
                <a:latin typeface="Open Sans"/>
              </a:rPr>
              <a:t>Enrolling in Medical, Dental &amp; Life Insurance</a:t>
            </a:r>
            <a:endParaRPr lang="en-US" sz="2920" dirty="0"/>
          </a:p>
        </p:txBody>
      </p:sp>
      <p:grpSp>
        <p:nvGrpSpPr>
          <p:cNvPr id="63" name="Group 62">
            <a:extLst>
              <a:ext uri="{C183D7F6-B498-43B3-948B-1728B52AA6E4}">
                <adec:decorative xmlns:adec="http://schemas.microsoft.com/office/drawing/2017/decorative" val="1"/>
              </a:ext>
            </a:extLst>
          </p:cNvPr>
          <p:cNvGrpSpPr/>
          <p:nvPr/>
        </p:nvGrpSpPr>
        <p:grpSpPr>
          <a:xfrm>
            <a:off x="724020" y="956041"/>
            <a:ext cx="7695962" cy="3060787"/>
            <a:chOff x="141906" y="1527318"/>
            <a:chExt cx="9284975" cy="4944965"/>
          </a:xfrm>
        </p:grpSpPr>
        <p:sp>
          <p:nvSpPr>
            <p:cNvPr id="71" name="Text Placeholder 1"/>
            <p:cNvSpPr txBox="1">
              <a:spLocks/>
            </p:cNvSpPr>
            <p:nvPr/>
          </p:nvSpPr>
          <p:spPr>
            <a:xfrm flipH="1">
              <a:off x="141906" y="2631838"/>
              <a:ext cx="2286000" cy="383940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111100" tIns="111100" rIns="111100" bIns="166649" anchor="t" anchorCtr="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367" indent="-56245" defTabSz="249974">
                <a:lnSpc>
                  <a:spcPct val="108000"/>
                </a:lnSpc>
                <a:spcBef>
                  <a:spcPts val="0"/>
                </a:spcBef>
                <a:spcAft>
                  <a:spcPts val="547"/>
                </a:spcAft>
                <a:buFont typeface="Open Sans" panose="020B0606030504020204" pitchFamily="34" charset="0"/>
                <a:buChar char="›"/>
              </a:pPr>
              <a:r>
                <a:rPr lang="en-US" sz="810" dirty="0">
                  <a:solidFill>
                    <a:srgbClr val="F2F2F2">
                      <a:lumMod val="25000"/>
                    </a:srgbClr>
                  </a:solidFill>
                  <a:latin typeface="Open Sans"/>
                </a:rPr>
                <a:t>HR sends an email to your UConn email account notifying you of the system availability and instructions for submitting your election to Enroll/Waive</a:t>
              </a:r>
            </a:p>
            <a:p>
              <a:pPr marL="84367" indent="-56245" defTabSz="249974">
                <a:lnSpc>
                  <a:spcPct val="108000"/>
                </a:lnSpc>
                <a:spcBef>
                  <a:spcPts val="0"/>
                </a:spcBef>
                <a:spcAft>
                  <a:spcPts val="547"/>
                </a:spcAft>
                <a:buFont typeface="Open Sans" panose="020B0606030504020204" pitchFamily="34" charset="0"/>
                <a:buChar char="›"/>
              </a:pPr>
              <a:r>
                <a:rPr lang="en-US" sz="810" dirty="0">
                  <a:solidFill>
                    <a:srgbClr val="F2F2F2">
                      <a:lumMod val="25000"/>
                    </a:srgbClr>
                  </a:solidFill>
                  <a:latin typeface="Open Sans"/>
                </a:rPr>
                <a:t>Newly hired employees will have access to CORE-CT the day following their date of hire</a:t>
              </a:r>
            </a:p>
            <a:p>
              <a:pPr marL="84367" indent="-56245" defTabSz="249974">
                <a:lnSpc>
                  <a:spcPct val="108000"/>
                </a:lnSpc>
                <a:spcBef>
                  <a:spcPts val="0"/>
                </a:spcBef>
                <a:spcAft>
                  <a:spcPts val="547"/>
                </a:spcAft>
                <a:buFont typeface="Open Sans" panose="020B0606030504020204" pitchFamily="34" charset="0"/>
                <a:buChar char="›"/>
              </a:pPr>
              <a:r>
                <a:rPr lang="en-US" sz="810" dirty="0">
                  <a:solidFill>
                    <a:srgbClr val="F2F2F2">
                      <a:lumMod val="25000"/>
                    </a:srgbClr>
                  </a:solidFill>
                  <a:latin typeface="Open Sans"/>
                </a:rPr>
                <a:t>A job aid for enrolling in benefits is available at </a:t>
              </a:r>
              <a:r>
                <a:rPr lang="en-US" sz="810" dirty="0">
                  <a:solidFill>
                    <a:srgbClr val="F2F2F2">
                      <a:lumMod val="25000"/>
                    </a:srgbClr>
                  </a:solidFill>
                  <a:latin typeface="Open Sans"/>
                  <a:hlinkClick r:id="rId4"/>
                </a:rPr>
                <a:t>www.ess.uconn.edu</a:t>
              </a:r>
              <a:endParaRPr lang="en-US" sz="810" dirty="0">
                <a:solidFill>
                  <a:srgbClr val="F2F2F2">
                    <a:lumMod val="25000"/>
                  </a:srgbClr>
                </a:solidFill>
                <a:latin typeface="Open Sans"/>
              </a:endParaRPr>
            </a:p>
            <a:p>
              <a:pPr marL="28122" indent="0" defTabSz="249974">
                <a:lnSpc>
                  <a:spcPct val="108000"/>
                </a:lnSpc>
                <a:spcBef>
                  <a:spcPts val="0"/>
                </a:spcBef>
                <a:spcAft>
                  <a:spcPts val="547"/>
                </a:spcAft>
                <a:buNone/>
              </a:pPr>
              <a:r>
                <a:rPr lang="en-US" sz="810" b="1" dirty="0">
                  <a:solidFill>
                    <a:srgbClr val="F2F2F2">
                      <a:lumMod val="25000"/>
                    </a:srgbClr>
                  </a:solidFill>
                  <a:latin typeface="Open Sans"/>
                </a:rPr>
                <a:t>*Graduate FELLOWS do not have CORE-CT access and will be directed to an online form to submit elections</a:t>
              </a:r>
            </a:p>
            <a:p>
              <a:pPr marL="28122" indent="0" defTabSz="249974">
                <a:lnSpc>
                  <a:spcPct val="108000"/>
                </a:lnSpc>
                <a:spcBef>
                  <a:spcPts val="0"/>
                </a:spcBef>
                <a:spcAft>
                  <a:spcPts val="547"/>
                </a:spcAft>
                <a:buNone/>
              </a:pPr>
              <a:endParaRPr lang="en-US" sz="810" dirty="0">
                <a:solidFill>
                  <a:srgbClr val="F2F2F2">
                    <a:lumMod val="25000"/>
                  </a:srgbClr>
                </a:solidFill>
                <a:latin typeface="Open Sans"/>
              </a:endParaRPr>
            </a:p>
          </p:txBody>
        </p:sp>
        <p:sp>
          <p:nvSpPr>
            <p:cNvPr id="86" name="Rectangle 85" descr="HR emails you enrollment instructions&#10;"/>
            <p:cNvSpPr/>
            <p:nvPr/>
          </p:nvSpPr>
          <p:spPr>
            <a:xfrm>
              <a:off x="141909" y="1532973"/>
              <a:ext cx="2286000" cy="1028260"/>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wrap="square" lIns="123444" tIns="55550" rIns="123444" bIns="55550" anchor="ctr" anchorCtr="0">
              <a:noAutofit/>
            </a:bodyPr>
            <a:lstStyle/>
            <a:p>
              <a:pPr defTabSz="499949">
                <a:buClr>
                  <a:prstClr val="white"/>
                </a:buClr>
                <a:buSzPct val="80000"/>
              </a:pPr>
              <a:r>
                <a:rPr lang="en-US" sz="945" spc="10" dirty="0">
                  <a:solidFill>
                    <a:schemeClr val="bg1"/>
                  </a:solidFill>
                  <a:latin typeface="Open Sans SemiBold"/>
                  <a:ea typeface="Open Sans SemiBold" panose="020B0706030804020204" pitchFamily="34" charset="0"/>
                  <a:cs typeface="Open Sans SemiBold" panose="020B0706030804020204" pitchFamily="34" charset="0"/>
                </a:rPr>
                <a:t>HR emails you enrollment instructions</a:t>
              </a:r>
            </a:p>
          </p:txBody>
        </p:sp>
        <p:sp>
          <p:nvSpPr>
            <p:cNvPr id="80" name="Text Placeholder 1"/>
            <p:cNvSpPr txBox="1">
              <a:spLocks/>
            </p:cNvSpPr>
            <p:nvPr/>
          </p:nvSpPr>
          <p:spPr>
            <a:xfrm flipH="1">
              <a:off x="2474896" y="2629717"/>
              <a:ext cx="2286000" cy="384169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111100" tIns="111100" rIns="111100" bIns="166649" anchor="t" anchorCtr="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367" indent="-56245" defTabSz="249974">
                <a:lnSpc>
                  <a:spcPct val="108000"/>
                </a:lnSpc>
                <a:spcBef>
                  <a:spcPts val="0"/>
                </a:spcBef>
                <a:spcAft>
                  <a:spcPts val="547"/>
                </a:spcAft>
                <a:buFont typeface="Open Sans" panose="020B0606030504020204" pitchFamily="34" charset="0"/>
                <a:buChar char="›"/>
              </a:pPr>
              <a:r>
                <a:rPr lang="en-US" sz="810" dirty="0">
                  <a:solidFill>
                    <a:srgbClr val="F2F2F2">
                      <a:lumMod val="25000"/>
                    </a:srgbClr>
                  </a:solidFill>
                  <a:latin typeface="Open Sans"/>
                </a:rPr>
                <a:t>Upload proof documents required for dependents you are enrolling</a:t>
              </a:r>
              <a:endParaRPr lang="en-US" sz="810" dirty="0">
                <a:solidFill>
                  <a:srgbClr val="F2F2F2">
                    <a:lumMod val="25000"/>
                  </a:srgbClr>
                </a:solidFill>
                <a:latin typeface="Open Sans"/>
                <a:cs typeface="Calibri"/>
              </a:endParaRPr>
            </a:p>
            <a:p>
              <a:pPr marL="84367" indent="-56245" defTabSz="249974">
                <a:lnSpc>
                  <a:spcPct val="108000"/>
                </a:lnSpc>
                <a:spcBef>
                  <a:spcPts val="0"/>
                </a:spcBef>
                <a:spcAft>
                  <a:spcPts val="547"/>
                </a:spcAft>
                <a:buFont typeface="Open Sans" panose="020B0606030504020204" pitchFamily="34" charset="0"/>
                <a:buChar char="›"/>
              </a:pPr>
              <a:r>
                <a:rPr lang="en-US" sz="810" dirty="0">
                  <a:solidFill>
                    <a:srgbClr val="F2F2F2">
                      <a:lumMod val="25000"/>
                    </a:srgbClr>
                  </a:solidFill>
                  <a:latin typeface="Open Sans"/>
                </a:rPr>
                <a:t>HR will provide a confirmation email to you, detailing your elections, after your enrollment has been processed</a:t>
              </a:r>
            </a:p>
            <a:p>
              <a:pPr marL="84367" indent="-56245" defTabSz="249974">
                <a:lnSpc>
                  <a:spcPct val="108000"/>
                </a:lnSpc>
                <a:spcBef>
                  <a:spcPts val="0"/>
                </a:spcBef>
                <a:spcAft>
                  <a:spcPts val="547"/>
                </a:spcAft>
                <a:buFont typeface="Open Sans" panose="020B0606030504020204" pitchFamily="34" charset="0"/>
                <a:buChar char="›"/>
              </a:pPr>
              <a:r>
                <a:rPr lang="en-US" sz="810" dirty="0">
                  <a:solidFill>
                    <a:srgbClr val="F2F2F2">
                      <a:lumMod val="25000"/>
                    </a:srgbClr>
                  </a:solidFill>
                  <a:latin typeface="Open Sans"/>
                </a:rPr>
                <a:t>Review the confirmation email and notify HR of any changes within the printed deadline</a:t>
              </a:r>
            </a:p>
            <a:p>
              <a:pPr marL="28122" indent="0" defTabSz="249974">
                <a:lnSpc>
                  <a:spcPct val="108000"/>
                </a:lnSpc>
                <a:spcBef>
                  <a:spcPts val="0"/>
                </a:spcBef>
                <a:spcAft>
                  <a:spcPts val="547"/>
                </a:spcAft>
                <a:buNone/>
              </a:pPr>
              <a:endParaRPr lang="en-US" sz="810" b="1" dirty="0">
                <a:solidFill>
                  <a:srgbClr val="F2F2F2">
                    <a:lumMod val="25000"/>
                  </a:srgbClr>
                </a:solidFill>
                <a:latin typeface="Open Sans"/>
              </a:endParaRPr>
            </a:p>
          </p:txBody>
        </p:sp>
        <p:sp>
          <p:nvSpPr>
            <p:cNvPr id="28" name="Rectangle 27"/>
            <p:cNvSpPr/>
            <p:nvPr/>
          </p:nvSpPr>
          <p:spPr>
            <a:xfrm>
              <a:off x="2474899" y="1530851"/>
              <a:ext cx="2286000" cy="1028260"/>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wrap="square" lIns="111100" tIns="55550" rIns="111100" bIns="55550" anchor="ctr" anchorCtr="0">
              <a:noAutofit/>
            </a:bodyPr>
            <a:lstStyle/>
            <a:p>
              <a:pPr defTabSz="499949">
                <a:buClr>
                  <a:prstClr val="white"/>
                </a:buClr>
                <a:buSzPct val="80000"/>
              </a:pPr>
              <a:r>
                <a:rPr lang="en-US" sz="945" spc="10">
                  <a:solidFill>
                    <a:prstClr val="white"/>
                  </a:solidFill>
                  <a:latin typeface="Open Sans SemiBold"/>
                  <a:ea typeface="Open Sans SemiBold" panose="020B0706030804020204" pitchFamily="34" charset="0"/>
                  <a:cs typeface="Open Sans SemiBold" panose="020B0706030804020204" pitchFamily="34" charset="0"/>
                </a:rPr>
                <a:t>You enroll for benefits online using </a:t>
              </a:r>
              <a:r>
                <a:rPr lang="en-US" sz="945" spc="10" err="1">
                  <a:solidFill>
                    <a:prstClr val="white"/>
                  </a:solidFill>
                  <a:latin typeface="Open Sans SemiBold"/>
                  <a:ea typeface="Open Sans SemiBold" panose="020B0706030804020204" pitchFamily="34" charset="0"/>
                  <a:cs typeface="Open Sans SemiBold" panose="020B0706030804020204" pitchFamily="34" charset="0"/>
                </a:rPr>
                <a:t>ebenefits</a:t>
              </a:r>
              <a:r>
                <a:rPr lang="en-US" sz="945" spc="10">
                  <a:solidFill>
                    <a:prstClr val="white"/>
                  </a:solidFill>
                  <a:latin typeface="Open Sans SemiBold"/>
                  <a:ea typeface="Open Sans SemiBold" panose="020B0706030804020204" pitchFamily="34" charset="0"/>
                  <a:cs typeface="Open Sans SemiBold" panose="020B0706030804020204" pitchFamily="34" charset="0"/>
                </a:rPr>
                <a:t> in Core-CT</a:t>
              </a:r>
            </a:p>
          </p:txBody>
        </p:sp>
        <p:sp>
          <p:nvSpPr>
            <p:cNvPr id="82" name="Text Placeholder 1"/>
            <p:cNvSpPr txBox="1">
              <a:spLocks/>
            </p:cNvSpPr>
            <p:nvPr/>
          </p:nvSpPr>
          <p:spPr>
            <a:xfrm flipH="1">
              <a:off x="4809739" y="2618795"/>
              <a:ext cx="2286000" cy="385348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111100" tIns="111100" rIns="111100" bIns="166649" anchor="t" anchorCtr="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367" indent="-56245" defTabSz="249974">
                <a:lnSpc>
                  <a:spcPct val="108000"/>
                </a:lnSpc>
                <a:spcBef>
                  <a:spcPts val="0"/>
                </a:spcBef>
                <a:spcAft>
                  <a:spcPts val="547"/>
                </a:spcAft>
                <a:buFont typeface="Open Sans" panose="020B0606030504020204" pitchFamily="34" charset="0"/>
                <a:buChar char="›"/>
              </a:pPr>
              <a:r>
                <a:rPr lang="en-US" sz="810" dirty="0">
                  <a:solidFill>
                    <a:srgbClr val="F2F2F2">
                      <a:lumMod val="25000"/>
                    </a:srgbClr>
                  </a:solidFill>
                  <a:latin typeface="Open Sans"/>
                </a:rPr>
                <a:t>Anthem for Medical/Prescription</a:t>
              </a:r>
            </a:p>
            <a:p>
              <a:pPr marL="84367" indent="-56245" defTabSz="249974">
                <a:lnSpc>
                  <a:spcPct val="108000"/>
                </a:lnSpc>
                <a:spcBef>
                  <a:spcPts val="0"/>
                </a:spcBef>
                <a:spcAft>
                  <a:spcPts val="547"/>
                </a:spcAft>
                <a:buFont typeface="Open Sans" panose="020B0606030504020204" pitchFamily="34" charset="0"/>
                <a:buChar char="›"/>
              </a:pPr>
              <a:r>
                <a:rPr lang="en-US" sz="810" dirty="0">
                  <a:solidFill>
                    <a:srgbClr val="F2F2F2">
                      <a:lumMod val="25000"/>
                    </a:srgbClr>
                  </a:solidFill>
                  <a:latin typeface="Open Sans"/>
                </a:rPr>
                <a:t>CIGNA for dental</a:t>
              </a:r>
            </a:p>
            <a:p>
              <a:pPr marL="84367" indent="-56245" defTabSz="249974">
                <a:lnSpc>
                  <a:spcPct val="108000"/>
                </a:lnSpc>
                <a:spcBef>
                  <a:spcPts val="0"/>
                </a:spcBef>
                <a:spcAft>
                  <a:spcPts val="547"/>
                </a:spcAft>
                <a:buFont typeface="Open Sans" panose="020B0606030504020204" pitchFamily="34" charset="0"/>
                <a:buChar char="›"/>
              </a:pPr>
              <a:r>
                <a:rPr lang="en-US" sz="810" dirty="0">
                  <a:solidFill>
                    <a:srgbClr val="F2F2F2">
                      <a:lumMod val="25000"/>
                    </a:srgbClr>
                  </a:solidFill>
                  <a:latin typeface="Open Sans"/>
                </a:rPr>
                <a:t>ID cards are mailed to an employee’s address listed in CORE-CT</a:t>
              </a:r>
            </a:p>
          </p:txBody>
        </p:sp>
        <p:sp>
          <p:nvSpPr>
            <p:cNvPr id="76" name="Rectangle 75"/>
            <p:cNvSpPr/>
            <p:nvPr/>
          </p:nvSpPr>
          <p:spPr>
            <a:xfrm>
              <a:off x="4807890" y="1530853"/>
              <a:ext cx="2286000" cy="1028259"/>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lIns="111100" tIns="55550" rIns="111100" bIns="55550" rtlCol="0" anchor="ctr" anchorCtr="0">
              <a:noAutofit/>
            </a:bodyPr>
            <a:lstStyle/>
            <a:p>
              <a:pPr lvl="2" defTabSz="499949">
                <a:buClr>
                  <a:prstClr val="white"/>
                </a:buClr>
                <a:buSzPct val="80000"/>
              </a:pPr>
              <a:r>
                <a:rPr lang="en-US" sz="945" spc="10">
                  <a:solidFill>
                    <a:prstClr val="white"/>
                  </a:solidFill>
                  <a:latin typeface="Open Sans SemiBold"/>
                  <a:ea typeface="Open Sans SemiBold" panose="020B0706030804020204" pitchFamily="34" charset="0"/>
                  <a:cs typeface="Open Sans SemiBold" panose="020B0706030804020204" pitchFamily="34" charset="0"/>
                </a:rPr>
                <a:t>Carriers mail benefit ID cards to your home</a:t>
              </a:r>
            </a:p>
          </p:txBody>
        </p:sp>
        <p:sp>
          <p:nvSpPr>
            <p:cNvPr id="84" name="Text Placeholder 1"/>
            <p:cNvSpPr txBox="1">
              <a:spLocks/>
            </p:cNvSpPr>
            <p:nvPr/>
          </p:nvSpPr>
          <p:spPr>
            <a:xfrm flipH="1">
              <a:off x="7140878" y="2624063"/>
              <a:ext cx="2286000" cy="38478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111100" tIns="111100" rIns="111100" bIns="166649" anchor="t" anchorCtr="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367" indent="-56245" defTabSz="249974">
                <a:lnSpc>
                  <a:spcPct val="108000"/>
                </a:lnSpc>
                <a:spcBef>
                  <a:spcPts val="0"/>
                </a:spcBef>
                <a:spcAft>
                  <a:spcPts val="547"/>
                </a:spcAft>
                <a:buFont typeface="Open Sans" panose="020B0606030504020204" pitchFamily="34" charset="0"/>
                <a:buChar char="›"/>
              </a:pPr>
              <a:r>
                <a:rPr lang="en-US" sz="810" dirty="0">
                  <a:solidFill>
                    <a:srgbClr val="F2F2F2">
                      <a:lumMod val="25000"/>
                    </a:srgbClr>
                  </a:solidFill>
                  <a:latin typeface="Open Sans"/>
                </a:rPr>
                <a:t>The UConn Payroll Office will set up deductions manually to collect monthly premiums, as Grads are not paid over a 12-month period</a:t>
              </a:r>
            </a:p>
            <a:p>
              <a:pPr marL="84367" indent="-56245" defTabSz="249974">
                <a:lnSpc>
                  <a:spcPct val="108000"/>
                </a:lnSpc>
                <a:spcBef>
                  <a:spcPts val="0"/>
                </a:spcBef>
                <a:spcAft>
                  <a:spcPts val="547"/>
                </a:spcAft>
                <a:buFont typeface="Open Sans" panose="020B0606030504020204" pitchFamily="34" charset="0"/>
                <a:buChar char="›"/>
              </a:pPr>
              <a:r>
                <a:rPr lang="en-US" sz="810" dirty="0">
                  <a:solidFill>
                    <a:srgbClr val="F2F2F2">
                      <a:lumMod val="25000"/>
                    </a:srgbClr>
                  </a:solidFill>
                  <a:latin typeface="Open Sans"/>
                </a:rPr>
                <a:t>Paycheck dates where you will see deductions may be found at </a:t>
              </a:r>
              <a:r>
                <a:rPr lang="en-US" sz="810" dirty="0">
                  <a:solidFill>
                    <a:srgbClr val="F2F2F2">
                      <a:lumMod val="25000"/>
                    </a:srgbClr>
                  </a:solidFill>
                  <a:latin typeface="Open Sans"/>
                  <a:hlinkClick r:id="rId5"/>
                </a:rPr>
                <a:t>https://hr.uconn.edu/ga-health-insurance/</a:t>
              </a:r>
              <a:r>
                <a:rPr lang="en-US" sz="810" dirty="0">
                  <a:solidFill>
                    <a:srgbClr val="F2F2F2">
                      <a:lumMod val="25000"/>
                    </a:srgbClr>
                  </a:solidFill>
                  <a:latin typeface="Open Sans"/>
                </a:rPr>
                <a:t> </a:t>
              </a:r>
            </a:p>
            <a:p>
              <a:pPr marL="28122" indent="0" defTabSz="249974">
                <a:lnSpc>
                  <a:spcPct val="108000"/>
                </a:lnSpc>
                <a:spcBef>
                  <a:spcPts val="0"/>
                </a:spcBef>
                <a:spcAft>
                  <a:spcPts val="547"/>
                </a:spcAft>
                <a:buNone/>
              </a:pPr>
              <a:endParaRPr lang="en-US" sz="810" dirty="0">
                <a:solidFill>
                  <a:srgbClr val="F2F2F2">
                    <a:lumMod val="25000"/>
                  </a:srgbClr>
                </a:solidFill>
                <a:latin typeface="Open Sans"/>
              </a:endParaRPr>
            </a:p>
            <a:p>
              <a:pPr marL="28122" indent="0" defTabSz="249974">
                <a:lnSpc>
                  <a:spcPct val="108000"/>
                </a:lnSpc>
                <a:spcBef>
                  <a:spcPts val="0"/>
                </a:spcBef>
                <a:spcAft>
                  <a:spcPts val="547"/>
                </a:spcAft>
                <a:buNone/>
              </a:pPr>
              <a:r>
                <a:rPr lang="en-US" sz="810" b="1" dirty="0">
                  <a:solidFill>
                    <a:srgbClr val="F2F2F2">
                      <a:lumMod val="25000"/>
                    </a:srgbClr>
                  </a:solidFill>
                  <a:latin typeface="Open Sans"/>
                </a:rPr>
                <a:t>*Graduate FELLOWS are charged via their Fee Bill, at the start of each Fall/Spring semester in which they are enrolled in coverage</a:t>
              </a:r>
            </a:p>
            <a:p>
              <a:pPr marL="28122" indent="0" defTabSz="249974">
                <a:lnSpc>
                  <a:spcPct val="108000"/>
                </a:lnSpc>
                <a:spcBef>
                  <a:spcPts val="0"/>
                </a:spcBef>
                <a:spcAft>
                  <a:spcPts val="547"/>
                </a:spcAft>
                <a:buNone/>
              </a:pPr>
              <a:endParaRPr lang="en-US" sz="810" dirty="0">
                <a:solidFill>
                  <a:srgbClr val="F2F2F2">
                    <a:lumMod val="25000"/>
                  </a:srgbClr>
                </a:solidFill>
                <a:latin typeface="Open Sans"/>
              </a:endParaRPr>
            </a:p>
          </p:txBody>
        </p:sp>
        <p:sp>
          <p:nvSpPr>
            <p:cNvPr id="78" name="Rectangle 77"/>
            <p:cNvSpPr/>
            <p:nvPr/>
          </p:nvSpPr>
          <p:spPr>
            <a:xfrm>
              <a:off x="7140881" y="1527318"/>
              <a:ext cx="2286000" cy="1026614"/>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lIns="111100" tIns="55550" rIns="111100" bIns="55550" rtlCol="0" anchor="ctr" anchorCtr="0">
              <a:noAutofit/>
            </a:bodyPr>
            <a:lstStyle/>
            <a:p>
              <a:pPr lvl="2" defTabSz="499949">
                <a:buClr>
                  <a:prstClr val="white"/>
                </a:buClr>
                <a:buSzPct val="80000"/>
              </a:pPr>
              <a:r>
                <a:rPr lang="en-US" sz="945" spc="10" dirty="0">
                  <a:solidFill>
                    <a:prstClr val="white"/>
                  </a:solidFill>
                  <a:latin typeface="Open Sans SemiBold"/>
                  <a:ea typeface="Open Sans SemiBold" panose="020B0706030804020204" pitchFamily="34" charset="0"/>
                  <a:cs typeface="Open Sans SemiBold" panose="020B0706030804020204" pitchFamily="34" charset="0"/>
                </a:rPr>
                <a:t>You review deductions for accuracy</a:t>
              </a:r>
            </a:p>
          </p:txBody>
        </p:sp>
      </p:grpSp>
    </p:spTree>
    <p:custDataLst>
      <p:tags r:id="rId1"/>
    </p:custDataLst>
    <p:extLst>
      <p:ext uri="{BB962C8B-B14F-4D97-AF65-F5344CB8AC3E}">
        <p14:creationId xmlns:p14="http://schemas.microsoft.com/office/powerpoint/2010/main" val="246608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lvl="0">
              <a:buSzPts val="4400"/>
            </a:pPr>
            <a:r>
              <a:rPr lang="en-US" dirty="0"/>
              <a:t>Offer Letters Guidance</a:t>
            </a:r>
            <a:endParaRPr dirty="0"/>
          </a:p>
        </p:txBody>
      </p:sp>
      <p:sp>
        <p:nvSpPr>
          <p:cNvPr id="92" name="Google Shape;92;p14"/>
          <p:cNvSpPr txBox="1">
            <a:spLocks noGrp="1"/>
          </p:cNvSpPr>
          <p:nvPr>
            <p:ph type="body" idx="1"/>
          </p:nvPr>
        </p:nvSpPr>
        <p:spPr>
          <a:xfrm>
            <a:off x="457200" y="1209108"/>
            <a:ext cx="8229600" cy="3394200"/>
          </a:xfrm>
          <a:prstGeom prst="rect">
            <a:avLst/>
          </a:prstGeom>
          <a:noFill/>
          <a:ln>
            <a:noFill/>
          </a:ln>
        </p:spPr>
        <p:txBody>
          <a:bodyPr spcFirstLastPara="1" wrap="square" lIns="91425" tIns="45700" rIns="91425" bIns="45700" anchor="t" anchorCtr="0">
            <a:noAutofit/>
          </a:bodyPr>
          <a:lstStyle/>
          <a:p>
            <a:pPr marL="342900" lvl="0" indent="-336550" algn="l" rtl="0">
              <a:spcBef>
                <a:spcPts val="0"/>
              </a:spcBef>
              <a:spcAft>
                <a:spcPts val="0"/>
              </a:spcAft>
              <a:buClr>
                <a:schemeClr val="dk1"/>
              </a:buClr>
              <a:buSzPts val="1700"/>
              <a:buChar char="•"/>
            </a:pPr>
            <a:r>
              <a:rPr lang="en-US" b="1" dirty="0">
                <a:solidFill>
                  <a:schemeClr val="tx1"/>
                </a:solidFill>
              </a:rPr>
              <a:t>Questions about eligibility to hire and offer letters </a:t>
            </a:r>
          </a:p>
          <a:p>
            <a:pPr marL="742950" lvl="1" indent="-279400" algn="l" rtl="0">
              <a:spcBef>
                <a:spcPts val="0"/>
              </a:spcBef>
              <a:spcAft>
                <a:spcPts val="0"/>
              </a:spcAft>
              <a:buSzPts val="1700"/>
              <a:buChar char="–"/>
            </a:pPr>
            <a:r>
              <a:rPr lang="en-US" dirty="0">
                <a:solidFill>
                  <a:schemeClr val="tx1"/>
                </a:solidFill>
              </a:rPr>
              <a:t>"Setting Up for Success: Recruitment, Offer Letters, and Hiring of GAs”</a:t>
            </a:r>
          </a:p>
          <a:p>
            <a:pPr marL="1200150" lvl="2" indent="-279400">
              <a:spcBef>
                <a:spcPts val="0"/>
              </a:spcBef>
              <a:buSzPts val="1700"/>
              <a:buChar char="–"/>
            </a:pPr>
            <a:r>
              <a:rPr lang="en-US" dirty="0">
                <a:solidFill>
                  <a:schemeClr val="tx1"/>
                </a:solidFill>
                <a:hlinkClick r:id="rId3"/>
              </a:rPr>
              <a:t>Slides</a:t>
            </a:r>
            <a:endParaRPr lang="en-US" dirty="0">
              <a:solidFill>
                <a:schemeClr val="tx1"/>
              </a:solidFill>
            </a:endParaRPr>
          </a:p>
          <a:p>
            <a:pPr marL="1200150" lvl="2" indent="-279400">
              <a:spcBef>
                <a:spcPts val="0"/>
              </a:spcBef>
              <a:buSzPts val="1700"/>
              <a:buChar char="–"/>
            </a:pPr>
            <a:r>
              <a:rPr lang="en-US" dirty="0">
                <a:solidFill>
                  <a:schemeClr val="tx1"/>
                </a:solidFill>
                <a:hlinkClick r:id="rId4"/>
              </a:rPr>
              <a:t>Video</a:t>
            </a:r>
            <a:endParaRPr lang="en-US" dirty="0">
              <a:solidFill>
                <a:schemeClr val="tx1"/>
              </a:solidFill>
            </a:endParaRPr>
          </a:p>
          <a:p>
            <a:pPr marL="742950" lvl="1" indent="-279400">
              <a:spcBef>
                <a:spcPts val="0"/>
              </a:spcBef>
              <a:buSzPts val="1700"/>
            </a:pPr>
            <a:r>
              <a:rPr lang="en-US" dirty="0">
                <a:solidFill>
                  <a:schemeClr val="tx1"/>
                </a:solidFill>
                <a:hlinkClick r:id="rId5"/>
              </a:rPr>
              <a:t>Information about Assistantships</a:t>
            </a:r>
            <a:r>
              <a:rPr lang="en-US" dirty="0">
                <a:solidFill>
                  <a:schemeClr val="tx1"/>
                </a:solidFill>
              </a:rPr>
              <a:t> webpages </a:t>
            </a:r>
          </a:p>
          <a:p>
            <a:pPr marL="742950" lvl="1" indent="-279400">
              <a:spcBef>
                <a:spcPts val="0"/>
              </a:spcBef>
              <a:buSzPts val="1700"/>
            </a:pPr>
            <a:r>
              <a:rPr lang="en-US" dirty="0">
                <a:solidFill>
                  <a:schemeClr val="tx1"/>
                </a:solidFill>
              </a:rPr>
              <a:t>Past </a:t>
            </a:r>
            <a:r>
              <a:rPr lang="en-US" dirty="0">
                <a:solidFill>
                  <a:schemeClr val="tx1"/>
                </a:solidFill>
                <a:hlinkClick r:id="rId6"/>
              </a:rPr>
              <a:t>Timely Topics </a:t>
            </a:r>
            <a:r>
              <a:rPr lang="en-US" dirty="0">
                <a:solidFill>
                  <a:schemeClr val="tx1"/>
                </a:solidFill>
              </a:rPr>
              <a:t>sessions on GAs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Questions?</a:t>
            </a:r>
            <a:endParaRPr dirty="0"/>
          </a:p>
        </p:txBody>
      </p:sp>
      <p:pic>
        <p:nvPicPr>
          <p:cNvPr id="1026" name="Picture 2" descr="How to improve open-ended questions in surveys | Davis &amp;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982" y="1261589"/>
            <a:ext cx="5582035" cy="293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lvl="0">
              <a:buSzPts val="4400"/>
            </a:pPr>
            <a:r>
              <a:rPr lang="en-US" dirty="0"/>
              <a:t>Prepping for Fall</a:t>
            </a:r>
            <a:endParaRPr dirty="0"/>
          </a:p>
        </p:txBody>
      </p:sp>
      <p:sp>
        <p:nvSpPr>
          <p:cNvPr id="92" name="Google Shape;92;p14"/>
          <p:cNvSpPr txBox="1">
            <a:spLocks noGrp="1"/>
          </p:cNvSpPr>
          <p:nvPr>
            <p:ph type="body" idx="1"/>
          </p:nvPr>
        </p:nvSpPr>
        <p:spPr>
          <a:xfrm>
            <a:off x="457200" y="1209108"/>
            <a:ext cx="8229600" cy="3394200"/>
          </a:xfrm>
          <a:prstGeom prst="rect">
            <a:avLst/>
          </a:prstGeom>
          <a:noFill/>
          <a:ln>
            <a:noFill/>
          </a:ln>
        </p:spPr>
        <p:txBody>
          <a:bodyPr spcFirstLastPara="1" wrap="square" lIns="91425" tIns="45700" rIns="91425" bIns="45700" anchor="t" anchorCtr="0">
            <a:noAutofit/>
          </a:bodyPr>
          <a:lstStyle/>
          <a:p>
            <a:pPr marL="342900" lvl="0" indent="-336550" algn="l" rtl="0">
              <a:spcBef>
                <a:spcPts val="0"/>
              </a:spcBef>
              <a:spcAft>
                <a:spcPts val="0"/>
              </a:spcAft>
              <a:buClr>
                <a:schemeClr val="dk1"/>
              </a:buClr>
              <a:buSzPts val="1700"/>
              <a:buChar char="•"/>
            </a:pPr>
            <a:r>
              <a:rPr lang="en-US" sz="1250" b="1" dirty="0"/>
              <a:t>Fall Offers </a:t>
            </a:r>
            <a:endParaRPr sz="1250" b="1" dirty="0"/>
          </a:p>
          <a:p>
            <a:pPr marL="742950" lvl="1" indent="-279400" algn="l" rtl="0">
              <a:spcBef>
                <a:spcPts val="0"/>
              </a:spcBef>
              <a:spcAft>
                <a:spcPts val="0"/>
              </a:spcAft>
              <a:buSzPts val="1700"/>
              <a:buChar char="–"/>
            </a:pPr>
            <a:r>
              <a:rPr lang="en-US" sz="1250" dirty="0"/>
              <a:t>June 1</a:t>
            </a:r>
            <a:r>
              <a:rPr lang="en-US" sz="1250" baseline="30000" dirty="0"/>
              <a:t>st</a:t>
            </a:r>
            <a:r>
              <a:rPr lang="en-US" sz="1250" dirty="0"/>
              <a:t> deadline</a:t>
            </a:r>
          </a:p>
          <a:p>
            <a:pPr marL="1200150" lvl="2" indent="-279400">
              <a:spcBef>
                <a:spcPts val="0"/>
              </a:spcBef>
              <a:buSzPts val="1700"/>
              <a:buChar char="–"/>
            </a:pPr>
            <a:r>
              <a:rPr lang="en-US" sz="1250" dirty="0"/>
              <a:t>If not confident in funding, offer can be held </a:t>
            </a:r>
          </a:p>
          <a:p>
            <a:pPr marL="1657350" lvl="3" indent="-279400">
              <a:spcBef>
                <a:spcPts val="0"/>
              </a:spcBef>
              <a:buSzPts val="1700"/>
            </a:pPr>
            <a:r>
              <a:rPr lang="en-US" sz="1250" dirty="0"/>
              <a:t>This does </a:t>
            </a:r>
            <a:r>
              <a:rPr lang="en-US" sz="1250" u="sng" dirty="0"/>
              <a:t>not</a:t>
            </a:r>
            <a:r>
              <a:rPr lang="en-US" sz="1250" dirty="0"/>
              <a:t> include waiting for a new KFS to be set up </a:t>
            </a:r>
          </a:p>
          <a:p>
            <a:pPr marL="1200150" lvl="2" indent="-279400">
              <a:spcBef>
                <a:spcPts val="0"/>
              </a:spcBef>
              <a:buSzPts val="1700"/>
              <a:buChar char="–"/>
            </a:pPr>
            <a:r>
              <a:rPr lang="en-US" sz="1250" dirty="0"/>
              <a:t>Extenuating circumstances </a:t>
            </a:r>
          </a:p>
          <a:p>
            <a:pPr marL="1200150" lvl="2" indent="-279400">
              <a:spcBef>
                <a:spcPts val="0"/>
              </a:spcBef>
              <a:buSzPts val="1700"/>
              <a:buChar char="–"/>
            </a:pPr>
            <a:r>
              <a:rPr lang="en-US" sz="1250" dirty="0"/>
              <a:t>Still keep payroll deadlines in mind </a:t>
            </a:r>
          </a:p>
          <a:p>
            <a:pPr marL="1200150" lvl="2" indent="-279400">
              <a:spcBef>
                <a:spcPts val="0"/>
              </a:spcBef>
              <a:buSzPts val="1700"/>
              <a:buChar char="–"/>
            </a:pPr>
            <a:endParaRPr sz="1250" dirty="0"/>
          </a:p>
          <a:p>
            <a:pPr marL="342900" lvl="0" indent="-336550">
              <a:spcBef>
                <a:spcPts val="0"/>
              </a:spcBef>
              <a:buSzPts val="1700"/>
            </a:pPr>
            <a:r>
              <a:rPr lang="en-US" sz="1250" b="1" dirty="0"/>
              <a:t>Withdrawing a GA Offer </a:t>
            </a:r>
          </a:p>
          <a:p>
            <a:pPr marL="742950" lvl="1" indent="-279400">
              <a:spcBef>
                <a:spcPts val="0"/>
              </a:spcBef>
              <a:buSzPts val="1700"/>
            </a:pPr>
            <a:r>
              <a:rPr lang="en-US" sz="1250" dirty="0"/>
              <a:t>You must work with Labor Relations to do this </a:t>
            </a:r>
          </a:p>
          <a:p>
            <a:pPr marL="742950" lvl="1" indent="-279400">
              <a:spcBef>
                <a:spcPts val="0"/>
              </a:spcBef>
              <a:buSzPts val="1700"/>
            </a:pPr>
            <a:r>
              <a:rPr lang="en-US" sz="1250" dirty="0"/>
              <a:t>TGS has templates available for: </a:t>
            </a:r>
          </a:p>
          <a:p>
            <a:pPr marL="1200150" lvl="2" indent="-279400">
              <a:spcBef>
                <a:spcPts val="0"/>
              </a:spcBef>
              <a:buSzPts val="1700"/>
              <a:buChar char="–"/>
            </a:pPr>
            <a:r>
              <a:rPr lang="en-US" sz="1250" dirty="0"/>
              <a:t>A GA who deferred admission to a future semester </a:t>
            </a:r>
          </a:p>
          <a:p>
            <a:pPr marL="1200150" lvl="2" indent="-279400">
              <a:spcBef>
                <a:spcPts val="0"/>
              </a:spcBef>
              <a:buSzPts val="1700"/>
              <a:buChar char="–"/>
            </a:pPr>
            <a:r>
              <a:rPr lang="en-US" sz="1250" dirty="0"/>
              <a:t>A GA who did not respond to the GA offer by the deadline </a:t>
            </a:r>
          </a:p>
          <a:p>
            <a:pPr marL="342900" lvl="0" indent="-336550">
              <a:spcBef>
                <a:spcPts val="0"/>
              </a:spcBef>
              <a:buSzPts val="1700"/>
            </a:pPr>
            <a:endParaRPr lang="en-US" sz="1250" b="1" dirty="0">
              <a:hlinkClick r:id="rId3"/>
            </a:endParaRPr>
          </a:p>
          <a:p>
            <a:pPr marL="342900" lvl="0" indent="-336550">
              <a:spcBef>
                <a:spcPts val="0"/>
              </a:spcBef>
              <a:buSzPts val="1700"/>
            </a:pPr>
            <a:r>
              <a:rPr lang="en-US" sz="1250" b="1" dirty="0">
                <a:hlinkClick r:id="rId3"/>
              </a:rPr>
              <a:t>GA Onboarding Page </a:t>
            </a:r>
            <a:endParaRPr lang="en-US" sz="1250" b="1" dirty="0"/>
          </a:p>
          <a:p>
            <a:pPr marL="742950" lvl="1" indent="-279400" algn="l" rtl="0">
              <a:spcBef>
                <a:spcPts val="0"/>
              </a:spcBef>
              <a:spcAft>
                <a:spcPts val="0"/>
              </a:spcAft>
              <a:buSzPts val="1700"/>
              <a:buChar char="–"/>
            </a:pPr>
            <a:r>
              <a:rPr lang="en-US" sz="1250" dirty="0"/>
              <a:t>Resources and action items for GAs who fall under the GEU </a:t>
            </a:r>
          </a:p>
          <a:p>
            <a:pPr marL="1200150" lvl="2" indent="-279400">
              <a:spcBef>
                <a:spcPts val="0"/>
              </a:spcBef>
              <a:buSzPts val="1700"/>
              <a:buChar char="–"/>
            </a:pPr>
            <a:r>
              <a:rPr lang="en-US" sz="1250" dirty="0"/>
              <a:t>Webpage link should be provided with offer letter </a:t>
            </a:r>
          </a:p>
          <a:p>
            <a:pPr marL="1200150" lvl="2" indent="-279400">
              <a:spcBef>
                <a:spcPts val="0"/>
              </a:spcBef>
              <a:buSzPts val="1700"/>
              <a:buChar char="–"/>
            </a:pPr>
            <a:endParaRPr lang="en-US" sz="1250" dirty="0"/>
          </a:p>
          <a:p>
            <a:pPr marL="342900" lvl="0" indent="-336550" algn="l" rtl="0">
              <a:spcBef>
                <a:spcPts val="0"/>
              </a:spcBef>
              <a:spcAft>
                <a:spcPts val="0"/>
              </a:spcAft>
              <a:buClr>
                <a:schemeClr val="dk1"/>
              </a:buClr>
              <a:buSzPts val="1700"/>
              <a:buChar char="•"/>
            </a:pPr>
            <a:r>
              <a:rPr lang="en-US" sz="1250" b="1" dirty="0">
                <a:solidFill>
                  <a:schemeClr val="tx1"/>
                </a:solidFill>
              </a:rPr>
              <a:t>GA Registration Deadline </a:t>
            </a:r>
          </a:p>
          <a:p>
            <a:pPr marL="742950" lvl="1" indent="-279400" algn="l" rtl="0">
              <a:spcBef>
                <a:spcPts val="0"/>
              </a:spcBef>
              <a:spcAft>
                <a:spcPts val="0"/>
              </a:spcAft>
              <a:buSzPts val="1700"/>
              <a:buChar char="–"/>
            </a:pPr>
            <a:r>
              <a:rPr lang="en-US" sz="1250" dirty="0">
                <a:solidFill>
                  <a:schemeClr val="tx1"/>
                </a:solidFill>
              </a:rPr>
              <a:t>8/23 – must be enrolled in at least six credits prior to their start date</a:t>
            </a:r>
          </a:p>
          <a:p>
            <a:pPr marL="742950" lvl="1" indent="-279400" algn="l" rtl="0">
              <a:spcBef>
                <a:spcPts val="0"/>
              </a:spcBef>
              <a:spcAft>
                <a:spcPts val="0"/>
              </a:spcAft>
              <a:buSzPts val="1700"/>
              <a:buChar char="–"/>
            </a:pPr>
            <a:r>
              <a:rPr lang="en-US" sz="1250" dirty="0">
                <a:solidFill>
                  <a:schemeClr val="tx1"/>
                </a:solidFill>
              </a:rPr>
              <a:t>GEMB hold </a:t>
            </a:r>
            <a:endParaRPr lang="en-US" sz="1250" dirty="0"/>
          </a:p>
          <a:p>
            <a:pPr marL="342900" lvl="0" indent="-336550">
              <a:spcBef>
                <a:spcPts val="0"/>
              </a:spcBef>
              <a:buSzPts val="1700"/>
            </a:pPr>
            <a:endParaRPr lang="en-US" sz="1250" b="1" dirty="0"/>
          </a:p>
        </p:txBody>
      </p:sp>
    </p:spTree>
    <p:extLst>
      <p:ext uri="{BB962C8B-B14F-4D97-AF65-F5344CB8AC3E}">
        <p14:creationId xmlns:p14="http://schemas.microsoft.com/office/powerpoint/2010/main" val="408198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400"/>
              <a:buFont typeface="Arial"/>
              <a:buNone/>
            </a:pPr>
            <a:r>
              <a:rPr lang="en-US" dirty="0"/>
              <a:t>Prepping for Fall </a:t>
            </a:r>
            <a:endParaRPr dirty="0"/>
          </a:p>
        </p:txBody>
      </p:sp>
      <p:sp>
        <p:nvSpPr>
          <p:cNvPr id="92" name="Google Shape;92;p14"/>
          <p:cNvSpPr txBox="1">
            <a:spLocks noGrp="1"/>
          </p:cNvSpPr>
          <p:nvPr>
            <p:ph type="body" idx="1"/>
          </p:nvPr>
        </p:nvSpPr>
        <p:spPr>
          <a:xfrm>
            <a:off x="457200" y="1210410"/>
            <a:ext cx="8229600" cy="3394200"/>
          </a:xfrm>
          <a:prstGeom prst="rect">
            <a:avLst/>
          </a:prstGeom>
          <a:noFill/>
          <a:ln>
            <a:noFill/>
          </a:ln>
        </p:spPr>
        <p:txBody>
          <a:bodyPr spcFirstLastPara="1" wrap="square" lIns="91425" tIns="45700" rIns="91425" bIns="45700" anchor="t" anchorCtr="0">
            <a:noAutofit/>
          </a:bodyPr>
          <a:lstStyle/>
          <a:p>
            <a:pPr marL="342900" lvl="0" indent="-336550">
              <a:spcBef>
                <a:spcPts val="0"/>
              </a:spcBef>
              <a:buSzPts val="1700"/>
            </a:pPr>
            <a:r>
              <a:rPr lang="en-US" sz="1400" b="1" dirty="0"/>
              <a:t>Late Arrivals </a:t>
            </a:r>
          </a:p>
          <a:p>
            <a:pPr marL="1200150" lvl="2" indent="-279400">
              <a:spcBef>
                <a:spcPts val="0"/>
              </a:spcBef>
              <a:buSzPts val="1700"/>
              <a:buChar char="–"/>
            </a:pPr>
            <a:r>
              <a:rPr lang="en-US" sz="1400" dirty="0"/>
              <a:t>Academic policy is in the </a:t>
            </a:r>
            <a:r>
              <a:rPr lang="en-US" sz="1400" dirty="0">
                <a:hlinkClick r:id="rId3"/>
              </a:rPr>
              <a:t>Grad Catalog </a:t>
            </a:r>
            <a:endParaRPr lang="en-US" sz="1400" dirty="0"/>
          </a:p>
          <a:p>
            <a:pPr marL="1200150" lvl="2" indent="-279400">
              <a:spcBef>
                <a:spcPts val="0"/>
              </a:spcBef>
              <a:buSzPts val="1700"/>
              <a:buFont typeface="Arial"/>
              <a:buChar char="–"/>
            </a:pPr>
            <a:r>
              <a:rPr lang="en-US" sz="1400" dirty="0"/>
              <a:t>Day 10 deadline </a:t>
            </a:r>
          </a:p>
          <a:p>
            <a:pPr marL="1200150" lvl="2" indent="-279400">
              <a:spcBef>
                <a:spcPts val="0"/>
              </a:spcBef>
              <a:buSzPts val="1700"/>
              <a:buChar char="–"/>
            </a:pPr>
            <a:r>
              <a:rPr lang="en-US" sz="1400" dirty="0"/>
              <a:t>GA offer letter language. Review for GAs is case-by-case</a:t>
            </a:r>
          </a:p>
          <a:p>
            <a:pPr marL="1200150" lvl="2" indent="-279400">
              <a:spcBef>
                <a:spcPts val="0"/>
              </a:spcBef>
              <a:buSzPts val="1700"/>
              <a:buChar char="–"/>
            </a:pPr>
            <a:r>
              <a:rPr lang="en-US" sz="1400" dirty="0">
                <a:hlinkClick r:id="rId4"/>
              </a:rPr>
              <a:t>Requests for exceptions</a:t>
            </a:r>
            <a:r>
              <a:rPr lang="en-US" sz="1400" dirty="0"/>
              <a:t> must be submitted by the department </a:t>
            </a:r>
          </a:p>
          <a:p>
            <a:pPr marL="342900" lvl="0" indent="-336550" algn="l" rtl="0">
              <a:spcBef>
                <a:spcPts val="0"/>
              </a:spcBef>
              <a:spcAft>
                <a:spcPts val="0"/>
              </a:spcAft>
              <a:buClr>
                <a:schemeClr val="dk1"/>
              </a:buClr>
              <a:buSzPts val="1700"/>
              <a:buChar char="•"/>
            </a:pPr>
            <a:endParaRPr lang="en-US" sz="1050" b="1" dirty="0"/>
          </a:p>
          <a:p>
            <a:pPr marL="342900" lvl="0" indent="-336550" algn="l" rtl="0">
              <a:spcBef>
                <a:spcPts val="0"/>
              </a:spcBef>
              <a:spcAft>
                <a:spcPts val="0"/>
              </a:spcAft>
              <a:buClr>
                <a:schemeClr val="dk1"/>
              </a:buClr>
              <a:buSzPts val="1700"/>
              <a:buChar char="•"/>
            </a:pPr>
            <a:r>
              <a:rPr lang="en-US" sz="1400" b="1" dirty="0"/>
              <a:t>Last Day of Work for F- and J-visa GAs </a:t>
            </a:r>
          </a:p>
          <a:p>
            <a:pPr marL="742950" lvl="1" indent="-279400" algn="l" rtl="0">
              <a:spcBef>
                <a:spcPts val="0"/>
              </a:spcBef>
              <a:spcAft>
                <a:spcPts val="0"/>
              </a:spcAft>
              <a:buSzPts val="1700"/>
              <a:buChar char="–"/>
            </a:pPr>
            <a:r>
              <a:rPr lang="en-US" sz="1400" dirty="0">
                <a:solidFill>
                  <a:schemeClr val="tx1"/>
                </a:solidFill>
              </a:rPr>
              <a:t>Day before conferral date </a:t>
            </a:r>
          </a:p>
          <a:p>
            <a:pPr marL="742950" lvl="1" indent="-279400" algn="l" rtl="0">
              <a:spcBef>
                <a:spcPts val="0"/>
              </a:spcBef>
              <a:spcAft>
                <a:spcPts val="0"/>
              </a:spcAft>
              <a:buSzPts val="1700"/>
              <a:buChar char="–"/>
            </a:pPr>
            <a:endParaRPr lang="en-US" sz="1050" dirty="0">
              <a:solidFill>
                <a:schemeClr val="tx1"/>
              </a:solidFill>
            </a:endParaRPr>
          </a:p>
          <a:p>
            <a:pPr marL="342900" lvl="0" indent="-336550" algn="l" rtl="0">
              <a:spcBef>
                <a:spcPts val="0"/>
              </a:spcBef>
              <a:spcAft>
                <a:spcPts val="0"/>
              </a:spcAft>
              <a:buClr>
                <a:schemeClr val="dk1"/>
              </a:buClr>
              <a:buSzPts val="1700"/>
              <a:buChar char="•"/>
            </a:pPr>
            <a:r>
              <a:rPr lang="en-US" sz="1400" b="1" dirty="0">
                <a:solidFill>
                  <a:schemeClr val="tx1">
                    <a:lumMod val="95000"/>
                    <a:lumOff val="5000"/>
                  </a:schemeClr>
                </a:solidFill>
              </a:rPr>
              <a:t>Remote Work </a:t>
            </a:r>
          </a:p>
          <a:p>
            <a:pPr marL="742950" lvl="1" indent="-279400" algn="l" rtl="0">
              <a:spcBef>
                <a:spcPts val="0"/>
              </a:spcBef>
              <a:spcAft>
                <a:spcPts val="0"/>
              </a:spcAft>
              <a:buSzPts val="1700"/>
              <a:buChar char="–"/>
            </a:pPr>
            <a:r>
              <a:rPr lang="en-US" sz="1400" dirty="0">
                <a:solidFill>
                  <a:schemeClr val="tx1">
                    <a:lumMod val="95000"/>
                    <a:lumOff val="5000"/>
                  </a:schemeClr>
                </a:solidFill>
              </a:rPr>
              <a:t>Requires advance approval from </a:t>
            </a:r>
            <a:r>
              <a:rPr lang="en-US" sz="1400" dirty="0">
                <a:solidFill>
                  <a:srgbClr val="FF0000"/>
                </a:solidFill>
                <a:hlinkClick r:id="rId5"/>
              </a:rPr>
              <a:t>graduatedean@uconn.edu</a:t>
            </a:r>
            <a:r>
              <a:rPr lang="en-US" sz="1400" dirty="0">
                <a:solidFill>
                  <a:srgbClr val="FF0000"/>
                </a:solidFill>
              </a:rPr>
              <a:t> </a:t>
            </a:r>
            <a:r>
              <a:rPr lang="en-US" sz="1400" dirty="0">
                <a:solidFill>
                  <a:schemeClr val="tx1">
                    <a:lumMod val="95000"/>
                    <a:lumOff val="5000"/>
                  </a:schemeClr>
                </a:solidFill>
              </a:rPr>
              <a:t>and may involve review by additional areas </a:t>
            </a:r>
          </a:p>
          <a:p>
            <a:pPr marL="742950" lvl="1" indent="-279400" algn="l" rtl="0">
              <a:spcBef>
                <a:spcPts val="0"/>
              </a:spcBef>
              <a:spcAft>
                <a:spcPts val="0"/>
              </a:spcAft>
              <a:buSzPts val="1700"/>
              <a:buChar char="–"/>
            </a:pPr>
            <a:r>
              <a:rPr lang="en-US" sz="1400" dirty="0">
                <a:solidFill>
                  <a:schemeClr val="tx1">
                    <a:lumMod val="95000"/>
                    <a:lumOff val="5000"/>
                  </a:schemeClr>
                </a:solidFill>
              </a:rPr>
              <a:t>Extenuating circumstances</a:t>
            </a:r>
          </a:p>
          <a:p>
            <a:pPr marL="342900" lvl="0" indent="-336550" algn="l" rtl="0">
              <a:spcBef>
                <a:spcPts val="0"/>
              </a:spcBef>
              <a:spcAft>
                <a:spcPts val="0"/>
              </a:spcAft>
              <a:buClr>
                <a:schemeClr val="dk1"/>
              </a:buClr>
              <a:buSzPts val="1700"/>
              <a:buChar char="•"/>
            </a:pPr>
            <a:endParaRPr lang="en-US" sz="1050" b="1" dirty="0">
              <a:solidFill>
                <a:schemeClr val="tx1"/>
              </a:solidFill>
            </a:endParaRPr>
          </a:p>
          <a:p>
            <a:pPr marL="342900" lvl="0" indent="-336550" algn="l" rtl="0">
              <a:spcBef>
                <a:spcPts val="0"/>
              </a:spcBef>
              <a:spcAft>
                <a:spcPts val="0"/>
              </a:spcAft>
              <a:buClr>
                <a:schemeClr val="dk1"/>
              </a:buClr>
              <a:buSzPts val="1700"/>
              <a:buChar char="•"/>
            </a:pPr>
            <a:r>
              <a:rPr lang="en-US" sz="1400" b="1" dirty="0">
                <a:solidFill>
                  <a:schemeClr val="tx1"/>
                </a:solidFill>
              </a:rPr>
              <a:t>Supplemental Description of Duties (SDD) Forms </a:t>
            </a:r>
          </a:p>
          <a:p>
            <a:pPr marL="742950" lvl="1" indent="-279400" algn="l" rtl="0">
              <a:spcBef>
                <a:spcPts val="0"/>
              </a:spcBef>
              <a:spcAft>
                <a:spcPts val="0"/>
              </a:spcAft>
              <a:buSzPts val="1700"/>
              <a:buChar char="–"/>
            </a:pPr>
            <a:r>
              <a:rPr lang="en-US" sz="1400" dirty="0">
                <a:solidFill>
                  <a:schemeClr val="tx1"/>
                </a:solidFill>
              </a:rPr>
              <a:t>New </a:t>
            </a:r>
            <a:r>
              <a:rPr lang="en-US" sz="1400" dirty="0">
                <a:solidFill>
                  <a:schemeClr val="tx1"/>
                </a:solidFill>
                <a:hlinkClick r:id="rId6"/>
              </a:rPr>
              <a:t>online workflow for SDDs</a:t>
            </a:r>
            <a:r>
              <a:rPr lang="en-US" sz="1400" dirty="0">
                <a:solidFill>
                  <a:schemeClr val="tx1"/>
                </a:solidFill>
              </a:rPr>
              <a:t> available for use by all departments </a:t>
            </a:r>
          </a:p>
          <a:p>
            <a:pPr marL="1200150" lvl="2" indent="-279400">
              <a:spcBef>
                <a:spcPts val="0"/>
              </a:spcBef>
              <a:buSzPts val="1700"/>
              <a:buChar char="–"/>
            </a:pPr>
            <a:r>
              <a:rPr lang="en-US" sz="1400" dirty="0">
                <a:solidFill>
                  <a:schemeClr val="tx1"/>
                </a:solidFill>
              </a:rPr>
              <a:t>Email </a:t>
            </a:r>
            <a:r>
              <a:rPr lang="en-US" sz="1400" dirty="0">
                <a:solidFill>
                  <a:schemeClr val="tx1"/>
                </a:solidFill>
                <a:hlinkClick r:id="rId7"/>
              </a:rPr>
              <a:t>gradschool@uconn.edu</a:t>
            </a:r>
            <a:r>
              <a:rPr lang="en-US" sz="1400" dirty="0">
                <a:solidFill>
                  <a:schemeClr val="tx1"/>
                </a:solidFill>
              </a:rPr>
              <a:t> or </a:t>
            </a:r>
            <a:r>
              <a:rPr lang="en-US" sz="1400" dirty="0">
                <a:solidFill>
                  <a:schemeClr val="tx1"/>
                </a:solidFill>
                <a:hlinkClick r:id="rId8"/>
              </a:rPr>
              <a:t>jack.Corcoran@uconn.edu</a:t>
            </a:r>
            <a:r>
              <a:rPr lang="en-US" sz="1400" dirty="0">
                <a:solidFill>
                  <a:schemeClr val="tx1"/>
                </a:solidFill>
              </a:rPr>
              <a:t> for access </a:t>
            </a:r>
          </a:p>
          <a:p>
            <a:pPr marL="742950" lvl="1" indent="-279400" algn="l" rtl="0">
              <a:spcBef>
                <a:spcPts val="0"/>
              </a:spcBef>
              <a:spcAft>
                <a:spcPts val="0"/>
              </a:spcAft>
              <a:buSzPts val="1700"/>
              <a:buChar char="–"/>
            </a:pPr>
            <a:r>
              <a:rPr lang="en-US" sz="1400" dirty="0">
                <a:solidFill>
                  <a:schemeClr val="tx1"/>
                </a:solidFill>
              </a:rPr>
              <a:t>Department-specific templates and the Word docs on </a:t>
            </a:r>
            <a:r>
              <a:rPr lang="en-US" sz="1400" dirty="0">
                <a:solidFill>
                  <a:schemeClr val="tx1"/>
                </a:solidFill>
                <a:hlinkClick r:id="rId9"/>
              </a:rPr>
              <a:t>HR’s website</a:t>
            </a:r>
            <a:r>
              <a:rPr lang="en-US" sz="1400" dirty="0">
                <a:solidFill>
                  <a:schemeClr val="tx1"/>
                </a:solidFill>
              </a:rPr>
              <a:t> can also be used </a:t>
            </a:r>
          </a:p>
          <a:p>
            <a:pPr marL="742950" lvl="1" indent="-279400" algn="l" rtl="0">
              <a:spcBef>
                <a:spcPts val="0"/>
              </a:spcBef>
              <a:spcAft>
                <a:spcPts val="0"/>
              </a:spcAft>
              <a:buSzPts val="1700"/>
              <a:buChar char="–"/>
            </a:pPr>
            <a:endParaRPr lang="en-US" sz="1400" dirty="0">
              <a:solidFill>
                <a:schemeClr val="tx1">
                  <a:lumMod val="95000"/>
                  <a:lumOff val="5000"/>
                </a:schemeClr>
              </a:solidFill>
            </a:endParaRPr>
          </a:p>
        </p:txBody>
      </p:sp>
    </p:spTree>
    <p:extLst>
      <p:ext uri="{BB962C8B-B14F-4D97-AF65-F5344CB8AC3E}">
        <p14:creationId xmlns:p14="http://schemas.microsoft.com/office/powerpoint/2010/main" val="207356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400"/>
              <a:buFont typeface="Arial"/>
              <a:buNone/>
            </a:pPr>
            <a:r>
              <a:rPr lang="en-US" sz="2900" dirty="0">
                <a:solidFill>
                  <a:schemeClr val="bg1"/>
                </a:solidFill>
              </a:rPr>
              <a:t>Supplemental Description of Duties (SDD) Forms</a:t>
            </a:r>
            <a:endParaRPr sz="2900" dirty="0">
              <a:solidFill>
                <a:schemeClr val="bg1"/>
              </a:solidFill>
            </a:endParaRPr>
          </a:p>
        </p:txBody>
      </p:sp>
      <p:sp>
        <p:nvSpPr>
          <p:cNvPr id="92" name="Google Shape;92;p14"/>
          <p:cNvSpPr txBox="1">
            <a:spLocks noGrp="1"/>
          </p:cNvSpPr>
          <p:nvPr>
            <p:ph type="body" idx="1"/>
          </p:nvPr>
        </p:nvSpPr>
        <p:spPr>
          <a:xfrm>
            <a:off x="457200" y="1210410"/>
            <a:ext cx="8229600" cy="3394200"/>
          </a:xfrm>
          <a:prstGeom prst="rect">
            <a:avLst/>
          </a:prstGeom>
          <a:noFill/>
          <a:ln>
            <a:noFill/>
          </a:ln>
        </p:spPr>
        <p:txBody>
          <a:bodyPr spcFirstLastPara="1" wrap="square" lIns="91425" tIns="45700" rIns="91425" bIns="45700" anchor="t" anchorCtr="0">
            <a:noAutofit/>
          </a:bodyPr>
          <a:lstStyle/>
          <a:p>
            <a:pPr marL="342900" lvl="0" indent="-336550">
              <a:spcBef>
                <a:spcPts val="0"/>
              </a:spcBef>
              <a:buSzPts val="1700"/>
            </a:pPr>
            <a:r>
              <a:rPr lang="en-US" sz="1350" b="1" dirty="0"/>
              <a:t>SDDs are essential if performance or workload issues arise and are required every semester by the GEU-UAW contract (</a:t>
            </a:r>
            <a:r>
              <a:rPr lang="en-US" sz="1350" b="1" dirty="0">
                <a:hlinkClick r:id="rId3"/>
              </a:rPr>
              <a:t>Article 5, section 6</a:t>
            </a:r>
            <a:r>
              <a:rPr lang="en-US" sz="1350" b="1" dirty="0"/>
              <a:t>) </a:t>
            </a:r>
            <a:endParaRPr lang="en-US" sz="1350" dirty="0">
              <a:solidFill>
                <a:schemeClr val="tx1"/>
              </a:solidFill>
            </a:endParaRPr>
          </a:p>
          <a:p>
            <a:pPr marL="742950" lvl="1" indent="-279400" algn="l" rtl="0">
              <a:spcBef>
                <a:spcPts val="0"/>
              </a:spcBef>
              <a:spcAft>
                <a:spcPts val="0"/>
              </a:spcAft>
              <a:buSzPts val="1700"/>
              <a:buChar char="–"/>
            </a:pPr>
            <a:r>
              <a:rPr lang="en-US" sz="1350" dirty="0">
                <a:solidFill>
                  <a:schemeClr val="tx1">
                    <a:lumMod val="95000"/>
                    <a:lumOff val="5000"/>
                  </a:schemeClr>
                </a:solidFill>
              </a:rPr>
              <a:t>Must include specific duties, including: </a:t>
            </a:r>
          </a:p>
          <a:p>
            <a:pPr marL="1200150" lvl="2" indent="-279400">
              <a:spcBef>
                <a:spcPts val="0"/>
              </a:spcBef>
              <a:buSzPts val="1700"/>
              <a:buChar char="–"/>
            </a:pPr>
            <a:r>
              <a:rPr lang="en-US" sz="1350" b="0" i="0" dirty="0">
                <a:solidFill>
                  <a:schemeClr val="tx1"/>
                </a:solidFill>
                <a:effectLst/>
                <a:latin typeface="+mj-lt"/>
              </a:rPr>
              <a:t>assigned course, lab, research project, or position;</a:t>
            </a:r>
          </a:p>
          <a:p>
            <a:pPr marL="1200150" lvl="2" indent="-279400">
              <a:spcBef>
                <a:spcPts val="0"/>
              </a:spcBef>
              <a:buSzPts val="1700"/>
              <a:buChar char="–"/>
            </a:pPr>
            <a:r>
              <a:rPr lang="en-US" sz="1350" b="0" i="0" dirty="0">
                <a:solidFill>
                  <a:schemeClr val="tx1"/>
                </a:solidFill>
                <a:effectLst/>
                <a:latin typeface="+mj-lt"/>
              </a:rPr>
              <a:t>the faculty member(s) or supervisor(s) to whom the GA will report;</a:t>
            </a:r>
          </a:p>
          <a:p>
            <a:pPr marL="1200150" lvl="2" indent="-279400">
              <a:spcBef>
                <a:spcPts val="0"/>
              </a:spcBef>
              <a:buSzPts val="1700"/>
              <a:buChar char="–"/>
            </a:pPr>
            <a:r>
              <a:rPr lang="en-US" sz="1350" b="0" i="0" dirty="0">
                <a:solidFill>
                  <a:schemeClr val="tx1"/>
                </a:solidFill>
                <a:effectLst/>
                <a:latin typeface="+mj-lt"/>
              </a:rPr>
              <a:t>the duties that the GA will be required to perform;</a:t>
            </a:r>
          </a:p>
          <a:p>
            <a:pPr marL="1200150" lvl="2" indent="-279400">
              <a:spcBef>
                <a:spcPts val="0"/>
              </a:spcBef>
              <a:buSzPts val="1700"/>
              <a:buChar char="–"/>
            </a:pPr>
            <a:r>
              <a:rPr lang="en-US" sz="1350" b="0" i="0" dirty="0">
                <a:solidFill>
                  <a:schemeClr val="tx1"/>
                </a:solidFill>
                <a:effectLst/>
                <a:latin typeface="+mj-lt"/>
              </a:rPr>
              <a:t>course meeting times and location;</a:t>
            </a:r>
          </a:p>
          <a:p>
            <a:pPr marL="1200150" lvl="2" indent="-279400">
              <a:spcBef>
                <a:spcPts val="0"/>
              </a:spcBef>
              <a:buSzPts val="1700"/>
              <a:buChar char="–"/>
            </a:pPr>
            <a:r>
              <a:rPr lang="en-US" sz="1350" b="0" i="0" dirty="0">
                <a:solidFill>
                  <a:schemeClr val="tx1"/>
                </a:solidFill>
                <a:effectLst/>
                <a:latin typeface="+mj-lt"/>
              </a:rPr>
              <a:t>the maximum number of students for which the GA will be responsible per class, section, lab, etc.;</a:t>
            </a:r>
          </a:p>
          <a:p>
            <a:pPr marL="1200150" lvl="2" indent="-279400">
              <a:spcBef>
                <a:spcPts val="0"/>
              </a:spcBef>
              <a:buSzPts val="1700"/>
              <a:buChar char="–"/>
            </a:pPr>
            <a:r>
              <a:rPr lang="en-US" sz="1350" b="0" i="0" dirty="0">
                <a:solidFill>
                  <a:schemeClr val="tx1"/>
                </a:solidFill>
                <a:effectLst/>
                <a:latin typeface="+mj-lt"/>
              </a:rPr>
              <a:t>work location.</a:t>
            </a:r>
          </a:p>
          <a:p>
            <a:pPr marL="342900" lvl="0" indent="-336550">
              <a:spcBef>
                <a:spcPts val="0"/>
              </a:spcBef>
              <a:buSzPts val="1700"/>
            </a:pPr>
            <a:r>
              <a:rPr lang="en-US" sz="1350" b="1" dirty="0"/>
              <a:t>SDD Timeline:</a:t>
            </a:r>
            <a:endParaRPr lang="en-US" sz="1350" dirty="0">
              <a:solidFill>
                <a:schemeClr val="tx1"/>
              </a:solidFill>
            </a:endParaRPr>
          </a:p>
          <a:p>
            <a:pPr marL="742950" lvl="1" indent="-279400" algn="l" rtl="0">
              <a:spcBef>
                <a:spcPts val="0"/>
              </a:spcBef>
              <a:spcAft>
                <a:spcPts val="0"/>
              </a:spcAft>
              <a:buSzPts val="1700"/>
              <a:buChar char="–"/>
            </a:pPr>
            <a:r>
              <a:rPr lang="en-US" sz="1350" dirty="0">
                <a:solidFill>
                  <a:schemeClr val="tx1"/>
                </a:solidFill>
              </a:rPr>
              <a:t>Make every effort to issue at least 30 days prior to start of semester and no later than the first day of the semester </a:t>
            </a:r>
          </a:p>
          <a:p>
            <a:pPr marL="1200150" lvl="2" indent="-279400">
              <a:spcBef>
                <a:spcPts val="0"/>
              </a:spcBef>
              <a:buSzPts val="1700"/>
              <a:buChar char="–"/>
            </a:pPr>
            <a:r>
              <a:rPr lang="en-US" sz="1350" dirty="0">
                <a:solidFill>
                  <a:schemeClr val="tx1"/>
                </a:solidFill>
              </a:rPr>
              <a:t>Better to issue on time and then amend as needed </a:t>
            </a:r>
            <a:endParaRPr lang="en-US" sz="1350" b="0" i="0" dirty="0">
              <a:solidFill>
                <a:schemeClr val="tx1"/>
              </a:solidFill>
              <a:effectLst/>
              <a:latin typeface="+mj-lt"/>
            </a:endParaRPr>
          </a:p>
          <a:p>
            <a:pPr marL="742950" lvl="1" indent="-279400">
              <a:spcBef>
                <a:spcPts val="0"/>
              </a:spcBef>
              <a:buSzPts val="1700"/>
            </a:pPr>
            <a:r>
              <a:rPr lang="en-US" sz="1350" dirty="0">
                <a:solidFill>
                  <a:schemeClr val="tx1"/>
                </a:solidFill>
              </a:rPr>
              <a:t>GAs must be given 24 hours to review the SDD and raise concerns </a:t>
            </a:r>
          </a:p>
          <a:p>
            <a:pPr marL="342900" lvl="0" indent="-336550">
              <a:spcBef>
                <a:spcPts val="0"/>
              </a:spcBef>
              <a:buSzPts val="1700"/>
            </a:pPr>
            <a:r>
              <a:rPr lang="en-US" sz="1350" b="1" dirty="0"/>
              <a:t>Maintaining Records:</a:t>
            </a:r>
            <a:endParaRPr lang="en-US" sz="1350" dirty="0">
              <a:solidFill>
                <a:schemeClr val="tx1"/>
              </a:solidFill>
            </a:endParaRPr>
          </a:p>
          <a:p>
            <a:pPr marL="742950" lvl="1" indent="-279400">
              <a:spcBef>
                <a:spcPts val="0"/>
              </a:spcBef>
              <a:buSzPts val="1700"/>
            </a:pPr>
            <a:r>
              <a:rPr lang="en-US" sz="1350" dirty="0">
                <a:solidFill>
                  <a:schemeClr val="tx1"/>
                </a:solidFill>
              </a:rPr>
              <a:t>Make sure you receive a signed copy of the SDD from the GA </a:t>
            </a:r>
          </a:p>
          <a:p>
            <a:pPr marL="742950" lvl="1" indent="-279400">
              <a:spcBef>
                <a:spcPts val="0"/>
              </a:spcBef>
              <a:buSzPts val="1700"/>
            </a:pPr>
            <a:r>
              <a:rPr lang="en-US" sz="1350" dirty="0">
                <a:solidFill>
                  <a:schemeClr val="tx1"/>
                </a:solidFill>
              </a:rPr>
              <a:t>Copies of SDDs should be maintained within the department (no longer sent to Payroll) </a:t>
            </a:r>
          </a:p>
          <a:p>
            <a:pPr marL="742950" lvl="1" indent="-279400">
              <a:spcBef>
                <a:spcPts val="0"/>
              </a:spcBef>
              <a:buSzPts val="1700"/>
            </a:pPr>
            <a:endParaRPr lang="en-US" sz="1350" dirty="0">
              <a:solidFill>
                <a:schemeClr val="tx1"/>
              </a:solidFill>
            </a:endParaRPr>
          </a:p>
          <a:p>
            <a:pPr marL="742950" lvl="1" indent="-279400" algn="l" rtl="0">
              <a:spcBef>
                <a:spcPts val="0"/>
              </a:spcBef>
              <a:spcAft>
                <a:spcPts val="0"/>
              </a:spcAft>
              <a:buSzPts val="1700"/>
              <a:buChar char="–"/>
            </a:pPr>
            <a:endParaRPr lang="en-US" sz="1350" dirty="0">
              <a:solidFill>
                <a:schemeClr val="tx1">
                  <a:lumMod val="95000"/>
                  <a:lumOff val="5000"/>
                </a:schemeClr>
              </a:solidFill>
            </a:endParaRPr>
          </a:p>
        </p:txBody>
      </p:sp>
    </p:spTree>
    <p:extLst>
      <p:ext uri="{BB962C8B-B14F-4D97-AF65-F5344CB8AC3E}">
        <p14:creationId xmlns:p14="http://schemas.microsoft.com/office/powerpoint/2010/main" val="282125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400"/>
              <a:buFont typeface="Arial"/>
              <a:buNone/>
            </a:pPr>
            <a:r>
              <a:rPr lang="en-US" dirty="0"/>
              <a:t>Stipend Levels </a:t>
            </a:r>
            <a:endParaRPr dirty="0"/>
          </a:p>
        </p:txBody>
      </p:sp>
      <p:sp>
        <p:nvSpPr>
          <p:cNvPr id="92" name="Google Shape;92;p14"/>
          <p:cNvSpPr txBox="1">
            <a:spLocks noGrp="1"/>
          </p:cNvSpPr>
          <p:nvPr>
            <p:ph type="body" idx="1"/>
          </p:nvPr>
        </p:nvSpPr>
        <p:spPr>
          <a:xfrm>
            <a:off x="457200" y="1244277"/>
            <a:ext cx="8229600" cy="3394200"/>
          </a:xfrm>
          <a:prstGeom prst="rect">
            <a:avLst/>
          </a:prstGeom>
          <a:noFill/>
          <a:ln>
            <a:noFill/>
          </a:ln>
        </p:spPr>
        <p:txBody>
          <a:bodyPr spcFirstLastPara="1" wrap="square" lIns="91425" tIns="45700" rIns="91425" bIns="45700" anchor="t" anchorCtr="0">
            <a:noAutofit/>
          </a:bodyPr>
          <a:lstStyle/>
          <a:p>
            <a:pPr marL="342900" indent="-336550">
              <a:spcBef>
                <a:spcPts val="0"/>
              </a:spcBef>
              <a:buSzPts val="1700"/>
            </a:pPr>
            <a:r>
              <a:rPr lang="en-US" b="1" dirty="0"/>
              <a:t>GA stipend levels </a:t>
            </a:r>
          </a:p>
          <a:p>
            <a:pPr marL="742950" lvl="1" indent="-279400">
              <a:spcBef>
                <a:spcPts val="0"/>
              </a:spcBef>
              <a:buSzPts val="1700"/>
            </a:pPr>
            <a:r>
              <a:rPr lang="en-US" dirty="0"/>
              <a:t>Level 1 (B) - Master’s degree students and doctoral students without a master’s or master’s equivalency </a:t>
            </a:r>
          </a:p>
          <a:p>
            <a:pPr marL="742950" lvl="1" indent="-279400">
              <a:spcBef>
                <a:spcPts val="0"/>
              </a:spcBef>
              <a:buSzPts val="1700"/>
            </a:pPr>
            <a:r>
              <a:rPr lang="en-US" dirty="0"/>
              <a:t>Level 2 (M) - Doctoral students with 30 grad-level credits or previous master’s degree in a related field of study </a:t>
            </a:r>
          </a:p>
          <a:p>
            <a:pPr marL="742950" lvl="1" indent="-279400">
              <a:spcBef>
                <a:spcPts val="0"/>
              </a:spcBef>
              <a:buSzPts val="1700"/>
            </a:pPr>
            <a:r>
              <a:rPr lang="en-US" dirty="0"/>
              <a:t>Level 3 (PhD) – Doctoral students with the General Exam milestone </a:t>
            </a:r>
          </a:p>
          <a:p>
            <a:pPr marL="342900" lvl="0" indent="-336550">
              <a:spcBef>
                <a:spcPts val="0"/>
              </a:spcBef>
              <a:buSzPts val="1700"/>
            </a:pPr>
            <a:endParaRPr lang="en-US" b="1" dirty="0"/>
          </a:p>
          <a:p>
            <a:pPr marL="342900" lvl="0" indent="-336550">
              <a:spcBef>
                <a:spcPts val="0"/>
              </a:spcBef>
              <a:buSzPts val="1700"/>
            </a:pPr>
            <a:r>
              <a:rPr lang="en-US" b="1" dirty="0">
                <a:hlinkClick r:id="rId3"/>
              </a:rPr>
              <a:t>GA Pay Level Adjustment Form</a:t>
            </a:r>
            <a:endParaRPr lang="en-US" b="1" dirty="0"/>
          </a:p>
          <a:p>
            <a:pPr marL="742950" lvl="1" indent="-279400">
              <a:spcBef>
                <a:spcPts val="0"/>
              </a:spcBef>
              <a:buSzPts val="1700"/>
            </a:pPr>
            <a:r>
              <a:rPr lang="en-US" dirty="0"/>
              <a:t>Can be used to pay above contract minimum </a:t>
            </a:r>
          </a:p>
          <a:p>
            <a:pPr marL="742950" lvl="1" indent="-279400">
              <a:spcBef>
                <a:spcPts val="0"/>
              </a:spcBef>
              <a:buSzPts val="1700"/>
            </a:pPr>
            <a:r>
              <a:rPr lang="en-US" dirty="0"/>
              <a:t>Can be used to manually change a grad feeding to </a:t>
            </a:r>
            <a:r>
              <a:rPr lang="en-US" dirty="0" err="1"/>
              <a:t>SmartHR</a:t>
            </a:r>
            <a:r>
              <a:rPr lang="en-US" dirty="0"/>
              <a:t> as Level 2 to Level 1 if their previously completed master’s is not related to their UConn doctoral field of study </a:t>
            </a:r>
          </a:p>
        </p:txBody>
      </p:sp>
    </p:spTree>
    <p:extLst>
      <p:ext uri="{BB962C8B-B14F-4D97-AF65-F5344CB8AC3E}">
        <p14:creationId xmlns:p14="http://schemas.microsoft.com/office/powerpoint/2010/main" val="1984697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dirty="0"/>
              <a:t>Hiring TAs Without English Proficiency</a:t>
            </a:r>
            <a:endParaRPr sz="3400" dirty="0"/>
          </a:p>
        </p:txBody>
      </p:sp>
      <p:sp>
        <p:nvSpPr>
          <p:cNvPr id="105" name="Google Shape;105;p16"/>
          <p:cNvSpPr txBox="1">
            <a:spLocks noGrp="1"/>
          </p:cNvSpPr>
          <p:nvPr>
            <p:ph type="body" idx="1"/>
          </p:nvPr>
        </p:nvSpPr>
        <p:spPr>
          <a:xfrm>
            <a:off x="457200" y="1244275"/>
            <a:ext cx="8188800" cy="3394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1850"/>
              <a:buChar char="•"/>
            </a:pPr>
            <a:r>
              <a:rPr lang="en-US" sz="1600" b="1" dirty="0"/>
              <a:t>Admission requirement vs TA requirement </a:t>
            </a:r>
            <a:endParaRPr sz="1600" b="1" dirty="0"/>
          </a:p>
          <a:p>
            <a:pPr marL="342900" lvl="0" indent="-336550">
              <a:spcBef>
                <a:spcPts val="0"/>
              </a:spcBef>
              <a:buSzPts val="1700"/>
            </a:pPr>
            <a:endParaRPr lang="en-US" sz="1600" b="1" dirty="0"/>
          </a:p>
          <a:p>
            <a:pPr marL="342900" lvl="0" indent="-336550">
              <a:spcBef>
                <a:spcPts val="0"/>
              </a:spcBef>
              <a:buSzPts val="1700"/>
            </a:pPr>
            <a:r>
              <a:rPr lang="en-US" sz="1600" b="1" dirty="0"/>
              <a:t>Anyone whose primary language is not English must provide proof of proficiency to be a TA with instructional contact duties </a:t>
            </a:r>
          </a:p>
          <a:p>
            <a:pPr marL="742950" lvl="1" indent="-279400">
              <a:spcBef>
                <a:spcPts val="0"/>
              </a:spcBef>
              <a:buSzPts val="1700"/>
            </a:pPr>
            <a:r>
              <a:rPr lang="en-US" sz="1600" dirty="0">
                <a:hlinkClick r:id="rId3"/>
              </a:rPr>
              <a:t>UConn’s English Proficiency Policy </a:t>
            </a:r>
            <a:endParaRPr lang="en-US" sz="1600" dirty="0"/>
          </a:p>
          <a:p>
            <a:pPr marL="742950" lvl="1" indent="-279400">
              <a:spcBef>
                <a:spcPts val="0"/>
              </a:spcBef>
              <a:buSzPts val="1700"/>
            </a:pPr>
            <a:r>
              <a:rPr lang="en-US" sz="1600" dirty="0">
                <a:solidFill>
                  <a:schemeClr val="tx1"/>
                </a:solidFill>
              </a:rPr>
              <a:t>4/26 listserv email, “Info to share with TAs - English proficiency policy”  </a:t>
            </a:r>
          </a:p>
          <a:p>
            <a:pPr marL="342900" lvl="0" indent="-336550">
              <a:spcBef>
                <a:spcPts val="0"/>
              </a:spcBef>
              <a:buSzPts val="1700"/>
            </a:pPr>
            <a:endParaRPr lang="en-US" sz="1600" b="1" dirty="0"/>
          </a:p>
          <a:p>
            <a:pPr marL="342900" lvl="0" indent="-336550">
              <a:spcBef>
                <a:spcPts val="0"/>
              </a:spcBef>
              <a:buSzPts val="1700"/>
            </a:pPr>
            <a:r>
              <a:rPr lang="en-US" sz="1600" b="1" dirty="0"/>
              <a:t>Check Slate for incoming students or refer to GA Hire Level Report for current students </a:t>
            </a:r>
          </a:p>
          <a:p>
            <a:pPr marL="742950" lvl="1" indent="-279400">
              <a:spcBef>
                <a:spcPts val="0"/>
              </a:spcBef>
              <a:buSzPts val="1700"/>
            </a:pPr>
            <a:r>
              <a:rPr lang="en-US" sz="1600" dirty="0"/>
              <a:t>Next </a:t>
            </a:r>
            <a:r>
              <a:rPr lang="en-US" sz="1600" dirty="0">
                <a:hlinkClick r:id="rId4"/>
              </a:rPr>
              <a:t>microteaching test </a:t>
            </a:r>
            <a:r>
              <a:rPr lang="en-US" sz="1600" dirty="0"/>
              <a:t>is in August </a:t>
            </a:r>
            <a:r>
              <a:rPr lang="en-US" sz="1600" dirty="0">
                <a:solidFill>
                  <a:schemeClr val="tx1"/>
                </a:solidFill>
              </a:rPr>
              <a:t>(June test registration deadline was 5/25) </a:t>
            </a:r>
            <a:endParaRPr lang="en-US" sz="1600" dirty="0">
              <a:solidFill>
                <a:srgbClr val="FF0000"/>
              </a:solidFill>
            </a:endParaRPr>
          </a:p>
          <a:p>
            <a:pPr marL="742950" lvl="1" indent="-279400">
              <a:spcBef>
                <a:spcPts val="0"/>
              </a:spcBef>
              <a:buSzPts val="1700"/>
            </a:pPr>
            <a:r>
              <a:rPr lang="en-US" sz="1600" dirty="0"/>
              <a:t>Waiver interviews take place every month; reach out to </a:t>
            </a:r>
            <a:r>
              <a:rPr lang="en-US" sz="1600" dirty="0">
                <a:hlinkClick r:id="rId5"/>
              </a:rPr>
              <a:t>ana.s.colon@uconn.edu</a:t>
            </a:r>
            <a:r>
              <a:rPr lang="en-US" sz="1600" dirty="0"/>
              <a:t> to set up an interview. </a:t>
            </a:r>
            <a:endParaRPr sz="1600" dirty="0"/>
          </a:p>
          <a:p>
            <a:pPr marL="342900" lvl="0" indent="-336550">
              <a:spcBef>
                <a:spcPts val="0"/>
              </a:spcBef>
              <a:buSzPts val="1700"/>
            </a:pPr>
            <a:endParaRPr lang="en-US" sz="1600" b="1" dirty="0"/>
          </a:p>
          <a:p>
            <a:pPr marL="342900" lvl="0" indent="-336550">
              <a:spcBef>
                <a:spcPts val="0"/>
              </a:spcBef>
              <a:buSzPts val="1700"/>
            </a:pPr>
            <a:r>
              <a:rPr lang="en-US" sz="1600" b="1" dirty="0"/>
              <a:t>TAs who have not provided proof of English proficiency will have a block on their payroll authorization </a:t>
            </a:r>
          </a:p>
          <a:p>
            <a:pPr marL="742950" lvl="1" indent="-279400">
              <a:spcBef>
                <a:spcPts val="0"/>
              </a:spcBef>
              <a:buSzPts val="1700"/>
            </a:pP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4400"/>
              <a:buFont typeface="Arial"/>
              <a:buNone/>
            </a:pPr>
            <a:r>
              <a:rPr lang="en-US" sz="3600" dirty="0"/>
              <a:t>Overrides, GA Hire Level Report</a:t>
            </a:r>
            <a:endParaRPr sz="3600" dirty="0"/>
          </a:p>
        </p:txBody>
      </p:sp>
      <p:sp>
        <p:nvSpPr>
          <p:cNvPr id="98" name="Google Shape;98;p15"/>
          <p:cNvSpPr txBox="1">
            <a:spLocks noGrp="1"/>
          </p:cNvSpPr>
          <p:nvPr>
            <p:ph type="body" idx="1"/>
          </p:nvPr>
        </p:nvSpPr>
        <p:spPr>
          <a:xfrm>
            <a:off x="457200" y="1244277"/>
            <a:ext cx="3660044" cy="3394075"/>
          </a:xfrm>
          <a:prstGeom prst="rect">
            <a:avLst/>
          </a:prstGeom>
          <a:noFill/>
          <a:ln>
            <a:noFill/>
          </a:ln>
        </p:spPr>
        <p:txBody>
          <a:bodyPr spcFirstLastPara="1" wrap="square" lIns="91425" tIns="45700" rIns="91425" bIns="45700" anchor="t" anchorCtr="0">
            <a:noAutofit/>
          </a:bodyPr>
          <a:lstStyle/>
          <a:p>
            <a:pPr marL="466725" lvl="1" indent="0">
              <a:lnSpc>
                <a:spcPct val="90000"/>
              </a:lnSpc>
              <a:spcBef>
                <a:spcPts val="0"/>
              </a:spcBef>
              <a:buSzPts val="1850"/>
              <a:buNone/>
            </a:pPr>
            <a:endParaRPr lang="en-US" sz="1600" dirty="0"/>
          </a:p>
          <a:p>
            <a:pPr marL="342900" lvl="0" indent="-342900" algn="l" rtl="0">
              <a:lnSpc>
                <a:spcPct val="90000"/>
              </a:lnSpc>
              <a:spcBef>
                <a:spcPts val="0"/>
              </a:spcBef>
              <a:spcAft>
                <a:spcPts val="0"/>
              </a:spcAft>
              <a:buClr>
                <a:schemeClr val="dk1"/>
              </a:buClr>
              <a:buSzPts val="1850"/>
              <a:buChar char="•"/>
            </a:pPr>
            <a:r>
              <a:rPr lang="en-US" sz="1600" b="1" dirty="0"/>
              <a:t>“GA Hire Eligibility and Stipend Level Report”  </a:t>
            </a:r>
          </a:p>
          <a:p>
            <a:pPr marL="742950" lvl="1" indent="-276225">
              <a:lnSpc>
                <a:spcPct val="90000"/>
              </a:lnSpc>
              <a:spcBef>
                <a:spcPts val="0"/>
              </a:spcBef>
              <a:buSzPts val="1850"/>
            </a:pPr>
            <a:r>
              <a:rPr lang="en-US" sz="1600" dirty="0"/>
              <a:t>Report includes all matriculated grads</a:t>
            </a:r>
          </a:p>
          <a:p>
            <a:pPr marL="742950" lvl="1" indent="-276225">
              <a:lnSpc>
                <a:spcPct val="90000"/>
              </a:lnSpc>
              <a:spcBef>
                <a:spcPts val="0"/>
              </a:spcBef>
              <a:buSzPts val="1850"/>
            </a:pPr>
            <a:r>
              <a:rPr lang="en-US" sz="1600" dirty="0"/>
              <a:t>Approval Flag column shows blocks on their payroll transaction </a:t>
            </a:r>
          </a:p>
          <a:p>
            <a:pPr marL="742950" lvl="1" indent="-276225">
              <a:lnSpc>
                <a:spcPct val="90000"/>
              </a:lnSpc>
              <a:spcBef>
                <a:spcPts val="0"/>
              </a:spcBef>
              <a:buSzPts val="1850"/>
            </a:pPr>
            <a:r>
              <a:rPr lang="en-US" sz="1600" dirty="0"/>
              <a:t>Shows the level they will auto-populate as in </a:t>
            </a:r>
            <a:r>
              <a:rPr lang="en-US" sz="1600" dirty="0" err="1"/>
              <a:t>SmartHR</a:t>
            </a:r>
            <a:endParaRPr lang="en-US" sz="1600" dirty="0"/>
          </a:p>
          <a:p>
            <a:pPr marL="1200150" lvl="2" indent="-276225">
              <a:lnSpc>
                <a:spcPct val="90000"/>
              </a:lnSpc>
              <a:spcBef>
                <a:spcPts val="0"/>
              </a:spcBef>
              <a:buSzPts val="1850"/>
            </a:pPr>
            <a:r>
              <a:rPr lang="en-US" sz="1600" dirty="0"/>
              <a:t>Check this report to make sure the level on the offer letter matches what you will see in </a:t>
            </a:r>
            <a:r>
              <a:rPr lang="en-US" sz="1600" dirty="0" err="1"/>
              <a:t>SmartHR</a:t>
            </a:r>
            <a:endParaRPr lang="en-US" sz="1600" dirty="0"/>
          </a:p>
        </p:txBody>
      </p:sp>
      <p:pic>
        <p:nvPicPr>
          <p:cNvPr id="3" name="Picture 2" descr="Screenshot of a spreadsheet showing Student ID, Name, Email, Approval Flag, Pay Code, Degree, and Student Group. "/>
          <p:cNvPicPr>
            <a:picLocks noChangeAspect="1"/>
          </p:cNvPicPr>
          <p:nvPr/>
        </p:nvPicPr>
        <p:blipFill>
          <a:blip r:embed="rId3"/>
          <a:stretch>
            <a:fillRect/>
          </a:stretch>
        </p:blipFill>
        <p:spPr>
          <a:xfrm>
            <a:off x="4117244" y="1741557"/>
            <a:ext cx="5026756" cy="1765318"/>
          </a:xfrm>
          <a:prstGeom prst="rect">
            <a:avLst/>
          </a:prstGeom>
        </p:spPr>
      </p:pic>
    </p:spTree>
    <p:extLst>
      <p:ext uri="{BB962C8B-B14F-4D97-AF65-F5344CB8AC3E}">
        <p14:creationId xmlns:p14="http://schemas.microsoft.com/office/powerpoint/2010/main" val="2088293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400"/>
  <p:tag name="ARTICULATE_USED_LAYOUT" val="5"/>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347"/>
  <p:tag name="ARTICULATE_USED_LAYOUT" val="1"/>
  <p:tag name="ARTICULATE_SLIDE_THUMBNAIL_REFRESH" val="1"/>
</p:tagLst>
</file>

<file path=ppt/theme/theme1.xml><?xml version="1.0" encoding="utf-8"?>
<a:theme xmlns:a="http://schemas.openxmlformats.org/drawingml/2006/main" name="white-bluebar-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16232</TotalTime>
  <Words>3879</Words>
  <Application>Microsoft Office PowerPoint</Application>
  <PresentationFormat>On-screen Show (16:9)</PresentationFormat>
  <Paragraphs>363</Paragraphs>
  <Slides>30</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Open Sans</vt:lpstr>
      <vt:lpstr>Open Sans SemiBold</vt:lpstr>
      <vt:lpstr>Wingdings 2</vt:lpstr>
      <vt:lpstr>white-bluebar-template</vt:lpstr>
      <vt:lpstr>1_Custom Design</vt:lpstr>
      <vt:lpstr>The Graduate School’s Timely Topics Series</vt:lpstr>
      <vt:lpstr>Graduate Assistants</vt:lpstr>
      <vt:lpstr>Offer Letters Guidance</vt:lpstr>
      <vt:lpstr>Prepping for Fall</vt:lpstr>
      <vt:lpstr>Prepping for Fall </vt:lpstr>
      <vt:lpstr>Supplemental Description of Duties (SDD) Forms</vt:lpstr>
      <vt:lpstr>Stipend Levels </vt:lpstr>
      <vt:lpstr>Hiring TAs Without English Proficiency</vt:lpstr>
      <vt:lpstr>Overrides, GA Hire Level Report</vt:lpstr>
      <vt:lpstr>Overrides, GA Hire Level Report </vt:lpstr>
      <vt:lpstr>Can’t Find a Record in SmartHR? </vt:lpstr>
      <vt:lpstr>Checking Matriculation Status in Slate</vt:lpstr>
      <vt:lpstr>Things You Might Need to Know</vt:lpstr>
      <vt:lpstr>Things You Might Need to Know </vt:lpstr>
      <vt:lpstr>Mid-Semester Separations</vt:lpstr>
      <vt:lpstr>Payroll Processing Overview </vt:lpstr>
      <vt:lpstr>GA Payroll Processing</vt:lpstr>
      <vt:lpstr>GA Payroll Audit</vt:lpstr>
      <vt:lpstr>Computer-Generated Components Needed for Graduate Assistant (GA) Tuition Waiver  </vt:lpstr>
      <vt:lpstr>Delayed Processing of GA Payroll</vt:lpstr>
      <vt:lpstr>Employment Eligibility - Form I-9s</vt:lpstr>
      <vt:lpstr>Tax Forms</vt:lpstr>
      <vt:lpstr>MISC Information</vt:lpstr>
      <vt:lpstr>MISC Information </vt:lpstr>
      <vt:lpstr>Graduate Assistant/Intern/Fellow Benefits Overview</vt:lpstr>
      <vt:lpstr>Graduate Assistant/Intern/Fellow Benefits Overview </vt:lpstr>
      <vt:lpstr>Medical &amp; Dental Benefits Information</vt:lpstr>
      <vt:lpstr>Medical &amp; Dental Monthly Plan Premiums</vt:lpstr>
      <vt:lpstr>Enrolling in Medical, Dental &amp; Life Insurance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Petsa, Megan</cp:lastModifiedBy>
  <cp:revision>220</cp:revision>
  <dcterms:modified xsi:type="dcterms:W3CDTF">2023-06-01T15:33:30Z</dcterms:modified>
</cp:coreProperties>
</file>