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683" r:id="rId6"/>
    <p:sldId id="741" r:id="rId7"/>
    <p:sldId id="743" r:id="rId8"/>
    <p:sldId id="744" r:id="rId9"/>
    <p:sldId id="740" r:id="rId10"/>
    <p:sldId id="684" r:id="rId11"/>
    <p:sldId id="733" r:id="rId12"/>
    <p:sldId id="745" r:id="rId13"/>
    <p:sldId id="7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34AF8-8204-18E7-5E19-0CE759D8D526}" name="Petsa, Megan" initials="PM" userId="S::megan.petsa@uconn.edu::2c26d7c6-c8ea-4a5a-be64-e7c777e36c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68CAB-3E3A-4702-9E10-07CEDCFA99EF}" v="2" dt="2023-07-05T18:04:41.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1" autoAdjust="0"/>
    <p:restoredTop sz="86385" autoAdjust="0"/>
  </p:normalViewPr>
  <p:slideViewPr>
    <p:cSldViewPr snapToGrid="0">
      <p:cViewPr varScale="1">
        <p:scale>
          <a:sx n="92" d="100"/>
          <a:sy n="92" d="100"/>
        </p:scale>
        <p:origin x="96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sa, Megan" userId="2c26d7c6-c8ea-4a5a-be64-e7c777e36cad" providerId="ADAL" clId="{66868CAB-3E3A-4702-9E10-07CEDCFA99EF}"/>
    <pc:docChg chg="modSld">
      <pc:chgData name="Petsa, Megan" userId="2c26d7c6-c8ea-4a5a-be64-e7c777e36cad" providerId="ADAL" clId="{66868CAB-3E3A-4702-9E10-07CEDCFA99EF}" dt="2023-06-29T19:27:45.392" v="30" actId="6549"/>
      <pc:docMkLst>
        <pc:docMk/>
      </pc:docMkLst>
      <pc:sldChg chg="modNotesTx">
        <pc:chgData name="Petsa, Megan" userId="2c26d7c6-c8ea-4a5a-be64-e7c777e36cad" providerId="ADAL" clId="{66868CAB-3E3A-4702-9E10-07CEDCFA99EF}" dt="2023-06-29T19:27:45.392" v="30" actId="6549"/>
        <pc:sldMkLst>
          <pc:docMk/>
          <pc:sldMk cId="309170404" sldId="6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50C83-C67B-41EB-AD6C-DA1C987ED536}"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5FB45-DD90-4713-BD2A-D6F57FBED258}" type="slidenum">
              <a:rPr lang="en-US" smtClean="0"/>
              <a:t>‹#›</a:t>
            </a:fld>
            <a:endParaRPr lang="en-US"/>
          </a:p>
        </p:txBody>
      </p:sp>
    </p:spTree>
    <p:extLst>
      <p:ext uri="{BB962C8B-B14F-4D97-AF65-F5344CB8AC3E}">
        <p14:creationId xmlns:p14="http://schemas.microsoft.com/office/powerpoint/2010/main" val="370792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r>
              <a:rPr lang="en-JM" dirty="0"/>
              <a:t>Hello! These slides were created in collaboration with HR, ISSS, Payroll, LR, and UCH. We ask that you do not make changes directly to these slides, and we encourage you to add them to your departmental GA orientation presentation. If you have any questions about this content, please reach out to gradschool@uconn.edu.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2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23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8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80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29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F4428-74EE-4E8A-9E59-013C40523A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9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97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3" cstate="print">
            <a:extLst>
              <a:ext uri="{28A0092B-C50C-407E-A947-70E740481C1C}">
                <a14:useLocalDpi xmlns:a14="http://schemas.microsoft.com/office/drawing/2010/main" val="0"/>
              </a:ext>
            </a:extLst>
          </a:blip>
          <a:srcRect l="4736" r="4736"/>
          <a:stretch>
            <a:fillRect/>
          </a:stretch>
        </p:blipFill>
        <p:spPr>
          <a:xfrm>
            <a:off x="137160" y="137162"/>
            <a:ext cx="11914632" cy="6593809"/>
          </a:xfrm>
          <a:prstGeom prst="rect">
            <a:avLst/>
          </a:prstGeom>
        </p:spPr>
      </p:pic>
      <p:sp>
        <p:nvSpPr>
          <p:cNvPr id="6" name="Rectangle 5"/>
          <p:cNvSpPr/>
          <p:nvPr userDrawn="1"/>
        </p:nvSpPr>
        <p:spPr>
          <a:xfrm>
            <a:off x="144018" y="3917660"/>
            <a:ext cx="11914632" cy="1766775"/>
          </a:xfrm>
          <a:prstGeom prst="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222199" tIns="37033" rIns="222199" bIns="37033" rtlCol="0" anchor="t" anchorCtr="0"/>
          <a:lstStyle/>
          <a:p>
            <a:pPr algn="ctr"/>
            <a:endParaRPr lang="en-US" sz="1440">
              <a:latin typeface="Open Sans" panose="020B0606030504020204" pitchFamily="34" charset="0"/>
              <a:cs typeface="Open Sans" panose="020B0606030504020204" pitchFamily="34" charset="0"/>
            </a:endParaRPr>
          </a:p>
        </p:txBody>
      </p:sp>
      <p:sp>
        <p:nvSpPr>
          <p:cNvPr id="11" name="Title Placeholder 3"/>
          <p:cNvSpPr>
            <a:spLocks noGrp="1"/>
          </p:cNvSpPr>
          <p:nvPr>
            <p:ph type="title" hasCustomPrompt="1"/>
          </p:nvPr>
        </p:nvSpPr>
        <p:spPr>
          <a:xfrm>
            <a:off x="144018" y="4078237"/>
            <a:ext cx="11914632" cy="448738"/>
          </a:xfrm>
          <a:prstGeom prst="rect">
            <a:avLst/>
          </a:prstGeom>
        </p:spPr>
        <p:txBody>
          <a:bodyPr vert="horz" wrap="square" lIns="182880" tIns="0" rIns="182880" bIns="0" rtlCol="0" anchor="t" anchorCtr="0">
            <a:spAutoFit/>
          </a:bodyPr>
          <a:lstStyle>
            <a:lvl1pPr algn="ctr">
              <a:defRPr sz="2916">
                <a:solidFill>
                  <a:schemeClr val="bg1"/>
                </a:solidFill>
              </a:defRPr>
            </a:lvl1pPr>
          </a:lstStyle>
          <a:p>
            <a:r>
              <a:rPr lang="en-US"/>
              <a:t>Click to edit section title</a:t>
            </a:r>
          </a:p>
        </p:txBody>
      </p:sp>
      <p:sp>
        <p:nvSpPr>
          <p:cNvPr id="18" name="Text Placeholder 17"/>
          <p:cNvSpPr>
            <a:spLocks noGrp="1"/>
          </p:cNvSpPr>
          <p:nvPr>
            <p:ph type="body" sz="quarter" idx="10" hasCustomPrompt="1"/>
          </p:nvPr>
        </p:nvSpPr>
        <p:spPr>
          <a:xfrm>
            <a:off x="144018" y="4603233"/>
            <a:ext cx="11914632" cy="435768"/>
          </a:xfrm>
          <a:prstGeom prst="rect">
            <a:avLst/>
          </a:prstGeom>
        </p:spPr>
        <p:txBody>
          <a:bodyPr vert="horz" lIns="182880" tIns="0" rIns="182880" bIns="0" anchor="t" anchorCtr="0"/>
          <a:lstStyle>
            <a:lvl1pPr marL="0" indent="0" algn="ctr">
              <a:buFontTx/>
              <a:buNone/>
              <a:defRPr sz="1782">
                <a:solidFill>
                  <a:schemeClr val="bg1"/>
                </a:solidFill>
                <a:latin typeface="+mj-lt"/>
              </a:defRPr>
            </a:lvl1pPr>
          </a:lstStyle>
          <a:p>
            <a:pPr lvl="0"/>
            <a:r>
              <a:rPr lang="en-US"/>
              <a:t>Click to add subtitle</a:t>
            </a:r>
          </a:p>
        </p:txBody>
      </p:sp>
      <p:sp>
        <p:nvSpPr>
          <p:cNvPr id="20" name="Text Placeholder 19"/>
          <p:cNvSpPr>
            <a:spLocks noGrp="1"/>
          </p:cNvSpPr>
          <p:nvPr>
            <p:ph type="body" sz="quarter" idx="11"/>
          </p:nvPr>
        </p:nvSpPr>
        <p:spPr>
          <a:xfrm>
            <a:off x="144018" y="5154982"/>
            <a:ext cx="11914632" cy="277385"/>
          </a:xfrm>
          <a:prstGeom prst="rect">
            <a:avLst/>
          </a:prstGeom>
        </p:spPr>
        <p:txBody>
          <a:bodyPr vert="horz" lIns="182880" tIns="0" rIns="182880" bIns="0" anchor="t" anchorCtr="0"/>
          <a:lstStyle>
            <a:lvl1pPr marL="0" indent="0" algn="ctr">
              <a:buNone/>
              <a:defRPr sz="1458">
                <a:solidFill>
                  <a:schemeClr val="bg1"/>
                </a:solidFill>
                <a:latin typeface="+mj-lt"/>
              </a:defRPr>
            </a:lvl1pPr>
          </a:lstStyle>
          <a:p>
            <a:pPr lvl="0"/>
            <a:r>
              <a:rPr lang="en-US"/>
              <a:t>Edit Master text styles</a:t>
            </a:r>
          </a:p>
        </p:txBody>
      </p:sp>
    </p:spTree>
    <p:custDataLst>
      <p:tags r:id="rId1"/>
    </p:custDataLst>
    <p:extLst>
      <p:ext uri="{BB962C8B-B14F-4D97-AF65-F5344CB8AC3E}">
        <p14:creationId xmlns:p14="http://schemas.microsoft.com/office/powerpoint/2010/main" val="38497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Text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06801" y="1450185"/>
            <a:ext cx="4739155" cy="4181947"/>
          </a:xfrm>
          <a:prstGeom prst="rect">
            <a:avLst/>
          </a:prstGeom>
        </p:spPr>
        <p:txBody>
          <a:bodyPr/>
          <a:lstStyle/>
          <a:p>
            <a:r>
              <a:rPr lang="en-US"/>
              <a:t>Click icon to add picture</a:t>
            </a:r>
          </a:p>
        </p:txBody>
      </p:sp>
      <p:sp>
        <p:nvSpPr>
          <p:cNvPr id="6" name="Content Placeholder 6"/>
          <p:cNvSpPr>
            <a:spLocks noGrp="1"/>
          </p:cNvSpPr>
          <p:nvPr>
            <p:ph sz="quarter" idx="12"/>
          </p:nvPr>
        </p:nvSpPr>
        <p:spPr>
          <a:xfrm>
            <a:off x="668571" y="1456234"/>
            <a:ext cx="4617807" cy="4169849"/>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13"/>
          </p:nvPr>
        </p:nvSpPr>
        <p:spPr>
          <a:xfrm>
            <a:off x="140834" y="5916081"/>
            <a:ext cx="11914918" cy="822960"/>
          </a:xfrm>
          <a:prstGeom prst="rect">
            <a:avLst/>
          </a:prstGeom>
        </p:spPr>
        <p:txBody>
          <a:bodyPr/>
          <a:lstStyle/>
          <a:p>
            <a:pPr algn="r"/>
            <a:endParaRPr lang="en-US" sz="1134">
              <a:latin typeface="Open Sans"/>
            </a:endParaRPr>
          </a:p>
        </p:txBody>
      </p:sp>
      <p:sp>
        <p:nvSpPr>
          <p:cNvPr id="4" name="Title 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1984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 Text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6300" y="1496193"/>
            <a:ext cx="5212642" cy="3089743"/>
          </a:xfrm>
          <a:prstGeom prst="rect">
            <a:avLst/>
          </a:prstGeom>
        </p:spPr>
        <p:txBody>
          <a:bodyPr/>
          <a:lstStyle/>
          <a:p>
            <a:r>
              <a:rPr lang="en-US"/>
              <a:t>Click icon to add picture</a:t>
            </a:r>
          </a:p>
        </p:txBody>
      </p:sp>
      <p:sp>
        <p:nvSpPr>
          <p:cNvPr id="4" name="Picture Placeholder 4"/>
          <p:cNvSpPr>
            <a:spLocks noGrp="1"/>
          </p:cNvSpPr>
          <p:nvPr>
            <p:ph type="pic" sz="quarter" idx="11"/>
          </p:nvPr>
        </p:nvSpPr>
        <p:spPr>
          <a:xfrm>
            <a:off x="6365010" y="1496193"/>
            <a:ext cx="5192345" cy="3089743"/>
          </a:xfrm>
          <a:prstGeom prst="rect">
            <a:avLst/>
          </a:prstGeom>
        </p:spPr>
        <p:txBody>
          <a:bodyPr/>
          <a:lstStyle/>
          <a:p>
            <a:r>
              <a:rPr lang="en-US"/>
              <a:t>Click icon to add picture</a:t>
            </a:r>
          </a:p>
        </p:txBody>
      </p:sp>
      <p:sp>
        <p:nvSpPr>
          <p:cNvPr id="6" name="Content Placeholder 6"/>
          <p:cNvSpPr>
            <a:spLocks noGrp="1"/>
          </p:cNvSpPr>
          <p:nvPr>
            <p:ph sz="quarter" idx="13"/>
          </p:nvPr>
        </p:nvSpPr>
        <p:spPr>
          <a:xfrm>
            <a:off x="616300" y="4693093"/>
            <a:ext cx="5212642" cy="97389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Content Placeholder 6"/>
          <p:cNvSpPr>
            <a:spLocks noGrp="1"/>
          </p:cNvSpPr>
          <p:nvPr>
            <p:ph sz="quarter" idx="14"/>
          </p:nvPr>
        </p:nvSpPr>
        <p:spPr>
          <a:xfrm>
            <a:off x="6365007" y="4693093"/>
            <a:ext cx="5212642" cy="97389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Footer Placeholder 7"/>
          <p:cNvSpPr>
            <a:spLocks noGrp="1"/>
          </p:cNvSpPr>
          <p:nvPr>
            <p:ph type="ftr" sz="quarter" idx="15"/>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72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35512" y="1771441"/>
            <a:ext cx="2328334" cy="1659735"/>
          </a:xfrm>
          <a:prstGeom prst="rect">
            <a:avLst/>
          </a:prstGeom>
        </p:spPr>
        <p:txBody>
          <a:bodyPr/>
          <a:lstStyle/>
          <a:p>
            <a:r>
              <a:rPr lang="en-US"/>
              <a:t>Click icon to add picture</a:t>
            </a:r>
          </a:p>
        </p:txBody>
      </p:sp>
      <p:sp>
        <p:nvSpPr>
          <p:cNvPr id="3" name="Picture Placeholder 4"/>
          <p:cNvSpPr>
            <a:spLocks noGrp="1"/>
          </p:cNvSpPr>
          <p:nvPr>
            <p:ph type="pic" sz="quarter" idx="11"/>
          </p:nvPr>
        </p:nvSpPr>
        <p:spPr>
          <a:xfrm>
            <a:off x="404827" y="3646280"/>
            <a:ext cx="2328334" cy="1659735"/>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281496" y="1759802"/>
            <a:ext cx="2328334" cy="1659735"/>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6281496" y="3683535"/>
            <a:ext cx="2328334" cy="1659735"/>
          </a:xfrm>
          <a:prstGeom prst="rect">
            <a:avLst/>
          </a:prstGeom>
        </p:spPr>
        <p:txBody>
          <a:bodyPr/>
          <a:lstStyle/>
          <a:p>
            <a:r>
              <a:rPr lang="en-US"/>
              <a:t>Click icon to add picture</a:t>
            </a:r>
          </a:p>
        </p:txBody>
      </p:sp>
      <p:sp>
        <p:nvSpPr>
          <p:cNvPr id="8" name="Content Placeholder 6"/>
          <p:cNvSpPr>
            <a:spLocks noGrp="1"/>
          </p:cNvSpPr>
          <p:nvPr>
            <p:ph sz="quarter" idx="15"/>
          </p:nvPr>
        </p:nvSpPr>
        <p:spPr>
          <a:xfrm>
            <a:off x="2839027" y="3649245"/>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0" name="Content Placeholder 6"/>
          <p:cNvSpPr>
            <a:spLocks noGrp="1"/>
          </p:cNvSpPr>
          <p:nvPr>
            <p:ph sz="quarter" idx="16"/>
          </p:nvPr>
        </p:nvSpPr>
        <p:spPr>
          <a:xfrm>
            <a:off x="2839027" y="1771441"/>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1" name="Content Placeholder 6"/>
          <p:cNvSpPr>
            <a:spLocks noGrp="1"/>
          </p:cNvSpPr>
          <p:nvPr>
            <p:ph sz="quarter" idx="17"/>
          </p:nvPr>
        </p:nvSpPr>
        <p:spPr>
          <a:xfrm>
            <a:off x="8679192" y="1756736"/>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2" name="Content Placeholder 6"/>
          <p:cNvSpPr>
            <a:spLocks noGrp="1"/>
          </p:cNvSpPr>
          <p:nvPr>
            <p:ph sz="quarter" idx="18"/>
          </p:nvPr>
        </p:nvSpPr>
        <p:spPr>
          <a:xfrm>
            <a:off x="8679192" y="3683535"/>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Footer Placeholder 6"/>
          <p:cNvSpPr>
            <a:spLocks noGrp="1"/>
          </p:cNvSpPr>
          <p:nvPr>
            <p:ph type="ftr" sz="quarter" idx="19"/>
          </p:nvPr>
        </p:nvSpPr>
        <p:spPr>
          <a:xfrm>
            <a:off x="140834" y="5916081"/>
            <a:ext cx="11914918" cy="822960"/>
          </a:xfrm>
          <a:prstGeom prst="rect">
            <a:avLst/>
          </a:prstGeom>
        </p:spPr>
        <p:txBody>
          <a:bodyPr/>
          <a:lstStyle/>
          <a:p>
            <a:pPr algn="r"/>
            <a:endParaRPr lang="en-US" sz="1134">
              <a:latin typeface="Open Sans"/>
            </a:endParaRPr>
          </a:p>
        </p:txBody>
      </p:sp>
      <p:sp>
        <p:nvSpPr>
          <p:cNvPr id="9" name="Title 8"/>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72651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icture Top - Four Text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35407" y="1850210"/>
            <a:ext cx="2554669" cy="1463673"/>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157413" y="1850210"/>
            <a:ext cx="2554669" cy="1463673"/>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8909917" y="1850210"/>
            <a:ext cx="2554669" cy="1463673"/>
          </a:xfrm>
          <a:prstGeom prst="rect">
            <a:avLst/>
          </a:prstGeom>
        </p:spPr>
        <p:txBody>
          <a:bodyPr/>
          <a:lstStyle/>
          <a:p>
            <a:r>
              <a:rPr lang="en-US"/>
              <a:t>Click icon to add picture</a:t>
            </a:r>
          </a:p>
        </p:txBody>
      </p:sp>
      <p:sp>
        <p:nvSpPr>
          <p:cNvPr id="8" name="Picture Placeholder 4"/>
          <p:cNvSpPr>
            <a:spLocks noGrp="1"/>
          </p:cNvSpPr>
          <p:nvPr>
            <p:ph type="pic" sz="quarter" idx="14"/>
          </p:nvPr>
        </p:nvSpPr>
        <p:spPr>
          <a:xfrm>
            <a:off x="3404911" y="1850210"/>
            <a:ext cx="2554669" cy="1463673"/>
          </a:xfrm>
          <a:prstGeom prst="rect">
            <a:avLst/>
          </a:prstGeom>
        </p:spPr>
        <p:txBody>
          <a:bodyPr/>
          <a:lstStyle/>
          <a:p>
            <a:r>
              <a:rPr lang="en-US"/>
              <a:t>Click icon to add picture</a:t>
            </a:r>
          </a:p>
        </p:txBody>
      </p:sp>
      <p:sp>
        <p:nvSpPr>
          <p:cNvPr id="10" name="Content Placeholder 6"/>
          <p:cNvSpPr>
            <a:spLocks noGrp="1"/>
          </p:cNvSpPr>
          <p:nvPr>
            <p:ph sz="quarter" idx="16"/>
          </p:nvPr>
        </p:nvSpPr>
        <p:spPr>
          <a:xfrm>
            <a:off x="635407"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1" name="Content Placeholder 6"/>
          <p:cNvSpPr>
            <a:spLocks noGrp="1"/>
          </p:cNvSpPr>
          <p:nvPr>
            <p:ph sz="quarter" idx="17"/>
          </p:nvPr>
        </p:nvSpPr>
        <p:spPr>
          <a:xfrm>
            <a:off x="3404911"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2" name="Content Placeholder 6"/>
          <p:cNvSpPr>
            <a:spLocks noGrp="1"/>
          </p:cNvSpPr>
          <p:nvPr>
            <p:ph sz="quarter" idx="18"/>
          </p:nvPr>
        </p:nvSpPr>
        <p:spPr>
          <a:xfrm>
            <a:off x="6157412"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3" name="Content Placeholder 6"/>
          <p:cNvSpPr>
            <a:spLocks noGrp="1"/>
          </p:cNvSpPr>
          <p:nvPr>
            <p:ph sz="quarter" idx="19"/>
          </p:nvPr>
        </p:nvSpPr>
        <p:spPr>
          <a:xfrm>
            <a:off x="8909917"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Footer Placeholder 6"/>
          <p:cNvSpPr>
            <a:spLocks noGrp="1"/>
          </p:cNvSpPr>
          <p:nvPr>
            <p:ph type="ftr" sz="quarter" idx="20"/>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10139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Top - 3 Column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33953"/>
            <a:ext cx="12192000" cy="2266498"/>
          </a:xfrm>
          <a:prstGeom prst="rect">
            <a:avLst/>
          </a:prstGeom>
        </p:spPr>
        <p:txBody>
          <a:bodyPr/>
          <a:lstStyle/>
          <a:p>
            <a:r>
              <a:rPr lang="en-US"/>
              <a:t>Click icon to add picture</a:t>
            </a:r>
          </a:p>
        </p:txBody>
      </p:sp>
      <p:sp>
        <p:nvSpPr>
          <p:cNvPr id="6" name="Content Placeholder 6"/>
          <p:cNvSpPr>
            <a:spLocks noGrp="1"/>
          </p:cNvSpPr>
          <p:nvPr>
            <p:ph sz="quarter" idx="12"/>
          </p:nvPr>
        </p:nvSpPr>
        <p:spPr>
          <a:xfrm>
            <a:off x="354246" y="3806189"/>
            <a:ext cx="3170007" cy="1676597"/>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Content Placeholder 6"/>
          <p:cNvSpPr>
            <a:spLocks noGrp="1"/>
          </p:cNvSpPr>
          <p:nvPr>
            <p:ph sz="quarter" idx="13"/>
          </p:nvPr>
        </p:nvSpPr>
        <p:spPr>
          <a:xfrm>
            <a:off x="4421421" y="3806189"/>
            <a:ext cx="3170007" cy="1676597"/>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Content Placeholder 6"/>
          <p:cNvSpPr>
            <a:spLocks noGrp="1"/>
          </p:cNvSpPr>
          <p:nvPr>
            <p:ph sz="quarter" idx="14"/>
          </p:nvPr>
        </p:nvSpPr>
        <p:spPr>
          <a:xfrm>
            <a:off x="8488596" y="3806189"/>
            <a:ext cx="3170007" cy="1676597"/>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15"/>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26011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Top - 4 Column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16737"/>
            <a:ext cx="12192000" cy="2573785"/>
          </a:xfrm>
          <a:prstGeom prst="rect">
            <a:avLst/>
          </a:prstGeom>
        </p:spPr>
        <p:txBody>
          <a:bodyPr/>
          <a:lstStyle/>
          <a:p>
            <a:r>
              <a:rPr lang="en-US"/>
              <a:t>Click icon to add picture</a:t>
            </a:r>
          </a:p>
        </p:txBody>
      </p:sp>
      <p:sp>
        <p:nvSpPr>
          <p:cNvPr id="7" name="Content Placeholder 6"/>
          <p:cNvSpPr>
            <a:spLocks noGrp="1"/>
          </p:cNvSpPr>
          <p:nvPr>
            <p:ph sz="quarter" idx="12"/>
          </p:nvPr>
        </p:nvSpPr>
        <p:spPr>
          <a:xfrm>
            <a:off x="506642" y="4025187"/>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Content Placeholder 6"/>
          <p:cNvSpPr>
            <a:spLocks noGrp="1"/>
          </p:cNvSpPr>
          <p:nvPr>
            <p:ph sz="quarter" idx="13"/>
          </p:nvPr>
        </p:nvSpPr>
        <p:spPr>
          <a:xfrm>
            <a:off x="3399067" y="4033760"/>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9" name="Content Placeholder 6"/>
          <p:cNvSpPr>
            <a:spLocks noGrp="1"/>
          </p:cNvSpPr>
          <p:nvPr>
            <p:ph sz="quarter" idx="14"/>
          </p:nvPr>
        </p:nvSpPr>
        <p:spPr>
          <a:xfrm>
            <a:off x="6291492" y="4038745"/>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0" name="Content Placeholder 6"/>
          <p:cNvSpPr>
            <a:spLocks noGrp="1"/>
          </p:cNvSpPr>
          <p:nvPr>
            <p:ph sz="quarter" idx="15"/>
          </p:nvPr>
        </p:nvSpPr>
        <p:spPr>
          <a:xfrm>
            <a:off x="9183917" y="4038744"/>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4" name="Footer Placeholder 3"/>
          <p:cNvSpPr>
            <a:spLocks noGrp="1"/>
          </p:cNvSpPr>
          <p:nvPr>
            <p:ph type="ftr" sz="quarter" idx="16"/>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40899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16734"/>
            <a:ext cx="6589668" cy="5414270"/>
          </a:xfrm>
          <a:prstGeom prst="rect">
            <a:avLst/>
          </a:prstGeom>
        </p:spPr>
        <p:txBody>
          <a:bodyPr/>
          <a:lstStyle/>
          <a:p>
            <a:r>
              <a:rPr lang="en-US"/>
              <a:t>Click icon to add picture</a:t>
            </a:r>
          </a:p>
        </p:txBody>
      </p:sp>
      <p:sp>
        <p:nvSpPr>
          <p:cNvPr id="6" name="Content Placeholder 6"/>
          <p:cNvSpPr>
            <a:spLocks noGrp="1"/>
          </p:cNvSpPr>
          <p:nvPr>
            <p:ph sz="quarter" idx="12"/>
          </p:nvPr>
        </p:nvSpPr>
        <p:spPr>
          <a:xfrm>
            <a:off x="382821" y="1462284"/>
            <a:ext cx="4820051" cy="394335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13"/>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57601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298452" y="1499285"/>
            <a:ext cx="3657600" cy="3867912"/>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Content Placeholder 6"/>
          <p:cNvSpPr>
            <a:spLocks noGrp="1"/>
          </p:cNvSpPr>
          <p:nvPr>
            <p:ph sz="quarter" idx="12"/>
          </p:nvPr>
        </p:nvSpPr>
        <p:spPr>
          <a:xfrm>
            <a:off x="4270377" y="1499285"/>
            <a:ext cx="3657600" cy="3867912"/>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9" name="Content Placeholder 6"/>
          <p:cNvSpPr>
            <a:spLocks noGrp="1"/>
          </p:cNvSpPr>
          <p:nvPr>
            <p:ph sz="quarter" idx="13"/>
          </p:nvPr>
        </p:nvSpPr>
        <p:spPr>
          <a:xfrm>
            <a:off x="8242302" y="1499285"/>
            <a:ext cx="3657600" cy="3867912"/>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3" name="Footer Placeholder 2"/>
          <p:cNvSpPr>
            <a:spLocks noGrp="1"/>
          </p:cNvSpPr>
          <p:nvPr>
            <p:ph type="ftr" sz="quarter" idx="14"/>
          </p:nvPr>
        </p:nvSpPr>
        <p:spPr>
          <a:xfrm>
            <a:off x="140834" y="5916081"/>
            <a:ext cx="11914918" cy="822960"/>
          </a:xfrm>
          <a:prstGeom prst="rect">
            <a:avLst/>
          </a:prstGeom>
        </p:spPr>
        <p:txBody>
          <a:bodyPr/>
          <a:lstStyle/>
          <a:p>
            <a:pPr algn="r"/>
            <a:endParaRPr lang="en-US" sz="1134">
              <a:latin typeface="Open Sans"/>
            </a:endParaRPr>
          </a:p>
        </p:txBody>
      </p:sp>
      <p:sp>
        <p:nvSpPr>
          <p:cNvPr id="4" name="Title 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0377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no-footer">
    <p:spTree>
      <p:nvGrpSpPr>
        <p:cNvPr id="1" name=""/>
        <p:cNvGrpSpPr/>
        <p:nvPr/>
      </p:nvGrpSpPr>
      <p:grpSpPr>
        <a:xfrm>
          <a:off x="0" y="0"/>
          <a:ext cx="0" cy="0"/>
          <a:chOff x="0" y="0"/>
          <a:chExt cx="0" cy="0"/>
        </a:xfrm>
      </p:grpSpPr>
      <p:sp>
        <p:nvSpPr>
          <p:cNvPr id="3" name="Rectangle 2"/>
          <p:cNvSpPr/>
          <p:nvPr userDrawn="1"/>
        </p:nvSpPr>
        <p:spPr>
          <a:xfrm>
            <a:off x="133350" y="5820728"/>
            <a:ext cx="2381250" cy="91725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58"/>
          </a:p>
        </p:txBody>
      </p:sp>
      <p:sp>
        <p:nvSpPr>
          <p:cNvPr id="4" name="Title 3"/>
          <p:cNvSpPr>
            <a:spLocks noGrp="1"/>
          </p:cNvSpPr>
          <p:nvPr>
            <p:ph type="title"/>
          </p:nvPr>
        </p:nvSpPr>
        <p:spPr>
          <a:xfrm>
            <a:off x="140834" y="164592"/>
            <a:ext cx="11914918" cy="905256"/>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257103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Center">
    <p:spTree>
      <p:nvGrpSpPr>
        <p:cNvPr id="1" name=""/>
        <p:cNvGrpSpPr/>
        <p:nvPr/>
      </p:nvGrpSpPr>
      <p:grpSpPr>
        <a:xfrm>
          <a:off x="0" y="0"/>
          <a:ext cx="0" cy="0"/>
          <a:chOff x="0" y="0"/>
          <a:chExt cx="0" cy="0"/>
        </a:xfrm>
      </p:grpSpPr>
      <p:sp>
        <p:nvSpPr>
          <p:cNvPr id="6" name="Rectangle 5"/>
          <p:cNvSpPr/>
          <p:nvPr userDrawn="1"/>
        </p:nvSpPr>
        <p:spPr>
          <a:xfrm>
            <a:off x="138684" y="132588"/>
            <a:ext cx="11914632" cy="6592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lvl="2"/>
            <a:endParaRPr lang="en-US" sz="2024">
              <a:latin typeface="Open Sans" panose="020B0606030504020204" pitchFamily="34" charset="0"/>
              <a:cs typeface="Open Sans" panose="020B0606030504020204" pitchFamily="34" charset="0"/>
            </a:endParaRPr>
          </a:p>
        </p:txBody>
      </p:sp>
      <p:sp>
        <p:nvSpPr>
          <p:cNvPr id="7" name="Rectangle 6"/>
          <p:cNvSpPr/>
          <p:nvPr userDrawn="1"/>
        </p:nvSpPr>
        <p:spPr>
          <a:xfrm>
            <a:off x="1" y="2502868"/>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algn="ctr"/>
            <a:endParaRPr lang="en-US" sz="2671">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298836" y="2852928"/>
            <a:ext cx="10412618" cy="832104"/>
          </a:xfrm>
          <a:prstGeom prst="rect">
            <a:avLst/>
          </a:prstGeom>
        </p:spPr>
        <p:txBody>
          <a:bodyPr/>
          <a:lstStyle>
            <a:lvl1pPr>
              <a:defRPr>
                <a:solidFill>
                  <a:srgbClr val="FFFFFF"/>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8772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29159" y="132591"/>
            <a:ext cx="11914632" cy="6592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lvl="2"/>
            <a:endParaRPr lang="en-US" sz="2024">
              <a:latin typeface="Open Sans" panose="020B0606030504020204" pitchFamily="34" charset="0"/>
              <a:cs typeface="Open Sans" panose="020B0606030504020204" pitchFamily="34" charset="0"/>
            </a:endParaRPr>
          </a:p>
        </p:txBody>
      </p:sp>
      <p:sp>
        <p:nvSpPr>
          <p:cNvPr id="7" name="Rectangle 6"/>
          <p:cNvSpPr/>
          <p:nvPr userDrawn="1"/>
        </p:nvSpPr>
        <p:spPr>
          <a:xfrm>
            <a:off x="1" y="2502868"/>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algn="ctr"/>
            <a:endParaRPr lang="en-US" sz="2671">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3209928" y="2878031"/>
            <a:ext cx="8843391" cy="818044"/>
          </a:xfrm>
          <a:prstGeom prst="rect">
            <a:avLst/>
          </a:prstGeom>
        </p:spPr>
        <p:txBody>
          <a:bodyPr wrap="square">
            <a:spAutoFit/>
          </a:bodyPr>
          <a:lstStyle>
            <a:lvl1pPr>
              <a:defRPr>
                <a:solidFill>
                  <a:srgbClr val="FFFFFF"/>
                </a:solidFill>
              </a:defRPr>
            </a:lvl1pPr>
          </a:lstStyle>
          <a:p>
            <a:r>
              <a:rPr lang="en-US"/>
              <a:t>Click to edit Master title</a:t>
            </a:r>
          </a:p>
        </p:txBody>
      </p:sp>
      <p:sp>
        <p:nvSpPr>
          <p:cNvPr id="5" name="Rectangle 4"/>
          <p:cNvSpPr/>
          <p:nvPr userDrawn="1"/>
        </p:nvSpPr>
        <p:spPr>
          <a:xfrm>
            <a:off x="0" y="2117751"/>
            <a:ext cx="3209925" cy="27052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58"/>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34" y="2441687"/>
            <a:ext cx="2239657" cy="2057400"/>
          </a:xfrm>
          <a:prstGeom prst="rect">
            <a:avLst/>
          </a:prstGeom>
        </p:spPr>
      </p:pic>
      <p:sp>
        <p:nvSpPr>
          <p:cNvPr id="11" name="Text Placeholder 10"/>
          <p:cNvSpPr>
            <a:spLocks noGrp="1"/>
          </p:cNvSpPr>
          <p:nvPr>
            <p:ph type="body" sz="quarter" idx="10" hasCustomPrompt="1"/>
          </p:nvPr>
        </p:nvSpPr>
        <p:spPr>
          <a:xfrm>
            <a:off x="3209355" y="3625639"/>
            <a:ext cx="8843963" cy="391517"/>
          </a:xfrm>
          <a:prstGeom prst="rect">
            <a:avLst/>
          </a:prstGeom>
        </p:spPr>
        <p:txBody>
          <a:bodyPr lIns="457200">
            <a:spAutoFit/>
          </a:bodyPr>
          <a:lstStyle>
            <a:lvl1pPr marL="0" indent="0">
              <a:buNone/>
              <a:defRPr sz="1944" baseline="0">
                <a:solidFill>
                  <a:schemeClr val="bg1"/>
                </a:solidFill>
                <a:latin typeface="+mj-lt"/>
              </a:defRPr>
            </a:lvl1pPr>
          </a:lstStyle>
          <a:p>
            <a:pPr lvl="0"/>
            <a:r>
              <a:rPr lang="en-US"/>
              <a:t>Click to edit sub-title</a:t>
            </a:r>
          </a:p>
        </p:txBody>
      </p:sp>
    </p:spTree>
    <p:custDataLst>
      <p:tags r:id="rId1"/>
    </p:custDataLst>
    <p:extLst>
      <p:ext uri="{BB962C8B-B14F-4D97-AF65-F5344CB8AC3E}">
        <p14:creationId xmlns:p14="http://schemas.microsoft.com/office/powerpoint/2010/main" val="2019510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arge Picture Right">
    <p:spTree>
      <p:nvGrpSpPr>
        <p:cNvPr id="1" name=""/>
        <p:cNvGrpSpPr/>
        <p:nvPr/>
      </p:nvGrpSpPr>
      <p:grpSpPr>
        <a:xfrm>
          <a:off x="0" y="0"/>
          <a:ext cx="0" cy="0"/>
          <a:chOff x="0" y="0"/>
          <a:chExt cx="0" cy="0"/>
        </a:xfrm>
      </p:grpSpPr>
      <p:sp>
        <p:nvSpPr>
          <p:cNvPr id="3" name="Title 2"/>
          <p:cNvSpPr>
            <a:spLocks noGrp="1"/>
          </p:cNvSpPr>
          <p:nvPr>
            <p:ph type="title"/>
          </p:nvPr>
        </p:nvSpPr>
        <p:spPr>
          <a:xfrm>
            <a:off x="140834" y="164592"/>
            <a:ext cx="11914918" cy="905256"/>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31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31"/>
            <a:ext cx="12192000" cy="2573785"/>
          </a:xfrm>
          <a:prstGeom prst="rect">
            <a:avLst/>
          </a:prstGeom>
        </p:spPr>
        <p:txBody>
          <a:bodyPr/>
          <a:lstStyle/>
          <a:p>
            <a:r>
              <a:rPr lang="en-US"/>
              <a:t>Click icon to add picture</a:t>
            </a:r>
          </a:p>
        </p:txBody>
      </p:sp>
      <p:sp>
        <p:nvSpPr>
          <p:cNvPr id="3" name="Footer Placeholder 3"/>
          <p:cNvSpPr>
            <a:spLocks noGrp="1"/>
          </p:cNvSpPr>
          <p:nvPr>
            <p:ph type="ftr" sz="quarter" idx="11"/>
          </p:nvPr>
        </p:nvSpPr>
        <p:spPr>
          <a:xfrm>
            <a:off x="140834" y="5916081"/>
            <a:ext cx="11914918" cy="822960"/>
          </a:xfrm>
          <a:prstGeom prst="rect">
            <a:avLst/>
          </a:prstGeom>
        </p:spPr>
        <p:txBody>
          <a:bodyPr/>
          <a:lstStyle/>
          <a:p>
            <a:pPr algn="r"/>
            <a:endParaRPr lang="en-US" sz="1134">
              <a:latin typeface="Open Sans"/>
            </a:endParaRP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7600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32" y="2321697"/>
            <a:ext cx="2554669" cy="1463673"/>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205038" y="2321697"/>
            <a:ext cx="2554669" cy="1463673"/>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8957542" y="2321697"/>
            <a:ext cx="2554669" cy="1463673"/>
          </a:xfrm>
          <a:prstGeom prst="rect">
            <a:avLst/>
          </a:prstGeom>
        </p:spPr>
        <p:txBody>
          <a:bodyPr/>
          <a:lstStyle/>
          <a:p>
            <a:r>
              <a:rPr lang="en-US"/>
              <a:t>Click icon to add picture</a:t>
            </a:r>
          </a:p>
        </p:txBody>
      </p:sp>
      <p:sp>
        <p:nvSpPr>
          <p:cNvPr id="8" name="Picture Placeholder 4"/>
          <p:cNvSpPr>
            <a:spLocks noGrp="1"/>
          </p:cNvSpPr>
          <p:nvPr>
            <p:ph type="pic" sz="quarter" idx="14"/>
          </p:nvPr>
        </p:nvSpPr>
        <p:spPr>
          <a:xfrm>
            <a:off x="3452536" y="2321697"/>
            <a:ext cx="2554669" cy="1463673"/>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7645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13" y="1248310"/>
            <a:ext cx="4930201" cy="5482695"/>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588871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Column">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1440" y="164592"/>
            <a:ext cx="11884228" cy="987552"/>
          </a:xfrm>
          <a:prstGeom prst="rect">
            <a:avLst/>
          </a:prstGeom>
        </p:spPr>
        <p:txBody>
          <a:bodyPr lIns="274320" anchor="t" anchorCtr="0"/>
          <a:lstStyle>
            <a:lvl1pPr>
              <a:defRPr baseline="0"/>
            </a:lvl1pPr>
          </a:lstStyle>
          <a:p>
            <a:r>
              <a:rPr lang="en-US" b="0"/>
              <a:t>Enter Header Text</a:t>
            </a:r>
          </a:p>
        </p:txBody>
      </p:sp>
    </p:spTree>
    <p:custDataLst>
      <p:tags r:id="rId1"/>
    </p:custDataLst>
    <p:extLst>
      <p:ext uri="{BB962C8B-B14F-4D97-AF65-F5344CB8AC3E}">
        <p14:creationId xmlns:p14="http://schemas.microsoft.com/office/powerpoint/2010/main" val="4079195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b="1">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a:xfrm>
            <a:off x="508542" y="1604788"/>
            <a:ext cx="11010711" cy="3930701"/>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138542" y="5875967"/>
            <a:ext cx="11914917" cy="861916"/>
          </a:xfrm>
          <a:prstGeom prst="rect">
            <a:avLst/>
          </a:prstGeom>
          <a:solidFill>
            <a:srgbClr val="37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11" y="5987454"/>
            <a:ext cx="1498692" cy="661768"/>
          </a:xfrm>
          <a:prstGeom prst="rect">
            <a:avLst/>
          </a:prstGeom>
        </p:spPr>
      </p:pic>
      <p:sp>
        <p:nvSpPr>
          <p:cNvPr id="6" name="TextBox 5"/>
          <p:cNvSpPr txBox="1"/>
          <p:nvPr userDrawn="1"/>
        </p:nvSpPr>
        <p:spPr>
          <a:xfrm>
            <a:off x="9660236" y="6069426"/>
            <a:ext cx="4173101" cy="474997"/>
          </a:xfrm>
          <a:prstGeom prst="rect">
            <a:avLst/>
          </a:prstGeom>
        </p:spPr>
        <p:txBody>
          <a:bodyPr wrap="square" lIns="98714" tIns="49356" rIns="98714" bIns="49356" rtlCol="0" anchor="ctr">
            <a:noAutofit/>
          </a:bodyPr>
          <a:lstStyle/>
          <a:p>
            <a:pPr marL="0" indent="0">
              <a:spcBef>
                <a:spcPts val="0"/>
              </a:spcBef>
              <a:buNone/>
            </a:pPr>
            <a:r>
              <a:rPr lang="en-US" sz="1458" u="none">
                <a:solidFill>
                  <a:schemeClr val="bg1"/>
                </a:solidFill>
              </a:rPr>
              <a:t>its.uconn.edu/new</a:t>
            </a:r>
            <a:endParaRPr lang="en-US" sz="1458" u="none">
              <a:solidFill>
                <a:schemeClr val="bg1"/>
              </a:solidFill>
              <a:latin typeface="+mj-lt"/>
              <a:cs typeface="Calibri"/>
            </a:endParaRPr>
          </a:p>
        </p:txBody>
      </p:sp>
    </p:spTree>
    <p:custDataLst>
      <p:tags r:id="rId1"/>
    </p:custDataLst>
    <p:extLst>
      <p:ext uri="{BB962C8B-B14F-4D97-AF65-F5344CB8AC3E}">
        <p14:creationId xmlns:p14="http://schemas.microsoft.com/office/powerpoint/2010/main" val="83542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2"/>
            <a:ext cx="5212642" cy="3089743"/>
          </a:xfrm>
          <a:prstGeom prst="rect">
            <a:avLst/>
          </a:prstGeom>
        </p:spPr>
        <p:txBody>
          <a:bodyPr/>
          <a:lstStyle/>
          <a:p>
            <a:r>
              <a:rPr lang="en-US"/>
              <a:t>Click icon to add picture</a:t>
            </a:r>
          </a:p>
        </p:txBody>
      </p:sp>
      <p:sp>
        <p:nvSpPr>
          <p:cNvPr id="4" name="Picture Placeholder 4"/>
          <p:cNvSpPr>
            <a:spLocks noGrp="1"/>
          </p:cNvSpPr>
          <p:nvPr>
            <p:ph type="pic" sz="quarter" idx="11"/>
          </p:nvPr>
        </p:nvSpPr>
        <p:spPr>
          <a:xfrm>
            <a:off x="6326912" y="3171552"/>
            <a:ext cx="5192345" cy="3089743"/>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13506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9" y="2478176"/>
            <a:ext cx="4739155" cy="3759819"/>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36795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9"/>
            <a:ext cx="2328334" cy="1659735"/>
          </a:xfrm>
          <a:prstGeom prst="rect">
            <a:avLst/>
          </a:prstGeom>
        </p:spPr>
        <p:txBody>
          <a:bodyPr/>
          <a:lstStyle/>
          <a:p>
            <a:r>
              <a:rPr lang="en-US"/>
              <a:t>Click icon to add picture</a:t>
            </a:r>
          </a:p>
        </p:txBody>
      </p:sp>
      <p:sp>
        <p:nvSpPr>
          <p:cNvPr id="3" name="Picture Placeholder 4"/>
          <p:cNvSpPr>
            <a:spLocks noGrp="1"/>
          </p:cNvSpPr>
          <p:nvPr>
            <p:ph type="pic" sz="quarter" idx="11"/>
          </p:nvPr>
        </p:nvSpPr>
        <p:spPr>
          <a:xfrm>
            <a:off x="683162" y="4609591"/>
            <a:ext cx="2328334" cy="1659735"/>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332827" y="2649029"/>
            <a:ext cx="2328334" cy="1659735"/>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6332827" y="4609591"/>
            <a:ext cx="2328334" cy="1659735"/>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017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40834" y="164592"/>
            <a:ext cx="11914918" cy="905256"/>
          </a:xfrm>
        </p:spPr>
        <p:txBody>
          <a:bodyPr/>
          <a:lstStyle/>
          <a:p>
            <a:r>
              <a:rPr lang="en-US"/>
              <a:t>Click to edit Master title style</a:t>
            </a:r>
          </a:p>
        </p:txBody>
      </p:sp>
      <p:sp>
        <p:nvSpPr>
          <p:cNvPr id="6" name="Footer Placeholder 2">
            <a:extLst>
              <a:ext uri="{FF2B5EF4-FFF2-40B4-BE49-F238E27FC236}">
                <a16:creationId xmlns:a16="http://schemas.microsoft.com/office/drawing/2014/main" id="{C91FB543-E75A-4B14-B18B-D4122535BF62}"/>
              </a:ext>
            </a:extLst>
          </p:cNvPr>
          <p:cNvSpPr txBox="1">
            <a:spLocks/>
          </p:cNvSpPr>
          <p:nvPr/>
        </p:nvSpPr>
        <p:spPr>
          <a:xfrm>
            <a:off x="140834" y="5916081"/>
            <a:ext cx="11887200" cy="822960"/>
          </a:xfrm>
          <a:prstGeom prst="rect">
            <a:avLst/>
          </a:prstGeom>
          <a:solidFill>
            <a:srgbClr val="048BE6"/>
          </a:solidFill>
        </p:spPr>
        <p:txBody>
          <a:bodyPr vert="horz" lIns="246888" tIns="41148" rIns="246888" bIns="4114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740664" rtl="0" eaLnBrk="1" fontAlgn="auto" latinLnBrk="0" hangingPunct="1">
              <a:lnSpc>
                <a:spcPct val="100000"/>
              </a:lnSpc>
              <a:spcBef>
                <a:spcPts val="0"/>
              </a:spcBef>
              <a:spcAft>
                <a:spcPts val="0"/>
              </a:spcAft>
              <a:buClrTx/>
              <a:buSzTx/>
              <a:buFontTx/>
              <a:buNone/>
              <a:tabLst/>
              <a:defRPr/>
            </a:pPr>
            <a:r>
              <a:rPr kumimoji="0" lang="en-US" sz="1458" b="0" i="0" u="none" strike="noStrike" kern="1200" cap="none" spc="0" normalizeH="0" baseline="0" noProof="0">
                <a:ln>
                  <a:noFill/>
                </a:ln>
                <a:solidFill>
                  <a:prstClr val="white"/>
                </a:solidFill>
                <a:effectLst/>
                <a:uLnTx/>
                <a:uFillTx/>
                <a:latin typeface="Open Sans"/>
                <a:ea typeface="+mn-ea"/>
                <a:cs typeface="+mn-cs"/>
              </a:rPr>
              <a:t>hr.uconn.edu  |  hr@uconn.edu  |  Phone: 860-486-3034</a:t>
            </a:r>
          </a:p>
        </p:txBody>
      </p:sp>
      <p:pic>
        <p:nvPicPr>
          <p:cNvPr id="7" name="Picture 6">
            <a:extLst>
              <a:ext uri="{FF2B5EF4-FFF2-40B4-BE49-F238E27FC236}">
                <a16:creationId xmlns:a16="http://schemas.microsoft.com/office/drawing/2014/main" id="{867421CA-9915-4816-9845-B7D2F84210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 y="6089904"/>
            <a:ext cx="1440180" cy="493776"/>
          </a:xfrm>
          <a:prstGeom prst="rect">
            <a:avLst/>
          </a:prstGeom>
        </p:spPr>
      </p:pic>
    </p:spTree>
    <p:custDataLst>
      <p:tags r:id="rId1"/>
    </p:custDataLst>
    <p:extLst>
      <p:ext uri="{BB962C8B-B14F-4D97-AF65-F5344CB8AC3E}">
        <p14:creationId xmlns:p14="http://schemas.microsoft.com/office/powerpoint/2010/main" val="155449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Title &amp; Subtitle">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137160" y="164592"/>
            <a:ext cx="11914632" cy="987552"/>
          </a:xfrm>
          <a:prstGeom prst="rect">
            <a:avLst/>
          </a:prstGeom>
        </p:spPr>
        <p:txBody>
          <a:bodyPr lIns="274320" tIns="182880" bIns="182880" anchor="t" anchorCtr="0"/>
          <a:lstStyle>
            <a:lvl1pPr marL="0" indent="0">
              <a:defRPr baseline="0"/>
            </a:lvl1pPr>
          </a:lstStyle>
          <a:p>
            <a:r>
              <a:rPr lang="en-US" b="0"/>
              <a:t>Enter Header Text</a:t>
            </a:r>
          </a:p>
        </p:txBody>
      </p:sp>
      <p:sp>
        <p:nvSpPr>
          <p:cNvPr id="7" name="Text Placeholder 6"/>
          <p:cNvSpPr>
            <a:spLocks noGrp="1"/>
          </p:cNvSpPr>
          <p:nvPr>
            <p:ph type="body" sz="quarter" idx="10" hasCustomPrompt="1"/>
          </p:nvPr>
        </p:nvSpPr>
        <p:spPr>
          <a:xfrm>
            <a:off x="137160" y="842555"/>
            <a:ext cx="11914632" cy="493776"/>
          </a:xfrm>
          <a:prstGeom prst="rect">
            <a:avLst/>
          </a:prstGeom>
        </p:spPr>
        <p:txBody>
          <a:bodyPr lIns="274320" rIns="274320"/>
          <a:lstStyle>
            <a:lvl1pPr marL="45006" indent="0">
              <a:buNone/>
              <a:tabLst/>
              <a:defRPr sz="1944">
                <a:solidFill>
                  <a:schemeClr val="accent4"/>
                </a:solidFill>
                <a:latin typeface="+mj-lt"/>
              </a:defRPr>
            </a:lvl1pPr>
          </a:lstStyle>
          <a:p>
            <a:pPr lvl="0"/>
            <a:r>
              <a:rPr lang="en-US"/>
              <a:t>Edit Subtitle Text</a:t>
            </a:r>
          </a:p>
        </p:txBody>
      </p:sp>
      <p:sp>
        <p:nvSpPr>
          <p:cNvPr id="6" name="Footer Placeholder 2">
            <a:extLst>
              <a:ext uri="{FF2B5EF4-FFF2-40B4-BE49-F238E27FC236}">
                <a16:creationId xmlns:a16="http://schemas.microsoft.com/office/drawing/2014/main" id="{C49CA7B9-B083-41CD-BD20-21B3D602F7E0}"/>
              </a:ext>
            </a:extLst>
          </p:cNvPr>
          <p:cNvSpPr txBox="1">
            <a:spLocks/>
          </p:cNvSpPr>
          <p:nvPr/>
        </p:nvSpPr>
        <p:spPr>
          <a:xfrm>
            <a:off x="150359" y="5916081"/>
            <a:ext cx="11887200" cy="822960"/>
          </a:xfrm>
          <a:prstGeom prst="rect">
            <a:avLst/>
          </a:prstGeom>
          <a:solidFill>
            <a:srgbClr val="048BE6"/>
          </a:solidFill>
        </p:spPr>
        <p:txBody>
          <a:bodyPr vert="horz" lIns="246888" tIns="41148" rIns="246888" bIns="4114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740664" rtl="0" eaLnBrk="1" fontAlgn="auto" latinLnBrk="0" hangingPunct="1">
              <a:lnSpc>
                <a:spcPct val="100000"/>
              </a:lnSpc>
              <a:spcBef>
                <a:spcPts val="0"/>
              </a:spcBef>
              <a:spcAft>
                <a:spcPts val="0"/>
              </a:spcAft>
              <a:buClrTx/>
              <a:buSzTx/>
              <a:buFontTx/>
              <a:buNone/>
              <a:tabLst/>
              <a:defRPr/>
            </a:pPr>
            <a:r>
              <a:rPr kumimoji="0" lang="en-US" sz="1458" b="0" i="0" u="none" strike="noStrike" kern="1200" cap="none" spc="0" normalizeH="0" baseline="0" noProof="0">
                <a:ln>
                  <a:noFill/>
                </a:ln>
                <a:solidFill>
                  <a:prstClr val="white"/>
                </a:solidFill>
                <a:effectLst/>
                <a:uLnTx/>
                <a:uFillTx/>
                <a:latin typeface="Open Sans"/>
                <a:ea typeface="+mn-ea"/>
                <a:cs typeface="+mn-cs"/>
              </a:rPr>
              <a:t>hr.uconn.edu  |  hr@uconn.edu  |  Phone: 860-486-3034</a:t>
            </a:r>
          </a:p>
        </p:txBody>
      </p:sp>
      <p:pic>
        <p:nvPicPr>
          <p:cNvPr id="8" name="Picture 7">
            <a:extLst>
              <a:ext uri="{FF2B5EF4-FFF2-40B4-BE49-F238E27FC236}">
                <a16:creationId xmlns:a16="http://schemas.microsoft.com/office/drawing/2014/main" id="{A8DCC3D5-8738-4C9F-8EEB-757C1169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 y="6089904"/>
            <a:ext cx="1440180" cy="493776"/>
          </a:xfrm>
          <a:prstGeom prst="rect">
            <a:avLst/>
          </a:prstGeom>
        </p:spPr>
      </p:pic>
    </p:spTree>
    <p:custDataLst>
      <p:tags r:id="rId1"/>
    </p:custDataLst>
    <p:extLst>
      <p:ext uri="{BB962C8B-B14F-4D97-AF65-F5344CB8AC3E}">
        <p14:creationId xmlns:p14="http://schemas.microsoft.com/office/powerpoint/2010/main" val="7514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 Title &amp; Subtitle">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137160" y="164592"/>
            <a:ext cx="11914632" cy="987552"/>
          </a:xfrm>
          <a:prstGeom prst="rect">
            <a:avLst/>
          </a:prstGeom>
        </p:spPr>
        <p:txBody>
          <a:bodyPr lIns="274320" tIns="182880" bIns="182880" anchor="t" anchorCtr="0"/>
          <a:lstStyle>
            <a:lvl1pPr marL="0" indent="0">
              <a:defRPr baseline="0"/>
            </a:lvl1pPr>
          </a:lstStyle>
          <a:p>
            <a:r>
              <a:rPr lang="en-US" b="0"/>
              <a:t>Enter Header Text</a:t>
            </a:r>
          </a:p>
        </p:txBody>
      </p:sp>
      <p:sp>
        <p:nvSpPr>
          <p:cNvPr id="7" name="Text Placeholder 6"/>
          <p:cNvSpPr>
            <a:spLocks noGrp="1"/>
          </p:cNvSpPr>
          <p:nvPr>
            <p:ph type="body" sz="quarter" idx="10" hasCustomPrompt="1"/>
          </p:nvPr>
        </p:nvSpPr>
        <p:spPr>
          <a:xfrm>
            <a:off x="137160" y="842555"/>
            <a:ext cx="11914632" cy="493776"/>
          </a:xfrm>
          <a:prstGeom prst="rect">
            <a:avLst/>
          </a:prstGeom>
        </p:spPr>
        <p:txBody>
          <a:bodyPr lIns="274320" rIns="274320"/>
          <a:lstStyle>
            <a:lvl1pPr marL="45006" indent="0">
              <a:buNone/>
              <a:tabLst/>
              <a:defRPr sz="1944">
                <a:solidFill>
                  <a:schemeClr val="accent4"/>
                </a:solidFill>
                <a:latin typeface="+mj-lt"/>
              </a:defRPr>
            </a:lvl1pPr>
          </a:lstStyle>
          <a:p>
            <a:pPr lvl="0"/>
            <a:r>
              <a:rPr lang="en-US"/>
              <a:t>Edit Subtitle Text</a:t>
            </a:r>
          </a:p>
        </p:txBody>
      </p:sp>
    </p:spTree>
    <p:custDataLst>
      <p:tags r:id="rId1"/>
    </p:custDataLst>
    <p:extLst>
      <p:ext uri="{BB962C8B-B14F-4D97-AF65-F5344CB8AC3E}">
        <p14:creationId xmlns:p14="http://schemas.microsoft.com/office/powerpoint/2010/main" val="3709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6"/>
          <p:cNvSpPr>
            <a:spLocks noGrp="1"/>
          </p:cNvSpPr>
          <p:nvPr>
            <p:ph sz="quarter" idx="12"/>
          </p:nvPr>
        </p:nvSpPr>
        <p:spPr>
          <a:xfrm>
            <a:off x="382817" y="1462283"/>
            <a:ext cx="5486400" cy="411480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Content Placeholder 6"/>
          <p:cNvSpPr>
            <a:spLocks noGrp="1"/>
          </p:cNvSpPr>
          <p:nvPr>
            <p:ph sz="quarter" idx="13"/>
          </p:nvPr>
        </p:nvSpPr>
        <p:spPr>
          <a:xfrm>
            <a:off x="6237718" y="1450095"/>
            <a:ext cx="5486400" cy="411480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3" name="Footer Placeholder 2"/>
          <p:cNvSpPr>
            <a:spLocks noGrp="1"/>
          </p:cNvSpPr>
          <p:nvPr>
            <p:ph type="ftr" sz="quarter" idx="14"/>
          </p:nvPr>
        </p:nvSpPr>
        <p:spPr>
          <a:xfrm>
            <a:off x="140834" y="5916081"/>
            <a:ext cx="11914918" cy="822960"/>
          </a:xfrm>
          <a:prstGeom prst="rect">
            <a:avLst/>
          </a:prstGeom>
        </p:spPr>
        <p:txBody>
          <a:bodyPr/>
          <a:lstStyle/>
          <a:p>
            <a:pPr algn="r"/>
            <a:endParaRPr lang="en-US" sz="1134">
              <a:latin typeface="Open Sans"/>
            </a:endParaRPr>
          </a:p>
        </p:txBody>
      </p:sp>
    </p:spTree>
    <p:custDataLst>
      <p:tags r:id="rId1"/>
    </p:custDataLst>
    <p:extLst>
      <p:ext uri="{BB962C8B-B14F-4D97-AF65-F5344CB8AC3E}">
        <p14:creationId xmlns:p14="http://schemas.microsoft.com/office/powerpoint/2010/main" val="185982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858596"/>
            <a:ext cx="11914632" cy="4872374"/>
          </a:xfrm>
          <a:prstGeom prst="rect">
            <a:avLst/>
          </a:prstGeom>
        </p:spPr>
        <p:txBody>
          <a:bodyPr>
            <a:normAutofit/>
          </a:bodyPr>
          <a:lstStyle>
            <a:lvl1pPr>
              <a:defRPr sz="1458"/>
            </a:lvl1pPr>
          </a:lstStyle>
          <a:p>
            <a:r>
              <a:rPr lang="en-US"/>
              <a:t>Click icon to add picture</a:t>
            </a:r>
          </a:p>
        </p:txBody>
      </p:sp>
      <p:sp>
        <p:nvSpPr>
          <p:cNvPr id="3" name="Footer Placeholder 2"/>
          <p:cNvSpPr>
            <a:spLocks noGrp="1"/>
          </p:cNvSpPr>
          <p:nvPr>
            <p:ph type="ftr" sz="quarter" idx="11"/>
          </p:nvPr>
        </p:nvSpPr>
        <p:spPr>
          <a:xfrm>
            <a:off x="140834" y="5916081"/>
            <a:ext cx="11914918" cy="822960"/>
          </a:xfrm>
          <a:prstGeom prst="rect">
            <a:avLst/>
          </a:prstGeom>
        </p:spPr>
        <p:txBody>
          <a:bodyPr/>
          <a:lstStyle/>
          <a:p>
            <a:pPr algn="r"/>
            <a:endParaRPr lang="en-US" sz="1134">
              <a:latin typeface="Open Sans"/>
            </a:endParaRP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52908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627427"/>
            <a:ext cx="11914632" cy="5103543"/>
          </a:xfrm>
          <a:prstGeom prst="rect">
            <a:avLst/>
          </a:prstGeom>
        </p:spPr>
        <p:txBody>
          <a:bodyPr>
            <a:normAutofit/>
          </a:bodyPr>
          <a:lstStyle>
            <a:lvl1pPr>
              <a:defRPr sz="1458"/>
            </a:lvl1pPr>
          </a:lstStyle>
          <a:p>
            <a:r>
              <a:rPr lang="en-US"/>
              <a:t>Click icon to add picture</a:t>
            </a:r>
          </a:p>
        </p:txBody>
      </p:sp>
      <p:sp>
        <p:nvSpPr>
          <p:cNvPr id="4" name="Footer Placeholder 3"/>
          <p:cNvSpPr>
            <a:spLocks noGrp="1"/>
          </p:cNvSpPr>
          <p:nvPr>
            <p:ph type="ftr" sz="quarter" idx="11"/>
          </p:nvPr>
        </p:nvSpPr>
        <p:spPr>
          <a:xfrm>
            <a:off x="140834" y="5916081"/>
            <a:ext cx="11914918" cy="822960"/>
          </a:xfrm>
          <a:prstGeom prst="rect">
            <a:avLst/>
          </a:prstGeom>
        </p:spPr>
        <p:txBody>
          <a:bodyPr/>
          <a:lstStyle/>
          <a:p>
            <a:pPr algn="r"/>
            <a:endParaRPr lang="en-US" sz="1134">
              <a:latin typeface="Open Sans"/>
            </a:endParaRPr>
          </a:p>
        </p:txBody>
      </p:sp>
      <p:sp>
        <p:nvSpPr>
          <p:cNvPr id="7" name="Title 6"/>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9931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4_overla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729141"/>
            <a:ext cx="11913056" cy="5001863"/>
          </a:xfrm>
          <a:prstGeom prst="rect">
            <a:avLst/>
          </a:prstGeom>
        </p:spPr>
        <p:txBody>
          <a:bodyPr>
            <a:normAutofit/>
          </a:bodyPr>
          <a:lstStyle>
            <a:lvl1pPr>
              <a:defRPr sz="1620"/>
            </a:lvl1pPr>
          </a:lstStyle>
          <a:p>
            <a:r>
              <a:rPr lang="en-US"/>
              <a:t>Click icon to add picture</a:t>
            </a:r>
          </a:p>
        </p:txBody>
      </p:sp>
      <p:sp>
        <p:nvSpPr>
          <p:cNvPr id="8" name="Picture Placeholder 7"/>
          <p:cNvSpPr>
            <a:spLocks noGrp="1"/>
          </p:cNvSpPr>
          <p:nvPr>
            <p:ph type="pic" sz="quarter" idx="11"/>
          </p:nvPr>
        </p:nvSpPr>
        <p:spPr>
          <a:xfrm>
            <a:off x="139700" y="4447567"/>
            <a:ext cx="2984500" cy="944033"/>
          </a:xfrm>
          <a:prstGeom prst="rect">
            <a:avLst/>
          </a:prstGeom>
        </p:spPr>
        <p:txBody>
          <a:bodyPr>
            <a:normAutofit/>
          </a:bodyPr>
          <a:lstStyle>
            <a:lvl1pPr>
              <a:defRPr sz="1619"/>
            </a:lvl1pPr>
          </a:lstStyle>
          <a:p>
            <a:r>
              <a:rPr lang="en-US"/>
              <a:t>Click icon to add picture</a:t>
            </a:r>
          </a:p>
        </p:txBody>
      </p:sp>
      <p:sp>
        <p:nvSpPr>
          <p:cNvPr id="9" name="Picture Placeholder 7"/>
          <p:cNvSpPr>
            <a:spLocks noGrp="1"/>
          </p:cNvSpPr>
          <p:nvPr>
            <p:ph type="pic" sz="quarter" idx="12"/>
          </p:nvPr>
        </p:nvSpPr>
        <p:spPr>
          <a:xfrm>
            <a:off x="3115733" y="4447567"/>
            <a:ext cx="2984500" cy="944033"/>
          </a:xfrm>
          <a:prstGeom prst="rect">
            <a:avLst/>
          </a:prstGeom>
        </p:spPr>
        <p:txBody>
          <a:bodyPr>
            <a:normAutofit/>
          </a:bodyPr>
          <a:lstStyle>
            <a:lvl1pPr>
              <a:defRPr sz="1619"/>
            </a:lvl1pPr>
          </a:lstStyle>
          <a:p>
            <a:r>
              <a:rPr lang="en-US"/>
              <a:t>Click icon to add picture</a:t>
            </a:r>
          </a:p>
        </p:txBody>
      </p:sp>
      <p:sp>
        <p:nvSpPr>
          <p:cNvPr id="10" name="Picture Placeholder 7"/>
          <p:cNvSpPr>
            <a:spLocks noGrp="1"/>
          </p:cNvSpPr>
          <p:nvPr>
            <p:ph type="pic" sz="quarter" idx="13"/>
          </p:nvPr>
        </p:nvSpPr>
        <p:spPr>
          <a:xfrm>
            <a:off x="6091767" y="4447567"/>
            <a:ext cx="2984500" cy="944033"/>
          </a:xfrm>
          <a:prstGeom prst="rect">
            <a:avLst/>
          </a:prstGeom>
        </p:spPr>
        <p:txBody>
          <a:bodyPr>
            <a:normAutofit/>
          </a:bodyPr>
          <a:lstStyle>
            <a:lvl1pPr>
              <a:defRPr sz="1619"/>
            </a:lvl1pPr>
          </a:lstStyle>
          <a:p>
            <a:r>
              <a:rPr lang="en-US"/>
              <a:t>Click icon to add picture</a:t>
            </a:r>
          </a:p>
        </p:txBody>
      </p:sp>
      <p:sp>
        <p:nvSpPr>
          <p:cNvPr id="11" name="Picture Placeholder 7"/>
          <p:cNvSpPr>
            <a:spLocks noGrp="1"/>
          </p:cNvSpPr>
          <p:nvPr>
            <p:ph type="pic" sz="quarter" idx="14"/>
          </p:nvPr>
        </p:nvSpPr>
        <p:spPr>
          <a:xfrm>
            <a:off x="9067800" y="4447567"/>
            <a:ext cx="2984500" cy="944033"/>
          </a:xfrm>
          <a:prstGeom prst="rect">
            <a:avLst/>
          </a:prstGeom>
        </p:spPr>
        <p:txBody>
          <a:bodyPr>
            <a:normAutofit/>
          </a:bodyPr>
          <a:lstStyle>
            <a:lvl1pPr>
              <a:defRPr sz="1619"/>
            </a:lvl1pPr>
          </a:lstStyle>
          <a:p>
            <a:r>
              <a:rPr lang="en-US"/>
              <a:t>Click icon to add picture</a:t>
            </a:r>
          </a:p>
        </p:txBody>
      </p:sp>
      <p:sp>
        <p:nvSpPr>
          <p:cNvPr id="3" name="Footer Placeholder 2"/>
          <p:cNvSpPr>
            <a:spLocks noGrp="1"/>
          </p:cNvSpPr>
          <p:nvPr>
            <p:ph type="ftr" sz="quarter" idx="15"/>
          </p:nvPr>
        </p:nvSpPr>
        <p:spPr>
          <a:xfrm>
            <a:off x="140834" y="5916081"/>
            <a:ext cx="11914918" cy="822960"/>
          </a:xfrm>
          <a:prstGeom prst="rect">
            <a:avLst/>
          </a:prstGeom>
        </p:spPr>
        <p:txBody>
          <a:bodyPr/>
          <a:lstStyle/>
          <a:p>
            <a:pPr algn="r"/>
            <a:endParaRPr lang="en-US" sz="1134">
              <a:latin typeface="Open Sans"/>
            </a:endParaRP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3198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customXml" Target="../../customXml/item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8541" y="143132"/>
            <a:ext cx="11914918" cy="6595909"/>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lIns="98714" tIns="49356" rIns="98714" bIns="49356" rtlCol="0" anchor="ctr"/>
          <a:lstStyle/>
          <a:p>
            <a:pPr algn="ctr"/>
            <a:endParaRPr lang="en-US" sz="1862"/>
          </a:p>
        </p:txBody>
      </p:sp>
      <p:sp>
        <p:nvSpPr>
          <p:cNvPr id="7" name="Title 1"/>
          <p:cNvSpPr txBox="1">
            <a:spLocks/>
          </p:cNvSpPr>
          <p:nvPr userDrawn="1"/>
        </p:nvSpPr>
        <p:spPr>
          <a:xfrm>
            <a:off x="140834" y="143132"/>
            <a:ext cx="11887200" cy="1069848"/>
          </a:xfrm>
          <a:prstGeom prst="rect">
            <a:avLst/>
          </a:prstGeom>
        </p:spPr>
        <p:txBody>
          <a:bodyPr lIns="222199" tIns="0" bIns="0">
            <a:normAutofit/>
          </a:bodyPr>
          <a:lstStyle>
            <a:lvl1pPr algn="l" defTabSz="609351" rtl="0" eaLnBrk="1" latinLnBrk="0" hangingPunct="1">
              <a:spcBef>
                <a:spcPct val="0"/>
              </a:spcBef>
              <a:buNone/>
              <a:defRPr sz="4198" b="1" kern="1200" spc="-201">
                <a:solidFill>
                  <a:schemeClr val="tx2">
                    <a:lumMod val="75000"/>
                  </a:schemeClr>
                </a:solidFill>
                <a:latin typeface="+mj-lt"/>
                <a:ea typeface="+mj-ea"/>
                <a:cs typeface="Open Sans" panose="020B0606030504020204" pitchFamily="34" charset="0"/>
              </a:defRPr>
            </a:lvl1pPr>
          </a:lstStyle>
          <a:p>
            <a:endParaRPr lang="en-US" sz="3402" spc="0"/>
          </a:p>
        </p:txBody>
      </p:sp>
      <p:sp>
        <p:nvSpPr>
          <p:cNvPr id="4" name="Title Placeholder 3"/>
          <p:cNvSpPr>
            <a:spLocks noGrp="1"/>
          </p:cNvSpPr>
          <p:nvPr>
            <p:ph type="title"/>
          </p:nvPr>
        </p:nvSpPr>
        <p:spPr>
          <a:xfrm>
            <a:off x="140834" y="164592"/>
            <a:ext cx="11914918" cy="905256"/>
          </a:xfrm>
          <a:prstGeom prst="rect">
            <a:avLst/>
          </a:prstGeom>
        </p:spPr>
        <p:txBody>
          <a:bodyPr vert="horz" lIns="274320" tIns="182880" rIns="274320" bIns="182880" rtlCol="0" anchor="t" anchorCtr="0">
            <a:noAutofit/>
          </a:bodyPr>
          <a:lstStyle/>
          <a:p>
            <a:r>
              <a:rPr lang="en-US"/>
              <a:t>Click to edit Master title style</a:t>
            </a:r>
          </a:p>
        </p:txBody>
      </p:sp>
    </p:spTree>
    <p:custDataLst>
      <p:custData r:id="rId30"/>
      <p:tags r:id="rId31"/>
    </p:custDataLst>
    <p:extLst>
      <p:ext uri="{BB962C8B-B14F-4D97-AF65-F5344CB8AC3E}">
        <p14:creationId xmlns:p14="http://schemas.microsoft.com/office/powerpoint/2010/main" val="77749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sldNum="0" hdr="0" ftr="0"/>
  <p:txStyles>
    <p:title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p:titleStyle>
    <p:bodyStyle>
      <a:lvl1pPr marL="370182" indent="-370182" algn="l" defTabSz="493574" rtl="0" eaLnBrk="1" latinLnBrk="0" hangingPunct="1">
        <a:spcBef>
          <a:spcPct val="20000"/>
        </a:spcBef>
        <a:buFont typeface="Arial"/>
        <a:buChar char="•"/>
        <a:defRPr sz="2024" kern="1200">
          <a:solidFill>
            <a:schemeClr val="bg1">
              <a:lumMod val="50000"/>
            </a:schemeClr>
          </a:solidFill>
          <a:latin typeface="+mn-lt"/>
          <a:ea typeface="+mn-ea"/>
          <a:cs typeface="+mn-cs"/>
        </a:defRPr>
      </a:lvl1pPr>
      <a:lvl2pPr marL="802058" indent="-308483" algn="l" defTabSz="493574" rtl="0" eaLnBrk="1" latinLnBrk="0" hangingPunct="1">
        <a:spcBef>
          <a:spcPct val="20000"/>
        </a:spcBef>
        <a:buFont typeface="Arial"/>
        <a:buChar char="–"/>
        <a:defRPr sz="1862" kern="1200">
          <a:solidFill>
            <a:schemeClr val="bg1">
              <a:lumMod val="50000"/>
            </a:schemeClr>
          </a:solidFill>
          <a:latin typeface="+mn-lt"/>
          <a:ea typeface="+mn-ea"/>
          <a:cs typeface="+mn-cs"/>
        </a:defRPr>
      </a:lvl2pPr>
      <a:lvl3pPr marL="1233934" indent="-246786" algn="l" defTabSz="493574" rtl="0" eaLnBrk="1" latinLnBrk="0" hangingPunct="1">
        <a:spcBef>
          <a:spcPct val="20000"/>
        </a:spcBef>
        <a:buFont typeface="Arial"/>
        <a:buChar char="•"/>
        <a:defRPr sz="1619" kern="1200">
          <a:solidFill>
            <a:schemeClr val="bg1">
              <a:lumMod val="50000"/>
            </a:schemeClr>
          </a:solidFill>
          <a:latin typeface="+mn-lt"/>
          <a:ea typeface="+mn-ea"/>
          <a:cs typeface="+mn-cs"/>
        </a:defRPr>
      </a:lvl3pPr>
      <a:lvl4pPr marL="1727508" indent="-246786" algn="l" defTabSz="493574" rtl="0" eaLnBrk="1" latinLnBrk="0" hangingPunct="1">
        <a:spcBef>
          <a:spcPct val="20000"/>
        </a:spcBef>
        <a:buFont typeface="Arial"/>
        <a:buChar char="–"/>
        <a:defRPr sz="1376" kern="1200">
          <a:solidFill>
            <a:schemeClr val="bg1">
              <a:lumMod val="50000"/>
            </a:schemeClr>
          </a:solidFill>
          <a:latin typeface="+mn-lt"/>
          <a:ea typeface="+mn-ea"/>
          <a:cs typeface="+mn-cs"/>
        </a:defRPr>
      </a:lvl4pPr>
      <a:lvl5pPr marL="2221083" indent="-246786" algn="l" defTabSz="493574" rtl="0" eaLnBrk="1" latinLnBrk="0" hangingPunct="1">
        <a:spcBef>
          <a:spcPct val="20000"/>
        </a:spcBef>
        <a:buFont typeface="Arial"/>
        <a:buChar char="»"/>
        <a:defRPr sz="1376" kern="1200">
          <a:solidFill>
            <a:schemeClr val="bg1">
              <a:lumMod val="50000"/>
            </a:schemeClr>
          </a:solidFill>
          <a:latin typeface="+mn-lt"/>
          <a:ea typeface="+mn-ea"/>
          <a:cs typeface="+mn-cs"/>
        </a:defRPr>
      </a:lvl5pPr>
      <a:lvl6pPr marL="2714657" indent="-246786" algn="l" defTabSz="493574" rtl="0" eaLnBrk="1" latinLnBrk="0" hangingPunct="1">
        <a:spcBef>
          <a:spcPct val="20000"/>
        </a:spcBef>
        <a:buFont typeface="Arial"/>
        <a:buChar char="•"/>
        <a:defRPr sz="2024" kern="1200">
          <a:solidFill>
            <a:schemeClr val="tx1"/>
          </a:solidFill>
          <a:latin typeface="+mn-lt"/>
          <a:ea typeface="+mn-ea"/>
          <a:cs typeface="+mn-cs"/>
        </a:defRPr>
      </a:lvl6pPr>
      <a:lvl7pPr marL="3208230" indent="-246786" algn="l" defTabSz="493574" rtl="0" eaLnBrk="1" latinLnBrk="0" hangingPunct="1">
        <a:spcBef>
          <a:spcPct val="20000"/>
        </a:spcBef>
        <a:buFont typeface="Arial"/>
        <a:buChar char="•"/>
        <a:defRPr sz="2024" kern="1200">
          <a:solidFill>
            <a:schemeClr val="tx1"/>
          </a:solidFill>
          <a:latin typeface="+mn-lt"/>
          <a:ea typeface="+mn-ea"/>
          <a:cs typeface="+mn-cs"/>
        </a:defRPr>
      </a:lvl7pPr>
      <a:lvl8pPr marL="3701804" indent="-246786" algn="l" defTabSz="493574" rtl="0" eaLnBrk="1" latinLnBrk="0" hangingPunct="1">
        <a:spcBef>
          <a:spcPct val="20000"/>
        </a:spcBef>
        <a:buFont typeface="Arial"/>
        <a:buChar char="•"/>
        <a:defRPr sz="2024" kern="1200">
          <a:solidFill>
            <a:schemeClr val="tx1"/>
          </a:solidFill>
          <a:latin typeface="+mn-lt"/>
          <a:ea typeface="+mn-ea"/>
          <a:cs typeface="+mn-cs"/>
        </a:defRPr>
      </a:lvl8pPr>
      <a:lvl9pPr marL="4195378" indent="-246786" algn="l" defTabSz="493574" rtl="0" eaLnBrk="1" latinLnBrk="0" hangingPunct="1">
        <a:spcBef>
          <a:spcPct val="20000"/>
        </a:spcBef>
        <a:buFont typeface="Arial"/>
        <a:buChar char="•"/>
        <a:defRPr sz="2024" kern="1200">
          <a:solidFill>
            <a:schemeClr val="tx1"/>
          </a:solidFill>
          <a:latin typeface="+mn-lt"/>
          <a:ea typeface="+mn-ea"/>
          <a:cs typeface="+mn-cs"/>
        </a:defRPr>
      </a:lvl9pPr>
    </p:bodyStyle>
    <p:otherStyle>
      <a:defPPr>
        <a:defRPr lang="en-US"/>
      </a:defPPr>
      <a:lvl1pPr marL="0" algn="l" defTabSz="493574" rtl="0" eaLnBrk="1" latinLnBrk="0" hangingPunct="1">
        <a:defRPr sz="1862" kern="1200">
          <a:solidFill>
            <a:schemeClr val="tx1"/>
          </a:solidFill>
          <a:latin typeface="+mn-lt"/>
          <a:ea typeface="+mn-ea"/>
          <a:cs typeface="+mn-cs"/>
        </a:defRPr>
      </a:lvl1pPr>
      <a:lvl2pPr marL="493574" algn="l" defTabSz="493574" rtl="0" eaLnBrk="1" latinLnBrk="0" hangingPunct="1">
        <a:defRPr sz="1862" kern="1200">
          <a:solidFill>
            <a:schemeClr val="tx1"/>
          </a:solidFill>
          <a:latin typeface="+mn-lt"/>
          <a:ea typeface="+mn-ea"/>
          <a:cs typeface="+mn-cs"/>
        </a:defRPr>
      </a:lvl2pPr>
      <a:lvl3pPr marL="987148" algn="l" defTabSz="493574" rtl="0" eaLnBrk="1" latinLnBrk="0" hangingPunct="1">
        <a:defRPr sz="1862" kern="1200">
          <a:solidFill>
            <a:schemeClr val="tx1"/>
          </a:solidFill>
          <a:latin typeface="+mn-lt"/>
          <a:ea typeface="+mn-ea"/>
          <a:cs typeface="+mn-cs"/>
        </a:defRPr>
      </a:lvl3pPr>
      <a:lvl4pPr marL="1480723" algn="l" defTabSz="493574" rtl="0" eaLnBrk="1" latinLnBrk="0" hangingPunct="1">
        <a:defRPr sz="1862" kern="1200">
          <a:solidFill>
            <a:schemeClr val="tx1"/>
          </a:solidFill>
          <a:latin typeface="+mn-lt"/>
          <a:ea typeface="+mn-ea"/>
          <a:cs typeface="+mn-cs"/>
        </a:defRPr>
      </a:lvl4pPr>
      <a:lvl5pPr marL="1974296" algn="l" defTabSz="493574" rtl="0" eaLnBrk="1" latinLnBrk="0" hangingPunct="1">
        <a:defRPr sz="1862" kern="1200">
          <a:solidFill>
            <a:schemeClr val="tx1"/>
          </a:solidFill>
          <a:latin typeface="+mn-lt"/>
          <a:ea typeface="+mn-ea"/>
          <a:cs typeface="+mn-cs"/>
        </a:defRPr>
      </a:lvl5pPr>
      <a:lvl6pPr marL="2467870" algn="l" defTabSz="493574" rtl="0" eaLnBrk="1" latinLnBrk="0" hangingPunct="1">
        <a:defRPr sz="1862" kern="1200">
          <a:solidFill>
            <a:schemeClr val="tx1"/>
          </a:solidFill>
          <a:latin typeface="+mn-lt"/>
          <a:ea typeface="+mn-ea"/>
          <a:cs typeface="+mn-cs"/>
        </a:defRPr>
      </a:lvl6pPr>
      <a:lvl7pPr marL="2961444" algn="l" defTabSz="493574" rtl="0" eaLnBrk="1" latinLnBrk="0" hangingPunct="1">
        <a:defRPr sz="1862" kern="1200">
          <a:solidFill>
            <a:schemeClr val="tx1"/>
          </a:solidFill>
          <a:latin typeface="+mn-lt"/>
          <a:ea typeface="+mn-ea"/>
          <a:cs typeface="+mn-cs"/>
        </a:defRPr>
      </a:lvl7pPr>
      <a:lvl8pPr marL="3455018" algn="l" defTabSz="493574" rtl="0" eaLnBrk="1" latinLnBrk="0" hangingPunct="1">
        <a:defRPr sz="1862" kern="1200">
          <a:solidFill>
            <a:schemeClr val="tx1"/>
          </a:solidFill>
          <a:latin typeface="+mn-lt"/>
          <a:ea typeface="+mn-ea"/>
          <a:cs typeface="+mn-cs"/>
        </a:defRPr>
      </a:lvl8pPr>
      <a:lvl9pPr marL="3948593" algn="l" defTabSz="493574" rtl="0" eaLnBrk="1" latinLnBrk="0" hangingPunct="1">
        <a:defRPr sz="18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hyperlink" Target="mailto:chrowland@uchc.edu" TargetMode="External"/><Relationship Id="rId4" Type="http://schemas.openxmlformats.org/officeDocument/2006/relationships/hyperlink" Target="https://grad.uconn.edu/assistantship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international@uconn.edu" TargetMode="External"/><Relationship Id="rId3" Type="http://schemas.openxmlformats.org/officeDocument/2006/relationships/notesSlide" Target="../notesSlides/notesSlide2.xml"/><Relationship Id="rId7" Type="http://schemas.openxmlformats.org/officeDocument/2006/relationships/hyperlink" Target="https://isss.uconn.edu/travel/" TargetMode="Externa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hyperlink" Target="https://isss.uconn.edu/social-security-itin-2/" TargetMode="External"/><Relationship Id="rId5" Type="http://schemas.openxmlformats.org/officeDocument/2006/relationships/hyperlink" Target="https://payroll.uconn.edu/forms/" TargetMode="External"/><Relationship Id="rId10" Type="http://schemas.openxmlformats.org/officeDocument/2006/relationships/image" Target="../media/image5.png"/><Relationship Id="rId4" Type="http://schemas.openxmlformats.org/officeDocument/2006/relationships/hyperlink" Target="https://isss.uconn.edu/arrival-checklist/" TargetMode="External"/><Relationship Id="rId9" Type="http://schemas.openxmlformats.org/officeDocument/2006/relationships/hyperlink" Target="https://health.uconn.edu/human-resources/services/international-offic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hyperlink" Target="mailto:bursar@uconn.ed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5.png"/><Relationship Id="rId4" Type="http://schemas.openxmlformats.org/officeDocument/2006/relationships/hyperlink" Target="http://www.ess.uconn.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5.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hyperlink" Target="mailto:HR@uconn.edu" TargetMode="External"/><Relationship Id="rId2" Type="http://schemas.openxmlformats.org/officeDocument/2006/relationships/hyperlink" Target="https://hr.uconn.edu/wp-content/uploads/sites/1421/2020/02/ct_partnership_medical_plan_doc.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hyperlink" Target="https://hr.uconn.edu/ga-health-insurance/" TargetMode="External"/><Relationship Id="rId4" Type="http://schemas.openxmlformats.org/officeDocument/2006/relationships/hyperlink" Target="http://www.ess.ucon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1B8F1D-1EDF-25CF-5B1D-9EE0C55C33EA}"/>
              </a:ext>
            </a:extLst>
          </p:cNvPr>
          <p:cNvSpPr txBox="1">
            <a:spLocks noGrp="1"/>
          </p:cNvSpPr>
          <p:nvPr>
            <p:ph type="title" idx="4294967295"/>
          </p:nvPr>
        </p:nvSpPr>
        <p:spPr>
          <a:xfrm>
            <a:off x="0" y="100590"/>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Welcome, Graduate Assistants!</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2" name="TextBox 1">
            <a:extLst>
              <a:ext uri="{FF2B5EF4-FFF2-40B4-BE49-F238E27FC236}">
                <a16:creationId xmlns:a16="http://schemas.microsoft.com/office/drawing/2014/main" id="{8CF124D6-6D5A-78E7-75D6-7B651B4830B6}"/>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sp>
        <p:nvSpPr>
          <p:cNvPr id="10" name="TextBox 9">
            <a:extLst>
              <a:ext uri="{FF2B5EF4-FFF2-40B4-BE49-F238E27FC236}">
                <a16:creationId xmlns:a16="http://schemas.microsoft.com/office/drawing/2014/main" id="{E3C693BD-7DE9-22F7-F08C-90269A8F5853}"/>
              </a:ext>
            </a:extLst>
          </p:cNvPr>
          <p:cNvSpPr txBox="1"/>
          <p:nvPr/>
        </p:nvSpPr>
        <p:spPr>
          <a:xfrm>
            <a:off x="554266" y="894223"/>
            <a:ext cx="11050338" cy="5024452"/>
          </a:xfrm>
          <a:prstGeom prst="rect">
            <a:avLst/>
          </a:prstGeom>
          <a:solidFill>
            <a:schemeClr val="bg1"/>
          </a:solidFill>
        </p:spPr>
        <p:txBody>
          <a:bodyPr wrap="square" lIns="91440" tIns="45720" rIns="91440" bIns="45720" anchor="t">
            <a:spAutoFit/>
          </a:bodyPr>
          <a:lstStyle/>
          <a:p>
            <a:pPr marL="0" marR="0">
              <a:spcBef>
                <a:spcPts val="0"/>
              </a:spcBef>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Have you visited the </a:t>
            </a:r>
            <a:r>
              <a:rPr lang="en-US" sz="20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Graduate Assistant Onboarding Page</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yet? </a:t>
            </a:r>
          </a:p>
          <a:p>
            <a:pPr marL="0" marR="0">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This page will orient Graduate Assistants (GAs, which is a term that includes both TAs and RAs) who fall under the Graduate Employee Union (GEU) and provide information, resources, and to-do items specific to your role as a GA. </a:t>
            </a:r>
          </a:p>
          <a:p>
            <a:pPr marL="0" marR="0">
              <a:spcBef>
                <a:spcPts val="0"/>
              </a:spcBef>
            </a:pP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By this point, you should have completed all the items under “Before Your First Day of Work” and “On Your First Day of Work”, including: </a:t>
            </a:r>
          </a:p>
          <a:p>
            <a:pPr marL="0" marR="0">
              <a:spcBef>
                <a:spcPts val="0"/>
              </a:spcBef>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a:ea typeface="Calibri"/>
              <a:cs typeface="Times New Roman"/>
            </a:endParaRPr>
          </a:p>
          <a:p>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latin typeface="Calibri"/>
              <a:ea typeface="Calibri"/>
              <a:cs typeface="Times New Roman"/>
            </a:endParaRPr>
          </a:p>
          <a:p>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latin typeface="Calibri"/>
              <a:ea typeface="Calibri"/>
              <a:cs typeface="Times New Roman"/>
            </a:endParaRPr>
          </a:p>
          <a:p>
            <a:endParaRPr lang="en-US" sz="1600" kern="100" dirty="0">
              <a:latin typeface="Calibri"/>
              <a:ea typeface="Calibri"/>
              <a:cs typeface="Times New Roman"/>
            </a:endParaRPr>
          </a:p>
          <a:p>
            <a:pPr lvl="1"/>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endParaRPr lang="en-US" sz="4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550" kern="100" dirty="0">
                <a:latin typeface="Calibri" panose="020F0502020204030204" pitchFamily="34" charset="0"/>
                <a:ea typeface="Calibri" panose="020F0502020204030204" pitchFamily="34" charset="0"/>
                <a:cs typeface="Times New Roman" panose="02020603050405020304" pitchFamily="18" charset="0"/>
              </a:rPr>
              <a:t>More information about the importance of these items, among many others, and how to complete them can be found on the Graduate Assistant Onboarding Page. </a:t>
            </a:r>
          </a:p>
          <a:p>
            <a:pPr marL="0" marR="0">
              <a:spcBef>
                <a:spcPts val="0"/>
              </a:spcBef>
            </a:pPr>
            <a:endParaRPr lang="en-US" sz="15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550" dirty="0">
                <a:effectLst/>
                <a:latin typeface="Calibri" panose="020F0502020204030204" pitchFamily="34" charset="0"/>
                <a:ea typeface="Calibri" panose="020F0502020204030204" pitchFamily="34" charset="0"/>
              </a:rPr>
              <a:t>Regardless of their educational program campus, GAs who will be employed on payroll at UConn Health can contact the UCH Graduate School Bursar Representative (</a:t>
            </a:r>
            <a:r>
              <a:rPr lang="en-US" sz="1550" u="sng" dirty="0">
                <a:solidFill>
                  <a:srgbClr val="0563C1"/>
                </a:solidFill>
                <a:effectLst/>
                <a:latin typeface="Calibri" panose="020F0502020204030204" pitchFamily="34" charset="0"/>
                <a:ea typeface="Calibri" panose="020F0502020204030204" pitchFamily="34" charset="0"/>
                <a:hlinkClick r:id="rId5"/>
              </a:rPr>
              <a:t>chrowland@uchc.edu</a:t>
            </a:r>
            <a:r>
              <a:rPr lang="en-US" sz="1550" dirty="0">
                <a:effectLst/>
                <a:latin typeface="Calibri" panose="020F0502020204030204" pitchFamily="34" charset="0"/>
                <a:ea typeface="Calibri" panose="020F0502020204030204" pitchFamily="34" charset="0"/>
              </a:rPr>
              <a:t> or 860-679-1632) with questions or for information about onboarding.</a:t>
            </a:r>
            <a:endParaRPr lang="en-US" sz="155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C42B83-73CA-DF23-FA36-63F266C51F12}"/>
              </a:ext>
              <a:ext uri="{C183D7F6-B498-43B3-948B-1728B52AA6E4}">
                <adec:decorative xmlns:adec="http://schemas.microsoft.com/office/drawing/2017/decorative" val="1"/>
              </a:ext>
            </a:extLst>
          </p:cNvPr>
          <p:cNvSpPr txBox="1"/>
          <p:nvPr/>
        </p:nvSpPr>
        <p:spPr>
          <a:xfrm>
            <a:off x="1819274" y="6124575"/>
            <a:ext cx="1552575" cy="647700"/>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sp>
        <p:nvSpPr>
          <p:cNvPr id="13" name="Rectangle 12">
            <a:extLst>
              <a:ext uri="{FF2B5EF4-FFF2-40B4-BE49-F238E27FC236}">
                <a16:creationId xmlns:a16="http://schemas.microsoft.com/office/drawing/2014/main" id="{8168779E-1453-718A-C23D-A6882825F269}"/>
              </a:ext>
              <a:ext uri="{C183D7F6-B498-43B3-948B-1728B52AA6E4}">
                <adec:decorative xmlns:adec="http://schemas.microsoft.com/office/drawing/2017/decorative" val="1"/>
              </a:ext>
            </a:extLst>
          </p:cNvPr>
          <p:cNvSpPr/>
          <p:nvPr/>
        </p:nvSpPr>
        <p:spPr>
          <a:xfrm>
            <a:off x="3643086" y="2363336"/>
            <a:ext cx="6284684" cy="1918304"/>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967725F-0061-371E-894D-85FEC89519C4}"/>
              </a:ext>
              <a:ext uri="{C183D7F6-B498-43B3-948B-1728B52AA6E4}">
                <adec:decorative xmlns:adec="http://schemas.microsoft.com/office/drawing/2017/decorative" val="1"/>
              </a:ext>
            </a:extLst>
          </p:cNvPr>
          <p:cNvSpPr txBox="1"/>
          <p:nvPr/>
        </p:nvSpPr>
        <p:spPr>
          <a:xfrm>
            <a:off x="1888434" y="5941391"/>
            <a:ext cx="33130" cy="38099"/>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sp>
        <p:nvSpPr>
          <p:cNvPr id="22" name="TextBox 21">
            <a:extLst>
              <a:ext uri="{FF2B5EF4-FFF2-40B4-BE49-F238E27FC236}">
                <a16:creationId xmlns:a16="http://schemas.microsoft.com/office/drawing/2014/main" id="{CF33CDDD-C3B4-75CB-EB17-789E6C06F6AF}"/>
              </a:ext>
              <a:ext uri="{C183D7F6-B498-43B3-948B-1728B52AA6E4}">
                <adec:decorative xmlns:adec="http://schemas.microsoft.com/office/drawing/2017/decorative" val="1"/>
              </a:ext>
            </a:extLst>
          </p:cNvPr>
          <p:cNvSpPr txBox="1"/>
          <p:nvPr/>
        </p:nvSpPr>
        <p:spPr>
          <a:xfrm>
            <a:off x="142240" y="5898353"/>
            <a:ext cx="11917680" cy="832173"/>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endParaRPr lang="en-US" sz="2099" dirty="0">
              <a:solidFill>
                <a:schemeClr val="bg1">
                  <a:lumMod val="50000"/>
                </a:schemeClr>
              </a:solidFill>
              <a:cs typeface="Calibri"/>
            </a:endParaRPr>
          </a:p>
        </p:txBody>
      </p:sp>
      <p:pic>
        <p:nvPicPr>
          <p:cNvPr id="26" name="Picture 26">
            <a:extLst>
              <a:ext uri="{FF2B5EF4-FFF2-40B4-BE49-F238E27FC236}">
                <a16:creationId xmlns:a16="http://schemas.microsoft.com/office/drawing/2014/main" id="{1FFC785E-10F4-9CE8-3C6C-D2A0BB37D43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4160" y="6041903"/>
            <a:ext cx="1788160" cy="565395"/>
          </a:xfrm>
          <a:prstGeom prst="rect">
            <a:avLst/>
          </a:prstGeom>
        </p:spPr>
      </p:pic>
      <p:sp>
        <p:nvSpPr>
          <p:cNvPr id="28" name="Rectangle: Folded Corner 27">
            <a:extLst>
              <a:ext uri="{FF2B5EF4-FFF2-40B4-BE49-F238E27FC236}">
                <a16:creationId xmlns:a16="http://schemas.microsoft.com/office/drawing/2014/main" id="{4DE972DA-DED7-CAEC-2336-CD0ADC895FE3}"/>
              </a:ext>
            </a:extLst>
          </p:cNvPr>
          <p:cNvSpPr/>
          <p:nvPr/>
        </p:nvSpPr>
        <p:spPr>
          <a:xfrm>
            <a:off x="863603" y="2526077"/>
            <a:ext cx="5921825" cy="2087638"/>
          </a:xfrm>
          <a:prstGeom prst="foldedCorner">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b="1"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Complete payroll tax forms</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Enroll in direct deposit</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Enrolling in GA Employee Health Insurance</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Update your address in Core-CT</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Update your Social Security Number (if you have one already)     </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Pay your fee bill or enroll in GA Payroll Deductions </a:t>
            </a:r>
            <a:endParaRPr lang="en-US" dirty="0">
              <a:solidFill>
                <a:schemeClr val="accent1"/>
              </a:solidFill>
            </a:endParaRPr>
          </a:p>
        </p:txBody>
      </p:sp>
      <p:pic>
        <p:nvPicPr>
          <p:cNvPr id="29" name="Graphic 28" descr="Checkbox Checked with solid fill">
            <a:extLst>
              <a:ext uri="{FF2B5EF4-FFF2-40B4-BE49-F238E27FC236}">
                <a16:creationId xmlns:a16="http://schemas.microsoft.com/office/drawing/2014/main" id="{C5E4D326-B237-0FD4-9B81-2A8B7FCACA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7" y="2785109"/>
            <a:ext cx="261259" cy="261259"/>
          </a:xfrm>
          <a:prstGeom prst="rect">
            <a:avLst/>
          </a:prstGeom>
        </p:spPr>
      </p:pic>
      <p:pic>
        <p:nvPicPr>
          <p:cNvPr id="7" name="Graphic 6" descr="Checkbox Checked with solid fill">
            <a:extLst>
              <a:ext uri="{FF2B5EF4-FFF2-40B4-BE49-F238E27FC236}">
                <a16:creationId xmlns:a16="http://schemas.microsoft.com/office/drawing/2014/main" id="{2BA45EEC-EC71-70F9-709F-86B494B8C8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9" y="3008085"/>
            <a:ext cx="261259" cy="261259"/>
          </a:xfrm>
          <a:prstGeom prst="rect">
            <a:avLst/>
          </a:prstGeom>
        </p:spPr>
      </p:pic>
      <p:pic>
        <p:nvPicPr>
          <p:cNvPr id="9" name="Graphic 6" descr="Checkbox Checked with solid fill">
            <a:extLst>
              <a:ext uri="{FF2B5EF4-FFF2-40B4-BE49-F238E27FC236}">
                <a16:creationId xmlns:a16="http://schemas.microsoft.com/office/drawing/2014/main" id="{93DAC7BB-8500-E47F-8FA8-095CC8B36C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7" y="3262085"/>
            <a:ext cx="261259" cy="261259"/>
          </a:xfrm>
          <a:prstGeom prst="rect">
            <a:avLst/>
          </a:prstGeom>
        </p:spPr>
      </p:pic>
      <p:pic>
        <p:nvPicPr>
          <p:cNvPr id="11" name="Graphic 6" descr="Checkbox Checked with solid fill">
            <a:extLst>
              <a:ext uri="{FF2B5EF4-FFF2-40B4-BE49-F238E27FC236}">
                <a16:creationId xmlns:a16="http://schemas.microsoft.com/office/drawing/2014/main" id="{F9E560A0-22A5-B861-1581-8F934804BC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9" y="3515033"/>
            <a:ext cx="261259" cy="261259"/>
          </a:xfrm>
          <a:prstGeom prst="rect">
            <a:avLst/>
          </a:prstGeom>
        </p:spPr>
      </p:pic>
      <p:pic>
        <p:nvPicPr>
          <p:cNvPr id="8" name="Graphic 6" descr="Checkbox Checked with solid fill">
            <a:extLst>
              <a:ext uri="{FF2B5EF4-FFF2-40B4-BE49-F238E27FC236}">
                <a16:creationId xmlns:a16="http://schemas.microsoft.com/office/drawing/2014/main" id="{BB18EE24-ECEE-7E05-493E-2B6E58934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7" y="3770085"/>
            <a:ext cx="261259" cy="261259"/>
          </a:xfrm>
          <a:prstGeom prst="rect">
            <a:avLst/>
          </a:prstGeom>
        </p:spPr>
      </p:pic>
      <p:pic>
        <p:nvPicPr>
          <p:cNvPr id="12" name="Graphic 6" descr="Checkbox Checked with solid fill">
            <a:extLst>
              <a:ext uri="{FF2B5EF4-FFF2-40B4-BE49-F238E27FC236}">
                <a16:creationId xmlns:a16="http://schemas.microsoft.com/office/drawing/2014/main" id="{2C9F3D93-4889-8792-4008-3EB17E8A4F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9" y="4024083"/>
            <a:ext cx="261259" cy="261259"/>
          </a:xfrm>
          <a:prstGeom prst="rect">
            <a:avLst/>
          </a:prstGeom>
        </p:spPr>
      </p:pic>
      <p:sp>
        <p:nvSpPr>
          <p:cNvPr id="27" name="TextBox 26">
            <a:extLst>
              <a:ext uri="{FF2B5EF4-FFF2-40B4-BE49-F238E27FC236}">
                <a16:creationId xmlns:a16="http://schemas.microsoft.com/office/drawing/2014/main" id="{DC13830F-FE41-D0DC-7F8F-D130F335AAE5}"/>
              </a:ext>
            </a:extLst>
          </p:cNvPr>
          <p:cNvSpPr txBox="1"/>
          <p:nvPr/>
        </p:nvSpPr>
        <p:spPr>
          <a:xfrm>
            <a:off x="6785428" y="6122404"/>
            <a:ext cx="5689600"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Open Sans"/>
                <a:cs typeface="Calibri"/>
              </a:rPr>
              <a:t>grad.uconn.edu | gradschool@uconn.edu | Phone: 860-486-3617</a:t>
            </a:r>
            <a:endParaRPr lang="en-US" sz="1300" dirty="0">
              <a:solidFill>
                <a:schemeClr val="bg1"/>
              </a:solidFill>
              <a:cs typeface="Calibri"/>
            </a:endParaRPr>
          </a:p>
        </p:txBody>
      </p:sp>
    </p:spTree>
    <p:custDataLst>
      <p:tags r:id="rId1"/>
    </p:custDataLst>
    <p:extLst>
      <p:ext uri="{BB962C8B-B14F-4D97-AF65-F5344CB8AC3E}">
        <p14:creationId xmlns:p14="http://schemas.microsoft.com/office/powerpoint/2010/main" val="30917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AAC39F-4327-4735-3E28-F71041F37FCD}"/>
              </a:ext>
            </a:extLst>
          </p:cNvPr>
          <p:cNvSpPr txBox="1">
            <a:spLocks noGrp="1"/>
          </p:cNvSpPr>
          <p:nvPr>
            <p:ph type="title" idx="4294967295"/>
          </p:nvPr>
        </p:nvSpPr>
        <p:spPr>
          <a:xfrm>
            <a:off x="142240" y="245011"/>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International Graduate Assistants</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5" name="TextBox 4">
            <a:extLst>
              <a:ext uri="{FF2B5EF4-FFF2-40B4-BE49-F238E27FC236}">
                <a16:creationId xmlns:a16="http://schemas.microsoft.com/office/drawing/2014/main" id="{00B4FFB8-D2EC-74A0-29ED-046E71B368DA}"/>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133191"/>
            <a:ext cx="11537878" cy="4524957"/>
          </a:xfrm>
          <a:prstGeom prst="rect">
            <a:avLst/>
          </a:prstGeom>
          <a:solidFill>
            <a:schemeClr val="bg1"/>
          </a:solidFill>
        </p:spPr>
        <p:txBody>
          <a:bodyPr wrap="square">
            <a:spAutoFit/>
          </a:bodyPr>
          <a:lstStyle/>
          <a:p>
            <a:pPr marL="0" marR="0">
              <a:lnSpc>
                <a:spcPct val="107000"/>
              </a:lnSpc>
              <a:spcBef>
                <a:spcPts val="0"/>
              </a:spcBef>
              <a:spcAft>
                <a:spcPts val="800"/>
              </a:spcAft>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In addition to the information provided on the GA Onboarding Page, International GAs may need to take additional steps:</a:t>
            </a:r>
          </a:p>
          <a:p>
            <a:pPr marR="0">
              <a:spcBef>
                <a:spcPts val="0"/>
              </a:spcBef>
            </a:pP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Storrs and Regional Campus Graduate Assistants (Not UCH):</a:t>
            </a:r>
            <a:endPar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Complete the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ISSS Arrival Checklist for New Students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online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(available on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4"/>
              </a:rPr>
              <a:t>ISSS’s webpage</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under New Students and Scholars) </a:t>
            </a: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Submit the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Foreign National Information Form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to Payroll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(available on Payroll’s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5"/>
              </a:rPr>
              <a:t>Forms page</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If necessary,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apply for a Social Security Number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(detailed information about how to apply can be found in ISSS’s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6"/>
              </a:rPr>
              <a:t>Social Security Number guide</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International students on F-1 or J-1 student visas are expected to be enrolled full-time and studying in-person at UConn for the duration of the semester.  Any travel outside of the U.S. will require students to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7"/>
              </a:rPr>
              <a:t>request a travel signature</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from ISSS. Students may not complete GA duties from outside the U.S. </a:t>
            </a:r>
          </a:p>
          <a:p>
            <a:pPr marR="0" algn="ctr">
              <a:lnSpc>
                <a:spcPct val="107000"/>
              </a:lnSpc>
              <a:spcBef>
                <a:spcPts val="0"/>
              </a:spcBef>
              <a:spcAft>
                <a:spcPts val="800"/>
              </a:spcAft>
            </a:pP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Contact ISSS at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8"/>
              </a:rPr>
              <a:t>international@uconn.edu</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with any questions. </a:t>
            </a:r>
          </a:p>
          <a:p>
            <a:pPr marR="0">
              <a:spcBef>
                <a:spcPts val="0"/>
              </a:spcBef>
            </a:pPr>
            <a:r>
              <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UCH Graduate Assistants:</a:t>
            </a:r>
          </a:p>
          <a:p>
            <a:pPr marR="0">
              <a:lnSpc>
                <a:spcPct val="107000"/>
              </a:lnSpc>
              <a:spcBef>
                <a:spcPts val="0"/>
              </a:spcBef>
              <a:spcAft>
                <a:spcPts val="800"/>
              </a:spcAft>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Be sure to check-in and follow all arrival instructions provided by the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9"/>
              </a:rPr>
              <a:t>UConn Health International Office</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fontAlgn="base">
              <a:buSzPts val="1000"/>
              <a:tabLst>
                <a:tab pos="457200" algn="l"/>
                <a:tab pos="457200" algn="l"/>
              </a:tabLst>
            </a:pP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7C7408-D773-5834-A366-ECDD6670FA39}"/>
              </a:ext>
              <a:ext uri="{C183D7F6-B498-43B3-948B-1728B52AA6E4}">
                <adec:decorative xmlns:adec="http://schemas.microsoft.com/office/drawing/2017/decorative" val="1"/>
              </a:ext>
            </a:extLst>
          </p:cNvPr>
          <p:cNvSpPr txBox="1"/>
          <p:nvPr/>
        </p:nvSpPr>
        <p:spPr>
          <a:xfrm>
            <a:off x="142240" y="5913119"/>
            <a:ext cx="11917680" cy="812800"/>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pic>
        <p:nvPicPr>
          <p:cNvPr id="3" name="Picture 3">
            <a:extLst>
              <a:ext uri="{FF2B5EF4-FFF2-40B4-BE49-F238E27FC236}">
                <a16:creationId xmlns:a16="http://schemas.microsoft.com/office/drawing/2014/main" id="{9CB4010B-5364-0B6F-CE5A-16BBD3F997A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840" y="6072383"/>
            <a:ext cx="1757680" cy="545075"/>
          </a:xfrm>
          <a:prstGeom prst="rect">
            <a:avLst/>
          </a:prstGeom>
        </p:spPr>
      </p:pic>
      <p:sp>
        <p:nvSpPr>
          <p:cNvPr id="4" name="TextBox 3">
            <a:extLst>
              <a:ext uri="{FF2B5EF4-FFF2-40B4-BE49-F238E27FC236}">
                <a16:creationId xmlns:a16="http://schemas.microsoft.com/office/drawing/2014/main" id="{0F7C46C0-B3B8-8572-B923-43652E39D7D8}"/>
              </a:ext>
            </a:extLst>
          </p:cNvPr>
          <p:cNvSpPr txBox="1"/>
          <p:nvPr/>
        </p:nvSpPr>
        <p:spPr>
          <a:xfrm>
            <a:off x="6797040" y="6173204"/>
            <a:ext cx="5303519"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mn-lt"/>
                <a:cs typeface="+mn-lt"/>
              </a:rPr>
              <a:t>grad.uconn.edu | </a:t>
            </a:r>
            <a:r>
              <a:rPr lang="en-US" sz="1300" dirty="0">
                <a:solidFill>
                  <a:schemeClr val="bg1"/>
                </a:solidFill>
                <a:latin typeface="Segoe UI"/>
                <a:cs typeface="Segoe UI"/>
              </a:rPr>
              <a:t>gradschool@uconn.edu</a:t>
            </a:r>
            <a:r>
              <a:rPr lang="en-US" sz="1300" dirty="0">
                <a:solidFill>
                  <a:schemeClr val="bg1"/>
                </a:solidFill>
                <a:ea typeface="+mn-lt"/>
                <a:cs typeface="+mn-lt"/>
              </a:rPr>
              <a:t> | Phone: 860-486-3617</a:t>
            </a:r>
            <a:endParaRPr lang="en-US" sz="1300" dirty="0">
              <a:solidFill>
                <a:schemeClr val="bg1"/>
              </a:solidFill>
            </a:endParaRPr>
          </a:p>
        </p:txBody>
      </p:sp>
    </p:spTree>
    <p:custDataLst>
      <p:tags r:id="rId1"/>
    </p:custDataLst>
    <p:extLst>
      <p:ext uri="{BB962C8B-B14F-4D97-AF65-F5344CB8AC3E}">
        <p14:creationId xmlns:p14="http://schemas.microsoft.com/office/powerpoint/2010/main" val="111726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1D9AE1-5454-E86A-F647-1B67EBD55BC7}"/>
              </a:ext>
            </a:extLst>
          </p:cNvPr>
          <p:cNvSpPr txBox="1">
            <a:spLocks noGrp="1"/>
          </p:cNvSpPr>
          <p:nvPr>
            <p:ph type="title" idx="4294967295"/>
          </p:nvPr>
        </p:nvSpPr>
        <p:spPr>
          <a:xfrm>
            <a:off x="142240" y="245011"/>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Important Graduate Assistant Information</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5" name="TextBox 4">
            <a:extLst>
              <a:ext uri="{FF2B5EF4-FFF2-40B4-BE49-F238E27FC236}">
                <a16:creationId xmlns:a16="http://schemas.microsoft.com/office/drawing/2014/main" id="{254732B5-B9B5-F766-6A73-2CE74B1BDCB7}"/>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239007"/>
            <a:ext cx="11537878" cy="4770537"/>
          </a:xfrm>
          <a:prstGeom prst="rect">
            <a:avLst/>
          </a:prstGeom>
          <a:solidFill>
            <a:schemeClr val="bg1"/>
          </a:solidFill>
        </p:spPr>
        <p:txBody>
          <a:bodyPr wrap="square">
            <a:spAutoFit/>
          </a:bodyPr>
          <a:lstStyle/>
          <a:p>
            <a:pPr marL="0" marR="0"/>
            <a:r>
              <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Registration and Tuition Waiver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GAs must be enrolled in at least six credits by the start date of their appointment each semester.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Your tuition waiver will not appear on your fee bill unless there is both an active GA payroll authorization (processed by your department) </a:t>
            </a:r>
            <a:r>
              <a:rPr lang="en-US" u="sng"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and</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you are enrolled in six credits. </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r>
              <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GA Payrol</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 Deduction for Student Fees </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With the exception of GAs employed at UConn Health, GAs have the option to enroll in GA Payroll Deduction to pay their student fees each semester.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You must enroll in payroll deductions through Student Admin by the tenth day of the semester </a:t>
            </a:r>
            <a:r>
              <a:rPr lang="en-US" u="sng"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every term</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Contact the Office of the Bursar (</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hlinkClick r:id="rId4"/>
              </a:rPr>
              <a:t>bursar@uconn.edu</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with any questions about GA payroll deductions. </a:t>
            </a:r>
          </a:p>
          <a:p>
            <a:pPr marL="800100" lvl="1" indent="-342900">
              <a:buFont typeface="Arial" panose="020B0604020202020204" pitchFamily="34" charset="0"/>
              <a:buChar char="•"/>
            </a:pPr>
            <a:endPar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r>
              <a:rPr lang="en-US"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Graduate Assistant Required Trainings </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Employee Safety Training Assessment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(during your first week of employment)</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Diversity Awareness Training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(during your first semester of employment)</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Sexual Harassment Prevention Training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(during your first semester of employment)</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Compliance Training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(annually)</a:t>
            </a:r>
          </a:p>
          <a:p>
            <a:pPr marR="0" lvl="0" fontAlgn="base">
              <a:buSzPts val="1000"/>
              <a:tabLst>
                <a:tab pos="457200" algn="l"/>
                <a:tab pos="457200" algn="l"/>
              </a:tabLst>
            </a:pP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7C7408-D773-5834-A366-ECDD6670FA39}"/>
              </a:ext>
              <a:ext uri="{C183D7F6-B498-43B3-948B-1728B52AA6E4}">
                <adec:decorative xmlns:adec="http://schemas.microsoft.com/office/drawing/2017/decorative" val="1"/>
              </a:ext>
            </a:extLst>
          </p:cNvPr>
          <p:cNvSpPr txBox="1"/>
          <p:nvPr/>
        </p:nvSpPr>
        <p:spPr>
          <a:xfrm>
            <a:off x="142240" y="5913119"/>
            <a:ext cx="11917680" cy="812800"/>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pic>
        <p:nvPicPr>
          <p:cNvPr id="3" name="Picture 3">
            <a:extLst>
              <a:ext uri="{FF2B5EF4-FFF2-40B4-BE49-F238E27FC236}">
                <a16:creationId xmlns:a16="http://schemas.microsoft.com/office/drawing/2014/main" id="{9CB4010B-5364-0B6F-CE5A-16BBD3F997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3840" y="6072383"/>
            <a:ext cx="1757680" cy="545075"/>
          </a:xfrm>
          <a:prstGeom prst="rect">
            <a:avLst/>
          </a:prstGeom>
        </p:spPr>
      </p:pic>
      <p:sp>
        <p:nvSpPr>
          <p:cNvPr id="4" name="TextBox 3">
            <a:extLst>
              <a:ext uri="{FF2B5EF4-FFF2-40B4-BE49-F238E27FC236}">
                <a16:creationId xmlns:a16="http://schemas.microsoft.com/office/drawing/2014/main" id="{0F7C46C0-B3B8-8572-B923-43652E39D7D8}"/>
              </a:ext>
            </a:extLst>
          </p:cNvPr>
          <p:cNvSpPr txBox="1"/>
          <p:nvPr/>
        </p:nvSpPr>
        <p:spPr>
          <a:xfrm>
            <a:off x="6797040" y="6173204"/>
            <a:ext cx="5303519"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mn-lt"/>
                <a:cs typeface="+mn-lt"/>
              </a:rPr>
              <a:t>grad.uconn.edu | </a:t>
            </a:r>
            <a:r>
              <a:rPr lang="en-US" sz="1300" dirty="0">
                <a:solidFill>
                  <a:schemeClr val="bg1"/>
                </a:solidFill>
                <a:latin typeface="Segoe UI"/>
                <a:cs typeface="Segoe UI"/>
              </a:rPr>
              <a:t>gradschool@uconn.edu</a:t>
            </a:r>
            <a:r>
              <a:rPr lang="en-US" sz="1300" dirty="0">
                <a:solidFill>
                  <a:schemeClr val="bg1"/>
                </a:solidFill>
                <a:ea typeface="+mn-lt"/>
                <a:cs typeface="+mn-lt"/>
              </a:rPr>
              <a:t> | Phone: 860-486-3617</a:t>
            </a:r>
            <a:endParaRPr lang="en-US" sz="1300" dirty="0">
              <a:solidFill>
                <a:schemeClr val="bg1"/>
              </a:solidFill>
            </a:endParaRPr>
          </a:p>
        </p:txBody>
      </p:sp>
    </p:spTree>
    <p:custDataLst>
      <p:tags r:id="rId1"/>
    </p:custDataLst>
    <p:extLst>
      <p:ext uri="{BB962C8B-B14F-4D97-AF65-F5344CB8AC3E}">
        <p14:creationId xmlns:p14="http://schemas.microsoft.com/office/powerpoint/2010/main" val="133126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1D9AE1-5454-E86A-F647-1B67EBD55BC7}"/>
              </a:ext>
            </a:extLst>
          </p:cNvPr>
          <p:cNvSpPr txBox="1">
            <a:spLocks noGrp="1"/>
          </p:cNvSpPr>
          <p:nvPr>
            <p:ph type="title" idx="4294967295"/>
          </p:nvPr>
        </p:nvSpPr>
        <p:spPr>
          <a:xfrm>
            <a:off x="142240" y="245011"/>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Important Graduate Assistant Information </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5" name="TextBox 4">
            <a:extLst>
              <a:ext uri="{FF2B5EF4-FFF2-40B4-BE49-F238E27FC236}">
                <a16:creationId xmlns:a16="http://schemas.microsoft.com/office/drawing/2014/main" id="{A73B0975-9F0F-E9AC-514D-272F112E26FD}"/>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239007"/>
            <a:ext cx="11537878" cy="2831544"/>
          </a:xfrm>
          <a:prstGeom prst="rect">
            <a:avLst/>
          </a:prstGeom>
          <a:solidFill>
            <a:schemeClr val="bg1"/>
          </a:solidFill>
        </p:spPr>
        <p:txBody>
          <a:bodyPr wrap="square">
            <a:spAutoFit/>
          </a:bodyPr>
          <a:lstStyle/>
          <a:p>
            <a:pPr marL="0" marR="0"/>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Understanding Your Paycheck</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Paychecks are issued biweekly. The pay calendar can be found on Payroll’s website.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first and last payment are typically pro-rated.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amount of your paycheck will vary biweekly depending on the type of deductions and when they are implemented. Deductions may include insurance premiums, payroll deductions for your fee bill, union dues, and any other elective deductions for which a GA has signed up.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best way to understand your biweekly payments is to log in to your Employee Self-Service account (</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hlinkClick r:id="rId4"/>
              </a:rPr>
              <a:t>www.ess.uconn.edu</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and review each pay statement to verify the deductions and payment. </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fontAlgn="base">
              <a:buSzPts val="1000"/>
              <a:tabLst>
                <a:tab pos="457200" algn="l"/>
                <a:tab pos="457200" algn="l"/>
              </a:tabLst>
            </a:pP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7C7408-D773-5834-A366-ECDD6670FA39}"/>
              </a:ext>
              <a:ext uri="{C183D7F6-B498-43B3-948B-1728B52AA6E4}">
                <adec:decorative xmlns:adec="http://schemas.microsoft.com/office/drawing/2017/decorative" val="1"/>
              </a:ext>
            </a:extLst>
          </p:cNvPr>
          <p:cNvSpPr txBox="1"/>
          <p:nvPr/>
        </p:nvSpPr>
        <p:spPr>
          <a:xfrm>
            <a:off x="142240" y="5913119"/>
            <a:ext cx="11917680" cy="812800"/>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pic>
        <p:nvPicPr>
          <p:cNvPr id="3" name="Picture 3">
            <a:extLst>
              <a:ext uri="{FF2B5EF4-FFF2-40B4-BE49-F238E27FC236}">
                <a16:creationId xmlns:a16="http://schemas.microsoft.com/office/drawing/2014/main" id="{9CB4010B-5364-0B6F-CE5A-16BBD3F997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3840" y="6072383"/>
            <a:ext cx="1757680" cy="545075"/>
          </a:xfrm>
          <a:prstGeom prst="rect">
            <a:avLst/>
          </a:prstGeom>
        </p:spPr>
      </p:pic>
      <p:sp>
        <p:nvSpPr>
          <p:cNvPr id="4" name="TextBox 3">
            <a:extLst>
              <a:ext uri="{FF2B5EF4-FFF2-40B4-BE49-F238E27FC236}">
                <a16:creationId xmlns:a16="http://schemas.microsoft.com/office/drawing/2014/main" id="{0F7C46C0-B3B8-8572-B923-43652E39D7D8}"/>
              </a:ext>
            </a:extLst>
          </p:cNvPr>
          <p:cNvSpPr txBox="1"/>
          <p:nvPr/>
        </p:nvSpPr>
        <p:spPr>
          <a:xfrm>
            <a:off x="6797040" y="6173204"/>
            <a:ext cx="5303519"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mn-lt"/>
                <a:cs typeface="+mn-lt"/>
              </a:rPr>
              <a:t>grad.uconn.edu | </a:t>
            </a:r>
            <a:r>
              <a:rPr lang="en-US" sz="1300" dirty="0">
                <a:solidFill>
                  <a:schemeClr val="bg1"/>
                </a:solidFill>
                <a:latin typeface="Segoe UI"/>
                <a:cs typeface="Segoe UI"/>
              </a:rPr>
              <a:t>gradschool@uconn.edu</a:t>
            </a:r>
            <a:r>
              <a:rPr lang="en-US" sz="1300" dirty="0">
                <a:solidFill>
                  <a:schemeClr val="bg1"/>
                </a:solidFill>
                <a:ea typeface="+mn-lt"/>
                <a:cs typeface="+mn-lt"/>
              </a:rPr>
              <a:t> | Phone: 860-486-3617</a:t>
            </a:r>
            <a:endParaRPr lang="en-US" sz="1300" dirty="0">
              <a:solidFill>
                <a:schemeClr val="bg1"/>
              </a:solidFill>
            </a:endParaRPr>
          </a:p>
        </p:txBody>
      </p:sp>
    </p:spTree>
    <p:custDataLst>
      <p:tags r:id="rId1"/>
    </p:custDataLst>
    <p:extLst>
      <p:ext uri="{BB962C8B-B14F-4D97-AF65-F5344CB8AC3E}">
        <p14:creationId xmlns:p14="http://schemas.microsoft.com/office/powerpoint/2010/main" val="377741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813C-54FC-FC34-CE4C-DA6A404D3C7B}"/>
              </a:ext>
            </a:extLst>
          </p:cNvPr>
          <p:cNvSpPr txBox="1">
            <a:spLocks noGrp="1"/>
          </p:cNvSpPr>
          <p:nvPr>
            <p:ph type="title" idx="4294967295"/>
          </p:nvPr>
        </p:nvSpPr>
        <p:spPr>
          <a:xfrm>
            <a:off x="137160" y="245011"/>
            <a:ext cx="1084776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Graduate Assistant/Intern/Fellow Benefits Overview</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3" name="TextBox 2">
            <a:extLst>
              <a:ext uri="{FF2B5EF4-FFF2-40B4-BE49-F238E27FC236}">
                <a16:creationId xmlns:a16="http://schemas.microsoft.com/office/drawing/2014/main" id="{7135EF07-AB1B-AF7C-0E44-9536361F7C50}"/>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239007"/>
            <a:ext cx="11537878" cy="4371774"/>
          </a:xfrm>
          <a:prstGeom prst="rect">
            <a:avLst/>
          </a:prstGeom>
          <a:solidFill>
            <a:schemeClr val="accent6"/>
          </a:solidFill>
        </p:spPr>
        <p:txBody>
          <a:bodyPr wrap="square">
            <a:spAutoFit/>
          </a:bodyPr>
          <a:lstStyle/>
          <a:p>
            <a:pPr algn="ctr" defTabSz="666591" fontAlgn="base">
              <a:lnSpc>
                <a:spcPct val="114000"/>
              </a:lnSpc>
              <a:spcAft>
                <a:spcPts val="486"/>
              </a:spcAft>
              <a:buClr>
                <a:srgbClr val="373C4F"/>
              </a:buClr>
              <a:buSzPct val="85000"/>
            </a:pPr>
            <a:r>
              <a:rPr lang="en-US" b="1" dirty="0">
                <a:solidFill>
                  <a:schemeClr val="accent6">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Medical &amp; Dental Insurance options for newly hired Grad Assistants/eligible Interns/eligible Fellows</a:t>
            </a:r>
          </a:p>
          <a:p>
            <a:pPr algn="ctr" defTabSz="666591" fontAlgn="base">
              <a:lnSpc>
                <a:spcPct val="114000"/>
              </a:lnSpc>
              <a:spcAft>
                <a:spcPts val="486"/>
              </a:spcAft>
              <a:buClr>
                <a:srgbClr val="373C4F"/>
              </a:buClr>
              <a:buSzPct val="85000"/>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600" dirty="0">
                <a:solidFill>
                  <a:srgbClr val="FF0000"/>
                </a:solidFill>
                <a:latin typeface="Open Sans SemiBold" panose="020B0706030804020204" pitchFamily="34" charset="0"/>
                <a:ea typeface="Open Sans SemiBold" panose="020B0706030804020204" pitchFamily="34" charset="0"/>
                <a:cs typeface="Open Sans SemiBold" panose="020B0706030804020204" pitchFamily="34" charset="0"/>
              </a:rPr>
              <a:t>Different from the Student Health Insurance SHIP</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t>
            </a:r>
          </a:p>
          <a:p>
            <a:pPr defTabSz="666591" fontAlgn="base">
              <a:lnSpc>
                <a:spcPct val="114000"/>
              </a:lnSpc>
              <a:spcAft>
                <a:spcPts val="486"/>
              </a:spcAft>
              <a:buClr>
                <a:srgbClr val="373C4F"/>
              </a:buClr>
              <a:buSzPct val="85000"/>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666591" fontAlgn="base">
              <a:lnSpc>
                <a:spcPct val="114000"/>
              </a:lnSpc>
              <a:spcAft>
                <a:spcPts val="486"/>
              </a:spcAft>
              <a:buClr>
                <a:srgbClr val="373C4F"/>
              </a:buClr>
              <a:buSzPct val="85000"/>
            </a:pPr>
            <a:r>
              <a:rPr lang="en-US"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Action Required</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t>
            </a:r>
          </a:p>
          <a:p>
            <a:pPr defTabSz="666591" fontAlgn="base">
              <a:lnSpc>
                <a:spcPct val="114000"/>
              </a:lnSpc>
              <a:spcAft>
                <a:spcPts val="486"/>
              </a:spcAft>
              <a:buClr>
                <a:srgbClr val="373C4F"/>
              </a:buClr>
              <a:buSzPct val="85000"/>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defTabSz="666591" fontAlgn="base">
              <a:lnSpc>
                <a:spcPct val="114000"/>
              </a:lnSpc>
              <a:spcAft>
                <a:spcPts val="486"/>
              </a:spcAft>
              <a:buClr>
                <a:srgbClr val="373C4F"/>
              </a:buClr>
              <a:buSzPct val="85000"/>
              <a:buFont typeface="Arial" panose="020B0604020202020204" pitchFamily="34" charset="0"/>
              <a:buChar char="•"/>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Submit election to either Enroll or Waive the Medical and Dental insurance options within 31 days of your employment start date.</a:t>
            </a:r>
          </a:p>
          <a:p>
            <a:pPr defTabSz="666591" fontAlgn="base">
              <a:lnSpc>
                <a:spcPct val="114000"/>
              </a:lnSpc>
              <a:spcAft>
                <a:spcPts val="486"/>
              </a:spcAft>
              <a:buClr>
                <a:srgbClr val="373C4F"/>
              </a:buClr>
              <a:buSzPct val="85000"/>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defTabSz="666591" fontAlgn="base">
              <a:lnSpc>
                <a:spcPct val="114000"/>
              </a:lnSpc>
              <a:spcAft>
                <a:spcPts val="486"/>
              </a:spcAft>
              <a:buClr>
                <a:srgbClr val="373C4F"/>
              </a:buClr>
              <a:buSzPct val="85000"/>
              <a:buFont typeface="Arial" panose="020B0604020202020204" pitchFamily="34" charset="0"/>
              <a:buChar char="•"/>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For those who enroll in Medical and/or Dental coverage, it will become active the 1</a:t>
            </a:r>
            <a:r>
              <a:rPr lang="en-US" sz="1600" baseline="300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 of the month following your employment start date. (Typically, September 1</a:t>
            </a:r>
            <a:r>
              <a:rPr lang="en-US" sz="1600" baseline="300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 for Fall hires and February 1</a:t>
            </a:r>
            <a:r>
              <a:rPr lang="en-US" sz="1600" baseline="300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 for Spring hires)</a:t>
            </a:r>
          </a:p>
          <a:p>
            <a:pPr marL="285750" indent="-285750" defTabSz="666591" fontAlgn="base">
              <a:lnSpc>
                <a:spcPct val="114000"/>
              </a:lnSpc>
              <a:spcAft>
                <a:spcPts val="486"/>
              </a:spcAft>
              <a:buClr>
                <a:srgbClr val="373C4F"/>
              </a:buClr>
              <a:buSzPct val="85000"/>
              <a:buFont typeface="Arial" panose="020B0604020202020204" pitchFamily="34" charset="0"/>
              <a:buChar char="•"/>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defTabSz="666591" fontAlgn="base">
              <a:lnSpc>
                <a:spcPct val="114000"/>
              </a:lnSpc>
              <a:spcAft>
                <a:spcPts val="486"/>
              </a:spcAft>
              <a:buClr>
                <a:srgbClr val="373C4F"/>
              </a:buClr>
              <a:buSzPct val="85000"/>
              <a:buFont typeface="Arial" panose="020B0604020202020204" pitchFamily="34" charset="0"/>
              <a:buChar char="•"/>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You do not need to re-enroll each semester/year if you remain continuously employed in your position for multiple semesters/years.</a:t>
            </a:r>
            <a:endParaRPr lang="en-US" sz="1600" dirty="0">
              <a:solidFill>
                <a:srgbClr val="373C4F"/>
              </a:solidFill>
              <a:latin typeface="Open Sans"/>
            </a:endParaRPr>
          </a:p>
        </p:txBody>
      </p:sp>
    </p:spTree>
    <p:custDataLst>
      <p:tags r:id="rId1"/>
    </p:custDataLst>
    <p:extLst>
      <p:ext uri="{BB962C8B-B14F-4D97-AF65-F5344CB8AC3E}">
        <p14:creationId xmlns:p14="http://schemas.microsoft.com/office/powerpoint/2010/main" val="90454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210A-9BD8-4F42-9D6E-7C6CB8F69A13}"/>
              </a:ext>
            </a:extLst>
          </p:cNvPr>
          <p:cNvSpPr>
            <a:spLocks noGrp="1"/>
          </p:cNvSpPr>
          <p:nvPr>
            <p:ph type="title"/>
          </p:nvPr>
        </p:nvSpPr>
        <p:spPr>
          <a:xfrm>
            <a:off x="137160" y="164592"/>
            <a:ext cx="11319225" cy="822960"/>
          </a:xfrm>
        </p:spPr>
        <p:txBody>
          <a:bodyPr/>
          <a:lstStyle/>
          <a:p>
            <a:r>
              <a:rPr lang="en-US" b="1" dirty="0">
                <a:solidFill>
                  <a:srgbClr val="464D61">
                    <a:lumMod val="75000"/>
                  </a:srgbClr>
                </a:solidFill>
                <a:latin typeface="Open Sans"/>
              </a:rPr>
              <a:t>Medical &amp; Dental Benefits Information</a:t>
            </a:r>
            <a:endParaRPr lang="en-US" b="1" dirty="0"/>
          </a:p>
        </p:txBody>
      </p:sp>
      <p:sp>
        <p:nvSpPr>
          <p:cNvPr id="4" name="TextBox 3">
            <a:extLst>
              <a:ext uri="{FF2B5EF4-FFF2-40B4-BE49-F238E27FC236}">
                <a16:creationId xmlns:a16="http://schemas.microsoft.com/office/drawing/2014/main" id="{8717CA76-3528-6F9F-83AD-F01F1305F847}"/>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7434"/>
          <a:stretch/>
        </p:blipFill>
        <p:spPr>
          <a:xfrm>
            <a:off x="5898159" y="1202249"/>
            <a:ext cx="5337041" cy="3851453"/>
          </a:xfrm>
          <a:prstGeom prst="rect">
            <a:avLst/>
          </a:prstGeom>
          <a:ln>
            <a:noFill/>
          </a:ln>
          <a:effectLst>
            <a:softEdge rad="112500"/>
          </a:effectLst>
        </p:spPr>
      </p:pic>
      <p:sp>
        <p:nvSpPr>
          <p:cNvPr id="14" name="TextBox 13"/>
          <p:cNvSpPr txBox="1"/>
          <p:nvPr/>
        </p:nvSpPr>
        <p:spPr>
          <a:xfrm>
            <a:off x="735616" y="1094426"/>
            <a:ext cx="5169218" cy="465460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lIns="164592" tIns="164592" rIns="164592" bIns="164592" rtlCol="0" anchor="t" anchorCtr="0">
            <a:spAutoFit/>
          </a:bodyPr>
          <a:lstStyle/>
          <a:p>
            <a:pPr defTabSz="666591" fontAlgn="base">
              <a:lnSpc>
                <a:spcPct val="114000"/>
              </a:lnSpc>
              <a:spcAft>
                <a:spcPts val="486"/>
              </a:spcAft>
              <a:buClr>
                <a:srgbClr val="373C4F"/>
              </a:buClr>
              <a:buSzPct val="85000"/>
            </a:pPr>
            <a:r>
              <a:rPr lang="en-US"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Effective Date</a:t>
            </a:r>
          </a:p>
          <a:p>
            <a:pPr marL="268954" lvl="1" indent="-231458" defTabSz="666598" fontAlgn="base">
              <a:lnSpc>
                <a:spcPct val="114000"/>
              </a:lnSpc>
              <a:spcAft>
                <a:spcPts val="810"/>
              </a:spcAft>
              <a:buClr>
                <a:srgbClr val="373C4F"/>
              </a:buClr>
              <a:buFont typeface="Open Sans" panose="020B0606030504020204" pitchFamily="34" charset="0"/>
              <a:buChar char="-"/>
            </a:pPr>
            <a:r>
              <a:rPr lang="en-US" sz="1600" dirty="0">
                <a:solidFill>
                  <a:srgbClr val="373C4F"/>
                </a:solidFill>
                <a:latin typeface="Open Sans"/>
              </a:rPr>
              <a:t>First of month following hire date</a:t>
            </a:r>
          </a:p>
          <a:p>
            <a:pPr marL="37496" lvl="1" defTabSz="666598" fontAlgn="base">
              <a:lnSpc>
                <a:spcPct val="114000"/>
              </a:lnSpc>
              <a:spcAft>
                <a:spcPts val="810"/>
              </a:spcAft>
              <a:buClr>
                <a:srgbClr val="373C4F"/>
              </a:buClr>
            </a:pPr>
            <a:r>
              <a:rPr lang="en-US" sz="1600" dirty="0">
                <a:solidFill>
                  <a:srgbClr val="373C4F"/>
                </a:solidFill>
                <a:latin typeface="Open Sans"/>
              </a:rPr>
              <a:t>	FALL: September 1</a:t>
            </a:r>
            <a:r>
              <a:rPr lang="en-US" sz="1600" baseline="30000" dirty="0">
                <a:solidFill>
                  <a:srgbClr val="373C4F"/>
                </a:solidFill>
                <a:latin typeface="Open Sans"/>
              </a:rPr>
              <a:t>st</a:t>
            </a:r>
            <a:r>
              <a:rPr lang="en-US" sz="1600" dirty="0">
                <a:solidFill>
                  <a:srgbClr val="373C4F"/>
                </a:solidFill>
                <a:latin typeface="Open Sans"/>
              </a:rPr>
              <a:t> </a:t>
            </a:r>
          </a:p>
          <a:p>
            <a:pPr marL="37496" lvl="1" defTabSz="666598" fontAlgn="base">
              <a:lnSpc>
                <a:spcPct val="114000"/>
              </a:lnSpc>
              <a:spcAft>
                <a:spcPts val="810"/>
              </a:spcAft>
              <a:buClr>
                <a:srgbClr val="373C4F"/>
              </a:buClr>
            </a:pPr>
            <a:r>
              <a:rPr lang="en-US" sz="1600" dirty="0">
                <a:solidFill>
                  <a:srgbClr val="373C4F"/>
                </a:solidFill>
                <a:latin typeface="Open Sans"/>
              </a:rPr>
              <a:t>	SPRING: February 1</a:t>
            </a:r>
            <a:r>
              <a:rPr lang="en-US" sz="1600" baseline="30000" dirty="0">
                <a:solidFill>
                  <a:srgbClr val="373C4F"/>
                </a:solidFill>
                <a:latin typeface="Open Sans"/>
              </a:rPr>
              <a:t>st</a:t>
            </a:r>
            <a:r>
              <a:rPr lang="en-US" sz="1600" dirty="0">
                <a:solidFill>
                  <a:srgbClr val="373C4F"/>
                </a:solidFill>
                <a:latin typeface="Open Sans"/>
              </a:rPr>
              <a:t> </a:t>
            </a:r>
          </a:p>
          <a:p>
            <a:pPr defTabSz="666598" fontAlgn="base">
              <a:lnSpc>
                <a:spcPct val="114000"/>
              </a:lnSpc>
              <a:spcAft>
                <a:spcPts val="486"/>
              </a:spcAft>
              <a:buClr>
                <a:srgbClr val="373C4F"/>
              </a:buClr>
            </a:pPr>
            <a:r>
              <a:rPr lang="en-US"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Changing Your Elections</a:t>
            </a:r>
          </a:p>
          <a:p>
            <a:pPr marL="268954" lvl="1" indent="-231458" defTabSz="666598" fontAlgn="base">
              <a:lnSpc>
                <a:spcPct val="114000"/>
              </a:lnSpc>
              <a:spcAft>
                <a:spcPts val="810"/>
              </a:spcAft>
              <a:buClr>
                <a:srgbClr val="373C4F"/>
              </a:buClr>
              <a:buFont typeface="Open Sans" panose="020B0606030504020204" pitchFamily="34" charset="0"/>
              <a:buChar char="-"/>
            </a:pPr>
            <a:r>
              <a:rPr lang="en-US" sz="1600" dirty="0">
                <a:solidFill>
                  <a:srgbClr val="373C4F"/>
                </a:solidFill>
                <a:latin typeface="Open Sans"/>
              </a:rPr>
              <a:t>Annual Open Enrollment held in August</a:t>
            </a:r>
          </a:p>
          <a:p>
            <a:pPr marL="268954" lvl="1" indent="-231458" defTabSz="666598" fontAlgn="base">
              <a:lnSpc>
                <a:spcPct val="114000"/>
              </a:lnSpc>
              <a:spcAft>
                <a:spcPts val="810"/>
              </a:spcAft>
              <a:buClr>
                <a:srgbClr val="373C4F"/>
              </a:buClr>
              <a:buFont typeface="Open Sans" panose="020B0606030504020204" pitchFamily="34" charset="0"/>
              <a:buChar char="-"/>
            </a:pPr>
            <a:r>
              <a:rPr lang="en-US" sz="1600" dirty="0">
                <a:solidFill>
                  <a:srgbClr val="373C4F"/>
                </a:solidFill>
                <a:latin typeface="Open Sans"/>
              </a:rPr>
              <a:t>Changes effective September 1</a:t>
            </a:r>
            <a:r>
              <a:rPr lang="en-US" sz="1600" baseline="30000" dirty="0">
                <a:solidFill>
                  <a:srgbClr val="373C4F"/>
                </a:solidFill>
                <a:latin typeface="Open Sans"/>
              </a:rPr>
              <a:t>st</a:t>
            </a:r>
            <a:r>
              <a:rPr lang="en-US" sz="1600" dirty="0">
                <a:solidFill>
                  <a:srgbClr val="373C4F"/>
                </a:solidFill>
                <a:latin typeface="Open Sans"/>
              </a:rPr>
              <a:t> each year</a:t>
            </a:r>
          </a:p>
          <a:p>
            <a:pPr marL="37496" lvl="1" defTabSz="666598" fontAlgn="base">
              <a:lnSpc>
                <a:spcPct val="114000"/>
              </a:lnSpc>
              <a:spcAft>
                <a:spcPts val="810"/>
              </a:spcAft>
              <a:buClr>
                <a:srgbClr val="373C4F"/>
              </a:buClr>
            </a:pPr>
            <a:r>
              <a:rPr lang="en-US" dirty="0">
                <a:solidFill>
                  <a:srgbClr val="373C4F"/>
                </a:solidFill>
                <a:latin typeface="Open Sans SemiBold"/>
              </a:rPr>
              <a:t>Qualifying Status Change/Life Event: </a:t>
            </a:r>
          </a:p>
          <a:p>
            <a:pPr marL="268954" lvl="1" indent="-231458" defTabSz="666598" fontAlgn="base">
              <a:lnSpc>
                <a:spcPct val="114000"/>
              </a:lnSpc>
              <a:spcAft>
                <a:spcPts val="486"/>
              </a:spcAft>
              <a:buClr>
                <a:srgbClr val="373C4F"/>
              </a:buClr>
              <a:buFont typeface="Open Sans" panose="020B0606030504020204" pitchFamily="34" charset="0"/>
              <a:buChar char="-"/>
            </a:pPr>
            <a:r>
              <a:rPr lang="en-US" sz="1600" dirty="0">
                <a:solidFill>
                  <a:srgbClr val="373C4F"/>
                </a:solidFill>
                <a:latin typeface="Open Sans"/>
              </a:rPr>
              <a:t>Notify HR within 31 days</a:t>
            </a:r>
          </a:p>
          <a:p>
            <a:pPr marL="268954" lvl="1" indent="-231458" defTabSz="666598" fontAlgn="base">
              <a:lnSpc>
                <a:spcPct val="114000"/>
              </a:lnSpc>
              <a:spcAft>
                <a:spcPts val="486"/>
              </a:spcAft>
              <a:buClr>
                <a:srgbClr val="373C4F"/>
              </a:buClr>
              <a:buFont typeface="Open Sans" panose="020B0606030504020204" pitchFamily="34" charset="0"/>
              <a:buChar char="-"/>
            </a:pPr>
            <a:r>
              <a:rPr lang="en-US" sz="1600" dirty="0">
                <a:solidFill>
                  <a:srgbClr val="373C4F"/>
                </a:solidFill>
                <a:latin typeface="Open Sans"/>
              </a:rPr>
              <a:t>Changes effective first of the month following life event date</a:t>
            </a:r>
          </a:p>
          <a:p>
            <a:pPr marL="268954" lvl="1" indent="-231458" defTabSz="666598" fontAlgn="base">
              <a:lnSpc>
                <a:spcPct val="114000"/>
              </a:lnSpc>
              <a:spcAft>
                <a:spcPts val="486"/>
              </a:spcAft>
              <a:buClr>
                <a:srgbClr val="373C4F"/>
              </a:buClr>
              <a:buFont typeface="Open Sans" panose="020B0606030504020204" pitchFamily="34" charset="0"/>
              <a:buChar char="-"/>
            </a:pPr>
            <a:r>
              <a:rPr lang="en-US" sz="1600" dirty="0">
                <a:solidFill>
                  <a:srgbClr val="373C4F"/>
                </a:solidFill>
                <a:latin typeface="Open Sans"/>
              </a:rPr>
              <a:t>Proof documentation required</a:t>
            </a:r>
          </a:p>
        </p:txBody>
      </p:sp>
      <p:sp>
        <p:nvSpPr>
          <p:cNvPr id="10" name="TextBox 9"/>
          <p:cNvSpPr txBox="1"/>
          <p:nvPr/>
        </p:nvSpPr>
        <p:spPr>
          <a:xfrm>
            <a:off x="6293845" y="3217584"/>
            <a:ext cx="3016851" cy="2242615"/>
          </a:xfrm>
          <a:prstGeom prst="rect">
            <a:avLst/>
          </a:prstGeom>
          <a:solidFill>
            <a:schemeClr val="accent4"/>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296266" tIns="296266" rIns="296266" bIns="296266" rtlCol="0" anchor="t" anchorCtr="1">
            <a:spAutoFit/>
          </a:bodyPr>
          <a:lstStyle/>
          <a:p>
            <a:pPr defTabSz="666591" fontAlgn="base">
              <a:lnSpc>
                <a:spcPct val="90000"/>
              </a:lnSpc>
              <a:spcBef>
                <a:spcPts val="788"/>
              </a:spcBef>
              <a:spcAft>
                <a:spcPts val="393"/>
              </a:spcAft>
              <a:buClr>
                <a:srgbClr val="048BE6"/>
              </a:buClr>
              <a:buSzPct val="85000"/>
            </a:pPr>
            <a:r>
              <a:rPr lang="en-US" sz="162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Life Event Examples</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Marriage</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Divorce/Legal Separation</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Birth/Adoption</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Loss of Coverage through another source</a:t>
            </a:r>
          </a:p>
        </p:txBody>
      </p:sp>
    </p:spTree>
    <p:custDataLst>
      <p:tags r:id="rId1"/>
    </p:custDataLst>
    <p:extLst>
      <p:ext uri="{BB962C8B-B14F-4D97-AF65-F5344CB8AC3E}">
        <p14:creationId xmlns:p14="http://schemas.microsoft.com/office/powerpoint/2010/main" val="27051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23D38-54A7-4E44-8FC7-E3A1110AF1BB}"/>
              </a:ext>
            </a:extLst>
          </p:cNvPr>
          <p:cNvSpPr>
            <a:spLocks noGrp="1"/>
          </p:cNvSpPr>
          <p:nvPr>
            <p:ph type="title"/>
          </p:nvPr>
        </p:nvSpPr>
        <p:spPr/>
        <p:txBody>
          <a:bodyPr/>
          <a:lstStyle/>
          <a:p>
            <a:r>
              <a:rPr lang="en-US" b="1" dirty="0">
                <a:solidFill>
                  <a:srgbClr val="464D61">
                    <a:lumMod val="75000"/>
                  </a:srgbClr>
                </a:solidFill>
                <a:latin typeface="Open Sans"/>
              </a:rPr>
              <a:t>Medical &amp; Dental Monthly Plan Premium Shares</a:t>
            </a:r>
            <a:endParaRPr lang="en-US" b="1" dirty="0"/>
          </a:p>
        </p:txBody>
      </p:sp>
      <p:graphicFrame>
        <p:nvGraphicFramePr>
          <p:cNvPr id="5" name="Table 4">
            <a:extLst>
              <a:ext uri="{FF2B5EF4-FFF2-40B4-BE49-F238E27FC236}">
                <a16:creationId xmlns:a16="http://schemas.microsoft.com/office/drawing/2014/main" id="{908E65F9-578D-496F-86A7-927F4BC90D56}"/>
              </a:ext>
            </a:extLst>
          </p:cNvPr>
          <p:cNvGraphicFramePr>
            <a:graphicFrameLocks noGrp="1"/>
          </p:cNvGraphicFramePr>
          <p:nvPr>
            <p:extLst>
              <p:ext uri="{D42A27DB-BD31-4B8C-83A1-F6EECF244321}">
                <p14:modId xmlns:p14="http://schemas.microsoft.com/office/powerpoint/2010/main" val="772705892"/>
              </p:ext>
            </p:extLst>
          </p:nvPr>
        </p:nvGraphicFramePr>
        <p:xfrm>
          <a:off x="760851" y="1489768"/>
          <a:ext cx="4713436" cy="2406466"/>
        </p:xfrm>
        <a:graphic>
          <a:graphicData uri="http://schemas.openxmlformats.org/drawingml/2006/table">
            <a:tbl>
              <a:tblPr firstRow="1" bandRow="1">
                <a:tableStyleId>{5C22544A-7EE6-4342-B048-85BDC9FD1C3A}</a:tableStyleId>
              </a:tblPr>
              <a:tblGrid>
                <a:gridCol w="2298598">
                  <a:extLst>
                    <a:ext uri="{9D8B030D-6E8A-4147-A177-3AD203B41FA5}">
                      <a16:colId xmlns:a16="http://schemas.microsoft.com/office/drawing/2014/main" val="3561387283"/>
                    </a:ext>
                  </a:extLst>
                </a:gridCol>
                <a:gridCol w="1207419">
                  <a:extLst>
                    <a:ext uri="{9D8B030D-6E8A-4147-A177-3AD203B41FA5}">
                      <a16:colId xmlns:a16="http://schemas.microsoft.com/office/drawing/2014/main" val="2338680885"/>
                    </a:ext>
                  </a:extLst>
                </a:gridCol>
                <a:gridCol w="1207419">
                  <a:extLst>
                    <a:ext uri="{9D8B030D-6E8A-4147-A177-3AD203B41FA5}">
                      <a16:colId xmlns:a16="http://schemas.microsoft.com/office/drawing/2014/main" val="872314010"/>
                    </a:ext>
                  </a:extLst>
                </a:gridCol>
              </a:tblGrid>
              <a:tr h="262903">
                <a:tc gridSpan="3">
                  <a:txBody>
                    <a:bodyPr/>
                    <a:lstStyle/>
                    <a:p>
                      <a:pPr algn="ctr"/>
                      <a:r>
                        <a:rPr lang="en-US" sz="1800" b="0" dirty="0">
                          <a:latin typeface="+mj-lt"/>
                        </a:rPr>
                        <a:t>2023-2024</a:t>
                      </a:r>
                      <a:r>
                        <a:rPr lang="en-US" sz="1800" b="0" baseline="0" dirty="0">
                          <a:latin typeface="+mj-lt"/>
                        </a:rPr>
                        <a:t> Monthly Premiums</a:t>
                      </a:r>
                      <a:endParaRPr lang="en-US" sz="1800" b="0" dirty="0">
                        <a:latin typeface="+mj-lt"/>
                      </a:endParaRP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3680835"/>
                  </a:ext>
                </a:extLst>
              </a:tr>
              <a:tr h="262903">
                <a:tc>
                  <a:txBody>
                    <a:bodyPr/>
                    <a:lstStyle/>
                    <a:p>
                      <a:pPr algn="ctr"/>
                      <a:r>
                        <a:rPr lang="en-US" sz="1800" b="0" dirty="0">
                          <a:latin typeface="+mj-lt"/>
                        </a:rPr>
                        <a:t>Coverage</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b="0" dirty="0">
                          <a:latin typeface="+mj-lt"/>
                        </a:rPr>
                        <a:t>Medical</a:t>
                      </a:r>
                    </a:p>
                  </a:txBody>
                  <a:tcPr marL="111100" marR="111100" marT="111100" marB="1111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b="0" kern="1200" dirty="0">
                          <a:solidFill>
                            <a:schemeClr val="dk1"/>
                          </a:solidFill>
                          <a:latin typeface="+mj-lt"/>
                          <a:ea typeface="+mn-ea"/>
                          <a:cs typeface="+mn-cs"/>
                        </a:rPr>
                        <a:t>Dental</a:t>
                      </a:r>
                    </a:p>
                  </a:txBody>
                  <a:tcPr marL="111100" marR="111100" marT="111100" marB="111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080355"/>
                  </a:ext>
                </a:extLst>
              </a:tr>
              <a:tr h="471142">
                <a:tc>
                  <a:txBody>
                    <a:bodyPr/>
                    <a:lstStyle/>
                    <a:p>
                      <a:pPr algn="l"/>
                      <a:r>
                        <a:rPr lang="en-US" sz="1600" dirty="0"/>
                        <a:t>Employee Only</a:t>
                      </a:r>
                    </a:p>
                  </a:txBody>
                  <a:tcPr marL="111100" marR="111100" marT="111100" marB="11110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$21.67</a:t>
                      </a:r>
                      <a:endParaRPr lang="en-US" dirty="0"/>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93574"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$10.76</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154291"/>
                  </a:ext>
                </a:extLst>
              </a:tr>
              <a:tr h="471142">
                <a:tc>
                  <a:txBody>
                    <a:bodyPr/>
                    <a:lstStyle/>
                    <a:p>
                      <a:pPr algn="l"/>
                      <a:r>
                        <a:rPr lang="en-US" sz="1600" dirty="0"/>
                        <a:t>Employee + 1</a:t>
                      </a:r>
                    </a:p>
                  </a:txBody>
                  <a:tcPr marL="111100" marR="111100" marT="111100" marB="11110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493574" rtl="0" eaLnBrk="1" latinLnBrk="0" hangingPunct="1"/>
                      <a:r>
                        <a:rPr lang="en-US" sz="1600" kern="1200" dirty="0">
                          <a:solidFill>
                            <a:schemeClr val="dk1"/>
                          </a:solidFill>
                          <a:latin typeface="+mn-lt"/>
                          <a:ea typeface="+mn-ea"/>
                          <a:cs typeface="+mn-cs"/>
                        </a:rPr>
                        <a:t>$120.00</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93574"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$21.51</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168678"/>
                  </a:ext>
                </a:extLst>
              </a:tr>
              <a:tr h="471142">
                <a:tc>
                  <a:txBody>
                    <a:bodyPr/>
                    <a:lstStyle/>
                    <a:p>
                      <a:pPr algn="l"/>
                      <a:r>
                        <a:rPr lang="en-US" sz="1600" dirty="0"/>
                        <a:t>Family</a:t>
                      </a:r>
                    </a:p>
                  </a:txBody>
                  <a:tcPr marL="111100" marR="111100" marT="111100" marB="11110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$151.83</a:t>
                      </a:r>
                      <a:endParaRPr lang="en-US" dirty="0"/>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93574"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$43.03</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207115"/>
                  </a:ext>
                </a:extLst>
              </a:tr>
            </a:tbl>
          </a:graphicData>
        </a:graphic>
      </p:graphicFrame>
      <p:pic>
        <p:nvPicPr>
          <p:cNvPr id="6" name="Picture 5">
            <a:extLst>
              <a:ext uri="{FF2B5EF4-FFF2-40B4-BE49-F238E27FC236}">
                <a16:creationId xmlns:a16="http://schemas.microsoft.com/office/drawing/2014/main" id="{3BA2699E-6FA8-4AA9-BA62-F20B149226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5929" y="1489768"/>
            <a:ext cx="4713438" cy="3216221"/>
          </a:xfrm>
          <a:prstGeom prst="rect">
            <a:avLst/>
          </a:prstGeom>
        </p:spPr>
      </p:pic>
      <p:sp>
        <p:nvSpPr>
          <p:cNvPr id="2" name="TextBox 1">
            <a:extLst>
              <a:ext uri="{FF2B5EF4-FFF2-40B4-BE49-F238E27FC236}">
                <a16:creationId xmlns:a16="http://schemas.microsoft.com/office/drawing/2014/main" id="{962E5909-679C-81DF-D69A-437F7F16AECB}"/>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sp>
        <p:nvSpPr>
          <p:cNvPr id="4" name="TextBox 3">
            <a:extLst>
              <a:ext uri="{FF2B5EF4-FFF2-40B4-BE49-F238E27FC236}">
                <a16:creationId xmlns:a16="http://schemas.microsoft.com/office/drawing/2014/main" id="{8F1B7EB7-FBCD-A16B-FB52-52D08C56F8A3}"/>
              </a:ext>
            </a:extLst>
          </p:cNvPr>
          <p:cNvSpPr txBox="1"/>
          <p:nvPr/>
        </p:nvSpPr>
        <p:spPr>
          <a:xfrm>
            <a:off x="1023986" y="4316154"/>
            <a:ext cx="4187166" cy="1352100"/>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98714" tIns="49356" rIns="98714" bIns="49356" rtlCol="0" anchor="ctr">
            <a:noAutofit/>
          </a:bodyPr>
          <a:lstStyle/>
          <a:p>
            <a:pPr algn="ctr" defTabSz="740664">
              <a:lnSpc>
                <a:spcPct val="114000"/>
              </a:lnSpc>
            </a:pPr>
            <a:r>
              <a:rPr lang="en-US" sz="1550" b="1" dirty="0">
                <a:solidFill>
                  <a:srgbClr val="373C4F"/>
                </a:solidFill>
                <a:latin typeface="Open Sans"/>
                <a:cs typeface="Calibri"/>
              </a:rPr>
              <a:t>Paycheck Deductions</a:t>
            </a:r>
          </a:p>
          <a:p>
            <a:pPr algn="ctr" defTabSz="740664">
              <a:lnSpc>
                <a:spcPct val="114000"/>
              </a:lnSpc>
            </a:pPr>
            <a:r>
              <a:rPr lang="en-US" sz="1550" b="1" dirty="0">
                <a:solidFill>
                  <a:srgbClr val="373C4F"/>
                </a:solidFill>
                <a:latin typeface="Open Sans"/>
                <a:cs typeface="Calibri"/>
              </a:rPr>
              <a:t>Fall</a:t>
            </a:r>
            <a:r>
              <a:rPr lang="en-US" sz="1550" dirty="0">
                <a:solidFill>
                  <a:srgbClr val="373C4F"/>
                </a:solidFill>
                <a:latin typeface="Open Sans"/>
                <a:cs typeface="Calibri"/>
              </a:rPr>
              <a:t>: 5 paychecks (coverage Sept – Jan)</a:t>
            </a:r>
          </a:p>
          <a:p>
            <a:pPr algn="ctr" defTabSz="740664">
              <a:lnSpc>
                <a:spcPct val="114000"/>
              </a:lnSpc>
            </a:pPr>
            <a:r>
              <a:rPr lang="en-US" sz="1550" b="1" dirty="0">
                <a:solidFill>
                  <a:srgbClr val="373C4F"/>
                </a:solidFill>
                <a:latin typeface="Open Sans"/>
                <a:cs typeface="Calibri"/>
              </a:rPr>
              <a:t>Spring</a:t>
            </a:r>
            <a:r>
              <a:rPr lang="en-US" sz="1550" dirty="0">
                <a:solidFill>
                  <a:srgbClr val="373C4F"/>
                </a:solidFill>
                <a:latin typeface="Open Sans"/>
                <a:cs typeface="Calibri"/>
              </a:rPr>
              <a:t>: 7 paychecks (coverage Feb – Aug)*</a:t>
            </a:r>
          </a:p>
          <a:p>
            <a:pPr algn="ctr" defTabSz="740664">
              <a:lnSpc>
                <a:spcPct val="114000"/>
              </a:lnSpc>
            </a:pPr>
            <a:endParaRPr lang="en-US" sz="1200" dirty="0">
              <a:solidFill>
                <a:srgbClr val="373C4F"/>
              </a:solidFill>
              <a:latin typeface="Open Sans"/>
              <a:cs typeface="Calibri"/>
            </a:endParaRPr>
          </a:p>
          <a:p>
            <a:pPr algn="ctr" defTabSz="740664">
              <a:lnSpc>
                <a:spcPct val="114000"/>
              </a:lnSpc>
            </a:pPr>
            <a:r>
              <a:rPr lang="en-US" sz="1200" i="1" dirty="0">
                <a:solidFill>
                  <a:srgbClr val="373C4F"/>
                </a:solidFill>
                <a:latin typeface="Open Sans"/>
                <a:cs typeface="Calibri"/>
              </a:rPr>
              <a:t>*UCH GAs have biweekly deductions throughout the summer</a:t>
            </a:r>
          </a:p>
        </p:txBody>
      </p:sp>
      <p:sp>
        <p:nvSpPr>
          <p:cNvPr id="9" name="TextBox 8">
            <a:extLst>
              <a:ext uri="{FF2B5EF4-FFF2-40B4-BE49-F238E27FC236}">
                <a16:creationId xmlns:a16="http://schemas.microsoft.com/office/drawing/2014/main" id="{228057B9-812C-5BB2-F4DE-EB9C1A4D9909}"/>
              </a:ext>
            </a:extLst>
          </p:cNvPr>
          <p:cNvSpPr txBox="1"/>
          <p:nvPr/>
        </p:nvSpPr>
        <p:spPr>
          <a:xfrm>
            <a:off x="5642460" y="4842492"/>
            <a:ext cx="5040375" cy="905256"/>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98714" tIns="49356" rIns="98714" bIns="49356" rtlCol="0" anchor="ctr">
            <a:noAutofit/>
          </a:bodyPr>
          <a:lstStyle/>
          <a:p>
            <a:pPr algn="ctr" defTabSz="740664">
              <a:lnSpc>
                <a:spcPct val="114000"/>
              </a:lnSpc>
            </a:pPr>
            <a:r>
              <a:rPr lang="en-US" sz="1600" dirty="0">
                <a:solidFill>
                  <a:srgbClr val="373C4F"/>
                </a:solidFill>
                <a:latin typeface="Open Sans"/>
                <a:cs typeface="Calibri"/>
              </a:rPr>
              <a:t>Rates are subject to change each year on September 1st and are communicated during the annual open enrollment, held in August each year. </a:t>
            </a:r>
          </a:p>
        </p:txBody>
      </p:sp>
    </p:spTree>
    <p:custDataLst>
      <p:tags r:id="rId1"/>
    </p:custDataLst>
    <p:extLst>
      <p:ext uri="{BB962C8B-B14F-4D97-AF65-F5344CB8AC3E}">
        <p14:creationId xmlns:p14="http://schemas.microsoft.com/office/powerpoint/2010/main" val="57596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03F0-BFAF-8D96-455B-81B8C66B751B}"/>
              </a:ext>
            </a:extLst>
          </p:cNvPr>
          <p:cNvSpPr>
            <a:spLocks noGrp="1"/>
          </p:cNvSpPr>
          <p:nvPr>
            <p:ph type="title"/>
          </p:nvPr>
        </p:nvSpPr>
        <p:spPr>
          <a:xfrm>
            <a:off x="0" y="0"/>
            <a:ext cx="11907748" cy="1165260"/>
          </a:xfrm>
        </p:spPr>
        <p:txBody>
          <a:bodyPr/>
          <a:lstStyle/>
          <a:p>
            <a:r>
              <a:rPr lang="en-US" sz="3200" b="1" dirty="0">
                <a:solidFill>
                  <a:srgbClr val="464D61">
                    <a:lumMod val="75000"/>
                  </a:srgbClr>
                </a:solidFill>
                <a:latin typeface="Open Sans"/>
              </a:rPr>
              <a:t>Medical Evacuation and Repatriation of Remains Supplemental Insurance</a:t>
            </a:r>
            <a:endParaRPr lang="en-US" sz="3000" b="1" dirty="0"/>
          </a:p>
        </p:txBody>
      </p:sp>
      <p:sp>
        <p:nvSpPr>
          <p:cNvPr id="3" name="TextBox 2">
            <a:extLst>
              <a:ext uri="{FF2B5EF4-FFF2-40B4-BE49-F238E27FC236}">
                <a16:creationId xmlns:a16="http://schemas.microsoft.com/office/drawing/2014/main" id="{614F121A-9DBF-2AAD-103D-CE82DF1716AC}"/>
              </a:ext>
            </a:extLst>
          </p:cNvPr>
          <p:cNvSpPr txBox="1"/>
          <p:nvPr/>
        </p:nvSpPr>
        <p:spPr>
          <a:xfrm>
            <a:off x="519657" y="1329852"/>
            <a:ext cx="11275076" cy="4433950"/>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98714" tIns="49356" rIns="98714" bIns="49356" rtlCol="0" anchor="ctr">
            <a:noAutofit/>
          </a:bodyPr>
          <a:lstStyle/>
          <a:p>
            <a:pPr marL="0" marR="0" algn="just">
              <a:spcBef>
                <a:spcPts val="0"/>
              </a:spcBef>
              <a:spcAft>
                <a:spcPts val="0"/>
              </a:spcAft>
            </a:pPr>
            <a:r>
              <a:rPr lang="en-US" sz="1800" b="1" dirty="0">
                <a:effectLst/>
                <a:latin typeface="Calibri" panose="020F0502020204030204" pitchFamily="34" charset="0"/>
                <a:ea typeface="Calibri" panose="020F0502020204030204" pitchFamily="34" charset="0"/>
              </a:rPr>
              <a:t>Special Notes for J-1 Visa Holders: </a:t>
            </a: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rPr>
              <a:t>CT Partnership Plan Insurance is very comprehensive! You can see an overview of the CTPP coverage </a:t>
            </a:r>
            <a:r>
              <a:rPr lang="en-US" sz="1800" dirty="0">
                <a:effectLst/>
                <a:latin typeface="Calibri" panose="020F0502020204030204" pitchFamily="34" charset="0"/>
                <a:ea typeface="Calibri" panose="020F0502020204030204" pitchFamily="34" charset="0"/>
                <a:hlinkClick r:id="rId2"/>
              </a:rPr>
              <a:t>here</a:t>
            </a:r>
            <a:r>
              <a:rPr lang="en-US" sz="1800" dirty="0">
                <a:effectLst/>
                <a:latin typeface="Calibri" panose="020F0502020204030204" pitchFamily="34" charset="0"/>
                <a:ea typeface="Calibri" panose="020F0502020204030204" pitchFamily="34" charset="0"/>
              </a:rPr>
              <a:t>. </a:t>
            </a:r>
          </a:p>
          <a:p>
            <a:pPr marL="0" marR="0" algn="just">
              <a:spcBef>
                <a:spcPts val="0"/>
              </a:spcBef>
              <a:spcAft>
                <a:spcPts val="0"/>
              </a:spcAft>
            </a:pPr>
            <a:endParaRPr lang="en-US" dirty="0">
              <a:latin typeface="Calibri" panose="020F0502020204030204" pitchFamily="34" charset="0"/>
              <a:ea typeface="Calibri" panose="020F0502020204030204" pitchFamily="34"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rPr>
              <a:t>While the coverage is good, it does not include “Repatriation or Remains” or “Medical Evacuation” coverage which is required of all J-1 visa holders. Graduate Assistants enrolling in the CTPP with a J-1 visa will need to purchase supplemental insurance that covers “Repatriation or Remains” and “Medical Evacuation” to maintain your J-1 status.</a:t>
            </a:r>
          </a:p>
          <a:p>
            <a:pPr marL="0" marR="0" algn="just">
              <a:spcBef>
                <a:spcPts val="0"/>
              </a:spcBef>
              <a:spcAft>
                <a:spcPts val="0"/>
              </a:spcAft>
            </a:pPr>
            <a:endParaRPr lang="en-US" dirty="0">
              <a:latin typeface="Calibri" panose="020F0502020204030204" pitchFamily="34" charset="0"/>
              <a:ea typeface="Calibri" panose="020F0502020204030204" pitchFamily="34" charset="0"/>
            </a:endParaRPr>
          </a:p>
          <a:p>
            <a:pPr algn="just"/>
            <a:r>
              <a:rPr lang="en-US" sz="1800" b="1" dirty="0">
                <a:effectLst/>
                <a:latin typeface="Calibri" panose="020F0502020204030204" pitchFamily="34" charset="0"/>
                <a:ea typeface="Calibri" panose="020F0502020204030204" pitchFamily="34" charset="0"/>
              </a:rPr>
              <a:t>Special Notes for All International Students: </a:t>
            </a: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rPr>
              <a:t>While Supplemental Insurance covering “Repatriation or Remains” and “Medical Evacuation” is not required for F-1 visa holders, it is a very good idea to purchase this supplemental coverage in the event of a medical emergency. </a:t>
            </a:r>
          </a:p>
          <a:p>
            <a:pPr marL="0" marR="0" algn="just">
              <a:spcBef>
                <a:spcPts val="0"/>
              </a:spcBef>
              <a:spcAft>
                <a:spcPts val="0"/>
              </a:spcAft>
            </a:pPr>
            <a:endParaRPr lang="en-US" dirty="0">
              <a:latin typeface="Calibri" panose="020F0502020204030204" pitchFamily="34" charset="0"/>
              <a:ea typeface="Calibri" panose="020F0502020204030204" pitchFamily="34"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rPr>
              <a:t>Article 22 of the GEU contract permits for reimbursement of repatriation insurance premiums by the university for international GAs covered by the GEU contract. International GAs who purchase supplemental insurance should contact </a:t>
            </a:r>
            <a:r>
              <a:rPr lang="en-US" sz="1800" dirty="0">
                <a:effectLst/>
                <a:latin typeface="Calibri" panose="020F0502020204030204" pitchFamily="34" charset="0"/>
                <a:ea typeface="Calibri" panose="020F0502020204030204" pitchFamily="34" charset="0"/>
                <a:hlinkClick r:id="rId3"/>
              </a:rPr>
              <a:t>HR@uconn.edu</a:t>
            </a:r>
            <a:r>
              <a:rPr lang="en-US" sz="1800" dirty="0">
                <a:effectLst/>
                <a:latin typeface="Calibri" panose="020F0502020204030204" pitchFamily="34" charset="0"/>
                <a:ea typeface="Calibri" panose="020F0502020204030204" pitchFamily="34" charset="0"/>
              </a:rPr>
              <a:t> to learn how to be reimbursed the premium for this coverage. </a:t>
            </a:r>
          </a:p>
          <a:p>
            <a:pPr algn="just" defTabSz="740664">
              <a:lnSpc>
                <a:spcPct val="114000"/>
              </a:lnSpc>
            </a:pPr>
            <a:endParaRPr lang="en-US" sz="1600" dirty="0">
              <a:solidFill>
                <a:srgbClr val="373C4F"/>
              </a:solidFill>
              <a:latin typeface="Open Sans"/>
              <a:cs typeface="Calibri"/>
            </a:endParaRPr>
          </a:p>
        </p:txBody>
      </p:sp>
    </p:spTree>
    <p:extLst>
      <p:ext uri="{BB962C8B-B14F-4D97-AF65-F5344CB8AC3E}">
        <p14:creationId xmlns:p14="http://schemas.microsoft.com/office/powerpoint/2010/main" val="208360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C82D6-C29D-4F3D-AA91-9F6746E93542}"/>
              </a:ext>
            </a:extLst>
          </p:cNvPr>
          <p:cNvSpPr>
            <a:spLocks noGrp="1"/>
          </p:cNvSpPr>
          <p:nvPr>
            <p:ph type="title"/>
          </p:nvPr>
        </p:nvSpPr>
        <p:spPr/>
        <p:txBody>
          <a:bodyPr/>
          <a:lstStyle/>
          <a:p>
            <a:r>
              <a:rPr lang="en-US" b="1" dirty="0">
                <a:solidFill>
                  <a:srgbClr val="464D61">
                    <a:lumMod val="75000"/>
                  </a:srgbClr>
                </a:solidFill>
                <a:latin typeface="Open Sans"/>
              </a:rPr>
              <a:t>Enrolling in Medical, Dental &amp; Life Insurance</a:t>
            </a:r>
            <a:endParaRPr lang="en-US" b="1" dirty="0"/>
          </a:p>
        </p:txBody>
      </p:sp>
      <p:sp>
        <p:nvSpPr>
          <p:cNvPr id="2" name="TextBox 1">
            <a:extLst>
              <a:ext uri="{FF2B5EF4-FFF2-40B4-BE49-F238E27FC236}">
                <a16:creationId xmlns:a16="http://schemas.microsoft.com/office/drawing/2014/main" id="{4690309C-4802-3C3A-AE65-7802926E1DF9}"/>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June 2023</a:t>
            </a:r>
          </a:p>
        </p:txBody>
      </p:sp>
      <p:grpSp>
        <p:nvGrpSpPr>
          <p:cNvPr id="63" name="Group 62">
            <a:extLst>
              <a:ext uri="{C183D7F6-B498-43B3-948B-1728B52AA6E4}">
                <adec:decorative xmlns:adec="http://schemas.microsoft.com/office/drawing/2017/decorative" val="1"/>
              </a:ext>
            </a:extLst>
          </p:cNvPr>
          <p:cNvGrpSpPr/>
          <p:nvPr/>
        </p:nvGrpSpPr>
        <p:grpSpPr>
          <a:xfrm>
            <a:off x="965358" y="944295"/>
            <a:ext cx="10261283" cy="4718762"/>
            <a:chOff x="141906" y="1527318"/>
            <a:chExt cx="9284975" cy="4944965"/>
          </a:xfrm>
        </p:grpSpPr>
        <p:sp>
          <p:nvSpPr>
            <p:cNvPr id="71" name="Text Placeholder 1"/>
            <p:cNvSpPr txBox="1">
              <a:spLocks/>
            </p:cNvSpPr>
            <p:nvPr/>
          </p:nvSpPr>
          <p:spPr>
            <a:xfrm flipH="1">
              <a:off x="141906" y="2631838"/>
              <a:ext cx="2286000" cy="383940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HR sends an email to your UConn email account notifying you of the system availability and instructions for submitting your election to Enroll/Waive</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Newly hired employees will have access to CORE-CT the day following their date of hire</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A job aid for enrolling in benefits is available at </a:t>
              </a:r>
              <a:r>
                <a:rPr lang="en-US" sz="1080" dirty="0">
                  <a:solidFill>
                    <a:srgbClr val="F2F2F2">
                      <a:lumMod val="25000"/>
                    </a:srgbClr>
                  </a:solidFill>
                  <a:latin typeface="Open Sans"/>
                  <a:hlinkClick r:id="rId4"/>
                </a:rPr>
                <a:t>www.ess.uconn.edu</a:t>
              </a:r>
              <a:endParaRPr lang="en-US" sz="1080" dirty="0">
                <a:solidFill>
                  <a:srgbClr val="F2F2F2">
                    <a:lumMod val="25000"/>
                  </a:srgbClr>
                </a:solidFill>
                <a:latin typeface="Open Sans"/>
              </a:endParaRPr>
            </a:p>
            <a:p>
              <a:pPr marL="37496" indent="0" defTabSz="333299">
                <a:lnSpc>
                  <a:spcPct val="108000"/>
                </a:lnSpc>
                <a:spcBef>
                  <a:spcPts val="0"/>
                </a:spcBef>
                <a:spcAft>
                  <a:spcPts val="729"/>
                </a:spcAft>
                <a:buNone/>
              </a:pPr>
              <a:r>
                <a:rPr lang="en-US" sz="1000" b="1" dirty="0">
                  <a:solidFill>
                    <a:srgbClr val="F2F2F2">
                      <a:lumMod val="25000"/>
                    </a:srgbClr>
                  </a:solidFill>
                  <a:latin typeface="Open Sans"/>
                </a:rPr>
                <a:t>*Graduate FELLOWS do not have CORE-CT access and will be directed to an online form to submit elections</a:t>
              </a:r>
            </a:p>
            <a:p>
              <a:pPr marL="37496" indent="0" defTabSz="333299">
                <a:lnSpc>
                  <a:spcPct val="108000"/>
                </a:lnSpc>
                <a:spcBef>
                  <a:spcPts val="0"/>
                </a:spcBef>
                <a:spcAft>
                  <a:spcPts val="729"/>
                </a:spcAft>
                <a:buNone/>
              </a:pPr>
              <a:r>
                <a:rPr lang="en-US" sz="1000" b="1" dirty="0">
                  <a:solidFill>
                    <a:srgbClr val="F2F2F2">
                      <a:lumMod val="25000"/>
                    </a:srgbClr>
                  </a:solidFill>
                  <a:latin typeface="Open Sans"/>
                </a:rPr>
                <a:t>*UCH GAs will have their enrollment link emailed to their @uchc.edu email address </a:t>
              </a:r>
            </a:p>
            <a:p>
              <a:pPr marL="37496" indent="0" defTabSz="333299">
                <a:lnSpc>
                  <a:spcPct val="108000"/>
                </a:lnSpc>
                <a:spcBef>
                  <a:spcPts val="0"/>
                </a:spcBef>
                <a:spcAft>
                  <a:spcPts val="729"/>
                </a:spcAft>
                <a:buNone/>
              </a:pPr>
              <a:endParaRPr lang="en-US" sz="1080" dirty="0">
                <a:solidFill>
                  <a:srgbClr val="F2F2F2">
                    <a:lumMod val="25000"/>
                  </a:srgbClr>
                </a:solidFill>
                <a:latin typeface="Open Sans"/>
              </a:endParaRPr>
            </a:p>
          </p:txBody>
        </p:sp>
        <p:sp>
          <p:nvSpPr>
            <p:cNvPr id="86" name="Rectangle 85"/>
            <p:cNvSpPr/>
            <p:nvPr/>
          </p:nvSpPr>
          <p:spPr>
            <a:xfrm>
              <a:off x="141909" y="1532973"/>
              <a:ext cx="2286000" cy="1028260"/>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wrap="square" lIns="164592" tIns="74066" rIns="164592" bIns="74066" anchor="ctr" anchorCtr="0">
              <a:noAutofit/>
            </a:bodyPr>
            <a:lstStyle/>
            <a:p>
              <a:pPr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HR emails you enrollment instructions</a:t>
              </a:r>
            </a:p>
          </p:txBody>
        </p:sp>
        <p:sp>
          <p:nvSpPr>
            <p:cNvPr id="80" name="Text Placeholder 1"/>
            <p:cNvSpPr txBox="1">
              <a:spLocks/>
            </p:cNvSpPr>
            <p:nvPr/>
          </p:nvSpPr>
          <p:spPr>
            <a:xfrm flipH="1">
              <a:off x="2474896" y="2629717"/>
              <a:ext cx="2286000" cy="384169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Upload proof documents required for dependents you are enrolling</a:t>
              </a:r>
              <a:endParaRPr lang="en-US" sz="1080" dirty="0">
                <a:solidFill>
                  <a:srgbClr val="F2F2F2">
                    <a:lumMod val="25000"/>
                  </a:srgbClr>
                </a:solidFill>
                <a:latin typeface="Open Sans"/>
                <a:cs typeface="Calibri"/>
              </a:endParaRP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HR will provide a confirmation email to you, detailing your elections, after your enrollment has been processed</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Review the confirmation email and notify HR of any changes within the printed deadline</a:t>
              </a:r>
            </a:p>
            <a:p>
              <a:pPr marL="37496" indent="0" defTabSz="333299">
                <a:lnSpc>
                  <a:spcPct val="108000"/>
                </a:lnSpc>
                <a:spcBef>
                  <a:spcPts val="0"/>
                </a:spcBef>
                <a:spcAft>
                  <a:spcPts val="729"/>
                </a:spcAft>
                <a:buNone/>
              </a:pPr>
              <a:endParaRPr lang="en-US" sz="1080" b="1" dirty="0">
                <a:solidFill>
                  <a:srgbClr val="F2F2F2">
                    <a:lumMod val="25000"/>
                  </a:srgbClr>
                </a:solidFill>
                <a:latin typeface="Open Sans"/>
              </a:endParaRPr>
            </a:p>
          </p:txBody>
        </p:sp>
        <p:sp>
          <p:nvSpPr>
            <p:cNvPr id="28" name="Rectangle 27"/>
            <p:cNvSpPr/>
            <p:nvPr/>
          </p:nvSpPr>
          <p:spPr>
            <a:xfrm>
              <a:off x="2474899" y="1530851"/>
              <a:ext cx="2286000" cy="1028260"/>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wrap="square" lIns="148133" tIns="74066" rIns="148133" bIns="74066" anchor="ctr" anchorCtr="0">
              <a:noAutofit/>
            </a:bodyPr>
            <a:lstStyle/>
            <a:p>
              <a:pPr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You enroll for benefits online using ebenefits in Core-CT</a:t>
              </a:r>
            </a:p>
          </p:txBody>
        </p:sp>
        <p:sp>
          <p:nvSpPr>
            <p:cNvPr id="82" name="Text Placeholder 1"/>
            <p:cNvSpPr txBox="1">
              <a:spLocks/>
            </p:cNvSpPr>
            <p:nvPr/>
          </p:nvSpPr>
          <p:spPr>
            <a:xfrm flipH="1">
              <a:off x="4809739" y="2618795"/>
              <a:ext cx="2286000" cy="385348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Anthem for Medical/Prescription</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CIGNA for Dental</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Contact Quantum Health if services are needed prior to receipt of cards</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ID cards are mailed to an employee’s address listed in CORE-CT</a:t>
              </a:r>
            </a:p>
            <a:p>
              <a:pPr marL="112489" indent="-74993" defTabSz="333299">
                <a:lnSpc>
                  <a:spcPct val="108000"/>
                </a:lnSpc>
                <a:spcBef>
                  <a:spcPts val="0"/>
                </a:spcBef>
                <a:spcAft>
                  <a:spcPts val="729"/>
                </a:spcAft>
                <a:buFont typeface="Open Sans" panose="020B0606030504020204" pitchFamily="34" charset="0"/>
                <a:buChar char="›"/>
              </a:pPr>
              <a:endParaRPr lang="en-US" sz="1080" dirty="0">
                <a:solidFill>
                  <a:srgbClr val="F2F2F2">
                    <a:lumMod val="25000"/>
                  </a:srgbClr>
                </a:solidFill>
                <a:latin typeface="Open Sans"/>
              </a:endParaRPr>
            </a:p>
            <a:p>
              <a:pPr marL="37496" indent="0" defTabSz="333299">
                <a:lnSpc>
                  <a:spcPct val="108000"/>
                </a:lnSpc>
                <a:spcBef>
                  <a:spcPts val="0"/>
                </a:spcBef>
                <a:spcAft>
                  <a:spcPts val="729"/>
                </a:spcAft>
                <a:buNone/>
              </a:pPr>
              <a:r>
                <a:rPr lang="en-US" sz="1080" dirty="0">
                  <a:solidFill>
                    <a:srgbClr val="F2F2F2">
                      <a:lumMod val="25000"/>
                    </a:srgbClr>
                  </a:solidFill>
                  <a:latin typeface="Open Sans"/>
                </a:rPr>
                <a:t>To request ID information prior to receiving ID card in the mail, please contact:</a:t>
              </a:r>
            </a:p>
            <a:p>
              <a:pPr marL="37496" indent="0" defTabSz="333299">
                <a:lnSpc>
                  <a:spcPct val="108000"/>
                </a:lnSpc>
                <a:spcBef>
                  <a:spcPts val="0"/>
                </a:spcBef>
                <a:spcAft>
                  <a:spcPts val="729"/>
                </a:spcAft>
                <a:buNone/>
              </a:pPr>
              <a:r>
                <a:rPr lang="en-US" sz="1080" b="1" dirty="0">
                  <a:solidFill>
                    <a:srgbClr val="F2F2F2">
                      <a:lumMod val="25000"/>
                    </a:srgbClr>
                  </a:solidFill>
                  <a:latin typeface="Open Sans"/>
                </a:rPr>
                <a:t>Quantum Health </a:t>
              </a:r>
              <a:r>
                <a:rPr lang="en-US" sz="1080" dirty="0">
                  <a:solidFill>
                    <a:srgbClr val="F2F2F2">
                      <a:lumMod val="25000"/>
                    </a:srgbClr>
                  </a:solidFill>
                  <a:latin typeface="Open Sans"/>
                </a:rPr>
                <a:t>833-740-3258</a:t>
              </a:r>
            </a:p>
            <a:p>
              <a:pPr marL="112489" indent="-74993" defTabSz="333299">
                <a:lnSpc>
                  <a:spcPct val="108000"/>
                </a:lnSpc>
                <a:spcBef>
                  <a:spcPts val="0"/>
                </a:spcBef>
                <a:spcAft>
                  <a:spcPts val="729"/>
                </a:spcAft>
                <a:buFont typeface="Open Sans" panose="020B0606030504020204" pitchFamily="34" charset="0"/>
                <a:buChar char="›"/>
              </a:pPr>
              <a:endParaRPr lang="en-US" sz="1080" dirty="0">
                <a:solidFill>
                  <a:srgbClr val="F2F2F2">
                    <a:lumMod val="25000"/>
                  </a:srgbClr>
                </a:solidFill>
                <a:latin typeface="Open Sans"/>
              </a:endParaRPr>
            </a:p>
          </p:txBody>
        </p:sp>
        <p:sp>
          <p:nvSpPr>
            <p:cNvPr id="76" name="Rectangle 75"/>
            <p:cNvSpPr/>
            <p:nvPr/>
          </p:nvSpPr>
          <p:spPr>
            <a:xfrm>
              <a:off x="4807890" y="1530853"/>
              <a:ext cx="2286000" cy="1028259"/>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lIns="148133" tIns="74066" rIns="148133" bIns="74066" rtlCol="0" anchor="ctr" anchorCtr="0">
              <a:noAutofit/>
            </a:bodyPr>
            <a:lstStyle/>
            <a:p>
              <a:pPr marL="0" lvl="2"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Carriers mail benefit ID cards to your home</a:t>
              </a:r>
            </a:p>
          </p:txBody>
        </p:sp>
        <p:sp>
          <p:nvSpPr>
            <p:cNvPr id="84" name="Text Placeholder 1"/>
            <p:cNvSpPr txBox="1">
              <a:spLocks/>
            </p:cNvSpPr>
            <p:nvPr/>
          </p:nvSpPr>
          <p:spPr>
            <a:xfrm flipH="1">
              <a:off x="7140878" y="2624063"/>
              <a:ext cx="2286000" cy="3847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The UConn Payroll Office will set up deductions manually to collect monthly premiums, as Grads are not paid over a 12-month period</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Paycheck dates where you will see deductions may be found at </a:t>
              </a:r>
              <a:r>
                <a:rPr lang="en-US" sz="1080" dirty="0">
                  <a:solidFill>
                    <a:srgbClr val="F2F2F2">
                      <a:lumMod val="25000"/>
                    </a:srgbClr>
                  </a:solidFill>
                  <a:latin typeface="Open Sans"/>
                  <a:hlinkClick r:id="rId5"/>
                </a:rPr>
                <a:t>https://hr.uconn.edu/ga-health-insurance/</a:t>
              </a:r>
              <a:r>
                <a:rPr lang="en-US" sz="1080" dirty="0">
                  <a:solidFill>
                    <a:srgbClr val="F2F2F2">
                      <a:lumMod val="25000"/>
                    </a:srgbClr>
                  </a:solidFill>
                  <a:latin typeface="Open Sans"/>
                </a:rPr>
                <a:t> </a:t>
              </a:r>
            </a:p>
            <a:p>
              <a:pPr marL="37496" indent="0" defTabSz="333299">
                <a:lnSpc>
                  <a:spcPct val="108000"/>
                </a:lnSpc>
                <a:spcBef>
                  <a:spcPts val="0"/>
                </a:spcBef>
                <a:spcAft>
                  <a:spcPts val="729"/>
                </a:spcAft>
                <a:buNone/>
              </a:pPr>
              <a:endParaRPr lang="en-US" sz="1080" dirty="0">
                <a:solidFill>
                  <a:srgbClr val="F2F2F2">
                    <a:lumMod val="25000"/>
                  </a:srgbClr>
                </a:solidFill>
                <a:latin typeface="Open Sans"/>
              </a:endParaRPr>
            </a:p>
            <a:p>
              <a:pPr marL="37496" indent="0" defTabSz="333299">
                <a:lnSpc>
                  <a:spcPct val="108000"/>
                </a:lnSpc>
                <a:spcBef>
                  <a:spcPts val="0"/>
                </a:spcBef>
                <a:spcAft>
                  <a:spcPts val="729"/>
                </a:spcAft>
                <a:buNone/>
              </a:pPr>
              <a:r>
                <a:rPr lang="en-US" sz="1000" b="1" dirty="0">
                  <a:solidFill>
                    <a:srgbClr val="F2F2F2">
                      <a:lumMod val="25000"/>
                    </a:srgbClr>
                  </a:solidFill>
                  <a:latin typeface="Open Sans"/>
                </a:rPr>
                <a:t>*Graduate FELLOWS are charged via their Fee Bill, at the start of each Fall/Spring semester in which they are enrolled in coverage</a:t>
              </a:r>
            </a:p>
            <a:p>
              <a:pPr marL="37496" indent="0" defTabSz="333299">
                <a:lnSpc>
                  <a:spcPct val="108000"/>
                </a:lnSpc>
                <a:spcBef>
                  <a:spcPts val="0"/>
                </a:spcBef>
                <a:spcAft>
                  <a:spcPts val="729"/>
                </a:spcAft>
                <a:buNone/>
              </a:pPr>
              <a:endParaRPr lang="en-US" sz="1080" dirty="0">
                <a:solidFill>
                  <a:srgbClr val="F2F2F2">
                    <a:lumMod val="25000"/>
                  </a:srgbClr>
                </a:solidFill>
                <a:latin typeface="Open Sans"/>
              </a:endParaRPr>
            </a:p>
          </p:txBody>
        </p:sp>
        <p:sp>
          <p:nvSpPr>
            <p:cNvPr id="78" name="Rectangle 77"/>
            <p:cNvSpPr/>
            <p:nvPr/>
          </p:nvSpPr>
          <p:spPr>
            <a:xfrm>
              <a:off x="7140881" y="1527318"/>
              <a:ext cx="2286000" cy="1026614"/>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lIns="148133" tIns="74066" rIns="148133" bIns="74066" rtlCol="0" anchor="ctr" anchorCtr="0">
              <a:noAutofit/>
            </a:bodyPr>
            <a:lstStyle/>
            <a:p>
              <a:pPr marL="0" lvl="2"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You review deductions for accuracy</a:t>
              </a:r>
            </a:p>
          </p:txBody>
        </p:sp>
      </p:grpSp>
    </p:spTree>
    <p:custDataLst>
      <p:tags r:id="rId1"/>
    </p:custDataLst>
    <p:extLst>
      <p:ext uri="{BB962C8B-B14F-4D97-AF65-F5344CB8AC3E}">
        <p14:creationId xmlns:p14="http://schemas.microsoft.com/office/powerpoint/2010/main" val="2466088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347"/>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Vision">
  <a:themeElements>
    <a:clrScheme name="Custom 1">
      <a:dk1>
        <a:srgbClr val="373C4F"/>
      </a:dk1>
      <a:lt1>
        <a:sysClr val="window" lastClr="FFFFFF"/>
      </a:lt1>
      <a:dk2>
        <a:srgbClr val="373C4F"/>
      </a:dk2>
      <a:lt2>
        <a:srgbClr val="F2F2F2"/>
      </a:lt2>
      <a:accent1>
        <a:srgbClr val="048BE6"/>
      </a:accent1>
      <a:accent2>
        <a:srgbClr val="323C4F"/>
      </a:accent2>
      <a:accent3>
        <a:srgbClr val="2BB1EE"/>
      </a:accent3>
      <a:accent4>
        <a:srgbClr val="373C4F"/>
      </a:accent4>
      <a:accent5>
        <a:srgbClr val="D7DAE2"/>
      </a:accent5>
      <a:accent6>
        <a:srgbClr val="F2F2F2"/>
      </a:accent6>
      <a:hlink>
        <a:srgbClr val="0268AC"/>
      </a:hlink>
      <a:folHlink>
        <a:srgbClr val="00B0F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B09D1FDAF6A44ABE1C2AEBE7D3A5DB" ma:contentTypeVersion="13" ma:contentTypeDescription="Create a new document." ma:contentTypeScope="" ma:versionID="9d3f409a3ca7721f636a33ef85fdd91b">
  <xsd:schema xmlns:xsd="http://www.w3.org/2001/XMLSchema" xmlns:xs="http://www.w3.org/2001/XMLSchema" xmlns:p="http://schemas.microsoft.com/office/2006/metadata/properties" xmlns:ns3="bff09512-0edd-4392-987c-03a181192ca4" xmlns:ns4="697f9d17-6c10-4e6e-a774-c0ac0f0d3901" targetNamespace="http://schemas.microsoft.com/office/2006/metadata/properties" ma:root="true" ma:fieldsID="c78f9f29eccc3b00c4c5849e7a1e7376" ns3:_="" ns4:_="">
    <xsd:import namespace="bff09512-0edd-4392-987c-03a181192ca4"/>
    <xsd:import namespace="697f9d17-6c10-4e6e-a774-c0ac0f0d39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09512-0edd-4392-987c-03a181192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7f9d17-6c10-4e6e-a774-c0ac0f0d39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ontentPassPackage>
  <PackageId>Template-00001-PPT</PackageId>
</ContentPassPackage>
</file>

<file path=customXml/itemProps1.xml><?xml version="1.0" encoding="utf-8"?>
<ds:datastoreItem xmlns:ds="http://schemas.openxmlformats.org/officeDocument/2006/customXml" ds:itemID="{F273C693-CF9B-413B-92F4-B35320AF9E4E}">
  <ds:schemaRefs>
    <ds:schemaRef ds:uri="http://schemas.microsoft.com/sharepoint/v3/contenttype/forms"/>
  </ds:schemaRefs>
</ds:datastoreItem>
</file>

<file path=customXml/itemProps2.xml><?xml version="1.0" encoding="utf-8"?>
<ds:datastoreItem xmlns:ds="http://schemas.openxmlformats.org/officeDocument/2006/customXml" ds:itemID="{4C283E4A-FABD-4F98-9996-15D7906F6001}">
  <ds:schemaRefs>
    <ds:schemaRef ds:uri="697f9d17-6c10-4e6e-a774-c0ac0f0d3901"/>
    <ds:schemaRef ds:uri="bff09512-0edd-4392-987c-03a181192c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BCA264-5065-4A34-BF94-1833DC3776B6}">
  <ds:schemaRefs>
    <ds:schemaRef ds:uri="http://purl.org/dc/dcmitype/"/>
    <ds:schemaRef ds:uri="http://schemas.microsoft.com/office/infopath/2007/PartnerControls"/>
    <ds:schemaRef ds:uri="http://www.w3.org/XML/1998/namespace"/>
    <ds:schemaRef ds:uri="bff09512-0edd-4392-987c-03a181192ca4"/>
    <ds:schemaRef ds:uri="http://purl.org/dc/terms/"/>
    <ds:schemaRef ds:uri="http://schemas.microsoft.com/office/2006/documentManagement/types"/>
    <ds:schemaRef ds:uri="http://schemas.openxmlformats.org/package/2006/metadata/core-properties"/>
    <ds:schemaRef ds:uri="697f9d17-6c10-4e6e-a774-c0ac0f0d3901"/>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5419ABFB-C422-4F49-BB59-06033F5F5BB6}">
  <ds:schemaRefs/>
</ds:datastoreItem>
</file>

<file path=docProps/app.xml><?xml version="1.0" encoding="utf-8"?>
<Properties xmlns="http://schemas.openxmlformats.org/officeDocument/2006/extended-properties" xmlns:vt="http://schemas.openxmlformats.org/officeDocument/2006/docPropsVTypes">
  <TotalTime>12269</TotalTime>
  <Words>1628</Words>
  <Application>Microsoft Office PowerPoint</Application>
  <PresentationFormat>Widescreen</PresentationFormat>
  <Paragraphs>159</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Open Sans SemiBold</vt:lpstr>
      <vt:lpstr>Segoe UI</vt:lpstr>
      <vt:lpstr>Symbol</vt:lpstr>
      <vt:lpstr>2_Vision</vt:lpstr>
      <vt:lpstr>Welcome, Graduate Assistants!</vt:lpstr>
      <vt:lpstr>International Graduate Assistants</vt:lpstr>
      <vt:lpstr>Important Graduate Assistant Information</vt:lpstr>
      <vt:lpstr>Important Graduate Assistant Information </vt:lpstr>
      <vt:lpstr>Graduate Assistant/Intern/Fellow Benefits Overview</vt:lpstr>
      <vt:lpstr>Medical &amp; Dental Benefits Information</vt:lpstr>
      <vt:lpstr>Medical &amp; Dental Monthly Plan Premium Shares</vt:lpstr>
      <vt:lpstr>Medical Evacuation and Repatriation of Remains Supplemental Insurance</vt:lpstr>
      <vt:lpstr>Enrolling in Medical, Dental &amp; Life Insurance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dc:title>
  <dc:creator>Fry, Vicki</dc:creator>
  <cp:lastModifiedBy>Petsa, Megan</cp:lastModifiedBy>
  <cp:revision>254</cp:revision>
  <dcterms:created xsi:type="dcterms:W3CDTF">2022-02-09T13:37:59Z</dcterms:created>
  <dcterms:modified xsi:type="dcterms:W3CDTF">2023-07-05T18:04:45Z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3536C30F-E1AE-49EB-80E0-E559D37F7FED</vt:lpwstr>
  </property>
  <property fmtid="{D5CDD505-2E9C-101B-9397-08002B2CF9AE}" pid="3" name="ArticulatePath">
    <vt:lpwstr>Presentation1</vt:lpwstr>
  </property>
  <property fmtid="{D5CDD505-2E9C-101B-9397-08002B2CF9AE}" pid="4" name="ContentTypeId">
    <vt:lpwstr>0x010100D5B09D1FDAF6A44ABE1C2AEBE7D3A5DB</vt:lpwstr>
  </property>
  <property fmtid="{D5CDD505-2E9C-101B-9397-08002B2CF9AE}" pid="5" name="_MarkAsFinal">
    <vt:bool>true</vt:bool>
  </property>
</Properties>
</file>