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00" r:id="rId5"/>
    <p:sldMasterId id="2147483660" r:id="rId6"/>
  </p:sldMasterIdLst>
  <p:notesMasterIdLst>
    <p:notesMasterId r:id="rId17"/>
  </p:notesMasterIdLst>
  <p:sldIdLst>
    <p:sldId id="433" r:id="rId7"/>
    <p:sldId id="390" r:id="rId8"/>
    <p:sldId id="435" r:id="rId9"/>
    <p:sldId id="436" r:id="rId10"/>
    <p:sldId id="434" r:id="rId11"/>
    <p:sldId id="440" r:id="rId12"/>
    <p:sldId id="443" r:id="rId13"/>
    <p:sldId id="444" r:id="rId14"/>
    <p:sldId id="439" r:id="rId15"/>
    <p:sldId id="3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1FAC65-4253-C3AD-0C42-0CBA547312C6}" name="Alexandra Hain" initials="AH" userId="Alexandra Hai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472C4"/>
    <a:srgbClr val="70AD47"/>
    <a:srgbClr val="E3671A"/>
    <a:srgbClr val="C00000"/>
    <a:srgbClr val="2F83C5"/>
    <a:srgbClr val="2E767D"/>
    <a:srgbClr val="C1E2D0"/>
    <a:srgbClr val="2C3591"/>
    <a:srgbClr val="A0B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52" d="100"/>
          <a:sy n="52" d="100"/>
        </p:scale>
        <p:origin x="1136"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F4F8A-27D7-46AE-9999-641488A9DE95}"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C22BB1B-013E-4400-B38E-FE38AA2FD57B}">
      <dgm:prSet phldr="0"/>
      <dgm:spPr/>
      <dgm:t>
        <a:bodyPr/>
        <a:lstStyle/>
        <a:p>
          <a:r>
            <a:rPr lang="en-US" dirty="0">
              <a:latin typeface="Gotham Book" pitchFamily="50" charset="0"/>
              <a:cs typeface="Gotham Book" pitchFamily="50" charset="0"/>
            </a:rPr>
            <a:t>Individual variations and niche cognitive abilities contribute to human ecosystems (Chapman, 2021). </a:t>
          </a:r>
        </a:p>
      </dgm:t>
    </dgm:pt>
    <dgm:pt modelId="{67CB3F0E-16C2-4DBD-B2F1-213C74C6D8BD}" type="parTrans" cxnId="{1BD9F102-6CC6-4401-B8A1-2369FCAB08CD}">
      <dgm:prSet/>
      <dgm:spPr/>
      <dgm:t>
        <a:bodyPr/>
        <a:lstStyle/>
        <a:p>
          <a:endParaRPr lang="en-US"/>
        </a:p>
      </dgm:t>
    </dgm:pt>
    <dgm:pt modelId="{8981DC1D-775D-484A-874D-48C38961F74B}" type="sibTrans" cxnId="{1BD9F102-6CC6-4401-B8A1-2369FCAB08CD}">
      <dgm:prSet/>
      <dgm:spPr/>
      <dgm:t>
        <a:bodyPr/>
        <a:lstStyle/>
        <a:p>
          <a:endParaRPr lang="en-US"/>
        </a:p>
      </dgm:t>
    </dgm:pt>
    <dgm:pt modelId="{EFF6BC4B-A94A-4CB8-8075-FF559AC203AC}">
      <dgm:prSet/>
      <dgm:spPr/>
      <dgm:t>
        <a:bodyPr/>
        <a:lstStyle/>
        <a:p>
          <a:r>
            <a:rPr lang="en-US" dirty="0">
              <a:latin typeface="Gotham Book" pitchFamily="50" charset="0"/>
              <a:cs typeface="Gotham Book" pitchFamily="50" charset="0"/>
            </a:rPr>
            <a:t>Neurodiversity supports group adaptation by allowing us to use multiple search strategies (Taylor et al., 2022).</a:t>
          </a:r>
        </a:p>
      </dgm:t>
    </dgm:pt>
    <dgm:pt modelId="{6A13E5FD-6A70-4AEC-8D94-5DB90017AEC6}" type="parTrans" cxnId="{8C0EEF50-DE9E-4BB2-9D01-C7CD7AC0EA5B}">
      <dgm:prSet/>
      <dgm:spPr/>
      <dgm:t>
        <a:bodyPr/>
        <a:lstStyle/>
        <a:p>
          <a:endParaRPr lang="en-US"/>
        </a:p>
      </dgm:t>
    </dgm:pt>
    <dgm:pt modelId="{3700F446-57D2-48BB-AD16-A47167003B6A}" type="sibTrans" cxnId="{8C0EEF50-DE9E-4BB2-9D01-C7CD7AC0EA5B}">
      <dgm:prSet/>
      <dgm:spPr/>
      <dgm:t>
        <a:bodyPr/>
        <a:lstStyle/>
        <a:p>
          <a:endParaRPr lang="en-US"/>
        </a:p>
      </dgm:t>
    </dgm:pt>
    <dgm:pt modelId="{B3BE4909-00CF-4FD8-9A65-058F20A48179}">
      <dgm:prSet phldr="0"/>
      <dgm:spPr/>
      <dgm:t>
        <a:bodyPr/>
        <a:lstStyle/>
        <a:p>
          <a:r>
            <a:rPr lang="en-US" dirty="0">
              <a:latin typeface="Gotham Book" pitchFamily="50" charset="0"/>
              <a:cs typeface="Gotham Book" pitchFamily="50" charset="0"/>
            </a:rPr>
            <a:t>Cognitive variations enhance creativity at the team level (Wang, et al., 2016)</a:t>
          </a:r>
        </a:p>
      </dgm:t>
    </dgm:pt>
    <dgm:pt modelId="{07AD8BF6-11A6-4320-AC6C-2BC39065239E}" type="parTrans" cxnId="{0C07604F-BE91-44E7-B503-9C2F83A25CE1}">
      <dgm:prSet/>
      <dgm:spPr/>
      <dgm:t>
        <a:bodyPr/>
        <a:lstStyle/>
        <a:p>
          <a:endParaRPr lang="en-US"/>
        </a:p>
      </dgm:t>
    </dgm:pt>
    <dgm:pt modelId="{E26F288B-4506-4CD5-B27C-D665DBCE8C18}" type="sibTrans" cxnId="{0C07604F-BE91-44E7-B503-9C2F83A25CE1}">
      <dgm:prSet/>
      <dgm:spPr/>
      <dgm:t>
        <a:bodyPr/>
        <a:lstStyle/>
        <a:p>
          <a:endParaRPr lang="en-US"/>
        </a:p>
      </dgm:t>
    </dgm:pt>
    <dgm:pt modelId="{83B951F3-69A8-41C6-98D7-2F29522B0861}" type="pres">
      <dgm:prSet presAssocID="{677F4F8A-27D7-46AE-9999-641488A9DE95}" presName="root" presStyleCnt="0">
        <dgm:presLayoutVars>
          <dgm:dir/>
          <dgm:resizeHandles val="exact"/>
        </dgm:presLayoutVars>
      </dgm:prSet>
      <dgm:spPr/>
    </dgm:pt>
    <dgm:pt modelId="{3AE13540-8F3B-45B7-92EA-AB6B162C156C}" type="pres">
      <dgm:prSet presAssocID="{EFF6BC4B-A94A-4CB8-8075-FF559AC203AC}" presName="compNode" presStyleCnt="0"/>
      <dgm:spPr/>
    </dgm:pt>
    <dgm:pt modelId="{C3A4A1FB-9597-4A09-9B18-30FFA89178E8}" type="pres">
      <dgm:prSet presAssocID="{EFF6BC4B-A94A-4CB8-8075-FF559AC203AC}" presName="bgRect" presStyleLbl="bgShp" presStyleIdx="0" presStyleCnt="3"/>
      <dgm:spPr/>
    </dgm:pt>
    <dgm:pt modelId="{D53126FB-C87E-4181-A49B-3F048D8B7EE6}" type="pres">
      <dgm:prSet presAssocID="{EFF6BC4B-A94A-4CB8-8075-FF559AC203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ind with solid fill"/>
        </a:ext>
      </dgm:extLst>
    </dgm:pt>
    <dgm:pt modelId="{22E8ADA5-5527-4B5A-B674-E984C5DCE0B8}" type="pres">
      <dgm:prSet presAssocID="{EFF6BC4B-A94A-4CB8-8075-FF559AC203AC}" presName="spaceRect" presStyleCnt="0"/>
      <dgm:spPr/>
    </dgm:pt>
    <dgm:pt modelId="{AB5B1137-0A98-4C77-965C-D93457376341}" type="pres">
      <dgm:prSet presAssocID="{EFF6BC4B-A94A-4CB8-8075-FF559AC203AC}" presName="parTx" presStyleLbl="revTx" presStyleIdx="0" presStyleCnt="3">
        <dgm:presLayoutVars>
          <dgm:chMax val="0"/>
          <dgm:chPref val="0"/>
        </dgm:presLayoutVars>
      </dgm:prSet>
      <dgm:spPr/>
    </dgm:pt>
    <dgm:pt modelId="{D956BB0D-6C83-415F-8760-96ADAB669D0F}" type="pres">
      <dgm:prSet presAssocID="{3700F446-57D2-48BB-AD16-A47167003B6A}" presName="sibTrans" presStyleCnt="0"/>
      <dgm:spPr/>
    </dgm:pt>
    <dgm:pt modelId="{9C3B9E39-4B3D-4CA9-B95D-2001211B1B5B}" type="pres">
      <dgm:prSet presAssocID="{2C22BB1B-013E-4400-B38E-FE38AA2FD57B}" presName="compNode" presStyleCnt="0"/>
      <dgm:spPr/>
    </dgm:pt>
    <dgm:pt modelId="{056F53FC-30A8-4968-87D0-375A48817C8A}" type="pres">
      <dgm:prSet presAssocID="{2C22BB1B-013E-4400-B38E-FE38AA2FD57B}" presName="bgRect" presStyleLbl="bgShp" presStyleIdx="1" presStyleCnt="3"/>
      <dgm:spPr/>
    </dgm:pt>
    <dgm:pt modelId="{61C99BE0-7604-4288-BEFB-C0131EF1B181}" type="pres">
      <dgm:prSet presAssocID="{2C22BB1B-013E-4400-B38E-FE38AA2FD57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27A31EAC-5D88-4ABA-9502-38A20EC64F52}" type="pres">
      <dgm:prSet presAssocID="{2C22BB1B-013E-4400-B38E-FE38AA2FD57B}" presName="spaceRect" presStyleCnt="0"/>
      <dgm:spPr/>
    </dgm:pt>
    <dgm:pt modelId="{9E83E1A5-4D0A-4DC4-B121-BAB507ACE2BE}" type="pres">
      <dgm:prSet presAssocID="{2C22BB1B-013E-4400-B38E-FE38AA2FD57B}" presName="parTx" presStyleLbl="revTx" presStyleIdx="1" presStyleCnt="3">
        <dgm:presLayoutVars>
          <dgm:chMax val="0"/>
          <dgm:chPref val="0"/>
        </dgm:presLayoutVars>
      </dgm:prSet>
      <dgm:spPr/>
    </dgm:pt>
    <dgm:pt modelId="{73F2742B-D536-477C-A373-E2ABCCC54FCC}" type="pres">
      <dgm:prSet presAssocID="{8981DC1D-775D-484A-874D-48C38961F74B}" presName="sibTrans" presStyleCnt="0"/>
      <dgm:spPr/>
    </dgm:pt>
    <dgm:pt modelId="{42CA3C4A-5CFD-4105-A372-6277F91DD8DE}" type="pres">
      <dgm:prSet presAssocID="{B3BE4909-00CF-4FD8-9A65-058F20A48179}" presName="compNode" presStyleCnt="0"/>
      <dgm:spPr/>
    </dgm:pt>
    <dgm:pt modelId="{12DCEF1A-7426-4AD3-A241-E24773235CB6}" type="pres">
      <dgm:prSet presAssocID="{B3BE4909-00CF-4FD8-9A65-058F20A48179}" presName="bgRect" presStyleLbl="bgShp" presStyleIdx="2" presStyleCnt="3"/>
      <dgm:spPr/>
    </dgm:pt>
    <dgm:pt modelId="{B0DD06A0-642F-4167-8E06-1389A39F6D0D}" type="pres">
      <dgm:prSet presAssocID="{B3BE4909-00CF-4FD8-9A65-058F20A481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rtist female with solid fill"/>
        </a:ext>
      </dgm:extLst>
    </dgm:pt>
    <dgm:pt modelId="{EE52FB1A-D02A-4273-85D2-C5633663049A}" type="pres">
      <dgm:prSet presAssocID="{B3BE4909-00CF-4FD8-9A65-058F20A48179}" presName="spaceRect" presStyleCnt="0"/>
      <dgm:spPr/>
    </dgm:pt>
    <dgm:pt modelId="{D65E9C7A-A6B8-47B2-AAE9-13B70AA7C50E}" type="pres">
      <dgm:prSet presAssocID="{B3BE4909-00CF-4FD8-9A65-058F20A48179}" presName="parTx" presStyleLbl="revTx" presStyleIdx="2" presStyleCnt="3">
        <dgm:presLayoutVars>
          <dgm:chMax val="0"/>
          <dgm:chPref val="0"/>
        </dgm:presLayoutVars>
      </dgm:prSet>
      <dgm:spPr/>
    </dgm:pt>
  </dgm:ptLst>
  <dgm:cxnLst>
    <dgm:cxn modelId="{1BD9F102-6CC6-4401-B8A1-2369FCAB08CD}" srcId="{677F4F8A-27D7-46AE-9999-641488A9DE95}" destId="{2C22BB1B-013E-4400-B38E-FE38AA2FD57B}" srcOrd="1" destOrd="0" parTransId="{67CB3F0E-16C2-4DBD-B2F1-213C74C6D8BD}" sibTransId="{8981DC1D-775D-484A-874D-48C38961F74B}"/>
    <dgm:cxn modelId="{2CDE5508-CE26-434F-86EB-002807D9FF63}" type="presOf" srcId="{2C22BB1B-013E-4400-B38E-FE38AA2FD57B}" destId="{9E83E1A5-4D0A-4DC4-B121-BAB507ACE2BE}" srcOrd="0" destOrd="0" presId="urn:microsoft.com/office/officeart/2018/2/layout/IconVerticalSolidList"/>
    <dgm:cxn modelId="{B9871064-F779-470F-9CB0-AE99AD125B5E}" type="presOf" srcId="{677F4F8A-27D7-46AE-9999-641488A9DE95}" destId="{83B951F3-69A8-41C6-98D7-2F29522B0861}" srcOrd="0" destOrd="0" presId="urn:microsoft.com/office/officeart/2018/2/layout/IconVerticalSolidList"/>
    <dgm:cxn modelId="{58F85A6B-05D7-4AFD-9A6D-B3D292F7299E}" type="presOf" srcId="{EFF6BC4B-A94A-4CB8-8075-FF559AC203AC}" destId="{AB5B1137-0A98-4C77-965C-D93457376341}" srcOrd="0" destOrd="0" presId="urn:microsoft.com/office/officeart/2018/2/layout/IconVerticalSolidList"/>
    <dgm:cxn modelId="{0C07604F-BE91-44E7-B503-9C2F83A25CE1}" srcId="{677F4F8A-27D7-46AE-9999-641488A9DE95}" destId="{B3BE4909-00CF-4FD8-9A65-058F20A48179}" srcOrd="2" destOrd="0" parTransId="{07AD8BF6-11A6-4320-AC6C-2BC39065239E}" sibTransId="{E26F288B-4506-4CD5-B27C-D665DBCE8C18}"/>
    <dgm:cxn modelId="{8C0EEF50-DE9E-4BB2-9D01-C7CD7AC0EA5B}" srcId="{677F4F8A-27D7-46AE-9999-641488A9DE95}" destId="{EFF6BC4B-A94A-4CB8-8075-FF559AC203AC}" srcOrd="0" destOrd="0" parTransId="{6A13E5FD-6A70-4AEC-8D94-5DB90017AEC6}" sibTransId="{3700F446-57D2-48BB-AD16-A47167003B6A}"/>
    <dgm:cxn modelId="{2073C5B5-D0CC-4EF2-85F7-8003D221D836}" type="presOf" srcId="{B3BE4909-00CF-4FD8-9A65-058F20A48179}" destId="{D65E9C7A-A6B8-47B2-AAE9-13B70AA7C50E}" srcOrd="0" destOrd="0" presId="urn:microsoft.com/office/officeart/2018/2/layout/IconVerticalSolidList"/>
    <dgm:cxn modelId="{BC424396-B8DB-4686-B961-F4A7A193FDBD}" type="presParOf" srcId="{83B951F3-69A8-41C6-98D7-2F29522B0861}" destId="{3AE13540-8F3B-45B7-92EA-AB6B162C156C}" srcOrd="0" destOrd="0" presId="urn:microsoft.com/office/officeart/2018/2/layout/IconVerticalSolidList"/>
    <dgm:cxn modelId="{28EFBC9D-D711-49CC-93A5-DF7157B1D803}" type="presParOf" srcId="{3AE13540-8F3B-45B7-92EA-AB6B162C156C}" destId="{C3A4A1FB-9597-4A09-9B18-30FFA89178E8}" srcOrd="0" destOrd="0" presId="urn:microsoft.com/office/officeart/2018/2/layout/IconVerticalSolidList"/>
    <dgm:cxn modelId="{796151BA-3227-41B8-BA52-53E3EBDBD7FB}" type="presParOf" srcId="{3AE13540-8F3B-45B7-92EA-AB6B162C156C}" destId="{D53126FB-C87E-4181-A49B-3F048D8B7EE6}" srcOrd="1" destOrd="0" presId="urn:microsoft.com/office/officeart/2018/2/layout/IconVerticalSolidList"/>
    <dgm:cxn modelId="{CD002612-EC22-41F8-9714-16A02B57ECFB}" type="presParOf" srcId="{3AE13540-8F3B-45B7-92EA-AB6B162C156C}" destId="{22E8ADA5-5527-4B5A-B674-E984C5DCE0B8}" srcOrd="2" destOrd="0" presId="urn:microsoft.com/office/officeart/2018/2/layout/IconVerticalSolidList"/>
    <dgm:cxn modelId="{348F91C2-840A-412F-BF24-92CEA95D122B}" type="presParOf" srcId="{3AE13540-8F3B-45B7-92EA-AB6B162C156C}" destId="{AB5B1137-0A98-4C77-965C-D93457376341}" srcOrd="3" destOrd="0" presId="urn:microsoft.com/office/officeart/2018/2/layout/IconVerticalSolidList"/>
    <dgm:cxn modelId="{8FA69BD8-F941-479D-A6CA-E331472DA035}" type="presParOf" srcId="{83B951F3-69A8-41C6-98D7-2F29522B0861}" destId="{D956BB0D-6C83-415F-8760-96ADAB669D0F}" srcOrd="1" destOrd="0" presId="urn:microsoft.com/office/officeart/2018/2/layout/IconVerticalSolidList"/>
    <dgm:cxn modelId="{4B826B6B-CEDA-4E2D-A678-86485E22EC85}" type="presParOf" srcId="{83B951F3-69A8-41C6-98D7-2F29522B0861}" destId="{9C3B9E39-4B3D-4CA9-B95D-2001211B1B5B}" srcOrd="2" destOrd="0" presId="urn:microsoft.com/office/officeart/2018/2/layout/IconVerticalSolidList"/>
    <dgm:cxn modelId="{10A551EC-3669-4AB8-809B-969A50179D89}" type="presParOf" srcId="{9C3B9E39-4B3D-4CA9-B95D-2001211B1B5B}" destId="{056F53FC-30A8-4968-87D0-375A48817C8A}" srcOrd="0" destOrd="0" presId="urn:microsoft.com/office/officeart/2018/2/layout/IconVerticalSolidList"/>
    <dgm:cxn modelId="{9C934679-3F67-4CE2-B115-7A13E8F151D2}" type="presParOf" srcId="{9C3B9E39-4B3D-4CA9-B95D-2001211B1B5B}" destId="{61C99BE0-7604-4288-BEFB-C0131EF1B181}" srcOrd="1" destOrd="0" presId="urn:microsoft.com/office/officeart/2018/2/layout/IconVerticalSolidList"/>
    <dgm:cxn modelId="{744AF0CE-DB2C-4EE7-B95A-4D0DE818CBB5}" type="presParOf" srcId="{9C3B9E39-4B3D-4CA9-B95D-2001211B1B5B}" destId="{27A31EAC-5D88-4ABA-9502-38A20EC64F52}" srcOrd="2" destOrd="0" presId="urn:microsoft.com/office/officeart/2018/2/layout/IconVerticalSolidList"/>
    <dgm:cxn modelId="{387F6D62-0402-480F-A819-E7E3A723AB64}" type="presParOf" srcId="{9C3B9E39-4B3D-4CA9-B95D-2001211B1B5B}" destId="{9E83E1A5-4D0A-4DC4-B121-BAB507ACE2BE}" srcOrd="3" destOrd="0" presId="urn:microsoft.com/office/officeart/2018/2/layout/IconVerticalSolidList"/>
    <dgm:cxn modelId="{C11250AF-2CC6-4933-A3EC-26B73A9F61AC}" type="presParOf" srcId="{83B951F3-69A8-41C6-98D7-2F29522B0861}" destId="{73F2742B-D536-477C-A373-E2ABCCC54FCC}" srcOrd="3" destOrd="0" presId="urn:microsoft.com/office/officeart/2018/2/layout/IconVerticalSolidList"/>
    <dgm:cxn modelId="{9D65F490-7B5E-4A85-8206-216D08A32132}" type="presParOf" srcId="{83B951F3-69A8-41C6-98D7-2F29522B0861}" destId="{42CA3C4A-5CFD-4105-A372-6277F91DD8DE}" srcOrd="4" destOrd="0" presId="urn:microsoft.com/office/officeart/2018/2/layout/IconVerticalSolidList"/>
    <dgm:cxn modelId="{84FA8B23-F52A-4829-8C7A-3709489DD60B}" type="presParOf" srcId="{42CA3C4A-5CFD-4105-A372-6277F91DD8DE}" destId="{12DCEF1A-7426-4AD3-A241-E24773235CB6}" srcOrd="0" destOrd="0" presId="urn:microsoft.com/office/officeart/2018/2/layout/IconVerticalSolidList"/>
    <dgm:cxn modelId="{9449A683-4338-4385-BDEB-B5C889FE94B8}" type="presParOf" srcId="{42CA3C4A-5CFD-4105-A372-6277F91DD8DE}" destId="{B0DD06A0-642F-4167-8E06-1389A39F6D0D}" srcOrd="1" destOrd="0" presId="urn:microsoft.com/office/officeart/2018/2/layout/IconVerticalSolidList"/>
    <dgm:cxn modelId="{9FF95B6A-52A5-4A4A-9A69-5AF520B5AA7E}" type="presParOf" srcId="{42CA3C4A-5CFD-4105-A372-6277F91DD8DE}" destId="{EE52FB1A-D02A-4273-85D2-C5633663049A}" srcOrd="2" destOrd="0" presId="urn:microsoft.com/office/officeart/2018/2/layout/IconVerticalSolidList"/>
    <dgm:cxn modelId="{B4C72EBA-D1DC-4937-9CD9-C42BC4F0A305}" type="presParOf" srcId="{42CA3C4A-5CFD-4105-A372-6277F91DD8DE}" destId="{D65E9C7A-A6B8-47B2-AAE9-13B70AA7C5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A1FB-9597-4A09-9B18-30FFA89178E8}">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126FB-C87E-4181-A49B-3F048D8B7EE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B1137-0A98-4C77-965C-D9345737634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otham Book" pitchFamily="50" charset="0"/>
              <a:cs typeface="Gotham Book" pitchFamily="50" charset="0"/>
            </a:rPr>
            <a:t>Neurodiversity supports group adaptation by allowing us to use multiple search strategies (Taylor et al., 2022).</a:t>
          </a:r>
        </a:p>
      </dsp:txBody>
      <dsp:txXfrm>
        <a:off x="1435590" y="531"/>
        <a:ext cx="9080009" cy="1242935"/>
      </dsp:txXfrm>
    </dsp:sp>
    <dsp:sp modelId="{056F53FC-30A8-4968-87D0-375A48817C8A}">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99BE0-7604-4288-BEFB-C0131EF1B181}">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3E1A5-4D0A-4DC4-B121-BAB507ACE2B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otham Book" pitchFamily="50" charset="0"/>
              <a:cs typeface="Gotham Book" pitchFamily="50" charset="0"/>
            </a:rPr>
            <a:t>Individual variations and niche cognitive abilities contribute to human ecosystems (Chapman, 2021). </a:t>
          </a:r>
        </a:p>
      </dsp:txBody>
      <dsp:txXfrm>
        <a:off x="1435590" y="1554201"/>
        <a:ext cx="9080009" cy="1242935"/>
      </dsp:txXfrm>
    </dsp:sp>
    <dsp:sp modelId="{12DCEF1A-7426-4AD3-A241-E24773235CB6}">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D06A0-642F-4167-8E06-1389A39F6D0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5E9C7A-A6B8-47B2-AAE9-13B70AA7C50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otham Book" pitchFamily="50" charset="0"/>
              <a:cs typeface="Gotham Book" pitchFamily="50" charset="0"/>
            </a:rPr>
            <a:t>Cognitive variations enhance creativity at the team level (Wang, et al., 2016)</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895C9-B3E9-4FC9-8E3C-0E0F25C997CA}"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3A53-E137-484C-A9E4-522C62B73065}" type="slidenum">
              <a:rPr lang="en-US" smtClean="0"/>
              <a:t>‹#›</a:t>
            </a:fld>
            <a:endParaRPr lang="en-US"/>
          </a:p>
        </p:txBody>
      </p:sp>
    </p:spTree>
    <p:extLst>
      <p:ext uri="{BB962C8B-B14F-4D97-AF65-F5344CB8AC3E}">
        <p14:creationId xmlns:p14="http://schemas.microsoft.com/office/powerpoint/2010/main" val="309923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stagram.com/neurodiversity.at.uco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Opening  up help to everyone in the school of engineering </a:t>
            </a:r>
          </a:p>
          <a:p>
            <a:r>
              <a:rPr lang="en-US">
                <a:hlinkClick r:id="rId3"/>
              </a:rPr>
              <a:t>https://www.instagram.com/neurodiversity.at.uconn/</a:t>
            </a:r>
            <a:r>
              <a:rPr lang="en-US"/>
              <a:t> </a:t>
            </a:r>
          </a:p>
        </p:txBody>
      </p:sp>
      <p:sp>
        <p:nvSpPr>
          <p:cNvPr id="4" name="Slide Number Placeholder 3"/>
          <p:cNvSpPr>
            <a:spLocks noGrp="1"/>
          </p:cNvSpPr>
          <p:nvPr>
            <p:ph type="sldNum" sz="quarter" idx="5"/>
          </p:nvPr>
        </p:nvSpPr>
        <p:spPr/>
        <p:txBody>
          <a:bodyPr/>
          <a:lstStyle/>
          <a:p>
            <a:fld id="{F1984018-339D-48D8-9D68-9497DF1FC875}" type="slidenum">
              <a:rPr lang="en-US"/>
              <a:t>1</a:t>
            </a:fld>
            <a:endParaRPr lang="en-US"/>
          </a:p>
        </p:txBody>
      </p:sp>
    </p:spTree>
    <p:extLst>
      <p:ext uri="{BB962C8B-B14F-4D97-AF65-F5344CB8AC3E}">
        <p14:creationId xmlns:p14="http://schemas.microsoft.com/office/powerpoint/2010/main" val="97519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B98B6-F0DE-44DD-983D-E0FD5202F8A7}" type="slidenum">
              <a:rPr lang="en-US" smtClean="0"/>
              <a:t>3</a:t>
            </a:fld>
            <a:endParaRPr lang="en-US"/>
          </a:p>
        </p:txBody>
      </p:sp>
    </p:spTree>
    <p:extLst>
      <p:ext uri="{BB962C8B-B14F-4D97-AF65-F5344CB8AC3E}">
        <p14:creationId xmlns:p14="http://schemas.microsoft.com/office/powerpoint/2010/main" val="200164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We use the term neurodiversity to mean the natural neurological variations in human populations. </a:t>
            </a:r>
            <a:r>
              <a:rPr lang="en-US">
                <a:cs typeface="Calibri"/>
              </a:rPr>
              <a:t>These variations in sociability, learning, attention, and mood often bring both unique strengths and challenges. Some of the strengths that have been associated with neurodiversity are creativity, visual-spatial skills, pattern identification, and systems thinking. By embracing neurodiversity, we hope to bring fresh, creative approaches to complex engineering problems.</a:t>
            </a:r>
            <a:endParaRPr lang="en-US"/>
          </a:p>
        </p:txBody>
      </p:sp>
      <p:sp>
        <p:nvSpPr>
          <p:cNvPr id="4" name="Slide Number Placeholder 3"/>
          <p:cNvSpPr>
            <a:spLocks noGrp="1"/>
          </p:cNvSpPr>
          <p:nvPr>
            <p:ph type="sldNum" sz="quarter" idx="5"/>
          </p:nvPr>
        </p:nvSpPr>
        <p:spPr/>
        <p:txBody>
          <a:bodyPr/>
          <a:lstStyle/>
          <a:p>
            <a:fld id="{649B98B6-F0DE-44DD-983D-E0FD5202F8A7}" type="slidenum">
              <a:rPr lang="en-US" smtClean="0"/>
              <a:t>4</a:t>
            </a:fld>
            <a:endParaRPr lang="en-US"/>
          </a:p>
        </p:txBody>
      </p:sp>
    </p:spTree>
    <p:extLst>
      <p:ext uri="{BB962C8B-B14F-4D97-AF65-F5344CB8AC3E}">
        <p14:creationId xmlns:p14="http://schemas.microsoft.com/office/powerpoint/2010/main" val="71059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10</a:t>
            </a:fld>
            <a:endParaRPr lang="en-US"/>
          </a:p>
        </p:txBody>
      </p:sp>
    </p:spTree>
    <p:extLst>
      <p:ext uri="{BB962C8B-B14F-4D97-AF65-F5344CB8AC3E}">
        <p14:creationId xmlns:p14="http://schemas.microsoft.com/office/powerpoint/2010/main" val="279009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3952-592D-47CD-A2EA-F74599EBC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15A00-3027-45C3-A168-F2D35423E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082B0-112E-47DD-A84F-B6A32399DBB8}"/>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5" name="Footer Placeholder 4">
            <a:extLst>
              <a:ext uri="{FF2B5EF4-FFF2-40B4-BE49-F238E27FC236}">
                <a16:creationId xmlns:a16="http://schemas.microsoft.com/office/drawing/2014/main" id="{0D1BEFDA-E136-48C7-9637-218196DF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6C15B-7B46-4289-B1DF-72BE9355E2D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1141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3E5-1C22-47F7-8249-F8C342F2D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C758-9847-4E89-B6C8-B7DC72EDF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6E08D-24E1-4367-AF7D-C86AF3A03084}"/>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5" name="Footer Placeholder 4">
            <a:extLst>
              <a:ext uri="{FF2B5EF4-FFF2-40B4-BE49-F238E27FC236}">
                <a16:creationId xmlns:a16="http://schemas.microsoft.com/office/drawing/2014/main" id="{E750FE34-7A42-4676-93A5-1F88A7F39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37CF0-98EA-49DC-948F-C1E851EE4EFD}"/>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42829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1AE7E-A703-4A29-B22F-CDBF2D6F8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75922-836C-4B74-A080-0790B35F4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FDFC7-5ED3-46C0-9017-1367363430CE}"/>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5" name="Footer Placeholder 4">
            <a:extLst>
              <a:ext uri="{FF2B5EF4-FFF2-40B4-BE49-F238E27FC236}">
                <a16:creationId xmlns:a16="http://schemas.microsoft.com/office/drawing/2014/main" id="{EB593AC3-F26B-4AE0-86B6-1D53EB1F4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98B2A-8065-49E0-A166-B602C352576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83309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3187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304E-E737-5D07-39F9-EFFE555C0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F8B4F-6498-E09A-8B20-CD6668DE9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4672D-FB1C-8310-CEA5-012CEA286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64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25B5-5298-F872-1D3A-B2BD7B86F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7539A-1488-098E-6FC6-1BAD86519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379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F3AD-2984-E9B3-C5A8-8504524A8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A7618-0C3E-8147-E50B-0118FD6B4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733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11350C-3BA1-4952-BD0C-52A6034A9975}" type="datetimeFigureOut">
              <a:rPr lang="en-US" smtClean="0"/>
              <a:t>10/13/2023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94938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A873-CA4D-4A21-BA07-D94289539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F7A66-34A2-4776-86EF-1321CE734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62FF6-188B-4A81-82D8-E242B8886F63}"/>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5" name="Footer Placeholder 4">
            <a:extLst>
              <a:ext uri="{FF2B5EF4-FFF2-40B4-BE49-F238E27FC236}">
                <a16:creationId xmlns:a16="http://schemas.microsoft.com/office/drawing/2014/main" id="{8F6909B5-A2C8-4E65-90C0-5244DFE87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82869-E78E-4D4E-87FD-A92ACE24975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56808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F520-3156-4931-BC5F-9F7179A6A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BE97A9-3A39-4E3B-A754-C1F91DFF7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CAA00-CB92-4768-94A2-368F431411F0}"/>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5" name="Footer Placeholder 4">
            <a:extLst>
              <a:ext uri="{FF2B5EF4-FFF2-40B4-BE49-F238E27FC236}">
                <a16:creationId xmlns:a16="http://schemas.microsoft.com/office/drawing/2014/main" id="{0025E876-E2B6-4810-AE72-DE3D87DDF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C8607-6317-4EBD-9A8A-9BB1D457139C}"/>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79733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2753-3710-493B-840C-FE16963D6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10F8B-9940-4361-BCC9-F3C4346C0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36C1F-EE0F-4DC7-AFAA-03746C931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70C14-FE9B-4191-AC0D-E21ECE43D51F}"/>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6" name="Footer Placeholder 5">
            <a:extLst>
              <a:ext uri="{FF2B5EF4-FFF2-40B4-BE49-F238E27FC236}">
                <a16:creationId xmlns:a16="http://schemas.microsoft.com/office/drawing/2014/main" id="{DE81EAD9-337A-4273-BF1D-2BAD24454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80A0D-67DB-4A26-8EA2-1015ED87969D}"/>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98326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F5E8-BB33-4030-B7E5-D11B973C35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9D55CA-09DE-43F1-A526-11493AE4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6A4C1-6190-4A45-AE16-AB9EAFAD4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B7FB3-A214-4897-B84D-C2822ED93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660978-CAD9-4D3F-B89C-576C29BCB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6D32E-DE10-4971-B201-733DB9E5EC02}"/>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8" name="Footer Placeholder 7">
            <a:extLst>
              <a:ext uri="{FF2B5EF4-FFF2-40B4-BE49-F238E27FC236}">
                <a16:creationId xmlns:a16="http://schemas.microsoft.com/office/drawing/2014/main" id="{206D1869-A94C-4345-A93F-C89A94B07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759CFE-C29E-4469-86CB-000F62C66D18}"/>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210872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608F-0373-42A8-BBDE-B9FDBEBBD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8C9C9-90DC-4085-A327-C5970B30C0D9}"/>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4" name="Footer Placeholder 3">
            <a:extLst>
              <a:ext uri="{FF2B5EF4-FFF2-40B4-BE49-F238E27FC236}">
                <a16:creationId xmlns:a16="http://schemas.microsoft.com/office/drawing/2014/main" id="{301786EF-2B82-4981-878E-E9EBFEF96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00EF0-5C35-4169-A6CE-70100BD133CB}"/>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14961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7C147-EF06-4DF6-B69B-73F5F374BD07}"/>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3" name="Footer Placeholder 2">
            <a:extLst>
              <a:ext uri="{FF2B5EF4-FFF2-40B4-BE49-F238E27FC236}">
                <a16:creationId xmlns:a16="http://schemas.microsoft.com/office/drawing/2014/main" id="{8907775D-C3B7-4F1F-9D76-30E1E51D9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C31F1-640B-4EF8-929D-31D5C3319E38}"/>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41012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2ACD-6541-4F85-BD6B-DF6C48CF1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BFEEE-94C5-4D60-82E5-848126B37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3018B8-5F02-44AF-8E40-D9F7117A0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0FC45-D54F-4FCC-87A2-636D8DEC124D}"/>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6" name="Footer Placeholder 5">
            <a:extLst>
              <a:ext uri="{FF2B5EF4-FFF2-40B4-BE49-F238E27FC236}">
                <a16:creationId xmlns:a16="http://schemas.microsoft.com/office/drawing/2014/main" id="{27E243C5-5AD0-4BD9-9865-9755FBEDE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13A8B-8718-423F-ACBA-EED88EF35ED9}"/>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282038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B4AE-9534-473C-A6C7-58E6C7F58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C5D7B-BF0C-4F34-BDD1-9F500C183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02AE2-6DDC-4703-9954-C6A8F108F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5AE15-6985-4A51-846D-69CDEBC3B684}"/>
              </a:ext>
            </a:extLst>
          </p:cNvPr>
          <p:cNvSpPr>
            <a:spLocks noGrp="1"/>
          </p:cNvSpPr>
          <p:nvPr>
            <p:ph type="dt" sz="half" idx="10"/>
          </p:nvPr>
        </p:nvSpPr>
        <p:spPr/>
        <p:txBody>
          <a:bodyPr/>
          <a:lstStyle/>
          <a:p>
            <a:fld id="{0111350C-3BA1-4952-BD0C-52A6034A9975}" type="datetimeFigureOut">
              <a:rPr lang="en-US" smtClean="0"/>
              <a:t>10/13/2023</a:t>
            </a:fld>
            <a:endParaRPr lang="en-US"/>
          </a:p>
        </p:txBody>
      </p:sp>
      <p:sp>
        <p:nvSpPr>
          <p:cNvPr id="6" name="Footer Placeholder 5">
            <a:extLst>
              <a:ext uri="{FF2B5EF4-FFF2-40B4-BE49-F238E27FC236}">
                <a16:creationId xmlns:a16="http://schemas.microsoft.com/office/drawing/2014/main" id="{1876EB9E-DE5C-40C4-A0AE-218117DDF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5C780-6D8E-4B6A-8764-815E876227C2}"/>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70315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F2530-268C-48BD-92EF-A4C9B212A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0D2DE4-50A5-4A56-B0BA-125A472C5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47E49-069F-4D6F-81A1-572A42D08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1350C-3BA1-4952-BD0C-52A6034A9975}" type="datetimeFigureOut">
              <a:rPr lang="en-US" smtClean="0"/>
              <a:t>10/13/2023</a:t>
            </a:fld>
            <a:endParaRPr lang="en-US"/>
          </a:p>
        </p:txBody>
      </p:sp>
      <p:sp>
        <p:nvSpPr>
          <p:cNvPr id="5" name="Footer Placeholder 4">
            <a:extLst>
              <a:ext uri="{FF2B5EF4-FFF2-40B4-BE49-F238E27FC236}">
                <a16:creationId xmlns:a16="http://schemas.microsoft.com/office/drawing/2014/main" id="{4AB9FFBE-353E-431B-8D2A-019D94070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CB3611-93BB-4B6C-BD1A-CABD128DB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27D9C-9F52-48A8-8E65-B3655285CB49}" type="slidenum">
              <a:rPr lang="en-US" smtClean="0"/>
              <a:t>‹#›</a:t>
            </a:fld>
            <a:endParaRPr lang="en-US"/>
          </a:p>
        </p:txBody>
      </p:sp>
    </p:spTree>
    <p:extLst>
      <p:ext uri="{BB962C8B-B14F-4D97-AF65-F5344CB8AC3E}">
        <p14:creationId xmlns:p14="http://schemas.microsoft.com/office/powerpoint/2010/main" val="159107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10/13/2023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15331122"/>
      </p:ext>
    </p:extLst>
  </p:cSld>
  <p:clrMap bg1="lt1" tx1="dk1" bg2="lt2" tx2="dk2" accent1="accent1" accent2="accent2" accent3="accent3" accent4="accent4" accent5="accent5" accent6="accent6" hlink="hlink" folHlink="folHlink"/>
  <p:sldLayoutIdLst>
    <p:sldLayoutId id="21474839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22FAD-2627-4007-2A50-735BFF8EB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B7D11D-7C18-2C31-4FDA-7EDECC794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background with blue text&#10;&#10;Description automatically generated">
            <a:extLst>
              <a:ext uri="{FF2B5EF4-FFF2-40B4-BE49-F238E27FC236}">
                <a16:creationId xmlns:a16="http://schemas.microsoft.com/office/drawing/2014/main" id="{D48597E0-0456-2315-52B7-EB3BFDBE9B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8984" y="5811142"/>
            <a:ext cx="3214816" cy="681733"/>
          </a:xfrm>
          <a:prstGeom prst="rect">
            <a:avLst/>
          </a:prstGeom>
        </p:spPr>
      </p:pic>
      <p:pic>
        <p:nvPicPr>
          <p:cNvPr id="4" name="Picture 3" descr="The logo for the National Science Foundation. A blue earth in the center has the letters NSF imprinted across it. The circle is surrounded by gold spikes that suggest a circle of people holding hands around the earth.">
            <a:extLst>
              <a:ext uri="{FF2B5EF4-FFF2-40B4-BE49-F238E27FC236}">
                <a16:creationId xmlns:a16="http://schemas.microsoft.com/office/drawing/2014/main" id="{E01D8E00-5882-2BA1-8F7E-95BD5C94E0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43011" y="5810884"/>
            <a:ext cx="678581" cy="681991"/>
          </a:xfrm>
          <a:prstGeom prst="rect">
            <a:avLst/>
          </a:prstGeom>
        </p:spPr>
      </p:pic>
    </p:spTree>
    <p:extLst>
      <p:ext uri="{BB962C8B-B14F-4D97-AF65-F5344CB8AC3E}">
        <p14:creationId xmlns:p14="http://schemas.microsoft.com/office/powerpoint/2010/main" val="3381008424"/>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1" r:id="rId3"/>
    <p:sldLayoutId id="21474839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urodiversity.engr.uconn.edu/squarepegspodcas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mronline.org/2017/10/19/foreword-to-creating-an-ecological-society/" TargetMode="External"/><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7958-C8F8-46C0-B2E9-76E551640AF4}"/>
              </a:ext>
            </a:extLst>
          </p:cNvPr>
          <p:cNvSpPr>
            <a:spLocks noGrp="1"/>
          </p:cNvSpPr>
          <p:nvPr>
            <p:ph type="title"/>
          </p:nvPr>
        </p:nvSpPr>
        <p:spPr/>
        <p:txBody>
          <a:bodyPr>
            <a:normAutofit/>
          </a:bodyPr>
          <a:lstStyle/>
          <a:p>
            <a:r>
              <a:rPr lang="en-US" sz="4000" dirty="0">
                <a:latin typeface="Gotham Bold"/>
                <a:ea typeface="+mj-lt"/>
                <a:cs typeface="+mj-lt"/>
              </a:rPr>
              <a:t>Check out Square Pegs Podcast!</a:t>
            </a:r>
            <a:endParaRPr lang="en-US" sz="4000" dirty="0">
              <a:latin typeface="Gotham Bold"/>
            </a:endParaRPr>
          </a:p>
        </p:txBody>
      </p:sp>
      <p:sp>
        <p:nvSpPr>
          <p:cNvPr id="6" name="Text Placeholder 5">
            <a:extLst>
              <a:ext uri="{FF2B5EF4-FFF2-40B4-BE49-F238E27FC236}">
                <a16:creationId xmlns:a16="http://schemas.microsoft.com/office/drawing/2014/main" id="{71B43F8D-6A77-294D-3B21-104A51D81C9D}"/>
              </a:ext>
            </a:extLst>
          </p:cNvPr>
          <p:cNvSpPr>
            <a:spLocks noGrp="1"/>
          </p:cNvSpPr>
          <p:nvPr>
            <p:ph type="body" sz="quarter" idx="3"/>
          </p:nvPr>
        </p:nvSpPr>
        <p:spPr>
          <a:xfrm>
            <a:off x="5918200" y="2443163"/>
            <a:ext cx="4832844" cy="403499"/>
          </a:xfrm>
        </p:spPr>
        <p:txBody>
          <a:bodyPr>
            <a:normAutofit lnSpcReduction="10000"/>
          </a:bodyPr>
          <a:lstStyle/>
          <a:p>
            <a:r>
              <a:rPr lang="en-US" b="0">
                <a:latin typeface="Gotham Bold"/>
              </a:rPr>
              <a:t>In-depth conversations with:</a:t>
            </a:r>
          </a:p>
        </p:txBody>
      </p:sp>
      <p:sp>
        <p:nvSpPr>
          <p:cNvPr id="7" name="Content Placeholder 6">
            <a:extLst>
              <a:ext uri="{FF2B5EF4-FFF2-40B4-BE49-F238E27FC236}">
                <a16:creationId xmlns:a16="http://schemas.microsoft.com/office/drawing/2014/main" id="{C2C1A7AE-5A09-7436-3F7F-4FF0DF48D57E}"/>
              </a:ext>
            </a:extLst>
          </p:cNvPr>
          <p:cNvSpPr>
            <a:spLocks noGrp="1"/>
          </p:cNvSpPr>
          <p:nvPr>
            <p:ph sz="quarter" idx="4"/>
          </p:nvPr>
        </p:nvSpPr>
        <p:spPr>
          <a:xfrm>
            <a:off x="5918200" y="2995558"/>
            <a:ext cx="5874732" cy="3159071"/>
          </a:xfrm>
        </p:spPr>
        <p:txBody>
          <a:bodyPr vert="horz" lIns="91440" tIns="45720" rIns="91440" bIns="45720" rtlCol="0" anchor="t">
            <a:normAutofit/>
          </a:bodyPr>
          <a:lstStyle/>
          <a:p>
            <a:r>
              <a:rPr lang="en-US" sz="2400" dirty="0">
                <a:latin typeface="Gotham Book"/>
              </a:rPr>
              <a:t>neurodiverse faculty </a:t>
            </a:r>
          </a:p>
          <a:p>
            <a:r>
              <a:rPr lang="en-US" sz="2400" dirty="0">
                <a:latin typeface="Gotham Book"/>
              </a:rPr>
              <a:t>current &amp; recent graduate students</a:t>
            </a:r>
          </a:p>
          <a:p>
            <a:r>
              <a:rPr lang="en-US" sz="2400" dirty="0">
                <a:latin typeface="Gotham Book"/>
              </a:rPr>
              <a:t>experts in the field</a:t>
            </a:r>
          </a:p>
          <a:p>
            <a:r>
              <a:rPr lang="en-US" sz="2400" dirty="0">
                <a:latin typeface="Gotham Book"/>
              </a:rPr>
              <a:t>Find it here:</a:t>
            </a:r>
          </a:p>
          <a:p>
            <a:pPr marL="0" indent="0">
              <a:buNone/>
            </a:pPr>
            <a:r>
              <a:rPr lang="en-US" sz="2400" dirty="0">
                <a:latin typeface="Gotham Book"/>
                <a:hlinkClick r:id="rId3"/>
              </a:rPr>
              <a:t>https://neurodiversity.engr.uconn.edu/squarepegspodcast/</a:t>
            </a:r>
            <a:r>
              <a:rPr lang="en-US" sz="2400" dirty="0">
                <a:latin typeface="Gotham Book"/>
              </a:rPr>
              <a:t>  </a:t>
            </a:r>
          </a:p>
        </p:txBody>
      </p:sp>
      <p:pic>
        <p:nvPicPr>
          <p:cNvPr id="5" name="Picture 4">
            <a:extLst>
              <a:ext uri="{FF2B5EF4-FFF2-40B4-BE49-F238E27FC236}">
                <a16:creationId xmlns:a16="http://schemas.microsoft.com/office/drawing/2014/main" id="{9456F75E-7232-12D0-4D5E-56BD0B3468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8215" y="1587817"/>
            <a:ext cx="4667250" cy="4657725"/>
          </a:xfrm>
          <a:prstGeom prst="rect">
            <a:avLst/>
          </a:prstGeom>
          <a:ln>
            <a:noFill/>
          </a:ln>
          <a:effectLst>
            <a:softEdge rad="112500"/>
          </a:effectLst>
        </p:spPr>
      </p:pic>
      <p:pic>
        <p:nvPicPr>
          <p:cNvPr id="9" name="Picture 8">
            <a:extLst>
              <a:ext uri="{FF2B5EF4-FFF2-40B4-BE49-F238E27FC236}">
                <a16:creationId xmlns:a16="http://schemas.microsoft.com/office/drawing/2014/main" id="{EF393FE6-D5B0-CB22-92EA-16B4A1535C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347" y="522781"/>
            <a:ext cx="1671788" cy="1671788"/>
          </a:xfrm>
          <a:prstGeom prst="rect">
            <a:avLst/>
          </a:prstGeom>
        </p:spPr>
      </p:pic>
    </p:spTree>
    <p:extLst>
      <p:ext uri="{BB962C8B-B14F-4D97-AF65-F5344CB8AC3E}">
        <p14:creationId xmlns:p14="http://schemas.microsoft.com/office/powerpoint/2010/main" val="361583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ogo with a dog and a rainbow infinity symbol">
            <a:extLst>
              <a:ext uri="{FF2B5EF4-FFF2-40B4-BE49-F238E27FC236}">
                <a16:creationId xmlns:a16="http://schemas.microsoft.com/office/drawing/2014/main" id="{F6180644-8D60-BBBA-5C97-366E478AE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925" y="1164567"/>
            <a:ext cx="4634992" cy="4525260"/>
          </a:xfrm>
          <a:prstGeom prst="rect">
            <a:avLst/>
          </a:prstGeom>
        </p:spPr>
      </p:pic>
      <p:pic>
        <p:nvPicPr>
          <p:cNvPr id="6" name="Picture 5">
            <a:extLst>
              <a:ext uri="{FF2B5EF4-FFF2-40B4-BE49-F238E27FC236}">
                <a16:creationId xmlns:a16="http://schemas.microsoft.com/office/drawing/2014/main" id="{A97269B2-13FB-403F-85A4-5B3B7C11875C}"/>
              </a:ext>
              <a:ext uri="{C183D7F6-B498-43B3-948B-1728B52AA6E4}">
                <adec:decorative xmlns:adec="http://schemas.microsoft.com/office/drawing/2017/decorative" val="1"/>
              </a:ext>
            </a:extLst>
          </p:cNvPr>
          <p:cNvPicPr>
            <a:picLocks noChangeAspect="1"/>
          </p:cNvPicPr>
          <p:nvPr/>
        </p:nvPicPr>
        <p:blipFill rotWithShape="1">
          <a:blip r:embed="rId4"/>
          <a:srcRect l="26052" r="1040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pSp>
        <p:nvGrpSpPr>
          <p:cNvPr id="2" name="Group 1" descr="Thanks!&#10;Questions?">
            <a:extLst>
              <a:ext uri="{FF2B5EF4-FFF2-40B4-BE49-F238E27FC236}">
                <a16:creationId xmlns:a16="http://schemas.microsoft.com/office/drawing/2014/main" id="{D3C40776-4E17-7ABC-1DB4-4809C9B67DE6}"/>
              </a:ext>
            </a:extLst>
          </p:cNvPr>
          <p:cNvGrpSpPr/>
          <p:nvPr/>
        </p:nvGrpSpPr>
        <p:grpSpPr>
          <a:xfrm>
            <a:off x="7277759" y="1568750"/>
            <a:ext cx="3711326" cy="3776248"/>
            <a:chOff x="7344109" y="994336"/>
            <a:chExt cx="3017521" cy="2755761"/>
          </a:xfrm>
          <a:solidFill>
            <a:schemeClr val="bg1"/>
          </a:solidFill>
        </p:grpSpPr>
        <p:sp>
          <p:nvSpPr>
            <p:cNvPr id="19" name="object 3">
              <a:extLst>
                <a:ext uri="{FF2B5EF4-FFF2-40B4-BE49-F238E27FC236}">
                  <a16:creationId xmlns:a16="http://schemas.microsoft.com/office/drawing/2014/main" id="{1ACD6F91-973D-4707-B609-A2CC025E022F}"/>
                </a:ext>
              </a:extLst>
            </p:cNvPr>
            <p:cNvSpPr/>
            <p:nvPr/>
          </p:nvSpPr>
          <p:spPr>
            <a:xfrm>
              <a:off x="7344109" y="997006"/>
              <a:ext cx="3017520" cy="2753091"/>
            </a:xfrm>
            <a:custGeom>
              <a:avLst/>
              <a:gdLst/>
              <a:ahLst/>
              <a:cxnLst/>
              <a:rect l="l" t="t" r="r" b="b"/>
              <a:pathLst>
                <a:path w="4441825" h="4102100">
                  <a:moveTo>
                    <a:pt x="2469364" y="4089400"/>
                  </a:moveTo>
                  <a:lnTo>
                    <a:pt x="1972333" y="4089400"/>
                  </a:lnTo>
                  <a:lnTo>
                    <a:pt x="2021443" y="4102100"/>
                  </a:lnTo>
                  <a:lnTo>
                    <a:pt x="2420254" y="4102100"/>
                  </a:lnTo>
                  <a:lnTo>
                    <a:pt x="2469364" y="4089400"/>
                  </a:lnTo>
                  <a:close/>
                </a:path>
                <a:path w="4441825" h="4102100">
                  <a:moveTo>
                    <a:pt x="2662483" y="4064000"/>
                  </a:moveTo>
                  <a:lnTo>
                    <a:pt x="1779214" y="4064000"/>
                  </a:lnTo>
                  <a:lnTo>
                    <a:pt x="1875086" y="4089400"/>
                  </a:lnTo>
                  <a:lnTo>
                    <a:pt x="2566611" y="4089400"/>
                  </a:lnTo>
                  <a:lnTo>
                    <a:pt x="2662483" y="4064000"/>
                  </a:lnTo>
                  <a:close/>
                </a:path>
                <a:path w="4441825" h="4102100">
                  <a:moveTo>
                    <a:pt x="2662483" y="38100"/>
                  </a:moveTo>
                  <a:lnTo>
                    <a:pt x="1779214" y="38100"/>
                  </a:lnTo>
                  <a:lnTo>
                    <a:pt x="1411358" y="139700"/>
                  </a:lnTo>
                  <a:lnTo>
                    <a:pt x="1367328" y="165100"/>
                  </a:lnTo>
                  <a:lnTo>
                    <a:pt x="1280700" y="190500"/>
                  </a:lnTo>
                  <a:lnTo>
                    <a:pt x="1238124" y="215900"/>
                  </a:lnTo>
                  <a:lnTo>
                    <a:pt x="1196057" y="228600"/>
                  </a:lnTo>
                  <a:lnTo>
                    <a:pt x="1154510" y="254000"/>
                  </a:lnTo>
                  <a:lnTo>
                    <a:pt x="1073024" y="304800"/>
                  </a:lnTo>
                  <a:lnTo>
                    <a:pt x="1033107" y="317500"/>
                  </a:lnTo>
                  <a:lnTo>
                    <a:pt x="954988" y="368300"/>
                  </a:lnTo>
                  <a:lnTo>
                    <a:pt x="916808" y="393700"/>
                  </a:lnTo>
                  <a:lnTo>
                    <a:pt x="879231" y="419100"/>
                  </a:lnTo>
                  <a:lnTo>
                    <a:pt x="842267" y="444500"/>
                  </a:lnTo>
                  <a:lnTo>
                    <a:pt x="805930" y="469900"/>
                  </a:lnTo>
                  <a:lnTo>
                    <a:pt x="770230" y="508000"/>
                  </a:lnTo>
                  <a:lnTo>
                    <a:pt x="735180" y="533400"/>
                  </a:lnTo>
                  <a:lnTo>
                    <a:pt x="700790" y="558800"/>
                  </a:lnTo>
                  <a:lnTo>
                    <a:pt x="667074" y="584200"/>
                  </a:lnTo>
                  <a:lnTo>
                    <a:pt x="634042" y="622300"/>
                  </a:lnTo>
                  <a:lnTo>
                    <a:pt x="601706" y="647700"/>
                  </a:lnTo>
                  <a:lnTo>
                    <a:pt x="570079" y="685800"/>
                  </a:lnTo>
                  <a:lnTo>
                    <a:pt x="539171" y="711200"/>
                  </a:lnTo>
                  <a:lnTo>
                    <a:pt x="508995" y="749300"/>
                  </a:lnTo>
                  <a:lnTo>
                    <a:pt x="479562" y="787400"/>
                  </a:lnTo>
                  <a:lnTo>
                    <a:pt x="450885" y="812800"/>
                  </a:lnTo>
                  <a:lnTo>
                    <a:pt x="422974" y="850900"/>
                  </a:lnTo>
                  <a:lnTo>
                    <a:pt x="395843" y="889000"/>
                  </a:lnTo>
                  <a:lnTo>
                    <a:pt x="369501" y="927100"/>
                  </a:lnTo>
                  <a:lnTo>
                    <a:pt x="343962" y="952500"/>
                  </a:lnTo>
                  <a:lnTo>
                    <a:pt x="319236" y="990600"/>
                  </a:lnTo>
                  <a:lnTo>
                    <a:pt x="295336" y="1028700"/>
                  </a:lnTo>
                  <a:lnTo>
                    <a:pt x="272274" y="1066800"/>
                  </a:lnTo>
                  <a:lnTo>
                    <a:pt x="250061" y="1104900"/>
                  </a:lnTo>
                  <a:lnTo>
                    <a:pt x="228709" y="1143000"/>
                  </a:lnTo>
                  <a:lnTo>
                    <a:pt x="208229" y="1181100"/>
                  </a:lnTo>
                  <a:lnTo>
                    <a:pt x="188634" y="1231900"/>
                  </a:lnTo>
                  <a:lnTo>
                    <a:pt x="169935" y="1270000"/>
                  </a:lnTo>
                  <a:lnTo>
                    <a:pt x="152144" y="1308100"/>
                  </a:lnTo>
                  <a:lnTo>
                    <a:pt x="135272" y="1346200"/>
                  </a:lnTo>
                  <a:lnTo>
                    <a:pt x="119332" y="1384300"/>
                  </a:lnTo>
                  <a:lnTo>
                    <a:pt x="104336" y="1435100"/>
                  </a:lnTo>
                  <a:lnTo>
                    <a:pt x="90294" y="1473200"/>
                  </a:lnTo>
                  <a:lnTo>
                    <a:pt x="77219" y="1511300"/>
                  </a:lnTo>
                  <a:lnTo>
                    <a:pt x="65122" y="1562100"/>
                  </a:lnTo>
                  <a:lnTo>
                    <a:pt x="54016" y="1600200"/>
                  </a:lnTo>
                  <a:lnTo>
                    <a:pt x="43911" y="1651000"/>
                  </a:lnTo>
                  <a:lnTo>
                    <a:pt x="34821" y="1689100"/>
                  </a:lnTo>
                  <a:lnTo>
                    <a:pt x="26755" y="1739900"/>
                  </a:lnTo>
                  <a:lnTo>
                    <a:pt x="19727" y="1778000"/>
                  </a:lnTo>
                  <a:lnTo>
                    <a:pt x="13748" y="1828800"/>
                  </a:lnTo>
                  <a:lnTo>
                    <a:pt x="8830" y="1866900"/>
                  </a:lnTo>
                  <a:lnTo>
                    <a:pt x="4984" y="1917700"/>
                  </a:lnTo>
                  <a:lnTo>
                    <a:pt x="2223" y="1968500"/>
                  </a:lnTo>
                  <a:lnTo>
                    <a:pt x="557" y="2006600"/>
                  </a:lnTo>
                  <a:lnTo>
                    <a:pt x="0" y="2057400"/>
                  </a:lnTo>
                  <a:lnTo>
                    <a:pt x="557" y="2108200"/>
                  </a:lnTo>
                  <a:lnTo>
                    <a:pt x="2223" y="2146300"/>
                  </a:lnTo>
                  <a:lnTo>
                    <a:pt x="4984" y="2197100"/>
                  </a:lnTo>
                  <a:lnTo>
                    <a:pt x="8830" y="2235200"/>
                  </a:lnTo>
                  <a:lnTo>
                    <a:pt x="13748" y="2286000"/>
                  </a:lnTo>
                  <a:lnTo>
                    <a:pt x="19727" y="2336800"/>
                  </a:lnTo>
                  <a:lnTo>
                    <a:pt x="26755" y="2374900"/>
                  </a:lnTo>
                  <a:lnTo>
                    <a:pt x="34821" y="2425700"/>
                  </a:lnTo>
                  <a:lnTo>
                    <a:pt x="43911" y="2463800"/>
                  </a:lnTo>
                  <a:lnTo>
                    <a:pt x="54016" y="2501900"/>
                  </a:lnTo>
                  <a:lnTo>
                    <a:pt x="65122" y="2552700"/>
                  </a:lnTo>
                  <a:lnTo>
                    <a:pt x="77219" y="2590800"/>
                  </a:lnTo>
                  <a:lnTo>
                    <a:pt x="90294" y="2641600"/>
                  </a:lnTo>
                  <a:lnTo>
                    <a:pt x="104336" y="2679700"/>
                  </a:lnTo>
                  <a:lnTo>
                    <a:pt x="119332" y="2717800"/>
                  </a:lnTo>
                  <a:lnTo>
                    <a:pt x="135272" y="2768600"/>
                  </a:lnTo>
                  <a:lnTo>
                    <a:pt x="152144" y="2806700"/>
                  </a:lnTo>
                  <a:lnTo>
                    <a:pt x="169935" y="2844800"/>
                  </a:lnTo>
                  <a:lnTo>
                    <a:pt x="188634" y="2882900"/>
                  </a:lnTo>
                  <a:lnTo>
                    <a:pt x="208229" y="2921000"/>
                  </a:lnTo>
                  <a:lnTo>
                    <a:pt x="228709" y="2959100"/>
                  </a:lnTo>
                  <a:lnTo>
                    <a:pt x="250061" y="2997200"/>
                  </a:lnTo>
                  <a:lnTo>
                    <a:pt x="272274" y="3035300"/>
                  </a:lnTo>
                  <a:lnTo>
                    <a:pt x="295336" y="3073400"/>
                  </a:lnTo>
                  <a:lnTo>
                    <a:pt x="319236" y="3111500"/>
                  </a:lnTo>
                  <a:lnTo>
                    <a:pt x="343962" y="3149600"/>
                  </a:lnTo>
                  <a:lnTo>
                    <a:pt x="369501" y="3187700"/>
                  </a:lnTo>
                  <a:lnTo>
                    <a:pt x="395843" y="3225800"/>
                  </a:lnTo>
                  <a:lnTo>
                    <a:pt x="422974" y="3263900"/>
                  </a:lnTo>
                  <a:lnTo>
                    <a:pt x="450885" y="3302000"/>
                  </a:lnTo>
                  <a:lnTo>
                    <a:pt x="479562" y="3327400"/>
                  </a:lnTo>
                  <a:lnTo>
                    <a:pt x="508995" y="3365500"/>
                  </a:lnTo>
                  <a:lnTo>
                    <a:pt x="539171" y="3390900"/>
                  </a:lnTo>
                  <a:lnTo>
                    <a:pt x="570079" y="3429000"/>
                  </a:lnTo>
                  <a:lnTo>
                    <a:pt x="601706" y="3467100"/>
                  </a:lnTo>
                  <a:lnTo>
                    <a:pt x="634042" y="3492500"/>
                  </a:lnTo>
                  <a:lnTo>
                    <a:pt x="667074" y="3517900"/>
                  </a:lnTo>
                  <a:lnTo>
                    <a:pt x="700790" y="3556000"/>
                  </a:lnTo>
                  <a:lnTo>
                    <a:pt x="735180" y="3581400"/>
                  </a:lnTo>
                  <a:lnTo>
                    <a:pt x="770230" y="3606800"/>
                  </a:lnTo>
                  <a:lnTo>
                    <a:pt x="805930" y="3632200"/>
                  </a:lnTo>
                  <a:lnTo>
                    <a:pt x="842267" y="3670300"/>
                  </a:lnTo>
                  <a:lnTo>
                    <a:pt x="879231" y="3695700"/>
                  </a:lnTo>
                  <a:lnTo>
                    <a:pt x="916808" y="3721100"/>
                  </a:lnTo>
                  <a:lnTo>
                    <a:pt x="954988" y="3746500"/>
                  </a:lnTo>
                  <a:lnTo>
                    <a:pt x="993758" y="3771900"/>
                  </a:lnTo>
                  <a:lnTo>
                    <a:pt x="1033107" y="3784600"/>
                  </a:lnTo>
                  <a:lnTo>
                    <a:pt x="1073024" y="3810000"/>
                  </a:lnTo>
                  <a:lnTo>
                    <a:pt x="1154510" y="3860800"/>
                  </a:lnTo>
                  <a:lnTo>
                    <a:pt x="1196057" y="3873500"/>
                  </a:lnTo>
                  <a:lnTo>
                    <a:pt x="1238124" y="3898900"/>
                  </a:lnTo>
                  <a:lnTo>
                    <a:pt x="1280700" y="3911600"/>
                  </a:lnTo>
                  <a:lnTo>
                    <a:pt x="1323771" y="3937000"/>
                  </a:lnTo>
                  <a:lnTo>
                    <a:pt x="1411358" y="3962400"/>
                  </a:lnTo>
                  <a:lnTo>
                    <a:pt x="1455849" y="3987800"/>
                  </a:lnTo>
                  <a:lnTo>
                    <a:pt x="1731823" y="4064000"/>
                  </a:lnTo>
                  <a:lnTo>
                    <a:pt x="2709874" y="4064000"/>
                  </a:lnTo>
                  <a:lnTo>
                    <a:pt x="2985848" y="3987800"/>
                  </a:lnTo>
                  <a:lnTo>
                    <a:pt x="3030339" y="3962400"/>
                  </a:lnTo>
                  <a:lnTo>
                    <a:pt x="3117926" y="3937000"/>
                  </a:lnTo>
                  <a:lnTo>
                    <a:pt x="3160997" y="3911600"/>
                  </a:lnTo>
                  <a:lnTo>
                    <a:pt x="3203573" y="3898900"/>
                  </a:lnTo>
                  <a:lnTo>
                    <a:pt x="3245640" y="3873500"/>
                  </a:lnTo>
                  <a:lnTo>
                    <a:pt x="3287187" y="3860800"/>
                  </a:lnTo>
                  <a:lnTo>
                    <a:pt x="3368673" y="3810000"/>
                  </a:lnTo>
                  <a:lnTo>
                    <a:pt x="3408590" y="3784600"/>
                  </a:lnTo>
                  <a:lnTo>
                    <a:pt x="3447939" y="3771900"/>
                  </a:lnTo>
                  <a:lnTo>
                    <a:pt x="3486709" y="3746500"/>
                  </a:lnTo>
                  <a:lnTo>
                    <a:pt x="3524889" y="3721100"/>
                  </a:lnTo>
                  <a:lnTo>
                    <a:pt x="3562466" y="3695700"/>
                  </a:lnTo>
                  <a:lnTo>
                    <a:pt x="3599430" y="3670300"/>
                  </a:lnTo>
                  <a:lnTo>
                    <a:pt x="3635767" y="3632200"/>
                  </a:lnTo>
                  <a:lnTo>
                    <a:pt x="3671467" y="3606800"/>
                  </a:lnTo>
                  <a:lnTo>
                    <a:pt x="3706517" y="3581400"/>
                  </a:lnTo>
                  <a:lnTo>
                    <a:pt x="3740907" y="3556000"/>
                  </a:lnTo>
                  <a:lnTo>
                    <a:pt x="3774623" y="3517900"/>
                  </a:lnTo>
                  <a:lnTo>
                    <a:pt x="3807655" y="3492500"/>
                  </a:lnTo>
                  <a:lnTo>
                    <a:pt x="3839991" y="3467100"/>
                  </a:lnTo>
                  <a:lnTo>
                    <a:pt x="3871618" y="3429000"/>
                  </a:lnTo>
                  <a:lnTo>
                    <a:pt x="3902526" y="3390900"/>
                  </a:lnTo>
                  <a:lnTo>
                    <a:pt x="3932702" y="3365500"/>
                  </a:lnTo>
                  <a:lnTo>
                    <a:pt x="3962135" y="3327400"/>
                  </a:lnTo>
                  <a:lnTo>
                    <a:pt x="3990812" y="3302000"/>
                  </a:lnTo>
                  <a:lnTo>
                    <a:pt x="4018723" y="3263900"/>
                  </a:lnTo>
                  <a:lnTo>
                    <a:pt x="4045854" y="3225800"/>
                  </a:lnTo>
                  <a:lnTo>
                    <a:pt x="4072196" y="3187700"/>
                  </a:lnTo>
                  <a:lnTo>
                    <a:pt x="4097735" y="3149600"/>
                  </a:lnTo>
                  <a:lnTo>
                    <a:pt x="4122461" y="3111500"/>
                  </a:lnTo>
                  <a:lnTo>
                    <a:pt x="4146361" y="3073400"/>
                  </a:lnTo>
                  <a:lnTo>
                    <a:pt x="4169423" y="3035300"/>
                  </a:lnTo>
                  <a:lnTo>
                    <a:pt x="4191636" y="2997200"/>
                  </a:lnTo>
                  <a:lnTo>
                    <a:pt x="4212988" y="2959100"/>
                  </a:lnTo>
                  <a:lnTo>
                    <a:pt x="4233468" y="2921000"/>
                  </a:lnTo>
                  <a:lnTo>
                    <a:pt x="4253063" y="2882900"/>
                  </a:lnTo>
                  <a:lnTo>
                    <a:pt x="4271762" y="2844800"/>
                  </a:lnTo>
                  <a:lnTo>
                    <a:pt x="4289553" y="2806700"/>
                  </a:lnTo>
                  <a:lnTo>
                    <a:pt x="4306425" y="2768600"/>
                  </a:lnTo>
                  <a:lnTo>
                    <a:pt x="4322365" y="2717800"/>
                  </a:lnTo>
                  <a:lnTo>
                    <a:pt x="4337361" y="2679700"/>
                  </a:lnTo>
                  <a:lnTo>
                    <a:pt x="4351403" y="2641600"/>
                  </a:lnTo>
                  <a:lnTo>
                    <a:pt x="4364478" y="2590800"/>
                  </a:lnTo>
                  <a:lnTo>
                    <a:pt x="4376575" y="2552700"/>
                  </a:lnTo>
                  <a:lnTo>
                    <a:pt x="4387681" y="2501900"/>
                  </a:lnTo>
                  <a:lnTo>
                    <a:pt x="4397786" y="2463800"/>
                  </a:lnTo>
                  <a:lnTo>
                    <a:pt x="4406876" y="2425700"/>
                  </a:lnTo>
                  <a:lnTo>
                    <a:pt x="4414942" y="2374900"/>
                  </a:lnTo>
                  <a:lnTo>
                    <a:pt x="4421970" y="2336800"/>
                  </a:lnTo>
                  <a:lnTo>
                    <a:pt x="4427949" y="2286000"/>
                  </a:lnTo>
                  <a:lnTo>
                    <a:pt x="4432867" y="2235200"/>
                  </a:lnTo>
                  <a:lnTo>
                    <a:pt x="4436713" y="2197100"/>
                  </a:lnTo>
                  <a:lnTo>
                    <a:pt x="4439474" y="2146300"/>
                  </a:lnTo>
                  <a:lnTo>
                    <a:pt x="4441140" y="2108200"/>
                  </a:lnTo>
                  <a:lnTo>
                    <a:pt x="4441698" y="2057400"/>
                  </a:lnTo>
                  <a:lnTo>
                    <a:pt x="4441140" y="2006600"/>
                  </a:lnTo>
                  <a:lnTo>
                    <a:pt x="4439474" y="1968500"/>
                  </a:lnTo>
                  <a:lnTo>
                    <a:pt x="4436713" y="1917700"/>
                  </a:lnTo>
                  <a:lnTo>
                    <a:pt x="4432867" y="1866900"/>
                  </a:lnTo>
                  <a:lnTo>
                    <a:pt x="4427949" y="1828800"/>
                  </a:lnTo>
                  <a:lnTo>
                    <a:pt x="4421970" y="1778000"/>
                  </a:lnTo>
                  <a:lnTo>
                    <a:pt x="4414942" y="1739900"/>
                  </a:lnTo>
                  <a:lnTo>
                    <a:pt x="4406876" y="1689100"/>
                  </a:lnTo>
                  <a:lnTo>
                    <a:pt x="4397786" y="1651000"/>
                  </a:lnTo>
                  <a:lnTo>
                    <a:pt x="4387681" y="1600200"/>
                  </a:lnTo>
                  <a:lnTo>
                    <a:pt x="4376575" y="1562100"/>
                  </a:lnTo>
                  <a:lnTo>
                    <a:pt x="4364478" y="1511300"/>
                  </a:lnTo>
                  <a:lnTo>
                    <a:pt x="4351403" y="1473200"/>
                  </a:lnTo>
                  <a:lnTo>
                    <a:pt x="4337361" y="1435100"/>
                  </a:lnTo>
                  <a:lnTo>
                    <a:pt x="4322365" y="1384300"/>
                  </a:lnTo>
                  <a:lnTo>
                    <a:pt x="4306425" y="1346200"/>
                  </a:lnTo>
                  <a:lnTo>
                    <a:pt x="4289553" y="1308100"/>
                  </a:lnTo>
                  <a:lnTo>
                    <a:pt x="4271762" y="1270000"/>
                  </a:lnTo>
                  <a:lnTo>
                    <a:pt x="4253063" y="1231900"/>
                  </a:lnTo>
                  <a:lnTo>
                    <a:pt x="4233468" y="1181100"/>
                  </a:lnTo>
                  <a:lnTo>
                    <a:pt x="4212988" y="1143000"/>
                  </a:lnTo>
                  <a:lnTo>
                    <a:pt x="4191636" y="1104900"/>
                  </a:lnTo>
                  <a:lnTo>
                    <a:pt x="4169423" y="1066800"/>
                  </a:lnTo>
                  <a:lnTo>
                    <a:pt x="4146361" y="1028700"/>
                  </a:lnTo>
                  <a:lnTo>
                    <a:pt x="4122461" y="990600"/>
                  </a:lnTo>
                  <a:lnTo>
                    <a:pt x="4097735" y="952500"/>
                  </a:lnTo>
                  <a:lnTo>
                    <a:pt x="4072196" y="927100"/>
                  </a:lnTo>
                  <a:lnTo>
                    <a:pt x="4045854" y="889000"/>
                  </a:lnTo>
                  <a:lnTo>
                    <a:pt x="4018723" y="850900"/>
                  </a:lnTo>
                  <a:lnTo>
                    <a:pt x="3990812" y="812800"/>
                  </a:lnTo>
                  <a:lnTo>
                    <a:pt x="3962135" y="787400"/>
                  </a:lnTo>
                  <a:lnTo>
                    <a:pt x="3932702" y="749300"/>
                  </a:lnTo>
                  <a:lnTo>
                    <a:pt x="3902526" y="711200"/>
                  </a:lnTo>
                  <a:lnTo>
                    <a:pt x="3871618" y="685800"/>
                  </a:lnTo>
                  <a:lnTo>
                    <a:pt x="3839991" y="647700"/>
                  </a:lnTo>
                  <a:lnTo>
                    <a:pt x="3807655" y="622300"/>
                  </a:lnTo>
                  <a:lnTo>
                    <a:pt x="3774623" y="584200"/>
                  </a:lnTo>
                  <a:lnTo>
                    <a:pt x="3740907" y="558800"/>
                  </a:lnTo>
                  <a:lnTo>
                    <a:pt x="3706517" y="533400"/>
                  </a:lnTo>
                  <a:lnTo>
                    <a:pt x="3671467" y="508000"/>
                  </a:lnTo>
                  <a:lnTo>
                    <a:pt x="3635767" y="469900"/>
                  </a:lnTo>
                  <a:lnTo>
                    <a:pt x="3599430" y="444500"/>
                  </a:lnTo>
                  <a:lnTo>
                    <a:pt x="3562466" y="419100"/>
                  </a:lnTo>
                  <a:lnTo>
                    <a:pt x="3524889" y="393700"/>
                  </a:lnTo>
                  <a:lnTo>
                    <a:pt x="3486709" y="368300"/>
                  </a:lnTo>
                  <a:lnTo>
                    <a:pt x="3408590" y="317500"/>
                  </a:lnTo>
                  <a:lnTo>
                    <a:pt x="3368673" y="304800"/>
                  </a:lnTo>
                  <a:lnTo>
                    <a:pt x="3287187" y="254000"/>
                  </a:lnTo>
                  <a:lnTo>
                    <a:pt x="3245640" y="228600"/>
                  </a:lnTo>
                  <a:lnTo>
                    <a:pt x="3203573" y="215900"/>
                  </a:lnTo>
                  <a:lnTo>
                    <a:pt x="3160997" y="190500"/>
                  </a:lnTo>
                  <a:lnTo>
                    <a:pt x="3074369" y="165100"/>
                  </a:lnTo>
                  <a:lnTo>
                    <a:pt x="3030339" y="139700"/>
                  </a:lnTo>
                  <a:lnTo>
                    <a:pt x="2662483" y="38100"/>
                  </a:lnTo>
                  <a:close/>
                </a:path>
                <a:path w="4441825" h="4102100">
                  <a:moveTo>
                    <a:pt x="2566611" y="25400"/>
                  </a:moveTo>
                  <a:lnTo>
                    <a:pt x="1875086" y="25400"/>
                  </a:lnTo>
                  <a:lnTo>
                    <a:pt x="1826972" y="38100"/>
                  </a:lnTo>
                  <a:lnTo>
                    <a:pt x="2614725" y="38100"/>
                  </a:lnTo>
                  <a:lnTo>
                    <a:pt x="2566611" y="25400"/>
                  </a:lnTo>
                  <a:close/>
                </a:path>
                <a:path w="4441825" h="4102100">
                  <a:moveTo>
                    <a:pt x="2469364" y="12700"/>
                  </a:moveTo>
                  <a:lnTo>
                    <a:pt x="1972333" y="12700"/>
                  </a:lnTo>
                  <a:lnTo>
                    <a:pt x="1923543" y="25400"/>
                  </a:lnTo>
                  <a:lnTo>
                    <a:pt x="2518154" y="25400"/>
                  </a:lnTo>
                  <a:lnTo>
                    <a:pt x="2469364" y="12700"/>
                  </a:lnTo>
                  <a:close/>
                </a:path>
                <a:path w="4441825" h="4102100">
                  <a:moveTo>
                    <a:pt x="2321121" y="0"/>
                  </a:moveTo>
                  <a:lnTo>
                    <a:pt x="2120576" y="0"/>
                  </a:lnTo>
                  <a:lnTo>
                    <a:pt x="2070861" y="12700"/>
                  </a:lnTo>
                  <a:lnTo>
                    <a:pt x="2370836" y="12700"/>
                  </a:lnTo>
                  <a:lnTo>
                    <a:pt x="2321121" y="0"/>
                  </a:lnTo>
                  <a:close/>
                </a:path>
              </a:pathLst>
            </a:custGeom>
            <a:grpFill/>
            <a:ln>
              <a:noFill/>
            </a:ln>
          </p:spPr>
          <p:txBody>
            <a:bodyPr wrap="square" lIns="0" tIns="0" rIns="0" bIns="0" rtlCol="0"/>
            <a:lstStyle/>
            <a:p>
              <a:endParaRPr/>
            </a:p>
          </p:txBody>
        </p:sp>
        <p:sp>
          <p:nvSpPr>
            <p:cNvPr id="20" name="object 4">
              <a:extLst>
                <a:ext uri="{FF2B5EF4-FFF2-40B4-BE49-F238E27FC236}">
                  <a16:creationId xmlns:a16="http://schemas.microsoft.com/office/drawing/2014/main" id="{74DD0FBB-5D3D-42FE-9699-DAEEC935E4DB}"/>
                </a:ext>
              </a:extLst>
            </p:cNvPr>
            <p:cNvSpPr/>
            <p:nvPr/>
          </p:nvSpPr>
          <p:spPr>
            <a:xfrm>
              <a:off x="7344110" y="994336"/>
              <a:ext cx="3017520" cy="2753091"/>
            </a:xfrm>
            <a:custGeom>
              <a:avLst/>
              <a:gdLst/>
              <a:ahLst/>
              <a:cxnLst/>
              <a:rect l="l" t="t" r="r" b="b"/>
              <a:pathLst>
                <a:path w="4441825" h="4105275">
                  <a:moveTo>
                    <a:pt x="0" y="2052447"/>
                  </a:moveTo>
                  <a:lnTo>
                    <a:pt x="557" y="2005985"/>
                  </a:lnTo>
                  <a:lnTo>
                    <a:pt x="2223" y="1959777"/>
                  </a:lnTo>
                  <a:lnTo>
                    <a:pt x="4984" y="1913832"/>
                  </a:lnTo>
                  <a:lnTo>
                    <a:pt x="8830" y="1868161"/>
                  </a:lnTo>
                  <a:lnTo>
                    <a:pt x="13748" y="1822775"/>
                  </a:lnTo>
                  <a:lnTo>
                    <a:pt x="19727" y="1777685"/>
                  </a:lnTo>
                  <a:lnTo>
                    <a:pt x="26755" y="1732902"/>
                  </a:lnTo>
                  <a:lnTo>
                    <a:pt x="34821" y="1688436"/>
                  </a:lnTo>
                  <a:lnTo>
                    <a:pt x="43911" y="1644299"/>
                  </a:lnTo>
                  <a:lnTo>
                    <a:pt x="54016" y="1600502"/>
                  </a:lnTo>
                  <a:lnTo>
                    <a:pt x="65122" y="1557055"/>
                  </a:lnTo>
                  <a:lnTo>
                    <a:pt x="77219" y="1513969"/>
                  </a:lnTo>
                  <a:lnTo>
                    <a:pt x="90294" y="1471255"/>
                  </a:lnTo>
                  <a:lnTo>
                    <a:pt x="104336" y="1428924"/>
                  </a:lnTo>
                  <a:lnTo>
                    <a:pt x="119332" y="1386986"/>
                  </a:lnTo>
                  <a:lnTo>
                    <a:pt x="135272" y="1345453"/>
                  </a:lnTo>
                  <a:lnTo>
                    <a:pt x="152144" y="1304336"/>
                  </a:lnTo>
                  <a:lnTo>
                    <a:pt x="169935" y="1263645"/>
                  </a:lnTo>
                  <a:lnTo>
                    <a:pt x="188634" y="1223391"/>
                  </a:lnTo>
                  <a:lnTo>
                    <a:pt x="208229" y="1183585"/>
                  </a:lnTo>
                  <a:lnTo>
                    <a:pt x="228709" y="1144238"/>
                  </a:lnTo>
                  <a:lnTo>
                    <a:pt x="250061" y="1105361"/>
                  </a:lnTo>
                  <a:lnTo>
                    <a:pt x="272274" y="1066965"/>
                  </a:lnTo>
                  <a:lnTo>
                    <a:pt x="295336" y="1029060"/>
                  </a:lnTo>
                  <a:lnTo>
                    <a:pt x="319236" y="991657"/>
                  </a:lnTo>
                  <a:lnTo>
                    <a:pt x="343962" y="954767"/>
                  </a:lnTo>
                  <a:lnTo>
                    <a:pt x="369501" y="918402"/>
                  </a:lnTo>
                  <a:lnTo>
                    <a:pt x="395843" y="882572"/>
                  </a:lnTo>
                  <a:lnTo>
                    <a:pt x="422974" y="847287"/>
                  </a:lnTo>
                  <a:lnTo>
                    <a:pt x="450885" y="812559"/>
                  </a:lnTo>
                  <a:lnTo>
                    <a:pt x="479562" y="778399"/>
                  </a:lnTo>
                  <a:lnTo>
                    <a:pt x="508995" y="744817"/>
                  </a:lnTo>
                  <a:lnTo>
                    <a:pt x="539171" y="711824"/>
                  </a:lnTo>
                  <a:lnTo>
                    <a:pt x="570079" y="679431"/>
                  </a:lnTo>
                  <a:lnTo>
                    <a:pt x="601706" y="647649"/>
                  </a:lnTo>
                  <a:lnTo>
                    <a:pt x="634042" y="616489"/>
                  </a:lnTo>
                  <a:lnTo>
                    <a:pt x="667074" y="585962"/>
                  </a:lnTo>
                  <a:lnTo>
                    <a:pt x="700790" y="556079"/>
                  </a:lnTo>
                  <a:lnTo>
                    <a:pt x="735180" y="526849"/>
                  </a:lnTo>
                  <a:lnTo>
                    <a:pt x="770230" y="498286"/>
                  </a:lnTo>
                  <a:lnTo>
                    <a:pt x="805930" y="470398"/>
                  </a:lnTo>
                  <a:lnTo>
                    <a:pt x="842267" y="443197"/>
                  </a:lnTo>
                  <a:lnTo>
                    <a:pt x="879231" y="416694"/>
                  </a:lnTo>
                  <a:lnTo>
                    <a:pt x="916808" y="390900"/>
                  </a:lnTo>
                  <a:lnTo>
                    <a:pt x="954988" y="365826"/>
                  </a:lnTo>
                  <a:lnTo>
                    <a:pt x="993758" y="341482"/>
                  </a:lnTo>
                  <a:lnTo>
                    <a:pt x="1033107" y="317879"/>
                  </a:lnTo>
                  <a:lnTo>
                    <a:pt x="1073024" y="295028"/>
                  </a:lnTo>
                  <a:lnTo>
                    <a:pt x="1113495" y="272941"/>
                  </a:lnTo>
                  <a:lnTo>
                    <a:pt x="1154510" y="251627"/>
                  </a:lnTo>
                  <a:lnTo>
                    <a:pt x="1196057" y="231099"/>
                  </a:lnTo>
                  <a:lnTo>
                    <a:pt x="1238124" y="211365"/>
                  </a:lnTo>
                  <a:lnTo>
                    <a:pt x="1280700" y="192439"/>
                  </a:lnTo>
                  <a:lnTo>
                    <a:pt x="1323771" y="174330"/>
                  </a:lnTo>
                  <a:lnTo>
                    <a:pt x="1367328" y="157048"/>
                  </a:lnTo>
                  <a:lnTo>
                    <a:pt x="1411358" y="140607"/>
                  </a:lnTo>
                  <a:lnTo>
                    <a:pt x="1455849" y="125015"/>
                  </a:lnTo>
                  <a:lnTo>
                    <a:pt x="1500789" y="110283"/>
                  </a:lnTo>
                  <a:lnTo>
                    <a:pt x="1546167" y="96424"/>
                  </a:lnTo>
                  <a:lnTo>
                    <a:pt x="1591972" y="83447"/>
                  </a:lnTo>
                  <a:lnTo>
                    <a:pt x="1638190" y="71363"/>
                  </a:lnTo>
                  <a:lnTo>
                    <a:pt x="1684811" y="60184"/>
                  </a:lnTo>
                  <a:lnTo>
                    <a:pt x="1731823" y="49920"/>
                  </a:lnTo>
                  <a:lnTo>
                    <a:pt x="1779214" y="40582"/>
                  </a:lnTo>
                  <a:lnTo>
                    <a:pt x="1826972" y="32180"/>
                  </a:lnTo>
                  <a:lnTo>
                    <a:pt x="1875086" y="24727"/>
                  </a:lnTo>
                  <a:lnTo>
                    <a:pt x="1923543" y="18231"/>
                  </a:lnTo>
                  <a:lnTo>
                    <a:pt x="1972333" y="12706"/>
                  </a:lnTo>
                  <a:lnTo>
                    <a:pt x="2021443" y="8161"/>
                  </a:lnTo>
                  <a:lnTo>
                    <a:pt x="2070861" y="4606"/>
                  </a:lnTo>
                  <a:lnTo>
                    <a:pt x="2120576" y="2054"/>
                  </a:lnTo>
                  <a:lnTo>
                    <a:pt x="2170575" y="515"/>
                  </a:lnTo>
                  <a:lnTo>
                    <a:pt x="2220849" y="0"/>
                  </a:lnTo>
                  <a:lnTo>
                    <a:pt x="2271122" y="515"/>
                  </a:lnTo>
                  <a:lnTo>
                    <a:pt x="2321121" y="2054"/>
                  </a:lnTo>
                  <a:lnTo>
                    <a:pt x="2370836" y="4606"/>
                  </a:lnTo>
                  <a:lnTo>
                    <a:pt x="2420254" y="8161"/>
                  </a:lnTo>
                  <a:lnTo>
                    <a:pt x="2469364" y="12706"/>
                  </a:lnTo>
                  <a:lnTo>
                    <a:pt x="2518154" y="18231"/>
                  </a:lnTo>
                  <a:lnTo>
                    <a:pt x="2566611" y="24727"/>
                  </a:lnTo>
                  <a:lnTo>
                    <a:pt x="2614725" y="32180"/>
                  </a:lnTo>
                  <a:lnTo>
                    <a:pt x="2662483" y="40582"/>
                  </a:lnTo>
                  <a:lnTo>
                    <a:pt x="2709874" y="49920"/>
                  </a:lnTo>
                  <a:lnTo>
                    <a:pt x="2756886" y="60184"/>
                  </a:lnTo>
                  <a:lnTo>
                    <a:pt x="2803507" y="71363"/>
                  </a:lnTo>
                  <a:lnTo>
                    <a:pt x="2849725" y="83447"/>
                  </a:lnTo>
                  <a:lnTo>
                    <a:pt x="2895530" y="96424"/>
                  </a:lnTo>
                  <a:lnTo>
                    <a:pt x="2940908" y="110283"/>
                  </a:lnTo>
                  <a:lnTo>
                    <a:pt x="2985848" y="125015"/>
                  </a:lnTo>
                  <a:lnTo>
                    <a:pt x="3030339" y="140607"/>
                  </a:lnTo>
                  <a:lnTo>
                    <a:pt x="3074369" y="157048"/>
                  </a:lnTo>
                  <a:lnTo>
                    <a:pt x="3117926" y="174330"/>
                  </a:lnTo>
                  <a:lnTo>
                    <a:pt x="3160997" y="192439"/>
                  </a:lnTo>
                  <a:lnTo>
                    <a:pt x="3203573" y="211365"/>
                  </a:lnTo>
                  <a:lnTo>
                    <a:pt x="3245640" y="231099"/>
                  </a:lnTo>
                  <a:lnTo>
                    <a:pt x="3287187" y="251627"/>
                  </a:lnTo>
                  <a:lnTo>
                    <a:pt x="3328202" y="272941"/>
                  </a:lnTo>
                  <a:lnTo>
                    <a:pt x="3368673" y="295028"/>
                  </a:lnTo>
                  <a:lnTo>
                    <a:pt x="3408590" y="317879"/>
                  </a:lnTo>
                  <a:lnTo>
                    <a:pt x="3447939" y="341482"/>
                  </a:lnTo>
                  <a:lnTo>
                    <a:pt x="3486709" y="365826"/>
                  </a:lnTo>
                  <a:lnTo>
                    <a:pt x="3524889" y="390900"/>
                  </a:lnTo>
                  <a:lnTo>
                    <a:pt x="3562466" y="416694"/>
                  </a:lnTo>
                  <a:lnTo>
                    <a:pt x="3599430" y="443197"/>
                  </a:lnTo>
                  <a:lnTo>
                    <a:pt x="3635767" y="470398"/>
                  </a:lnTo>
                  <a:lnTo>
                    <a:pt x="3671467" y="498286"/>
                  </a:lnTo>
                  <a:lnTo>
                    <a:pt x="3706517" y="526849"/>
                  </a:lnTo>
                  <a:lnTo>
                    <a:pt x="3740907" y="556079"/>
                  </a:lnTo>
                  <a:lnTo>
                    <a:pt x="3774623" y="585962"/>
                  </a:lnTo>
                  <a:lnTo>
                    <a:pt x="3807655" y="616489"/>
                  </a:lnTo>
                  <a:lnTo>
                    <a:pt x="3839991" y="647649"/>
                  </a:lnTo>
                  <a:lnTo>
                    <a:pt x="3871618" y="679431"/>
                  </a:lnTo>
                  <a:lnTo>
                    <a:pt x="3902526" y="711824"/>
                  </a:lnTo>
                  <a:lnTo>
                    <a:pt x="3932702" y="744817"/>
                  </a:lnTo>
                  <a:lnTo>
                    <a:pt x="3962135" y="778399"/>
                  </a:lnTo>
                  <a:lnTo>
                    <a:pt x="3990812" y="812559"/>
                  </a:lnTo>
                  <a:lnTo>
                    <a:pt x="4018723" y="847287"/>
                  </a:lnTo>
                  <a:lnTo>
                    <a:pt x="4045854" y="882572"/>
                  </a:lnTo>
                  <a:lnTo>
                    <a:pt x="4072196" y="918402"/>
                  </a:lnTo>
                  <a:lnTo>
                    <a:pt x="4097735" y="954767"/>
                  </a:lnTo>
                  <a:lnTo>
                    <a:pt x="4122461" y="991657"/>
                  </a:lnTo>
                  <a:lnTo>
                    <a:pt x="4146361" y="1029060"/>
                  </a:lnTo>
                  <a:lnTo>
                    <a:pt x="4169423" y="1066965"/>
                  </a:lnTo>
                  <a:lnTo>
                    <a:pt x="4191636" y="1105361"/>
                  </a:lnTo>
                  <a:lnTo>
                    <a:pt x="4212988" y="1144238"/>
                  </a:lnTo>
                  <a:lnTo>
                    <a:pt x="4233468" y="1183585"/>
                  </a:lnTo>
                  <a:lnTo>
                    <a:pt x="4253063" y="1223391"/>
                  </a:lnTo>
                  <a:lnTo>
                    <a:pt x="4271762" y="1263645"/>
                  </a:lnTo>
                  <a:lnTo>
                    <a:pt x="4289553" y="1304336"/>
                  </a:lnTo>
                  <a:lnTo>
                    <a:pt x="4306425" y="1345453"/>
                  </a:lnTo>
                  <a:lnTo>
                    <a:pt x="4322365" y="1386986"/>
                  </a:lnTo>
                  <a:lnTo>
                    <a:pt x="4337361" y="1428924"/>
                  </a:lnTo>
                  <a:lnTo>
                    <a:pt x="4351403" y="1471255"/>
                  </a:lnTo>
                  <a:lnTo>
                    <a:pt x="4364478" y="1513969"/>
                  </a:lnTo>
                  <a:lnTo>
                    <a:pt x="4376575" y="1557055"/>
                  </a:lnTo>
                  <a:lnTo>
                    <a:pt x="4387681" y="1600502"/>
                  </a:lnTo>
                  <a:lnTo>
                    <a:pt x="4397786" y="1644299"/>
                  </a:lnTo>
                  <a:lnTo>
                    <a:pt x="4406876" y="1688436"/>
                  </a:lnTo>
                  <a:lnTo>
                    <a:pt x="4414942" y="1732902"/>
                  </a:lnTo>
                  <a:lnTo>
                    <a:pt x="4421970" y="1777685"/>
                  </a:lnTo>
                  <a:lnTo>
                    <a:pt x="4427949" y="1822775"/>
                  </a:lnTo>
                  <a:lnTo>
                    <a:pt x="4432867" y="1868161"/>
                  </a:lnTo>
                  <a:lnTo>
                    <a:pt x="4436713" y="1913832"/>
                  </a:lnTo>
                  <a:lnTo>
                    <a:pt x="4439474" y="1959777"/>
                  </a:lnTo>
                  <a:lnTo>
                    <a:pt x="4441140" y="2005985"/>
                  </a:lnTo>
                  <a:lnTo>
                    <a:pt x="4441698" y="2052447"/>
                  </a:lnTo>
                  <a:lnTo>
                    <a:pt x="4441140" y="2098908"/>
                  </a:lnTo>
                  <a:lnTo>
                    <a:pt x="4439474" y="2145116"/>
                  </a:lnTo>
                  <a:lnTo>
                    <a:pt x="4436713" y="2191061"/>
                  </a:lnTo>
                  <a:lnTo>
                    <a:pt x="4432867" y="2236732"/>
                  </a:lnTo>
                  <a:lnTo>
                    <a:pt x="4427949" y="2282118"/>
                  </a:lnTo>
                  <a:lnTo>
                    <a:pt x="4421970" y="2327208"/>
                  </a:lnTo>
                  <a:lnTo>
                    <a:pt x="4414942" y="2371991"/>
                  </a:lnTo>
                  <a:lnTo>
                    <a:pt x="4406876" y="2416457"/>
                  </a:lnTo>
                  <a:lnTo>
                    <a:pt x="4397786" y="2460594"/>
                  </a:lnTo>
                  <a:lnTo>
                    <a:pt x="4387681" y="2504391"/>
                  </a:lnTo>
                  <a:lnTo>
                    <a:pt x="4376575" y="2547838"/>
                  </a:lnTo>
                  <a:lnTo>
                    <a:pt x="4364478" y="2590924"/>
                  </a:lnTo>
                  <a:lnTo>
                    <a:pt x="4351403" y="2633638"/>
                  </a:lnTo>
                  <a:lnTo>
                    <a:pt x="4337361" y="2675969"/>
                  </a:lnTo>
                  <a:lnTo>
                    <a:pt x="4322365" y="2717907"/>
                  </a:lnTo>
                  <a:lnTo>
                    <a:pt x="4306425" y="2759440"/>
                  </a:lnTo>
                  <a:lnTo>
                    <a:pt x="4289553" y="2800557"/>
                  </a:lnTo>
                  <a:lnTo>
                    <a:pt x="4271762" y="2841248"/>
                  </a:lnTo>
                  <a:lnTo>
                    <a:pt x="4253063" y="2881502"/>
                  </a:lnTo>
                  <a:lnTo>
                    <a:pt x="4233468" y="2921308"/>
                  </a:lnTo>
                  <a:lnTo>
                    <a:pt x="4212988" y="2960655"/>
                  </a:lnTo>
                  <a:lnTo>
                    <a:pt x="4191636" y="2999532"/>
                  </a:lnTo>
                  <a:lnTo>
                    <a:pt x="4169423" y="3037928"/>
                  </a:lnTo>
                  <a:lnTo>
                    <a:pt x="4146361" y="3075833"/>
                  </a:lnTo>
                  <a:lnTo>
                    <a:pt x="4122461" y="3113236"/>
                  </a:lnTo>
                  <a:lnTo>
                    <a:pt x="4097735" y="3150126"/>
                  </a:lnTo>
                  <a:lnTo>
                    <a:pt x="4072196" y="3186491"/>
                  </a:lnTo>
                  <a:lnTo>
                    <a:pt x="4045854" y="3222321"/>
                  </a:lnTo>
                  <a:lnTo>
                    <a:pt x="4018723" y="3257606"/>
                  </a:lnTo>
                  <a:lnTo>
                    <a:pt x="3990812" y="3292334"/>
                  </a:lnTo>
                  <a:lnTo>
                    <a:pt x="3962135" y="3326494"/>
                  </a:lnTo>
                  <a:lnTo>
                    <a:pt x="3932702" y="3360076"/>
                  </a:lnTo>
                  <a:lnTo>
                    <a:pt x="3902526" y="3393069"/>
                  </a:lnTo>
                  <a:lnTo>
                    <a:pt x="3871618" y="3425462"/>
                  </a:lnTo>
                  <a:lnTo>
                    <a:pt x="3839991" y="3457244"/>
                  </a:lnTo>
                  <a:lnTo>
                    <a:pt x="3807655" y="3488404"/>
                  </a:lnTo>
                  <a:lnTo>
                    <a:pt x="3774623" y="3518931"/>
                  </a:lnTo>
                  <a:lnTo>
                    <a:pt x="3740907" y="3548814"/>
                  </a:lnTo>
                  <a:lnTo>
                    <a:pt x="3706517" y="3578044"/>
                  </a:lnTo>
                  <a:lnTo>
                    <a:pt x="3671467" y="3606607"/>
                  </a:lnTo>
                  <a:lnTo>
                    <a:pt x="3635767" y="3634495"/>
                  </a:lnTo>
                  <a:lnTo>
                    <a:pt x="3599430" y="3661696"/>
                  </a:lnTo>
                  <a:lnTo>
                    <a:pt x="3562466" y="3688199"/>
                  </a:lnTo>
                  <a:lnTo>
                    <a:pt x="3524889" y="3713993"/>
                  </a:lnTo>
                  <a:lnTo>
                    <a:pt x="3486709" y="3739067"/>
                  </a:lnTo>
                  <a:lnTo>
                    <a:pt x="3447939" y="3763411"/>
                  </a:lnTo>
                  <a:lnTo>
                    <a:pt x="3408590" y="3787014"/>
                  </a:lnTo>
                  <a:lnTo>
                    <a:pt x="3368673" y="3809865"/>
                  </a:lnTo>
                  <a:lnTo>
                    <a:pt x="3328202" y="3831952"/>
                  </a:lnTo>
                  <a:lnTo>
                    <a:pt x="3287187" y="3853266"/>
                  </a:lnTo>
                  <a:lnTo>
                    <a:pt x="3245640" y="3873794"/>
                  </a:lnTo>
                  <a:lnTo>
                    <a:pt x="3203573" y="3893528"/>
                  </a:lnTo>
                  <a:lnTo>
                    <a:pt x="3160997" y="3912454"/>
                  </a:lnTo>
                  <a:lnTo>
                    <a:pt x="3117926" y="3930563"/>
                  </a:lnTo>
                  <a:lnTo>
                    <a:pt x="3074369" y="3947845"/>
                  </a:lnTo>
                  <a:lnTo>
                    <a:pt x="3030339" y="3964286"/>
                  </a:lnTo>
                  <a:lnTo>
                    <a:pt x="2985848" y="3979878"/>
                  </a:lnTo>
                  <a:lnTo>
                    <a:pt x="2940908" y="3994610"/>
                  </a:lnTo>
                  <a:lnTo>
                    <a:pt x="2895530" y="4008469"/>
                  </a:lnTo>
                  <a:lnTo>
                    <a:pt x="2849725" y="4021446"/>
                  </a:lnTo>
                  <a:lnTo>
                    <a:pt x="2803507" y="4033530"/>
                  </a:lnTo>
                  <a:lnTo>
                    <a:pt x="2756886" y="4044709"/>
                  </a:lnTo>
                  <a:lnTo>
                    <a:pt x="2709874" y="4054973"/>
                  </a:lnTo>
                  <a:lnTo>
                    <a:pt x="2662483" y="4064311"/>
                  </a:lnTo>
                  <a:lnTo>
                    <a:pt x="2614725" y="4072713"/>
                  </a:lnTo>
                  <a:lnTo>
                    <a:pt x="2566611" y="4080166"/>
                  </a:lnTo>
                  <a:lnTo>
                    <a:pt x="2518154" y="4086662"/>
                  </a:lnTo>
                  <a:lnTo>
                    <a:pt x="2469364" y="4092187"/>
                  </a:lnTo>
                  <a:lnTo>
                    <a:pt x="2420254" y="4096732"/>
                  </a:lnTo>
                  <a:lnTo>
                    <a:pt x="2370836" y="4100287"/>
                  </a:lnTo>
                  <a:lnTo>
                    <a:pt x="2321121" y="4102839"/>
                  </a:lnTo>
                  <a:lnTo>
                    <a:pt x="2271122" y="4104378"/>
                  </a:lnTo>
                  <a:lnTo>
                    <a:pt x="2220849" y="4104894"/>
                  </a:lnTo>
                  <a:lnTo>
                    <a:pt x="2170575" y="4104378"/>
                  </a:lnTo>
                  <a:lnTo>
                    <a:pt x="2120576" y="4102839"/>
                  </a:lnTo>
                  <a:lnTo>
                    <a:pt x="2070861" y="4100287"/>
                  </a:lnTo>
                  <a:lnTo>
                    <a:pt x="2021443" y="4096732"/>
                  </a:lnTo>
                  <a:lnTo>
                    <a:pt x="1972333" y="4092187"/>
                  </a:lnTo>
                  <a:lnTo>
                    <a:pt x="1923543" y="4086662"/>
                  </a:lnTo>
                  <a:lnTo>
                    <a:pt x="1875086" y="4080166"/>
                  </a:lnTo>
                  <a:lnTo>
                    <a:pt x="1826972" y="4072713"/>
                  </a:lnTo>
                  <a:lnTo>
                    <a:pt x="1779214" y="4064311"/>
                  </a:lnTo>
                  <a:lnTo>
                    <a:pt x="1731823" y="4054973"/>
                  </a:lnTo>
                  <a:lnTo>
                    <a:pt x="1684811" y="4044709"/>
                  </a:lnTo>
                  <a:lnTo>
                    <a:pt x="1638190" y="4033530"/>
                  </a:lnTo>
                  <a:lnTo>
                    <a:pt x="1591972" y="4021446"/>
                  </a:lnTo>
                  <a:lnTo>
                    <a:pt x="1546167" y="4008469"/>
                  </a:lnTo>
                  <a:lnTo>
                    <a:pt x="1500789" y="3994610"/>
                  </a:lnTo>
                  <a:lnTo>
                    <a:pt x="1455849" y="3979878"/>
                  </a:lnTo>
                  <a:lnTo>
                    <a:pt x="1411358" y="3964286"/>
                  </a:lnTo>
                  <a:lnTo>
                    <a:pt x="1367328" y="3947845"/>
                  </a:lnTo>
                  <a:lnTo>
                    <a:pt x="1323771" y="3930563"/>
                  </a:lnTo>
                  <a:lnTo>
                    <a:pt x="1280700" y="3912454"/>
                  </a:lnTo>
                  <a:lnTo>
                    <a:pt x="1238124" y="3893528"/>
                  </a:lnTo>
                  <a:lnTo>
                    <a:pt x="1196057" y="3873794"/>
                  </a:lnTo>
                  <a:lnTo>
                    <a:pt x="1154510" y="3853266"/>
                  </a:lnTo>
                  <a:lnTo>
                    <a:pt x="1113495" y="3831952"/>
                  </a:lnTo>
                  <a:lnTo>
                    <a:pt x="1073024" y="3809865"/>
                  </a:lnTo>
                  <a:lnTo>
                    <a:pt x="1033107" y="3787014"/>
                  </a:lnTo>
                  <a:lnTo>
                    <a:pt x="993758" y="3763411"/>
                  </a:lnTo>
                  <a:lnTo>
                    <a:pt x="954988" y="3739067"/>
                  </a:lnTo>
                  <a:lnTo>
                    <a:pt x="916808" y="3713993"/>
                  </a:lnTo>
                  <a:lnTo>
                    <a:pt x="879231" y="3688199"/>
                  </a:lnTo>
                  <a:lnTo>
                    <a:pt x="842267" y="3661696"/>
                  </a:lnTo>
                  <a:lnTo>
                    <a:pt x="805930" y="3634495"/>
                  </a:lnTo>
                  <a:lnTo>
                    <a:pt x="770230" y="3606607"/>
                  </a:lnTo>
                  <a:lnTo>
                    <a:pt x="735180" y="3578044"/>
                  </a:lnTo>
                  <a:lnTo>
                    <a:pt x="700790" y="3548814"/>
                  </a:lnTo>
                  <a:lnTo>
                    <a:pt x="667074" y="3518931"/>
                  </a:lnTo>
                  <a:lnTo>
                    <a:pt x="634042" y="3488404"/>
                  </a:lnTo>
                  <a:lnTo>
                    <a:pt x="601706" y="3457244"/>
                  </a:lnTo>
                  <a:lnTo>
                    <a:pt x="570079" y="3425462"/>
                  </a:lnTo>
                  <a:lnTo>
                    <a:pt x="539171" y="3393069"/>
                  </a:lnTo>
                  <a:lnTo>
                    <a:pt x="508995" y="3360076"/>
                  </a:lnTo>
                  <a:lnTo>
                    <a:pt x="479562" y="3326494"/>
                  </a:lnTo>
                  <a:lnTo>
                    <a:pt x="450885" y="3292334"/>
                  </a:lnTo>
                  <a:lnTo>
                    <a:pt x="422974" y="3257606"/>
                  </a:lnTo>
                  <a:lnTo>
                    <a:pt x="395843" y="3222321"/>
                  </a:lnTo>
                  <a:lnTo>
                    <a:pt x="369501" y="3186491"/>
                  </a:lnTo>
                  <a:lnTo>
                    <a:pt x="343962" y="3150126"/>
                  </a:lnTo>
                  <a:lnTo>
                    <a:pt x="319236" y="3113236"/>
                  </a:lnTo>
                  <a:lnTo>
                    <a:pt x="295336" y="3075833"/>
                  </a:lnTo>
                  <a:lnTo>
                    <a:pt x="272274" y="3037928"/>
                  </a:lnTo>
                  <a:lnTo>
                    <a:pt x="250061" y="2999532"/>
                  </a:lnTo>
                  <a:lnTo>
                    <a:pt x="228709" y="2960655"/>
                  </a:lnTo>
                  <a:lnTo>
                    <a:pt x="208229" y="2921308"/>
                  </a:lnTo>
                  <a:lnTo>
                    <a:pt x="188634" y="2881502"/>
                  </a:lnTo>
                  <a:lnTo>
                    <a:pt x="169935" y="2841248"/>
                  </a:lnTo>
                  <a:lnTo>
                    <a:pt x="152144" y="2800557"/>
                  </a:lnTo>
                  <a:lnTo>
                    <a:pt x="135272" y="2759440"/>
                  </a:lnTo>
                  <a:lnTo>
                    <a:pt x="119332" y="2717907"/>
                  </a:lnTo>
                  <a:lnTo>
                    <a:pt x="104336" y="2675969"/>
                  </a:lnTo>
                  <a:lnTo>
                    <a:pt x="90294" y="2633638"/>
                  </a:lnTo>
                  <a:lnTo>
                    <a:pt x="77219" y="2590924"/>
                  </a:lnTo>
                  <a:lnTo>
                    <a:pt x="65122" y="2547838"/>
                  </a:lnTo>
                  <a:lnTo>
                    <a:pt x="54016" y="2504391"/>
                  </a:lnTo>
                  <a:lnTo>
                    <a:pt x="43911" y="2460594"/>
                  </a:lnTo>
                  <a:lnTo>
                    <a:pt x="34821" y="2416457"/>
                  </a:lnTo>
                  <a:lnTo>
                    <a:pt x="26755" y="2371991"/>
                  </a:lnTo>
                  <a:lnTo>
                    <a:pt x="19727" y="2327208"/>
                  </a:lnTo>
                  <a:lnTo>
                    <a:pt x="13748" y="2282118"/>
                  </a:lnTo>
                  <a:lnTo>
                    <a:pt x="8830" y="2236732"/>
                  </a:lnTo>
                  <a:lnTo>
                    <a:pt x="4984" y="2191061"/>
                  </a:lnTo>
                  <a:lnTo>
                    <a:pt x="2223" y="2145116"/>
                  </a:lnTo>
                  <a:lnTo>
                    <a:pt x="557" y="2098908"/>
                  </a:lnTo>
                  <a:lnTo>
                    <a:pt x="0" y="2052447"/>
                  </a:lnTo>
                  <a:close/>
                </a:path>
              </a:pathLst>
            </a:custGeom>
            <a:grpFill/>
            <a:ln w="76200">
              <a:noFill/>
            </a:ln>
          </p:spPr>
          <p:txBody>
            <a:bodyPr wrap="square" lIns="0" tIns="0" rIns="0" bIns="0" rtlCol="0"/>
            <a:lstStyle/>
            <a:p>
              <a:endParaRPr/>
            </a:p>
          </p:txBody>
        </p:sp>
      </p:grpSp>
      <p:sp>
        <p:nvSpPr>
          <p:cNvPr id="29" name="Content Placeholder 2"/>
          <p:cNvSpPr txBox="1">
            <a:spLocks noGrp="1"/>
          </p:cNvSpPr>
          <p:nvPr>
            <p:ph type="title" idx="4294967295"/>
          </p:nvPr>
        </p:nvSpPr>
        <p:spPr>
          <a:xfrm>
            <a:off x="5986022" y="2097080"/>
            <a:ext cx="5952852" cy="24400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0" algn="ctr" defTabSz="914400" rtl="0" eaLnBrk="1" fontAlgn="auto" latinLnBrk="0" hangingPunct="1">
              <a:lnSpc>
                <a:spcPct val="100000"/>
              </a:lnSpc>
              <a:spcBef>
                <a:spcPct val="0"/>
              </a:spcBef>
              <a:spcAft>
                <a:spcPts val="1800"/>
              </a:spcAft>
              <a:buClr>
                <a:srgbClr val="7C878E"/>
              </a:buClr>
              <a:buSzPct val="100000"/>
              <a:buFont typeface="Arial" panose="020B0604020202020204" pitchFamily="34" charset="0"/>
              <a:buNone/>
              <a:tabLst>
                <a:tab pos="403225" algn="l"/>
              </a:tabLst>
              <a:defRPr/>
            </a:pPr>
            <a:r>
              <a:rPr kumimoji="0" lang="en-US" sz="4400" b="1" i="0" u="none" strike="noStrike" kern="1200" cap="none" spc="0" normalizeH="0" baseline="0" noProof="0" dirty="0">
                <a:ln>
                  <a:noFill/>
                </a:ln>
                <a:solidFill>
                  <a:srgbClr val="002060"/>
                </a:solidFill>
                <a:effectLst/>
                <a:uLnTx/>
                <a:uFillTx/>
                <a:latin typeface="+mj-lt"/>
                <a:ea typeface="+mj-ea"/>
                <a:cs typeface="+mj-cs"/>
              </a:rPr>
              <a:t>Thanks!</a:t>
            </a:r>
          </a:p>
          <a:p>
            <a:pPr marL="234950" marR="0" lvl="0" indent="0" algn="ctr" defTabSz="914400" rtl="0" eaLnBrk="1" fontAlgn="auto" latinLnBrk="0" hangingPunct="1">
              <a:lnSpc>
                <a:spcPct val="90000"/>
              </a:lnSpc>
              <a:spcBef>
                <a:spcPct val="0"/>
              </a:spcBef>
              <a:spcAft>
                <a:spcPts val="800"/>
              </a:spcAft>
              <a:buClr>
                <a:srgbClr val="7C878E"/>
              </a:buClr>
              <a:buSzPct val="100000"/>
              <a:buFont typeface="Arial" panose="020B0604020202020204" pitchFamily="34" charset="0"/>
              <a:buNone/>
              <a:tabLst>
                <a:tab pos="403225" algn="l"/>
              </a:tabLst>
              <a:defRPr/>
            </a:pPr>
            <a:r>
              <a:rPr kumimoji="0" lang="en-US" sz="4400" b="1" i="0" u="none" strike="noStrike" kern="1200" cap="none" spc="0" normalizeH="0" baseline="0" noProof="0" dirty="0">
                <a:ln>
                  <a:noFill/>
                </a:ln>
                <a:solidFill>
                  <a:srgbClr val="002060"/>
                </a:solidFill>
                <a:effectLst/>
                <a:uLnTx/>
                <a:uFillTx/>
                <a:latin typeface="+mj-lt"/>
                <a:ea typeface="+mj-ea"/>
                <a:cs typeface="+mj-cs"/>
              </a:rPr>
              <a:t>Questions?</a:t>
            </a:r>
          </a:p>
        </p:txBody>
      </p:sp>
    </p:spTree>
    <p:extLst>
      <p:ext uri="{BB962C8B-B14F-4D97-AF65-F5344CB8AC3E}">
        <p14:creationId xmlns:p14="http://schemas.microsoft.com/office/powerpoint/2010/main" val="320864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9AA7-3AC5-47CC-8F85-0DE9665B2A6B}"/>
              </a:ext>
            </a:extLst>
          </p:cNvPr>
          <p:cNvSpPr>
            <a:spLocks noGrp="1"/>
          </p:cNvSpPr>
          <p:nvPr>
            <p:ph type="ctrTitle"/>
          </p:nvPr>
        </p:nvSpPr>
        <p:spPr>
          <a:xfrm>
            <a:off x="1467670" y="1622120"/>
            <a:ext cx="9256657" cy="2269271"/>
          </a:xfrm>
        </p:spPr>
        <p:txBody>
          <a:bodyPr anchor="b">
            <a:noAutofit/>
          </a:bodyPr>
          <a:lstStyle/>
          <a:p>
            <a:pPr defTabSz="402336">
              <a:lnSpc>
                <a:spcPct val="90000"/>
              </a:lnSpc>
            </a:pPr>
            <a:r>
              <a:rPr lang="en-US" sz="3600" b="0" i="0" kern="1200" dirty="0">
                <a:latin typeface="+mj-lt"/>
                <a:ea typeface="+mj-ea"/>
                <a:cs typeface="+mj-cs"/>
              </a:rPr>
              <a:t>Neurodiversity and </a:t>
            </a:r>
            <a:br>
              <a:rPr lang="en-US" sz="3600" b="0" i="0" kern="1200" dirty="0">
                <a:latin typeface="+mj-lt"/>
                <a:ea typeface="+mj-ea"/>
                <a:cs typeface="+mj-cs"/>
              </a:rPr>
            </a:br>
            <a:r>
              <a:rPr lang="en-US" sz="3600" b="0" i="0" kern="1200" dirty="0">
                <a:latin typeface="+mj-lt"/>
                <a:ea typeface="+mj-ea"/>
                <a:cs typeface="+mj-cs"/>
              </a:rPr>
              <a:t>the Advisor/Advisee Relationship: </a:t>
            </a:r>
            <a:br>
              <a:rPr lang="en-US" sz="3600" b="0" i="0" kern="1200" dirty="0">
                <a:latin typeface="+mj-lt"/>
                <a:ea typeface="+mj-ea"/>
                <a:cs typeface="+mj-cs"/>
              </a:rPr>
            </a:br>
            <a:r>
              <a:rPr lang="en-US" sz="3600" b="0" i="0" kern="1200" dirty="0">
                <a:latin typeface="+mj-lt"/>
                <a:ea typeface="+mj-ea"/>
                <a:cs typeface="+mj-cs"/>
              </a:rPr>
              <a:t>Fostering Open Communication with Neurodiverse Grad Students</a:t>
            </a:r>
            <a:endParaRPr lang="en-US" sz="3600" dirty="0"/>
          </a:p>
        </p:txBody>
      </p:sp>
      <p:sp>
        <p:nvSpPr>
          <p:cNvPr id="6" name="Subtitle 2">
            <a:extLst>
              <a:ext uri="{FF2B5EF4-FFF2-40B4-BE49-F238E27FC236}">
                <a16:creationId xmlns:a16="http://schemas.microsoft.com/office/drawing/2014/main" id="{0FC5E258-96A6-421F-C001-D1D8CE68078A}"/>
              </a:ext>
            </a:extLst>
          </p:cNvPr>
          <p:cNvSpPr txBox="1">
            <a:spLocks/>
          </p:cNvSpPr>
          <p:nvPr/>
        </p:nvSpPr>
        <p:spPr>
          <a:xfrm>
            <a:off x="1634759" y="4668105"/>
            <a:ext cx="9256658" cy="56586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04672">
              <a:spcBef>
                <a:spcPts val="880"/>
              </a:spcBef>
            </a:pPr>
            <a:r>
              <a:rPr lang="en-US" sz="1400" kern="1200" spc="-4" dirty="0">
                <a:ea typeface="+mn-ea"/>
                <a:cs typeface="Calibri Light"/>
              </a:rPr>
              <a:t>Connie Syharat, NSF IGE Graduate Researcher &amp; Program Manager of CEE Include Program (NSF RED)</a:t>
            </a:r>
          </a:p>
          <a:p>
            <a:pPr algn="l" defTabSz="804672">
              <a:spcBef>
                <a:spcPts val="880"/>
              </a:spcBef>
            </a:pPr>
            <a:r>
              <a:rPr lang="en-US" sz="1400" kern="1200" spc="-4" dirty="0">
                <a:ea typeface="+mn-ea"/>
                <a:cs typeface="Calibri Light"/>
              </a:rPr>
              <a:t>Lexi Hain, Assistant Professor in CEE  &amp; Program Manager for NSF IGE Project</a:t>
            </a:r>
          </a:p>
          <a:p>
            <a:pPr algn="l" defTabSz="804672">
              <a:spcBef>
                <a:spcPts val="880"/>
              </a:spcBef>
            </a:pPr>
            <a:endParaRPr lang="en-US" sz="1800" kern="1200" spc="-4" dirty="0">
              <a:latin typeface="Calibri Light"/>
              <a:ea typeface="+mn-ea"/>
              <a:cs typeface="Calibri Light"/>
            </a:endParaRPr>
          </a:p>
          <a:p>
            <a:pPr algn="l"/>
            <a:endParaRPr lang="en-US" spc="-5" dirty="0">
              <a:latin typeface="Calibri Light"/>
              <a:cs typeface="Calibri Light"/>
            </a:endParaRPr>
          </a:p>
        </p:txBody>
      </p:sp>
      <p:sp>
        <p:nvSpPr>
          <p:cNvPr id="5" name="TextBox 4">
            <a:extLst>
              <a:ext uri="{FF2B5EF4-FFF2-40B4-BE49-F238E27FC236}">
                <a16:creationId xmlns:a16="http://schemas.microsoft.com/office/drawing/2014/main" id="{5027AD83-25BA-E4A8-3968-054D53E5F9D2}"/>
              </a:ext>
            </a:extLst>
          </p:cNvPr>
          <p:cNvSpPr txBox="1"/>
          <p:nvPr/>
        </p:nvSpPr>
        <p:spPr>
          <a:xfrm>
            <a:off x="933718" y="5938492"/>
            <a:ext cx="4136122" cy="369332"/>
          </a:xfrm>
          <a:prstGeom prst="rect">
            <a:avLst/>
          </a:prstGeom>
          <a:noFill/>
        </p:spPr>
        <p:txBody>
          <a:bodyPr wrap="square">
            <a:spAutoFit/>
          </a:bodyPr>
          <a:lstStyle/>
          <a:p>
            <a:pPr defTabSz="804672">
              <a:spcAft>
                <a:spcPts val="600"/>
              </a:spcAft>
            </a:pPr>
            <a:r>
              <a:rPr lang="en-US" sz="1800" b="0" i="0" kern="0" dirty="0">
                <a:latin typeface="Gotham Bold" pitchFamily="50" charset="0"/>
                <a:cs typeface="Gotham Bold" pitchFamily="50" charset="0"/>
              </a:rPr>
              <a:t>Timely Topics | October 12, 2023 </a:t>
            </a:r>
            <a:endParaRPr lang="en-US" kern="0" dirty="0">
              <a:latin typeface="Gotham Bold" pitchFamily="50" charset="0"/>
              <a:cs typeface="Gotham Bold" pitchFamily="50" charset="0"/>
            </a:endParaRPr>
          </a:p>
        </p:txBody>
      </p:sp>
      <p:pic>
        <p:nvPicPr>
          <p:cNvPr id="3" name="Picture 2">
            <a:extLst>
              <a:ext uri="{FF2B5EF4-FFF2-40B4-BE49-F238E27FC236}">
                <a16:creationId xmlns:a16="http://schemas.microsoft.com/office/drawing/2014/main" id="{76D1D79D-FCA5-57E6-40BF-788D88C2C5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559" y="4195581"/>
            <a:ext cx="6786880" cy="142129"/>
          </a:xfrm>
          <a:prstGeom prst="rect">
            <a:avLst/>
          </a:prstGeom>
        </p:spPr>
      </p:pic>
      <p:pic>
        <p:nvPicPr>
          <p:cNvPr id="10" name="Picture 2">
            <a:extLst>
              <a:ext uri="{FF2B5EF4-FFF2-40B4-BE49-F238E27FC236}">
                <a16:creationId xmlns:a16="http://schemas.microsoft.com/office/drawing/2014/main" id="{7DBCAE0C-8666-48AE-A9CC-929DACBF5D2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37" y="419553"/>
            <a:ext cx="1426303" cy="42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9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7B62-8628-98F2-28B8-724C89BF7362}"/>
              </a:ext>
            </a:extLst>
          </p:cNvPr>
          <p:cNvSpPr>
            <a:spLocks noGrp="1"/>
          </p:cNvSpPr>
          <p:nvPr>
            <p:ph type="title"/>
          </p:nvPr>
        </p:nvSpPr>
        <p:spPr>
          <a:xfrm>
            <a:off x="926899" y="662457"/>
            <a:ext cx="10515600" cy="1325563"/>
          </a:xfrm>
        </p:spPr>
        <p:txBody>
          <a:bodyPr/>
          <a:lstStyle/>
          <a:p>
            <a:r>
              <a:rPr lang="en-US" dirty="0"/>
              <a:t>Neurodiversity</a:t>
            </a:r>
          </a:p>
        </p:txBody>
      </p:sp>
      <p:sp>
        <p:nvSpPr>
          <p:cNvPr id="34" name="Content Placeholder 3">
            <a:extLst>
              <a:ext uri="{FF2B5EF4-FFF2-40B4-BE49-F238E27FC236}">
                <a16:creationId xmlns:a16="http://schemas.microsoft.com/office/drawing/2014/main" id="{789BC60B-62EC-509C-4EE7-34F785767379}"/>
              </a:ext>
            </a:extLst>
          </p:cNvPr>
          <p:cNvSpPr txBox="1">
            <a:spLocks/>
          </p:cNvSpPr>
          <p:nvPr/>
        </p:nvSpPr>
        <p:spPr>
          <a:xfrm>
            <a:off x="914399" y="1832075"/>
            <a:ext cx="476450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Neurodiversity is an umbrella term that includes a range of neurological </a:t>
            </a:r>
            <a:br>
              <a:rPr lang="en-US"/>
            </a:br>
            <a:r>
              <a:rPr lang="en-US"/>
              <a:t>variations.</a:t>
            </a:r>
          </a:p>
        </p:txBody>
      </p:sp>
      <p:pic>
        <p:nvPicPr>
          <p:cNvPr id="4" name="Graphic 3" descr="Umbrella with solid fill">
            <a:extLst>
              <a:ext uri="{FF2B5EF4-FFF2-40B4-BE49-F238E27FC236}">
                <a16:creationId xmlns:a16="http://schemas.microsoft.com/office/drawing/2014/main" id="{1A58A264-5F13-6F35-8BB0-5272712411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519138">
            <a:off x="3662849" y="-345886"/>
            <a:ext cx="8957388" cy="8957388"/>
          </a:xfrm>
          <a:prstGeom prst="rect">
            <a:avLst/>
          </a:prstGeom>
        </p:spPr>
      </p:pic>
      <p:sp>
        <p:nvSpPr>
          <p:cNvPr id="11" name="Flowchart: Connector 10">
            <a:extLst>
              <a:ext uri="{FF2B5EF4-FFF2-40B4-BE49-F238E27FC236}">
                <a16:creationId xmlns:a16="http://schemas.microsoft.com/office/drawing/2014/main" id="{FC40A7F1-CBBB-451C-7AEA-0F91A587B6CA}"/>
              </a:ext>
            </a:extLst>
          </p:cNvPr>
          <p:cNvSpPr/>
          <p:nvPr/>
        </p:nvSpPr>
        <p:spPr>
          <a:xfrm>
            <a:off x="9437441" y="3939555"/>
            <a:ext cx="1828800" cy="1828800"/>
          </a:xfrm>
          <a:prstGeom prst="flowChartConnector">
            <a:avLst/>
          </a:prstGeom>
          <a:solidFill>
            <a:srgbClr val="006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rPr>
              <a:t>Autism (ASD)</a:t>
            </a:r>
          </a:p>
        </p:txBody>
      </p:sp>
      <p:sp>
        <p:nvSpPr>
          <p:cNvPr id="8" name="Flowchart: Connector 7">
            <a:extLst>
              <a:ext uri="{FF2B5EF4-FFF2-40B4-BE49-F238E27FC236}">
                <a16:creationId xmlns:a16="http://schemas.microsoft.com/office/drawing/2014/main" id="{A5757CF9-41AE-6805-DCA4-F2F5C75A251F}"/>
              </a:ext>
              <a:ext uri="{C183D7F6-B498-43B3-948B-1728B52AA6E4}">
                <adec:decorative xmlns:adec="http://schemas.microsoft.com/office/drawing/2017/decorative" val="0"/>
              </a:ext>
            </a:extLst>
          </p:cNvPr>
          <p:cNvSpPr/>
          <p:nvPr/>
        </p:nvSpPr>
        <p:spPr>
          <a:xfrm>
            <a:off x="7330063" y="3462776"/>
            <a:ext cx="1828800" cy="1828800"/>
          </a:xfrm>
          <a:prstGeom prst="flowChartConnector">
            <a:avLst/>
          </a:prstGeom>
          <a:solidFill>
            <a:srgbClr val="662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rPr>
              <a:t>ADHD</a:t>
            </a:r>
          </a:p>
        </p:txBody>
      </p:sp>
      <p:sp>
        <p:nvSpPr>
          <p:cNvPr id="10" name="Flowchart: Connector 9">
            <a:extLst>
              <a:ext uri="{FF2B5EF4-FFF2-40B4-BE49-F238E27FC236}">
                <a16:creationId xmlns:a16="http://schemas.microsoft.com/office/drawing/2014/main" id="{DC1FCE90-437E-F453-2FFA-414E3CE1D229}"/>
              </a:ext>
            </a:extLst>
          </p:cNvPr>
          <p:cNvSpPr/>
          <p:nvPr/>
        </p:nvSpPr>
        <p:spPr>
          <a:xfrm>
            <a:off x="4861693" y="3025044"/>
            <a:ext cx="1828800" cy="1828800"/>
          </a:xfrm>
          <a:prstGeom prst="flowChart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rPr>
              <a:t>Dyslexia</a:t>
            </a:r>
          </a:p>
        </p:txBody>
      </p:sp>
      <p:sp>
        <p:nvSpPr>
          <p:cNvPr id="9" name="Flowchart: Connector 8">
            <a:extLst>
              <a:ext uri="{FF2B5EF4-FFF2-40B4-BE49-F238E27FC236}">
                <a16:creationId xmlns:a16="http://schemas.microsoft.com/office/drawing/2014/main" id="{02D6B081-C6C4-27A7-3C36-27B878CEE19C}"/>
              </a:ext>
            </a:extLst>
          </p:cNvPr>
          <p:cNvSpPr/>
          <p:nvPr/>
        </p:nvSpPr>
        <p:spPr>
          <a:xfrm>
            <a:off x="8549064" y="2082132"/>
            <a:ext cx="2286000" cy="2286000"/>
          </a:xfrm>
          <a:prstGeom prst="flowChartConnector">
            <a:avLst/>
          </a:prstGeom>
          <a:solidFill>
            <a:srgbClr val="CE18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rPr>
              <a:t>Dyspraxia (DCD)</a:t>
            </a:r>
          </a:p>
        </p:txBody>
      </p:sp>
      <p:sp>
        <p:nvSpPr>
          <p:cNvPr id="24" name="Flowchart: Connector 23">
            <a:extLst>
              <a:ext uri="{FF2B5EF4-FFF2-40B4-BE49-F238E27FC236}">
                <a16:creationId xmlns:a16="http://schemas.microsoft.com/office/drawing/2014/main" id="{A0FCF6C8-B86C-CCB3-CEEF-FBF7947734C6}"/>
              </a:ext>
            </a:extLst>
          </p:cNvPr>
          <p:cNvSpPr/>
          <p:nvPr/>
        </p:nvSpPr>
        <p:spPr>
          <a:xfrm>
            <a:off x="6049073" y="1620303"/>
            <a:ext cx="2286000" cy="2286000"/>
          </a:xfrm>
          <a:prstGeom prst="flowChartConnector">
            <a:avLst/>
          </a:prstGeom>
          <a:solidFill>
            <a:srgbClr val="53B7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mj-lt"/>
              </a:rPr>
              <a:t>Dyscalculia</a:t>
            </a:r>
          </a:p>
        </p:txBody>
      </p:sp>
      <p:sp>
        <p:nvSpPr>
          <p:cNvPr id="12" name="Flowchart: Connector 11">
            <a:extLst>
              <a:ext uri="{FF2B5EF4-FFF2-40B4-BE49-F238E27FC236}">
                <a16:creationId xmlns:a16="http://schemas.microsoft.com/office/drawing/2014/main" id="{44FC7950-BE1D-1EFB-4118-40DB8628ADCC}"/>
              </a:ext>
            </a:extLst>
          </p:cNvPr>
          <p:cNvSpPr/>
          <p:nvPr/>
        </p:nvSpPr>
        <p:spPr>
          <a:xfrm>
            <a:off x="8044111" y="1089645"/>
            <a:ext cx="1828800" cy="1828800"/>
          </a:xfrm>
          <a:prstGeom prst="flowChartConnecto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mj-lt"/>
              </a:rPr>
              <a:t>Anxiety</a:t>
            </a:r>
          </a:p>
        </p:txBody>
      </p:sp>
      <p:sp>
        <p:nvSpPr>
          <p:cNvPr id="13" name="Flowchart: Connector 12">
            <a:extLst>
              <a:ext uri="{FF2B5EF4-FFF2-40B4-BE49-F238E27FC236}">
                <a16:creationId xmlns:a16="http://schemas.microsoft.com/office/drawing/2014/main" id="{478EB2E2-8A8E-4588-35C1-D891695E511C}"/>
              </a:ext>
            </a:extLst>
          </p:cNvPr>
          <p:cNvSpPr/>
          <p:nvPr/>
        </p:nvSpPr>
        <p:spPr>
          <a:xfrm>
            <a:off x="6648639" y="-360042"/>
            <a:ext cx="2286000" cy="2286000"/>
          </a:xfrm>
          <a:prstGeom prst="flowChartConnector">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mj-lt"/>
              </a:rPr>
              <a:t>Depression</a:t>
            </a:r>
          </a:p>
        </p:txBody>
      </p:sp>
      <p:sp>
        <p:nvSpPr>
          <p:cNvPr id="16" name="Flowchart: Connector 15">
            <a:extLst>
              <a:ext uri="{FF2B5EF4-FFF2-40B4-BE49-F238E27FC236}">
                <a16:creationId xmlns:a16="http://schemas.microsoft.com/office/drawing/2014/main" id="{836A543D-735A-E6ED-5D72-F2C0A7810814}"/>
              </a:ext>
              <a:ext uri="{C183D7F6-B498-43B3-948B-1728B52AA6E4}">
                <adec:decorative xmlns:adec="http://schemas.microsoft.com/office/drawing/2017/decorative" val="1"/>
              </a:ext>
            </a:extLst>
          </p:cNvPr>
          <p:cNvSpPr/>
          <p:nvPr/>
        </p:nvSpPr>
        <p:spPr>
          <a:xfrm>
            <a:off x="-1224970" y="3946018"/>
            <a:ext cx="2057400" cy="2057400"/>
          </a:xfrm>
          <a:prstGeom prst="flowChartConnector">
            <a:avLst/>
          </a:prstGeom>
          <a:solidFill>
            <a:srgbClr val="006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7CE0DE91-DAEB-4579-00CE-F3C0FB32F5AC}"/>
              </a:ext>
              <a:ext uri="{C183D7F6-B498-43B3-948B-1728B52AA6E4}">
                <adec:decorative xmlns:adec="http://schemas.microsoft.com/office/drawing/2017/decorative" val="1"/>
              </a:ext>
            </a:extLst>
          </p:cNvPr>
          <p:cNvSpPr/>
          <p:nvPr/>
        </p:nvSpPr>
        <p:spPr>
          <a:xfrm>
            <a:off x="5102183" y="-956042"/>
            <a:ext cx="1371600" cy="1371600"/>
          </a:xfrm>
          <a:prstGeom prst="flowChartConnector">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5928B4EC-C3B4-A60D-557C-257EF298BBBD}"/>
              </a:ext>
              <a:ext uri="{C183D7F6-B498-43B3-948B-1728B52AA6E4}">
                <adec:decorative xmlns:adec="http://schemas.microsoft.com/office/drawing/2017/decorative" val="1"/>
              </a:ext>
            </a:extLst>
          </p:cNvPr>
          <p:cNvSpPr/>
          <p:nvPr/>
        </p:nvSpPr>
        <p:spPr>
          <a:xfrm>
            <a:off x="11434630" y="774483"/>
            <a:ext cx="1691640" cy="1691640"/>
          </a:xfrm>
          <a:prstGeom prst="flowChartConnector">
            <a:avLst/>
          </a:prstGeom>
          <a:solidFill>
            <a:srgbClr val="FFCB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34A11A72-D61F-13C8-EA30-A47B644467F4}"/>
              </a:ext>
              <a:ext uri="{C183D7F6-B498-43B3-948B-1728B52AA6E4}">
                <adec:decorative xmlns:adec="http://schemas.microsoft.com/office/drawing/2017/decorative" val="1"/>
              </a:ext>
            </a:extLst>
          </p:cNvPr>
          <p:cNvSpPr/>
          <p:nvPr/>
        </p:nvSpPr>
        <p:spPr>
          <a:xfrm>
            <a:off x="1968125" y="5897880"/>
            <a:ext cx="1920240" cy="1920240"/>
          </a:xfrm>
          <a:prstGeom prst="flowChartConnector">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83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80">
                                          <p:stCondLst>
                                            <p:cond delay="0"/>
                                          </p:stCondLst>
                                        </p:cTn>
                                        <p:tgtEl>
                                          <p:spTgt spid="24"/>
                                        </p:tgtEl>
                                      </p:cBhvr>
                                    </p:animEffect>
                                    <p:anim calcmode="lin" valueType="num">
                                      <p:cBhvr>
                                        <p:cTn id="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4" dur="26">
                                          <p:stCondLst>
                                            <p:cond delay="650"/>
                                          </p:stCondLst>
                                        </p:cTn>
                                        <p:tgtEl>
                                          <p:spTgt spid="24"/>
                                        </p:tgtEl>
                                      </p:cBhvr>
                                      <p:to x="100000" y="60000"/>
                                    </p:animScale>
                                    <p:animScale>
                                      <p:cBhvr>
                                        <p:cTn id="65" dur="166" decel="50000">
                                          <p:stCondLst>
                                            <p:cond delay="676"/>
                                          </p:stCondLst>
                                        </p:cTn>
                                        <p:tgtEl>
                                          <p:spTgt spid="24"/>
                                        </p:tgtEl>
                                      </p:cBhvr>
                                      <p:to x="100000" y="100000"/>
                                    </p:animScale>
                                    <p:animScale>
                                      <p:cBhvr>
                                        <p:cTn id="66" dur="26">
                                          <p:stCondLst>
                                            <p:cond delay="1312"/>
                                          </p:stCondLst>
                                        </p:cTn>
                                        <p:tgtEl>
                                          <p:spTgt spid="24"/>
                                        </p:tgtEl>
                                      </p:cBhvr>
                                      <p:to x="100000" y="80000"/>
                                    </p:animScale>
                                    <p:animScale>
                                      <p:cBhvr>
                                        <p:cTn id="67" dur="166" decel="50000">
                                          <p:stCondLst>
                                            <p:cond delay="1338"/>
                                          </p:stCondLst>
                                        </p:cTn>
                                        <p:tgtEl>
                                          <p:spTgt spid="24"/>
                                        </p:tgtEl>
                                      </p:cBhvr>
                                      <p:to x="100000" y="100000"/>
                                    </p:animScale>
                                    <p:animScale>
                                      <p:cBhvr>
                                        <p:cTn id="68" dur="26">
                                          <p:stCondLst>
                                            <p:cond delay="1642"/>
                                          </p:stCondLst>
                                        </p:cTn>
                                        <p:tgtEl>
                                          <p:spTgt spid="24"/>
                                        </p:tgtEl>
                                      </p:cBhvr>
                                      <p:to x="100000" y="90000"/>
                                    </p:animScale>
                                    <p:animScale>
                                      <p:cBhvr>
                                        <p:cTn id="69" dur="166" decel="50000">
                                          <p:stCondLst>
                                            <p:cond delay="1668"/>
                                          </p:stCondLst>
                                        </p:cTn>
                                        <p:tgtEl>
                                          <p:spTgt spid="24"/>
                                        </p:tgtEl>
                                      </p:cBhvr>
                                      <p:to x="100000" y="100000"/>
                                    </p:animScale>
                                    <p:animScale>
                                      <p:cBhvr>
                                        <p:cTn id="70" dur="26">
                                          <p:stCondLst>
                                            <p:cond delay="1808"/>
                                          </p:stCondLst>
                                        </p:cTn>
                                        <p:tgtEl>
                                          <p:spTgt spid="24"/>
                                        </p:tgtEl>
                                      </p:cBhvr>
                                      <p:to x="100000" y="95000"/>
                                    </p:animScale>
                                    <p:animScale>
                                      <p:cBhvr>
                                        <p:cTn id="71" dur="166" decel="50000">
                                          <p:stCondLst>
                                            <p:cond delay="1834"/>
                                          </p:stCondLst>
                                        </p:cTn>
                                        <p:tgtEl>
                                          <p:spTgt spid="24"/>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P spid="9" grpId="0" animBg="1"/>
      <p:bldP spid="24"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7B62-8628-98F2-28B8-724C89BF7362}"/>
              </a:ext>
            </a:extLst>
          </p:cNvPr>
          <p:cNvSpPr>
            <a:spLocks noGrp="1"/>
          </p:cNvSpPr>
          <p:nvPr>
            <p:ph type="title"/>
          </p:nvPr>
        </p:nvSpPr>
        <p:spPr/>
        <p:txBody>
          <a:bodyPr/>
          <a:lstStyle/>
          <a:p>
            <a:r>
              <a:rPr lang="en-US" dirty="0"/>
              <a:t>Neurodiversity </a:t>
            </a:r>
          </a:p>
        </p:txBody>
      </p:sp>
      <p:sp>
        <p:nvSpPr>
          <p:cNvPr id="25" name="Rectangle: Rounded Corners 24">
            <a:extLst>
              <a:ext uri="{FF2B5EF4-FFF2-40B4-BE49-F238E27FC236}">
                <a16:creationId xmlns:a16="http://schemas.microsoft.com/office/drawing/2014/main" id="{ED3E100A-324C-22AD-78C1-59203AE407A5}"/>
              </a:ext>
            </a:extLst>
          </p:cNvPr>
          <p:cNvSpPr/>
          <p:nvPr/>
        </p:nvSpPr>
        <p:spPr>
          <a:xfrm>
            <a:off x="838200" y="1996123"/>
            <a:ext cx="4737100" cy="922638"/>
          </a:xfrm>
          <a:prstGeom prst="roundRect">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1963"/>
            <a:r>
              <a:rPr lang="en-US">
                <a:solidFill>
                  <a:schemeClr val="tx1"/>
                </a:solidFill>
                <a:latin typeface="+mj-lt"/>
              </a:rPr>
              <a:t>Sociability</a:t>
            </a:r>
          </a:p>
        </p:txBody>
      </p:sp>
      <p:sp>
        <p:nvSpPr>
          <p:cNvPr id="26" name="Rectangle: Rounded Corners 25">
            <a:extLst>
              <a:ext uri="{FF2B5EF4-FFF2-40B4-BE49-F238E27FC236}">
                <a16:creationId xmlns:a16="http://schemas.microsoft.com/office/drawing/2014/main" id="{C98C3165-CB96-29C7-B83D-7BC09D15B50E}"/>
              </a:ext>
            </a:extLst>
          </p:cNvPr>
          <p:cNvSpPr/>
          <p:nvPr/>
        </p:nvSpPr>
        <p:spPr>
          <a:xfrm>
            <a:off x="838200" y="3123765"/>
            <a:ext cx="4737100" cy="922638"/>
          </a:xfrm>
          <a:prstGeom prst="roundRect">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1963"/>
            <a:r>
              <a:rPr lang="en-US">
                <a:solidFill>
                  <a:schemeClr val="tx1"/>
                </a:solidFill>
                <a:latin typeface="+mj-lt"/>
              </a:rPr>
              <a:t>Learning</a:t>
            </a:r>
          </a:p>
        </p:txBody>
      </p:sp>
      <p:sp>
        <p:nvSpPr>
          <p:cNvPr id="27" name="Rectangle: Rounded Corners 26">
            <a:extLst>
              <a:ext uri="{FF2B5EF4-FFF2-40B4-BE49-F238E27FC236}">
                <a16:creationId xmlns:a16="http://schemas.microsoft.com/office/drawing/2014/main" id="{51CB8366-6729-039C-713E-581E3B81BD6A}"/>
              </a:ext>
            </a:extLst>
          </p:cNvPr>
          <p:cNvSpPr/>
          <p:nvPr/>
        </p:nvSpPr>
        <p:spPr>
          <a:xfrm>
            <a:off x="828147" y="4245105"/>
            <a:ext cx="4737100" cy="922638"/>
          </a:xfrm>
          <a:prstGeom prst="roundRect">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1963"/>
            <a:r>
              <a:rPr lang="en-US">
                <a:solidFill>
                  <a:schemeClr val="tx1"/>
                </a:solidFill>
                <a:latin typeface="+mj-lt"/>
              </a:rPr>
              <a:t>Attention</a:t>
            </a:r>
          </a:p>
        </p:txBody>
      </p:sp>
      <p:sp>
        <p:nvSpPr>
          <p:cNvPr id="28" name="Rectangle: Rounded Corners 27">
            <a:extLst>
              <a:ext uri="{FF2B5EF4-FFF2-40B4-BE49-F238E27FC236}">
                <a16:creationId xmlns:a16="http://schemas.microsoft.com/office/drawing/2014/main" id="{ABD40D4C-CD28-9F83-301B-4F6F43865B7A}"/>
              </a:ext>
            </a:extLst>
          </p:cNvPr>
          <p:cNvSpPr/>
          <p:nvPr/>
        </p:nvSpPr>
        <p:spPr>
          <a:xfrm>
            <a:off x="828147" y="5380194"/>
            <a:ext cx="4737100" cy="922638"/>
          </a:xfrm>
          <a:prstGeom prst="roundRect">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1963"/>
            <a:r>
              <a:rPr lang="en-US">
                <a:solidFill>
                  <a:schemeClr val="tx1"/>
                </a:solidFill>
                <a:latin typeface="+mj-lt"/>
              </a:rPr>
              <a:t>Mood</a:t>
            </a:r>
          </a:p>
        </p:txBody>
      </p:sp>
      <p:pic>
        <p:nvPicPr>
          <p:cNvPr id="33" name="Picture 32" descr="A logo with a dog and a rainbow infinity symbol">
            <a:extLst>
              <a:ext uri="{FF2B5EF4-FFF2-40B4-BE49-F238E27FC236}">
                <a16:creationId xmlns:a16="http://schemas.microsoft.com/office/drawing/2014/main" id="{4673D242-F3A0-6FF7-C616-8796FF3C5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944" y="1239018"/>
            <a:ext cx="5381256" cy="5253857"/>
          </a:xfrm>
          <a:prstGeom prst="rect">
            <a:avLst/>
          </a:prstGeom>
        </p:spPr>
      </p:pic>
    </p:spTree>
    <p:custDataLst>
      <p:tags r:id="rId1"/>
    </p:custDataLst>
    <p:extLst>
      <p:ext uri="{BB962C8B-B14F-4D97-AF65-F5344CB8AC3E}">
        <p14:creationId xmlns:p14="http://schemas.microsoft.com/office/powerpoint/2010/main" val="219864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A08D-7219-43C9-AE9E-B848F30C3FA0}"/>
              </a:ext>
            </a:extLst>
          </p:cNvPr>
          <p:cNvSpPr>
            <a:spLocks noGrp="1"/>
          </p:cNvSpPr>
          <p:nvPr>
            <p:ph type="title"/>
          </p:nvPr>
        </p:nvSpPr>
        <p:spPr>
          <a:xfrm>
            <a:off x="2024460" y="130967"/>
            <a:ext cx="8771965" cy="1325563"/>
          </a:xfrm>
        </p:spPr>
        <p:txBody>
          <a:bodyPr anchor="b">
            <a:normAutofit/>
          </a:bodyPr>
          <a:lstStyle/>
          <a:p>
            <a:r>
              <a:rPr lang="en-US" b="1" dirty="0">
                <a:latin typeface="Gotham Bold" pitchFamily="2" charset="0"/>
                <a:cs typeface="Gotham Bold" pitchFamily="2" charset="0"/>
              </a:rPr>
              <a:t>Neurodiversity: </a:t>
            </a:r>
            <a:br>
              <a:rPr lang="en-US" b="1" dirty="0">
                <a:latin typeface="Gotham Bold" pitchFamily="2" charset="0"/>
                <a:cs typeface="Gotham Bold" pitchFamily="2" charset="0"/>
              </a:rPr>
            </a:br>
            <a:r>
              <a:rPr lang="en-US" b="1" dirty="0">
                <a:latin typeface="Gotham Bold" pitchFamily="2" charset="0"/>
                <a:cs typeface="Gotham Bold" pitchFamily="2" charset="0"/>
              </a:rPr>
              <a:t>An Ecological Approach</a:t>
            </a:r>
          </a:p>
        </p:txBody>
      </p:sp>
      <p:graphicFrame>
        <p:nvGraphicFramePr>
          <p:cNvPr id="21" name="Content Placeholder 2">
            <a:extLst>
              <a:ext uri="{FF2B5EF4-FFF2-40B4-BE49-F238E27FC236}">
                <a16:creationId xmlns:a16="http://schemas.microsoft.com/office/drawing/2014/main" id="{5FB6E2EE-D334-4C64-9A07-0B0770D9759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23675806"/>
              </p:ext>
            </p:extLst>
          </p:nvPr>
        </p:nvGraphicFramePr>
        <p:xfrm>
          <a:off x="838200" y="196906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up of a green plant">
            <a:extLst>
              <a:ext uri="{FF2B5EF4-FFF2-40B4-BE49-F238E27FC236}">
                <a16:creationId xmlns:a16="http://schemas.microsoft.com/office/drawing/2014/main" id="{E96C8BCF-21AB-8C4F-5672-8377E1D99D22}"/>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7483" r="27134" b="-1"/>
          <a:stretch/>
        </p:blipFill>
        <p:spPr>
          <a:xfrm>
            <a:off x="1" y="0"/>
            <a:ext cx="1792940" cy="1587499"/>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Tree>
    <p:extLst>
      <p:ext uri="{BB962C8B-B14F-4D97-AF65-F5344CB8AC3E}">
        <p14:creationId xmlns:p14="http://schemas.microsoft.com/office/powerpoint/2010/main" val="20306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592D-7C2D-F2FE-3013-DE655A0A2E3E}"/>
              </a:ext>
            </a:extLst>
          </p:cNvPr>
          <p:cNvSpPr>
            <a:spLocks noGrp="1"/>
          </p:cNvSpPr>
          <p:nvPr>
            <p:ph type="title"/>
          </p:nvPr>
        </p:nvSpPr>
        <p:spPr>
          <a:xfrm>
            <a:off x="838200" y="365125"/>
            <a:ext cx="9625553" cy="1325563"/>
          </a:xfrm>
        </p:spPr>
        <p:txBody>
          <a:bodyPr>
            <a:normAutofit/>
          </a:bodyPr>
          <a:lstStyle/>
          <a:p>
            <a:r>
              <a:rPr lang="en-US" dirty="0">
                <a:latin typeface="Gotham Bold" pitchFamily="50" charset="0"/>
                <a:cs typeface="Gotham Bold" pitchFamily="50" charset="0"/>
              </a:rPr>
              <a:t>Advisor-advisee relationship</a:t>
            </a:r>
          </a:p>
        </p:txBody>
      </p:sp>
      <p:grpSp>
        <p:nvGrpSpPr>
          <p:cNvPr id="24" name="Group 23" descr="“I think it would be something that might be helpful to share with my advisor… And so, if you asked me this question two years ago, I would have said, Absolutely not. Don't tell anybody anything. I don't know how to stand up for myself. But… it would have been a lot easier, if at the beginning I was like, these are the things I need you to know about how I communicate and how I process information.” ">
            <a:extLst>
              <a:ext uri="{FF2B5EF4-FFF2-40B4-BE49-F238E27FC236}">
                <a16:creationId xmlns:a16="http://schemas.microsoft.com/office/drawing/2014/main" id="{253283A1-D6D0-E6B1-72FF-39133DD6D0E5}"/>
              </a:ext>
            </a:extLst>
          </p:cNvPr>
          <p:cNvGrpSpPr/>
          <p:nvPr/>
        </p:nvGrpSpPr>
        <p:grpSpPr>
          <a:xfrm>
            <a:off x="714839" y="1996123"/>
            <a:ext cx="4737100" cy="3956613"/>
            <a:chOff x="714839" y="1996123"/>
            <a:chExt cx="4737100" cy="3956613"/>
          </a:xfrm>
        </p:grpSpPr>
        <p:sp>
          <p:nvSpPr>
            <p:cNvPr id="22" name="Rectangle: Rounded Corners 21">
              <a:extLst>
                <a:ext uri="{FF2B5EF4-FFF2-40B4-BE49-F238E27FC236}">
                  <a16:creationId xmlns:a16="http://schemas.microsoft.com/office/drawing/2014/main" id="{28E729BF-C20E-226C-88A3-FC66BB7E4551}"/>
                </a:ext>
              </a:extLst>
            </p:cNvPr>
            <p:cNvSpPr/>
            <p:nvPr/>
          </p:nvSpPr>
          <p:spPr>
            <a:xfrm>
              <a:off x="714839" y="1996123"/>
              <a:ext cx="4737100" cy="3956613"/>
            </a:xfrm>
            <a:prstGeom prst="roundRect">
              <a:avLst/>
            </a:prstGeom>
            <a:solidFill>
              <a:srgbClr val="E8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1963"/>
              <a:endParaRPr lang="en-US" dirty="0">
                <a:solidFill>
                  <a:schemeClr val="tx1"/>
                </a:solidFill>
                <a:latin typeface="+mj-lt"/>
              </a:endParaRPr>
            </a:p>
          </p:txBody>
        </p:sp>
        <p:sp>
          <p:nvSpPr>
            <p:cNvPr id="21" name="TextBox 20" descr="“I think it would be something that might be helpful to share with my advisor… And so, if you asked me this question two years ago, I would have said, Absolutely not. Don't tell anybody anything. I don't know how to stand up for myself. But… it would have been a lot easier, if at the beginning I was like, these are the things I need you to know about how I communicate and how I process information.” ">
              <a:extLst>
                <a:ext uri="{FF2B5EF4-FFF2-40B4-BE49-F238E27FC236}">
                  <a16:creationId xmlns:a16="http://schemas.microsoft.com/office/drawing/2014/main" id="{327E75EC-9280-C605-FE2D-6E859CB8DA10}"/>
                </a:ext>
              </a:extLst>
            </p:cNvPr>
            <p:cNvSpPr txBox="1"/>
            <p:nvPr/>
          </p:nvSpPr>
          <p:spPr>
            <a:xfrm>
              <a:off x="947996" y="2231110"/>
              <a:ext cx="4270785" cy="3416320"/>
            </a:xfrm>
            <a:prstGeom prst="rect">
              <a:avLst/>
            </a:prstGeom>
            <a:noFill/>
          </p:spPr>
          <p:txBody>
            <a:bodyPr wrap="square">
              <a:spAutoFit/>
            </a:bodyPr>
            <a:lstStyle/>
            <a:p>
              <a:pPr algn="l"/>
              <a:r>
                <a:rPr lang="en-US" sz="1800" b="0" i="0" u="none" strike="noStrike" baseline="0" dirty="0">
                  <a:solidFill>
                    <a:prstClr val="black"/>
                  </a:solidFill>
                  <a:latin typeface="Gotham Book" pitchFamily="50" charset="0"/>
                  <a:cs typeface="Gotham Book" pitchFamily="50" charset="0"/>
                </a:rPr>
                <a:t>“I think it would be something that might be helpful to share with my advisor… And so, if you asked me this question two years ago, I would have said, </a:t>
              </a:r>
              <a:r>
                <a:rPr lang="en-US" sz="1800" b="0" i="0" u="none" strike="noStrike" baseline="0" dirty="0">
                  <a:solidFill>
                    <a:prstClr val="black"/>
                  </a:solidFill>
                  <a:latin typeface="Gotham Bold" pitchFamily="50" charset="0"/>
                  <a:cs typeface="Gotham Bold" pitchFamily="50" charset="0"/>
                </a:rPr>
                <a:t>Absolutely not. Don't tell anybody anything.</a:t>
              </a:r>
              <a:r>
                <a:rPr lang="en-US" sz="1800" b="0" i="0" u="none" strike="noStrike" baseline="0" dirty="0">
                  <a:solidFill>
                    <a:prstClr val="black"/>
                  </a:solidFill>
                  <a:latin typeface="Gotham Book" pitchFamily="50" charset="0"/>
                  <a:cs typeface="Gotham Book" pitchFamily="50" charset="0"/>
                </a:rPr>
                <a:t> I don't know how to stand up for myself. But… </a:t>
              </a:r>
              <a:r>
                <a:rPr lang="en-US" sz="1800" b="0" i="0" u="none" strike="noStrike" baseline="0" dirty="0">
                  <a:solidFill>
                    <a:prstClr val="black"/>
                  </a:solidFill>
                  <a:latin typeface="Gotham Bold" pitchFamily="50" charset="0"/>
                  <a:cs typeface="Gotham Bold" pitchFamily="50" charset="0"/>
                </a:rPr>
                <a:t>it would have been a lot easier, if at the beginning I was like, these are the things I need you to know about how I communicate and how I process information</a:t>
              </a:r>
              <a:r>
                <a:rPr lang="en-US" sz="1800" b="0" i="0" u="none" strike="noStrike" baseline="0" dirty="0">
                  <a:solidFill>
                    <a:prstClr val="black"/>
                  </a:solidFill>
                  <a:latin typeface="Gotham Book" pitchFamily="50" charset="0"/>
                  <a:cs typeface="Gotham Book" pitchFamily="50" charset="0"/>
                </a:rPr>
                <a:t>.” </a:t>
              </a:r>
            </a:p>
          </p:txBody>
        </p:sp>
      </p:grpSp>
      <p:pic>
        <p:nvPicPr>
          <p:cNvPr id="25" name="Picture 24">
            <a:extLst>
              <a:ext uri="{FF2B5EF4-FFF2-40B4-BE49-F238E27FC236}">
                <a16:creationId xmlns:a16="http://schemas.microsoft.com/office/drawing/2014/main" id="{91A948EB-7400-01D6-1035-60FC860EE48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39" y="1467787"/>
            <a:ext cx="8527828" cy="134370"/>
          </a:xfrm>
          <a:prstGeom prst="rect">
            <a:avLst/>
          </a:prstGeom>
        </p:spPr>
      </p:pic>
      <p:grpSp>
        <p:nvGrpSpPr>
          <p:cNvPr id="34" name="Group 33" descr="Flow chart showing &quot;Communication&quot; in the top circle, with &quot;expectations,&quot; &quot;trust,&quot; and &quot;feedback&quot; in circles below connecting to &quot;communication&quot; with a line.">
            <a:extLst>
              <a:ext uri="{FF2B5EF4-FFF2-40B4-BE49-F238E27FC236}">
                <a16:creationId xmlns:a16="http://schemas.microsoft.com/office/drawing/2014/main" id="{9A5AF8E3-7BB2-3322-2E94-D04555E6337E}"/>
              </a:ext>
            </a:extLst>
          </p:cNvPr>
          <p:cNvGrpSpPr/>
          <p:nvPr/>
        </p:nvGrpSpPr>
        <p:grpSpPr>
          <a:xfrm>
            <a:off x="5874110" y="1783459"/>
            <a:ext cx="5948157" cy="4709416"/>
            <a:chOff x="5802990" y="1952060"/>
            <a:chExt cx="5948157" cy="4709416"/>
          </a:xfrm>
        </p:grpSpPr>
        <p:sp>
          <p:nvSpPr>
            <p:cNvPr id="5" name="Flowchart: Connector 4">
              <a:extLst>
                <a:ext uri="{FF2B5EF4-FFF2-40B4-BE49-F238E27FC236}">
                  <a16:creationId xmlns:a16="http://schemas.microsoft.com/office/drawing/2014/main" id="{3F665F46-0235-F0F8-46D8-3B48B9912DBF}"/>
                </a:ext>
              </a:extLst>
            </p:cNvPr>
            <p:cNvSpPr/>
            <p:nvPr/>
          </p:nvSpPr>
          <p:spPr>
            <a:xfrm>
              <a:off x="7636349" y="1952060"/>
              <a:ext cx="2286000" cy="22860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3557F10-A857-339C-99C1-781AA30D8405}"/>
                </a:ext>
              </a:extLst>
            </p:cNvPr>
            <p:cNvSpPr txBox="1"/>
            <p:nvPr/>
          </p:nvSpPr>
          <p:spPr>
            <a:xfrm>
              <a:off x="7775394" y="2910394"/>
              <a:ext cx="2007909" cy="369332"/>
            </a:xfrm>
            <a:prstGeom prst="rect">
              <a:avLst/>
            </a:prstGeom>
            <a:solidFill>
              <a:schemeClr val="bg1"/>
            </a:solidFill>
            <a:ln w="38100">
              <a:noFill/>
            </a:ln>
          </p:spPr>
          <p:txBody>
            <a:bodyPr wrap="square" rtlCol="0">
              <a:spAutoFit/>
            </a:bodyPr>
            <a:lstStyle/>
            <a:p>
              <a:r>
                <a:rPr lang="en-US" dirty="0">
                  <a:solidFill>
                    <a:srgbClr val="002060"/>
                  </a:solidFill>
                  <a:latin typeface="Gotham Bold" pitchFamily="50" charset="0"/>
                  <a:cs typeface="Gotham Bold" pitchFamily="50" charset="0"/>
                </a:rPr>
                <a:t>communication</a:t>
              </a:r>
            </a:p>
          </p:txBody>
        </p:sp>
        <p:sp>
          <p:nvSpPr>
            <p:cNvPr id="10" name="Flowchart: Connector 9">
              <a:extLst>
                <a:ext uri="{FF2B5EF4-FFF2-40B4-BE49-F238E27FC236}">
                  <a16:creationId xmlns:a16="http://schemas.microsoft.com/office/drawing/2014/main" id="{8D981EDF-C100-2868-A6E3-59FE012D3DE3}"/>
                </a:ext>
              </a:extLst>
            </p:cNvPr>
            <p:cNvSpPr/>
            <p:nvPr/>
          </p:nvSpPr>
          <p:spPr>
            <a:xfrm>
              <a:off x="7864948" y="4832676"/>
              <a:ext cx="1828800" cy="1828800"/>
            </a:xfrm>
            <a:prstGeom prst="flowChartConnector">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395BAB2-332B-A4D4-07E3-CEF032C1BD04}"/>
                </a:ext>
              </a:extLst>
            </p:cNvPr>
            <p:cNvSpPr txBox="1"/>
            <p:nvPr/>
          </p:nvSpPr>
          <p:spPr>
            <a:xfrm>
              <a:off x="8389902" y="5562410"/>
              <a:ext cx="778891" cy="369332"/>
            </a:xfrm>
            <a:prstGeom prst="rect">
              <a:avLst/>
            </a:prstGeom>
            <a:noFill/>
            <a:ln w="38100">
              <a:noFill/>
            </a:ln>
          </p:spPr>
          <p:txBody>
            <a:bodyPr wrap="square" rtlCol="0">
              <a:spAutoFit/>
            </a:bodyPr>
            <a:lstStyle/>
            <a:p>
              <a:r>
                <a:rPr lang="en-US" dirty="0">
                  <a:solidFill>
                    <a:srgbClr val="002060"/>
                  </a:solidFill>
                  <a:latin typeface="Gotham Bold" pitchFamily="50" charset="0"/>
                  <a:cs typeface="Gotham Bold" pitchFamily="50" charset="0"/>
                </a:rPr>
                <a:t>trust</a:t>
              </a:r>
            </a:p>
          </p:txBody>
        </p:sp>
        <p:sp>
          <p:nvSpPr>
            <p:cNvPr id="9" name="Flowchart: Connector 8">
              <a:extLst>
                <a:ext uri="{FF2B5EF4-FFF2-40B4-BE49-F238E27FC236}">
                  <a16:creationId xmlns:a16="http://schemas.microsoft.com/office/drawing/2014/main" id="{B24796E4-6BD7-0DD2-032C-0CF5909DE494}"/>
                </a:ext>
              </a:extLst>
            </p:cNvPr>
            <p:cNvSpPr/>
            <p:nvPr/>
          </p:nvSpPr>
          <p:spPr>
            <a:xfrm>
              <a:off x="5802990" y="4444435"/>
              <a:ext cx="1828800" cy="1828800"/>
            </a:xfrm>
            <a:prstGeom prst="flowChartConnector">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3434F8-0E2A-7130-5B04-40033490D764}"/>
                </a:ext>
              </a:extLst>
            </p:cNvPr>
            <p:cNvSpPr txBox="1"/>
            <p:nvPr/>
          </p:nvSpPr>
          <p:spPr>
            <a:xfrm>
              <a:off x="5868952" y="5174169"/>
              <a:ext cx="1696877" cy="369332"/>
            </a:xfrm>
            <a:prstGeom prst="rect">
              <a:avLst/>
            </a:prstGeom>
            <a:noFill/>
            <a:ln w="38100">
              <a:noFill/>
            </a:ln>
          </p:spPr>
          <p:txBody>
            <a:bodyPr wrap="square" rtlCol="0">
              <a:spAutoFit/>
            </a:bodyPr>
            <a:lstStyle/>
            <a:p>
              <a:pPr algn="ctr"/>
              <a:r>
                <a:rPr lang="en-US" dirty="0">
                  <a:solidFill>
                    <a:srgbClr val="002060"/>
                  </a:solidFill>
                  <a:latin typeface="Gotham Bold" pitchFamily="50" charset="0"/>
                  <a:cs typeface="Gotham Bold" pitchFamily="50" charset="0"/>
                </a:rPr>
                <a:t>expectations</a:t>
              </a:r>
            </a:p>
          </p:txBody>
        </p:sp>
        <p:sp>
          <p:nvSpPr>
            <p:cNvPr id="8" name="Flowchart: Connector 7">
              <a:extLst>
                <a:ext uri="{FF2B5EF4-FFF2-40B4-BE49-F238E27FC236}">
                  <a16:creationId xmlns:a16="http://schemas.microsoft.com/office/drawing/2014/main" id="{144F0503-766C-1F26-557E-AF8BC672C694}"/>
                </a:ext>
              </a:extLst>
            </p:cNvPr>
            <p:cNvSpPr/>
            <p:nvPr/>
          </p:nvSpPr>
          <p:spPr>
            <a:xfrm>
              <a:off x="9922347" y="4444435"/>
              <a:ext cx="1828800" cy="1828800"/>
            </a:xfrm>
            <a:prstGeom prst="flowChartConnector">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C1F1C61-C49F-A7BD-245D-6DF0A27457BC}"/>
                </a:ext>
              </a:extLst>
            </p:cNvPr>
            <p:cNvSpPr txBox="1"/>
            <p:nvPr/>
          </p:nvSpPr>
          <p:spPr>
            <a:xfrm>
              <a:off x="10205739" y="5174169"/>
              <a:ext cx="1262016" cy="369332"/>
            </a:xfrm>
            <a:prstGeom prst="rect">
              <a:avLst/>
            </a:prstGeom>
            <a:solidFill>
              <a:schemeClr val="bg1"/>
            </a:solidFill>
            <a:ln w="38100">
              <a:noFill/>
            </a:ln>
          </p:spPr>
          <p:txBody>
            <a:bodyPr wrap="square" rtlCol="0">
              <a:spAutoFit/>
            </a:bodyPr>
            <a:lstStyle/>
            <a:p>
              <a:pPr algn="ctr"/>
              <a:r>
                <a:rPr lang="en-US" dirty="0">
                  <a:solidFill>
                    <a:srgbClr val="002060"/>
                  </a:solidFill>
                  <a:latin typeface="Gotham Bold" pitchFamily="50" charset="0"/>
                  <a:cs typeface="Gotham Bold" pitchFamily="50" charset="0"/>
                </a:rPr>
                <a:t>feedback</a:t>
              </a:r>
            </a:p>
          </p:txBody>
        </p:sp>
        <p:cxnSp>
          <p:nvCxnSpPr>
            <p:cNvPr id="27" name="Straight Connector 26">
              <a:extLst>
                <a:ext uri="{FF2B5EF4-FFF2-40B4-BE49-F238E27FC236}">
                  <a16:creationId xmlns:a16="http://schemas.microsoft.com/office/drawing/2014/main" id="{6AFDC804-8702-E14F-85F2-7FB8573E0131}"/>
                </a:ext>
              </a:extLst>
            </p:cNvPr>
            <p:cNvCxnSpPr>
              <a:stCxn id="5" idx="3"/>
              <a:endCxn id="9" idx="7"/>
            </p:cNvCxnSpPr>
            <p:nvPr/>
          </p:nvCxnSpPr>
          <p:spPr>
            <a:xfrm flipH="1">
              <a:off x="7363968" y="3903283"/>
              <a:ext cx="607158" cy="80897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35B1B9-762F-0FCD-B613-C7EA9CF154D6}"/>
                </a:ext>
              </a:extLst>
            </p:cNvPr>
            <p:cNvCxnSpPr>
              <a:cxnSpLocks/>
              <a:stCxn id="5" idx="4"/>
              <a:endCxn id="10" idx="0"/>
            </p:cNvCxnSpPr>
            <p:nvPr/>
          </p:nvCxnSpPr>
          <p:spPr>
            <a:xfrm flipH="1">
              <a:off x="8779348" y="4238060"/>
              <a:ext cx="1" cy="59461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05D7F9-AA1B-88FD-3122-893324871DEA}"/>
                </a:ext>
              </a:extLst>
            </p:cNvPr>
            <p:cNvCxnSpPr>
              <a:stCxn id="5" idx="5"/>
              <a:endCxn id="8" idx="1"/>
            </p:cNvCxnSpPr>
            <p:nvPr/>
          </p:nvCxnSpPr>
          <p:spPr>
            <a:xfrm>
              <a:off x="9587572" y="3903283"/>
              <a:ext cx="602597" cy="80897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974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descr="&quot;I'm very lucky that my research area, I think, has the most supportive faculty members in it. So, I felt very comfortable going to my advisor and being like, hey, I need some extra time on this, oh, I'm struggling with this. And he's been really good on being just open and accommodating, which I think is great. I don't think that's true for everyone in the department.”">
            <a:extLst>
              <a:ext uri="{FF2B5EF4-FFF2-40B4-BE49-F238E27FC236}">
                <a16:creationId xmlns:a16="http://schemas.microsoft.com/office/drawing/2014/main" id="{725D1CBC-81B6-E5C6-3A6F-CA470120C6A2}"/>
              </a:ext>
            </a:extLst>
          </p:cNvPr>
          <p:cNvGrpSpPr/>
          <p:nvPr/>
        </p:nvGrpSpPr>
        <p:grpSpPr>
          <a:xfrm>
            <a:off x="-2519318" y="-279189"/>
            <a:ext cx="8872944" cy="8872944"/>
            <a:chOff x="-2543912" y="-279189"/>
            <a:chExt cx="8872944" cy="8872944"/>
          </a:xfrm>
        </p:grpSpPr>
        <p:pic>
          <p:nvPicPr>
            <p:cNvPr id="16" name="Picture 15">
              <a:extLst>
                <a:ext uri="{FF2B5EF4-FFF2-40B4-BE49-F238E27FC236}">
                  <a16:creationId xmlns:a16="http://schemas.microsoft.com/office/drawing/2014/main" id="{DAA2B355-637C-1B6D-D412-D6573128F9CE}"/>
                </a:ext>
              </a:extLst>
            </p:cNvPr>
            <p:cNvPicPr>
              <a:picLocks noChangeAspect="1"/>
            </p:cNvPicPr>
            <p:nvPr/>
          </p:nvPicPr>
          <p:blipFill>
            <a:blip r:embed="rId2"/>
            <a:stretch>
              <a:fillRect/>
            </a:stretch>
          </p:blipFill>
          <p:spPr>
            <a:xfrm>
              <a:off x="-2543912" y="-279189"/>
              <a:ext cx="8872944" cy="8872944"/>
            </a:xfrm>
            <a:prstGeom prst="rect">
              <a:avLst/>
            </a:prstGeom>
          </p:spPr>
        </p:pic>
        <p:sp>
          <p:nvSpPr>
            <p:cNvPr id="9" name="TextBox 8" descr="&quot;I'm very lucky that my research area, I think, has the most supportive faculty members in it. So, I felt very comfortable going to my advisor and being like, hey, I need some extra time on this, oh, I'm struggling with this. And he's been really good on being just open and accommodating, which I think is great. I don't think that's true for everyone in the department.”">
              <a:extLst>
                <a:ext uri="{FF2B5EF4-FFF2-40B4-BE49-F238E27FC236}">
                  <a16:creationId xmlns:a16="http://schemas.microsoft.com/office/drawing/2014/main" id="{B4F0809F-6A1C-95BD-7622-9B6D99B5C558}"/>
                </a:ext>
              </a:extLst>
            </p:cNvPr>
            <p:cNvSpPr txBox="1"/>
            <p:nvPr/>
          </p:nvSpPr>
          <p:spPr>
            <a:xfrm>
              <a:off x="380598" y="2558654"/>
              <a:ext cx="3412504" cy="2462213"/>
            </a:xfrm>
            <a:prstGeom prst="rect">
              <a:avLst/>
            </a:prstGeom>
            <a:noFill/>
          </p:spPr>
          <p:txBody>
            <a:bodyPr wrap="square">
              <a:spAutoFit/>
            </a:bodyPr>
            <a:lstStyle/>
            <a:p>
              <a:r>
                <a:rPr lang="en-US" sz="1400" dirty="0">
                  <a:latin typeface="Gotham Book" pitchFamily="50" charset="0"/>
                  <a:cs typeface="Gotham Book" pitchFamily="50" charset="0"/>
                </a:rPr>
                <a:t>“I'm very lucky that my research area, I think, has the most supportive faculty members in it. So, I felt very comfortable going to my advisor and being like, hey, I need some extra time on this, oh, I'm struggling with this. And he's been really good on being just open and accommodating, which I think is great. I don't think that's true for everyone in the department.”</a:t>
              </a:r>
            </a:p>
          </p:txBody>
        </p:sp>
      </p:grpSp>
      <p:sp>
        <p:nvSpPr>
          <p:cNvPr id="2" name="Title 1">
            <a:extLst>
              <a:ext uri="{FF2B5EF4-FFF2-40B4-BE49-F238E27FC236}">
                <a16:creationId xmlns:a16="http://schemas.microsoft.com/office/drawing/2014/main" id="{86E9BB72-5029-2EBA-36ED-D074B8FB9217}"/>
              </a:ext>
            </a:extLst>
          </p:cNvPr>
          <p:cNvSpPr>
            <a:spLocks noGrp="1"/>
          </p:cNvSpPr>
          <p:nvPr>
            <p:ph type="title"/>
          </p:nvPr>
        </p:nvSpPr>
        <p:spPr>
          <a:xfrm>
            <a:off x="600175" y="215863"/>
            <a:ext cx="2633960" cy="1562044"/>
          </a:xfrm>
        </p:spPr>
        <p:txBody>
          <a:bodyPr>
            <a:noAutofit/>
          </a:bodyPr>
          <a:lstStyle/>
          <a:p>
            <a:pPr algn="ctr"/>
            <a:r>
              <a:rPr lang="en-US" sz="8000" dirty="0">
                <a:latin typeface="Gotham Bold"/>
                <a:ea typeface="Calibri Light"/>
                <a:cs typeface="Calibri Light"/>
              </a:rPr>
              <a:t>trust</a:t>
            </a:r>
            <a:endParaRPr lang="en-US" dirty="0"/>
          </a:p>
        </p:txBody>
      </p:sp>
      <p:sp>
        <p:nvSpPr>
          <p:cNvPr id="21" name="Rectangle 20">
            <a:extLst>
              <a:ext uri="{FF2B5EF4-FFF2-40B4-BE49-F238E27FC236}">
                <a16:creationId xmlns:a16="http://schemas.microsoft.com/office/drawing/2014/main" id="{19FA171A-953D-9056-0E6F-D5F9CAC11313}"/>
              </a:ext>
              <a:ext uri="{C183D7F6-B498-43B3-948B-1728B52AA6E4}">
                <adec:decorative xmlns:adec="http://schemas.microsoft.com/office/drawing/2017/decorative" val="1"/>
              </a:ext>
            </a:extLst>
          </p:cNvPr>
          <p:cNvSpPr/>
          <p:nvPr/>
        </p:nvSpPr>
        <p:spPr>
          <a:xfrm>
            <a:off x="775287" y="1453590"/>
            <a:ext cx="2283735" cy="829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7FB19C7-F113-ECD9-F83E-5030AAE7F4F3}"/>
              </a:ext>
              <a:ext uri="{C183D7F6-B498-43B3-948B-1728B52AA6E4}">
                <adec:decorative xmlns:adec="http://schemas.microsoft.com/office/drawing/2017/decorative" val="1"/>
              </a:ext>
            </a:extLst>
          </p:cNvPr>
          <p:cNvGrpSpPr/>
          <p:nvPr/>
        </p:nvGrpSpPr>
        <p:grpSpPr>
          <a:xfrm>
            <a:off x="5393749" y="-563669"/>
            <a:ext cx="9125146" cy="8483338"/>
            <a:chOff x="5256840" y="-451909"/>
            <a:chExt cx="9125146" cy="8483338"/>
          </a:xfrm>
        </p:grpSpPr>
        <p:pic>
          <p:nvPicPr>
            <p:cNvPr id="15" name="Picture 14">
              <a:extLst>
                <a:ext uri="{FF2B5EF4-FFF2-40B4-BE49-F238E27FC236}">
                  <a16:creationId xmlns:a16="http://schemas.microsoft.com/office/drawing/2014/main" id="{90472E62-6F7A-5D9D-C045-0C60C229AC54}"/>
                </a:ext>
              </a:extLst>
            </p:cNvPr>
            <p:cNvPicPr>
              <a:picLocks noChangeAspect="1"/>
            </p:cNvPicPr>
            <p:nvPr/>
          </p:nvPicPr>
          <p:blipFill>
            <a:blip r:embed="rId3"/>
            <a:stretch>
              <a:fillRect/>
            </a:stretch>
          </p:blipFill>
          <p:spPr>
            <a:xfrm flipH="1">
              <a:off x="5256840" y="-451909"/>
              <a:ext cx="9125146" cy="8483338"/>
            </a:xfrm>
            <a:prstGeom prst="rect">
              <a:avLst/>
            </a:prstGeom>
          </p:spPr>
        </p:pic>
        <p:sp>
          <p:nvSpPr>
            <p:cNvPr id="3" name="TextBox 2" descr="“… a piece of advice I give to someone … would be to not be afraid to talk to your advisor about, like, what works best for you. And how you think and how they can help you with that because they should be … your mentor. Not every advisor is good at that… I think you're doing both yourself and the advisor a disservice if you're not being honest with them about what you need.”">
              <a:extLst>
                <a:ext uri="{FF2B5EF4-FFF2-40B4-BE49-F238E27FC236}">
                  <a16:creationId xmlns:a16="http://schemas.microsoft.com/office/drawing/2014/main" id="{2B5077C3-A7F9-8A0A-27F3-CC7BCC46BC36}"/>
                </a:ext>
              </a:extLst>
            </p:cNvPr>
            <p:cNvSpPr txBox="1"/>
            <p:nvPr/>
          </p:nvSpPr>
          <p:spPr>
            <a:xfrm>
              <a:off x="8051229" y="2440550"/>
              <a:ext cx="3846123" cy="2246769"/>
            </a:xfrm>
            <a:prstGeom prst="rect">
              <a:avLst/>
            </a:prstGeom>
            <a:noFill/>
          </p:spPr>
          <p:txBody>
            <a:bodyPr wrap="square">
              <a:spAutoFit/>
            </a:bodyPr>
            <a:lstStyle/>
            <a:p>
              <a:r>
                <a:rPr lang="en-US" sz="1400" dirty="0">
                  <a:latin typeface="Gotham Book" pitchFamily="50" charset="0"/>
                  <a:cs typeface="Gotham Book" pitchFamily="50" charset="0"/>
                </a:rPr>
                <a:t>“… a piece of advice I give to someone … would be to not be afraid to talk to your advisor about, like, what works best for you. And how you think and how they can help you with that because they should be … your mentor. Not every advisor is good at that… I think you're doing both yourself and the advisor a disservice if you're not being honest with them about what you need.”</a:t>
              </a:r>
            </a:p>
          </p:txBody>
        </p:sp>
      </p:grpSp>
      <p:grpSp>
        <p:nvGrpSpPr>
          <p:cNvPr id="13" name="Group 12">
            <a:extLst>
              <a:ext uri="{FF2B5EF4-FFF2-40B4-BE49-F238E27FC236}">
                <a16:creationId xmlns:a16="http://schemas.microsoft.com/office/drawing/2014/main" id="{16360748-4254-2E5D-60B3-3308386657A0}"/>
              </a:ext>
              <a:ext uri="{C183D7F6-B498-43B3-948B-1728B52AA6E4}">
                <adec:decorative xmlns:adec="http://schemas.microsoft.com/office/drawing/2017/decorative" val="1"/>
              </a:ext>
            </a:extLst>
          </p:cNvPr>
          <p:cNvGrpSpPr/>
          <p:nvPr/>
        </p:nvGrpSpPr>
        <p:grpSpPr>
          <a:xfrm>
            <a:off x="2616879" y="-1470176"/>
            <a:ext cx="6858000" cy="6858000"/>
            <a:chOff x="2628282" y="-1242100"/>
            <a:chExt cx="6858000" cy="6858000"/>
          </a:xfrm>
        </p:grpSpPr>
        <p:pic>
          <p:nvPicPr>
            <p:cNvPr id="12" name="Picture 11">
              <a:extLst>
                <a:ext uri="{FF2B5EF4-FFF2-40B4-BE49-F238E27FC236}">
                  <a16:creationId xmlns:a16="http://schemas.microsoft.com/office/drawing/2014/main" id="{EDCBA97A-5E5A-BD57-1440-8ABA754C2FF8}"/>
                </a:ext>
              </a:extLst>
            </p:cNvPr>
            <p:cNvPicPr>
              <a:picLocks noChangeAspect="1"/>
            </p:cNvPicPr>
            <p:nvPr/>
          </p:nvPicPr>
          <p:blipFill>
            <a:blip r:embed="rId4"/>
            <a:stretch>
              <a:fillRect/>
            </a:stretch>
          </p:blipFill>
          <p:spPr>
            <a:xfrm>
              <a:off x="2628282" y="-1242100"/>
              <a:ext cx="6858000" cy="6858000"/>
            </a:xfrm>
            <a:prstGeom prst="rect">
              <a:avLst/>
            </a:prstGeom>
          </p:spPr>
        </p:pic>
        <p:sp>
          <p:nvSpPr>
            <p:cNvPr id="5" name="TextBox 4" descr="&quot;there's not a lot of talking about our own experiences… right now, in my department, we’re … talking about how we can be a little bit more open community and a little bit … more comfortable space to talk about these things.”">
              <a:extLst>
                <a:ext uri="{FF2B5EF4-FFF2-40B4-BE49-F238E27FC236}">
                  <a16:creationId xmlns:a16="http://schemas.microsoft.com/office/drawing/2014/main" id="{E2F6F342-F99E-B7DA-DB86-B109849CF44E}"/>
                </a:ext>
              </a:extLst>
            </p:cNvPr>
            <p:cNvSpPr txBox="1"/>
            <p:nvPr/>
          </p:nvSpPr>
          <p:spPr>
            <a:xfrm>
              <a:off x="4650987" y="869966"/>
              <a:ext cx="3123924" cy="1815882"/>
            </a:xfrm>
            <a:prstGeom prst="rect">
              <a:avLst/>
            </a:prstGeom>
            <a:noFill/>
          </p:spPr>
          <p:txBody>
            <a:bodyPr wrap="square">
              <a:spAutoFit/>
            </a:bodyPr>
            <a:lstStyle/>
            <a:p>
              <a:r>
                <a:rPr lang="en-US" sz="1400" dirty="0">
                  <a:latin typeface="Gotham Book" pitchFamily="50" charset="0"/>
                  <a:cs typeface="Gotham Book" pitchFamily="50" charset="0"/>
                </a:rPr>
                <a:t>“…there's not a lot of talking about our own experiences… right now, in my department, we’re … talking about how we can be a little bit more open community and a little bit … more comfortable space to talk about these things.”</a:t>
              </a:r>
            </a:p>
          </p:txBody>
        </p:sp>
      </p:grpSp>
      <p:grpSp>
        <p:nvGrpSpPr>
          <p:cNvPr id="18" name="Group 17" descr="“I do this masking where I put on that I'm very together in front of her and I have all these plans, and my calendar is all marked, but then my day to day, I don't feel like that. So, revealing that side of me, is something that gives me anxiety.”&#10;">
            <a:extLst>
              <a:ext uri="{FF2B5EF4-FFF2-40B4-BE49-F238E27FC236}">
                <a16:creationId xmlns:a16="http://schemas.microsoft.com/office/drawing/2014/main" id="{4067B5A3-7521-92E0-F257-6F8F7EF1E128}"/>
              </a:ext>
            </a:extLst>
          </p:cNvPr>
          <p:cNvGrpSpPr/>
          <p:nvPr/>
        </p:nvGrpSpPr>
        <p:grpSpPr>
          <a:xfrm>
            <a:off x="1958620" y="1476907"/>
            <a:ext cx="7946065" cy="7946065"/>
            <a:chOff x="1824126" y="1472305"/>
            <a:chExt cx="7946065" cy="7946065"/>
          </a:xfrm>
        </p:grpSpPr>
        <p:pic>
          <p:nvPicPr>
            <p:cNvPr id="14" name="Picture 13">
              <a:extLst>
                <a:ext uri="{FF2B5EF4-FFF2-40B4-BE49-F238E27FC236}">
                  <a16:creationId xmlns:a16="http://schemas.microsoft.com/office/drawing/2014/main" id="{3ADB651A-E6DA-7AAB-F2AF-1904A6C37BD1}"/>
                </a:ext>
              </a:extLst>
            </p:cNvPr>
            <p:cNvPicPr>
              <a:picLocks noChangeAspect="1"/>
            </p:cNvPicPr>
            <p:nvPr/>
          </p:nvPicPr>
          <p:blipFill>
            <a:blip r:embed="rId5"/>
            <a:stretch>
              <a:fillRect/>
            </a:stretch>
          </p:blipFill>
          <p:spPr>
            <a:xfrm>
              <a:off x="1824126" y="1472305"/>
              <a:ext cx="7946065" cy="7946065"/>
            </a:xfrm>
            <a:prstGeom prst="rect">
              <a:avLst/>
            </a:prstGeom>
          </p:spPr>
        </p:pic>
        <p:sp>
          <p:nvSpPr>
            <p:cNvPr id="7" name="TextBox 6" descr="“I do this masking where I put on that I'm very together in front of her and I have all these plans, and my calendar is all marked, but then my day to day, I don't feel like that. So, revealing that side of me, is something that gives me anxiety.”&#10;">
              <a:extLst>
                <a:ext uri="{FF2B5EF4-FFF2-40B4-BE49-F238E27FC236}">
                  <a16:creationId xmlns:a16="http://schemas.microsoft.com/office/drawing/2014/main" id="{32AD7BEF-417F-ADC7-A1EE-C0829812B425}"/>
                </a:ext>
              </a:extLst>
            </p:cNvPr>
            <p:cNvSpPr txBox="1"/>
            <p:nvPr/>
          </p:nvSpPr>
          <p:spPr>
            <a:xfrm>
              <a:off x="4303153" y="4477754"/>
              <a:ext cx="3123924" cy="1815882"/>
            </a:xfrm>
            <a:prstGeom prst="rect">
              <a:avLst/>
            </a:prstGeom>
            <a:noFill/>
          </p:spPr>
          <p:txBody>
            <a:bodyPr wrap="square">
              <a:spAutoFit/>
            </a:bodyPr>
            <a:lstStyle/>
            <a:p>
              <a:r>
                <a:rPr lang="en-US" sz="1400" dirty="0">
                  <a:latin typeface="Gotham Book" pitchFamily="50" charset="0"/>
                  <a:cs typeface="Gotham Book" pitchFamily="50" charset="0"/>
                </a:rPr>
                <a:t>“I do this masking where I put on that I'm very together in front of her and I have all these plans, and my calendar is all marked, but then my day to day, I don't feel like that. So, revealing that side of me, is something that gives me anxiety.”</a:t>
              </a:r>
            </a:p>
          </p:txBody>
        </p:sp>
      </p:grpSp>
      <p:pic>
        <p:nvPicPr>
          <p:cNvPr id="10" name="Picture 9" descr="A rainbow colored rectangle">
            <a:extLst>
              <a:ext uri="{FF2B5EF4-FFF2-40B4-BE49-F238E27FC236}">
                <a16:creationId xmlns:a16="http://schemas.microsoft.com/office/drawing/2014/main" id="{C4D804DE-4982-AE4E-AF4E-2DCB83230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704" y="1379220"/>
            <a:ext cx="2777341" cy="137148"/>
          </a:xfrm>
          <a:prstGeom prst="rect">
            <a:avLst/>
          </a:prstGeom>
        </p:spPr>
      </p:pic>
    </p:spTree>
    <p:extLst>
      <p:ext uri="{BB962C8B-B14F-4D97-AF65-F5344CB8AC3E}">
        <p14:creationId xmlns:p14="http://schemas.microsoft.com/office/powerpoint/2010/main" val="13567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BB72-5029-2EBA-36ED-D074B8FB9217}"/>
              </a:ext>
            </a:extLst>
          </p:cNvPr>
          <p:cNvSpPr>
            <a:spLocks noGrp="1"/>
          </p:cNvSpPr>
          <p:nvPr>
            <p:ph type="title"/>
          </p:nvPr>
        </p:nvSpPr>
        <p:spPr>
          <a:xfrm>
            <a:off x="371569" y="163139"/>
            <a:ext cx="6959599" cy="1562044"/>
          </a:xfrm>
        </p:spPr>
        <p:txBody>
          <a:bodyPr>
            <a:noAutofit/>
          </a:bodyPr>
          <a:lstStyle/>
          <a:p>
            <a:pPr algn="ctr"/>
            <a:r>
              <a:rPr lang="en-US" sz="8000" dirty="0">
                <a:latin typeface="Gotham Bold"/>
                <a:ea typeface="Calibri Light"/>
                <a:cs typeface="Calibri Light"/>
              </a:rPr>
              <a:t>expectations</a:t>
            </a:r>
            <a:endParaRPr lang="en-US" dirty="0"/>
          </a:p>
        </p:txBody>
      </p:sp>
      <p:grpSp>
        <p:nvGrpSpPr>
          <p:cNvPr id="14" name="Group 13" descr="“… Not every advisor knows that people are different and can't just all work the same way. And then you know, maybe they don't care. Maybe they're just like, if you don't fit, you don't fit.”&#10;">
            <a:extLst>
              <a:ext uri="{FF2B5EF4-FFF2-40B4-BE49-F238E27FC236}">
                <a16:creationId xmlns:a16="http://schemas.microsoft.com/office/drawing/2014/main" id="{8602E294-4FD7-5516-8DCA-942DE9D6908A}"/>
              </a:ext>
            </a:extLst>
          </p:cNvPr>
          <p:cNvGrpSpPr/>
          <p:nvPr/>
        </p:nvGrpSpPr>
        <p:grpSpPr>
          <a:xfrm>
            <a:off x="-1008185" y="627283"/>
            <a:ext cx="5737705" cy="5737705"/>
            <a:chOff x="-912154" y="773040"/>
            <a:chExt cx="5737705" cy="5737705"/>
          </a:xfrm>
        </p:grpSpPr>
        <p:pic>
          <p:nvPicPr>
            <p:cNvPr id="6" name="Picture 5">
              <a:extLst>
                <a:ext uri="{FF2B5EF4-FFF2-40B4-BE49-F238E27FC236}">
                  <a16:creationId xmlns:a16="http://schemas.microsoft.com/office/drawing/2014/main" id="{2093F185-3E4E-187E-6825-E269F181BA8E}"/>
                </a:ext>
              </a:extLst>
            </p:cNvPr>
            <p:cNvPicPr>
              <a:picLocks noChangeAspect="1"/>
            </p:cNvPicPr>
            <p:nvPr/>
          </p:nvPicPr>
          <p:blipFill>
            <a:blip r:embed="rId2"/>
            <a:stretch>
              <a:fillRect/>
            </a:stretch>
          </p:blipFill>
          <p:spPr>
            <a:xfrm>
              <a:off x="-912154" y="773040"/>
              <a:ext cx="5737705" cy="5737705"/>
            </a:xfrm>
            <a:prstGeom prst="rect">
              <a:avLst/>
            </a:prstGeom>
          </p:spPr>
        </p:pic>
        <p:sp>
          <p:nvSpPr>
            <p:cNvPr id="7" name="TextBox 6" descr="“… Not every advisor knows that people are different and can't just all work the same way. And then you know, maybe they don't care. Maybe they're just like, if you don't fit, you don't fit.”&#10;">
              <a:extLst>
                <a:ext uri="{FF2B5EF4-FFF2-40B4-BE49-F238E27FC236}">
                  <a16:creationId xmlns:a16="http://schemas.microsoft.com/office/drawing/2014/main" id="{6DF0C26B-0344-06E1-38A7-2B8FCB741CC5}"/>
                </a:ext>
              </a:extLst>
            </p:cNvPr>
            <p:cNvSpPr txBox="1"/>
            <p:nvPr/>
          </p:nvSpPr>
          <p:spPr>
            <a:xfrm>
              <a:off x="317411" y="2523972"/>
              <a:ext cx="3109666" cy="1384995"/>
            </a:xfrm>
            <a:prstGeom prst="rect">
              <a:avLst/>
            </a:prstGeom>
            <a:noFill/>
          </p:spPr>
          <p:txBody>
            <a:bodyPr wrap="square">
              <a:spAutoFit/>
            </a:bodyPr>
            <a:lstStyle/>
            <a:p>
              <a:r>
                <a:rPr lang="en-US" sz="1400" dirty="0">
                  <a:latin typeface="Gotham Book" pitchFamily="50" charset="0"/>
                  <a:cs typeface="Gotham Book" pitchFamily="50" charset="0"/>
                </a:rPr>
                <a:t>“… Not every advisor knows that people are different and can't just all work the same way. And then you know, maybe they don't care. Maybe they're just like, if you don't fit, you don't fit.”</a:t>
              </a:r>
            </a:p>
          </p:txBody>
        </p:sp>
      </p:grpSp>
      <p:grpSp>
        <p:nvGrpSpPr>
          <p:cNvPr id="16" name="Group 15" descr="I really like environments where I have really clear roles and things to do. And as a as a graduate student, there's nobody saying you need to do all of these things, you just have to know that you need to do them. And that might be remedied if I talked to my advisor more and was like, Hey, can you help me like structure the things that I should work on? But yeah, instead, I'm just often feeling like, there's a lot of things I need to do, but I don't know what they are.&#10;">
            <a:extLst>
              <a:ext uri="{FF2B5EF4-FFF2-40B4-BE49-F238E27FC236}">
                <a16:creationId xmlns:a16="http://schemas.microsoft.com/office/drawing/2014/main" id="{A7B1DA1E-9AC7-FEDD-CEF3-00FA85E4C930}"/>
              </a:ext>
            </a:extLst>
          </p:cNvPr>
          <p:cNvGrpSpPr/>
          <p:nvPr/>
        </p:nvGrpSpPr>
        <p:grpSpPr>
          <a:xfrm>
            <a:off x="1348903" y="944161"/>
            <a:ext cx="9124225" cy="9124225"/>
            <a:chOff x="1493003" y="1325070"/>
            <a:chExt cx="9124225" cy="9124225"/>
          </a:xfrm>
        </p:grpSpPr>
        <p:pic>
          <p:nvPicPr>
            <p:cNvPr id="3" name="Picture 2">
              <a:extLst>
                <a:ext uri="{FF2B5EF4-FFF2-40B4-BE49-F238E27FC236}">
                  <a16:creationId xmlns:a16="http://schemas.microsoft.com/office/drawing/2014/main" id="{5A5E7834-8C4D-AE42-6BAA-C4BD3C80DA11}"/>
                </a:ext>
              </a:extLst>
            </p:cNvPr>
            <p:cNvPicPr>
              <a:picLocks noChangeAspect="1"/>
            </p:cNvPicPr>
            <p:nvPr/>
          </p:nvPicPr>
          <p:blipFill>
            <a:blip r:embed="rId3"/>
            <a:stretch>
              <a:fillRect/>
            </a:stretch>
          </p:blipFill>
          <p:spPr>
            <a:xfrm>
              <a:off x="1493003" y="1325070"/>
              <a:ext cx="9124225" cy="9124225"/>
            </a:xfrm>
            <a:prstGeom prst="rect">
              <a:avLst/>
            </a:prstGeom>
          </p:spPr>
        </p:pic>
        <p:sp>
          <p:nvSpPr>
            <p:cNvPr id="8" name="TextBox 7" descr="I really like environments where I have really clear roles and things to do. And as a as a graduate student, there's nobody saying you need to do all of these things, you just have to know that you need to do them. And that might be remedied if I talked to my advisor more and was like, Hey, can you help me like structure the things that I should work on? But yeah, instead, I'm just often feeling like, there's a lot of things I need to do, but I don't know what they are.&#10;">
              <a:extLst>
                <a:ext uri="{FF2B5EF4-FFF2-40B4-BE49-F238E27FC236}">
                  <a16:creationId xmlns:a16="http://schemas.microsoft.com/office/drawing/2014/main" id="{EB388A55-0A66-9698-3EEF-28CBAE17FE18}"/>
                </a:ext>
              </a:extLst>
            </p:cNvPr>
            <p:cNvSpPr txBox="1"/>
            <p:nvPr/>
          </p:nvSpPr>
          <p:spPr>
            <a:xfrm>
              <a:off x="4007183" y="4289232"/>
              <a:ext cx="4177634" cy="2462213"/>
            </a:xfrm>
            <a:prstGeom prst="rect">
              <a:avLst/>
            </a:prstGeom>
            <a:noFill/>
          </p:spPr>
          <p:txBody>
            <a:bodyPr wrap="square">
              <a:spAutoFit/>
            </a:bodyPr>
            <a:lstStyle/>
            <a:p>
              <a:r>
                <a:rPr lang="en-US" sz="1400" dirty="0">
                  <a:latin typeface="Gotham Book" pitchFamily="50" charset="0"/>
                  <a:cs typeface="Gotham Book" pitchFamily="50" charset="0"/>
                </a:rPr>
                <a:t>I really like environments where I have really clear roles and things to do. And as a as a graduate student, there's nobody saying you need to do all of these things, you just have to know that you need to do them. And that might be remedied if I talked to my advisor more and was like, Hey, can you help me like structure the things that I should work on? But yeah, instead, I'm just often feeling like, there's a lot of things I need to do, but I don't know what they are.</a:t>
              </a:r>
            </a:p>
          </p:txBody>
        </p:sp>
      </p:grpSp>
      <p:grpSp>
        <p:nvGrpSpPr>
          <p:cNvPr id="15" name="Group 14" descr="I'll have a meeting with my advisor. I'm like, Yeah, I get it… I know what you're saying. But then after the meeting, I'm like, what do I do? … so I've gotten in the habit of at the end of every meeting being like, okay, so, I should do XYZ. Like list out exactly what I should do. So it's totally clear for me because there's been so many times, and then you don't want to go back to them and be like, hey, I don't know what I'm supposed to be doing because they'll be like, Well, did you not just say you understood? …Did we not just meet and you said you got it?”&#10;">
            <a:extLst>
              <a:ext uri="{FF2B5EF4-FFF2-40B4-BE49-F238E27FC236}">
                <a16:creationId xmlns:a16="http://schemas.microsoft.com/office/drawing/2014/main" id="{F474CAB9-3C23-8F32-FF2B-1BD2F1F3F6CA}"/>
              </a:ext>
            </a:extLst>
          </p:cNvPr>
          <p:cNvGrpSpPr/>
          <p:nvPr/>
        </p:nvGrpSpPr>
        <p:grpSpPr>
          <a:xfrm>
            <a:off x="6221723" y="-1566434"/>
            <a:ext cx="7903640" cy="7903640"/>
            <a:chOff x="6313163" y="-1598696"/>
            <a:chExt cx="7903640" cy="7903640"/>
          </a:xfrm>
        </p:grpSpPr>
        <p:pic>
          <p:nvPicPr>
            <p:cNvPr id="5" name="Picture 4">
              <a:extLst>
                <a:ext uri="{FF2B5EF4-FFF2-40B4-BE49-F238E27FC236}">
                  <a16:creationId xmlns:a16="http://schemas.microsoft.com/office/drawing/2014/main" id="{465B1BCA-272C-39FC-F17C-735F899EA2D3}"/>
                </a:ext>
              </a:extLst>
            </p:cNvPr>
            <p:cNvPicPr>
              <a:picLocks noChangeAspect="1"/>
            </p:cNvPicPr>
            <p:nvPr/>
          </p:nvPicPr>
          <p:blipFill>
            <a:blip r:embed="rId4"/>
            <a:stretch>
              <a:fillRect/>
            </a:stretch>
          </p:blipFill>
          <p:spPr>
            <a:xfrm>
              <a:off x="6313163" y="-1598696"/>
              <a:ext cx="7903640" cy="7903640"/>
            </a:xfrm>
            <a:prstGeom prst="rect">
              <a:avLst/>
            </a:prstGeom>
          </p:spPr>
        </p:pic>
        <p:sp>
          <p:nvSpPr>
            <p:cNvPr id="9" name="TextBox 8" descr="I'll have a meeting with my advisor. I'm like, Yeah, I get it… I know what you're saying. But then after the meeting, I'm like, what do I do? … so I've gotten in the habit of at the end of every meeting being like, okay, so, I should do XYZ. Like list out exactly what I should do. So it's totally clear for me because there's been so many times, and then you don't want to go back to them and be like, hey, I don't know what I'm supposed to be doing because they'll be like, Well, did you not just say you understood? …Did we not just meet and you said you got it?”&#10;">
              <a:extLst>
                <a:ext uri="{FF2B5EF4-FFF2-40B4-BE49-F238E27FC236}">
                  <a16:creationId xmlns:a16="http://schemas.microsoft.com/office/drawing/2014/main" id="{6A02B8B5-925E-CA4F-6BB3-984AE7A9C15C}"/>
                </a:ext>
              </a:extLst>
            </p:cNvPr>
            <p:cNvSpPr txBox="1"/>
            <p:nvPr/>
          </p:nvSpPr>
          <p:spPr>
            <a:xfrm>
              <a:off x="8522824" y="319349"/>
              <a:ext cx="3484318" cy="3539430"/>
            </a:xfrm>
            <a:prstGeom prst="rect">
              <a:avLst/>
            </a:prstGeom>
            <a:noFill/>
          </p:spPr>
          <p:txBody>
            <a:bodyPr wrap="square">
              <a:spAutoFit/>
            </a:bodyPr>
            <a:lstStyle/>
            <a:p>
              <a:r>
                <a:rPr lang="en-US" sz="1400" dirty="0">
                  <a:latin typeface="Gotham Book" pitchFamily="50" charset="0"/>
                  <a:cs typeface="Gotham Book" pitchFamily="50" charset="0"/>
                </a:rPr>
                <a:t>I'll have a meeting with my advisor. I'm like, Yeah, I get it… I know what you're saying. But then after the meeting, I'm like, what do I do? … so I've gotten in the habit of at the end of every meeting being like, okay, so, I should do XYZ. Like list out exactly what I should do. So it's totally clear for me because there's been so many times, and then you don't want to go back to them and be like, hey, I don't know what I'm supposed to be doing because they'll be like, Well, did you not just say you understood? …Did we not just meet and you said you got it?”</a:t>
              </a:r>
            </a:p>
          </p:txBody>
        </p:sp>
      </p:grpSp>
      <p:pic>
        <p:nvPicPr>
          <p:cNvPr id="11" name="Picture 10" descr="A rainbow colored rectangle">
            <a:extLst>
              <a:ext uri="{FF2B5EF4-FFF2-40B4-BE49-F238E27FC236}">
                <a16:creationId xmlns:a16="http://schemas.microsoft.com/office/drawing/2014/main" id="{641CC22D-E2DB-FEA6-3358-3B857AD6C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11" y="1505198"/>
            <a:ext cx="7013757" cy="125772"/>
          </a:xfrm>
          <a:prstGeom prst="rect">
            <a:avLst/>
          </a:prstGeom>
        </p:spPr>
      </p:pic>
    </p:spTree>
    <p:extLst>
      <p:ext uri="{BB962C8B-B14F-4D97-AF65-F5344CB8AC3E}">
        <p14:creationId xmlns:p14="http://schemas.microsoft.com/office/powerpoint/2010/main" val="35768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 name="Group 2057" descr="“I obviously struggled to take even really constructive criticism not personally… I think my advisor has softened on stuff to accommodate that. And that's been good. So, there's certainly just an issue of being able to get feedback in a timely enough manner, to keep a good flow of work and writing going.”&#10;">
            <a:extLst>
              <a:ext uri="{FF2B5EF4-FFF2-40B4-BE49-F238E27FC236}">
                <a16:creationId xmlns:a16="http://schemas.microsoft.com/office/drawing/2014/main" id="{D1194967-1411-DD32-E2FA-8C509DE4726D}"/>
              </a:ext>
            </a:extLst>
          </p:cNvPr>
          <p:cNvGrpSpPr/>
          <p:nvPr/>
        </p:nvGrpSpPr>
        <p:grpSpPr>
          <a:xfrm>
            <a:off x="-2662010" y="-905874"/>
            <a:ext cx="8959122" cy="8959122"/>
            <a:chOff x="-1803187" y="-292024"/>
            <a:chExt cx="8959122" cy="8959122"/>
          </a:xfrm>
        </p:grpSpPr>
        <p:pic>
          <p:nvPicPr>
            <p:cNvPr id="2050" name="Picture 2" descr="Speech Bubble Icon 118958">
              <a:extLst>
                <a:ext uri="{FF2B5EF4-FFF2-40B4-BE49-F238E27FC236}">
                  <a16:creationId xmlns:a16="http://schemas.microsoft.com/office/drawing/2014/main" id="{DA757082-869C-0EF4-C40E-31FB434EB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187" y="-292024"/>
              <a:ext cx="8959122" cy="8959122"/>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Box 2050" descr="“I obviously struggled to take even really constructive criticism not personally… I think my advisor has softened on stuff to accommodate that. And that's been good. So, there's certainly just an issue of being able to get feedback in a timely enough manner, to keep a good flow of work and writing going.”&#10;">
              <a:extLst>
                <a:ext uri="{FF2B5EF4-FFF2-40B4-BE49-F238E27FC236}">
                  <a16:creationId xmlns:a16="http://schemas.microsoft.com/office/drawing/2014/main" id="{722893D3-3C40-71E1-C9A0-5F1B370A1B3F}"/>
                </a:ext>
              </a:extLst>
            </p:cNvPr>
            <p:cNvSpPr txBox="1"/>
            <p:nvPr/>
          </p:nvSpPr>
          <p:spPr>
            <a:xfrm>
              <a:off x="1623155" y="2561599"/>
              <a:ext cx="3142363" cy="2246769"/>
            </a:xfrm>
            <a:prstGeom prst="rect">
              <a:avLst/>
            </a:prstGeom>
            <a:noFill/>
          </p:spPr>
          <p:txBody>
            <a:bodyPr wrap="square">
              <a:spAutoFit/>
            </a:bodyPr>
            <a:lstStyle/>
            <a:p>
              <a:r>
                <a:rPr lang="en-US" sz="1400" dirty="0">
                  <a:latin typeface="Gotham Book" pitchFamily="50" charset="0"/>
                  <a:cs typeface="Gotham Book" pitchFamily="50" charset="0"/>
                </a:rPr>
                <a:t>“I obviously struggled to take even really constructive criticism not personally… I think my advisor has softened on stuff to accommodate that. And that's been good. So, there's certainly just an issue of being able to get feedback in a timely enough manner, to keep a good flow of work and writing going.”</a:t>
              </a:r>
            </a:p>
          </p:txBody>
        </p:sp>
      </p:grpSp>
      <p:pic>
        <p:nvPicPr>
          <p:cNvPr id="2052" name="Picture 2051" descr="A rainbow colored rectangle">
            <a:extLst>
              <a:ext uri="{FF2B5EF4-FFF2-40B4-BE49-F238E27FC236}">
                <a16:creationId xmlns:a16="http://schemas.microsoft.com/office/drawing/2014/main" id="{492184B6-6A77-CA42-0CE9-00C5D790D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41" y="1246909"/>
            <a:ext cx="5071375" cy="134729"/>
          </a:xfrm>
          <a:prstGeom prst="rect">
            <a:avLst/>
          </a:prstGeom>
        </p:spPr>
      </p:pic>
      <p:sp>
        <p:nvSpPr>
          <p:cNvPr id="2" name="Title 1">
            <a:extLst>
              <a:ext uri="{FF2B5EF4-FFF2-40B4-BE49-F238E27FC236}">
                <a16:creationId xmlns:a16="http://schemas.microsoft.com/office/drawing/2014/main" id="{86E9BB72-5029-2EBA-36ED-D074B8FB9217}"/>
              </a:ext>
            </a:extLst>
          </p:cNvPr>
          <p:cNvSpPr>
            <a:spLocks noGrp="1"/>
          </p:cNvSpPr>
          <p:nvPr>
            <p:ph type="title"/>
          </p:nvPr>
        </p:nvSpPr>
        <p:spPr>
          <a:xfrm>
            <a:off x="608740" y="137054"/>
            <a:ext cx="5071375" cy="1274219"/>
          </a:xfrm>
        </p:spPr>
        <p:txBody>
          <a:bodyPr>
            <a:noAutofit/>
          </a:bodyPr>
          <a:lstStyle/>
          <a:p>
            <a:pPr algn="ctr"/>
            <a:r>
              <a:rPr lang="en-US" sz="8000" dirty="0">
                <a:latin typeface="Gotham Bold"/>
                <a:ea typeface="Calibri Light"/>
                <a:cs typeface="Calibri Light"/>
              </a:rPr>
              <a:t>feedback</a:t>
            </a:r>
            <a:endParaRPr lang="en-US" dirty="0"/>
          </a:p>
        </p:txBody>
      </p:sp>
      <p:grpSp>
        <p:nvGrpSpPr>
          <p:cNvPr id="2054" name="Group 2053" descr="“…when I'm pretty visibly upset when I'm talking with my advisor, he gives… a lot of patience and a lot of positive encouragement and that just makes me feel a lot better. And so, I think that's a relevant example of...  how advisors can help.”&#10;">
            <a:extLst>
              <a:ext uri="{FF2B5EF4-FFF2-40B4-BE49-F238E27FC236}">
                <a16:creationId xmlns:a16="http://schemas.microsoft.com/office/drawing/2014/main" id="{6D800C0E-79E0-77A7-D560-FB9710E63931}"/>
              </a:ext>
            </a:extLst>
          </p:cNvPr>
          <p:cNvGrpSpPr/>
          <p:nvPr/>
        </p:nvGrpSpPr>
        <p:grpSpPr>
          <a:xfrm>
            <a:off x="4315442" y="-1903891"/>
            <a:ext cx="6858000" cy="6858000"/>
            <a:chOff x="4368008" y="-2031211"/>
            <a:chExt cx="6858000" cy="6858000"/>
          </a:xfrm>
        </p:grpSpPr>
        <p:pic>
          <p:nvPicPr>
            <p:cNvPr id="30" name="Picture 29">
              <a:extLst>
                <a:ext uri="{FF2B5EF4-FFF2-40B4-BE49-F238E27FC236}">
                  <a16:creationId xmlns:a16="http://schemas.microsoft.com/office/drawing/2014/main" id="{5B5E11A2-9B03-61FE-6E68-D91DA6DA50D4}"/>
                </a:ext>
              </a:extLst>
            </p:cNvPr>
            <p:cNvPicPr>
              <a:picLocks noChangeAspect="1"/>
            </p:cNvPicPr>
            <p:nvPr/>
          </p:nvPicPr>
          <p:blipFill>
            <a:blip r:embed="rId4"/>
            <a:stretch>
              <a:fillRect/>
            </a:stretch>
          </p:blipFill>
          <p:spPr>
            <a:xfrm>
              <a:off x="4368008" y="-2031211"/>
              <a:ext cx="6858000" cy="6858000"/>
            </a:xfrm>
            <a:prstGeom prst="rect">
              <a:avLst/>
            </a:prstGeom>
          </p:spPr>
        </p:pic>
        <p:sp>
          <p:nvSpPr>
            <p:cNvPr id="31" name="TextBox 30">
              <a:extLst>
                <a:ext uri="{FF2B5EF4-FFF2-40B4-BE49-F238E27FC236}">
                  <a16:creationId xmlns:a16="http://schemas.microsoft.com/office/drawing/2014/main" id="{395A0E26-B6F9-4B48-C341-71E37C5192E5}"/>
                </a:ext>
              </a:extLst>
            </p:cNvPr>
            <p:cNvSpPr txBox="1"/>
            <p:nvPr/>
          </p:nvSpPr>
          <p:spPr>
            <a:xfrm>
              <a:off x="6099781" y="358233"/>
              <a:ext cx="3647173" cy="1600438"/>
            </a:xfrm>
            <a:prstGeom prst="rect">
              <a:avLst/>
            </a:prstGeom>
            <a:noFill/>
          </p:spPr>
          <p:txBody>
            <a:bodyPr wrap="square">
              <a:spAutoFit/>
            </a:bodyPr>
            <a:lstStyle/>
            <a:p>
              <a:r>
                <a:rPr lang="en-US" sz="1400" dirty="0">
                  <a:latin typeface="Gotham Book" pitchFamily="50" charset="0"/>
                  <a:cs typeface="Gotham Book" pitchFamily="50" charset="0"/>
                </a:rPr>
                <a:t>“…when I'm pretty visibly upset when I'm talking with my advisor, he gives… a lot of patience and a lot of positive encouragement and that just makes me feel a lot better. And so, I think that's a relevant example of...  how advisors can help.”</a:t>
              </a:r>
            </a:p>
          </p:txBody>
        </p:sp>
      </p:grpSp>
      <p:grpSp>
        <p:nvGrpSpPr>
          <p:cNvPr id="2053" name="Group 2052" descr="“…it's a relationship I haven't gotten used to. And so, I have this anxiety about trying to make it perfect, so that my advisor spends less time editing it… it's a different experience than I've ever had before graduate school with this one-on-one very intense editing writing process. And I think that's just added to my anxiety that - how much feedback, how much change. Like her seeing that first draft and just ripping it apart is something that's new, and anxiety-inducing.”&#10;">
            <a:extLst>
              <a:ext uri="{FF2B5EF4-FFF2-40B4-BE49-F238E27FC236}">
                <a16:creationId xmlns:a16="http://schemas.microsoft.com/office/drawing/2014/main" id="{79BECA59-0BA7-F5C6-6001-292376EF70D9}"/>
              </a:ext>
            </a:extLst>
          </p:cNvPr>
          <p:cNvGrpSpPr/>
          <p:nvPr/>
        </p:nvGrpSpPr>
        <p:grpSpPr>
          <a:xfrm>
            <a:off x="5344087" y="485553"/>
            <a:ext cx="8959122" cy="8959122"/>
            <a:chOff x="5468423" y="202413"/>
            <a:chExt cx="8959122" cy="8959122"/>
          </a:xfrm>
        </p:grpSpPr>
        <p:pic>
          <p:nvPicPr>
            <p:cNvPr id="28" name="Picture 27">
              <a:extLst>
                <a:ext uri="{FF2B5EF4-FFF2-40B4-BE49-F238E27FC236}">
                  <a16:creationId xmlns:a16="http://schemas.microsoft.com/office/drawing/2014/main" id="{5E610CE6-171C-2676-9DFF-0FC3CDB24638}"/>
                </a:ext>
              </a:extLst>
            </p:cNvPr>
            <p:cNvPicPr>
              <a:picLocks noChangeAspect="1"/>
            </p:cNvPicPr>
            <p:nvPr/>
          </p:nvPicPr>
          <p:blipFill>
            <a:blip r:embed="rId5"/>
            <a:stretch>
              <a:fillRect/>
            </a:stretch>
          </p:blipFill>
          <p:spPr>
            <a:xfrm>
              <a:off x="5468423" y="202413"/>
              <a:ext cx="8959122" cy="8959122"/>
            </a:xfrm>
            <a:prstGeom prst="rect">
              <a:avLst/>
            </a:prstGeom>
          </p:spPr>
        </p:pic>
        <p:sp>
          <p:nvSpPr>
            <p:cNvPr id="2048" name="TextBox 2047" descr="“…it's a relationship I haven't gotten used to. And so, I have this anxiety about trying to make it perfect, so that my advisor spends less time editing it… it's a different experience than I've ever had before graduate school with this one-on-one very intense editing writing process. And I think that's just added to my anxiety that - how much feedback, how much change. Like her seeing that first draft and just ripping it apart is something that's new, and anxiety-inducing.”&#10;">
              <a:extLst>
                <a:ext uri="{FF2B5EF4-FFF2-40B4-BE49-F238E27FC236}">
                  <a16:creationId xmlns:a16="http://schemas.microsoft.com/office/drawing/2014/main" id="{55FA5D26-2395-68F2-71C2-4CD260A229C4}"/>
                </a:ext>
              </a:extLst>
            </p:cNvPr>
            <p:cNvSpPr txBox="1"/>
            <p:nvPr/>
          </p:nvSpPr>
          <p:spPr>
            <a:xfrm>
              <a:off x="7981457" y="3017259"/>
              <a:ext cx="3933054" cy="2677656"/>
            </a:xfrm>
            <a:prstGeom prst="rect">
              <a:avLst/>
            </a:prstGeom>
            <a:noFill/>
          </p:spPr>
          <p:txBody>
            <a:bodyPr wrap="square">
              <a:spAutoFit/>
            </a:bodyPr>
            <a:lstStyle/>
            <a:p>
              <a:r>
                <a:rPr lang="en-US" sz="1400" dirty="0">
                  <a:latin typeface="Gotham Book" pitchFamily="50" charset="0"/>
                  <a:cs typeface="Gotham Book" pitchFamily="50" charset="0"/>
                </a:rPr>
                <a:t>“…it's a relationship I haven't gotten used to. And so, I have this anxiety about trying to make it perfect, so that my advisor spends less time editing it… it's a different experience than I've ever had before graduate school with this one-on-one very intense editing writing process. And I think that's just added to my anxiety that - how much feedback, how much change. Like her seeing that first draft and just ripping it apart is something that's new, and anxiety-inducing.”</a:t>
              </a:r>
            </a:p>
          </p:txBody>
        </p:sp>
      </p:grpSp>
      <p:grpSp>
        <p:nvGrpSpPr>
          <p:cNvPr id="2055" name="Group 2054" descr="“I have a hard time with kind of ambiguous or indirect feedback…. I'm like, what does that mean? What are you looking for? … I have to clarify before I can even start, because I don't want to like start down a path and just assume what they mean.”&#10;">
            <a:extLst>
              <a:ext uri="{FF2B5EF4-FFF2-40B4-BE49-F238E27FC236}">
                <a16:creationId xmlns:a16="http://schemas.microsoft.com/office/drawing/2014/main" id="{4628CF27-1F3A-AF20-52CD-C26F4AAC9A70}"/>
              </a:ext>
            </a:extLst>
          </p:cNvPr>
          <p:cNvGrpSpPr/>
          <p:nvPr/>
        </p:nvGrpSpPr>
        <p:grpSpPr>
          <a:xfrm>
            <a:off x="1329133" y="1883550"/>
            <a:ext cx="7307749" cy="7307749"/>
            <a:chOff x="1362211" y="2105365"/>
            <a:chExt cx="7307749" cy="7307749"/>
          </a:xfrm>
        </p:grpSpPr>
        <p:pic>
          <p:nvPicPr>
            <p:cNvPr id="29" name="Picture 28">
              <a:extLst>
                <a:ext uri="{FF2B5EF4-FFF2-40B4-BE49-F238E27FC236}">
                  <a16:creationId xmlns:a16="http://schemas.microsoft.com/office/drawing/2014/main" id="{AA09DEE4-3FFC-081C-410D-1CD9CC97EAF3}"/>
                </a:ext>
              </a:extLst>
            </p:cNvPr>
            <p:cNvPicPr>
              <a:picLocks noChangeAspect="1"/>
            </p:cNvPicPr>
            <p:nvPr/>
          </p:nvPicPr>
          <p:blipFill>
            <a:blip r:embed="rId6"/>
            <a:stretch>
              <a:fillRect/>
            </a:stretch>
          </p:blipFill>
          <p:spPr>
            <a:xfrm>
              <a:off x="1362211" y="2105365"/>
              <a:ext cx="7307749" cy="7307749"/>
            </a:xfrm>
            <a:prstGeom prst="rect">
              <a:avLst/>
            </a:prstGeom>
          </p:spPr>
        </p:pic>
        <p:sp>
          <p:nvSpPr>
            <p:cNvPr id="2049" name="TextBox 2048" descr="“I have a hard time with kind of ambiguous or indirect feedback…. I'm like, what does that mean? What are you looking for? … I have to clarify before I can even start, because I don't want to like start down a path and just assume what they mean.”&#10;">
              <a:extLst>
                <a:ext uri="{FF2B5EF4-FFF2-40B4-BE49-F238E27FC236}">
                  <a16:creationId xmlns:a16="http://schemas.microsoft.com/office/drawing/2014/main" id="{AECC69FF-21EE-4BD1-94AE-6A1BBF8EA660}"/>
                </a:ext>
              </a:extLst>
            </p:cNvPr>
            <p:cNvSpPr txBox="1"/>
            <p:nvPr/>
          </p:nvSpPr>
          <p:spPr>
            <a:xfrm>
              <a:off x="3433299" y="4673315"/>
              <a:ext cx="3213818" cy="1815882"/>
            </a:xfrm>
            <a:prstGeom prst="rect">
              <a:avLst/>
            </a:prstGeom>
            <a:noFill/>
          </p:spPr>
          <p:txBody>
            <a:bodyPr wrap="square">
              <a:spAutoFit/>
            </a:bodyPr>
            <a:lstStyle/>
            <a:p>
              <a:r>
                <a:rPr lang="en-US" sz="1400" dirty="0">
                  <a:latin typeface="Gotham Book" pitchFamily="50" charset="0"/>
                  <a:cs typeface="Gotham Book" pitchFamily="50" charset="0"/>
                </a:rPr>
                <a:t>“I have a hard time with kind of ambiguous or indirect feedback…. I'm like, what does that mean? What are you looking for? … I have to clarify before I can even start, because I don't want to like start down a path and just assume what they mean.”</a:t>
              </a:r>
            </a:p>
          </p:txBody>
        </p:sp>
      </p:grpSp>
    </p:spTree>
    <p:extLst>
      <p:ext uri="{BB962C8B-B14F-4D97-AF65-F5344CB8AC3E}">
        <p14:creationId xmlns:p14="http://schemas.microsoft.com/office/powerpoint/2010/main" val="12976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 calcmode="lin" valueType="num">
                                      <p:cBhvr additive="base">
                                        <p:cTn id="13" dur="500" fill="hold"/>
                                        <p:tgtEl>
                                          <p:spTgt spid="2058"/>
                                        </p:tgtEl>
                                        <p:attrNameLst>
                                          <p:attrName>ppt_x</p:attrName>
                                        </p:attrNameLst>
                                      </p:cBhvr>
                                      <p:tavLst>
                                        <p:tav tm="0">
                                          <p:val>
                                            <p:strVal val="#ppt_x"/>
                                          </p:val>
                                        </p:tav>
                                        <p:tav tm="100000">
                                          <p:val>
                                            <p:strVal val="#ppt_x"/>
                                          </p:val>
                                        </p:tav>
                                      </p:tavLst>
                                    </p:anim>
                                    <p:anim calcmode="lin" valueType="num">
                                      <p:cBhvr additive="base">
                                        <p:cTn id="1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ppt_x"/>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2.xml><?xml version="1.0" encoding="utf-8"?>
<p:tagLst xmlns:a="http://schemas.openxmlformats.org/drawingml/2006/main" xmlns:r="http://schemas.openxmlformats.org/officeDocument/2006/relationships" xmlns:p="http://schemas.openxmlformats.org/presentationml/2006/main">
  <p:tag name="TIMING" val="|8.6|1|1.1|1.2|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INCLUDE_BLUE_DOTS">
  <a:themeElements>
    <a:clrScheme name="Custom 1">
      <a:dk1>
        <a:srgbClr val="000E2F"/>
      </a:dk1>
      <a:lt1>
        <a:sysClr val="window" lastClr="FFFFFF"/>
      </a:lt1>
      <a:dk2>
        <a:srgbClr val="0061AF"/>
      </a:dk2>
      <a:lt2>
        <a:srgbClr val="E8EBE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CLUDE - Gotham">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CLUDE_BLUE_DOTS" id="{144AC2D0-F3D0-4DBC-A5B5-0ECEC984AD31}" vid="{BAAA3EEC-2DC6-4E5F-A0EA-73AA944900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4b8e81-35fb-49e7-9013-5f394d144ada">
      <UserInfo>
        <DisplayName>Esmaili Zaghi, Arash</DisplayName>
        <AccountId>10</AccountId>
        <AccountType/>
      </UserInfo>
      <UserInfo>
        <DisplayName>Hain, Alexandra</DisplayName>
        <AccountId>14</AccountId>
        <AccountType/>
      </UserInfo>
    </SharedWithUsers>
    <TaxCatchAll xmlns="c34b8e81-35fb-49e7-9013-5f394d144ada" xsi:nil="true"/>
    <lcf76f155ced4ddcb4097134ff3c332f xmlns="c0b8d95e-786a-4691-97f8-654889ef10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C7B8CDF6A3D442B3EDCE4E40A167DB" ma:contentTypeVersion="17" ma:contentTypeDescription="Create a new document." ma:contentTypeScope="" ma:versionID="7314256e4d36adc2907de7ed28591095">
  <xsd:schema xmlns:xsd="http://www.w3.org/2001/XMLSchema" xmlns:xs="http://www.w3.org/2001/XMLSchema" xmlns:p="http://schemas.microsoft.com/office/2006/metadata/properties" xmlns:ns2="c0b8d95e-786a-4691-97f8-654889ef1069" xmlns:ns3="c34b8e81-35fb-49e7-9013-5f394d144ada" targetNamespace="http://schemas.microsoft.com/office/2006/metadata/properties" ma:root="true" ma:fieldsID="285760c54e42ba24744be49f1b4a91af" ns2:_="" ns3:_="">
    <xsd:import namespace="c0b8d95e-786a-4691-97f8-654889ef1069"/>
    <xsd:import namespace="c34b8e81-35fb-49e7-9013-5f394d144a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8d95e-786a-4691-97f8-654889ef1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4b8e81-35fb-49e7-9013-5f394d144a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c2d1ec1-6220-469d-83ff-1e6c5f9d2187}" ma:internalName="TaxCatchAll" ma:showField="CatchAllData" ma:web="c34b8e81-35fb-49e7-9013-5f394d144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3EF13-35B3-4237-B480-1A28E75B7BB4}">
  <ds:schemaRefs>
    <ds:schemaRef ds:uri="c0b8d95e-786a-4691-97f8-654889ef1069"/>
    <ds:schemaRef ds:uri="c34b8e81-35fb-49e7-9013-5f394d144ad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D83AB1-CC04-4579-B6BA-D6830F44595C}">
  <ds:schemaRefs>
    <ds:schemaRef ds:uri="http://schemas.microsoft.com/sharepoint/v3/contenttype/forms"/>
  </ds:schemaRefs>
</ds:datastoreItem>
</file>

<file path=customXml/itemProps3.xml><?xml version="1.0" encoding="utf-8"?>
<ds:datastoreItem xmlns:ds="http://schemas.openxmlformats.org/officeDocument/2006/customXml" ds:itemID="{F939750B-BB4F-4EB1-8E8F-9603F0186D64}">
  <ds:schemaRefs>
    <ds:schemaRef ds:uri="c0b8d95e-786a-4691-97f8-654889ef1069"/>
    <ds:schemaRef ds:uri="c34b8e81-35fb-49e7-9013-5f394d144a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1204</Words>
  <Application>Microsoft Office PowerPoint</Application>
  <PresentationFormat>Widescreen</PresentationFormat>
  <Paragraphs>58</Paragraphs>
  <Slides>10</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Gotham Bold</vt:lpstr>
      <vt:lpstr>Gotham Book</vt:lpstr>
      <vt:lpstr>Office Theme</vt:lpstr>
      <vt:lpstr>1_Office Theme</vt:lpstr>
      <vt:lpstr>INCLUDE_BLUE_DOTS</vt:lpstr>
      <vt:lpstr>Check out Square Pegs Podcast!</vt:lpstr>
      <vt:lpstr>Neurodiversity and  the Advisor/Advisee Relationship:  Fostering Open Communication with Neurodiverse Grad Students</vt:lpstr>
      <vt:lpstr>Neurodiversity</vt:lpstr>
      <vt:lpstr>Neurodiversity </vt:lpstr>
      <vt:lpstr>Neurodiversity:  An Ecological Approach</vt:lpstr>
      <vt:lpstr>Advisor-advisee relationship</vt:lpstr>
      <vt:lpstr>trust</vt:lpstr>
      <vt:lpstr>expectations</vt:lpstr>
      <vt:lpstr>feedback</vt:lpstr>
      <vt:lpstr>Thanks!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from paper</dc:title>
  <dc:creator>Alexandra Hain</dc:creator>
  <cp:lastModifiedBy>Petsa, Megan</cp:lastModifiedBy>
  <cp:revision>3</cp:revision>
  <dcterms:created xsi:type="dcterms:W3CDTF">2021-01-13T14:56:04Z</dcterms:created>
  <dcterms:modified xsi:type="dcterms:W3CDTF">2023-10-13T20:10:35Z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0x010100A7C7B8CDF6A3D442B3EDCE4E40A167DB</vt:lpwstr>
  </property>
  <property fmtid="{D5CDD505-2E9C-101B-9397-08002B2CF9AE}" pid="3" name="MediaServiceImageTags">
    <vt:lpwstr/>
  </property>
</Properties>
</file>