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9" r:id="rId5"/>
    <p:sldMasterId id="2147493467" r:id="rId6"/>
  </p:sldMasterIdLst>
  <p:notesMasterIdLst>
    <p:notesMasterId r:id="rId35"/>
  </p:notesMasterIdLst>
  <p:handoutMasterIdLst>
    <p:handoutMasterId r:id="rId36"/>
  </p:handoutMasterIdLst>
  <p:sldIdLst>
    <p:sldId id="259" r:id="rId7"/>
    <p:sldId id="263" r:id="rId8"/>
    <p:sldId id="260" r:id="rId9"/>
    <p:sldId id="261" r:id="rId10"/>
    <p:sldId id="286" r:id="rId11"/>
    <p:sldId id="301" r:id="rId12"/>
    <p:sldId id="297" r:id="rId13"/>
    <p:sldId id="291" r:id="rId14"/>
    <p:sldId id="307" r:id="rId15"/>
    <p:sldId id="298" r:id="rId16"/>
    <p:sldId id="305" r:id="rId17"/>
    <p:sldId id="293" r:id="rId18"/>
    <p:sldId id="296" r:id="rId19"/>
    <p:sldId id="310" r:id="rId20"/>
    <p:sldId id="325" r:id="rId21"/>
    <p:sldId id="288" r:id="rId22"/>
    <p:sldId id="294" r:id="rId23"/>
    <p:sldId id="299" r:id="rId24"/>
    <p:sldId id="306" r:id="rId25"/>
    <p:sldId id="302" r:id="rId26"/>
    <p:sldId id="276" r:id="rId27"/>
    <p:sldId id="285" r:id="rId28"/>
    <p:sldId id="281" r:id="rId29"/>
    <p:sldId id="264" r:id="rId30"/>
    <p:sldId id="268" r:id="rId31"/>
    <p:sldId id="326" r:id="rId32"/>
    <p:sldId id="280" r:id="rId33"/>
    <p:sldId id="304" r:id="rId3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1938"/>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B69D0A-7A84-4C36-8AF8-E4C3F29905C7}" v="1" dt="2023-11-07T15:09:44.4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00" autoAdjust="0"/>
    <p:restoredTop sz="79217" autoAdjust="0"/>
  </p:normalViewPr>
  <p:slideViewPr>
    <p:cSldViewPr snapToGrid="0" snapToObjects="1">
      <p:cViewPr varScale="1">
        <p:scale>
          <a:sx n="84" d="100"/>
          <a:sy n="84" d="100"/>
        </p:scale>
        <p:origin x="1914" y="84"/>
      </p:cViewPr>
      <p:guideLst>
        <p:guide orient="horz" pos="2160"/>
        <p:guide pos="2880"/>
      </p:guideLst>
    </p:cSldViewPr>
  </p:slideViewPr>
  <p:outlineViewPr>
    <p:cViewPr>
      <p:scale>
        <a:sx n="33" d="100"/>
        <a:sy n="33" d="100"/>
      </p:scale>
      <p:origin x="0" y="-26944"/>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5/10/relationships/revisionInfo" Target="revisionInfo.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sa, Megan" userId="2c26d7c6-c8ea-4a5a-be64-e7c777e36cad" providerId="ADAL" clId="{26B69D0A-7A84-4C36-8AF8-E4C3F29905C7}"/>
    <pc:docChg chg="custSel addSld modSld">
      <pc:chgData name="Petsa, Megan" userId="2c26d7c6-c8ea-4a5a-be64-e7c777e36cad" providerId="ADAL" clId="{26B69D0A-7A84-4C36-8AF8-E4C3F29905C7}" dt="2023-11-09T17:02:06.975" v="232" actId="6549"/>
      <pc:docMkLst>
        <pc:docMk/>
      </pc:docMkLst>
      <pc:sldChg chg="modSp mod">
        <pc:chgData name="Petsa, Megan" userId="2c26d7c6-c8ea-4a5a-be64-e7c777e36cad" providerId="ADAL" clId="{26B69D0A-7A84-4C36-8AF8-E4C3F29905C7}" dt="2023-11-09T15:52:35.008" v="231" actId="20577"/>
        <pc:sldMkLst>
          <pc:docMk/>
          <pc:sldMk cId="440678386" sldId="259"/>
        </pc:sldMkLst>
        <pc:spChg chg="mod">
          <ac:chgData name="Petsa, Megan" userId="2c26d7c6-c8ea-4a5a-be64-e7c777e36cad" providerId="ADAL" clId="{26B69D0A-7A84-4C36-8AF8-E4C3F29905C7}" dt="2023-11-09T15:52:35.008" v="231" actId="20577"/>
          <ac:spMkLst>
            <pc:docMk/>
            <pc:sldMk cId="440678386" sldId="259"/>
            <ac:spMk id="2" creationId="{00000000-0000-0000-0000-000000000000}"/>
          </ac:spMkLst>
        </pc:spChg>
      </pc:sldChg>
      <pc:sldChg chg="modSp mod">
        <pc:chgData name="Petsa, Megan" userId="2c26d7c6-c8ea-4a5a-be64-e7c777e36cad" providerId="ADAL" clId="{26B69D0A-7A84-4C36-8AF8-E4C3F29905C7}" dt="2023-11-07T15:10:43.065" v="217" actId="6549"/>
        <pc:sldMkLst>
          <pc:docMk/>
          <pc:sldMk cId="1611461986" sldId="304"/>
        </pc:sldMkLst>
        <pc:spChg chg="mod">
          <ac:chgData name="Petsa, Megan" userId="2c26d7c6-c8ea-4a5a-be64-e7c777e36cad" providerId="ADAL" clId="{26B69D0A-7A84-4C36-8AF8-E4C3F29905C7}" dt="2023-11-07T15:10:43.065" v="217" actId="6549"/>
          <ac:spMkLst>
            <pc:docMk/>
            <pc:sldMk cId="1611461986" sldId="304"/>
            <ac:spMk id="3" creationId="{00000000-0000-0000-0000-000000000000}"/>
          </ac:spMkLst>
        </pc:spChg>
      </pc:sldChg>
      <pc:sldChg chg="modSp mod">
        <pc:chgData name="Petsa, Megan" userId="2c26d7c6-c8ea-4a5a-be64-e7c777e36cad" providerId="ADAL" clId="{26B69D0A-7A84-4C36-8AF8-E4C3F29905C7}" dt="2023-11-09T17:02:06.975" v="232" actId="6549"/>
        <pc:sldMkLst>
          <pc:docMk/>
          <pc:sldMk cId="3296844619" sldId="306"/>
        </pc:sldMkLst>
        <pc:spChg chg="mod">
          <ac:chgData name="Petsa, Megan" userId="2c26d7c6-c8ea-4a5a-be64-e7c777e36cad" providerId="ADAL" clId="{26B69D0A-7A84-4C36-8AF8-E4C3F29905C7}" dt="2023-11-09T17:02:06.975" v="232" actId="6549"/>
          <ac:spMkLst>
            <pc:docMk/>
            <pc:sldMk cId="3296844619" sldId="306"/>
            <ac:spMk id="3" creationId="{F62F9B01-9724-4B20-BDF4-D0700153168E}"/>
          </ac:spMkLst>
        </pc:spChg>
      </pc:sldChg>
      <pc:sldChg chg="add">
        <pc:chgData name="Petsa, Megan" userId="2c26d7c6-c8ea-4a5a-be64-e7c777e36cad" providerId="ADAL" clId="{26B69D0A-7A84-4C36-8AF8-E4C3F29905C7}" dt="2023-11-07T15:09:44.458" v="0"/>
        <pc:sldMkLst>
          <pc:docMk/>
          <pc:sldMk cId="1853064710" sldId="32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D10BE6C-4C0C-8046-BBFD-371AD798216A}" type="datetimeFigureOut">
              <a:rPr lang="en-US" smtClean="0"/>
              <a:t>11/9/2023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C9EFCB1-D51F-8E41-88AA-D42180FBBA78}" type="slidenum">
              <a:rPr lang="en-US" smtClean="0"/>
              <a:t>‹#›</a:t>
            </a:fld>
            <a:endParaRPr lang="en-US"/>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3320E1-4BD5-4763-A682-71D96553FB87}" type="datetimeFigureOut">
              <a:rPr lang="en-US" smtClean="0"/>
              <a:t>11/9/2023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3753FD1-49CD-4BD6-B06D-7DD23B03A834}" type="slidenum">
              <a:rPr lang="en-US" smtClean="0"/>
              <a:t>‹#›</a:t>
            </a:fld>
            <a:endParaRPr lang="en-US"/>
          </a:p>
        </p:txBody>
      </p:sp>
    </p:spTree>
    <p:extLst>
      <p:ext uri="{BB962C8B-B14F-4D97-AF65-F5344CB8AC3E}">
        <p14:creationId xmlns:p14="http://schemas.microsoft.com/office/powerpoint/2010/main" val="758277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753FD1-49CD-4BD6-B06D-7DD23B03A834}" type="slidenum">
              <a:rPr lang="en-US" smtClean="0"/>
              <a:t>1</a:t>
            </a:fld>
            <a:endParaRPr lang="en-US"/>
          </a:p>
        </p:txBody>
      </p:sp>
    </p:spTree>
    <p:extLst>
      <p:ext uri="{BB962C8B-B14F-4D97-AF65-F5344CB8AC3E}">
        <p14:creationId xmlns:p14="http://schemas.microsoft.com/office/powerpoint/2010/main" val="2123157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Advisors need to be aware of</a:t>
            </a:r>
            <a:r>
              <a:rPr lang="en-US" baseline="0" dirty="0"/>
              <a:t> </a:t>
            </a:r>
            <a:r>
              <a:rPr lang="en-US" dirty="0"/>
              <a:t>work authorization. </a:t>
            </a:r>
          </a:p>
          <a:p>
            <a:r>
              <a:rPr lang="en-US" dirty="0"/>
              <a:t>GAs have to stop working at certain points and advisors should help plan their duties accordingly so the job is complete. </a:t>
            </a:r>
          </a:p>
          <a:p>
            <a:r>
              <a:rPr lang="en-US" dirty="0"/>
              <a:t>International grads also cannot work over 20 hours per week while classes are in session. </a:t>
            </a:r>
          </a:p>
          <a:p>
            <a:r>
              <a:rPr lang="en-US" dirty="0"/>
              <a:t>And they are only authorized to work on campus with a F-1 visa, so if the grad has an internship, they can't take it without authorization from ISSS, which may also require enrollment.</a:t>
            </a:r>
          </a:p>
          <a:p>
            <a:r>
              <a:rPr lang="en-US" dirty="0"/>
              <a:t>Be aware of the rules for remote work and prohibitions on working/research outside the U.S </a:t>
            </a:r>
          </a:p>
        </p:txBody>
      </p:sp>
      <p:sp>
        <p:nvSpPr>
          <p:cNvPr id="4" name="Slide Number Placeholder 3"/>
          <p:cNvSpPr>
            <a:spLocks noGrp="1"/>
          </p:cNvSpPr>
          <p:nvPr>
            <p:ph type="sldNum" sz="quarter" idx="10"/>
          </p:nvPr>
        </p:nvSpPr>
        <p:spPr/>
        <p:txBody>
          <a:bodyPr/>
          <a:lstStyle/>
          <a:p>
            <a:fld id="{03753FD1-49CD-4BD6-B06D-7DD23B03A834}" type="slidenum">
              <a:rPr lang="en-US" smtClean="0"/>
              <a:t>23</a:t>
            </a:fld>
            <a:endParaRPr lang="en-US"/>
          </a:p>
        </p:txBody>
      </p:sp>
    </p:spTree>
    <p:extLst>
      <p:ext uri="{BB962C8B-B14F-4D97-AF65-F5344CB8AC3E}">
        <p14:creationId xmlns:p14="http://schemas.microsoft.com/office/powerpoint/2010/main" val="1715579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53FD1-49CD-4BD6-B06D-7DD23B03A834}" type="slidenum">
              <a:rPr lang="en-US" smtClean="0"/>
              <a:t>24</a:t>
            </a:fld>
            <a:endParaRPr lang="en-US"/>
          </a:p>
        </p:txBody>
      </p:sp>
    </p:spTree>
    <p:extLst>
      <p:ext uri="{BB962C8B-B14F-4D97-AF65-F5344CB8AC3E}">
        <p14:creationId xmlns:p14="http://schemas.microsoft.com/office/powerpoint/2010/main" val="3631759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were submitted in advance</a:t>
            </a:r>
          </a:p>
        </p:txBody>
      </p:sp>
      <p:sp>
        <p:nvSpPr>
          <p:cNvPr id="4" name="Slide Number Placeholder 3"/>
          <p:cNvSpPr>
            <a:spLocks noGrp="1"/>
          </p:cNvSpPr>
          <p:nvPr>
            <p:ph type="sldNum" sz="quarter" idx="5"/>
          </p:nvPr>
        </p:nvSpPr>
        <p:spPr/>
        <p:txBody>
          <a:bodyPr/>
          <a:lstStyle/>
          <a:p>
            <a:fld id="{03753FD1-49CD-4BD6-B06D-7DD23B03A834}" type="slidenum">
              <a:rPr lang="en-US" smtClean="0"/>
              <a:t>26</a:t>
            </a:fld>
            <a:endParaRPr lang="en-US"/>
          </a:p>
        </p:txBody>
      </p:sp>
    </p:spTree>
    <p:extLst>
      <p:ext uri="{BB962C8B-B14F-4D97-AF65-F5344CB8AC3E}">
        <p14:creationId xmlns:p14="http://schemas.microsoft.com/office/powerpoint/2010/main" val="285278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94313036c_0_3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594313036c_0_38: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dirty="0"/>
          </a:p>
        </p:txBody>
      </p:sp>
    </p:spTree>
    <p:extLst>
      <p:ext uri="{BB962C8B-B14F-4D97-AF65-F5344CB8AC3E}">
        <p14:creationId xmlns:p14="http://schemas.microsoft.com/office/powerpoint/2010/main" val="2339386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keep this in mind, note that not all graduate students are alike. Having a plan– CIMER can help…</a:t>
            </a:r>
          </a:p>
        </p:txBody>
      </p:sp>
      <p:sp>
        <p:nvSpPr>
          <p:cNvPr id="4" name="Slide Number Placeholder 3"/>
          <p:cNvSpPr>
            <a:spLocks noGrp="1"/>
          </p:cNvSpPr>
          <p:nvPr>
            <p:ph type="sldNum" sz="quarter" idx="5"/>
          </p:nvPr>
        </p:nvSpPr>
        <p:spPr/>
        <p:txBody>
          <a:bodyPr/>
          <a:lstStyle/>
          <a:p>
            <a:fld id="{03753FD1-49CD-4BD6-B06D-7DD23B03A834}" type="slidenum">
              <a:rPr lang="en-US" smtClean="0"/>
              <a:t>3</a:t>
            </a:fld>
            <a:endParaRPr lang="en-US"/>
          </a:p>
        </p:txBody>
      </p:sp>
    </p:spTree>
    <p:extLst>
      <p:ext uri="{BB962C8B-B14F-4D97-AF65-F5344CB8AC3E}">
        <p14:creationId xmlns:p14="http://schemas.microsoft.com/office/powerpoint/2010/main" val="1372313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show this to you, not to highlight</a:t>
            </a:r>
            <a:r>
              <a:rPr lang="en-US" baseline="0" dirty="0"/>
              <a:t> what some are calling an epidemic and crisis in Graduate Education, but rather to emphasize where small efforts can make huge impacts.</a:t>
            </a:r>
            <a:endParaRPr lang="en-US" dirty="0"/>
          </a:p>
        </p:txBody>
      </p:sp>
      <p:sp>
        <p:nvSpPr>
          <p:cNvPr id="4" name="Slide Number Placeholder 3"/>
          <p:cNvSpPr>
            <a:spLocks noGrp="1"/>
          </p:cNvSpPr>
          <p:nvPr>
            <p:ph type="sldNum" sz="quarter" idx="10"/>
          </p:nvPr>
        </p:nvSpPr>
        <p:spPr/>
        <p:txBody>
          <a:bodyPr/>
          <a:lstStyle/>
          <a:p>
            <a:fld id="{03753FD1-49CD-4BD6-B06D-7DD23B03A834}" type="slidenum">
              <a:rPr lang="en-US" smtClean="0"/>
              <a:t>4</a:t>
            </a:fld>
            <a:endParaRPr lang="en-US"/>
          </a:p>
        </p:txBody>
      </p:sp>
    </p:spTree>
    <p:extLst>
      <p:ext uri="{BB962C8B-B14F-4D97-AF65-F5344CB8AC3E}">
        <p14:creationId xmlns:p14="http://schemas.microsoft.com/office/powerpoint/2010/main" val="481856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76897d0e7c_1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g276897d0e7c_1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There can be many types of mentors and one person, say an advisor, does not have to be all things to a student. Mentorship is better thought of as a team of mentors. </a:t>
            </a:r>
            <a:endParaRPr dirty="0"/>
          </a:p>
        </p:txBody>
      </p:sp>
      <p:sp>
        <p:nvSpPr>
          <p:cNvPr id="101" name="Google Shape;101;g276897d0e7c_1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753FD1-49CD-4BD6-B06D-7DD23B03A834}" type="slidenum">
              <a:rPr lang="en-US" smtClean="0"/>
              <a:t>10</a:t>
            </a:fld>
            <a:endParaRPr lang="en-US"/>
          </a:p>
        </p:txBody>
      </p:sp>
    </p:spTree>
    <p:extLst>
      <p:ext uri="{BB962C8B-B14F-4D97-AF65-F5344CB8AC3E}">
        <p14:creationId xmlns:p14="http://schemas.microsoft.com/office/powerpoint/2010/main" val="2275972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4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1" name="Google Shape;371;p4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100"/>
          </a:p>
        </p:txBody>
      </p:sp>
      <p:sp>
        <p:nvSpPr>
          <p:cNvPr id="372" name="Google Shape;372;p4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4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1" name="Google Shape;371;p4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endParaRPr sz="1100"/>
          </a:p>
        </p:txBody>
      </p:sp>
      <p:sp>
        <p:nvSpPr>
          <p:cNvPr id="372" name="Google Shape;372;p4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extLst>
      <p:ext uri="{BB962C8B-B14F-4D97-AF65-F5344CB8AC3E}">
        <p14:creationId xmlns:p14="http://schemas.microsoft.com/office/powerpoint/2010/main" val="1674068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p79: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9" name="Google Shape;589;p79:notes"/>
          <p:cNvSpPr txBox="1">
            <a:spLocks noGrp="1"/>
          </p:cNvSpPr>
          <p:nvPr>
            <p:ph type="body" idx="1"/>
          </p:nvPr>
        </p:nvSpPr>
        <p:spPr>
          <a:xfrm>
            <a:off x="702310" y="4480004"/>
            <a:ext cx="5618480" cy="3665611"/>
          </a:xfrm>
          <a:prstGeom prst="rect">
            <a:avLst/>
          </a:prstGeom>
          <a:noFill/>
          <a:ln>
            <a:noFill/>
          </a:ln>
        </p:spPr>
        <p:txBody>
          <a:bodyPr spcFirstLastPara="1" wrap="square" lIns="93300" tIns="46625" rIns="93300" bIns="46625" anchor="t" anchorCtr="0">
            <a:noAutofit/>
          </a:bodyPr>
          <a:lstStyle/>
          <a:p>
            <a:pPr marL="0" lvl="0" indent="0" algn="l" rtl="0">
              <a:lnSpc>
                <a:spcPct val="115000"/>
              </a:lnSpc>
              <a:spcBef>
                <a:spcPts val="0"/>
              </a:spcBef>
              <a:spcAft>
                <a:spcPts val="0"/>
              </a:spcAft>
              <a:buClr>
                <a:schemeClr val="dk1"/>
              </a:buClr>
              <a:buSzPts val="1100"/>
              <a:buNone/>
            </a:pPr>
            <a:endParaRPr sz="1100"/>
          </a:p>
        </p:txBody>
      </p:sp>
      <p:sp>
        <p:nvSpPr>
          <p:cNvPr id="590" name="Google Shape;590;p79:notes"/>
          <p:cNvSpPr txBox="1">
            <a:spLocks noGrp="1"/>
          </p:cNvSpPr>
          <p:nvPr>
            <p:ph type="sldNum" idx="12"/>
          </p:nvPr>
        </p:nvSpPr>
        <p:spPr>
          <a:xfrm>
            <a:off x="3978132" y="8842029"/>
            <a:ext cx="3043343" cy="466982"/>
          </a:xfrm>
          <a:prstGeom prst="rect">
            <a:avLst/>
          </a:prstGeom>
          <a:noFill/>
          <a:ln>
            <a:noFill/>
          </a:ln>
        </p:spPr>
        <p:txBody>
          <a:bodyPr spcFirstLastPara="1" wrap="square" lIns="93300" tIns="46625" rIns="93300" bIns="46625" anchor="b" anchorCtr="0">
            <a:noAutofit/>
          </a:bodyPr>
          <a:lstStyle/>
          <a:p>
            <a:pPr marL="0" lvl="0" indent="0" algn="r" rtl="0">
              <a:lnSpc>
                <a:spcPct val="100000"/>
              </a:lnSpc>
              <a:spcBef>
                <a:spcPts val="0"/>
              </a:spcBef>
              <a:spcAft>
                <a:spcPts val="0"/>
              </a:spcAft>
              <a:buNone/>
            </a:pPr>
            <a:fld id="{00000000-1234-1234-1234-123412341234}" type="slidenum">
              <a:rPr lang="en-US"/>
              <a:t>15</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753FD1-49CD-4BD6-B06D-7DD23B03A834}" type="slidenum">
              <a:rPr lang="en-US" smtClean="0"/>
              <a:t>21</a:t>
            </a:fld>
            <a:endParaRPr lang="en-US"/>
          </a:p>
        </p:txBody>
      </p:sp>
    </p:spTree>
    <p:extLst>
      <p:ext uri="{BB962C8B-B14F-4D97-AF65-F5344CB8AC3E}">
        <p14:creationId xmlns:p14="http://schemas.microsoft.com/office/powerpoint/2010/main" val="3108815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593367"/>
            <a:ext cx="8520525" cy="763500"/>
          </a:xfrm>
          <a:prstGeom prst="rect">
            <a:avLst/>
          </a:prstGeom>
          <a:noFill/>
          <a:ln>
            <a:noFill/>
          </a:ln>
        </p:spPr>
        <p:txBody>
          <a:bodyPr spcFirstLastPara="1" wrap="square" lIns="121900" tIns="121900" rIns="121900" bIns="121900" anchor="t"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2" name="Google Shape;22;p4"/>
          <p:cNvSpPr txBox="1">
            <a:spLocks noGrp="1"/>
          </p:cNvSpPr>
          <p:nvPr>
            <p:ph type="body" idx="1"/>
          </p:nvPr>
        </p:nvSpPr>
        <p:spPr>
          <a:xfrm>
            <a:off x="311700" y="1536633"/>
            <a:ext cx="8520525" cy="4555200"/>
          </a:xfrm>
          <a:prstGeom prst="rect">
            <a:avLst/>
          </a:prstGeom>
          <a:noFill/>
          <a:ln>
            <a:noFill/>
          </a:ln>
        </p:spPr>
        <p:txBody>
          <a:bodyPr spcFirstLastPara="1" wrap="square" lIns="121900" tIns="121900" rIns="121900" bIns="121900" anchor="t" anchorCtr="0">
            <a:noAutofit/>
          </a:bodyPr>
          <a:lstStyle>
            <a:lvl1pPr marL="342900" lvl="0" indent="-285750" algn="l">
              <a:lnSpc>
                <a:spcPct val="115000"/>
              </a:lnSpc>
              <a:spcBef>
                <a:spcPts val="0"/>
              </a:spcBef>
              <a:spcAft>
                <a:spcPts val="0"/>
              </a:spcAft>
              <a:buSzPts val="2400"/>
              <a:buChar char="●"/>
              <a:defRPr/>
            </a:lvl1pPr>
            <a:lvl2pPr marL="685800" lvl="1" indent="-261938" algn="l">
              <a:lnSpc>
                <a:spcPct val="115000"/>
              </a:lnSpc>
              <a:spcBef>
                <a:spcPts val="1575"/>
              </a:spcBef>
              <a:spcAft>
                <a:spcPts val="0"/>
              </a:spcAft>
              <a:buSzPts val="1900"/>
              <a:buChar char="○"/>
              <a:defRPr/>
            </a:lvl2pPr>
            <a:lvl3pPr marL="1028700" lvl="2" indent="-261938" algn="l">
              <a:lnSpc>
                <a:spcPct val="115000"/>
              </a:lnSpc>
              <a:spcBef>
                <a:spcPts val="1575"/>
              </a:spcBef>
              <a:spcAft>
                <a:spcPts val="0"/>
              </a:spcAft>
              <a:buSzPts val="1900"/>
              <a:buChar char="■"/>
              <a:defRPr/>
            </a:lvl3pPr>
            <a:lvl4pPr marL="1371600" lvl="3" indent="-261938" algn="l">
              <a:lnSpc>
                <a:spcPct val="115000"/>
              </a:lnSpc>
              <a:spcBef>
                <a:spcPts val="1575"/>
              </a:spcBef>
              <a:spcAft>
                <a:spcPts val="0"/>
              </a:spcAft>
              <a:buSzPts val="1900"/>
              <a:buChar char="●"/>
              <a:defRPr/>
            </a:lvl4pPr>
            <a:lvl5pPr marL="1714500" lvl="4" indent="-261938" algn="l">
              <a:lnSpc>
                <a:spcPct val="115000"/>
              </a:lnSpc>
              <a:spcBef>
                <a:spcPts val="1575"/>
              </a:spcBef>
              <a:spcAft>
                <a:spcPts val="0"/>
              </a:spcAft>
              <a:buSzPts val="1900"/>
              <a:buChar char="○"/>
              <a:defRPr/>
            </a:lvl5pPr>
            <a:lvl6pPr marL="2057400" lvl="5" indent="-261938" algn="l">
              <a:lnSpc>
                <a:spcPct val="115000"/>
              </a:lnSpc>
              <a:spcBef>
                <a:spcPts val="1575"/>
              </a:spcBef>
              <a:spcAft>
                <a:spcPts val="0"/>
              </a:spcAft>
              <a:buSzPts val="1900"/>
              <a:buChar char="■"/>
              <a:defRPr/>
            </a:lvl6pPr>
            <a:lvl7pPr marL="2400300" lvl="6" indent="-261938" algn="l">
              <a:lnSpc>
                <a:spcPct val="115000"/>
              </a:lnSpc>
              <a:spcBef>
                <a:spcPts val="1575"/>
              </a:spcBef>
              <a:spcAft>
                <a:spcPts val="0"/>
              </a:spcAft>
              <a:buSzPts val="1900"/>
              <a:buChar char="●"/>
              <a:defRPr/>
            </a:lvl7pPr>
            <a:lvl8pPr marL="2743200" lvl="7" indent="-261938" algn="l">
              <a:lnSpc>
                <a:spcPct val="115000"/>
              </a:lnSpc>
              <a:spcBef>
                <a:spcPts val="1575"/>
              </a:spcBef>
              <a:spcAft>
                <a:spcPts val="0"/>
              </a:spcAft>
              <a:buSzPts val="1900"/>
              <a:buChar char="○"/>
              <a:defRPr/>
            </a:lvl8pPr>
            <a:lvl9pPr marL="3086100" lvl="8" indent="-261938" algn="l">
              <a:lnSpc>
                <a:spcPct val="115000"/>
              </a:lnSpc>
              <a:spcBef>
                <a:spcPts val="1575"/>
              </a:spcBef>
              <a:spcAft>
                <a:spcPts val="1575"/>
              </a:spcAft>
              <a:buSzPts val="1900"/>
              <a:buChar char="■"/>
              <a:defRPr/>
            </a:lvl9pPr>
          </a:lstStyle>
          <a:p>
            <a:endParaRPr/>
          </a:p>
        </p:txBody>
      </p:sp>
      <p:sp>
        <p:nvSpPr>
          <p:cNvPr id="23" name="Google Shape;23;p4"/>
          <p:cNvSpPr txBox="1">
            <a:spLocks noGrp="1"/>
          </p:cNvSpPr>
          <p:nvPr>
            <p:ph type="sldNum" idx="12"/>
          </p:nvPr>
        </p:nvSpPr>
        <p:spPr>
          <a:xfrm>
            <a:off x="8472458" y="6217622"/>
            <a:ext cx="548775" cy="524700"/>
          </a:xfrm>
          <a:prstGeom prst="rect">
            <a:avLst/>
          </a:prstGeom>
          <a:noFill/>
          <a:ln>
            <a:noFill/>
          </a:ln>
        </p:spPr>
        <p:txBody>
          <a:bodyPr spcFirstLastPara="1" wrap="square" lIns="121900" tIns="121900" rIns="121900" bIns="121900" anchor="ctr"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2"/>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757088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485"/>
            <a:ext cx="7772400" cy="1468967"/>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1656F7-E2D5-EF4D-B3EB-3635D9B80BFE}"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698188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632998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31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185"/>
            <a:ext cx="7772400" cy="15007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033797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4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1656F7-E2D5-EF4D-B3EB-3635D9B80BFE}"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584697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4584"/>
            <a:ext cx="4040188"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5934"/>
            <a:ext cx="4040188"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4584"/>
            <a:ext cx="4041775" cy="6413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5934"/>
            <a:ext cx="4041775" cy="3949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1656F7-E2D5-EF4D-B3EB-3635D9B80BFE}"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64753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1656F7-E2D5-EF4D-B3EB-3635D9B80BFE}"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3448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13407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30372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764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49379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83483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67"/>
            <a:ext cx="20574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5167"/>
            <a:ext cx="60198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a:t>
            </a:r>
          </a:p>
        </p:txBody>
      </p:sp>
      <p:sp>
        <p:nvSpPr>
          <p:cNvPr id="3" name="Content Placeholder 2"/>
          <p:cNvSpPr>
            <a:spLocks noGrp="1"/>
          </p:cNvSpPr>
          <p:nvPr>
            <p:ph sz="half" idx="1"/>
          </p:nvPr>
        </p:nvSpPr>
        <p:spPr>
          <a:xfrm>
            <a:off x="457200" y="1659037"/>
            <a:ext cx="4038600" cy="4525433"/>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59037"/>
            <a:ext cx="4038600" cy="4525433"/>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Heading</a:t>
            </a:r>
          </a:p>
        </p:txBody>
      </p:sp>
      <p:sp>
        <p:nvSpPr>
          <p:cNvPr id="3" name="Text Placeholder 2"/>
          <p:cNvSpPr>
            <a:spLocks noGrp="1"/>
          </p:cNvSpPr>
          <p:nvPr>
            <p:ph type="body" idx="1" hasCustomPrompt="1"/>
          </p:nvPr>
        </p:nvSpPr>
        <p:spPr>
          <a:xfrm>
            <a:off x="457200" y="1534584"/>
            <a:ext cx="4040188"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4" name="Content Placeholder 3"/>
          <p:cNvSpPr>
            <a:spLocks noGrp="1"/>
          </p:cNvSpPr>
          <p:nvPr>
            <p:ph sz="half" idx="2"/>
          </p:nvPr>
        </p:nvSpPr>
        <p:spPr>
          <a:xfrm>
            <a:off x="457200" y="2175934"/>
            <a:ext cx="4040188"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6" y="1534584"/>
            <a:ext cx="4041775" cy="641349"/>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6" name="Content Placeholder 5"/>
          <p:cNvSpPr>
            <a:spLocks noGrp="1"/>
          </p:cNvSpPr>
          <p:nvPr>
            <p:ph sz="quarter" idx="4"/>
          </p:nvPr>
        </p:nvSpPr>
        <p:spPr>
          <a:xfrm>
            <a:off x="4645026" y="2175934"/>
            <a:ext cx="4041775" cy="3949700"/>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30CA21-89C5-A040-B01E-D208A7FA3D8D}"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0CA21-89C5-A040-B01E-D208A7FA3D8D}"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2"/>
            <a:ext cx="3008313" cy="116204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25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0"/>
            <a:ext cx="3008313" cy="46905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726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3833"/>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867"/>
            <a:ext cx="5486400" cy="8043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11/9/2023</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txStyles>
    <p:titleStyle>
      <a:lvl1pPr algn="l"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60020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659037"/>
            <a:ext cx="8229600" cy="452543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11/9/2023</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 id="2147493491" r:id="rId10"/>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11/9/2023</a:t>
            </a:fld>
            <a:endParaRPr lang="en-US"/>
          </a:p>
        </p:txBody>
      </p:sp>
      <p:sp>
        <p:nvSpPr>
          <p:cNvPr id="5" name="Footer Placehold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rad.uconn.edu/faculty-staff-resources/advising-mentor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ackham.umich.edu/downloads/how-to-mentor-graduate-student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rackham.umich.edu/downloads/how-to-mentor-graduate-student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docs.google.com/document/d/1fX9D39145NEl1SQnGwOPoqRUiiB5D34d/edit"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hyperlink" Target="https://grad.uconn.edu/faculty-staff-resources/managing-graduate-programs/annual-academic-evaluatio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grad.uconn.edu/faculty-staff-resources/advising-mentoring/" TargetMode="External"/><Relationship Id="rId2" Type="http://schemas.openxmlformats.org/officeDocument/2006/relationships/hyperlink" Target="https://grad.uconn.edu/faculty-staff-resources/graduate-faculty-onboarding/" TargetMode="External"/><Relationship Id="rId1" Type="http://schemas.openxmlformats.org/officeDocument/2006/relationships/slideLayout" Target="../slideLayouts/slideLayout2.xml"/><Relationship Id="rId5" Type="http://schemas.openxmlformats.org/officeDocument/2006/relationships/hyperlink" Target="https://grad.uconn.edu/faculty-staff-resources/timely-topics/" TargetMode="External"/><Relationship Id="rId4" Type="http://schemas.openxmlformats.org/officeDocument/2006/relationships/hyperlink" Target="https://grad.uconn.edu/faculty-staff-resources/graduate-student-mentorin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karen.bresciano@uconn.edu" TargetMode="External"/><Relationship Id="rId2" Type="http://schemas.openxmlformats.org/officeDocument/2006/relationships/hyperlink" Target="https://grad.uconn.edu/gspa/" TargetMode="External"/><Relationship Id="rId1" Type="http://schemas.openxmlformats.org/officeDocument/2006/relationships/slideLayout" Target="../slideLayouts/slideLayout2.xml"/><Relationship Id="rId6" Type="http://schemas.openxmlformats.org/officeDocument/2006/relationships/hyperlink" Target="https://ombuds.uconn.edu/" TargetMode="External"/><Relationship Id="rId5" Type="http://schemas.openxmlformats.org/officeDocument/2006/relationships/hyperlink" Target="mailto:stuart.Duncan@uconn.edu" TargetMode="External"/><Relationship Id="rId4" Type="http://schemas.openxmlformats.org/officeDocument/2006/relationships/hyperlink" Target="mailto:megan.petsa@ucon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alison.cutler@uconn.edu" TargetMode="External"/><Relationship Id="rId2" Type="http://schemas.openxmlformats.org/officeDocument/2006/relationships/hyperlink" Target="https://hr.uconn.edu/labor-contracts-unions/" TargetMode="External"/><Relationship Id="rId1" Type="http://schemas.openxmlformats.org/officeDocument/2006/relationships/slideLayout" Target="../slideLayouts/slideLayout2.xml"/><Relationship Id="rId5" Type="http://schemas.openxmlformats.org/officeDocument/2006/relationships/hyperlink" Target="https://grad.uconn.edu/faculty-staff-resources/timely-topics/#:~:text=Supervising%20Graduate%20Assistants" TargetMode="External"/><Relationship Id="rId4" Type="http://schemas.openxmlformats.org/officeDocument/2006/relationships/hyperlink" Target="https://grad.uconn.edu/wp-content/uploads/sites/2114/2023/03/GA-Supervision-Resources-and-Referrals-Sheet-3.9.23-1.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sss.uconn.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gradschool@uconn.edu"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nam10.safelinks.protection.outlook.com/?url=https%3A%2F%2Fgrad.uconn.edu%2Ftimely-topics%2F&amp;data=04%7C01%7C%7C56cd9d5cbba044ece37f08d9d5f1096e%7C17f1a87e2a254eaab9df9d439034b080%7C0%7C0%7C637776053487237717%7CUnknown%7CTWFpbGZsb3d8eyJWIjoiMC4wLjAwMDAiLCJQIjoiV2luMzIiLCJBTiI6Ik1haWwiLCJXVCI6Mn0%3D%7C3000&amp;sdata=rwa2ozjZCWBYJQwJV6S2SvxlqXojL4nx6uMZnd%2FhgWM%3D&amp;reserved=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uconn.kualibuild.com/app/builder/#/app/636957bead4b66cb6fe9611e/star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registrar.uconn.edu/forms/" TargetMode="External"/><Relationship Id="rId2" Type="http://schemas.openxmlformats.org/officeDocument/2006/relationships/hyperlink" Target="https://grad.uconn.edu/faculty/faculty-appoint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idx="4294967295"/>
          </p:nvPr>
        </p:nvSpPr>
        <p:spPr>
          <a:xfrm>
            <a:off x="269630" y="868888"/>
            <a:ext cx="8651631" cy="25263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457200" rtl="0" eaLnBrk="1" latinLnBrk="0" hangingPunct="1">
              <a:spcBef>
                <a:spcPct val="0"/>
              </a:spcBef>
              <a:buNone/>
              <a:defRPr sz="4400" kern="1200">
                <a:solidFill>
                  <a:schemeClr val="bg1"/>
                </a:solidFill>
                <a:latin typeface="Arial"/>
                <a:ea typeface="+mj-ea"/>
                <a:cs typeface="Aria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200" b="1" i="0" u="none" strike="noStrike" kern="1200" cap="none" spc="0" normalizeH="0" baseline="0" noProof="0" dirty="0">
                <a:ln>
                  <a:noFill/>
                </a:ln>
                <a:solidFill>
                  <a:schemeClr val="tx1"/>
                </a:solidFill>
                <a:effectLst/>
                <a:uLnTx/>
                <a:uFillTx/>
                <a:latin typeface="Arial"/>
                <a:ea typeface="+mj-ea"/>
                <a:cs typeface="Arial"/>
              </a:rPr>
              <a:t>The Graduate School’s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5200" b="1" i="0" u="none" strike="noStrike" kern="1200" cap="none" spc="0" normalizeH="0" baseline="0" noProof="0" dirty="0">
                <a:ln>
                  <a:noFill/>
                </a:ln>
                <a:solidFill>
                  <a:schemeClr val="tx1"/>
                </a:solidFill>
                <a:effectLst/>
                <a:uLnTx/>
                <a:uFillTx/>
                <a:latin typeface="Arial"/>
                <a:ea typeface="+mj-ea"/>
                <a:cs typeface="Arial"/>
              </a:rPr>
              <a:t>Timely Topics Series </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Arial"/>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Arial"/>
                <a:ea typeface="+mj-ea"/>
                <a:cs typeface="Arial"/>
              </a:rPr>
              <a:t>Information for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Arial"/>
                <a:ea typeface="+mj-ea"/>
                <a:cs typeface="Arial"/>
              </a:rPr>
              <a:t>New Graduate Faculty Advisors </a:t>
            </a:r>
          </a:p>
        </p:txBody>
      </p:sp>
      <p:sp>
        <p:nvSpPr>
          <p:cNvPr id="6" name="Title 1"/>
          <p:cNvSpPr txBox="1">
            <a:spLocks/>
          </p:cNvSpPr>
          <p:nvPr/>
        </p:nvSpPr>
        <p:spPr>
          <a:xfrm>
            <a:off x="269631" y="3736030"/>
            <a:ext cx="8651631" cy="1652936"/>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400" kern="1200">
                <a:solidFill>
                  <a:schemeClr val="bg1"/>
                </a:solidFill>
                <a:latin typeface="Arial"/>
                <a:ea typeface="+mj-ea"/>
                <a:cs typeface="Arial"/>
              </a:defRPr>
            </a:lvl1pPr>
          </a:lstStyle>
          <a:p>
            <a:r>
              <a:rPr lang="en-US" sz="2400" dirty="0">
                <a:solidFill>
                  <a:schemeClr val="bg1">
                    <a:lumMod val="75000"/>
                  </a:schemeClr>
                </a:solidFill>
              </a:rPr>
              <a:t>Mary Bernstein </a:t>
            </a:r>
          </a:p>
          <a:p>
            <a:r>
              <a:rPr lang="en-US" sz="2400" dirty="0">
                <a:solidFill>
                  <a:schemeClr val="bg1">
                    <a:lumMod val="75000"/>
                  </a:schemeClr>
                </a:solidFill>
              </a:rPr>
              <a:t>	Associate Dean and Professor of Sociology </a:t>
            </a:r>
          </a:p>
          <a:p>
            <a:r>
              <a:rPr lang="en-US" sz="2400" dirty="0">
                <a:solidFill>
                  <a:schemeClr val="bg1">
                    <a:lumMod val="75000"/>
                  </a:schemeClr>
                </a:solidFill>
              </a:rPr>
              <a:t>Karen L. Bresciano </a:t>
            </a:r>
          </a:p>
          <a:p>
            <a:r>
              <a:rPr lang="en-US" sz="2400" dirty="0">
                <a:solidFill>
                  <a:schemeClr val="bg1">
                    <a:lumMod val="75000"/>
                  </a:schemeClr>
                </a:solidFill>
              </a:rPr>
              <a:t>	Assistant Dean</a:t>
            </a:r>
          </a:p>
        </p:txBody>
      </p:sp>
      <p:sp>
        <p:nvSpPr>
          <p:cNvPr id="2" name="TextBox 1"/>
          <p:cNvSpPr txBox="1"/>
          <p:nvPr/>
        </p:nvSpPr>
        <p:spPr>
          <a:xfrm>
            <a:off x="269630" y="6257677"/>
            <a:ext cx="1742050" cy="307777"/>
          </a:xfrm>
          <a:prstGeom prst="rect">
            <a:avLst/>
          </a:prstGeom>
          <a:noFill/>
        </p:spPr>
        <p:txBody>
          <a:bodyPr wrap="square" rtlCol="0">
            <a:spAutoFit/>
          </a:bodyPr>
          <a:lstStyle/>
          <a:p>
            <a:r>
              <a:rPr lang="en-US" sz="1400" dirty="0">
                <a:solidFill>
                  <a:schemeClr val="bg1"/>
                </a:solidFill>
              </a:rPr>
              <a:t>November 9, 2023</a:t>
            </a:r>
          </a:p>
        </p:txBody>
      </p:sp>
    </p:spTree>
    <p:extLst>
      <p:ext uri="{BB962C8B-B14F-4D97-AF65-F5344CB8AC3E}">
        <p14:creationId xmlns:p14="http://schemas.microsoft.com/office/powerpoint/2010/main" val="44067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52EF0-D78D-47F8-839D-AFDA4038A025}"/>
              </a:ext>
            </a:extLst>
          </p:cNvPr>
          <p:cNvSpPr>
            <a:spLocks noGrp="1"/>
          </p:cNvSpPr>
          <p:nvPr>
            <p:ph type="title"/>
          </p:nvPr>
        </p:nvSpPr>
        <p:spPr>
          <a:xfrm>
            <a:off x="300789" y="275167"/>
            <a:ext cx="8386011" cy="1143000"/>
          </a:xfrm>
        </p:spPr>
        <p:txBody>
          <a:bodyPr>
            <a:normAutofit fontScale="90000"/>
          </a:bodyPr>
          <a:lstStyle/>
          <a:p>
            <a:r>
              <a:rPr lang="en-US" dirty="0"/>
              <a:t>Tips for Good Advising/Mentoring</a:t>
            </a:r>
            <a:endParaRPr lang="en-US" sz="2000" dirty="0"/>
          </a:p>
        </p:txBody>
      </p:sp>
      <p:sp>
        <p:nvSpPr>
          <p:cNvPr id="3" name="Content Placeholder 2">
            <a:extLst>
              <a:ext uri="{FF2B5EF4-FFF2-40B4-BE49-F238E27FC236}">
                <a16:creationId xmlns:a16="http://schemas.microsoft.com/office/drawing/2014/main" id="{71D5BFA4-5959-4C30-A20B-C9E91B59084F}"/>
              </a:ext>
            </a:extLst>
          </p:cNvPr>
          <p:cNvSpPr>
            <a:spLocks noGrp="1"/>
          </p:cNvSpPr>
          <p:nvPr>
            <p:ph idx="1"/>
          </p:nvPr>
        </p:nvSpPr>
        <p:spPr>
          <a:xfrm>
            <a:off x="180474" y="1852864"/>
            <a:ext cx="8963526" cy="4872789"/>
          </a:xfrm>
        </p:spPr>
        <p:txBody>
          <a:bodyPr>
            <a:normAutofit/>
          </a:bodyPr>
          <a:lstStyle/>
          <a:p>
            <a:pPr marL="0" indent="0">
              <a:buNone/>
            </a:pPr>
            <a:r>
              <a:rPr lang="en-US" sz="2400" b="1" dirty="0"/>
              <a:t>NEW </a:t>
            </a:r>
            <a:r>
              <a:rPr lang="en-US" sz="2400" b="1" dirty="0">
                <a:hlinkClick r:id="rId3"/>
              </a:rPr>
              <a:t>Graduate Student Mentoring: A Mentor’s Guide</a:t>
            </a:r>
            <a:endParaRPr lang="en-US" sz="2400" b="1" dirty="0"/>
          </a:p>
          <a:p>
            <a:pPr lvl="1">
              <a:buFont typeface="Arial" panose="020B0604020202020204" pitchFamily="34" charset="0"/>
              <a:buChar char="•"/>
            </a:pPr>
            <a:r>
              <a:rPr lang="en-US" sz="2400" dirty="0"/>
              <a:t>Created in collaboration with faculty, professional staff, and graduate students and endorsed by the GFC</a:t>
            </a:r>
          </a:p>
          <a:p>
            <a:pPr lvl="1">
              <a:buFont typeface="Arial" panose="020B0604020202020204" pitchFamily="34" charset="0"/>
              <a:buChar char="•"/>
            </a:pPr>
            <a:r>
              <a:rPr lang="en-US" sz="2400" dirty="0"/>
              <a:t>A set of best practices for graduate faculty and departments </a:t>
            </a:r>
          </a:p>
          <a:p>
            <a:pPr lvl="1">
              <a:buFont typeface="Arial" panose="020B0604020202020204" pitchFamily="34" charset="0"/>
              <a:buChar char="•"/>
            </a:pPr>
            <a:r>
              <a:rPr lang="en-US" sz="2400" dirty="0"/>
              <a:t>Intended as a baseline </a:t>
            </a:r>
          </a:p>
          <a:p>
            <a:pPr lvl="1">
              <a:buFont typeface="Arial" panose="020B0604020202020204" pitchFamily="34" charset="0"/>
              <a:buChar char="•"/>
            </a:pPr>
            <a:r>
              <a:rPr lang="en-US" sz="2400" dirty="0"/>
              <a:t>Programs are encouraged to developed specific guidelines as it pertains to their programmatic needs </a:t>
            </a:r>
          </a:p>
        </p:txBody>
      </p:sp>
    </p:spTree>
    <p:extLst>
      <p:ext uri="{BB962C8B-B14F-4D97-AF65-F5344CB8AC3E}">
        <p14:creationId xmlns:p14="http://schemas.microsoft.com/office/powerpoint/2010/main" val="3303111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52EF0-D78D-47F8-839D-AFDA4038A025}"/>
              </a:ext>
            </a:extLst>
          </p:cNvPr>
          <p:cNvSpPr>
            <a:spLocks noGrp="1"/>
          </p:cNvSpPr>
          <p:nvPr>
            <p:ph type="title"/>
          </p:nvPr>
        </p:nvSpPr>
        <p:spPr>
          <a:xfrm>
            <a:off x="300789" y="275167"/>
            <a:ext cx="8386011" cy="1143000"/>
          </a:xfrm>
        </p:spPr>
        <p:txBody>
          <a:bodyPr>
            <a:noAutofit/>
          </a:bodyPr>
          <a:lstStyle/>
          <a:p>
            <a:r>
              <a:rPr lang="en-US" sz="4000" dirty="0"/>
              <a:t>Tips for Good Advising/Mentoring  </a:t>
            </a:r>
          </a:p>
        </p:txBody>
      </p:sp>
      <p:sp>
        <p:nvSpPr>
          <p:cNvPr id="3" name="Content Placeholder 2">
            <a:extLst>
              <a:ext uri="{FF2B5EF4-FFF2-40B4-BE49-F238E27FC236}">
                <a16:creationId xmlns:a16="http://schemas.microsoft.com/office/drawing/2014/main" id="{71D5BFA4-5959-4C30-A20B-C9E91B59084F}"/>
              </a:ext>
            </a:extLst>
          </p:cNvPr>
          <p:cNvSpPr>
            <a:spLocks noGrp="1"/>
          </p:cNvSpPr>
          <p:nvPr>
            <p:ph idx="1"/>
          </p:nvPr>
        </p:nvSpPr>
        <p:spPr>
          <a:xfrm>
            <a:off x="180474" y="1852864"/>
            <a:ext cx="8963526" cy="4872789"/>
          </a:xfrm>
        </p:spPr>
        <p:txBody>
          <a:bodyPr>
            <a:normAutofit/>
          </a:bodyPr>
          <a:lstStyle/>
          <a:p>
            <a:pPr marL="0" indent="0">
              <a:buNone/>
            </a:pPr>
            <a:r>
              <a:rPr lang="en-US" sz="2400" b="1" dirty="0"/>
              <a:t>Overarching Tip:  Foster meaningful 2-way communication</a:t>
            </a:r>
          </a:p>
          <a:p>
            <a:pPr marL="0" indent="0">
              <a:buNone/>
            </a:pPr>
            <a:endParaRPr lang="en-US" sz="2400" dirty="0"/>
          </a:p>
          <a:p>
            <a:pPr lvl="1">
              <a:buFont typeface="Arial" panose="020B0604020202020204" pitchFamily="34" charset="0"/>
              <a:buChar char="•"/>
            </a:pPr>
            <a:r>
              <a:rPr lang="en-US" sz="2400" dirty="0"/>
              <a:t>  Communicate clearly, constructively, and regularly</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  Provide clear, constructive, and regular feedback to    	students</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  Seek feedback from students on the effectiveness of 	communication</a:t>
            </a:r>
          </a:p>
          <a:p>
            <a:pPr marL="0" indent="0">
              <a:buNone/>
            </a:pPr>
            <a:endParaRPr lang="en-US" sz="2400" b="1" dirty="0"/>
          </a:p>
          <a:p>
            <a:pPr marL="0" indent="0">
              <a:buNone/>
            </a:pPr>
            <a:r>
              <a:rPr lang="en-US" b="1" dirty="0"/>
              <a:t>Source: </a:t>
            </a:r>
            <a:r>
              <a:rPr lang="en-US" dirty="0">
                <a:hlinkClick r:id="rId2"/>
              </a:rPr>
              <a:t>https://rackham.umich.edu/downloads/how-to-mentor-graduate-students.pdf</a:t>
            </a:r>
            <a:r>
              <a:rPr lang="en-US" dirty="0"/>
              <a:t> </a:t>
            </a:r>
            <a:endParaRPr lang="en-US" b="1" dirty="0"/>
          </a:p>
        </p:txBody>
      </p:sp>
    </p:spTree>
    <p:extLst>
      <p:ext uri="{BB962C8B-B14F-4D97-AF65-F5344CB8AC3E}">
        <p14:creationId xmlns:p14="http://schemas.microsoft.com/office/powerpoint/2010/main" val="3125222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52EF0-D78D-47F8-839D-AFDA4038A025}"/>
              </a:ext>
            </a:extLst>
          </p:cNvPr>
          <p:cNvSpPr>
            <a:spLocks noGrp="1"/>
          </p:cNvSpPr>
          <p:nvPr>
            <p:ph type="title"/>
          </p:nvPr>
        </p:nvSpPr>
        <p:spPr>
          <a:xfrm>
            <a:off x="300789" y="275167"/>
            <a:ext cx="8386011" cy="1143000"/>
          </a:xfrm>
        </p:spPr>
        <p:txBody>
          <a:bodyPr>
            <a:normAutofit/>
          </a:bodyPr>
          <a:lstStyle/>
          <a:p>
            <a:r>
              <a:rPr lang="en-US" sz="4000" dirty="0"/>
              <a:t>Tips for Good Advising/Mentoring </a:t>
            </a:r>
          </a:p>
        </p:txBody>
      </p:sp>
      <p:sp>
        <p:nvSpPr>
          <p:cNvPr id="3" name="Content Placeholder 2">
            <a:extLst>
              <a:ext uri="{FF2B5EF4-FFF2-40B4-BE49-F238E27FC236}">
                <a16:creationId xmlns:a16="http://schemas.microsoft.com/office/drawing/2014/main" id="{71D5BFA4-5959-4C30-A20B-C9E91B59084F}"/>
              </a:ext>
            </a:extLst>
          </p:cNvPr>
          <p:cNvSpPr>
            <a:spLocks noGrp="1"/>
          </p:cNvSpPr>
          <p:nvPr>
            <p:ph idx="1"/>
          </p:nvPr>
        </p:nvSpPr>
        <p:spPr>
          <a:xfrm>
            <a:off x="180474" y="1720516"/>
            <a:ext cx="8831179" cy="4993105"/>
          </a:xfrm>
        </p:spPr>
        <p:txBody>
          <a:bodyPr>
            <a:normAutofit fontScale="92500" lnSpcReduction="10000"/>
          </a:bodyPr>
          <a:lstStyle/>
          <a:p>
            <a:r>
              <a:rPr lang="en-US" b="1" dirty="0"/>
              <a:t>Expectations</a:t>
            </a:r>
          </a:p>
          <a:p>
            <a:pPr lvl="1"/>
            <a:r>
              <a:rPr lang="en-US" dirty="0"/>
              <a:t>Be transparent about expectations</a:t>
            </a:r>
          </a:p>
          <a:p>
            <a:pPr lvl="2"/>
            <a:r>
              <a:rPr lang="en-US" dirty="0"/>
              <a:t>Academic expectations and standards</a:t>
            </a:r>
          </a:p>
          <a:p>
            <a:pPr lvl="2"/>
            <a:r>
              <a:rPr lang="en-US" dirty="0"/>
              <a:t>Needed training (and where to get it)</a:t>
            </a:r>
          </a:p>
          <a:p>
            <a:pPr lvl="2"/>
            <a:r>
              <a:rPr lang="en-US" dirty="0"/>
              <a:t>Personal and professional boundaries</a:t>
            </a:r>
          </a:p>
          <a:p>
            <a:r>
              <a:rPr lang="en-US" b="1" dirty="0"/>
              <a:t>Academic Success</a:t>
            </a:r>
          </a:p>
          <a:p>
            <a:pPr lvl="1"/>
            <a:r>
              <a:rPr lang="en-US" dirty="0"/>
              <a:t>Set and review milestones, and acknowledge student accomplishments</a:t>
            </a:r>
          </a:p>
          <a:p>
            <a:pPr lvl="1"/>
            <a:r>
              <a:rPr lang="en-US" dirty="0"/>
              <a:t>Look for and create opportunities for students to succeed</a:t>
            </a:r>
          </a:p>
          <a:p>
            <a:pPr lvl="1"/>
            <a:r>
              <a:rPr lang="en-US" dirty="0"/>
              <a:t>Help students learn from mistakes</a:t>
            </a:r>
          </a:p>
          <a:p>
            <a:pPr lvl="1"/>
            <a:r>
              <a:rPr lang="en-US" dirty="0"/>
              <a:t>Encourage students to develop new skills and think critically and independently</a:t>
            </a:r>
          </a:p>
          <a:p>
            <a:r>
              <a:rPr lang="en-US" b="1" dirty="0"/>
              <a:t>Overall Well-being</a:t>
            </a:r>
          </a:p>
          <a:p>
            <a:pPr lvl="1"/>
            <a:r>
              <a:rPr lang="en-US" dirty="0"/>
              <a:t>Be open, approachable, and accessible</a:t>
            </a:r>
          </a:p>
          <a:p>
            <a:pPr lvl="1"/>
            <a:r>
              <a:rPr lang="en-US" dirty="0"/>
              <a:t>Listen to student concerns and respond constructively</a:t>
            </a:r>
          </a:p>
          <a:p>
            <a:pPr lvl="1"/>
            <a:r>
              <a:rPr lang="en-US" dirty="0"/>
              <a:t>Look for and respond to signs of stress/distress, and reach out as appropriate</a:t>
            </a:r>
            <a:endParaRPr lang="en-US" b="1" dirty="0"/>
          </a:p>
          <a:p>
            <a:endParaRPr lang="en-US" b="1" dirty="0"/>
          </a:p>
          <a:p>
            <a:pPr marL="0" indent="0">
              <a:buNone/>
            </a:pPr>
            <a:r>
              <a:rPr lang="en-US" b="1" dirty="0"/>
              <a:t>Source: </a:t>
            </a:r>
            <a:r>
              <a:rPr lang="en-US" dirty="0">
                <a:hlinkClick r:id="rId2"/>
              </a:rPr>
              <a:t>https://rackham.umich.edu/downloads/how-to-mentor-graduate-students.pdf</a:t>
            </a:r>
            <a:r>
              <a:rPr lang="en-US" dirty="0"/>
              <a:t> </a:t>
            </a:r>
            <a:endParaRPr lang="en-US" b="1" dirty="0"/>
          </a:p>
          <a:p>
            <a:pPr marL="0" indent="0">
              <a:buNone/>
            </a:pPr>
            <a:endParaRPr lang="en-US" b="1" dirty="0"/>
          </a:p>
        </p:txBody>
      </p:sp>
    </p:spTree>
    <p:extLst>
      <p:ext uri="{BB962C8B-B14F-4D97-AF65-F5344CB8AC3E}">
        <p14:creationId xmlns:p14="http://schemas.microsoft.com/office/powerpoint/2010/main" val="248976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55"/>
          <p:cNvSpPr txBox="1">
            <a:spLocks noGrp="1"/>
          </p:cNvSpPr>
          <p:nvPr>
            <p:ph type="title"/>
          </p:nvPr>
        </p:nvSpPr>
        <p:spPr>
          <a:xfrm>
            <a:off x="311700" y="360219"/>
            <a:ext cx="8520525" cy="1343232"/>
          </a:xfrm>
          <a:prstGeom prst="rect">
            <a:avLst/>
          </a:prstGeom>
          <a:noFill/>
          <a:ln>
            <a:noFill/>
          </a:ln>
        </p:spPr>
        <p:txBody>
          <a:bodyPr spcFirstLastPara="1" vert="horz" wrap="square" lIns="91425" tIns="91425" rIns="91425" bIns="91425" rtlCol="0" anchor="t" anchorCtr="0">
            <a:noAutofit/>
          </a:bodyPr>
          <a:lstStyle/>
          <a:p>
            <a:r>
              <a:rPr lang="en-US" dirty="0"/>
              <a:t>Aligning Expectations</a:t>
            </a:r>
            <a:endParaRPr dirty="0"/>
          </a:p>
        </p:txBody>
      </p:sp>
      <p:sp>
        <p:nvSpPr>
          <p:cNvPr id="375" name="Google Shape;375;p55"/>
          <p:cNvSpPr txBox="1">
            <a:spLocks noGrp="1"/>
          </p:cNvSpPr>
          <p:nvPr>
            <p:ph type="body" idx="1"/>
          </p:nvPr>
        </p:nvSpPr>
        <p:spPr>
          <a:xfrm>
            <a:off x="311700" y="1895425"/>
            <a:ext cx="8520525" cy="4194290"/>
          </a:xfrm>
          <a:prstGeom prst="rect">
            <a:avLst/>
          </a:prstGeom>
          <a:noFill/>
          <a:ln>
            <a:noFill/>
          </a:ln>
        </p:spPr>
        <p:txBody>
          <a:bodyPr spcFirstLastPara="1" vert="horz" wrap="square" lIns="91425" tIns="91425" rIns="91425" bIns="91425" rtlCol="0" anchor="t" anchorCtr="0">
            <a:noAutofit/>
          </a:bodyPr>
          <a:lstStyle/>
          <a:p>
            <a:pPr marL="0" indent="0">
              <a:spcBef>
                <a:spcPts val="1575"/>
              </a:spcBef>
              <a:buNone/>
            </a:pPr>
            <a:r>
              <a:rPr lang="en-US" i="1" dirty="0"/>
              <a:t>Mentors should have the knowledge and skills to:</a:t>
            </a:r>
          </a:p>
          <a:p>
            <a:pPr marL="0" indent="0">
              <a:spcBef>
                <a:spcPts val="1575"/>
              </a:spcBef>
              <a:buNone/>
            </a:pPr>
            <a:endParaRPr lang="en-US" i="1" dirty="0"/>
          </a:p>
          <a:p>
            <a:pPr>
              <a:spcBef>
                <a:spcPts val="1575"/>
              </a:spcBef>
              <a:buFont typeface="Arial" panose="020B0604020202020204" pitchFamily="34" charset="0"/>
              <a:buChar char="•"/>
            </a:pPr>
            <a:r>
              <a:rPr lang="en-US" dirty="0"/>
              <a:t>Listen to and consider the expectations of their mentee in the mentoring relationship</a:t>
            </a:r>
          </a:p>
          <a:p>
            <a:pPr>
              <a:spcBef>
                <a:spcPts val="750"/>
              </a:spcBef>
              <a:buFont typeface="Arial" panose="020B0604020202020204" pitchFamily="34" charset="0"/>
              <a:buChar char="•"/>
            </a:pPr>
            <a:r>
              <a:rPr lang="en-US" dirty="0"/>
              <a:t>Consider how personal and professional differences may impact expectations</a:t>
            </a:r>
            <a:endParaRPr dirty="0"/>
          </a:p>
          <a:p>
            <a:pPr>
              <a:spcBef>
                <a:spcPts val="750"/>
              </a:spcBef>
              <a:buFont typeface="Arial" panose="020B0604020202020204" pitchFamily="34" charset="0"/>
              <a:buChar char="•"/>
            </a:pPr>
            <a:r>
              <a:rPr lang="en-US" dirty="0"/>
              <a:t>Clearly communicate expectations for the mentoring relationship</a:t>
            </a:r>
            <a:endParaRPr dirty="0"/>
          </a:p>
          <a:p>
            <a:pPr>
              <a:spcBef>
                <a:spcPts val="750"/>
              </a:spcBef>
              <a:spcAft>
                <a:spcPts val="750"/>
              </a:spcAft>
              <a:buFont typeface="Arial" panose="020B0604020202020204" pitchFamily="34" charset="0"/>
              <a:buChar char="•"/>
            </a:pPr>
            <a:r>
              <a:rPr lang="en-US" dirty="0"/>
              <a:t>Align mentee and mentor expectations</a:t>
            </a:r>
            <a:endParaRPr dirty="0"/>
          </a:p>
        </p:txBody>
      </p:sp>
      <p:sp>
        <p:nvSpPr>
          <p:cNvPr id="376" name="Google Shape;376;p55"/>
          <p:cNvSpPr txBox="1">
            <a:spLocks noGrp="1"/>
          </p:cNvSpPr>
          <p:nvPr>
            <p:ph type="sldNum" idx="12"/>
          </p:nvPr>
        </p:nvSpPr>
        <p:spPr>
          <a:xfrm>
            <a:off x="8472458" y="5520467"/>
            <a:ext cx="548775" cy="393525"/>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US"/>
              <a:p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55"/>
          <p:cNvSpPr txBox="1">
            <a:spLocks noGrp="1"/>
          </p:cNvSpPr>
          <p:nvPr>
            <p:ph type="title"/>
          </p:nvPr>
        </p:nvSpPr>
        <p:spPr>
          <a:xfrm>
            <a:off x="311700" y="360219"/>
            <a:ext cx="8520525" cy="1343232"/>
          </a:xfrm>
          <a:prstGeom prst="rect">
            <a:avLst/>
          </a:prstGeom>
          <a:noFill/>
          <a:ln>
            <a:noFill/>
          </a:ln>
        </p:spPr>
        <p:txBody>
          <a:bodyPr spcFirstLastPara="1" vert="horz" wrap="square" lIns="91425" tIns="91425" rIns="91425" bIns="91425" rtlCol="0" anchor="t" anchorCtr="0">
            <a:noAutofit/>
          </a:bodyPr>
          <a:lstStyle/>
          <a:p>
            <a:r>
              <a:rPr lang="en-US" dirty="0"/>
              <a:t>Aligning Expectations </a:t>
            </a:r>
            <a:endParaRPr dirty="0"/>
          </a:p>
        </p:txBody>
      </p:sp>
      <p:sp>
        <p:nvSpPr>
          <p:cNvPr id="375" name="Google Shape;375;p55"/>
          <p:cNvSpPr txBox="1">
            <a:spLocks noGrp="1"/>
          </p:cNvSpPr>
          <p:nvPr>
            <p:ph type="body" idx="1"/>
          </p:nvPr>
        </p:nvSpPr>
        <p:spPr>
          <a:xfrm>
            <a:off x="311700" y="1895425"/>
            <a:ext cx="8520525" cy="3416400"/>
          </a:xfrm>
          <a:prstGeom prst="rect">
            <a:avLst/>
          </a:prstGeom>
          <a:noFill/>
          <a:ln>
            <a:noFill/>
          </a:ln>
        </p:spPr>
        <p:txBody>
          <a:bodyPr spcFirstLastPara="1" vert="horz" wrap="square" lIns="91425" tIns="91425" rIns="91425" bIns="91425" rtlCol="0" anchor="t" anchorCtr="0">
            <a:noAutofit/>
          </a:bodyPr>
          <a:lstStyle/>
          <a:p>
            <a:pPr marL="0" indent="0">
              <a:spcBef>
                <a:spcPts val="1575"/>
              </a:spcBef>
              <a:buNone/>
            </a:pPr>
            <a:r>
              <a:rPr lang="en-US" dirty="0"/>
              <a:t>What strategies do (or can) you use to identify your own expectations, those of your mentee, and align the two?</a:t>
            </a:r>
            <a:endParaRPr lang="en-US" dirty="0">
              <a:hlinkClick r:id="rId3"/>
            </a:endParaRPr>
          </a:p>
          <a:p>
            <a:pPr marL="0" indent="0">
              <a:spcBef>
                <a:spcPts val="1575"/>
              </a:spcBef>
              <a:buNone/>
            </a:pPr>
            <a:r>
              <a:rPr lang="en-US" dirty="0">
                <a:hlinkClick r:id="rId3"/>
              </a:rPr>
              <a:t>Mentorship Action Plan</a:t>
            </a:r>
            <a:endParaRPr lang="en-US" dirty="0"/>
          </a:p>
          <a:p>
            <a:pPr marL="0" indent="0">
              <a:spcBef>
                <a:spcPts val="1575"/>
              </a:spcBef>
              <a:buNone/>
            </a:pPr>
            <a:r>
              <a:rPr lang="en-US" dirty="0"/>
              <a:t>Identifies mentee needs, mentor ability and the domain to align expectations</a:t>
            </a:r>
          </a:p>
          <a:p>
            <a:pPr marL="0" indent="0">
              <a:spcBef>
                <a:spcPts val="1575"/>
              </a:spcBef>
              <a:buNone/>
            </a:pPr>
            <a:r>
              <a:rPr lang="en-US" dirty="0"/>
              <a:t>E.g., Domain of mentoring need could be:</a:t>
            </a:r>
          </a:p>
          <a:p>
            <a:pPr marL="0" indent="0">
              <a:spcBef>
                <a:spcPts val="1575"/>
              </a:spcBef>
              <a:buNone/>
            </a:pPr>
            <a:r>
              <a:rPr lang="en-US" dirty="0"/>
              <a:t>- Oral Communication, work-life balance, data analysis, networking with research community</a:t>
            </a:r>
            <a:endParaRPr dirty="0"/>
          </a:p>
        </p:txBody>
      </p:sp>
      <p:sp>
        <p:nvSpPr>
          <p:cNvPr id="376" name="Google Shape;376;p55"/>
          <p:cNvSpPr txBox="1">
            <a:spLocks noGrp="1"/>
          </p:cNvSpPr>
          <p:nvPr>
            <p:ph type="sldNum" idx="12"/>
          </p:nvPr>
        </p:nvSpPr>
        <p:spPr>
          <a:xfrm>
            <a:off x="8472458" y="5520467"/>
            <a:ext cx="548775" cy="393525"/>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US"/>
              <a:pPr/>
              <a:t>14</a:t>
            </a:fld>
            <a:endParaRPr/>
          </a:p>
        </p:txBody>
      </p:sp>
    </p:spTree>
    <p:extLst>
      <p:ext uri="{BB962C8B-B14F-4D97-AF65-F5344CB8AC3E}">
        <p14:creationId xmlns:p14="http://schemas.microsoft.com/office/powerpoint/2010/main" val="2439725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Google Shape;592;p84"/>
          <p:cNvSpPr txBox="1">
            <a:spLocks noGrp="1"/>
          </p:cNvSpPr>
          <p:nvPr>
            <p:ph type="title"/>
          </p:nvPr>
        </p:nvSpPr>
        <p:spPr>
          <a:xfrm>
            <a:off x="311700" y="377189"/>
            <a:ext cx="8520525" cy="1005841"/>
          </a:xfrm>
          <a:prstGeom prst="rect">
            <a:avLst/>
          </a:prstGeom>
          <a:noFill/>
          <a:ln>
            <a:noFill/>
          </a:ln>
        </p:spPr>
        <p:txBody>
          <a:bodyPr spcFirstLastPara="1" vert="horz" wrap="square" lIns="91425" tIns="91425" rIns="91425" bIns="91425" rtlCol="0" anchor="t" anchorCtr="0">
            <a:noAutofit/>
          </a:bodyPr>
          <a:lstStyle/>
          <a:p>
            <a:r>
              <a:rPr lang="en-US" dirty="0"/>
              <a:t>Addressing Equity and Inclusion</a:t>
            </a:r>
            <a:endParaRPr dirty="0"/>
          </a:p>
        </p:txBody>
      </p:sp>
      <p:sp>
        <p:nvSpPr>
          <p:cNvPr id="593" name="Google Shape;593;p84"/>
          <p:cNvSpPr txBox="1">
            <a:spLocks noGrp="1"/>
          </p:cNvSpPr>
          <p:nvPr>
            <p:ph type="body" idx="1"/>
          </p:nvPr>
        </p:nvSpPr>
        <p:spPr>
          <a:xfrm>
            <a:off x="311700" y="1895424"/>
            <a:ext cx="8520525" cy="4363973"/>
          </a:xfrm>
          <a:prstGeom prst="rect">
            <a:avLst/>
          </a:prstGeom>
          <a:noFill/>
          <a:ln>
            <a:noFill/>
          </a:ln>
        </p:spPr>
        <p:txBody>
          <a:bodyPr spcFirstLastPara="1" vert="horz" wrap="square" lIns="91425" tIns="91425" rIns="91425" bIns="91425" rtlCol="0" anchor="t" anchorCtr="0">
            <a:noAutofit/>
          </a:bodyPr>
          <a:lstStyle/>
          <a:p>
            <a:pPr marL="0" indent="0">
              <a:spcBef>
                <a:spcPts val="1575"/>
              </a:spcBef>
              <a:buNone/>
            </a:pPr>
            <a:r>
              <a:rPr lang="en-US" sz="2000" i="1" dirty="0"/>
              <a:t>Mentors should have the knowledge and skills to:</a:t>
            </a:r>
            <a:endParaRPr sz="2000" i="1" dirty="0"/>
          </a:p>
          <a:p>
            <a:pPr>
              <a:spcBef>
                <a:spcPts val="1575"/>
              </a:spcBef>
              <a:buFont typeface="Arial" panose="020B0604020202020204" pitchFamily="34" charset="0"/>
              <a:buChar char="•"/>
            </a:pPr>
            <a:r>
              <a:rPr lang="en-US" sz="2000" dirty="0"/>
              <a:t>Understand the concepts of equity and inclusion and their influence on mentor-mentee interactions</a:t>
            </a:r>
            <a:endParaRPr sz="2000" dirty="0"/>
          </a:p>
          <a:p>
            <a:pPr>
              <a:spcBef>
                <a:spcPts val="750"/>
              </a:spcBef>
              <a:buFont typeface="Arial" panose="020B0604020202020204" pitchFamily="34" charset="0"/>
              <a:buChar char="•"/>
            </a:pPr>
            <a:r>
              <a:rPr lang="en-US" sz="2000" dirty="0"/>
              <a:t>Recognize the impact of conscious and unconscious assumptions, preconceptions, biases, and prejudices on the mentor-mentee relationship and acquire skills to manage them</a:t>
            </a:r>
            <a:endParaRPr sz="2000" dirty="0"/>
          </a:p>
          <a:p>
            <a:pPr>
              <a:spcBef>
                <a:spcPts val="750"/>
              </a:spcBef>
              <a:buFont typeface="Arial" panose="020B0604020202020204" pitchFamily="34" charset="0"/>
              <a:buChar char="•"/>
            </a:pPr>
            <a:r>
              <a:rPr lang="en-US" sz="2000" dirty="0"/>
              <a:t>Identify concrete strategies for learning about and addressing issues of equity and inclusion </a:t>
            </a:r>
            <a:endParaRPr sz="2000" dirty="0"/>
          </a:p>
          <a:p>
            <a:pPr indent="0">
              <a:spcBef>
                <a:spcPts val="750"/>
              </a:spcBef>
              <a:spcAft>
                <a:spcPts val="750"/>
              </a:spcAft>
              <a:buNone/>
            </a:pPr>
            <a:endParaRPr dirty="0"/>
          </a:p>
        </p:txBody>
      </p:sp>
      <p:sp>
        <p:nvSpPr>
          <p:cNvPr id="594" name="Google Shape;594;p84"/>
          <p:cNvSpPr txBox="1">
            <a:spLocks noGrp="1"/>
          </p:cNvSpPr>
          <p:nvPr>
            <p:ph type="sldNum" idx="12"/>
          </p:nvPr>
        </p:nvSpPr>
        <p:spPr>
          <a:xfrm>
            <a:off x="8472458" y="5520467"/>
            <a:ext cx="548775" cy="393525"/>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US"/>
              <a:p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Annual Academic Reviews</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156412" y="1935763"/>
            <a:ext cx="8710862" cy="4525433"/>
          </a:xfrm>
        </p:spPr>
        <p:txBody>
          <a:bodyPr>
            <a:normAutofit/>
          </a:bodyPr>
          <a:lstStyle/>
          <a:p>
            <a:pPr marL="0" indent="0">
              <a:buNone/>
            </a:pPr>
            <a:r>
              <a:rPr lang="en-US" sz="2400" dirty="0"/>
              <a:t>Annual academic reviews can help advisors and students articulate and document both progress toward degree and expectations going forward.</a:t>
            </a:r>
          </a:p>
          <a:p>
            <a:pPr marL="0" indent="0">
              <a:buNone/>
            </a:pPr>
            <a:endParaRPr lang="en-US" sz="2400" dirty="0"/>
          </a:p>
          <a:p>
            <a:pPr marL="0" indent="0">
              <a:buNone/>
            </a:pPr>
            <a:r>
              <a:rPr lang="en-US" sz="2400" dirty="0"/>
              <a:t>TGS has developed a </a:t>
            </a:r>
            <a:r>
              <a:rPr lang="en-US" sz="2400" dirty="0">
                <a:hlinkClick r:id="rId2"/>
              </a:rPr>
              <a:t>customizable template</a:t>
            </a:r>
            <a:r>
              <a:rPr lang="en-US" sz="2400" dirty="0"/>
              <a:t> for doing annual reviews for doctoral/MFA students</a:t>
            </a:r>
          </a:p>
          <a:p>
            <a:pPr lvl="1"/>
            <a:r>
              <a:rPr lang="en-US" sz="2200" b="0" i="0" dirty="0">
                <a:solidFill>
                  <a:srgbClr val="000000"/>
                </a:solidFill>
                <a:effectLst/>
                <a:latin typeface="Arial" panose="020B0604020202020204" pitchFamily="34" charset="0"/>
                <a:cs typeface="Arial" panose="020B0604020202020204" pitchFamily="34" charset="0"/>
              </a:rPr>
              <a:t>Allows students to report and reflect on their progress and accomplishments during the previous year and plan their activities and efforts for the coming year</a:t>
            </a:r>
            <a:r>
              <a:rPr lang="en-US" sz="2200" dirty="0">
                <a:latin typeface="Arial" panose="020B0604020202020204" pitchFamily="34" charset="0"/>
                <a:cs typeface="Arial" panose="020B0604020202020204" pitchFamily="34" charset="0"/>
              </a:rPr>
              <a:t> </a:t>
            </a:r>
          </a:p>
          <a:p>
            <a:pPr lvl="1"/>
            <a:r>
              <a:rPr lang="en-US" sz="2200" b="0" i="0" dirty="0">
                <a:solidFill>
                  <a:srgbClr val="000000"/>
                </a:solidFill>
                <a:effectLst/>
                <a:latin typeface="Arial" panose="020B0604020202020204" pitchFamily="34" charset="0"/>
                <a:cs typeface="Arial" panose="020B0604020202020204" pitchFamily="34" charset="0"/>
              </a:rPr>
              <a:t>Aids major advisors in providing their graduate students with feedback on their progress to date and plans</a:t>
            </a:r>
            <a:endParaRPr lang="en-US" sz="2200" dirty="0">
              <a:latin typeface="Arial" panose="020B0604020202020204" pitchFamily="34" charset="0"/>
              <a:cs typeface="Arial" panose="020B0604020202020204" pitchFamily="34" charset="0"/>
            </a:endParaRPr>
          </a:p>
          <a:p>
            <a:pPr marL="0" indent="0">
              <a:buNone/>
            </a:pPr>
            <a:endParaRPr lang="en-US" sz="2400" dirty="0"/>
          </a:p>
        </p:txBody>
      </p:sp>
    </p:spTree>
    <p:extLst>
      <p:ext uri="{BB962C8B-B14F-4D97-AF65-F5344CB8AC3E}">
        <p14:creationId xmlns:p14="http://schemas.microsoft.com/office/powerpoint/2010/main" val="3220362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Possible Advising Challenges</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240632" y="1792705"/>
            <a:ext cx="8313821" cy="4932948"/>
          </a:xfrm>
        </p:spPr>
        <p:txBody>
          <a:bodyPr/>
          <a:lstStyle/>
          <a:p>
            <a:r>
              <a:rPr lang="en-US" sz="2000" dirty="0"/>
              <a:t>Student is not making adequate academic progress</a:t>
            </a:r>
          </a:p>
          <a:p>
            <a:pPr lvl="1"/>
            <a:r>
              <a:rPr lang="en-US" sz="2000" dirty="0"/>
              <a:t>Not completing coursework</a:t>
            </a:r>
          </a:p>
          <a:p>
            <a:pPr lvl="1"/>
            <a:r>
              <a:rPr lang="en-US" sz="2000" dirty="0"/>
              <a:t>Not progressing adequately on research</a:t>
            </a:r>
          </a:p>
          <a:p>
            <a:endParaRPr lang="en-US" sz="2000" dirty="0"/>
          </a:p>
          <a:p>
            <a:r>
              <a:rPr lang="en-US" sz="2000" dirty="0"/>
              <a:t>Student appears to be suffering from non-academic challenges (e.g., physical/mental health issues, other personal/family issues)</a:t>
            </a:r>
          </a:p>
          <a:p>
            <a:pPr marL="0" indent="0">
              <a:buNone/>
            </a:pPr>
            <a:endParaRPr lang="en-US" sz="2000" dirty="0"/>
          </a:p>
          <a:p>
            <a:r>
              <a:rPr lang="en-US" sz="2000" dirty="0"/>
              <a:t>Failure to see “eye-to-eye” or agree on plans moving forward</a:t>
            </a:r>
          </a:p>
          <a:p>
            <a:endParaRPr lang="en-US" sz="2000" dirty="0"/>
          </a:p>
          <a:p>
            <a:r>
              <a:rPr lang="en-US" sz="2000" dirty="0"/>
              <a:t>Difficult inter-personal dynamics between advisor and advisee (personalities play a role in all relationships)</a:t>
            </a:r>
          </a:p>
          <a:p>
            <a:endParaRPr lang="en-US" sz="2000" dirty="0"/>
          </a:p>
          <a:p>
            <a:r>
              <a:rPr lang="en-US" sz="2000" dirty="0"/>
              <a:t>Misunderstandings (typically due to communication issues)</a:t>
            </a:r>
          </a:p>
          <a:p>
            <a:endParaRPr lang="en-US" dirty="0"/>
          </a:p>
        </p:txBody>
      </p:sp>
    </p:spTree>
    <p:extLst>
      <p:ext uri="{BB962C8B-B14F-4D97-AF65-F5344CB8AC3E}">
        <p14:creationId xmlns:p14="http://schemas.microsoft.com/office/powerpoint/2010/main" val="866414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Resources to Help</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288757" y="1981611"/>
            <a:ext cx="8650705" cy="4202019"/>
          </a:xfrm>
        </p:spPr>
        <p:txBody>
          <a:bodyPr>
            <a:normAutofit/>
          </a:bodyPr>
          <a:lstStyle/>
          <a:p>
            <a:r>
              <a:rPr lang="en-US" sz="1900" dirty="0"/>
              <a:t>TGS website:  </a:t>
            </a:r>
          </a:p>
          <a:p>
            <a:pPr lvl="1"/>
            <a:r>
              <a:rPr lang="en-US" sz="1900" dirty="0">
                <a:hlinkClick r:id="rId2"/>
              </a:rPr>
              <a:t>Graduate Faculty Onboarding</a:t>
            </a:r>
            <a:r>
              <a:rPr lang="en-US" sz="1900" dirty="0"/>
              <a:t> </a:t>
            </a:r>
          </a:p>
          <a:p>
            <a:pPr lvl="2"/>
            <a:r>
              <a:rPr lang="en-US" sz="1900" dirty="0"/>
              <a:t>An overview of resources helpful to new graduate faculty advisors</a:t>
            </a:r>
          </a:p>
          <a:p>
            <a:pPr lvl="1"/>
            <a:r>
              <a:rPr lang="en-US" sz="1900" dirty="0">
                <a:hlinkClick r:id="rId3"/>
              </a:rPr>
              <a:t>Advising and Mentoring: Supporting Your Graduate Students</a:t>
            </a:r>
            <a:endParaRPr lang="en-US" sz="1900" dirty="0"/>
          </a:p>
          <a:p>
            <a:pPr lvl="2"/>
            <a:r>
              <a:rPr lang="en-US" sz="1900" dirty="0"/>
              <a:t>Includes resources for advisement meetings, mentoring, supporting graduate student mental health, cultural competency, and more </a:t>
            </a:r>
          </a:p>
          <a:p>
            <a:pPr lvl="1"/>
            <a:r>
              <a:rPr lang="en-US" sz="1900" dirty="0">
                <a:hlinkClick r:id="rId4"/>
              </a:rPr>
              <a:t>Graduate Student Mentoring: A Mentor’s Guide</a:t>
            </a:r>
            <a:endParaRPr lang="en-US" sz="1900" dirty="0"/>
          </a:p>
          <a:p>
            <a:pPr lvl="1"/>
            <a:r>
              <a:rPr lang="en-US" sz="1900" dirty="0">
                <a:hlinkClick r:id="rId5"/>
              </a:rPr>
              <a:t>Timely Topics </a:t>
            </a:r>
            <a:endParaRPr lang="en-US" sz="1900" dirty="0"/>
          </a:p>
          <a:p>
            <a:pPr lvl="2"/>
            <a:r>
              <a:rPr lang="en-US" sz="1900" dirty="0"/>
              <a:t>Slides and videos from prior sessions that include a variety of topics surrounding advising and mentoring, GAs, and admissions/recruitment </a:t>
            </a:r>
          </a:p>
          <a:p>
            <a:pPr lvl="1"/>
            <a:endParaRPr lang="en-US" dirty="0"/>
          </a:p>
          <a:p>
            <a:pPr lvl="2"/>
            <a:endParaRPr lang="en-US" dirty="0"/>
          </a:p>
        </p:txBody>
      </p:sp>
    </p:spTree>
    <p:extLst>
      <p:ext uri="{BB962C8B-B14F-4D97-AF65-F5344CB8AC3E}">
        <p14:creationId xmlns:p14="http://schemas.microsoft.com/office/powerpoint/2010/main" val="2244163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Resources to Help </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288757" y="1659037"/>
            <a:ext cx="8650705" cy="4923796"/>
          </a:xfrm>
        </p:spPr>
        <p:txBody>
          <a:bodyPr>
            <a:normAutofit/>
          </a:bodyPr>
          <a:lstStyle/>
          <a:p>
            <a:pPr lvl="2"/>
            <a:endParaRPr lang="en-US" dirty="0"/>
          </a:p>
          <a:p>
            <a:r>
              <a:rPr lang="en-US" dirty="0"/>
              <a:t>TGS staff:  </a:t>
            </a:r>
            <a:r>
              <a:rPr lang="en-US" dirty="0">
                <a:hlinkClick r:id="rId2"/>
              </a:rPr>
              <a:t>Graduate Student and Postdoctoral Affairs Team</a:t>
            </a:r>
            <a:endParaRPr lang="en-US" dirty="0"/>
          </a:p>
          <a:p>
            <a:pPr lvl="1"/>
            <a:r>
              <a:rPr lang="en-US" dirty="0"/>
              <a:t>Things they can help with:</a:t>
            </a:r>
          </a:p>
          <a:p>
            <a:pPr lvl="2"/>
            <a:r>
              <a:rPr lang="en-US" dirty="0"/>
              <a:t>Having difficult conversations</a:t>
            </a:r>
          </a:p>
          <a:p>
            <a:pPr lvl="2"/>
            <a:r>
              <a:rPr lang="en-US" dirty="0"/>
              <a:t>Referrals to other university resources (e.g., mental health, CSD)</a:t>
            </a:r>
          </a:p>
          <a:p>
            <a:pPr lvl="2"/>
            <a:r>
              <a:rPr lang="en-US" dirty="0"/>
              <a:t>Making changes when more is needed</a:t>
            </a:r>
          </a:p>
          <a:p>
            <a:pPr lvl="1"/>
            <a:r>
              <a:rPr lang="en-US" dirty="0"/>
              <a:t>Karen Bresciano: </a:t>
            </a:r>
            <a:r>
              <a:rPr lang="en-US" dirty="0">
                <a:hlinkClick r:id="rId3"/>
              </a:rPr>
              <a:t>karen.bresciano@uconn.edu</a:t>
            </a:r>
            <a:endParaRPr lang="en-US" dirty="0"/>
          </a:p>
          <a:p>
            <a:pPr lvl="1"/>
            <a:r>
              <a:rPr lang="en-US" dirty="0"/>
              <a:t>Megan Petsa: </a:t>
            </a:r>
            <a:r>
              <a:rPr lang="en-US" dirty="0">
                <a:hlinkClick r:id="rId4"/>
              </a:rPr>
              <a:t>megan.petsa@uconn.edu</a:t>
            </a:r>
            <a:endParaRPr lang="en-US" dirty="0"/>
          </a:p>
          <a:p>
            <a:pPr lvl="1"/>
            <a:r>
              <a:rPr lang="en-US" dirty="0"/>
              <a:t>Stuart Duncan: </a:t>
            </a:r>
            <a:r>
              <a:rPr lang="en-US" dirty="0">
                <a:hlinkClick r:id="rId5"/>
              </a:rPr>
              <a:t>stuart.duncan@uconn.edu</a:t>
            </a:r>
            <a:endParaRPr lang="en-US" dirty="0"/>
          </a:p>
          <a:p>
            <a:pPr marL="457200" lvl="1" indent="0">
              <a:buNone/>
            </a:pPr>
            <a:endParaRPr lang="en-US" dirty="0"/>
          </a:p>
          <a:p>
            <a:r>
              <a:rPr lang="en-US" dirty="0">
                <a:hlinkClick r:id="rId6"/>
              </a:rPr>
              <a:t>Ombuds Office</a:t>
            </a:r>
            <a:endParaRPr lang="en-US" dirty="0"/>
          </a:p>
          <a:p>
            <a:pPr lvl="1"/>
            <a:r>
              <a:rPr lang="en-US" dirty="0"/>
              <a:t>Things they can help with:</a:t>
            </a:r>
          </a:p>
          <a:p>
            <a:pPr lvl="2"/>
            <a:r>
              <a:rPr lang="en-US" dirty="0"/>
              <a:t>Neutral resource that provides confidential and informal assistance </a:t>
            </a:r>
          </a:p>
          <a:p>
            <a:pPr lvl="2"/>
            <a:r>
              <a:rPr lang="en-US" dirty="0"/>
              <a:t>Assistant Ombuds for Graduate Students and Postdocs </a:t>
            </a:r>
          </a:p>
          <a:p>
            <a:pPr marL="457200" lvl="1" indent="0">
              <a:buNone/>
            </a:pPr>
            <a:endParaRPr lang="en-US" dirty="0"/>
          </a:p>
        </p:txBody>
      </p:sp>
    </p:spTree>
    <p:extLst>
      <p:ext uri="{BB962C8B-B14F-4D97-AF65-F5344CB8AC3E}">
        <p14:creationId xmlns:p14="http://schemas.microsoft.com/office/powerpoint/2010/main" val="329684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today’s topics</a:t>
            </a:r>
          </a:p>
        </p:txBody>
      </p:sp>
      <p:sp>
        <p:nvSpPr>
          <p:cNvPr id="3" name="Content Placeholder 2"/>
          <p:cNvSpPr>
            <a:spLocks noGrp="1"/>
          </p:cNvSpPr>
          <p:nvPr>
            <p:ph idx="1"/>
          </p:nvPr>
        </p:nvSpPr>
        <p:spPr>
          <a:xfrm>
            <a:off x="276727" y="1659037"/>
            <a:ext cx="8542420" cy="4813952"/>
          </a:xfrm>
        </p:spPr>
        <p:txBody>
          <a:bodyPr>
            <a:normAutofit fontScale="92500" lnSpcReduction="20000"/>
          </a:bodyPr>
          <a:lstStyle/>
          <a:p>
            <a:endParaRPr lang="en-US" dirty="0"/>
          </a:p>
          <a:p>
            <a:r>
              <a:rPr lang="en-US" sz="3200" dirty="0"/>
              <a:t>How does graduate student advising work at UConn?  What are the roles and responsibilities of advisors?</a:t>
            </a:r>
          </a:p>
          <a:p>
            <a:endParaRPr lang="en-US" sz="3200" dirty="0"/>
          </a:p>
          <a:p>
            <a:r>
              <a:rPr lang="en-US" sz="3200" dirty="0"/>
              <a:t>What are some tips for being a “good” advisor?</a:t>
            </a:r>
          </a:p>
          <a:p>
            <a:endParaRPr lang="en-US" sz="3200" dirty="0"/>
          </a:p>
          <a:p>
            <a:r>
              <a:rPr lang="en-US" sz="3200" dirty="0"/>
              <a:t>What are some advising challenges and how can you work through them?  </a:t>
            </a:r>
          </a:p>
          <a:p>
            <a:pPr marL="0" indent="0">
              <a:buNone/>
            </a:pPr>
            <a:endParaRPr lang="en-US" sz="3200" dirty="0"/>
          </a:p>
          <a:p>
            <a:r>
              <a:rPr lang="en-US" sz="3200" dirty="0"/>
              <a:t>What resources are available to help advisors?  </a:t>
            </a:r>
          </a:p>
          <a:p>
            <a:endParaRPr lang="en-US" dirty="0"/>
          </a:p>
        </p:txBody>
      </p:sp>
    </p:spTree>
    <p:extLst>
      <p:ext uri="{BB962C8B-B14F-4D97-AF65-F5344CB8AC3E}">
        <p14:creationId xmlns:p14="http://schemas.microsoft.com/office/powerpoint/2010/main" val="2468868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AD98-7C5D-4919-B3D6-19D8C1F72AC5}"/>
              </a:ext>
            </a:extLst>
          </p:cNvPr>
          <p:cNvSpPr>
            <a:spLocks noGrp="1"/>
          </p:cNvSpPr>
          <p:nvPr>
            <p:ph type="title"/>
          </p:nvPr>
        </p:nvSpPr>
        <p:spPr/>
        <p:txBody>
          <a:bodyPr/>
          <a:lstStyle/>
          <a:p>
            <a:r>
              <a:rPr lang="en-US" dirty="0"/>
              <a:t>When More is Needed</a:t>
            </a:r>
          </a:p>
        </p:txBody>
      </p:sp>
      <p:sp>
        <p:nvSpPr>
          <p:cNvPr id="3" name="Content Placeholder 2">
            <a:extLst>
              <a:ext uri="{FF2B5EF4-FFF2-40B4-BE49-F238E27FC236}">
                <a16:creationId xmlns:a16="http://schemas.microsoft.com/office/drawing/2014/main" id="{91E14ED3-1849-4BE7-8257-6EE3CED7F256}"/>
              </a:ext>
            </a:extLst>
          </p:cNvPr>
          <p:cNvSpPr>
            <a:spLocks noGrp="1"/>
          </p:cNvSpPr>
          <p:nvPr>
            <p:ph idx="1"/>
          </p:nvPr>
        </p:nvSpPr>
        <p:spPr>
          <a:xfrm>
            <a:off x="300789" y="1659037"/>
            <a:ext cx="8386011" cy="4923796"/>
          </a:xfrm>
        </p:spPr>
        <p:txBody>
          <a:bodyPr/>
          <a:lstStyle/>
          <a:p>
            <a:pPr indent="-285750"/>
            <a:r>
              <a:rPr lang="en-US" sz="2400" dirty="0"/>
              <a:t>Reduced course/credit load</a:t>
            </a:r>
          </a:p>
          <a:p>
            <a:pPr lvl="1"/>
            <a:r>
              <a:rPr lang="en-US" sz="2400" dirty="0"/>
              <a:t>Implications for GA, financial aid, visa status</a:t>
            </a:r>
          </a:p>
          <a:p>
            <a:pPr indent="-285750"/>
            <a:endParaRPr lang="en-US" dirty="0"/>
          </a:p>
          <a:p>
            <a:pPr indent="-285750"/>
            <a:r>
              <a:rPr lang="en-US" sz="2400" dirty="0"/>
              <a:t>Change of major advisor </a:t>
            </a:r>
          </a:p>
          <a:p>
            <a:pPr indent="-285750"/>
            <a:endParaRPr lang="en-US" sz="1100" dirty="0"/>
          </a:p>
          <a:p>
            <a:pPr indent="-285750"/>
            <a:r>
              <a:rPr lang="en-US" sz="2400" dirty="0"/>
              <a:t>Separation</a:t>
            </a:r>
          </a:p>
          <a:p>
            <a:pPr lvl="1"/>
            <a:r>
              <a:rPr lang="en-US" sz="2400" dirty="0"/>
              <a:t>Academic leave of absence</a:t>
            </a:r>
          </a:p>
          <a:p>
            <a:pPr lvl="1"/>
            <a:r>
              <a:rPr lang="en-US" sz="2400" dirty="0"/>
              <a:t>Voluntary exit/change of program</a:t>
            </a:r>
          </a:p>
          <a:p>
            <a:pPr lvl="1"/>
            <a:r>
              <a:rPr lang="en-US" sz="2400" dirty="0"/>
              <a:t>Dismissal</a:t>
            </a:r>
          </a:p>
          <a:p>
            <a:pPr lvl="1"/>
            <a:endParaRPr lang="en-US" dirty="0"/>
          </a:p>
          <a:p>
            <a:r>
              <a:rPr lang="en-US" sz="2400" dirty="0"/>
              <a:t>Student Care Team</a:t>
            </a:r>
          </a:p>
          <a:p>
            <a:endParaRPr lang="en-US" dirty="0"/>
          </a:p>
        </p:txBody>
      </p:sp>
    </p:spTree>
    <p:extLst>
      <p:ext uri="{BB962C8B-B14F-4D97-AF65-F5344CB8AC3E}">
        <p14:creationId xmlns:p14="http://schemas.microsoft.com/office/powerpoint/2010/main" val="2490297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Dismissal</a:t>
            </a:r>
          </a:p>
        </p:txBody>
      </p:sp>
      <p:sp>
        <p:nvSpPr>
          <p:cNvPr id="3" name="Content Placeholder 2"/>
          <p:cNvSpPr>
            <a:spLocks noGrp="1"/>
          </p:cNvSpPr>
          <p:nvPr>
            <p:ph idx="1"/>
          </p:nvPr>
        </p:nvSpPr>
        <p:spPr/>
        <p:txBody>
          <a:bodyPr>
            <a:noAutofit/>
          </a:bodyPr>
          <a:lstStyle/>
          <a:p>
            <a:r>
              <a:rPr lang="en-US" sz="2400" dirty="0"/>
              <a:t>Criteria for Dismissal</a:t>
            </a:r>
            <a:endParaRPr lang="en-US" sz="1600" dirty="0"/>
          </a:p>
          <a:p>
            <a:pPr lvl="2">
              <a:buFont typeface="+mj-lt"/>
              <a:buAutoNum type="arabicPeriod"/>
            </a:pPr>
            <a:r>
              <a:rPr lang="en-US" sz="1600" dirty="0"/>
              <a:t>Failure to maintain the minimum cumulative grade point average required by The Graduate School (3.0);</a:t>
            </a:r>
          </a:p>
          <a:p>
            <a:pPr lvl="2">
              <a:buFont typeface="+mj-lt"/>
              <a:buAutoNum type="arabicPeriod"/>
            </a:pPr>
            <a:r>
              <a:rPr lang="en-US" sz="1600" dirty="0"/>
              <a:t>Receiving a grade of “D+,” “D,” “D-,” “F,” or “U” in any course;</a:t>
            </a:r>
          </a:p>
          <a:p>
            <a:pPr lvl="2">
              <a:buFont typeface="+mj-lt"/>
              <a:buAutoNum type="arabicPeriod"/>
            </a:pPr>
            <a:r>
              <a:rPr lang="en-US" sz="1600" dirty="0"/>
              <a:t>If required, failure to satisfy a foreign language requirement for a degree;</a:t>
            </a:r>
          </a:p>
          <a:p>
            <a:pPr lvl="2">
              <a:buFont typeface="+mj-lt"/>
              <a:buAutoNum type="arabicPeriod"/>
            </a:pPr>
            <a:r>
              <a:rPr lang="en-US" sz="1600" dirty="0"/>
              <a:t>Failure of the doctoral General Examination, if one is required;</a:t>
            </a:r>
          </a:p>
          <a:p>
            <a:pPr lvl="2">
              <a:buFont typeface="+mj-lt"/>
              <a:buAutoNum type="arabicPeriod"/>
            </a:pPr>
            <a:r>
              <a:rPr lang="en-US" sz="1600" dirty="0"/>
              <a:t>Failure to produce an acceptable Doctoral Dissertation Proposal, if one is required;</a:t>
            </a:r>
          </a:p>
          <a:p>
            <a:pPr lvl="2">
              <a:buFont typeface="+mj-lt"/>
              <a:buAutoNum type="arabicPeriod"/>
            </a:pPr>
            <a:r>
              <a:rPr lang="en-US" sz="1600" dirty="0"/>
              <a:t>Unsatisfactory performance in any aspect of the research or writing for a required master’s thesis or doctoral dissertation;</a:t>
            </a:r>
          </a:p>
          <a:p>
            <a:pPr lvl="2">
              <a:buFont typeface="+mj-lt"/>
              <a:buAutoNum type="arabicPeriod"/>
            </a:pPr>
            <a:r>
              <a:rPr lang="en-US" sz="1600" dirty="0"/>
              <a:t>Failure of a required final examination for the master’s or doctoral degree; or</a:t>
            </a:r>
          </a:p>
          <a:p>
            <a:pPr lvl="2">
              <a:buFont typeface="+mj-lt"/>
              <a:buAutoNum type="arabicPeriod"/>
            </a:pPr>
            <a:r>
              <a:rPr lang="en-US" sz="1600" dirty="0"/>
              <a:t>Failure to satisfy any other requirement of the student’s graduate degree program.</a:t>
            </a:r>
          </a:p>
          <a:p>
            <a:pPr lvl="2">
              <a:buFont typeface="+mj-lt"/>
              <a:buAutoNum type="arabicPeriod"/>
            </a:pPr>
            <a:endParaRPr lang="en-US" sz="1600" dirty="0"/>
          </a:p>
          <a:p>
            <a:pPr marL="457200"/>
            <a:r>
              <a:rPr lang="en-US" sz="2400" dirty="0"/>
              <a:t>Dismissal vs Resignation</a:t>
            </a:r>
          </a:p>
        </p:txBody>
      </p:sp>
    </p:spTree>
    <p:extLst>
      <p:ext uri="{BB962C8B-B14F-4D97-AF65-F5344CB8AC3E}">
        <p14:creationId xmlns:p14="http://schemas.microsoft.com/office/powerpoint/2010/main" val="2557727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Graduate Assistants</a:t>
            </a:r>
          </a:p>
        </p:txBody>
      </p:sp>
      <p:sp>
        <p:nvSpPr>
          <p:cNvPr id="3" name="Content Placeholder 2"/>
          <p:cNvSpPr>
            <a:spLocks noGrp="1"/>
          </p:cNvSpPr>
          <p:nvPr>
            <p:ph idx="1"/>
          </p:nvPr>
        </p:nvSpPr>
        <p:spPr/>
        <p:txBody>
          <a:bodyPr>
            <a:normAutofit fontScale="47500" lnSpcReduction="20000"/>
          </a:bodyPr>
          <a:lstStyle/>
          <a:p>
            <a:endParaRPr lang="en-US" sz="3200" dirty="0"/>
          </a:p>
          <a:p>
            <a:r>
              <a:rPr lang="en-US" sz="3400" dirty="0"/>
              <a:t>GAs have a dual relationship to the university as both students and employees</a:t>
            </a:r>
          </a:p>
          <a:p>
            <a:pPr lvl="1"/>
            <a:r>
              <a:rPr lang="en-US" sz="3400" dirty="0"/>
              <a:t>In addition to resources available as part of their student status, GAs have access to employee benefits such as GA Leave, employee accommodations, the Employee Assistance Program (EAP), and more </a:t>
            </a:r>
          </a:p>
          <a:p>
            <a:endParaRPr lang="en-US" sz="3400" dirty="0"/>
          </a:p>
          <a:p>
            <a:r>
              <a:rPr lang="en-US" sz="3400" dirty="0"/>
              <a:t>Ask for guidance – decisions made on the academic side can have GA implications and vice versa </a:t>
            </a:r>
          </a:p>
          <a:p>
            <a:endParaRPr lang="en-US" sz="3400" dirty="0"/>
          </a:p>
          <a:p>
            <a:r>
              <a:rPr lang="en-US" sz="3400" dirty="0"/>
              <a:t>Union </a:t>
            </a:r>
            <a:r>
              <a:rPr lang="en-US" sz="3400" dirty="0">
                <a:hlinkClick r:id="rId2"/>
              </a:rPr>
              <a:t>Contract</a:t>
            </a:r>
            <a:r>
              <a:rPr lang="en-US" sz="3400" dirty="0"/>
              <a:t> for GAs employed at Storrs/regionals (not UCH yet) </a:t>
            </a:r>
          </a:p>
          <a:p>
            <a:pPr lvl="1"/>
            <a:r>
              <a:rPr lang="en-US" sz="3400" dirty="0"/>
              <a:t>Protected work</a:t>
            </a:r>
          </a:p>
          <a:p>
            <a:pPr lvl="1"/>
            <a:r>
              <a:rPr lang="en-US" sz="3400" dirty="0"/>
              <a:t>Time off (10 days per semester) </a:t>
            </a:r>
          </a:p>
          <a:p>
            <a:endParaRPr lang="en-US" sz="3400" dirty="0"/>
          </a:p>
          <a:p>
            <a:r>
              <a:rPr lang="en-US" sz="3400" dirty="0"/>
              <a:t>Progressive discipline (Labor Relations)</a:t>
            </a:r>
          </a:p>
          <a:p>
            <a:pPr lvl="1"/>
            <a:r>
              <a:rPr lang="en-US" sz="3400" dirty="0"/>
              <a:t>Alison Cutler (</a:t>
            </a:r>
            <a:r>
              <a:rPr lang="en-US" sz="3400" dirty="0">
                <a:hlinkClick r:id="rId3"/>
              </a:rPr>
              <a:t>alison.cutler@uconn.edu</a:t>
            </a:r>
            <a:r>
              <a:rPr lang="en-US" sz="3400" dirty="0"/>
              <a:t>) </a:t>
            </a:r>
          </a:p>
          <a:p>
            <a:pPr marL="0" indent="0">
              <a:buNone/>
            </a:pPr>
            <a:endParaRPr lang="en-US" sz="3400" dirty="0"/>
          </a:p>
          <a:p>
            <a:r>
              <a:rPr lang="en-US" sz="3400" dirty="0"/>
              <a:t>Additional </a:t>
            </a:r>
            <a:r>
              <a:rPr lang="en-US" sz="3400" dirty="0">
                <a:hlinkClick r:id="rId4"/>
              </a:rPr>
              <a:t>resources and referrals</a:t>
            </a:r>
            <a:r>
              <a:rPr lang="en-US" sz="3400" dirty="0"/>
              <a:t> for GAs </a:t>
            </a:r>
          </a:p>
          <a:p>
            <a:endParaRPr lang="en-US" sz="3400" dirty="0"/>
          </a:p>
          <a:p>
            <a:r>
              <a:rPr lang="en-US" sz="3400" dirty="0"/>
              <a:t>Timely Topic: “</a:t>
            </a:r>
            <a:r>
              <a:rPr lang="en-US" sz="3400" dirty="0">
                <a:hlinkClick r:id="rId5"/>
              </a:rPr>
              <a:t>Supervising Graduate Assistants</a:t>
            </a:r>
            <a:r>
              <a:rPr lang="en-US" sz="3400" dirty="0"/>
              <a:t>”</a:t>
            </a:r>
          </a:p>
          <a:p>
            <a:pPr marL="0" indent="0">
              <a:buNone/>
            </a:pPr>
            <a:endParaRPr lang="en-US" sz="3400" dirty="0"/>
          </a:p>
          <a:p>
            <a:endParaRPr lang="en-US" dirty="0"/>
          </a:p>
        </p:txBody>
      </p:sp>
    </p:spTree>
    <p:extLst>
      <p:ext uri="{BB962C8B-B14F-4D97-AF65-F5344CB8AC3E}">
        <p14:creationId xmlns:p14="http://schemas.microsoft.com/office/powerpoint/2010/main" val="3727055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Students</a:t>
            </a:r>
          </a:p>
        </p:txBody>
      </p:sp>
      <p:sp>
        <p:nvSpPr>
          <p:cNvPr id="3" name="Content Placeholder 2"/>
          <p:cNvSpPr>
            <a:spLocks noGrp="1"/>
          </p:cNvSpPr>
          <p:nvPr>
            <p:ph idx="1"/>
          </p:nvPr>
        </p:nvSpPr>
        <p:spPr/>
        <p:txBody>
          <a:bodyPr/>
          <a:lstStyle/>
          <a:p>
            <a:r>
              <a:rPr lang="en-US" sz="2800" dirty="0"/>
              <a:t>Visa status is impacted by enrollment </a:t>
            </a:r>
          </a:p>
          <a:p>
            <a:pPr lvl="1"/>
            <a:r>
              <a:rPr lang="en-US" sz="2800" dirty="0"/>
              <a:t>add/drop</a:t>
            </a:r>
          </a:p>
          <a:p>
            <a:pPr lvl="1"/>
            <a:r>
              <a:rPr lang="en-US" sz="2800" dirty="0"/>
              <a:t>program change</a:t>
            </a:r>
          </a:p>
          <a:p>
            <a:pPr lvl="1"/>
            <a:r>
              <a:rPr lang="en-US" sz="2800" dirty="0"/>
              <a:t>dates of separation</a:t>
            </a:r>
          </a:p>
          <a:p>
            <a:pPr marL="0" indent="0">
              <a:buNone/>
            </a:pPr>
            <a:endParaRPr lang="en-US" sz="2800" dirty="0"/>
          </a:p>
          <a:p>
            <a:r>
              <a:rPr lang="en-US" sz="2800" dirty="0"/>
              <a:t>OPT/CPT and I-20 end dates</a:t>
            </a:r>
          </a:p>
          <a:p>
            <a:endParaRPr lang="en-US" sz="2800" dirty="0"/>
          </a:p>
          <a:p>
            <a:r>
              <a:rPr lang="en-US" sz="2800" dirty="0"/>
              <a:t>Ask </a:t>
            </a:r>
            <a:r>
              <a:rPr lang="en-US" sz="2800" dirty="0">
                <a:hlinkClick r:id="rId3"/>
              </a:rPr>
              <a:t>ISSS</a:t>
            </a:r>
            <a:r>
              <a:rPr lang="en-US" sz="2800" dirty="0"/>
              <a:t> for guidance</a:t>
            </a:r>
            <a:endParaRPr lang="en-US" dirty="0"/>
          </a:p>
        </p:txBody>
      </p:sp>
    </p:spTree>
    <p:extLst>
      <p:ext uri="{BB962C8B-B14F-4D97-AF65-F5344CB8AC3E}">
        <p14:creationId xmlns:p14="http://schemas.microsoft.com/office/powerpoint/2010/main" val="2269125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a:t>
            </a:r>
          </a:p>
        </p:txBody>
      </p:sp>
      <p:sp>
        <p:nvSpPr>
          <p:cNvPr id="3" name="Content Placeholder 2"/>
          <p:cNvSpPr>
            <a:spLocks noGrp="1"/>
          </p:cNvSpPr>
          <p:nvPr>
            <p:ph idx="1"/>
          </p:nvPr>
        </p:nvSpPr>
        <p:spPr/>
        <p:txBody>
          <a:bodyPr/>
          <a:lstStyle/>
          <a:p>
            <a:r>
              <a:rPr lang="en-US" sz="3200" dirty="0"/>
              <a:t>Know what you know </a:t>
            </a:r>
          </a:p>
          <a:p>
            <a:pPr marL="457200" lvl="1" indent="0">
              <a:buNone/>
            </a:pPr>
            <a:r>
              <a:rPr lang="en-US" sz="3200" dirty="0"/>
              <a:t>	and what you don’t know</a:t>
            </a:r>
          </a:p>
          <a:p>
            <a:endParaRPr lang="en-US" sz="2000" dirty="0"/>
          </a:p>
          <a:p>
            <a:r>
              <a:rPr lang="en-US" sz="3200" dirty="0"/>
              <a:t>Know what things are your responsibility </a:t>
            </a:r>
          </a:p>
          <a:p>
            <a:pPr marL="457200" lvl="1" indent="0">
              <a:buNone/>
            </a:pPr>
            <a:r>
              <a:rPr lang="en-US" sz="3200" dirty="0"/>
              <a:t>	to know</a:t>
            </a:r>
          </a:p>
          <a:p>
            <a:pPr marL="0" indent="0">
              <a:buNone/>
            </a:pPr>
            <a:r>
              <a:rPr lang="en-US" sz="3200" dirty="0"/>
              <a:t>	</a:t>
            </a:r>
            <a:r>
              <a:rPr lang="en-US" sz="2000" dirty="0"/>
              <a:t>	</a:t>
            </a:r>
          </a:p>
          <a:p>
            <a:r>
              <a:rPr lang="en-US" sz="3200" dirty="0"/>
              <a:t>Know who is supposed to know </a:t>
            </a:r>
          </a:p>
          <a:p>
            <a:pPr marL="457200" lvl="1" indent="0">
              <a:buNone/>
            </a:pPr>
            <a:r>
              <a:rPr lang="en-US" sz="3200" dirty="0"/>
              <a:t>	what you don’t know</a:t>
            </a:r>
          </a:p>
          <a:p>
            <a:pPr marL="0" indent="0">
              <a:buNone/>
            </a:pPr>
            <a:endParaRPr lang="en-US" dirty="0"/>
          </a:p>
          <a:p>
            <a:endParaRPr lang="en-US" dirty="0"/>
          </a:p>
        </p:txBody>
      </p:sp>
    </p:spTree>
    <p:extLst>
      <p:ext uri="{BB962C8B-B14F-4D97-AF65-F5344CB8AC3E}">
        <p14:creationId xmlns:p14="http://schemas.microsoft.com/office/powerpoint/2010/main" val="405714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all you…</a:t>
            </a:r>
          </a:p>
        </p:txBody>
      </p:sp>
      <p:sp>
        <p:nvSpPr>
          <p:cNvPr id="3" name="Content Placeholder 2"/>
          <p:cNvSpPr>
            <a:spLocks noGrp="1"/>
          </p:cNvSpPr>
          <p:nvPr>
            <p:ph idx="1"/>
          </p:nvPr>
        </p:nvSpPr>
        <p:spPr>
          <a:xfrm>
            <a:off x="457200" y="1659038"/>
            <a:ext cx="8229600" cy="4366205"/>
          </a:xfrm>
        </p:spPr>
        <p:txBody>
          <a:bodyPr numCol="2">
            <a:normAutofit fontScale="77500" lnSpcReduction="20000"/>
          </a:bodyPr>
          <a:lstStyle/>
          <a:p>
            <a:pPr>
              <a:spcAft>
                <a:spcPts val="600"/>
              </a:spcAft>
            </a:pPr>
            <a:r>
              <a:rPr lang="en-US" sz="2600" dirty="0"/>
              <a:t>Center for Career Development </a:t>
            </a:r>
          </a:p>
          <a:p>
            <a:pPr>
              <a:spcAft>
                <a:spcPts val="600"/>
              </a:spcAft>
            </a:pPr>
            <a:r>
              <a:rPr lang="en-US" sz="2600" dirty="0"/>
              <a:t>Student Health &amp; Wellness</a:t>
            </a:r>
          </a:p>
          <a:p>
            <a:pPr>
              <a:spcAft>
                <a:spcPts val="600"/>
              </a:spcAft>
            </a:pPr>
            <a:r>
              <a:rPr lang="en-US" sz="2600" dirty="0"/>
              <a:t>Counseling &amp; Mental Health </a:t>
            </a:r>
          </a:p>
          <a:p>
            <a:pPr>
              <a:spcAft>
                <a:spcPts val="600"/>
              </a:spcAft>
            </a:pPr>
            <a:r>
              <a:rPr lang="en-US" sz="2600" dirty="0"/>
              <a:t>Financial Aid</a:t>
            </a:r>
          </a:p>
          <a:p>
            <a:pPr>
              <a:spcAft>
                <a:spcPts val="600"/>
              </a:spcAft>
            </a:pPr>
            <a:r>
              <a:rPr lang="en-US" sz="2600" dirty="0"/>
              <a:t>Office of National Scholarships &amp; Fellowships</a:t>
            </a:r>
          </a:p>
          <a:p>
            <a:pPr>
              <a:spcAft>
                <a:spcPts val="600"/>
              </a:spcAft>
            </a:pPr>
            <a:r>
              <a:rPr lang="en-US" sz="2600" dirty="0"/>
              <a:t>Writing Center</a:t>
            </a:r>
          </a:p>
          <a:p>
            <a:pPr>
              <a:spcAft>
                <a:spcPts val="600"/>
              </a:spcAft>
            </a:pPr>
            <a:r>
              <a:rPr lang="en-US" sz="2600" dirty="0"/>
              <a:t>Student Care Team</a:t>
            </a:r>
          </a:p>
          <a:p>
            <a:pPr>
              <a:spcAft>
                <a:spcPts val="600"/>
              </a:spcAft>
            </a:pPr>
            <a:r>
              <a:rPr lang="en-US" sz="2600" dirty="0"/>
              <a:t>Cultural Centers</a:t>
            </a:r>
          </a:p>
          <a:p>
            <a:pPr>
              <a:spcAft>
                <a:spcPts val="600"/>
              </a:spcAft>
            </a:pPr>
            <a:r>
              <a:rPr lang="en-US" sz="2600" dirty="0"/>
              <a:t>International Student &amp; Scholar Services</a:t>
            </a:r>
          </a:p>
          <a:p>
            <a:pPr>
              <a:spcAft>
                <a:spcPts val="600"/>
              </a:spcAft>
            </a:pPr>
            <a:r>
              <a:rPr lang="en-US" sz="2600" dirty="0"/>
              <a:t>Center for Students with Disabilities</a:t>
            </a:r>
          </a:p>
          <a:p>
            <a:pPr>
              <a:spcAft>
                <a:spcPts val="600"/>
              </a:spcAft>
            </a:pPr>
            <a:r>
              <a:rPr lang="en-US" sz="2600" dirty="0"/>
              <a:t>Registrar</a:t>
            </a:r>
          </a:p>
          <a:p>
            <a:pPr>
              <a:spcAft>
                <a:spcPts val="600"/>
              </a:spcAft>
            </a:pPr>
            <a:r>
              <a:rPr lang="en-US" sz="2600" dirty="0"/>
              <a:t>Library</a:t>
            </a:r>
          </a:p>
          <a:p>
            <a:pPr>
              <a:spcAft>
                <a:spcPts val="600"/>
              </a:spcAft>
            </a:pPr>
            <a:r>
              <a:rPr lang="en-US" sz="2600" dirty="0"/>
              <a:t>Graduate Student Senate</a:t>
            </a:r>
          </a:p>
          <a:p>
            <a:pPr>
              <a:spcAft>
                <a:spcPts val="600"/>
              </a:spcAft>
            </a:pPr>
            <a:r>
              <a:rPr lang="en-US" sz="2600" dirty="0"/>
              <a:t>Assoc of Area Religious Communities</a:t>
            </a:r>
          </a:p>
          <a:p>
            <a:pPr>
              <a:spcAft>
                <a:spcPts val="600"/>
              </a:spcAft>
            </a:pPr>
            <a:r>
              <a:rPr lang="en-US" sz="2600" dirty="0"/>
              <a:t>Ombuds Office</a:t>
            </a:r>
          </a:p>
          <a:p>
            <a:pPr>
              <a:spcAft>
                <a:spcPts val="600"/>
              </a:spcAft>
            </a:pPr>
            <a:r>
              <a:rPr lang="en-US" sz="2600" dirty="0"/>
              <a:t>Graduate Employee Union</a:t>
            </a:r>
          </a:p>
          <a:p>
            <a:pPr>
              <a:spcAft>
                <a:spcPts val="600"/>
              </a:spcAft>
            </a:pPr>
            <a:r>
              <a:rPr lang="en-US" sz="2600" dirty="0"/>
              <a:t>And more…</a:t>
            </a:r>
          </a:p>
          <a:p>
            <a:pPr marL="0" indent="0">
              <a:spcAft>
                <a:spcPts val="600"/>
              </a:spcAft>
              <a:buNone/>
            </a:pPr>
            <a:endParaRPr lang="en-US" dirty="0"/>
          </a:p>
        </p:txBody>
      </p:sp>
    </p:spTree>
    <p:extLst>
      <p:ext uri="{BB962C8B-B14F-4D97-AF65-F5344CB8AC3E}">
        <p14:creationId xmlns:p14="http://schemas.microsoft.com/office/powerpoint/2010/main" val="20643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8681E-7F86-779B-4DC3-2622F0EC931B}"/>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DBD0ADF2-CDB7-9983-24FE-626029BFACE9}"/>
              </a:ext>
            </a:extLst>
          </p:cNvPr>
          <p:cNvSpPr>
            <a:spLocks noGrp="1"/>
          </p:cNvSpPr>
          <p:nvPr>
            <p:ph idx="1"/>
          </p:nvPr>
        </p:nvSpPr>
        <p:spPr/>
        <p:txBody>
          <a:bodyPr>
            <a:normAutofit/>
          </a:bodyPr>
          <a:lstStyle/>
          <a:p>
            <a:endParaRPr lang="en-US" dirty="0"/>
          </a:p>
          <a:p>
            <a:r>
              <a:rPr lang="en-US" sz="2400" dirty="0"/>
              <a:t>How to support grad students who are struggling</a:t>
            </a:r>
          </a:p>
          <a:p>
            <a:r>
              <a:rPr lang="en-US" sz="2400"/>
              <a:t>Setting </a:t>
            </a:r>
            <a:r>
              <a:rPr lang="en-US" sz="2400" dirty="0"/>
              <a:t>accountability goals for student success</a:t>
            </a:r>
          </a:p>
          <a:p>
            <a:r>
              <a:rPr lang="en-US" sz="2400" dirty="0"/>
              <a:t>Why, when and how to terminate an advising relationship if it is not working out</a:t>
            </a:r>
          </a:p>
          <a:p>
            <a:r>
              <a:rPr lang="en-US" sz="2400" dirty="0"/>
              <a:t>I hope to be educated about resources that the University makes available to students, as well as advice on how to introduce the resources to students who may benefit from them.</a:t>
            </a:r>
          </a:p>
          <a:p>
            <a:r>
              <a:rPr lang="en-US" sz="2400" dirty="0"/>
              <a:t>Other?</a:t>
            </a:r>
          </a:p>
        </p:txBody>
      </p:sp>
    </p:spTree>
    <p:extLst>
      <p:ext uri="{BB962C8B-B14F-4D97-AF65-F5344CB8AC3E}">
        <p14:creationId xmlns:p14="http://schemas.microsoft.com/office/powerpoint/2010/main" val="1853064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of course…</a:t>
            </a:r>
          </a:p>
        </p:txBody>
      </p:sp>
      <p:sp>
        <p:nvSpPr>
          <p:cNvPr id="3" name="Content Placeholder 2"/>
          <p:cNvSpPr>
            <a:spLocks noGrp="1"/>
          </p:cNvSpPr>
          <p:nvPr>
            <p:ph idx="1"/>
          </p:nvPr>
        </p:nvSpPr>
        <p:spPr/>
        <p:txBody>
          <a:bodyPr>
            <a:noAutofit/>
          </a:bodyPr>
          <a:lstStyle/>
          <a:p>
            <a:pPr marL="0" indent="0" algn="ctr">
              <a:buNone/>
            </a:pPr>
            <a:r>
              <a:rPr lang="en-US" dirty="0"/>
              <a:t> </a:t>
            </a:r>
          </a:p>
          <a:p>
            <a:pPr marL="0" indent="0" algn="ctr">
              <a:buNone/>
            </a:pPr>
            <a:endParaRPr lang="en-US" sz="2800" dirty="0"/>
          </a:p>
          <a:p>
            <a:pPr marL="0" indent="0" algn="ctr">
              <a:buNone/>
            </a:pPr>
            <a:r>
              <a:rPr lang="en-US" sz="4400" dirty="0"/>
              <a:t>The Graduate School</a:t>
            </a:r>
          </a:p>
          <a:p>
            <a:pPr marL="0" indent="0" algn="ctr">
              <a:buNone/>
            </a:pPr>
            <a:r>
              <a:rPr lang="en-US" sz="2800" dirty="0"/>
              <a:t>860.486.3617 </a:t>
            </a:r>
          </a:p>
          <a:p>
            <a:pPr marL="0" indent="0" algn="ctr">
              <a:buNone/>
            </a:pPr>
            <a:r>
              <a:rPr lang="en-US" sz="2800" u="sng" dirty="0">
                <a:hlinkClick r:id="rId2"/>
              </a:rPr>
              <a:t>gradschool@uconn.edu</a:t>
            </a:r>
            <a:endParaRPr lang="en-US" sz="2800" dirty="0"/>
          </a:p>
          <a:p>
            <a:pPr marL="0" indent="0" algn="ctr">
              <a:buNone/>
            </a:pPr>
            <a:r>
              <a:rPr lang="en-US" dirty="0"/>
              <a:t> </a:t>
            </a:r>
          </a:p>
        </p:txBody>
      </p:sp>
    </p:spTree>
    <p:extLst>
      <p:ext uri="{BB962C8B-B14F-4D97-AF65-F5344CB8AC3E}">
        <p14:creationId xmlns:p14="http://schemas.microsoft.com/office/powerpoint/2010/main" val="795162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457200" y="530887"/>
            <a:ext cx="8229600" cy="857400"/>
          </a:xfrm>
          <a:prstGeom prst="rect">
            <a:avLst/>
          </a:prstGeom>
        </p:spPr>
        <p:txBody>
          <a:bodyPr spcFirstLastPara="1" vert="horz" wrap="square" lIns="91425" tIns="45700" rIns="91425" bIns="45700" rtlCol="0" anchor="ctr" anchorCtr="0">
            <a:noAutofit/>
          </a:bodyPr>
          <a:lstStyle/>
          <a:p>
            <a:pPr>
              <a:spcBef>
                <a:spcPts val="0"/>
              </a:spcBef>
            </a:pPr>
            <a:r>
              <a:rPr lang="en-US" sz="4000" dirty="0"/>
              <a:t>Upcoming Events – Timely Topics</a:t>
            </a:r>
            <a:endParaRPr sz="4000" dirty="0"/>
          </a:p>
        </p:txBody>
      </p:sp>
      <p:sp>
        <p:nvSpPr>
          <p:cNvPr id="3" name="TextBox 2"/>
          <p:cNvSpPr txBox="1"/>
          <p:nvPr/>
        </p:nvSpPr>
        <p:spPr>
          <a:xfrm>
            <a:off x="354724" y="1688915"/>
            <a:ext cx="8434552" cy="3995902"/>
          </a:xfrm>
          <a:prstGeom prst="rect">
            <a:avLst/>
          </a:prstGeom>
          <a:noFill/>
        </p:spPr>
        <p:txBody>
          <a:bodyPr wrap="square" rtlCol="0">
            <a:spAutoFit/>
          </a:bodyPr>
          <a:lstStyle/>
          <a:p>
            <a:r>
              <a:rPr lang="en-US" b="1" u="sng" dirty="0">
                <a:hlinkClick r:id="rId3"/>
              </a:rPr>
              <a:t>Timely Topics</a:t>
            </a:r>
            <a:r>
              <a:rPr lang="en-US" b="1" dirty="0"/>
              <a:t> </a:t>
            </a:r>
            <a:r>
              <a:rPr lang="en-US" dirty="0"/>
              <a:t>is a series of opportunities to engage with subject matter experts on topics relevant to those who support and advise graduate students and programs. Every session is available to all UConn faculty and staff. </a:t>
            </a:r>
          </a:p>
          <a:p>
            <a:endParaRPr lang="en-US" dirty="0"/>
          </a:p>
          <a:p>
            <a:r>
              <a:rPr lang="en-US" b="1" dirty="0"/>
              <a:t>SCOTUS Decision on Race in Admissions and Impacts on Graduate Admissions</a:t>
            </a:r>
          </a:p>
          <a:p>
            <a:r>
              <a:rPr lang="en-US" dirty="0"/>
              <a:t>Thursday, November 16, 2023 at 11:00 am</a:t>
            </a:r>
          </a:p>
          <a:p>
            <a:r>
              <a:rPr lang="en-US" dirty="0"/>
              <a:t> </a:t>
            </a:r>
          </a:p>
          <a:p>
            <a:r>
              <a:rPr lang="en-US" b="1" dirty="0"/>
              <a:t>Updating Your Catalog Copy and Using the GPAR System </a:t>
            </a:r>
            <a:endParaRPr lang="en-US" dirty="0"/>
          </a:p>
          <a:p>
            <a:r>
              <a:rPr lang="en-US" dirty="0"/>
              <a:t>Thursday, November 30, 2023 at 11:00 am</a:t>
            </a:r>
          </a:p>
          <a:p>
            <a:endParaRPr lang="en-US" dirty="0"/>
          </a:p>
          <a:p>
            <a:r>
              <a:rPr lang="en-US" b="1" dirty="0"/>
              <a:t>Fellowships Process and Updates</a:t>
            </a:r>
          </a:p>
          <a:p>
            <a:r>
              <a:rPr lang="en-US" dirty="0"/>
              <a:t>Thursday, December 7, 2023 at 11:00 am </a:t>
            </a:r>
          </a:p>
          <a:p>
            <a:pPr marL="0" marR="0">
              <a:lnSpc>
                <a:spcPct val="107000"/>
              </a:lnSpc>
              <a:spcBef>
                <a:spcPts val="0"/>
              </a:spcBef>
              <a:spcAft>
                <a:spcPts val="0"/>
              </a:spcAft>
            </a:pPr>
            <a:endParaRPr lang="en-US" sz="18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endParaRPr>
          </a:p>
          <a:p>
            <a:pPr marL="0" marR="0">
              <a:lnSpc>
                <a:spcPct val="107000"/>
              </a:lnSpc>
              <a:spcBef>
                <a:spcPts val="0"/>
              </a:spcBef>
              <a:spcAft>
                <a:spcPts val="0"/>
              </a:spcAft>
            </a:pPr>
            <a:r>
              <a:rPr lang="en-US" sz="18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Register for a Session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146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5167"/>
            <a:ext cx="8458200" cy="1143000"/>
          </a:xfrm>
        </p:spPr>
        <p:txBody>
          <a:bodyPr>
            <a:normAutofit/>
          </a:bodyPr>
          <a:lstStyle/>
          <a:p>
            <a:r>
              <a:rPr lang="en-US" dirty="0"/>
              <a:t>Things to Keep in Mind</a:t>
            </a:r>
          </a:p>
        </p:txBody>
      </p:sp>
      <p:sp>
        <p:nvSpPr>
          <p:cNvPr id="3" name="Content Placeholder 2"/>
          <p:cNvSpPr>
            <a:spLocks noGrp="1"/>
          </p:cNvSpPr>
          <p:nvPr>
            <p:ph idx="1"/>
          </p:nvPr>
        </p:nvSpPr>
        <p:spPr/>
        <p:txBody>
          <a:bodyPr>
            <a:normAutofit/>
          </a:bodyPr>
          <a:lstStyle/>
          <a:p>
            <a:endParaRPr lang="en-US" sz="3200" dirty="0"/>
          </a:p>
          <a:p>
            <a:r>
              <a:rPr lang="en-US" sz="3200" u="sng" dirty="0"/>
              <a:t>Past</a:t>
            </a:r>
            <a:r>
              <a:rPr lang="en-US" sz="3200" dirty="0"/>
              <a:t>:  What do you remember (good and/or bad) about your own advisor, and what can you learn from your own experience?</a:t>
            </a:r>
          </a:p>
          <a:p>
            <a:endParaRPr lang="en-US" sz="3200" dirty="0"/>
          </a:p>
          <a:p>
            <a:r>
              <a:rPr lang="en-US" sz="3200" u="sng" dirty="0"/>
              <a:t>Future</a:t>
            </a:r>
            <a:r>
              <a:rPr lang="en-US" sz="3200" dirty="0"/>
              <a:t>:  What kind of advisor do you hope to be?</a:t>
            </a:r>
          </a:p>
        </p:txBody>
      </p:sp>
    </p:spTree>
    <p:extLst>
      <p:ext uri="{BB962C8B-B14F-4D97-AF65-F5344CB8AC3E}">
        <p14:creationId xmlns:p14="http://schemas.microsoft.com/office/powerpoint/2010/main" val="207072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Opportunity for Positive Impact</a:t>
            </a:r>
          </a:p>
        </p:txBody>
      </p:sp>
      <p:sp>
        <p:nvSpPr>
          <p:cNvPr id="3" name="Content Placeholder 2"/>
          <p:cNvSpPr>
            <a:spLocks noGrp="1"/>
          </p:cNvSpPr>
          <p:nvPr>
            <p:ph sz="half" idx="1"/>
          </p:nvPr>
        </p:nvSpPr>
        <p:spPr>
          <a:xfrm>
            <a:off x="457200" y="1659037"/>
            <a:ext cx="3774831" cy="4525433"/>
          </a:xfrm>
        </p:spPr>
        <p:txBody>
          <a:bodyPr>
            <a:normAutofit/>
          </a:bodyPr>
          <a:lstStyle/>
          <a:p>
            <a:pPr marL="0" indent="0">
              <a:buNone/>
            </a:pPr>
            <a:r>
              <a:rPr lang="en-US" sz="3000" dirty="0"/>
              <a:t>Evidence for a mental health crisis in graduate education </a:t>
            </a:r>
          </a:p>
          <a:p>
            <a:pPr marL="0" indent="0">
              <a:buNone/>
            </a:pPr>
            <a:endParaRPr lang="en-US" dirty="0"/>
          </a:p>
          <a:p>
            <a:pPr marL="0" indent="0">
              <a:buNone/>
            </a:pPr>
            <a:r>
              <a:rPr lang="en-US" dirty="0"/>
              <a:t>Teresa M Evans, Lindsay Bira, Jazmin Beltran Gastelum, L Todd Weiss &amp; Nathan L Vanderford </a:t>
            </a:r>
          </a:p>
          <a:p>
            <a:pPr marL="0" indent="0">
              <a:buNone/>
            </a:pPr>
            <a:endParaRPr lang="en-US" dirty="0"/>
          </a:p>
          <a:p>
            <a:pPr marL="0" indent="0">
              <a:buNone/>
            </a:pPr>
            <a:r>
              <a:rPr lang="en-US" sz="1400" dirty="0"/>
              <a:t>VOLUME 36 NUMBER 3 MARCH 2018 NATURE BIOTECHNOLOGY</a:t>
            </a:r>
          </a:p>
        </p:txBody>
      </p:sp>
      <p:sp>
        <p:nvSpPr>
          <p:cNvPr id="4" name="Content Placeholder 3"/>
          <p:cNvSpPr>
            <a:spLocks noGrp="1"/>
          </p:cNvSpPr>
          <p:nvPr>
            <p:ph sz="half" idx="2"/>
          </p:nvPr>
        </p:nvSpPr>
        <p:spPr/>
        <p:txBody>
          <a:bodyPr>
            <a:normAutofit/>
          </a:bodyPr>
          <a:lstStyle/>
          <a:p>
            <a:endParaRPr lang="en-US" dirty="0"/>
          </a:p>
        </p:txBody>
      </p:sp>
      <p:sp>
        <p:nvSpPr>
          <p:cNvPr id="5" name="Rectangle 4">
            <a:extLst>
              <a:ext uri="{C183D7F6-B498-43B3-948B-1728B52AA6E4}">
                <adec:decorative xmlns:adec="http://schemas.microsoft.com/office/drawing/2017/decorative" val="1"/>
              </a:ext>
            </a:extLst>
          </p:cNvPr>
          <p:cNvSpPr/>
          <p:nvPr/>
        </p:nvSpPr>
        <p:spPr>
          <a:xfrm>
            <a:off x="4648201" y="1765166"/>
            <a:ext cx="4038599" cy="436046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026" name="Picture 2" descr="Figure 1: The prevalence of anxiety and depression within the population of graduate students studied. Chart A shows overall prevalence: 41 percent for anxiety and 39 percent for depression. Chart B shows prevalence of anxiety and depression by gender. For anxiety, 34 percent of men reported, 43 percent of women reported and 55 percent of transgender respondents reported. For depression, 35 percent of men reported, 41 percent of women reported and 57 percent of transgender respondents reported. Chart C shows effect of perceived work-life balance: Those who reported unhealthy work-life balance had a 56 percent occurrence of anxiety and 55 percent occurrence of depression. Those who reported healthy work-life balance had a 24 percent occurrence of anxiety and 21 percent occurrence of depression. Chart D shows the effect of the respondentâs relationship with their mentor: For those reporting anxiety, 50 percent disagreed and 36 percent agreed their mentor provides mentorship; 49 percent disagreed and 35 percent agreed their mentor provides ample support; 48 percent disagreed and 34 percent agreed their mentor has a positive emotional impact; 53 percent disagreed and 37 percent agreed their mentor is an asset to their career; and 55 percent disagreed and 34 percent agreed they feel valued by their mentor. For those reporting depression, 50 percent disagreed and 33 percent agreed their mentor provides mentorship; 50 percent disagreed and 32 percent agreed their mentor provides ample support; 47 percent disagreed and 31 percent agreed their mentor has a positive emotional impact; 54 percent disagreed and 35 percent agreed their mentor is an asset to their career; and 56 percent disagreed and 30 percent agreed they feel valued by their mentor." title="Evidence for a mental health crisis in graduate education 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9234" y="1765165"/>
            <a:ext cx="4569299" cy="4360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084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p:txBody>
          <a:bodyPr/>
          <a:lstStyle/>
          <a:p>
            <a:r>
              <a:rPr lang="en-US" dirty="0"/>
              <a:t>Advising at UConn</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300789" y="1720517"/>
            <a:ext cx="8542421" cy="4838492"/>
          </a:xfrm>
        </p:spPr>
        <p:txBody>
          <a:bodyPr>
            <a:normAutofit fontScale="92500" lnSpcReduction="10000"/>
          </a:bodyPr>
          <a:lstStyle/>
          <a:p>
            <a:r>
              <a:rPr lang="en-US" sz="2000" dirty="0"/>
              <a:t>Every UConn graduate student must have a </a:t>
            </a:r>
            <a:r>
              <a:rPr lang="en-US" sz="2000" u="sng" dirty="0"/>
              <a:t>major</a:t>
            </a:r>
            <a:r>
              <a:rPr lang="en-US" sz="2000" dirty="0"/>
              <a:t> advisor (or co-major advisors) who is a </a:t>
            </a:r>
            <a:r>
              <a:rPr lang="en-US" sz="2000" u="sng" dirty="0"/>
              <a:t>member of the Graduate Faculty</a:t>
            </a:r>
            <a:r>
              <a:rPr lang="en-US" sz="2000" dirty="0"/>
              <a:t>.</a:t>
            </a:r>
          </a:p>
          <a:p>
            <a:pPr lvl="1"/>
            <a:r>
              <a:rPr lang="en-US" dirty="0"/>
              <a:t>How to </a:t>
            </a:r>
            <a:r>
              <a:rPr lang="en-US" dirty="0">
                <a:hlinkClick r:id="rId2"/>
              </a:rPr>
              <a:t>Request Appointment to the Graduate Faculty</a:t>
            </a:r>
            <a:endParaRPr lang="en-US" dirty="0"/>
          </a:p>
          <a:p>
            <a:pPr lvl="1"/>
            <a:r>
              <a:rPr lang="en-US" dirty="0">
                <a:hlinkClick r:id="rId3"/>
              </a:rPr>
              <a:t>Change of Graduate Major Advisor </a:t>
            </a:r>
            <a:r>
              <a:rPr lang="en-US" dirty="0"/>
              <a:t>form (will update advisor information in Student Admin) </a:t>
            </a:r>
          </a:p>
          <a:p>
            <a:endParaRPr lang="en-US" sz="2000" dirty="0"/>
          </a:p>
          <a:p>
            <a:r>
              <a:rPr lang="en-US" sz="2000" dirty="0"/>
              <a:t>Most also have a 3-4 person advisory committee, chaired by the major advisor.</a:t>
            </a:r>
          </a:p>
          <a:p>
            <a:endParaRPr lang="en-US" sz="2000" dirty="0"/>
          </a:p>
          <a:p>
            <a:r>
              <a:rPr lang="en-US" sz="2000" dirty="0"/>
              <a:t>Some programs have a non-faculty director or other staff person who does most of the advising and acts on behalf of the faculty member who is the designated major advisor</a:t>
            </a:r>
          </a:p>
          <a:p>
            <a:endParaRPr lang="en-US" sz="2000" dirty="0"/>
          </a:p>
          <a:p>
            <a:r>
              <a:rPr lang="en-US" sz="2000" dirty="0"/>
              <a:t>At UConn, major advisor/advisory committee determines when/if a student has met the requirements for a given degree (or certificate), subject to Graduate School (and potentially program-level) minimum requirements.</a:t>
            </a:r>
          </a:p>
          <a:p>
            <a:endParaRPr lang="en-US" dirty="0"/>
          </a:p>
        </p:txBody>
      </p:sp>
    </p:spTree>
    <p:extLst>
      <p:ext uri="{BB962C8B-B14F-4D97-AF65-F5344CB8AC3E}">
        <p14:creationId xmlns:p14="http://schemas.microsoft.com/office/powerpoint/2010/main" val="280950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3C01E-1143-485B-8805-C89DE8062600}"/>
              </a:ext>
            </a:extLst>
          </p:cNvPr>
          <p:cNvSpPr>
            <a:spLocks noGrp="1"/>
          </p:cNvSpPr>
          <p:nvPr>
            <p:ph type="title"/>
          </p:nvPr>
        </p:nvSpPr>
        <p:spPr/>
        <p:txBody>
          <a:bodyPr/>
          <a:lstStyle/>
          <a:p>
            <a:r>
              <a:rPr lang="en-US" dirty="0"/>
              <a:t>Degree Requirements</a:t>
            </a:r>
          </a:p>
        </p:txBody>
      </p:sp>
      <p:sp>
        <p:nvSpPr>
          <p:cNvPr id="3" name="Content Placeholder 2">
            <a:extLst>
              <a:ext uri="{FF2B5EF4-FFF2-40B4-BE49-F238E27FC236}">
                <a16:creationId xmlns:a16="http://schemas.microsoft.com/office/drawing/2014/main" id="{331EE7FD-051D-41C9-B697-ED8A19448CE3}"/>
              </a:ext>
            </a:extLst>
          </p:cNvPr>
          <p:cNvSpPr>
            <a:spLocks noGrp="1"/>
          </p:cNvSpPr>
          <p:nvPr>
            <p:ph idx="1"/>
          </p:nvPr>
        </p:nvSpPr>
        <p:spPr>
          <a:xfrm>
            <a:off x="252663" y="1780674"/>
            <a:ext cx="8229600" cy="4802159"/>
          </a:xfrm>
        </p:spPr>
        <p:txBody>
          <a:bodyPr>
            <a:normAutofit/>
          </a:bodyPr>
          <a:lstStyle/>
          <a:p>
            <a:r>
              <a:rPr lang="en-US" sz="2000" dirty="0"/>
              <a:t>The Graduate School sets </a:t>
            </a:r>
            <a:r>
              <a:rPr lang="en-US" sz="2000" u="sng" dirty="0"/>
              <a:t>minimum</a:t>
            </a:r>
            <a:r>
              <a:rPr lang="en-US" sz="2000" dirty="0"/>
              <a:t> degree requirements</a:t>
            </a:r>
          </a:p>
          <a:p>
            <a:pPr lvl="1"/>
            <a:r>
              <a:rPr lang="en-US" sz="2000" dirty="0"/>
              <a:t>Minimum credit requirements (30 for master’s, 30-45 for PhD, including required research credits)</a:t>
            </a:r>
          </a:p>
          <a:p>
            <a:pPr lvl="1"/>
            <a:r>
              <a:rPr lang="en-US" sz="2000" dirty="0"/>
              <a:t>Minimum GPA requirements (3.0) </a:t>
            </a:r>
          </a:p>
          <a:p>
            <a:pPr lvl="1"/>
            <a:r>
              <a:rPr lang="en-US" sz="2000" dirty="0"/>
              <a:t>Allowable credit sharing and transfer credits</a:t>
            </a:r>
          </a:p>
          <a:p>
            <a:pPr lvl="1"/>
            <a:r>
              <a:rPr lang="en-US" sz="2000" dirty="0"/>
              <a:t>Time limits (6 years for master’s, 8 for PhD)</a:t>
            </a:r>
          </a:p>
          <a:p>
            <a:pPr marL="57150" indent="0">
              <a:buNone/>
            </a:pPr>
            <a:endParaRPr lang="en-US" sz="2000" dirty="0"/>
          </a:p>
          <a:p>
            <a:pPr indent="-285750"/>
            <a:r>
              <a:rPr lang="en-US" sz="2000" dirty="0"/>
              <a:t>Programs can set additional requirements.</a:t>
            </a:r>
          </a:p>
          <a:p>
            <a:pPr indent="-285750"/>
            <a:endParaRPr lang="en-US" sz="2000" dirty="0"/>
          </a:p>
          <a:p>
            <a:pPr indent="-285750"/>
            <a:r>
              <a:rPr lang="en-US" sz="2000" dirty="0"/>
              <a:t>Major advisors/advisory committees can also set requirements for students, as long as they are clearly articulated to students and applied equitably.</a:t>
            </a:r>
          </a:p>
        </p:txBody>
      </p:sp>
    </p:spTree>
    <p:extLst>
      <p:ext uri="{BB962C8B-B14F-4D97-AF65-F5344CB8AC3E}">
        <p14:creationId xmlns:p14="http://schemas.microsoft.com/office/powerpoint/2010/main" val="222592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Key Forms of Advisor-Student Relationships</a:t>
            </a:r>
          </a:p>
        </p:txBody>
      </p:sp>
      <p:sp>
        <p:nvSpPr>
          <p:cNvPr id="6" name="Content Placeholder 5"/>
          <p:cNvSpPr>
            <a:spLocks noGrp="1"/>
          </p:cNvSpPr>
          <p:nvPr>
            <p:ph idx="1"/>
          </p:nvPr>
        </p:nvSpPr>
        <p:spPr>
          <a:xfrm>
            <a:off x="323850" y="1659037"/>
            <a:ext cx="8362950" cy="4923796"/>
          </a:xfrm>
        </p:spPr>
        <p:txBody>
          <a:bodyPr>
            <a:normAutofit/>
          </a:bodyPr>
          <a:lstStyle/>
          <a:p>
            <a:pPr marL="0" indent="0">
              <a:buNone/>
            </a:pPr>
            <a:r>
              <a:rPr lang="en-US" sz="2800" dirty="0"/>
              <a:t>In course-based programs:</a:t>
            </a:r>
          </a:p>
          <a:p>
            <a:pPr lvl="1"/>
            <a:r>
              <a:rPr lang="en-US" sz="2800" dirty="0"/>
              <a:t>advisor primarily provides information to students</a:t>
            </a:r>
          </a:p>
          <a:p>
            <a:endParaRPr lang="en-US" sz="2800" dirty="0"/>
          </a:p>
          <a:p>
            <a:pPr marL="0" indent="0">
              <a:buNone/>
            </a:pPr>
            <a:r>
              <a:rPr lang="en-US" sz="2800" dirty="0"/>
              <a:t>In research-based programs:</a:t>
            </a:r>
          </a:p>
          <a:p>
            <a:pPr lvl="1"/>
            <a:r>
              <a:rPr lang="en-US" sz="2800" dirty="0"/>
              <a:t>“apprenticeship model”</a:t>
            </a:r>
          </a:p>
          <a:p>
            <a:pPr lvl="2"/>
            <a:r>
              <a:rPr lang="en-US" sz="2800" dirty="0"/>
              <a:t>advisor works closely with student</a:t>
            </a:r>
          </a:p>
          <a:p>
            <a:pPr lvl="2"/>
            <a:r>
              <a:rPr lang="en-US" sz="2800" dirty="0"/>
              <a:t>relationship often evolves from supervision to collaboration</a:t>
            </a:r>
          </a:p>
          <a:p>
            <a:endParaRPr lang="en-US" sz="2400" dirty="0"/>
          </a:p>
        </p:txBody>
      </p:sp>
    </p:spTree>
    <p:extLst>
      <p:ext uri="{BB962C8B-B14F-4D97-AF65-F5344CB8AC3E}">
        <p14:creationId xmlns:p14="http://schemas.microsoft.com/office/powerpoint/2010/main" val="3984438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041-2B70-4FA9-8718-6CFBF6AF4017}"/>
              </a:ext>
            </a:extLst>
          </p:cNvPr>
          <p:cNvSpPr>
            <a:spLocks noGrp="1"/>
          </p:cNvSpPr>
          <p:nvPr>
            <p:ph type="title"/>
          </p:nvPr>
        </p:nvSpPr>
        <p:spPr>
          <a:xfrm>
            <a:off x="156411" y="275167"/>
            <a:ext cx="8530389" cy="1143000"/>
          </a:xfrm>
        </p:spPr>
        <p:txBody>
          <a:bodyPr>
            <a:normAutofit fontScale="90000"/>
          </a:bodyPr>
          <a:lstStyle/>
          <a:p>
            <a:r>
              <a:rPr lang="en-US" dirty="0"/>
              <a:t>Key Roles and Responsibilities of (Major) Advisors </a:t>
            </a:r>
          </a:p>
        </p:txBody>
      </p:sp>
      <p:sp>
        <p:nvSpPr>
          <p:cNvPr id="3" name="Content Placeholder 2">
            <a:extLst>
              <a:ext uri="{FF2B5EF4-FFF2-40B4-BE49-F238E27FC236}">
                <a16:creationId xmlns:a16="http://schemas.microsoft.com/office/drawing/2014/main" id="{F62F9B01-9724-4B20-BDF4-D0700153168E}"/>
              </a:ext>
            </a:extLst>
          </p:cNvPr>
          <p:cNvSpPr>
            <a:spLocks noGrp="1"/>
          </p:cNvSpPr>
          <p:nvPr>
            <p:ph idx="1"/>
          </p:nvPr>
        </p:nvSpPr>
        <p:spPr>
          <a:xfrm>
            <a:off x="156410" y="1756611"/>
            <a:ext cx="8771021" cy="4957009"/>
          </a:xfrm>
        </p:spPr>
        <p:txBody>
          <a:bodyPr>
            <a:normAutofit lnSpcReduction="10000"/>
          </a:bodyPr>
          <a:lstStyle/>
          <a:p>
            <a:r>
              <a:rPr lang="en-US" dirty="0"/>
              <a:t>Information and advice about program completion</a:t>
            </a:r>
          </a:p>
          <a:p>
            <a:pPr lvl="1"/>
            <a:r>
              <a:rPr lang="en-US" dirty="0"/>
              <a:t>Courses to take</a:t>
            </a:r>
          </a:p>
          <a:p>
            <a:pPr lvl="1"/>
            <a:r>
              <a:rPr lang="en-US" dirty="0"/>
              <a:t>Other program requirements</a:t>
            </a:r>
          </a:p>
          <a:p>
            <a:pPr lvl="1"/>
            <a:r>
              <a:rPr lang="en-US" dirty="0"/>
              <a:t>Places to look for information (e.g., graduate catalog, Graduate School, program handbooks, websites)</a:t>
            </a:r>
          </a:p>
          <a:p>
            <a:r>
              <a:rPr lang="en-US" dirty="0"/>
              <a:t>Research supervision and training</a:t>
            </a:r>
          </a:p>
          <a:p>
            <a:r>
              <a:rPr lang="en-US" dirty="0"/>
              <a:t>Professional development assistance</a:t>
            </a:r>
          </a:p>
          <a:p>
            <a:pPr lvl="1"/>
            <a:r>
              <a:rPr lang="en-US" dirty="0"/>
              <a:t>Career advice/counseling</a:t>
            </a:r>
          </a:p>
          <a:p>
            <a:pPr lvl="1"/>
            <a:r>
              <a:rPr lang="en-US" dirty="0"/>
              <a:t>Career enhancement opportunities</a:t>
            </a:r>
          </a:p>
          <a:p>
            <a:r>
              <a:rPr lang="en-US" dirty="0"/>
              <a:t>Approvals (or recommendations) related to academic program</a:t>
            </a:r>
          </a:p>
          <a:p>
            <a:pPr lvl="1"/>
            <a:r>
              <a:rPr lang="en-US" dirty="0"/>
              <a:t>Completion of degree requirements (plans of study, general exams, dissertation defenses, etc.)</a:t>
            </a:r>
          </a:p>
          <a:p>
            <a:pPr lvl="1"/>
            <a:r>
              <a:rPr lang="en-US" dirty="0"/>
              <a:t>Some course-related approvals (e.g., withdrawals, Pass/Fail)</a:t>
            </a:r>
          </a:p>
          <a:p>
            <a:pPr lvl="1"/>
            <a:r>
              <a:rPr lang="en-US" dirty="0"/>
              <a:t>Program interruptions/terminations (e.g., academic leaves of absence, dismissals)</a:t>
            </a:r>
          </a:p>
          <a:p>
            <a:r>
              <a:rPr lang="en-US" dirty="0"/>
              <a:t>Advice and referrals to address student needs and concerns</a:t>
            </a:r>
          </a:p>
        </p:txBody>
      </p:sp>
    </p:spTree>
    <p:extLst>
      <p:ext uri="{BB962C8B-B14F-4D97-AF65-F5344CB8AC3E}">
        <p14:creationId xmlns:p14="http://schemas.microsoft.com/office/powerpoint/2010/main" val="82911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263237"/>
            <a:ext cx="8520525" cy="1611664"/>
          </a:xfrm>
          <a:prstGeom prst="rect">
            <a:avLst/>
          </a:prstGeom>
          <a:noFill/>
          <a:ln>
            <a:noFill/>
          </a:ln>
        </p:spPr>
        <p:txBody>
          <a:bodyPr spcFirstLastPara="1" vert="horz" wrap="square" lIns="91425" tIns="91425" rIns="91425" bIns="91425" rtlCol="0" anchor="t" anchorCtr="0">
            <a:noAutofit/>
          </a:bodyPr>
          <a:lstStyle/>
          <a:p>
            <a:r>
              <a:rPr lang="en-US" dirty="0"/>
              <a:t>Mentorship Defined</a:t>
            </a:r>
            <a:endParaRPr dirty="0"/>
          </a:p>
        </p:txBody>
      </p:sp>
      <p:sp>
        <p:nvSpPr>
          <p:cNvPr id="104" name="Google Shape;104;p19"/>
          <p:cNvSpPr txBox="1">
            <a:spLocks noGrp="1"/>
          </p:cNvSpPr>
          <p:nvPr>
            <p:ph type="body" idx="1"/>
          </p:nvPr>
        </p:nvSpPr>
        <p:spPr>
          <a:xfrm>
            <a:off x="311700" y="2009725"/>
            <a:ext cx="8520525" cy="3416400"/>
          </a:xfrm>
          <a:prstGeom prst="rect">
            <a:avLst/>
          </a:prstGeom>
          <a:noFill/>
          <a:ln>
            <a:noFill/>
          </a:ln>
        </p:spPr>
        <p:txBody>
          <a:bodyPr spcFirstLastPara="1" vert="horz" wrap="square" lIns="91425" tIns="91425" rIns="91425" bIns="91425" rtlCol="0" anchor="t" anchorCtr="0">
            <a:noAutofit/>
          </a:bodyPr>
          <a:lstStyle/>
          <a:p>
            <a:pPr marL="0" indent="0" algn="ctr">
              <a:buNone/>
            </a:pPr>
            <a:r>
              <a:rPr lang="en-US" sz="2175" dirty="0"/>
              <a:t>“Mentorship is a professional, working </a:t>
            </a:r>
            <a:r>
              <a:rPr lang="en-US" sz="2175" u="sng" dirty="0"/>
              <a:t>alliance</a:t>
            </a:r>
            <a:r>
              <a:rPr lang="en-US" sz="2175" dirty="0"/>
              <a:t> in which individuals work together over time </a:t>
            </a:r>
            <a:r>
              <a:rPr lang="en-US" sz="2175" u="sng" dirty="0"/>
              <a:t>to support personal and professional growth, development, and success</a:t>
            </a:r>
            <a:r>
              <a:rPr lang="en-US" sz="2175" dirty="0"/>
              <a:t> of the relational partners through the provision of </a:t>
            </a:r>
            <a:r>
              <a:rPr lang="en-US" sz="2175" u="sng" dirty="0"/>
              <a:t>career and psychological</a:t>
            </a:r>
            <a:r>
              <a:rPr lang="en-US" sz="2175" dirty="0"/>
              <a:t> approach”</a:t>
            </a:r>
            <a:endParaRPr sz="2175" dirty="0"/>
          </a:p>
          <a:p>
            <a:pPr marL="0" indent="0" algn="ctr">
              <a:spcBef>
                <a:spcPts val="1575"/>
              </a:spcBef>
              <a:spcAft>
                <a:spcPts val="1575"/>
              </a:spcAft>
              <a:buNone/>
            </a:pPr>
            <a:endParaRPr sz="2175" dirty="0"/>
          </a:p>
        </p:txBody>
      </p:sp>
      <p:pic>
        <p:nvPicPr>
          <p:cNvPr id="106" name="Google Shape;106;p19" descr="NAS Science of Effective Mentorship in STEMM Report 2019"/>
          <p:cNvPicPr preferRelativeResize="0"/>
          <p:nvPr/>
        </p:nvPicPr>
        <p:blipFill rotWithShape="1">
          <a:blip r:embed="rId3">
            <a:alphaModFix/>
          </a:blip>
          <a:srcRect/>
          <a:stretch/>
        </p:blipFill>
        <p:spPr>
          <a:xfrm>
            <a:off x="1828876" y="5599137"/>
            <a:ext cx="5486171" cy="346025"/>
          </a:xfrm>
          <a:prstGeom prst="rect">
            <a:avLst/>
          </a:prstGeom>
          <a:noFill/>
          <a:ln>
            <a:noFill/>
          </a:ln>
        </p:spPr>
      </p:pic>
      <p:sp>
        <p:nvSpPr>
          <p:cNvPr id="105" name="Google Shape;105;p19">
            <a:extLst>
              <a:ext uri="{C183D7F6-B498-43B3-948B-1728B52AA6E4}">
                <adec:decorative xmlns:adec="http://schemas.microsoft.com/office/drawing/2017/decorative" val="1"/>
              </a:ext>
            </a:extLst>
          </p:cNvPr>
          <p:cNvSpPr txBox="1">
            <a:spLocks noGrp="1"/>
          </p:cNvSpPr>
          <p:nvPr>
            <p:ph type="sldNum" idx="12"/>
          </p:nvPr>
        </p:nvSpPr>
        <p:spPr>
          <a:xfrm>
            <a:off x="8472458" y="5520467"/>
            <a:ext cx="548775" cy="393525"/>
          </a:xfrm>
          <a:prstGeom prst="rect">
            <a:avLst/>
          </a:prstGeom>
          <a:noFill/>
          <a:ln>
            <a:noFill/>
          </a:ln>
        </p:spPr>
        <p:txBody>
          <a:bodyPr spcFirstLastPara="1" vert="horz" wrap="square" lIns="91425" tIns="91425" rIns="91425" bIns="91425" rtlCol="0" anchor="ctr" anchorCtr="0">
            <a:noAutofit/>
          </a:bodyPr>
          <a:lstStyle/>
          <a:p>
            <a:fld id="{00000000-1234-1234-1234-123412341234}" type="slidenum">
              <a:rPr lang="en-US"/>
              <a:pPr/>
              <a:t>9</a:t>
            </a:fld>
            <a:endParaRPr/>
          </a:p>
        </p:txBody>
      </p:sp>
    </p:spTree>
  </p:cSld>
  <p:clrMapOvr>
    <a:masterClrMapping/>
  </p:clrMapOvr>
</p:sld>
</file>

<file path=ppt/theme/theme1.xml><?xml version="1.0" encoding="utf-8"?>
<a:theme xmlns:a="http://schemas.openxmlformats.org/drawingml/2006/main" name="white-bluebar-standard-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402FDB0E60054B87B8E4A26A8965F8" ma:contentTypeVersion="13" ma:contentTypeDescription="Create a new document." ma:contentTypeScope="" ma:versionID="5002611fb85f978cacf0973351f0c13d">
  <xsd:schema xmlns:xsd="http://www.w3.org/2001/XMLSchema" xmlns:xs="http://www.w3.org/2001/XMLSchema" xmlns:p="http://schemas.microsoft.com/office/2006/metadata/properties" xmlns:ns3="a70d8763-7c41-4a73-b44e-b9180792dbd4" xmlns:ns4="be2ef903-5fea-4ffb-9ba3-a46a4f7e2c6e" targetNamespace="http://schemas.microsoft.com/office/2006/metadata/properties" ma:root="true" ma:fieldsID="827c9cb55aada0cc21a9ad3a9e79da11" ns3:_="" ns4:_="">
    <xsd:import namespace="a70d8763-7c41-4a73-b44e-b9180792dbd4"/>
    <xsd:import namespace="be2ef903-5fea-4ffb-9ba3-a46a4f7e2c6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0d8763-7c41-4a73-b44e-b9180792db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2ef903-5fea-4ffb-9ba3-a46a4f7e2c6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D3E9C60-4DF3-4E83-B3FC-ECF2D35C08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0d8763-7c41-4a73-b44e-b9180792dbd4"/>
    <ds:schemaRef ds:uri="be2ef903-5fea-4ffb-9ba3-a46a4f7e2c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purl.org/dc/dcmitype/"/>
    <ds:schemaRef ds:uri="http://schemas.microsoft.com/office/2006/metadata/properties"/>
    <ds:schemaRef ds:uri="http://purl.org/dc/elements/1.1/"/>
    <ds:schemaRef ds:uri="a70d8763-7c41-4a73-b44e-b9180792dbd4"/>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be2ef903-5fea-4ffb-9ba3-a46a4f7e2c6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white-bluebar-standard-template.potx</Template>
  <TotalTime>13356</TotalTime>
  <Words>2131</Words>
  <Application>Microsoft Office PowerPoint</Application>
  <PresentationFormat>On-screen Show (4:3)</PresentationFormat>
  <Paragraphs>296</Paragraphs>
  <Slides>28</Slides>
  <Notes>13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28</vt:i4>
      </vt:variant>
    </vt:vector>
  </HeadingPairs>
  <TitlesOfParts>
    <vt:vector size="33" baseType="lpstr">
      <vt:lpstr>Arial</vt:lpstr>
      <vt:lpstr>Calibri</vt:lpstr>
      <vt:lpstr>white-bluebar-standard-template</vt:lpstr>
      <vt:lpstr>1_Custom Design</vt:lpstr>
      <vt:lpstr>Custom Design</vt:lpstr>
      <vt:lpstr>The Graduate School’s  Timely Topics Series   Information for  New Graduate Faculty Advisors </vt:lpstr>
      <vt:lpstr>Overview of today’s topics</vt:lpstr>
      <vt:lpstr>Things to Keep in Mind</vt:lpstr>
      <vt:lpstr>Opportunity for Positive Impact</vt:lpstr>
      <vt:lpstr>Advising at UConn</vt:lpstr>
      <vt:lpstr>Degree Requirements</vt:lpstr>
      <vt:lpstr>Key Forms of Advisor-Student Relationships</vt:lpstr>
      <vt:lpstr>Key Roles and Responsibilities of (Major) Advisors </vt:lpstr>
      <vt:lpstr>Mentorship Defined</vt:lpstr>
      <vt:lpstr>Tips for Good Advising/Mentoring</vt:lpstr>
      <vt:lpstr>Tips for Good Advising/Mentoring  </vt:lpstr>
      <vt:lpstr>Tips for Good Advising/Mentoring </vt:lpstr>
      <vt:lpstr>Aligning Expectations</vt:lpstr>
      <vt:lpstr>Aligning Expectations </vt:lpstr>
      <vt:lpstr>Addressing Equity and Inclusion</vt:lpstr>
      <vt:lpstr>Annual Academic Reviews</vt:lpstr>
      <vt:lpstr>Possible Advising Challenges</vt:lpstr>
      <vt:lpstr>Resources to Help</vt:lpstr>
      <vt:lpstr>Resources to Help </vt:lpstr>
      <vt:lpstr>When More is Needed</vt:lpstr>
      <vt:lpstr>Dismissal</vt:lpstr>
      <vt:lpstr>Graduate Assistants</vt:lpstr>
      <vt:lpstr>International Students</vt:lpstr>
      <vt:lpstr>Please…</vt:lpstr>
      <vt:lpstr>It’s not all you…</vt:lpstr>
      <vt:lpstr>Questions</vt:lpstr>
      <vt:lpstr>And, of course…</vt:lpstr>
      <vt:lpstr>Upcoming Events – Timely Topics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Petsa, Megan</cp:lastModifiedBy>
  <cp:revision>125</cp:revision>
  <cp:lastPrinted>2019-09-17T14:09:35Z</cp:lastPrinted>
  <dcterms:created xsi:type="dcterms:W3CDTF">2010-04-12T23:12:02Z</dcterms:created>
  <dcterms:modified xsi:type="dcterms:W3CDTF">2023-11-09T17:02:09Z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0x01010010402FDB0E60054B87B8E4A26A8965F8</vt:lpwstr>
  </property>
</Properties>
</file>