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79" r:id="rId4"/>
    <p:sldMasterId id="2147493467" r:id="rId5"/>
    <p:sldMasterId id="2147493491" r:id="rId6"/>
  </p:sldMasterIdLst>
  <p:notesMasterIdLst>
    <p:notesMasterId r:id="rId22"/>
  </p:notesMasterIdLst>
  <p:handoutMasterIdLst>
    <p:handoutMasterId r:id="rId23"/>
  </p:handoutMasterIdLst>
  <p:sldIdLst>
    <p:sldId id="268" r:id="rId7"/>
    <p:sldId id="274" r:id="rId8"/>
    <p:sldId id="275" r:id="rId9"/>
    <p:sldId id="269" r:id="rId10"/>
    <p:sldId id="270" r:id="rId11"/>
    <p:sldId id="298" r:id="rId12"/>
    <p:sldId id="300" r:id="rId13"/>
    <p:sldId id="271" r:id="rId14"/>
    <p:sldId id="304" r:id="rId15"/>
    <p:sldId id="273" r:id="rId16"/>
    <p:sldId id="272" r:id="rId17"/>
    <p:sldId id="305" r:id="rId18"/>
    <p:sldId id="306" r:id="rId19"/>
    <p:sldId id="302" r:id="rId20"/>
    <p:sldId id="301" r:id="rId2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hleen Segerson" initials="KS" lastIdx="1" clrIdx="0">
    <p:extLst>
      <p:ext uri="{19B8F6BF-5375-455C-9EA6-DF929625EA0E}">
        <p15:presenceInfo xmlns:p15="http://schemas.microsoft.com/office/powerpoint/2012/main" userId="S::kathleen.segerson@uconn.edu::a3d42cc0-a531-44de-a406-d228bd2af9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0E42"/>
    <a:srgbClr val="100E2F"/>
    <a:srgbClr val="002868"/>
    <a:srgbClr val="0F193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6131" autoAdjust="0"/>
  </p:normalViewPr>
  <p:slideViewPr>
    <p:cSldViewPr snapToGrid="0" snapToObjects="1">
      <p:cViewPr varScale="1">
        <p:scale>
          <a:sx n="80" d="100"/>
          <a:sy n="80" d="100"/>
        </p:scale>
        <p:origin x="2472" y="96"/>
      </p:cViewPr>
      <p:guideLst>
        <p:guide orient="horz" pos="2160"/>
        <p:guide pos="2880"/>
      </p:guideLst>
    </p:cSldViewPr>
  </p:slideViewPr>
  <p:outlineViewPr>
    <p:cViewPr>
      <p:scale>
        <a:sx n="33" d="100"/>
        <a:sy n="33" d="100"/>
      </p:scale>
      <p:origin x="0" y="-954"/>
    </p:cViewPr>
  </p:outlin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CDDEF2-C221-45CF-9CFA-7E167186D905}"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en-US"/>
        </a:p>
      </dgm:t>
    </dgm:pt>
    <dgm:pt modelId="{4A6C34D2-881F-4C07-99F3-847CBE7D3D12}">
      <dgm:prSet/>
      <dgm:spPr/>
      <dgm:t>
        <a:bodyPr/>
        <a:lstStyle/>
        <a:p>
          <a:r>
            <a:rPr lang="en-US" dirty="0"/>
            <a:t>The Executive Committee Will Want to See:</a:t>
          </a:r>
        </a:p>
      </dgm:t>
      <dgm:extLst>
        <a:ext uri="{E40237B7-FDA0-4F09-8148-C483321AD2D9}">
          <dgm14:cNvPr xmlns:dgm14="http://schemas.microsoft.com/office/drawing/2010/diagram" id="0" name="" descr="The Executive Committee Will Want to See:&#10;"/>
        </a:ext>
      </dgm:extLst>
    </dgm:pt>
    <dgm:pt modelId="{2F57AD82-4A07-487A-801D-6FAA7BF46DAB}" type="parTrans" cxnId="{A6D8FE43-C349-44A8-8E39-EE2723836312}">
      <dgm:prSet/>
      <dgm:spPr/>
      <dgm:t>
        <a:bodyPr/>
        <a:lstStyle/>
        <a:p>
          <a:endParaRPr lang="en-US"/>
        </a:p>
      </dgm:t>
    </dgm:pt>
    <dgm:pt modelId="{F86516AF-0509-4B76-8A87-D776CB943B88}" type="sibTrans" cxnId="{A6D8FE43-C349-44A8-8E39-EE2723836312}">
      <dgm:prSet/>
      <dgm:spPr/>
      <dgm:t>
        <a:bodyPr/>
        <a:lstStyle/>
        <a:p>
          <a:endParaRPr lang="en-US"/>
        </a:p>
      </dgm:t>
    </dgm:pt>
    <dgm:pt modelId="{4054DBAD-5545-4394-8497-C3CCC3A4B9E9}">
      <dgm:prSet/>
      <dgm:spPr/>
      <dgm:t>
        <a:bodyPr/>
        <a:lstStyle/>
        <a:p>
          <a:r>
            <a:rPr lang="en-US" dirty="0"/>
            <a:t>A coherent curriculum appropriate to the subject with learning objectives</a:t>
          </a:r>
        </a:p>
      </dgm:t>
      <dgm:extLst>
        <a:ext uri="{E40237B7-FDA0-4F09-8148-C483321AD2D9}">
          <dgm14:cNvPr xmlns:dgm14="http://schemas.microsoft.com/office/drawing/2010/diagram" id="0" name="" descr="The Executive Committee Will Want to See:&#10;-A coherent curriculum appropriate to the subject with learning objectives&#10;-Already approved courses in place for the curriculum&#10;-Appropriate faculty associated with the program&#10;-A faculty leader for the program&#10;-Evidence that there are resources to support the program."/>
        </a:ext>
      </dgm:extLst>
    </dgm:pt>
    <dgm:pt modelId="{5E78B99B-88A3-456B-8160-054F0C4CDA5C}" type="parTrans" cxnId="{8B02993D-0C55-41E5-A6F0-7595593094BF}">
      <dgm:prSet/>
      <dgm:spPr/>
      <dgm:t>
        <a:bodyPr/>
        <a:lstStyle/>
        <a:p>
          <a:endParaRPr lang="en-US"/>
        </a:p>
      </dgm:t>
    </dgm:pt>
    <dgm:pt modelId="{7D3ED52A-E501-40C7-95DF-6D06B843A40E}" type="sibTrans" cxnId="{8B02993D-0C55-41E5-A6F0-7595593094BF}">
      <dgm:prSet/>
      <dgm:spPr/>
      <dgm:t>
        <a:bodyPr/>
        <a:lstStyle/>
        <a:p>
          <a:endParaRPr lang="en-US"/>
        </a:p>
      </dgm:t>
    </dgm:pt>
    <dgm:pt modelId="{2A23FC88-3CF1-4C45-8785-75D579348532}">
      <dgm:prSet/>
      <dgm:spPr/>
      <dgm:t>
        <a:bodyPr/>
        <a:lstStyle/>
        <a:p>
          <a:r>
            <a:rPr lang="en-US" dirty="0"/>
            <a:t>Already approved courses in place for the curriculum</a:t>
          </a:r>
        </a:p>
      </dgm:t>
    </dgm:pt>
    <dgm:pt modelId="{889FAA42-8CCD-48A9-898E-DAFD0BBCDF24}" type="parTrans" cxnId="{3200F771-13F5-4CBA-A4A4-A1704841CF18}">
      <dgm:prSet/>
      <dgm:spPr/>
      <dgm:t>
        <a:bodyPr/>
        <a:lstStyle/>
        <a:p>
          <a:endParaRPr lang="en-US"/>
        </a:p>
      </dgm:t>
    </dgm:pt>
    <dgm:pt modelId="{2302AD71-DA8B-42D3-A22B-12ADB118E327}" type="sibTrans" cxnId="{3200F771-13F5-4CBA-A4A4-A1704841CF18}">
      <dgm:prSet/>
      <dgm:spPr/>
      <dgm:t>
        <a:bodyPr/>
        <a:lstStyle/>
        <a:p>
          <a:endParaRPr lang="en-US"/>
        </a:p>
      </dgm:t>
    </dgm:pt>
    <dgm:pt modelId="{C3C0090D-254C-49FD-95D6-F57F01464E58}">
      <dgm:prSet/>
      <dgm:spPr/>
      <dgm:t>
        <a:bodyPr/>
        <a:lstStyle/>
        <a:p>
          <a:r>
            <a:rPr lang="en-US" dirty="0"/>
            <a:t>Appropriate faculty associated with the program</a:t>
          </a:r>
        </a:p>
      </dgm:t>
    </dgm:pt>
    <dgm:pt modelId="{1A6640D2-DD2C-443F-9FD1-23A8BF893DDC}" type="parTrans" cxnId="{4AC5542C-DA8E-4792-A1F4-A06B4786C895}">
      <dgm:prSet/>
      <dgm:spPr/>
      <dgm:t>
        <a:bodyPr/>
        <a:lstStyle/>
        <a:p>
          <a:endParaRPr lang="en-US"/>
        </a:p>
      </dgm:t>
    </dgm:pt>
    <dgm:pt modelId="{044D785C-2C41-448E-9CBC-87C879A8FC1E}" type="sibTrans" cxnId="{4AC5542C-DA8E-4792-A1F4-A06B4786C895}">
      <dgm:prSet/>
      <dgm:spPr/>
      <dgm:t>
        <a:bodyPr/>
        <a:lstStyle/>
        <a:p>
          <a:endParaRPr lang="en-US"/>
        </a:p>
      </dgm:t>
    </dgm:pt>
    <dgm:pt modelId="{2785CFE9-B448-4807-8DE1-BA6532C97B0B}">
      <dgm:prSet/>
      <dgm:spPr/>
      <dgm:t>
        <a:bodyPr/>
        <a:lstStyle/>
        <a:p>
          <a:r>
            <a:rPr lang="en-US"/>
            <a:t>A faculty leader for the program</a:t>
          </a:r>
        </a:p>
      </dgm:t>
    </dgm:pt>
    <dgm:pt modelId="{05B3D60C-1766-4D7B-BD74-20927079BB9F}" type="parTrans" cxnId="{A076B52C-2A7D-42AA-90C3-F563774FB0C1}">
      <dgm:prSet/>
      <dgm:spPr/>
      <dgm:t>
        <a:bodyPr/>
        <a:lstStyle/>
        <a:p>
          <a:endParaRPr lang="en-US"/>
        </a:p>
      </dgm:t>
    </dgm:pt>
    <dgm:pt modelId="{F03AE3B8-E4E3-4EE9-BC49-1D96D916C2B5}" type="sibTrans" cxnId="{A076B52C-2A7D-42AA-90C3-F563774FB0C1}">
      <dgm:prSet/>
      <dgm:spPr/>
      <dgm:t>
        <a:bodyPr/>
        <a:lstStyle/>
        <a:p>
          <a:endParaRPr lang="en-US"/>
        </a:p>
      </dgm:t>
    </dgm:pt>
    <dgm:pt modelId="{7EDAF9E1-3E51-4FF8-9A5F-DCCCDD12EBC6}">
      <dgm:prSet/>
      <dgm:spPr/>
      <dgm:t>
        <a:bodyPr/>
        <a:lstStyle/>
        <a:p>
          <a:r>
            <a:rPr lang="en-US" dirty="0"/>
            <a:t>Evidence that there are resources to support the program.</a:t>
          </a:r>
        </a:p>
      </dgm:t>
    </dgm:pt>
    <dgm:pt modelId="{741D4DF1-1516-4302-917B-1608A8BD109B}" type="parTrans" cxnId="{081E2221-C45A-4249-90FB-1BA31CB9809A}">
      <dgm:prSet/>
      <dgm:spPr/>
      <dgm:t>
        <a:bodyPr/>
        <a:lstStyle/>
        <a:p>
          <a:endParaRPr lang="en-US"/>
        </a:p>
      </dgm:t>
    </dgm:pt>
    <dgm:pt modelId="{D8D6387C-0BF1-423B-91D4-AB3FFFF040AF}" type="sibTrans" cxnId="{081E2221-C45A-4249-90FB-1BA31CB9809A}">
      <dgm:prSet/>
      <dgm:spPr/>
      <dgm:t>
        <a:bodyPr/>
        <a:lstStyle/>
        <a:p>
          <a:endParaRPr lang="en-US"/>
        </a:p>
      </dgm:t>
    </dgm:pt>
    <dgm:pt modelId="{C3EB7BCA-CBF8-4221-AD1F-4F673FC39957}" type="pres">
      <dgm:prSet presAssocID="{94CDDEF2-C221-45CF-9CFA-7E167186D905}" presName="Name0" presStyleCnt="0">
        <dgm:presLayoutVars>
          <dgm:dir/>
          <dgm:animLvl val="lvl"/>
          <dgm:resizeHandles val="exact"/>
        </dgm:presLayoutVars>
      </dgm:prSet>
      <dgm:spPr/>
    </dgm:pt>
    <dgm:pt modelId="{E80F5477-B6C9-4328-8FB1-A16A08BB3E29}" type="pres">
      <dgm:prSet presAssocID="{4A6C34D2-881F-4C07-99F3-847CBE7D3D12}" presName="linNode" presStyleCnt="0"/>
      <dgm:spPr/>
    </dgm:pt>
    <dgm:pt modelId="{ED85FD47-0820-4B25-8FCB-F01F97072749}" type="pres">
      <dgm:prSet presAssocID="{4A6C34D2-881F-4C07-99F3-847CBE7D3D12}" presName="parentText" presStyleLbl="node1" presStyleIdx="0" presStyleCnt="1">
        <dgm:presLayoutVars>
          <dgm:chMax val="1"/>
          <dgm:bulletEnabled val="1"/>
        </dgm:presLayoutVars>
      </dgm:prSet>
      <dgm:spPr/>
    </dgm:pt>
    <dgm:pt modelId="{B849ADCF-5E37-4EDA-97D5-37950978F0CC}" type="pres">
      <dgm:prSet presAssocID="{4A6C34D2-881F-4C07-99F3-847CBE7D3D12}" presName="descendantText" presStyleLbl="alignAccFollowNode1" presStyleIdx="0" presStyleCnt="1">
        <dgm:presLayoutVars>
          <dgm:bulletEnabled val="1"/>
        </dgm:presLayoutVars>
      </dgm:prSet>
      <dgm:spPr/>
    </dgm:pt>
  </dgm:ptLst>
  <dgm:cxnLst>
    <dgm:cxn modelId="{9087F00C-42A6-4DFB-B3FC-E4E811C4C08A}" type="presOf" srcId="{C3C0090D-254C-49FD-95D6-F57F01464E58}" destId="{B849ADCF-5E37-4EDA-97D5-37950978F0CC}" srcOrd="0" destOrd="2" presId="urn:microsoft.com/office/officeart/2005/8/layout/vList5"/>
    <dgm:cxn modelId="{081E2221-C45A-4249-90FB-1BA31CB9809A}" srcId="{4A6C34D2-881F-4C07-99F3-847CBE7D3D12}" destId="{7EDAF9E1-3E51-4FF8-9A5F-DCCCDD12EBC6}" srcOrd="4" destOrd="0" parTransId="{741D4DF1-1516-4302-917B-1608A8BD109B}" sibTransId="{D8D6387C-0BF1-423B-91D4-AB3FFFF040AF}"/>
    <dgm:cxn modelId="{4AC5542C-DA8E-4792-A1F4-A06B4786C895}" srcId="{4A6C34D2-881F-4C07-99F3-847CBE7D3D12}" destId="{C3C0090D-254C-49FD-95D6-F57F01464E58}" srcOrd="2" destOrd="0" parTransId="{1A6640D2-DD2C-443F-9FD1-23A8BF893DDC}" sibTransId="{044D785C-2C41-448E-9CBC-87C879A8FC1E}"/>
    <dgm:cxn modelId="{A076B52C-2A7D-42AA-90C3-F563774FB0C1}" srcId="{4A6C34D2-881F-4C07-99F3-847CBE7D3D12}" destId="{2785CFE9-B448-4807-8DE1-BA6532C97B0B}" srcOrd="3" destOrd="0" parTransId="{05B3D60C-1766-4D7B-BD74-20927079BB9F}" sibTransId="{F03AE3B8-E4E3-4EE9-BC49-1D96D916C2B5}"/>
    <dgm:cxn modelId="{8B02993D-0C55-41E5-A6F0-7595593094BF}" srcId="{4A6C34D2-881F-4C07-99F3-847CBE7D3D12}" destId="{4054DBAD-5545-4394-8497-C3CCC3A4B9E9}" srcOrd="0" destOrd="0" parTransId="{5E78B99B-88A3-456B-8160-054F0C4CDA5C}" sibTransId="{7D3ED52A-E501-40C7-95DF-6D06B843A40E}"/>
    <dgm:cxn modelId="{A6D8FE43-C349-44A8-8E39-EE2723836312}" srcId="{94CDDEF2-C221-45CF-9CFA-7E167186D905}" destId="{4A6C34D2-881F-4C07-99F3-847CBE7D3D12}" srcOrd="0" destOrd="0" parTransId="{2F57AD82-4A07-487A-801D-6FAA7BF46DAB}" sibTransId="{F86516AF-0509-4B76-8A87-D776CB943B88}"/>
    <dgm:cxn modelId="{93F51946-6E3B-4B7A-AF0F-811417C1248D}" type="presOf" srcId="{7EDAF9E1-3E51-4FF8-9A5F-DCCCDD12EBC6}" destId="{B849ADCF-5E37-4EDA-97D5-37950978F0CC}" srcOrd="0" destOrd="4" presId="urn:microsoft.com/office/officeart/2005/8/layout/vList5"/>
    <dgm:cxn modelId="{3200F771-13F5-4CBA-A4A4-A1704841CF18}" srcId="{4A6C34D2-881F-4C07-99F3-847CBE7D3D12}" destId="{2A23FC88-3CF1-4C45-8785-75D579348532}" srcOrd="1" destOrd="0" parTransId="{889FAA42-8CCD-48A9-898E-DAFD0BBCDF24}" sibTransId="{2302AD71-DA8B-42D3-A22B-12ADB118E327}"/>
    <dgm:cxn modelId="{5EDCDD81-8638-4776-9D5F-DEFA9747A387}" type="presOf" srcId="{2A23FC88-3CF1-4C45-8785-75D579348532}" destId="{B849ADCF-5E37-4EDA-97D5-37950978F0CC}" srcOrd="0" destOrd="1" presId="urn:microsoft.com/office/officeart/2005/8/layout/vList5"/>
    <dgm:cxn modelId="{09887D85-316E-4575-B8B4-984A81C43D23}" type="presOf" srcId="{4054DBAD-5545-4394-8497-C3CCC3A4B9E9}" destId="{B849ADCF-5E37-4EDA-97D5-37950978F0CC}" srcOrd="0" destOrd="0" presId="urn:microsoft.com/office/officeart/2005/8/layout/vList5"/>
    <dgm:cxn modelId="{C51CAF90-12B9-4A73-A37D-663085C6D007}" type="presOf" srcId="{94CDDEF2-C221-45CF-9CFA-7E167186D905}" destId="{C3EB7BCA-CBF8-4221-AD1F-4F673FC39957}" srcOrd="0" destOrd="0" presId="urn:microsoft.com/office/officeart/2005/8/layout/vList5"/>
    <dgm:cxn modelId="{B89355AF-C167-4983-899D-6DE2508AD226}" type="presOf" srcId="{4A6C34D2-881F-4C07-99F3-847CBE7D3D12}" destId="{ED85FD47-0820-4B25-8FCB-F01F97072749}" srcOrd="0" destOrd="0" presId="urn:microsoft.com/office/officeart/2005/8/layout/vList5"/>
    <dgm:cxn modelId="{4B1CC4DF-01C3-4C1D-8A61-B775D9790586}" type="presOf" srcId="{2785CFE9-B448-4807-8DE1-BA6532C97B0B}" destId="{B849ADCF-5E37-4EDA-97D5-37950978F0CC}" srcOrd="0" destOrd="3" presId="urn:microsoft.com/office/officeart/2005/8/layout/vList5"/>
    <dgm:cxn modelId="{A13EA5E4-85FD-441C-A096-E97CC1ADA132}" type="presParOf" srcId="{C3EB7BCA-CBF8-4221-AD1F-4F673FC39957}" destId="{E80F5477-B6C9-4328-8FB1-A16A08BB3E29}" srcOrd="0" destOrd="0" presId="urn:microsoft.com/office/officeart/2005/8/layout/vList5"/>
    <dgm:cxn modelId="{E11BEFED-E724-4433-AD94-FAD57336A2EA}" type="presParOf" srcId="{E80F5477-B6C9-4328-8FB1-A16A08BB3E29}" destId="{ED85FD47-0820-4B25-8FCB-F01F97072749}" srcOrd="0" destOrd="0" presId="urn:microsoft.com/office/officeart/2005/8/layout/vList5"/>
    <dgm:cxn modelId="{D93AE1F6-8853-48AC-8F0E-74307BF019F3}" type="presParOf" srcId="{E80F5477-B6C9-4328-8FB1-A16A08BB3E29}" destId="{B849ADCF-5E37-4EDA-97D5-37950978F0CC}"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49ADCF-5E37-4EDA-97D5-37950978F0CC}">
      <dsp:nvSpPr>
        <dsp:cNvPr id="0" name=""/>
        <dsp:cNvSpPr/>
      </dsp:nvSpPr>
      <dsp:spPr>
        <a:xfrm rot="5400000">
          <a:off x="3516069" y="-470704"/>
          <a:ext cx="3037976" cy="4738878"/>
        </a:xfrm>
        <a:prstGeom prst="round2SameRect">
          <a:avLst/>
        </a:prstGeom>
        <a:solidFill>
          <a:schemeClr val="dk2">
            <a:alpha val="90000"/>
            <a:tint val="40000"/>
            <a:hueOff val="0"/>
            <a:satOff val="0"/>
            <a:lumOff val="0"/>
            <a:alphaOff val="0"/>
          </a:schemeClr>
        </a:solidFill>
        <a:ln w="1905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t>A coherent curriculum appropriate to the subject with learning objectives</a:t>
          </a:r>
        </a:p>
        <a:p>
          <a:pPr marL="171450" lvl="1" indent="-171450" algn="l" defTabSz="844550">
            <a:lnSpc>
              <a:spcPct val="90000"/>
            </a:lnSpc>
            <a:spcBef>
              <a:spcPct val="0"/>
            </a:spcBef>
            <a:spcAft>
              <a:spcPct val="15000"/>
            </a:spcAft>
            <a:buChar char="•"/>
          </a:pPr>
          <a:r>
            <a:rPr lang="en-US" sz="1900" kern="1200" dirty="0"/>
            <a:t>Already approved courses in place for the curriculum</a:t>
          </a:r>
        </a:p>
        <a:p>
          <a:pPr marL="171450" lvl="1" indent="-171450" algn="l" defTabSz="844550">
            <a:lnSpc>
              <a:spcPct val="90000"/>
            </a:lnSpc>
            <a:spcBef>
              <a:spcPct val="0"/>
            </a:spcBef>
            <a:spcAft>
              <a:spcPct val="15000"/>
            </a:spcAft>
            <a:buChar char="•"/>
          </a:pPr>
          <a:r>
            <a:rPr lang="en-US" sz="1900" kern="1200" dirty="0"/>
            <a:t>Appropriate faculty associated with the program</a:t>
          </a:r>
        </a:p>
        <a:p>
          <a:pPr marL="171450" lvl="1" indent="-171450" algn="l" defTabSz="844550">
            <a:lnSpc>
              <a:spcPct val="90000"/>
            </a:lnSpc>
            <a:spcBef>
              <a:spcPct val="0"/>
            </a:spcBef>
            <a:spcAft>
              <a:spcPct val="15000"/>
            </a:spcAft>
            <a:buChar char="•"/>
          </a:pPr>
          <a:r>
            <a:rPr lang="en-US" sz="1900" kern="1200"/>
            <a:t>A faculty leader for the program</a:t>
          </a:r>
        </a:p>
        <a:p>
          <a:pPr marL="171450" lvl="1" indent="-171450" algn="l" defTabSz="844550">
            <a:lnSpc>
              <a:spcPct val="90000"/>
            </a:lnSpc>
            <a:spcBef>
              <a:spcPct val="0"/>
            </a:spcBef>
            <a:spcAft>
              <a:spcPct val="15000"/>
            </a:spcAft>
            <a:buChar char="•"/>
          </a:pPr>
          <a:r>
            <a:rPr lang="en-US" sz="1900" kern="1200" dirty="0"/>
            <a:t>Evidence that there are resources to support the program.</a:t>
          </a:r>
        </a:p>
      </dsp:txBody>
      <dsp:txXfrm rot="-5400000">
        <a:off x="2665618" y="528049"/>
        <a:ext cx="4590576" cy="2741372"/>
      </dsp:txXfrm>
    </dsp:sp>
    <dsp:sp modelId="{ED85FD47-0820-4B25-8FCB-F01F97072749}">
      <dsp:nvSpPr>
        <dsp:cNvPr id="0" name=""/>
        <dsp:cNvSpPr/>
      </dsp:nvSpPr>
      <dsp:spPr>
        <a:xfrm>
          <a:off x="0" y="0"/>
          <a:ext cx="2665618" cy="3797470"/>
        </a:xfrm>
        <a:prstGeom prst="round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en-US" sz="3500" kern="1200" dirty="0"/>
            <a:t>The Executive Committee Will Want to See:</a:t>
          </a:r>
        </a:p>
      </dsp:txBody>
      <dsp:txXfrm>
        <a:off x="130125" y="130125"/>
        <a:ext cx="2405368" cy="353722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D10BE6C-4C0C-8046-BBFD-371AD798216A}" type="datetimeFigureOut">
              <a:rPr lang="en-US" smtClean="0"/>
              <a:t>11/27/2023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C9EFCB1-D51F-8E41-88AA-D42180FBBA78}" type="slidenum">
              <a:rPr lang="en-US" smtClean="0"/>
              <a:t>‹#›</a:t>
            </a:fld>
            <a:endParaRPr lang="en-US"/>
          </a:p>
        </p:txBody>
      </p:sp>
    </p:spTree>
    <p:extLst>
      <p:ext uri="{BB962C8B-B14F-4D97-AF65-F5344CB8AC3E}">
        <p14:creationId xmlns:p14="http://schemas.microsoft.com/office/powerpoint/2010/main" val="7350099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34FE6819-1344-4BF3-B891-825436ADC603}" type="datetimeFigureOut">
              <a:rPr lang="en-US" smtClean="0"/>
              <a:t>11/27/2023</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9A035445-DF4C-47DB-A50E-B0D884ED8C7B}" type="slidenum">
              <a:rPr lang="en-US" smtClean="0"/>
              <a:t>‹#›</a:t>
            </a:fld>
            <a:endParaRPr lang="en-US"/>
          </a:p>
        </p:txBody>
      </p:sp>
    </p:spTree>
    <p:extLst>
      <p:ext uri="{BB962C8B-B14F-4D97-AF65-F5344CB8AC3E}">
        <p14:creationId xmlns:p14="http://schemas.microsoft.com/office/powerpoint/2010/main" val="2600231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035445-DF4C-47DB-A50E-B0D884ED8C7B}" type="slidenum">
              <a:rPr lang="en-US" smtClean="0"/>
              <a:t>2</a:t>
            </a:fld>
            <a:endParaRPr lang="en-US"/>
          </a:p>
        </p:txBody>
      </p:sp>
    </p:spTree>
    <p:extLst>
      <p:ext uri="{BB962C8B-B14F-4D97-AF65-F5344CB8AC3E}">
        <p14:creationId xmlns:p14="http://schemas.microsoft.com/office/powerpoint/2010/main" val="3226407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035445-DF4C-47DB-A50E-B0D884ED8C7B}" type="slidenum">
              <a:rPr lang="en-US" smtClean="0"/>
              <a:t>3</a:t>
            </a:fld>
            <a:endParaRPr lang="en-US"/>
          </a:p>
        </p:txBody>
      </p:sp>
    </p:spTree>
    <p:extLst>
      <p:ext uri="{BB962C8B-B14F-4D97-AF65-F5344CB8AC3E}">
        <p14:creationId xmlns:p14="http://schemas.microsoft.com/office/powerpoint/2010/main" val="2086666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035445-DF4C-47DB-A50E-B0D884ED8C7B}" type="slidenum">
              <a:rPr lang="en-US" smtClean="0"/>
              <a:t>4</a:t>
            </a:fld>
            <a:endParaRPr lang="en-US"/>
          </a:p>
        </p:txBody>
      </p:sp>
    </p:spTree>
    <p:extLst>
      <p:ext uri="{BB962C8B-B14F-4D97-AF65-F5344CB8AC3E}">
        <p14:creationId xmlns:p14="http://schemas.microsoft.com/office/powerpoint/2010/main" val="956006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I’ll return to this.</a:t>
            </a:r>
          </a:p>
        </p:txBody>
      </p:sp>
      <p:sp>
        <p:nvSpPr>
          <p:cNvPr id="4" name="Slide Number Placeholder 3"/>
          <p:cNvSpPr>
            <a:spLocks noGrp="1"/>
          </p:cNvSpPr>
          <p:nvPr>
            <p:ph type="sldNum" sz="quarter" idx="5"/>
          </p:nvPr>
        </p:nvSpPr>
        <p:spPr/>
        <p:txBody>
          <a:bodyPr/>
          <a:lstStyle/>
          <a:p>
            <a:fld id="{9A035445-DF4C-47DB-A50E-B0D884ED8C7B}" type="slidenum">
              <a:rPr lang="en-US" smtClean="0"/>
              <a:t>5</a:t>
            </a:fld>
            <a:endParaRPr lang="en-US"/>
          </a:p>
        </p:txBody>
      </p:sp>
    </p:spTree>
    <p:extLst>
      <p:ext uri="{BB962C8B-B14F-4D97-AF65-F5344CB8AC3E}">
        <p14:creationId xmlns:p14="http://schemas.microsoft.com/office/powerpoint/2010/main" val="25972974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035445-DF4C-47DB-A50E-B0D884ED8C7B}" type="slidenum">
              <a:rPr lang="en-US" smtClean="0"/>
              <a:t>7</a:t>
            </a:fld>
            <a:endParaRPr lang="en-US"/>
          </a:p>
        </p:txBody>
      </p:sp>
    </p:spTree>
    <p:extLst>
      <p:ext uri="{BB962C8B-B14F-4D97-AF65-F5344CB8AC3E}">
        <p14:creationId xmlns:p14="http://schemas.microsoft.com/office/powerpoint/2010/main" val="2276546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035445-DF4C-47DB-A50E-B0D884ED8C7B}" type="slidenum">
              <a:rPr lang="en-US" smtClean="0"/>
              <a:t>9</a:t>
            </a:fld>
            <a:endParaRPr lang="en-US"/>
          </a:p>
        </p:txBody>
      </p:sp>
    </p:spTree>
    <p:extLst>
      <p:ext uri="{BB962C8B-B14F-4D97-AF65-F5344CB8AC3E}">
        <p14:creationId xmlns:p14="http://schemas.microsoft.com/office/powerpoint/2010/main" val="421491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Sarah Croucher will take it after TGS approval.</a:t>
            </a:r>
          </a:p>
        </p:txBody>
      </p:sp>
      <p:sp>
        <p:nvSpPr>
          <p:cNvPr id="4" name="Slide Number Placeholder 3"/>
          <p:cNvSpPr>
            <a:spLocks noGrp="1"/>
          </p:cNvSpPr>
          <p:nvPr>
            <p:ph type="sldNum" sz="quarter" idx="5"/>
          </p:nvPr>
        </p:nvSpPr>
        <p:spPr/>
        <p:txBody>
          <a:bodyPr/>
          <a:lstStyle/>
          <a:p>
            <a:fld id="{9A035445-DF4C-47DB-A50E-B0D884ED8C7B}" type="slidenum">
              <a:rPr lang="en-US" smtClean="0"/>
              <a:t>10</a:t>
            </a:fld>
            <a:endParaRPr lang="en-US"/>
          </a:p>
        </p:txBody>
      </p:sp>
    </p:spTree>
    <p:extLst>
      <p:ext uri="{BB962C8B-B14F-4D97-AF65-F5344CB8AC3E}">
        <p14:creationId xmlns:p14="http://schemas.microsoft.com/office/powerpoint/2010/main" val="36238240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035445-DF4C-47DB-A50E-B0D884ED8C7B}" type="slidenum">
              <a:rPr lang="en-US" smtClean="0"/>
              <a:t>11</a:t>
            </a:fld>
            <a:endParaRPr lang="en-US"/>
          </a:p>
        </p:txBody>
      </p:sp>
    </p:spTree>
    <p:extLst>
      <p:ext uri="{BB962C8B-B14F-4D97-AF65-F5344CB8AC3E}">
        <p14:creationId xmlns:p14="http://schemas.microsoft.com/office/powerpoint/2010/main" val="4384081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Consult with your associate deans and with me as you work on this.</a:t>
            </a:r>
          </a:p>
          <a:p>
            <a:endParaRPr lang="en-US" dirty="0"/>
          </a:p>
          <a:p>
            <a:r>
              <a:rPr lang="en-US" dirty="0"/>
              <a:t>Sarah Croucher will take it after TGS approval.</a:t>
            </a:r>
          </a:p>
        </p:txBody>
      </p:sp>
      <p:sp>
        <p:nvSpPr>
          <p:cNvPr id="4" name="Slide Number Placeholder 3"/>
          <p:cNvSpPr>
            <a:spLocks noGrp="1"/>
          </p:cNvSpPr>
          <p:nvPr>
            <p:ph type="sldNum" sz="quarter" idx="5"/>
          </p:nvPr>
        </p:nvSpPr>
        <p:spPr/>
        <p:txBody>
          <a:bodyPr/>
          <a:lstStyle/>
          <a:p>
            <a:fld id="{9A035445-DF4C-47DB-A50E-B0D884ED8C7B}" type="slidenum">
              <a:rPr lang="en-US" smtClean="0"/>
              <a:t>13</a:t>
            </a:fld>
            <a:endParaRPr lang="en-US"/>
          </a:p>
        </p:txBody>
      </p:sp>
    </p:spTree>
    <p:extLst>
      <p:ext uri="{BB962C8B-B14F-4D97-AF65-F5344CB8AC3E}">
        <p14:creationId xmlns:p14="http://schemas.microsoft.com/office/powerpoint/2010/main" val="2818793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Heading </a:t>
            </a:r>
          </a:p>
        </p:txBody>
      </p:sp>
      <p:sp>
        <p:nvSpPr>
          <p:cNvPr id="3" name="Content Placeholder 2"/>
          <p:cNvSpPr>
            <a:spLocks noGrp="1"/>
          </p:cNvSpPr>
          <p:nvPr>
            <p:ph idx="1"/>
          </p:nvPr>
        </p:nvSpPr>
        <p:spPr/>
        <p:txBody>
          <a:bodyPr>
            <a:normAutofit/>
          </a:bodyPr>
          <a:lstStyle>
            <a:lvl1pPr>
              <a:defRPr sz="1800"/>
            </a:lvl1pPr>
            <a:lvl2pPr>
              <a:defRPr sz="18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C30CA21-89C5-A040-B01E-D208A7FA3D8D}" type="datetimeFigureOut">
              <a:rPr lang="en-US" smtClean="0"/>
              <a:t>11/27/2023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947646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1485"/>
            <a:ext cx="7772400" cy="1468967"/>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01656F7-E2D5-EF4D-B3EB-3635D9B80BFE}" type="datetimeFigureOut">
              <a:rPr lang="en-US" smtClean="0"/>
              <a:t>11/27/2023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3698188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1656F7-E2D5-EF4D-B3EB-3635D9B80BFE}" type="datetimeFigureOut">
              <a:rPr lang="en-US" smtClean="0"/>
              <a:t>11/27/2023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2632998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313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185"/>
            <a:ext cx="7772400" cy="150071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1656F7-E2D5-EF4D-B3EB-3635D9B80BFE}" type="datetimeFigureOut">
              <a:rPr lang="en-US" smtClean="0"/>
              <a:t>11/27/2023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10337974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43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43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01656F7-E2D5-EF4D-B3EB-3635D9B80BFE}" type="datetimeFigureOut">
              <a:rPr lang="en-US" smtClean="0"/>
              <a:t>11/27/2023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1584697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4584"/>
            <a:ext cx="4040188" cy="6413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5934"/>
            <a:ext cx="4040188" cy="3949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4584"/>
            <a:ext cx="4041775" cy="6413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5934"/>
            <a:ext cx="4041775" cy="3949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01656F7-E2D5-EF4D-B3EB-3635D9B80BFE}" type="datetimeFigureOut">
              <a:rPr lang="en-US" smtClean="0"/>
              <a:t>11/27/2023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1647535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01656F7-E2D5-EF4D-B3EB-3635D9B80BFE}" type="datetimeFigureOut">
              <a:rPr lang="en-US" smtClean="0"/>
              <a:t>11/27/2023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40934485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1656F7-E2D5-EF4D-B3EB-3635D9B80BFE}" type="datetimeFigureOut">
              <a:rPr lang="en-US" smtClean="0"/>
              <a:t>11/27/2023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41134074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2"/>
            <a:ext cx="3008313" cy="1162049"/>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258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0"/>
            <a:ext cx="3008313" cy="46905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1656F7-E2D5-EF4D-B3EB-3635D9B80BFE}" type="datetimeFigureOut">
              <a:rPr lang="en-US" smtClean="0"/>
              <a:t>11/27/2023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33037252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7267"/>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3833"/>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867"/>
            <a:ext cx="5486400" cy="8043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1656F7-E2D5-EF4D-B3EB-3635D9B80BFE}" type="datetimeFigureOut">
              <a:rPr lang="en-US" smtClean="0"/>
              <a:t>11/27/2023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1493791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1656F7-E2D5-EF4D-B3EB-3635D9B80BFE}" type="datetimeFigureOut">
              <a:rPr lang="en-US" smtClean="0"/>
              <a:t>11/27/2023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2283483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Heading</a:t>
            </a:r>
          </a:p>
        </p:txBody>
      </p:sp>
      <p:sp>
        <p:nvSpPr>
          <p:cNvPr id="3" name="Content Placeholder 2"/>
          <p:cNvSpPr>
            <a:spLocks noGrp="1"/>
          </p:cNvSpPr>
          <p:nvPr>
            <p:ph sz="half" idx="1"/>
          </p:nvPr>
        </p:nvSpPr>
        <p:spPr>
          <a:xfrm>
            <a:off x="457200" y="1659037"/>
            <a:ext cx="4038600" cy="4525433"/>
          </a:xfrm>
        </p:spPr>
        <p:txBody>
          <a:bodyPr>
            <a:normAutofit/>
          </a:bodyPr>
          <a:lstStyle>
            <a:lvl1pPr>
              <a:defRPr sz="2000">
                <a:latin typeface="Arial"/>
                <a:cs typeface="Arial"/>
              </a:defRPr>
            </a:lvl1pPr>
            <a:lvl2pPr>
              <a:defRPr sz="2000">
                <a:latin typeface="Arial"/>
                <a:cs typeface="Arial"/>
              </a:defRPr>
            </a:lvl2pPr>
            <a:lvl3pPr>
              <a:defRPr sz="2000">
                <a:latin typeface="Arial"/>
                <a:cs typeface="Arial"/>
              </a:defRPr>
            </a:lvl3pPr>
            <a:lvl4pPr>
              <a:defRPr sz="2000">
                <a:latin typeface="Arial"/>
                <a:cs typeface="Arial"/>
              </a:defRPr>
            </a:lvl4pPr>
            <a:lvl5pPr>
              <a:defRPr sz="2000">
                <a:latin typeface="Arial"/>
                <a:cs typeface="Aria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59037"/>
            <a:ext cx="4038600" cy="4525433"/>
          </a:xfrm>
        </p:spPr>
        <p:txBody>
          <a:bodyPr/>
          <a:lstStyle>
            <a:lvl1pPr marL="0" indent="0">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US" dirty="0"/>
          </a:p>
        </p:txBody>
      </p:sp>
      <p:sp>
        <p:nvSpPr>
          <p:cNvPr id="5" name="Date Placeholder 4"/>
          <p:cNvSpPr>
            <a:spLocks noGrp="1"/>
          </p:cNvSpPr>
          <p:nvPr>
            <p:ph type="dt" sz="half" idx="10"/>
          </p:nvPr>
        </p:nvSpPr>
        <p:spPr/>
        <p:txBody>
          <a:bodyPr/>
          <a:lstStyle/>
          <a:p>
            <a:fld id="{3C30CA21-89C5-A040-B01E-D208A7FA3D8D}" type="datetimeFigureOut">
              <a:rPr lang="en-US" smtClean="0"/>
              <a:t>11/27/2023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4795499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5167"/>
            <a:ext cx="2057400" cy="585046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5167"/>
            <a:ext cx="6019800" cy="58504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1656F7-E2D5-EF4D-B3EB-3635D9B80BFE}" type="datetimeFigureOut">
              <a:rPr lang="en-US" smtClean="0"/>
              <a:t>11/27/2023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35539478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3C30CA21-89C5-A040-B01E-D208A7FA3D8D}" type="datetimeFigureOut">
              <a:rPr lang="en-US" smtClean="0"/>
              <a:t>11/27/2023</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C7697F5-3DCA-0A4F-B9EA-FEC2794BD1A6}" type="slidenum">
              <a:rPr lang="en-US" smtClean="0"/>
              <a:t>‹#›</a:t>
            </a:fld>
            <a:endParaRPr lang="en-US"/>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70046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30CA21-89C5-A040-B01E-D208A7FA3D8D}" type="datetimeFigureOut">
              <a:rPr lang="en-US" smtClean="0"/>
              <a:t>11/27/2023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26629007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30CA21-89C5-A040-B01E-D208A7FA3D8D}" type="datetimeFigureOut">
              <a:rPr lang="en-US" smtClean="0"/>
              <a:t>11/27/2023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697F5-3DCA-0A4F-B9EA-FEC2794BD1A6}" type="slidenum">
              <a:rPr lang="en-US" smtClean="0"/>
              <a:t>‹#›</a:t>
            </a:fld>
            <a:endParaRPr lang="en-US"/>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46321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30CA21-89C5-A040-B01E-D208A7FA3D8D}" type="datetimeFigureOut">
              <a:rPr lang="en-US" smtClean="0"/>
              <a:t>11/27/2023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10265364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30CA21-89C5-A040-B01E-D208A7FA3D8D}" type="datetimeFigureOut">
              <a:rPr lang="en-US" smtClean="0"/>
              <a:t>11/27/2023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36452435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30CA21-89C5-A040-B01E-D208A7FA3D8D}" type="datetimeFigureOut">
              <a:rPr lang="en-US" smtClean="0"/>
              <a:t>11/27/2023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20381914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30CA21-89C5-A040-B01E-D208A7FA3D8D}" type="datetimeFigureOut">
              <a:rPr lang="en-US" smtClean="0"/>
              <a:t>11/27/2023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39316698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3C30CA21-89C5-A040-B01E-D208A7FA3D8D}" type="datetimeFigureOut">
              <a:rPr lang="en-US" smtClean="0"/>
              <a:t>11/27/2023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313717887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3C30CA21-89C5-A040-B01E-D208A7FA3D8D}" type="datetimeFigureOut">
              <a:rPr lang="en-US" smtClean="0"/>
              <a:t>11/27/2023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1650025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Heading</a:t>
            </a:r>
          </a:p>
        </p:txBody>
      </p:sp>
      <p:sp>
        <p:nvSpPr>
          <p:cNvPr id="3" name="Text Placeholder 2"/>
          <p:cNvSpPr>
            <a:spLocks noGrp="1"/>
          </p:cNvSpPr>
          <p:nvPr>
            <p:ph type="body" idx="1" hasCustomPrompt="1"/>
          </p:nvPr>
        </p:nvSpPr>
        <p:spPr>
          <a:xfrm>
            <a:off x="457200" y="1534584"/>
            <a:ext cx="4040188" cy="641349"/>
          </a:xfrm>
        </p:spPr>
        <p:txBody>
          <a:bodyPr anchor="b"/>
          <a:lstStyle>
            <a:lvl1pPr marL="0" indent="0">
              <a:buNone/>
              <a:defRPr sz="24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Subheading</a:t>
            </a:r>
          </a:p>
        </p:txBody>
      </p:sp>
      <p:sp>
        <p:nvSpPr>
          <p:cNvPr id="4" name="Content Placeholder 3"/>
          <p:cNvSpPr>
            <a:spLocks noGrp="1"/>
          </p:cNvSpPr>
          <p:nvPr>
            <p:ph sz="half" idx="2"/>
          </p:nvPr>
        </p:nvSpPr>
        <p:spPr>
          <a:xfrm>
            <a:off x="457200" y="2175934"/>
            <a:ext cx="4040188" cy="3949700"/>
          </a:xfrm>
        </p:spPr>
        <p:txBody>
          <a:bodyPr>
            <a:normAutofit/>
          </a:bodyPr>
          <a:lstStyle>
            <a:lvl1pPr>
              <a:defRPr sz="1800">
                <a:latin typeface="Arial"/>
                <a:cs typeface="Arial"/>
              </a:defRPr>
            </a:lvl1pPr>
            <a:lvl2pPr>
              <a:defRPr sz="1800">
                <a:latin typeface="Arial"/>
                <a:cs typeface="Arial"/>
              </a:defRPr>
            </a:lvl2pPr>
            <a:lvl3pPr>
              <a:defRPr sz="1800">
                <a:latin typeface="Arial"/>
                <a:cs typeface="Arial"/>
              </a:defRPr>
            </a:lvl3pPr>
            <a:lvl4pPr>
              <a:defRPr sz="1800">
                <a:latin typeface="Arial"/>
                <a:cs typeface="Arial"/>
              </a:defRPr>
            </a:lvl4pPr>
            <a:lvl5pPr>
              <a:defRPr sz="1800">
                <a:latin typeface="Arial"/>
                <a:cs typeface="Aria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45026" y="1534584"/>
            <a:ext cx="4041775" cy="641349"/>
          </a:xfrm>
        </p:spPr>
        <p:txBody>
          <a:bodyPr anchor="b"/>
          <a:lstStyle>
            <a:lvl1pPr marL="0" indent="0">
              <a:buNone/>
              <a:defRPr sz="24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Subheading</a:t>
            </a:r>
          </a:p>
        </p:txBody>
      </p:sp>
      <p:sp>
        <p:nvSpPr>
          <p:cNvPr id="6" name="Content Placeholder 5"/>
          <p:cNvSpPr>
            <a:spLocks noGrp="1"/>
          </p:cNvSpPr>
          <p:nvPr>
            <p:ph sz="quarter" idx="4"/>
          </p:nvPr>
        </p:nvSpPr>
        <p:spPr>
          <a:xfrm>
            <a:off x="4645026" y="2175934"/>
            <a:ext cx="4041775" cy="3949700"/>
          </a:xfrm>
        </p:spPr>
        <p:txBody>
          <a:bodyPr>
            <a:normAutofit/>
          </a:bodyPr>
          <a:lstStyle>
            <a:lvl1pPr>
              <a:defRPr sz="1800">
                <a:latin typeface="Arial"/>
                <a:cs typeface="Arial"/>
              </a:defRPr>
            </a:lvl1pPr>
            <a:lvl2pPr>
              <a:defRPr sz="1800">
                <a:latin typeface="Arial"/>
                <a:cs typeface="Arial"/>
              </a:defRPr>
            </a:lvl2pPr>
            <a:lvl3pPr>
              <a:defRPr sz="1800">
                <a:latin typeface="Arial"/>
                <a:cs typeface="Arial"/>
              </a:defRPr>
            </a:lvl3pPr>
            <a:lvl4pPr>
              <a:defRPr sz="1800">
                <a:latin typeface="Arial"/>
                <a:cs typeface="Arial"/>
              </a:defRPr>
            </a:lvl4pPr>
            <a:lvl5pPr>
              <a:defRPr sz="1800">
                <a:latin typeface="Arial"/>
                <a:cs typeface="Aria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30CA21-89C5-A040-B01E-D208A7FA3D8D}" type="datetimeFigureOut">
              <a:rPr lang="en-US" smtClean="0"/>
              <a:t>11/27/2023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396616214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30CA21-89C5-A040-B01E-D208A7FA3D8D}" type="datetimeFigureOut">
              <a:rPr lang="en-US" smtClean="0"/>
              <a:t>11/27/2023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90405823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30CA21-89C5-A040-B01E-D208A7FA3D8D}" type="datetimeFigureOut">
              <a:rPr lang="en-US" smtClean="0"/>
              <a:t>11/27/2023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1686880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30CA21-89C5-A040-B01E-D208A7FA3D8D}" type="datetimeFigureOut">
              <a:rPr lang="en-US" smtClean="0"/>
              <a:t>11/27/2023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3857568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30CA21-89C5-A040-B01E-D208A7FA3D8D}" type="datetimeFigureOut">
              <a:rPr lang="en-US" smtClean="0"/>
              <a:t>11/27/2023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4213017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2"/>
            <a:ext cx="3008313" cy="1162049"/>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258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0"/>
            <a:ext cx="3008313" cy="46905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30CA21-89C5-A040-B01E-D208A7FA3D8D}" type="datetimeFigureOut">
              <a:rPr lang="en-US" smtClean="0"/>
              <a:t>11/27/2023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3079891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7267"/>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3833"/>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867"/>
            <a:ext cx="5486400" cy="8043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30CA21-89C5-A040-B01E-D208A7FA3D8D}" type="datetimeFigureOut">
              <a:rPr lang="en-US" smtClean="0"/>
              <a:t>11/27/2023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1857647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30CA21-89C5-A040-B01E-D208A7FA3D8D}" type="datetimeFigureOut">
              <a:rPr lang="en-US" smtClean="0"/>
              <a:t>11/27/2023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470748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5167"/>
            <a:ext cx="2057400" cy="585046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5167"/>
            <a:ext cx="6019800" cy="58504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30CA21-89C5-A040-B01E-D208A7FA3D8D}" type="datetimeFigureOut">
              <a:rPr lang="en-US" smtClean="0"/>
              <a:t>11/27/2023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1314598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4325" y="0"/>
            <a:ext cx="9178325" cy="1600200"/>
          </a:xfrm>
          <a:prstGeom prst="rect">
            <a:avLst/>
          </a:prstGeom>
          <a:solidFill>
            <a:srgbClr val="100E2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5167"/>
            <a:ext cx="8229600" cy="1143000"/>
          </a:xfrm>
          <a:prstGeom prst="rect">
            <a:avLst/>
          </a:prstGeom>
        </p:spPr>
        <p:txBody>
          <a:bodyPr vert="horz" lIns="91440" tIns="45720" rIns="91440" bIns="45720" rtlCol="0" anchor="ctr">
            <a:normAutofit/>
          </a:bodyPr>
          <a:lstStyle/>
          <a:p>
            <a:r>
              <a:rPr lang="en-US" dirty="0"/>
              <a:t>Heading</a:t>
            </a:r>
          </a:p>
        </p:txBody>
      </p:sp>
      <p:sp>
        <p:nvSpPr>
          <p:cNvPr id="3" name="Text Placeholder 2"/>
          <p:cNvSpPr>
            <a:spLocks noGrp="1"/>
          </p:cNvSpPr>
          <p:nvPr>
            <p:ph type="body" idx="1"/>
          </p:nvPr>
        </p:nvSpPr>
        <p:spPr>
          <a:xfrm>
            <a:off x="457200" y="1659037"/>
            <a:ext cx="8229600" cy="452543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1"/>
            <a:ext cx="2133600" cy="366183"/>
          </a:xfrm>
          <a:prstGeom prst="rect">
            <a:avLst/>
          </a:prstGeom>
        </p:spPr>
        <p:txBody>
          <a:bodyPr vert="horz" lIns="91440" tIns="45720" rIns="91440" bIns="45720" rtlCol="0" anchor="ctr"/>
          <a:lstStyle>
            <a:lvl1pPr algn="l">
              <a:defRPr sz="1200">
                <a:solidFill>
                  <a:schemeClr val="tx1">
                    <a:tint val="75000"/>
                  </a:schemeClr>
                </a:solidFill>
              </a:defRPr>
            </a:lvl1pPr>
          </a:lstStyle>
          <a:p>
            <a:fld id="{3C30CA21-89C5-A040-B01E-D208A7FA3D8D}" type="datetimeFigureOut">
              <a:rPr lang="en-US" smtClean="0"/>
              <a:t>11/27/2023</a:t>
            </a:fld>
            <a:endParaRPr lang="en-US"/>
          </a:p>
        </p:txBody>
      </p:sp>
      <p:sp>
        <p:nvSpPr>
          <p:cNvPr id="5" name="Footer Placeholder 4"/>
          <p:cNvSpPr>
            <a:spLocks noGrp="1"/>
          </p:cNvSpPr>
          <p:nvPr>
            <p:ph type="ftr" sz="quarter" idx="3"/>
          </p:nvPr>
        </p:nvSpPr>
        <p:spPr>
          <a:xfrm>
            <a:off x="3124200" y="6356351"/>
            <a:ext cx="2895600" cy="36618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6183"/>
          </a:xfrm>
          <a:prstGeom prst="rect">
            <a:avLst/>
          </a:prstGeom>
        </p:spPr>
        <p:txBody>
          <a:bodyPr vert="horz" lIns="91440" tIns="45720" rIns="91440" bIns="45720" rtlCol="0" anchor="ctr"/>
          <a:lstStyle>
            <a:lvl1pPr algn="r">
              <a:defRPr sz="1200">
                <a:solidFill>
                  <a:schemeClr val="tx1">
                    <a:tint val="75000"/>
                  </a:schemeClr>
                </a:solidFill>
              </a:defRPr>
            </a:lvl1pPr>
          </a:lstStyle>
          <a:p>
            <a:fld id="{CC7697F5-3DCA-0A4F-B9EA-FEC2794BD1A6}" type="slidenum">
              <a:rPr lang="en-US" smtClean="0"/>
              <a:t>‹#›</a:t>
            </a:fld>
            <a:endParaRPr lang="en-US"/>
          </a:p>
        </p:txBody>
      </p:sp>
    </p:spTree>
    <p:extLst>
      <p:ext uri="{BB962C8B-B14F-4D97-AF65-F5344CB8AC3E}">
        <p14:creationId xmlns:p14="http://schemas.microsoft.com/office/powerpoint/2010/main" val="817083645"/>
      </p:ext>
    </p:extLst>
  </p:cSld>
  <p:clrMap bg1="lt1" tx1="dk1" bg2="lt2" tx2="dk2" accent1="accent1" accent2="accent2" accent3="accent3" accent4="accent4" accent5="accent5" accent6="accent6" hlink="hlink" folHlink="folHlink"/>
  <p:sldLayoutIdLst>
    <p:sldLayoutId id="2147493481" r:id="rId1"/>
    <p:sldLayoutId id="2147493483" r:id="rId2"/>
    <p:sldLayoutId id="2147493484" r:id="rId3"/>
    <p:sldLayoutId id="2147493485" r:id="rId4"/>
    <p:sldLayoutId id="2147493486" r:id="rId5"/>
    <p:sldLayoutId id="2147493487" r:id="rId6"/>
    <p:sldLayoutId id="2147493488" r:id="rId7"/>
    <p:sldLayoutId id="2147493489" r:id="rId8"/>
    <p:sldLayoutId id="2147493490" r:id="rId9"/>
  </p:sldLayoutIdLst>
  <p:txStyles>
    <p:titleStyle>
      <a:lvl1pPr algn="l" defTabSz="457200" rtl="0" eaLnBrk="1" latinLnBrk="0" hangingPunct="1">
        <a:spcBef>
          <a:spcPct val="0"/>
        </a:spcBef>
        <a:buNone/>
        <a:defRPr sz="4400" kern="1200">
          <a:solidFill>
            <a:srgbClr val="FFFFFF"/>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16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16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6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516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43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1"/>
            <a:ext cx="2133600" cy="366183"/>
          </a:xfrm>
          <a:prstGeom prst="rect">
            <a:avLst/>
          </a:prstGeom>
        </p:spPr>
        <p:txBody>
          <a:bodyPr vert="horz" lIns="91440" tIns="45720" rIns="91440" bIns="45720" rtlCol="0" anchor="ctr"/>
          <a:lstStyle>
            <a:lvl1pPr algn="l">
              <a:defRPr sz="1200">
                <a:solidFill>
                  <a:schemeClr val="tx1">
                    <a:tint val="75000"/>
                  </a:schemeClr>
                </a:solidFill>
              </a:defRPr>
            </a:lvl1pPr>
          </a:lstStyle>
          <a:p>
            <a:fld id="{501656F7-E2D5-EF4D-B3EB-3635D9B80BFE}" type="datetimeFigureOut">
              <a:rPr lang="en-US" smtClean="0"/>
              <a:t>11/27/2023</a:t>
            </a:fld>
            <a:endParaRPr lang="en-US"/>
          </a:p>
        </p:txBody>
      </p:sp>
      <p:sp>
        <p:nvSpPr>
          <p:cNvPr id="5" name="Footer Placeholder 4"/>
          <p:cNvSpPr>
            <a:spLocks noGrp="1"/>
          </p:cNvSpPr>
          <p:nvPr>
            <p:ph type="ftr" sz="quarter" idx="3"/>
          </p:nvPr>
        </p:nvSpPr>
        <p:spPr>
          <a:xfrm>
            <a:off x="3124200" y="6356351"/>
            <a:ext cx="2895600" cy="36618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6183"/>
          </a:xfrm>
          <a:prstGeom prst="rect">
            <a:avLst/>
          </a:prstGeom>
        </p:spPr>
        <p:txBody>
          <a:bodyPr vert="horz" lIns="91440" tIns="45720" rIns="91440" bIns="45720" rtlCol="0" anchor="ctr"/>
          <a:lstStyle>
            <a:lvl1pPr algn="r">
              <a:defRPr sz="1200">
                <a:solidFill>
                  <a:schemeClr val="tx1">
                    <a:tint val="75000"/>
                  </a:schemeClr>
                </a:solidFill>
              </a:defRPr>
            </a:lvl1pPr>
          </a:lstStyle>
          <a:p>
            <a:fld id="{41B7C81B-7B5A-A644-B3E8-EC3DC39B624D}" type="slidenum">
              <a:rPr lang="en-US" smtClean="0"/>
              <a:t>‹#›</a:t>
            </a:fld>
            <a:endParaRPr lang="en-US"/>
          </a:p>
        </p:txBody>
      </p:sp>
    </p:spTree>
    <p:extLst>
      <p:ext uri="{BB962C8B-B14F-4D97-AF65-F5344CB8AC3E}">
        <p14:creationId xmlns:p14="http://schemas.microsoft.com/office/powerpoint/2010/main" val="1873203494"/>
      </p:ext>
    </p:extLst>
  </p:cSld>
  <p:clrMap bg1="lt1" tx1="dk1" bg2="lt2" tx2="dk2" accent1="accent1" accent2="accent2" accent3="accent3" accent4="accent4" accent5="accent5" accent6="accent6" hlink="hlink" folHlink="folHlink"/>
  <p:sldLayoutIdLst>
    <p:sldLayoutId id="2147493468" r:id="rId1"/>
    <p:sldLayoutId id="2147493469" r:id="rId2"/>
    <p:sldLayoutId id="2147493470" r:id="rId3"/>
    <p:sldLayoutId id="2147493471" r:id="rId4"/>
    <p:sldLayoutId id="2147493472" r:id="rId5"/>
    <p:sldLayoutId id="2147493473" r:id="rId6"/>
    <p:sldLayoutId id="2147493474" r:id="rId7"/>
    <p:sldLayoutId id="2147493475" r:id="rId8"/>
    <p:sldLayoutId id="2147493476" r:id="rId9"/>
    <p:sldLayoutId id="2147493477" r:id="rId10"/>
    <p:sldLayoutId id="2147493478"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3C30CA21-89C5-A040-B01E-D208A7FA3D8D}" type="datetimeFigureOut">
              <a:rPr lang="en-US" smtClean="0"/>
              <a:t>11/27/2023</a:t>
            </a:fld>
            <a:endParaRPr lang="en-US"/>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US"/>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CC7697F5-3DCA-0A4F-B9EA-FEC2794BD1A6}" type="slidenum">
              <a:rPr lang="en-US" smtClean="0"/>
              <a:t>‹#›</a:t>
            </a:fld>
            <a:endParaRPr lang="en-US"/>
          </a:p>
        </p:txBody>
      </p:sp>
    </p:spTree>
    <p:extLst>
      <p:ext uri="{BB962C8B-B14F-4D97-AF65-F5344CB8AC3E}">
        <p14:creationId xmlns:p14="http://schemas.microsoft.com/office/powerpoint/2010/main" val="3654992583"/>
      </p:ext>
    </p:extLst>
  </p:cSld>
  <p:clrMap bg1="lt1" tx1="dk1" bg2="lt2" tx2="dk2" accent1="accent1" accent2="accent2" accent3="accent3" accent4="accent4" accent5="accent5" accent6="accent6" hlink="hlink" folHlink="folHlink"/>
  <p:sldLayoutIdLst>
    <p:sldLayoutId id="2147493492" r:id="rId1"/>
    <p:sldLayoutId id="2147493493" r:id="rId2"/>
    <p:sldLayoutId id="2147493494" r:id="rId3"/>
    <p:sldLayoutId id="2147493495" r:id="rId4"/>
    <p:sldLayoutId id="2147493496" r:id="rId5"/>
    <p:sldLayoutId id="2147493497" r:id="rId6"/>
    <p:sldLayoutId id="2147493498" r:id="rId7"/>
    <p:sldLayoutId id="2147493499" r:id="rId8"/>
    <p:sldLayoutId id="2147493500" r:id="rId9"/>
    <p:sldLayoutId id="2147493501" r:id="rId10"/>
    <p:sldLayoutId id="2147493502" r:id="rId11"/>
  </p:sldLayoutIdLs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grad.uconn.edu/faculty/gpar/" TargetMode="External"/><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3" Type="http://schemas.openxmlformats.org/officeDocument/2006/relationships/hyperlink" Target="https://grad.uconn.edu/faculty-staff-resources/timely-topics/" TargetMode="External"/><Relationship Id="rId2" Type="http://schemas.openxmlformats.org/officeDocument/2006/relationships/hyperlink" Target="https://uconn.kualibuild.com/app/builder/#/app/636957bead4b66cb6fe9611e/start" TargetMode="Externa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3" Type="http://schemas.openxmlformats.org/officeDocument/2006/relationships/hyperlink" Target="https://grad.uconn.edu/faculty/gpar/" TargetMode="External"/><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2" name="Rectangle 11">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p:cNvSpPr>
            <a:spLocks noGrp="1"/>
          </p:cNvSpPr>
          <p:nvPr>
            <p:ph type="title"/>
          </p:nvPr>
        </p:nvSpPr>
        <p:spPr>
          <a:xfrm>
            <a:off x="330756" y="873457"/>
            <a:ext cx="2454782" cy="5222543"/>
          </a:xfrm>
        </p:spPr>
        <p:txBody>
          <a:bodyPr>
            <a:normAutofit/>
          </a:bodyPr>
          <a:lstStyle/>
          <a:p>
            <a:br>
              <a:rPr lang="en-US" sz="2400" b="1" dirty="0">
                <a:solidFill>
                  <a:srgbClr val="FFFFFF"/>
                </a:solidFill>
              </a:rPr>
            </a:br>
            <a:br>
              <a:rPr lang="en-US" sz="2400" b="1" dirty="0">
                <a:solidFill>
                  <a:srgbClr val="FFFFFF"/>
                </a:solidFill>
              </a:rPr>
            </a:br>
            <a:r>
              <a:rPr lang="en-US" sz="2400" b="1" dirty="0">
                <a:solidFill>
                  <a:srgbClr val="FFFFFF"/>
                </a:solidFill>
              </a:rPr>
              <a:t>Timely Topics Session</a:t>
            </a:r>
            <a:br>
              <a:rPr lang="en-US" sz="2400" b="1" dirty="0">
                <a:solidFill>
                  <a:srgbClr val="FFFFFF"/>
                </a:solidFill>
              </a:rPr>
            </a:br>
            <a:r>
              <a:rPr lang="en-US" sz="2400" b="1" dirty="0">
                <a:solidFill>
                  <a:srgbClr val="FFFFFF"/>
                </a:solidFill>
              </a:rPr>
              <a:t>Updating Your Catalog Copy and using the GPAR System</a:t>
            </a:r>
            <a:br>
              <a:rPr lang="en-US" sz="2400" b="1" dirty="0">
                <a:solidFill>
                  <a:srgbClr val="FFFFFF"/>
                </a:solidFill>
              </a:rPr>
            </a:br>
            <a:br>
              <a:rPr lang="en-US" sz="2400" b="1" dirty="0">
                <a:solidFill>
                  <a:srgbClr val="FFFFFF"/>
                </a:solidFill>
              </a:rPr>
            </a:br>
            <a:r>
              <a:rPr lang="en-US" sz="2400" b="1" dirty="0">
                <a:solidFill>
                  <a:srgbClr val="FFFFFF"/>
                </a:solidFill>
              </a:rPr>
              <a:t> </a:t>
            </a:r>
          </a:p>
        </p:txBody>
      </p:sp>
      <p:sp>
        <p:nvSpPr>
          <p:cNvPr id="5" name="Content Placeholder 4"/>
          <p:cNvSpPr>
            <a:spLocks noGrp="1"/>
          </p:cNvSpPr>
          <p:nvPr>
            <p:ph idx="1"/>
          </p:nvPr>
        </p:nvSpPr>
        <p:spPr>
          <a:xfrm>
            <a:off x="3746310" y="873457"/>
            <a:ext cx="4515593" cy="5222543"/>
          </a:xfrm>
        </p:spPr>
        <p:txBody>
          <a:bodyPr anchor="ctr">
            <a:normAutofit/>
          </a:bodyPr>
          <a:lstStyle/>
          <a:p>
            <a:pPr marL="0" indent="0">
              <a:buNone/>
            </a:pPr>
            <a:r>
              <a:rPr lang="en-US" sz="1700">
                <a:solidFill>
                  <a:schemeClr val="tx1"/>
                </a:solidFill>
              </a:rPr>
              <a:t>Mary Bernstein</a:t>
            </a:r>
          </a:p>
          <a:p>
            <a:pPr marL="0" indent="0">
              <a:buNone/>
            </a:pPr>
            <a:r>
              <a:rPr lang="en-US" sz="1700">
                <a:solidFill>
                  <a:schemeClr val="tx1"/>
                </a:solidFill>
              </a:rPr>
              <a:t>Professor of Sociology</a:t>
            </a:r>
          </a:p>
          <a:p>
            <a:pPr marL="0" indent="0">
              <a:buNone/>
            </a:pPr>
            <a:r>
              <a:rPr lang="en-US" sz="1700">
                <a:solidFill>
                  <a:schemeClr val="tx1"/>
                </a:solidFill>
              </a:rPr>
              <a:t>Associate Dean of The Graduate School</a:t>
            </a:r>
          </a:p>
          <a:p>
            <a:pPr marL="0" indent="0">
              <a:buNone/>
            </a:pPr>
            <a:endParaRPr lang="en-US" sz="1700">
              <a:solidFill>
                <a:schemeClr val="tx1"/>
              </a:solidFill>
            </a:endParaRPr>
          </a:p>
          <a:p>
            <a:pPr marL="0" indent="0">
              <a:buNone/>
            </a:pPr>
            <a:r>
              <a:rPr lang="en-US" sz="1700">
                <a:solidFill>
                  <a:schemeClr val="tx1"/>
                </a:solidFill>
              </a:rPr>
              <a:t>November 30, 2023</a:t>
            </a:r>
          </a:p>
        </p:txBody>
      </p:sp>
    </p:spTree>
    <p:extLst>
      <p:ext uri="{BB962C8B-B14F-4D97-AF65-F5344CB8AC3E}">
        <p14:creationId xmlns:p14="http://schemas.microsoft.com/office/powerpoint/2010/main" val="48708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578A52D-2496-4956-A9A4-EA5C38B2F1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999"/>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Rectangle 9">
            <a:extLst>
              <a:ext uri="{FF2B5EF4-FFF2-40B4-BE49-F238E27FC236}">
                <a16:creationId xmlns:a16="http://schemas.microsoft.com/office/drawing/2014/main" id="{9809C8E2-EF9B-4E0B-A17E-836DE0508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1299" y="321733"/>
            <a:ext cx="8661399" cy="1886373"/>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FF331118-3F5B-470C-BA12-4D3BAB5F626F}"/>
              </a:ext>
            </a:extLst>
          </p:cNvPr>
          <p:cNvSpPr>
            <a:spLocks noGrp="1"/>
          </p:cNvSpPr>
          <p:nvPr>
            <p:ph type="title"/>
          </p:nvPr>
        </p:nvSpPr>
        <p:spPr>
          <a:xfrm>
            <a:off x="857250" y="609600"/>
            <a:ext cx="7406640" cy="1356360"/>
          </a:xfrm>
        </p:spPr>
        <p:txBody>
          <a:bodyPr>
            <a:normAutofit/>
          </a:bodyPr>
          <a:lstStyle/>
          <a:p>
            <a:r>
              <a:rPr lang="en-US" b="1" dirty="0">
                <a:solidFill>
                  <a:srgbClr val="FFFFFF"/>
                </a:solidFill>
              </a:rPr>
              <a:t>Deadlines</a:t>
            </a:r>
          </a:p>
        </p:txBody>
      </p:sp>
      <p:sp useBgFill="1">
        <p:nvSpPr>
          <p:cNvPr id="12" name="Rectangle 11">
            <a:extLst>
              <a:ext uri="{FF2B5EF4-FFF2-40B4-BE49-F238E27FC236}">
                <a16:creationId xmlns:a16="http://schemas.microsoft.com/office/drawing/2014/main" id="{61EB557E-621E-4254-B750-85274C5F4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29841"/>
            <a:ext cx="9144000" cy="43281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8FFE468-1690-410C-AC96-CE40AC5A1F6F}"/>
              </a:ext>
            </a:extLst>
          </p:cNvPr>
          <p:cNvSpPr>
            <a:spLocks noGrp="1"/>
          </p:cNvSpPr>
          <p:nvPr>
            <p:ph idx="1"/>
          </p:nvPr>
        </p:nvSpPr>
        <p:spPr>
          <a:xfrm>
            <a:off x="653143" y="2529841"/>
            <a:ext cx="7608761" cy="4239093"/>
          </a:xfrm>
        </p:spPr>
        <p:txBody>
          <a:bodyPr>
            <a:normAutofit fontScale="92500" lnSpcReduction="20000"/>
          </a:bodyPr>
          <a:lstStyle/>
          <a:p>
            <a:r>
              <a:rPr lang="en-US" dirty="0">
                <a:solidFill>
                  <a:schemeClr val="tx1"/>
                </a:solidFill>
                <a:latin typeface="Times New Roman" panose="02020603050405020304" pitchFamily="18" charset="0"/>
                <a:cs typeface="Times New Roman" panose="02020603050405020304" pitchFamily="18" charset="0"/>
              </a:rPr>
              <a:t>All graduate catalog changes need to reach the Registrar’s Office by March 1.</a:t>
            </a:r>
          </a:p>
          <a:p>
            <a:endParaRPr lang="en-US" dirty="0">
              <a:solidFill>
                <a:schemeClr val="tx1"/>
              </a:solidFill>
              <a:latin typeface="Times New Roman" panose="02020603050405020304" pitchFamily="18" charset="0"/>
              <a:cs typeface="Times New Roman" panose="02020603050405020304" pitchFamily="18" charset="0"/>
            </a:endParaRPr>
          </a:p>
          <a:p>
            <a:r>
              <a:rPr lang="en-US" dirty="0">
                <a:solidFill>
                  <a:schemeClr val="tx1"/>
                </a:solidFill>
                <a:latin typeface="Times New Roman" panose="02020603050405020304" pitchFamily="18" charset="0"/>
                <a:cs typeface="Times New Roman" panose="02020603050405020304" pitchFamily="18" charset="0"/>
              </a:rPr>
              <a:t>This is </a:t>
            </a:r>
            <a:r>
              <a:rPr lang="en-US" b="1" u="sng" dirty="0">
                <a:solidFill>
                  <a:schemeClr val="tx1"/>
                </a:solidFill>
                <a:latin typeface="Times New Roman" panose="02020603050405020304" pitchFamily="18" charset="0"/>
                <a:cs typeface="Times New Roman" panose="02020603050405020304" pitchFamily="18" charset="0"/>
              </a:rPr>
              <a:t>NOT</a:t>
            </a:r>
            <a:r>
              <a:rPr lang="en-US" b="1" dirty="0">
                <a:solidFill>
                  <a:schemeClr val="tx1"/>
                </a:solidFill>
                <a:latin typeface="Times New Roman" panose="02020603050405020304" pitchFamily="18" charset="0"/>
                <a:cs typeface="Times New Roman" panose="02020603050405020304" pitchFamily="18" charset="0"/>
              </a:rPr>
              <a:t> the deadline for submission to GPAR</a:t>
            </a:r>
          </a:p>
          <a:p>
            <a:endParaRPr lang="en-US" dirty="0">
              <a:solidFill>
                <a:schemeClr val="tx1"/>
              </a:solidFill>
              <a:latin typeface="Times New Roman" panose="02020603050405020304" pitchFamily="18" charset="0"/>
              <a:cs typeface="Times New Roman" panose="02020603050405020304" pitchFamily="18" charset="0"/>
            </a:endParaRPr>
          </a:p>
          <a:p>
            <a:r>
              <a:rPr lang="en-US" dirty="0">
                <a:solidFill>
                  <a:schemeClr val="tx1"/>
                </a:solidFill>
                <a:latin typeface="Times New Roman" panose="02020603050405020304" pitchFamily="18" charset="0"/>
                <a:cs typeface="Times New Roman" panose="02020603050405020304" pitchFamily="18" charset="0"/>
              </a:rPr>
              <a:t>Deadline for GPAR submission depends on type of proposal.</a:t>
            </a:r>
          </a:p>
          <a:p>
            <a:endParaRPr lang="en-US" dirty="0">
              <a:solidFill>
                <a:schemeClr val="tx1"/>
              </a:solidFill>
              <a:latin typeface="Times New Roman" panose="02020603050405020304" pitchFamily="18" charset="0"/>
              <a:cs typeface="Times New Roman" panose="02020603050405020304" pitchFamily="18" charset="0"/>
            </a:endParaRPr>
          </a:p>
          <a:p>
            <a:r>
              <a:rPr lang="en-US" dirty="0">
                <a:solidFill>
                  <a:schemeClr val="tx1"/>
                </a:solidFill>
                <a:latin typeface="Times New Roman" panose="02020603050405020304" pitchFamily="18" charset="0"/>
                <a:cs typeface="Times New Roman" panose="02020603050405020304" pitchFamily="18" charset="0"/>
              </a:rPr>
              <a:t>Reminder of approval levels needed before a proposal reaches the Registrar:</a:t>
            </a:r>
          </a:p>
          <a:p>
            <a:pPr lvl="2"/>
            <a:r>
              <a:rPr lang="en-US" sz="2000" dirty="0">
                <a:solidFill>
                  <a:schemeClr val="tx1"/>
                </a:solidFill>
                <a:latin typeface="Times New Roman" panose="02020603050405020304" pitchFamily="18" charset="0"/>
                <a:cs typeface="Times New Roman" panose="02020603050405020304" pitchFamily="18" charset="0"/>
              </a:rPr>
              <a:t>Department(s)</a:t>
            </a:r>
          </a:p>
          <a:p>
            <a:pPr lvl="2"/>
            <a:r>
              <a:rPr lang="en-US" sz="2000" dirty="0">
                <a:solidFill>
                  <a:schemeClr val="tx1"/>
                </a:solidFill>
                <a:latin typeface="Times New Roman" panose="02020603050405020304" pitchFamily="18" charset="0"/>
                <a:cs typeface="Times New Roman" panose="02020603050405020304" pitchFamily="18" charset="0"/>
              </a:rPr>
              <a:t>School/College(s)</a:t>
            </a:r>
          </a:p>
          <a:p>
            <a:pPr lvl="2"/>
            <a:r>
              <a:rPr lang="en-US" sz="2000" dirty="0">
                <a:solidFill>
                  <a:schemeClr val="tx1"/>
                </a:solidFill>
                <a:latin typeface="Times New Roman" panose="02020603050405020304" pitchFamily="18" charset="0"/>
                <a:cs typeface="Times New Roman" panose="02020603050405020304" pitchFamily="18" charset="0"/>
              </a:rPr>
              <a:t>Review by Registrar’s Office, CETL, ISSS, Library</a:t>
            </a:r>
          </a:p>
          <a:p>
            <a:pPr lvl="2"/>
            <a:r>
              <a:rPr lang="en-US" sz="2000" dirty="0">
                <a:solidFill>
                  <a:schemeClr val="tx1"/>
                </a:solidFill>
                <a:latin typeface="Times New Roman" panose="02020603050405020304" pitchFamily="18" charset="0"/>
                <a:cs typeface="Times New Roman" panose="02020603050405020304" pitchFamily="18" charset="0"/>
              </a:rPr>
              <a:t>Graduate School</a:t>
            </a:r>
          </a:p>
          <a:p>
            <a:pPr lvl="2"/>
            <a:r>
              <a:rPr lang="en-US" sz="2000" dirty="0">
                <a:solidFill>
                  <a:schemeClr val="tx1"/>
                </a:solidFill>
                <a:latin typeface="Times New Roman" panose="02020603050405020304" pitchFamily="18" charset="0"/>
                <a:cs typeface="Times New Roman" panose="02020603050405020304" pitchFamily="18" charset="0"/>
              </a:rPr>
              <a:t>Possibly Provost’s Office (</a:t>
            </a:r>
            <a:r>
              <a:rPr lang="en-US" sz="2000" dirty="0" err="1">
                <a:solidFill>
                  <a:schemeClr val="tx1"/>
                </a:solidFill>
                <a:latin typeface="Times New Roman" panose="02020603050405020304" pitchFamily="18" charset="0"/>
                <a:cs typeface="Times New Roman" panose="02020603050405020304" pitchFamily="18" charset="0"/>
              </a:rPr>
              <a:t>CoD</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BoT</a:t>
            </a:r>
            <a:r>
              <a:rPr lang="en-US" sz="2000" dirty="0">
                <a:solidFill>
                  <a:schemeClr val="tx1"/>
                </a:solidFill>
                <a:latin typeface="Times New Roman" panose="02020603050405020304" pitchFamily="18" charset="0"/>
                <a:cs typeface="Times New Roman" panose="02020603050405020304" pitchFamily="18" charset="0"/>
              </a:rPr>
              <a:t>)</a:t>
            </a:r>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1745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5" name="Rectangle 14">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FF331118-3F5B-470C-BA12-4D3BAB5F626F}"/>
              </a:ext>
            </a:extLst>
          </p:cNvPr>
          <p:cNvSpPr>
            <a:spLocks noGrp="1"/>
          </p:cNvSpPr>
          <p:nvPr>
            <p:ph type="title"/>
          </p:nvPr>
        </p:nvSpPr>
        <p:spPr>
          <a:xfrm>
            <a:off x="330756" y="873457"/>
            <a:ext cx="2454782" cy="5222543"/>
          </a:xfrm>
        </p:spPr>
        <p:txBody>
          <a:bodyPr>
            <a:normAutofit/>
          </a:bodyPr>
          <a:lstStyle/>
          <a:p>
            <a:r>
              <a:rPr lang="en-US" sz="2400" b="1" dirty="0">
                <a:solidFill>
                  <a:srgbClr val="FFFFFF"/>
                </a:solidFill>
              </a:rPr>
              <a:t>Guidelines for Deadlines</a:t>
            </a:r>
            <a:endParaRPr lang="en-US" sz="2400" dirty="0">
              <a:solidFill>
                <a:srgbClr val="FFFFFF"/>
              </a:solidFill>
            </a:endParaRPr>
          </a:p>
        </p:txBody>
      </p:sp>
      <p:sp>
        <p:nvSpPr>
          <p:cNvPr id="3" name="Content Placeholder 2">
            <a:extLst>
              <a:ext uri="{FF2B5EF4-FFF2-40B4-BE49-F238E27FC236}">
                <a16:creationId xmlns:a16="http://schemas.microsoft.com/office/drawing/2014/main" id="{D8FFE468-1690-410C-AC96-CE40AC5A1F6F}"/>
              </a:ext>
            </a:extLst>
          </p:cNvPr>
          <p:cNvSpPr>
            <a:spLocks noGrp="1"/>
          </p:cNvSpPr>
          <p:nvPr>
            <p:ph idx="1"/>
          </p:nvPr>
        </p:nvSpPr>
        <p:spPr>
          <a:xfrm>
            <a:off x="3116294" y="201881"/>
            <a:ext cx="6027706" cy="6448301"/>
          </a:xfrm>
        </p:spPr>
        <p:txBody>
          <a:bodyPr anchor="ctr">
            <a:normAutofit/>
          </a:bodyPr>
          <a:lstStyle/>
          <a:p>
            <a:r>
              <a:rPr lang="en-US" sz="1800" dirty="0">
                <a:solidFill>
                  <a:schemeClr val="tx1"/>
                </a:solidFill>
                <a:latin typeface="Times New Roman" panose="02020603050405020304" pitchFamily="18" charset="0"/>
                <a:cs typeface="Times New Roman" panose="02020603050405020304" pitchFamily="18" charset="0"/>
              </a:rPr>
              <a:t>Changes to Catalog copy only (no Provost/BOT action needed): </a:t>
            </a:r>
          </a:p>
          <a:p>
            <a:pPr lvl="1"/>
            <a:r>
              <a:rPr lang="en-US" dirty="0">
                <a:solidFill>
                  <a:schemeClr val="tx1"/>
                </a:solidFill>
                <a:latin typeface="Times New Roman" panose="02020603050405020304" pitchFamily="18" charset="0"/>
                <a:cs typeface="Times New Roman" panose="02020603050405020304" pitchFamily="18" charset="0"/>
              </a:rPr>
              <a:t>Must reach Graduate School by February 1</a:t>
            </a:r>
          </a:p>
          <a:p>
            <a:pPr lvl="1"/>
            <a:r>
              <a:rPr lang="en-US" dirty="0">
                <a:solidFill>
                  <a:schemeClr val="tx1"/>
                </a:solidFill>
                <a:latin typeface="Times New Roman" panose="02020603050405020304" pitchFamily="18" charset="0"/>
                <a:cs typeface="Times New Roman" panose="02020603050405020304" pitchFamily="18" charset="0"/>
              </a:rPr>
              <a:t>Should be submitted to GPAR no later than January 15</a:t>
            </a:r>
          </a:p>
          <a:p>
            <a:r>
              <a:rPr lang="en-US" sz="1800" dirty="0">
                <a:solidFill>
                  <a:schemeClr val="tx1"/>
                </a:solidFill>
                <a:latin typeface="Times New Roman" panose="02020603050405020304" pitchFamily="18" charset="0"/>
                <a:cs typeface="Times New Roman" panose="02020603050405020304" pitchFamily="18" charset="0"/>
              </a:rPr>
              <a:t>Proposals requiring approval through Provost’s Office (e.g., new programs, name changes, new areas of concentration in some fields, etc.): </a:t>
            </a:r>
          </a:p>
          <a:p>
            <a:pPr lvl="1"/>
            <a:r>
              <a:rPr lang="en-US" dirty="0">
                <a:solidFill>
                  <a:schemeClr val="tx1"/>
                </a:solidFill>
                <a:latin typeface="Times New Roman" panose="02020603050405020304" pitchFamily="18" charset="0"/>
                <a:cs typeface="Times New Roman" panose="02020603050405020304" pitchFamily="18" charset="0"/>
              </a:rPr>
              <a:t>Should be submitted in early fall (last Executive Committee of The Graduate School is in November) (for inclusion in catalog)</a:t>
            </a:r>
            <a:endParaRPr lang="en-US" sz="1800" dirty="0">
              <a:solidFill>
                <a:schemeClr val="tx1"/>
              </a:solidFill>
              <a:latin typeface="Times New Roman" panose="02020603050405020304" pitchFamily="18" charset="0"/>
              <a:cs typeface="Times New Roman" panose="02020603050405020304" pitchFamily="18" charset="0"/>
            </a:endParaRPr>
          </a:p>
          <a:p>
            <a:r>
              <a:rPr lang="en-US" sz="1800" dirty="0">
                <a:solidFill>
                  <a:schemeClr val="tx1"/>
                </a:solidFill>
                <a:latin typeface="Times New Roman" panose="02020603050405020304" pitchFamily="18" charset="0"/>
                <a:cs typeface="Times New Roman" panose="02020603050405020304" pitchFamily="18" charset="0"/>
              </a:rPr>
              <a:t>Note:  New programs can still be offered in fall even if they are not in the catalog, but GPAR proposal needs to reach Grad School by February 1 </a:t>
            </a:r>
            <a:r>
              <a:rPr lang="en-US" sz="18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should be submitted to GPAR no later than January 15</a:t>
            </a:r>
            <a:endParaRPr lang="en-US" sz="1800" dirty="0">
              <a:solidFill>
                <a:schemeClr val="tx1"/>
              </a:solidFill>
              <a:latin typeface="Times New Roman" panose="02020603050405020304" pitchFamily="18" charset="0"/>
              <a:cs typeface="Times New Roman" panose="02020603050405020304" pitchFamily="18" charset="0"/>
            </a:endParaRPr>
          </a:p>
          <a:p>
            <a:r>
              <a:rPr lang="en-US" sz="1800" dirty="0">
                <a:solidFill>
                  <a:schemeClr val="tx1"/>
                </a:solidFill>
                <a:latin typeface="Times New Roman" panose="02020603050405020304" pitchFamily="18" charset="0"/>
                <a:cs typeface="Times New Roman" panose="02020603050405020304" pitchFamily="18" charset="0"/>
              </a:rPr>
              <a:t>Proposal initiators should track their proposals to be sure they are moving forward in the system (and not stuck at an approval level)</a:t>
            </a:r>
          </a:p>
        </p:txBody>
      </p:sp>
    </p:spTree>
    <p:extLst>
      <p:ext uri="{BB962C8B-B14F-4D97-AF65-F5344CB8AC3E}">
        <p14:creationId xmlns:p14="http://schemas.microsoft.com/office/powerpoint/2010/main" val="2014245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31118-3F5B-470C-BA12-4D3BAB5F626F}"/>
              </a:ext>
            </a:extLst>
          </p:cNvPr>
          <p:cNvSpPr>
            <a:spLocks noGrp="1"/>
          </p:cNvSpPr>
          <p:nvPr>
            <p:ph type="title"/>
          </p:nvPr>
        </p:nvSpPr>
        <p:spPr>
          <a:xfrm>
            <a:off x="857250" y="609600"/>
            <a:ext cx="7406640" cy="1356360"/>
          </a:xfrm>
        </p:spPr>
        <p:txBody>
          <a:bodyPr>
            <a:normAutofit/>
          </a:bodyPr>
          <a:lstStyle/>
          <a:p>
            <a:r>
              <a:rPr lang="en-US" b="1"/>
              <a:t>Track Your Proposal</a:t>
            </a:r>
            <a:endParaRPr lang="en-US"/>
          </a:p>
        </p:txBody>
      </p:sp>
      <p:sp>
        <p:nvSpPr>
          <p:cNvPr id="3" name="Content Placeholder 2">
            <a:extLst>
              <a:ext uri="{FF2B5EF4-FFF2-40B4-BE49-F238E27FC236}">
                <a16:creationId xmlns:a16="http://schemas.microsoft.com/office/drawing/2014/main" id="{D8FFE468-1690-410C-AC96-CE40AC5A1F6F}"/>
              </a:ext>
            </a:extLst>
          </p:cNvPr>
          <p:cNvSpPr>
            <a:spLocks/>
          </p:cNvSpPr>
          <p:nvPr/>
        </p:nvSpPr>
        <p:spPr>
          <a:xfrm>
            <a:off x="1212782" y="2288200"/>
            <a:ext cx="6718435" cy="3797470"/>
          </a:xfrm>
          <a:prstGeom prst="rect">
            <a:avLst/>
          </a:prstGeom>
        </p:spPr>
        <p:txBody>
          <a:bodyPr/>
          <a:lstStyle/>
          <a:p>
            <a:pPr defTabSz="361188">
              <a:spcAft>
                <a:spcPts val="600"/>
              </a:spcAft>
            </a:pPr>
            <a:r>
              <a:rPr lang="en-US" sz="1422" kern="1200">
                <a:solidFill>
                  <a:schemeClr val="tx1"/>
                </a:solidFill>
                <a:latin typeface="+mn-lt"/>
                <a:ea typeface="+mn-ea"/>
                <a:cs typeface="+mn-cs"/>
              </a:rPr>
              <a:t>GPAR Request ID</a:t>
            </a:r>
          </a:p>
          <a:p>
            <a:pPr defTabSz="361188">
              <a:spcAft>
                <a:spcPts val="600"/>
              </a:spcAft>
            </a:pPr>
            <a:r>
              <a:rPr lang="en-US" sz="1422" kern="1200">
                <a:solidFill>
                  <a:schemeClr val="tx1"/>
                </a:solidFill>
                <a:latin typeface="+mn-lt"/>
                <a:ea typeface="+mn-ea"/>
                <a:cs typeface="+mn-cs"/>
              </a:rPr>
              <a:t>Workflow Stage</a:t>
            </a:r>
            <a:endParaRPr lang="en-US"/>
          </a:p>
        </p:txBody>
      </p:sp>
      <p:pic>
        <p:nvPicPr>
          <p:cNvPr id="5" name="Picture 4" descr="A computer screenshot of the Graduate School Program Action Request online workflow.">
            <a:extLst>
              <a:ext uri="{FF2B5EF4-FFF2-40B4-BE49-F238E27FC236}">
                <a16:creationId xmlns:a16="http://schemas.microsoft.com/office/drawing/2014/main" id="{B4ABB1C0-1375-FAD2-AA31-0728E1807D0E}"/>
              </a:ext>
              <a:ext uri="{C183D7F6-B498-43B3-948B-1728B52AA6E4}">
                <adec:decorative xmlns:adec="http://schemas.microsoft.com/office/drawing/2017/decorative" val="0"/>
              </a:ext>
            </a:extLst>
          </p:cNvPr>
          <p:cNvPicPr>
            <a:picLocks noChangeAspect="1"/>
          </p:cNvPicPr>
          <p:nvPr/>
        </p:nvPicPr>
        <p:blipFill>
          <a:blip r:embed="rId2"/>
          <a:stretch>
            <a:fillRect/>
          </a:stretch>
        </p:blipFill>
        <p:spPr>
          <a:xfrm>
            <a:off x="2119942" y="3022220"/>
            <a:ext cx="4617845" cy="2760070"/>
          </a:xfrm>
          <a:prstGeom prst="rect">
            <a:avLst/>
          </a:prstGeom>
        </p:spPr>
      </p:pic>
      <p:sp>
        <p:nvSpPr>
          <p:cNvPr id="6" name="Arrow: Right 5" descr="Green arrow pointing to &quot;GPAR Request ID&quot; in photo.">
            <a:extLst>
              <a:ext uri="{FF2B5EF4-FFF2-40B4-BE49-F238E27FC236}">
                <a16:creationId xmlns:a16="http://schemas.microsoft.com/office/drawing/2014/main" id="{FFAE11BA-4C61-D3F2-01F0-7B69606B58B9}"/>
              </a:ext>
            </a:extLst>
          </p:cNvPr>
          <p:cNvSpPr/>
          <p:nvPr/>
        </p:nvSpPr>
        <p:spPr>
          <a:xfrm>
            <a:off x="1463922" y="4649238"/>
            <a:ext cx="781500" cy="387098"/>
          </a:xfrm>
          <a:prstGeom prst="rightArrow">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Arrow: Right 6" descr="Blue arrowing pointing to &quot;Current Workflow Stage&quot; in photo.">
            <a:extLst>
              <a:ext uri="{FF2B5EF4-FFF2-40B4-BE49-F238E27FC236}">
                <a16:creationId xmlns:a16="http://schemas.microsoft.com/office/drawing/2014/main" id="{C8427CE1-49E4-D0DC-ED29-5FA34AEB096A}"/>
              </a:ext>
            </a:extLst>
          </p:cNvPr>
          <p:cNvSpPr/>
          <p:nvPr/>
        </p:nvSpPr>
        <p:spPr>
          <a:xfrm>
            <a:off x="1463922" y="5228729"/>
            <a:ext cx="781500" cy="387098"/>
          </a:xfrm>
          <a:prstGeom prst="rightArrow">
            <a:avLst/>
          </a:prstGeom>
          <a:solidFill>
            <a:schemeClr val="accent4">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9850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31118-3F5B-470C-BA12-4D3BAB5F626F}"/>
              </a:ext>
            </a:extLst>
          </p:cNvPr>
          <p:cNvSpPr>
            <a:spLocks noGrp="1"/>
          </p:cNvSpPr>
          <p:nvPr>
            <p:ph type="title"/>
          </p:nvPr>
        </p:nvSpPr>
        <p:spPr>
          <a:xfrm>
            <a:off x="857250" y="609600"/>
            <a:ext cx="7406640" cy="1356360"/>
          </a:xfrm>
        </p:spPr>
        <p:txBody>
          <a:bodyPr>
            <a:normAutofit/>
          </a:bodyPr>
          <a:lstStyle/>
          <a:p>
            <a:r>
              <a:rPr lang="en-US" b="1"/>
              <a:t>Approval by </a:t>
            </a:r>
            <a:br>
              <a:rPr lang="en-US" b="1"/>
            </a:br>
            <a:r>
              <a:rPr lang="en-US" b="1"/>
              <a:t>The Graduate School</a:t>
            </a:r>
          </a:p>
        </p:txBody>
      </p:sp>
      <p:graphicFrame>
        <p:nvGraphicFramePr>
          <p:cNvPr id="5" name="Content Placeholder 2">
            <a:extLst>
              <a:ext uri="{FF2B5EF4-FFF2-40B4-BE49-F238E27FC236}">
                <a16:creationId xmlns:a16="http://schemas.microsoft.com/office/drawing/2014/main" id="{0E273A1A-4F90-33CB-50B0-F65E81B71961}"/>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1685986113"/>
              </p:ext>
            </p:extLst>
          </p:nvPr>
        </p:nvGraphicFramePr>
        <p:xfrm>
          <a:off x="869751" y="2276770"/>
          <a:ext cx="7404497" cy="37974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28797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FF331118-3F5B-470C-BA12-4D3BAB5F626F}"/>
              </a:ext>
            </a:extLst>
          </p:cNvPr>
          <p:cNvSpPr>
            <a:spLocks noGrp="1"/>
          </p:cNvSpPr>
          <p:nvPr>
            <p:ph type="title"/>
          </p:nvPr>
        </p:nvSpPr>
        <p:spPr>
          <a:xfrm>
            <a:off x="330756" y="873457"/>
            <a:ext cx="2454782" cy="5222543"/>
          </a:xfrm>
        </p:spPr>
        <p:txBody>
          <a:bodyPr>
            <a:normAutofit/>
          </a:bodyPr>
          <a:lstStyle/>
          <a:p>
            <a:r>
              <a:rPr lang="en-US" sz="2400" b="1" dirty="0">
                <a:solidFill>
                  <a:srgbClr val="FFFFFF"/>
                </a:solidFill>
              </a:rPr>
              <a:t>How to use the system</a:t>
            </a:r>
          </a:p>
        </p:txBody>
      </p:sp>
      <p:sp>
        <p:nvSpPr>
          <p:cNvPr id="3" name="Content Placeholder 2">
            <a:extLst>
              <a:ext uri="{FF2B5EF4-FFF2-40B4-BE49-F238E27FC236}">
                <a16:creationId xmlns:a16="http://schemas.microsoft.com/office/drawing/2014/main" id="{D8FFE468-1690-410C-AC96-CE40AC5A1F6F}"/>
              </a:ext>
            </a:extLst>
          </p:cNvPr>
          <p:cNvSpPr>
            <a:spLocks noGrp="1"/>
          </p:cNvSpPr>
          <p:nvPr>
            <p:ph idx="1"/>
          </p:nvPr>
        </p:nvSpPr>
        <p:spPr>
          <a:xfrm>
            <a:off x="3746310" y="873457"/>
            <a:ext cx="4515593" cy="5222543"/>
          </a:xfrm>
        </p:spPr>
        <p:txBody>
          <a:bodyPr anchor="ctr">
            <a:normAutofit/>
          </a:bodyPr>
          <a:lstStyle/>
          <a:p>
            <a:endParaRPr lang="en-US" dirty="0">
              <a:solidFill>
                <a:schemeClr val="tx1"/>
              </a:solidFill>
            </a:endParaRPr>
          </a:p>
          <a:p>
            <a:endParaRPr lang="en-US" dirty="0">
              <a:solidFill>
                <a:schemeClr val="tx1"/>
              </a:solidFill>
            </a:endParaRPr>
          </a:p>
          <a:p>
            <a:r>
              <a:rPr lang="en-US" dirty="0">
                <a:solidFill>
                  <a:schemeClr val="tx1"/>
                </a:solidFill>
                <a:hlinkClick r:id="rId2"/>
              </a:rPr>
              <a:t>https://grad.uconn.edu/faculty/gpar/</a:t>
            </a:r>
            <a:r>
              <a:rPr lang="en-US" dirty="0">
                <a:solidFill>
                  <a:schemeClr val="tx1"/>
                </a:solidFill>
              </a:rPr>
              <a:t> </a:t>
            </a:r>
          </a:p>
          <a:p>
            <a:endParaRPr lang="en-US" dirty="0">
              <a:solidFill>
                <a:schemeClr val="tx1"/>
              </a:solidFill>
            </a:endParaRPr>
          </a:p>
        </p:txBody>
      </p:sp>
    </p:spTree>
    <p:extLst>
      <p:ext uri="{BB962C8B-B14F-4D97-AF65-F5344CB8AC3E}">
        <p14:creationId xmlns:p14="http://schemas.microsoft.com/office/powerpoint/2010/main" val="21079830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Upcoming Timely Topics</a:t>
            </a:r>
          </a:p>
        </p:txBody>
      </p:sp>
      <p:sp>
        <p:nvSpPr>
          <p:cNvPr id="3" name="Content Placeholder 2"/>
          <p:cNvSpPr>
            <a:spLocks noGrp="1"/>
          </p:cNvSpPr>
          <p:nvPr>
            <p:ph sz="half" idx="1"/>
          </p:nvPr>
        </p:nvSpPr>
        <p:spPr>
          <a:xfrm>
            <a:off x="857250" y="2057399"/>
            <a:ext cx="7600950" cy="4023360"/>
          </a:xfrm>
        </p:spPr>
        <p:txBody>
          <a:bodyPr>
            <a:normAutofit/>
          </a:bodyPr>
          <a:lstStyle/>
          <a:p>
            <a:pPr marL="0" indent="0">
              <a:buNone/>
            </a:pPr>
            <a:r>
              <a:rPr lang="en-US" sz="2400" b="1" dirty="0"/>
              <a:t>Fellowships Process and Updates</a:t>
            </a:r>
          </a:p>
          <a:p>
            <a:pPr marL="0" indent="0" algn="just">
              <a:buNone/>
            </a:pPr>
            <a:r>
              <a:rPr lang="en-US" sz="1800" dirty="0">
                <a:effectLst/>
                <a:latin typeface="+mj-lt"/>
                <a:ea typeface="Calibri" panose="020F0502020204030204" pitchFamily="34" charset="0"/>
                <a:cs typeface="Times New Roman" panose="02020603050405020304" pitchFamily="18" charset="0"/>
              </a:rPr>
              <a:t>This session will serve a two-fold function: first, it will introduce new staff and faculty to The Graduate School’s Jorgensen, </a:t>
            </a:r>
            <a:r>
              <a:rPr lang="en-US" sz="1800" dirty="0" err="1">
                <a:effectLst/>
                <a:latin typeface="+mj-lt"/>
                <a:ea typeface="Calibri" panose="020F0502020204030204" pitchFamily="34" charset="0"/>
                <a:cs typeface="Times New Roman" panose="02020603050405020304" pitchFamily="18" charset="0"/>
              </a:rPr>
              <a:t>Harriott</a:t>
            </a:r>
            <a:r>
              <a:rPr lang="en-US" sz="1800" dirty="0">
                <a:effectLst/>
                <a:latin typeface="+mj-lt"/>
                <a:ea typeface="Calibri" panose="020F0502020204030204" pitchFamily="34" charset="0"/>
                <a:cs typeface="Times New Roman" panose="02020603050405020304" pitchFamily="18" charset="0"/>
              </a:rPr>
              <a:t>, and Crandall Fellowships; and second, this session will share updates for those familiar with these fellowships. We will cover the nomination and selection processes, as well as detailed information on dates, diversity statements, and best approaches. This will be followed by a Q&amp;A.</a:t>
            </a:r>
          </a:p>
          <a:p>
            <a:pPr marL="0" indent="0">
              <a:buNone/>
            </a:pPr>
            <a:endParaRPr lang="en-US" sz="500" dirty="0"/>
          </a:p>
          <a:p>
            <a:pPr marL="0" indent="0">
              <a:lnSpc>
                <a:spcPct val="100000"/>
              </a:lnSpc>
              <a:spcBef>
                <a:spcPts val="0"/>
              </a:spcBef>
              <a:buNone/>
            </a:pPr>
            <a:r>
              <a:rPr lang="en-US" sz="1800" dirty="0"/>
              <a:t>Thursday, December 7, 2023</a:t>
            </a:r>
          </a:p>
          <a:p>
            <a:pPr marL="0" indent="0">
              <a:lnSpc>
                <a:spcPct val="100000"/>
              </a:lnSpc>
              <a:spcBef>
                <a:spcPts val="0"/>
              </a:spcBef>
              <a:buNone/>
            </a:pPr>
            <a:r>
              <a:rPr lang="en-US" sz="1800" dirty="0"/>
              <a:t>11am-12pm </a:t>
            </a:r>
          </a:p>
          <a:p>
            <a:pPr marL="34290" indent="0">
              <a:buNone/>
            </a:pPr>
            <a:r>
              <a:rPr lang="en-US" b="1" dirty="0">
                <a:hlinkClick r:id="rId2"/>
              </a:rPr>
              <a:t>REGISTER</a:t>
            </a:r>
            <a:r>
              <a:rPr lang="en-US" b="1" dirty="0"/>
              <a:t>   |   </a:t>
            </a:r>
            <a:r>
              <a:rPr lang="en-US" dirty="0">
                <a:hlinkClick r:id="rId3"/>
              </a:rPr>
              <a:t>View All Timely Topics</a:t>
            </a:r>
            <a:endParaRPr lang="en-US" dirty="0"/>
          </a:p>
          <a:p>
            <a:pPr marL="0" indent="0">
              <a:buNone/>
            </a:pPr>
            <a:endParaRPr lang="en-US" dirty="0"/>
          </a:p>
        </p:txBody>
      </p:sp>
    </p:spTree>
    <p:extLst>
      <p:ext uri="{BB962C8B-B14F-4D97-AF65-F5344CB8AC3E}">
        <p14:creationId xmlns:p14="http://schemas.microsoft.com/office/powerpoint/2010/main" val="1149687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1A62574-A8C3-43CD-8CCE-E161A907A4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3355" y="243840"/>
            <a:ext cx="8793480" cy="6377939"/>
          </a:xfrm>
          <a:prstGeom prst="rect">
            <a:avLst/>
          </a:prstGeom>
          <a:solidFill>
            <a:schemeClr val="accent1">
              <a:lumMod val="50000"/>
            </a:schemeClr>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pic>
        <p:nvPicPr>
          <p:cNvPr id="17" name="Picture 16" descr="Computer script on a screen">
            <a:extLst>
              <a:ext uri="{FF2B5EF4-FFF2-40B4-BE49-F238E27FC236}">
                <a16:creationId xmlns:a16="http://schemas.microsoft.com/office/drawing/2014/main" id="{4119EC70-65D2-F7EE-2AF5-05EA28293A33}"/>
              </a:ext>
            </a:extLst>
          </p:cNvPr>
          <p:cNvPicPr>
            <a:picLocks noChangeAspect="1"/>
          </p:cNvPicPr>
          <p:nvPr/>
        </p:nvPicPr>
        <p:blipFill rotWithShape="1">
          <a:blip r:embed="rId3">
            <a:duotone>
              <a:schemeClr val="accent1">
                <a:shade val="45000"/>
                <a:satMod val="135000"/>
              </a:schemeClr>
              <a:prstClr val="white"/>
            </a:duotone>
            <a:alphaModFix amt="15000"/>
          </a:blip>
          <a:srcRect r="10999" b="-2"/>
          <a:stretch/>
        </p:blipFill>
        <p:spPr>
          <a:xfrm>
            <a:off x="20" y="3808"/>
            <a:ext cx="9143980" cy="6858001"/>
          </a:xfrm>
          <a:prstGeom prst="rect">
            <a:avLst/>
          </a:prstGeom>
        </p:spPr>
      </p:pic>
      <p:sp>
        <p:nvSpPr>
          <p:cNvPr id="18" name="Rectangle 17">
            <a:extLst>
              <a:ext uri="{FF2B5EF4-FFF2-40B4-BE49-F238E27FC236}">
                <a16:creationId xmlns:a16="http://schemas.microsoft.com/office/drawing/2014/main" id="{1A2F5F07-34E6-4B28-8D8B-C76C7BD77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1450" y="246888"/>
            <a:ext cx="8793480" cy="6377939"/>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FF331118-3F5B-470C-BA12-4D3BAB5F626F}"/>
              </a:ext>
            </a:extLst>
          </p:cNvPr>
          <p:cNvSpPr>
            <a:spLocks noGrp="1"/>
          </p:cNvSpPr>
          <p:nvPr>
            <p:ph type="title"/>
          </p:nvPr>
        </p:nvSpPr>
        <p:spPr>
          <a:xfrm>
            <a:off x="857250" y="609600"/>
            <a:ext cx="7406640" cy="1356360"/>
          </a:xfrm>
        </p:spPr>
        <p:txBody>
          <a:bodyPr>
            <a:normAutofit/>
          </a:bodyPr>
          <a:lstStyle/>
          <a:p>
            <a:r>
              <a:rPr lang="en-US" b="1">
                <a:solidFill>
                  <a:schemeClr val="bg1"/>
                </a:solidFill>
              </a:rPr>
              <a:t>Overview of Today’s Session</a:t>
            </a:r>
          </a:p>
        </p:txBody>
      </p:sp>
      <p:sp>
        <p:nvSpPr>
          <p:cNvPr id="3" name="Content Placeholder 2">
            <a:extLst>
              <a:ext uri="{FF2B5EF4-FFF2-40B4-BE49-F238E27FC236}">
                <a16:creationId xmlns:a16="http://schemas.microsoft.com/office/drawing/2014/main" id="{D8FFE468-1690-410C-AC96-CE40AC5A1F6F}"/>
              </a:ext>
            </a:extLst>
          </p:cNvPr>
          <p:cNvSpPr>
            <a:spLocks noGrp="1"/>
          </p:cNvSpPr>
          <p:nvPr>
            <p:ph idx="1"/>
          </p:nvPr>
        </p:nvSpPr>
        <p:spPr>
          <a:xfrm>
            <a:off x="857250" y="2057400"/>
            <a:ext cx="7404653" cy="4038600"/>
          </a:xfrm>
        </p:spPr>
        <p:txBody>
          <a:bodyPr>
            <a:normAutofit/>
          </a:bodyPr>
          <a:lstStyle/>
          <a:p>
            <a:pPr marL="0" indent="0">
              <a:buNone/>
            </a:pPr>
            <a:r>
              <a:rPr lang="en-US" dirty="0">
                <a:solidFill>
                  <a:schemeClr val="bg1"/>
                </a:solidFill>
              </a:rPr>
              <a:t>Topics for today: </a:t>
            </a:r>
          </a:p>
          <a:p>
            <a:pPr marL="0" indent="0">
              <a:buNone/>
            </a:pPr>
            <a:endParaRPr lang="en-US" dirty="0">
              <a:solidFill>
                <a:schemeClr val="bg1"/>
              </a:solidFill>
            </a:endParaRPr>
          </a:p>
          <a:p>
            <a:r>
              <a:rPr lang="en-US" dirty="0">
                <a:solidFill>
                  <a:schemeClr val="bg1"/>
                </a:solidFill>
              </a:rPr>
              <a:t>Review the GPAR system and the process and deadlines for making changes to the Graduate Catalog through the system. </a:t>
            </a:r>
          </a:p>
          <a:p>
            <a:endParaRPr lang="en-US" dirty="0">
              <a:solidFill>
                <a:schemeClr val="bg1"/>
              </a:solidFill>
            </a:endParaRPr>
          </a:p>
          <a:p>
            <a:r>
              <a:rPr lang="en-US" dirty="0">
                <a:solidFill>
                  <a:schemeClr val="bg1"/>
                </a:solidFill>
              </a:rPr>
              <a:t>Discuss how the GPAR system can be used for other program changes, including approvals of new programs and other program modification</a:t>
            </a:r>
          </a:p>
          <a:p>
            <a:pPr marL="0" indent="0">
              <a:buNone/>
            </a:pPr>
            <a:endParaRPr lang="en-US" dirty="0">
              <a:solidFill>
                <a:schemeClr val="bg1"/>
              </a:solidFill>
            </a:endParaRPr>
          </a:p>
          <a:p>
            <a:pPr lvl="1"/>
            <a:r>
              <a:rPr lang="en-US" dirty="0">
                <a:solidFill>
                  <a:schemeClr val="bg1"/>
                </a:solidFill>
              </a:rPr>
              <a:t> changes in names, areas of concentrations, pathways, delivery modes, locations</a:t>
            </a:r>
          </a:p>
          <a:p>
            <a:endParaRPr lang="en-US" dirty="0">
              <a:solidFill>
                <a:schemeClr val="bg1"/>
              </a:solidFill>
            </a:endParaRPr>
          </a:p>
        </p:txBody>
      </p:sp>
    </p:spTree>
    <p:extLst>
      <p:ext uri="{BB962C8B-B14F-4D97-AF65-F5344CB8AC3E}">
        <p14:creationId xmlns:p14="http://schemas.microsoft.com/office/powerpoint/2010/main" val="3185559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578A52D-2496-4956-A9A4-EA5C38B2F1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999"/>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Rectangle 9">
            <a:extLst>
              <a:ext uri="{FF2B5EF4-FFF2-40B4-BE49-F238E27FC236}">
                <a16:creationId xmlns:a16="http://schemas.microsoft.com/office/drawing/2014/main" id="{9809C8E2-EF9B-4E0B-A17E-836DE0508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1299" y="321733"/>
            <a:ext cx="8661399" cy="1886373"/>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FF331118-3F5B-470C-BA12-4D3BAB5F626F}"/>
              </a:ext>
            </a:extLst>
          </p:cNvPr>
          <p:cNvSpPr>
            <a:spLocks noGrp="1"/>
          </p:cNvSpPr>
          <p:nvPr>
            <p:ph type="title"/>
          </p:nvPr>
        </p:nvSpPr>
        <p:spPr>
          <a:xfrm>
            <a:off x="857250" y="609600"/>
            <a:ext cx="7406640" cy="1356360"/>
          </a:xfrm>
        </p:spPr>
        <p:txBody>
          <a:bodyPr>
            <a:normAutofit/>
          </a:bodyPr>
          <a:lstStyle/>
          <a:p>
            <a:r>
              <a:rPr lang="en-US" b="1">
                <a:solidFill>
                  <a:srgbClr val="FFFFFF"/>
                </a:solidFill>
              </a:rPr>
              <a:t>Overview of Catalog Copy</a:t>
            </a:r>
          </a:p>
        </p:txBody>
      </p:sp>
      <p:sp useBgFill="1">
        <p:nvSpPr>
          <p:cNvPr id="12" name="Rectangle 11">
            <a:extLst>
              <a:ext uri="{FF2B5EF4-FFF2-40B4-BE49-F238E27FC236}">
                <a16:creationId xmlns:a16="http://schemas.microsoft.com/office/drawing/2014/main" id="{61EB557E-621E-4254-B750-85274C5F4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29841"/>
            <a:ext cx="9144000" cy="43281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8FFE468-1690-410C-AC96-CE40AC5A1F6F}"/>
              </a:ext>
            </a:extLst>
          </p:cNvPr>
          <p:cNvSpPr>
            <a:spLocks noGrp="1"/>
          </p:cNvSpPr>
          <p:nvPr>
            <p:ph idx="1"/>
          </p:nvPr>
        </p:nvSpPr>
        <p:spPr>
          <a:xfrm>
            <a:off x="857250" y="2529841"/>
            <a:ext cx="7728610" cy="4144091"/>
          </a:xfrm>
        </p:spPr>
        <p:txBody>
          <a:bodyPr>
            <a:normAutofit lnSpcReduction="10000"/>
          </a:bodyPr>
          <a:lstStyle/>
          <a:p>
            <a:pPr marL="0" indent="0">
              <a:buNone/>
            </a:pPr>
            <a:r>
              <a:rPr lang="en-US" sz="1600" dirty="0">
                <a:solidFill>
                  <a:schemeClr val="tx1"/>
                </a:solidFill>
                <a:latin typeface="Times New Roman" panose="02020603050405020304" pitchFamily="18" charset="0"/>
                <a:cs typeface="Times New Roman" panose="02020603050405020304" pitchFamily="18" charset="0"/>
              </a:rPr>
              <a:t>Programs should review annually:</a:t>
            </a:r>
          </a:p>
          <a:p>
            <a:r>
              <a:rPr lang="en-US" sz="1600" dirty="0">
                <a:solidFill>
                  <a:schemeClr val="tx1"/>
                </a:solidFill>
                <a:latin typeface="Times New Roman" panose="02020603050405020304" pitchFamily="18" charset="0"/>
                <a:cs typeface="Times New Roman" panose="02020603050405020304" pitchFamily="18" charset="0"/>
              </a:rPr>
              <a:t>Catalog language to determine if any changes need to be made. </a:t>
            </a:r>
          </a:p>
          <a:p>
            <a:r>
              <a:rPr lang="en-US" sz="1600" dirty="0">
                <a:solidFill>
                  <a:schemeClr val="tx1"/>
                </a:solidFill>
                <a:latin typeface="Times New Roman" panose="02020603050405020304" pitchFamily="18" charset="0"/>
                <a:cs typeface="Times New Roman" panose="02020603050405020304" pitchFamily="18" charset="0"/>
              </a:rPr>
              <a:t>GPAR approvers (sent annually by TGS) to ensure they are up to date.</a:t>
            </a:r>
          </a:p>
          <a:p>
            <a:pPr marL="0" indent="0">
              <a:buNone/>
            </a:pPr>
            <a:endParaRPr lang="en-US" sz="1600" dirty="0">
              <a:solidFill>
                <a:schemeClr val="tx1"/>
              </a:solidFill>
              <a:latin typeface="Times New Roman" panose="02020603050405020304" pitchFamily="18" charset="0"/>
              <a:cs typeface="Times New Roman" panose="02020603050405020304" pitchFamily="18" charset="0"/>
            </a:endParaRPr>
          </a:p>
          <a:p>
            <a:pPr marL="0" indent="0">
              <a:buNone/>
            </a:pPr>
            <a:r>
              <a:rPr lang="en-US" sz="1600" dirty="0">
                <a:solidFill>
                  <a:schemeClr val="tx1"/>
                </a:solidFill>
                <a:latin typeface="Times New Roman" panose="02020603050405020304" pitchFamily="18" charset="0"/>
                <a:cs typeface="Times New Roman" panose="02020603050405020304" pitchFamily="18" charset="0"/>
              </a:rPr>
              <a:t>Reviewing Program Language:</a:t>
            </a:r>
          </a:p>
          <a:p>
            <a:pPr lvl="1"/>
            <a:r>
              <a:rPr lang="en-US" sz="1600" dirty="0">
                <a:solidFill>
                  <a:schemeClr val="tx1"/>
                </a:solidFill>
                <a:latin typeface="Times New Roman" panose="02020603050405020304" pitchFamily="18" charset="0"/>
                <a:cs typeface="Times New Roman" panose="02020603050405020304" pitchFamily="18" charset="0"/>
              </a:rPr>
              <a:t>Very brief description of program and areas of concentration (</a:t>
            </a:r>
            <a:r>
              <a:rPr lang="en-US" sz="1600" dirty="0" err="1">
                <a:solidFill>
                  <a:schemeClr val="tx1"/>
                </a:solidFill>
                <a:latin typeface="Times New Roman" panose="02020603050405020304" pitchFamily="18" charset="0"/>
                <a:cs typeface="Times New Roman" panose="02020603050405020304" pitchFamily="18" charset="0"/>
              </a:rPr>
              <a:t>AoC</a:t>
            </a:r>
            <a:r>
              <a:rPr lang="en-US" sz="1600" dirty="0">
                <a:solidFill>
                  <a:schemeClr val="tx1"/>
                </a:solidFill>
                <a:latin typeface="Times New Roman" panose="02020603050405020304" pitchFamily="18" charset="0"/>
                <a:cs typeface="Times New Roman" panose="02020603050405020304" pitchFamily="18" charset="0"/>
              </a:rPr>
              <a:t>) offered (if any)</a:t>
            </a:r>
          </a:p>
          <a:p>
            <a:pPr lvl="1"/>
            <a:r>
              <a:rPr lang="en-US" sz="1600" dirty="0">
                <a:solidFill>
                  <a:schemeClr val="tx1"/>
                </a:solidFill>
                <a:latin typeface="Times New Roman" panose="02020603050405020304" pitchFamily="18" charset="0"/>
                <a:cs typeface="Times New Roman" panose="02020603050405020304" pitchFamily="18" charset="0"/>
              </a:rPr>
              <a:t>Clear and up-to-date requirements for programs and </a:t>
            </a:r>
            <a:r>
              <a:rPr lang="en-US" sz="1600" dirty="0" err="1">
                <a:solidFill>
                  <a:schemeClr val="tx1"/>
                </a:solidFill>
                <a:latin typeface="Times New Roman" panose="02020603050405020304" pitchFamily="18" charset="0"/>
                <a:cs typeface="Times New Roman" panose="02020603050405020304" pitchFamily="18" charset="0"/>
              </a:rPr>
              <a:t>AoC’s</a:t>
            </a:r>
            <a:r>
              <a:rPr lang="en-US" sz="1600" dirty="0">
                <a:solidFill>
                  <a:schemeClr val="tx1"/>
                </a:solidFill>
                <a:latin typeface="Times New Roman" panose="02020603050405020304" pitchFamily="18" charset="0"/>
                <a:cs typeface="Times New Roman" panose="02020603050405020304" pitchFamily="18" charset="0"/>
              </a:rPr>
              <a:t>, such as:</a:t>
            </a:r>
          </a:p>
          <a:p>
            <a:pPr lvl="2"/>
            <a:r>
              <a:rPr lang="en-US" dirty="0">
                <a:solidFill>
                  <a:schemeClr val="tx1"/>
                </a:solidFill>
                <a:latin typeface="Times New Roman" panose="02020603050405020304" pitchFamily="18" charset="0"/>
                <a:cs typeface="Times New Roman" panose="02020603050405020304" pitchFamily="18" charset="0"/>
              </a:rPr>
              <a:t>Course requirements (and restrictions)</a:t>
            </a:r>
          </a:p>
          <a:p>
            <a:pPr lvl="3"/>
            <a:r>
              <a:rPr lang="en-US" sz="1600" dirty="0">
                <a:solidFill>
                  <a:schemeClr val="tx1"/>
                </a:solidFill>
                <a:latin typeface="Times New Roman" panose="02020603050405020304" pitchFamily="18" charset="0"/>
                <a:cs typeface="Times New Roman" panose="02020603050405020304" pitchFamily="18" charset="0"/>
              </a:rPr>
              <a:t>by course number, not full name or instructors</a:t>
            </a:r>
          </a:p>
          <a:p>
            <a:pPr lvl="2"/>
            <a:r>
              <a:rPr lang="en-US" dirty="0">
                <a:solidFill>
                  <a:schemeClr val="tx1"/>
                </a:solidFill>
                <a:latin typeface="Times New Roman" panose="02020603050405020304" pitchFamily="18" charset="0"/>
                <a:cs typeface="Times New Roman" panose="02020603050405020304" pitchFamily="18" charset="0"/>
              </a:rPr>
              <a:t>Elective requirements (and restrictions)</a:t>
            </a:r>
          </a:p>
          <a:p>
            <a:pPr lvl="2"/>
            <a:r>
              <a:rPr lang="en-US" dirty="0">
                <a:solidFill>
                  <a:schemeClr val="tx1"/>
                </a:solidFill>
                <a:latin typeface="Times New Roman" panose="02020603050405020304" pitchFamily="18" charset="0"/>
                <a:cs typeface="Times New Roman" panose="02020603050405020304" pitchFamily="18" charset="0"/>
              </a:rPr>
              <a:t>Credit requirements (especially if different from TGS minimum)</a:t>
            </a:r>
          </a:p>
          <a:p>
            <a:pPr lvl="2"/>
            <a:r>
              <a:rPr lang="en-US" dirty="0">
                <a:solidFill>
                  <a:schemeClr val="tx1"/>
                </a:solidFill>
                <a:latin typeface="Times New Roman" panose="02020603050405020304" pitchFamily="18" charset="0"/>
                <a:cs typeface="Times New Roman" panose="02020603050405020304" pitchFamily="18" charset="0"/>
              </a:rPr>
              <a:t>Credit sharing (e.g., for accelerated Master’s; certificates &amp; degrees)</a:t>
            </a:r>
          </a:p>
          <a:p>
            <a:pPr lvl="2"/>
            <a:r>
              <a:rPr lang="en-US" dirty="0">
                <a:solidFill>
                  <a:schemeClr val="tx1"/>
                </a:solidFill>
                <a:latin typeface="Times New Roman" panose="02020603050405020304" pitchFamily="18" charset="0"/>
                <a:cs typeface="Times New Roman" panose="02020603050405020304" pitchFamily="18" charset="0"/>
              </a:rPr>
              <a:t>Exam requirements (e.g., master’s final exam, doctoral general exam, other special exams)</a:t>
            </a:r>
          </a:p>
          <a:p>
            <a:pPr lvl="2"/>
            <a:r>
              <a:rPr lang="en-US" dirty="0">
                <a:solidFill>
                  <a:schemeClr val="tx1"/>
                </a:solidFill>
                <a:latin typeface="Times New Roman" panose="02020603050405020304" pitchFamily="18" charset="0"/>
                <a:cs typeface="Times New Roman" panose="02020603050405020304" pitchFamily="18" charset="0"/>
              </a:rPr>
              <a:t>Other special requirements</a:t>
            </a:r>
          </a:p>
        </p:txBody>
      </p:sp>
    </p:spTree>
    <p:extLst>
      <p:ext uri="{BB962C8B-B14F-4D97-AF65-F5344CB8AC3E}">
        <p14:creationId xmlns:p14="http://schemas.microsoft.com/office/powerpoint/2010/main" val="1769099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578A52D-2496-4956-A9A4-EA5C38B2F1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999"/>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Rectangle 9">
            <a:extLst>
              <a:ext uri="{FF2B5EF4-FFF2-40B4-BE49-F238E27FC236}">
                <a16:creationId xmlns:a16="http://schemas.microsoft.com/office/drawing/2014/main" id="{9809C8E2-EF9B-4E0B-A17E-836DE0508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1299" y="321733"/>
            <a:ext cx="8661399" cy="1886373"/>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FF331118-3F5B-470C-BA12-4D3BAB5F626F}"/>
              </a:ext>
            </a:extLst>
          </p:cNvPr>
          <p:cNvSpPr>
            <a:spLocks noGrp="1"/>
          </p:cNvSpPr>
          <p:nvPr>
            <p:ph type="title"/>
          </p:nvPr>
        </p:nvSpPr>
        <p:spPr>
          <a:xfrm>
            <a:off x="857250" y="609600"/>
            <a:ext cx="7406640" cy="1356360"/>
          </a:xfrm>
        </p:spPr>
        <p:txBody>
          <a:bodyPr>
            <a:normAutofit/>
          </a:bodyPr>
          <a:lstStyle/>
          <a:p>
            <a:r>
              <a:rPr lang="en-US" b="1" dirty="0">
                <a:solidFill>
                  <a:srgbClr val="FFFFFF"/>
                </a:solidFill>
              </a:rPr>
              <a:t>Overview of Catalog Copy </a:t>
            </a:r>
          </a:p>
        </p:txBody>
      </p:sp>
      <p:sp useBgFill="1">
        <p:nvSpPr>
          <p:cNvPr id="12" name="Rectangle 11">
            <a:extLst>
              <a:ext uri="{FF2B5EF4-FFF2-40B4-BE49-F238E27FC236}">
                <a16:creationId xmlns:a16="http://schemas.microsoft.com/office/drawing/2014/main" id="{61EB557E-621E-4254-B750-85274C5F4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29841"/>
            <a:ext cx="9144000" cy="43281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8FFE468-1690-410C-AC96-CE40AC5A1F6F}"/>
              </a:ext>
            </a:extLst>
          </p:cNvPr>
          <p:cNvSpPr>
            <a:spLocks noGrp="1"/>
          </p:cNvSpPr>
          <p:nvPr>
            <p:ph idx="1"/>
          </p:nvPr>
        </p:nvSpPr>
        <p:spPr>
          <a:xfrm>
            <a:off x="736270" y="2529841"/>
            <a:ext cx="7525633" cy="4328157"/>
          </a:xfrm>
        </p:spPr>
        <p:txBody>
          <a:bodyPr>
            <a:normAutofit/>
          </a:bodyPr>
          <a:lstStyle/>
          <a:p>
            <a:pPr marL="0" indent="0">
              <a:buNone/>
            </a:pPr>
            <a:endParaRPr lang="en-US" sz="1800" dirty="0">
              <a:solidFill>
                <a:schemeClr val="tx1"/>
              </a:solidFill>
              <a:latin typeface="Times New Roman" panose="02020603050405020304" pitchFamily="18" charset="0"/>
              <a:cs typeface="Times New Roman" panose="02020603050405020304" pitchFamily="18" charset="0"/>
            </a:endParaRPr>
          </a:p>
          <a:p>
            <a:pPr marL="0" indent="0">
              <a:buNone/>
            </a:pPr>
            <a:r>
              <a:rPr lang="en-US" sz="1800" dirty="0">
                <a:solidFill>
                  <a:schemeClr val="tx1"/>
                </a:solidFill>
                <a:latin typeface="Times New Roman" panose="02020603050405020304" pitchFamily="18" charset="0"/>
                <a:cs typeface="Times New Roman" panose="02020603050405020304" pitchFamily="18" charset="0"/>
              </a:rPr>
              <a:t>What does </a:t>
            </a:r>
            <a:r>
              <a:rPr lang="en-US" sz="1800" u="sng" dirty="0">
                <a:solidFill>
                  <a:schemeClr val="tx1"/>
                </a:solidFill>
                <a:latin typeface="Times New Roman" panose="02020603050405020304" pitchFamily="18" charset="0"/>
                <a:cs typeface="Times New Roman" panose="02020603050405020304" pitchFamily="18" charset="0"/>
              </a:rPr>
              <a:t>not</a:t>
            </a:r>
            <a:r>
              <a:rPr lang="en-US" sz="1800" dirty="0">
                <a:solidFill>
                  <a:schemeClr val="tx1"/>
                </a:solidFill>
                <a:latin typeface="Times New Roman" panose="02020603050405020304" pitchFamily="18" charset="0"/>
                <a:cs typeface="Times New Roman" panose="02020603050405020304" pitchFamily="18" charset="0"/>
              </a:rPr>
              <a:t> need to be included?</a:t>
            </a:r>
          </a:p>
          <a:p>
            <a:pPr marL="0" indent="0">
              <a:buNone/>
            </a:pPr>
            <a:endParaRPr lang="en-US" sz="1800" dirty="0">
              <a:solidFill>
                <a:schemeClr val="tx1"/>
              </a:solidFill>
              <a:latin typeface="Times New Roman" panose="02020603050405020304" pitchFamily="18" charset="0"/>
              <a:cs typeface="Times New Roman" panose="02020603050405020304" pitchFamily="18" charset="0"/>
            </a:endParaRPr>
          </a:p>
          <a:p>
            <a:pPr lvl="1"/>
            <a:r>
              <a:rPr lang="en-US" dirty="0">
                <a:solidFill>
                  <a:schemeClr val="tx1"/>
                </a:solidFill>
                <a:latin typeface="Times New Roman" panose="02020603050405020304" pitchFamily="18" charset="0"/>
                <a:cs typeface="Times New Roman" panose="02020603050405020304" pitchFamily="18" charset="0"/>
              </a:rPr>
              <a:t>Course titles and descriptions, or names of faculty teaching courses</a:t>
            </a:r>
          </a:p>
          <a:p>
            <a:pPr lvl="2"/>
            <a:r>
              <a:rPr lang="en-US" sz="1800" dirty="0">
                <a:solidFill>
                  <a:schemeClr val="tx1"/>
                </a:solidFill>
                <a:latin typeface="Times New Roman" panose="02020603050405020304" pitchFamily="18" charset="0"/>
                <a:cs typeface="Times New Roman" panose="02020603050405020304" pitchFamily="18" charset="0"/>
              </a:rPr>
              <a:t>E.g., EPSY 5605, </a:t>
            </a:r>
            <a:r>
              <a:rPr lang="en-US" sz="1800" dirty="0">
                <a:solidFill>
                  <a:schemeClr val="tx1"/>
                </a:solidFill>
                <a:highlight>
                  <a:srgbClr val="00FFFF"/>
                </a:highlight>
                <a:latin typeface="Times New Roman" panose="02020603050405020304" pitchFamily="18" charset="0"/>
                <a:cs typeface="Times New Roman" panose="02020603050405020304" pitchFamily="18" charset="0"/>
              </a:rPr>
              <a:t>NOT</a:t>
            </a:r>
            <a:r>
              <a:rPr lang="en-US" sz="1800" dirty="0">
                <a:solidFill>
                  <a:schemeClr val="tx1"/>
                </a:solidFill>
                <a:latin typeface="Times New Roman" panose="02020603050405020304" pitchFamily="18" charset="0"/>
                <a:cs typeface="Times New Roman" panose="02020603050405020304" pitchFamily="18" charset="0"/>
              </a:rPr>
              <a:t> EPSY 5605, Quantitative Methods in Research I</a:t>
            </a:r>
          </a:p>
          <a:p>
            <a:pPr lvl="1"/>
            <a:r>
              <a:rPr lang="en-US" dirty="0">
                <a:solidFill>
                  <a:schemeClr val="tx1"/>
                </a:solidFill>
                <a:latin typeface="Times New Roman" panose="02020603050405020304" pitchFamily="18" charset="0"/>
                <a:cs typeface="Times New Roman" panose="02020603050405020304" pitchFamily="18" charset="0"/>
              </a:rPr>
              <a:t>Descriptions of processes (e.g., when/how general exams are given)</a:t>
            </a:r>
          </a:p>
          <a:p>
            <a:pPr lvl="1"/>
            <a:r>
              <a:rPr lang="en-US" dirty="0">
                <a:solidFill>
                  <a:schemeClr val="tx1"/>
                </a:solidFill>
                <a:latin typeface="Times New Roman" panose="02020603050405020304" pitchFamily="18" charset="0"/>
                <a:cs typeface="Times New Roman" panose="02020603050405020304" pitchFamily="18" charset="0"/>
              </a:rPr>
              <a:t>Detailed admissions information</a:t>
            </a:r>
          </a:p>
          <a:p>
            <a:pPr marL="0" indent="0">
              <a:buNone/>
            </a:pPr>
            <a:endParaRPr lang="en-US" sz="1800" dirty="0">
              <a:solidFill>
                <a:schemeClr val="tx1"/>
              </a:solidFill>
              <a:latin typeface="Times New Roman" panose="02020603050405020304" pitchFamily="18" charset="0"/>
              <a:cs typeface="Times New Roman" panose="02020603050405020304" pitchFamily="18" charset="0"/>
            </a:endParaRPr>
          </a:p>
          <a:p>
            <a:pPr marL="0" indent="0">
              <a:buNone/>
            </a:pPr>
            <a:r>
              <a:rPr lang="en-US" sz="1800" dirty="0">
                <a:solidFill>
                  <a:schemeClr val="tx1"/>
                </a:solidFill>
                <a:latin typeface="Times New Roman" panose="02020603050405020304" pitchFamily="18" charset="0"/>
                <a:cs typeface="Times New Roman" panose="02020603050405020304" pitchFamily="18" charset="0"/>
              </a:rPr>
              <a:t>Catalog as a “pseudo” contract:</a:t>
            </a:r>
          </a:p>
          <a:p>
            <a:pPr lvl="1"/>
            <a:r>
              <a:rPr lang="en-US" dirty="0">
                <a:solidFill>
                  <a:schemeClr val="tx1"/>
                </a:solidFill>
                <a:latin typeface="Times New Roman" panose="02020603050405020304" pitchFamily="18" charset="0"/>
                <a:cs typeface="Times New Roman" panose="02020603050405020304" pitchFamily="18" charset="0"/>
              </a:rPr>
              <a:t>Programs can allow substitutions and waivers (within TGS minimums)</a:t>
            </a:r>
          </a:p>
          <a:p>
            <a:pPr lvl="1"/>
            <a:r>
              <a:rPr lang="en-US" dirty="0">
                <a:solidFill>
                  <a:schemeClr val="tx1"/>
                </a:solidFill>
                <a:latin typeface="Times New Roman" panose="02020603050405020304" pitchFamily="18" charset="0"/>
                <a:cs typeface="Times New Roman" panose="02020603050405020304" pitchFamily="18" charset="0"/>
              </a:rPr>
              <a:t>Major advisors can have more specific requirements for their students (subject to TGS limitations)</a:t>
            </a:r>
          </a:p>
          <a:p>
            <a:pPr marL="0" indent="0">
              <a:buNone/>
            </a:pPr>
            <a:endParaRPr lang="en-US" sz="1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3658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578A52D-2496-4956-A9A4-EA5C38B2F1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999"/>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Rectangle 9">
            <a:extLst>
              <a:ext uri="{FF2B5EF4-FFF2-40B4-BE49-F238E27FC236}">
                <a16:creationId xmlns:a16="http://schemas.microsoft.com/office/drawing/2014/main" id="{9809C8E2-EF9B-4E0B-A17E-836DE0508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1299" y="321733"/>
            <a:ext cx="8661399" cy="1886373"/>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FF331118-3F5B-470C-BA12-4D3BAB5F626F}"/>
              </a:ext>
            </a:extLst>
          </p:cNvPr>
          <p:cNvSpPr>
            <a:spLocks noGrp="1"/>
          </p:cNvSpPr>
          <p:nvPr>
            <p:ph type="title"/>
          </p:nvPr>
        </p:nvSpPr>
        <p:spPr>
          <a:xfrm>
            <a:off x="857250" y="609600"/>
            <a:ext cx="7406640" cy="1356360"/>
          </a:xfrm>
        </p:spPr>
        <p:txBody>
          <a:bodyPr>
            <a:normAutofit/>
          </a:bodyPr>
          <a:lstStyle/>
          <a:p>
            <a:r>
              <a:rPr lang="en-US" b="1">
                <a:solidFill>
                  <a:srgbClr val="FFFFFF"/>
                </a:solidFill>
              </a:rPr>
              <a:t>How to make changes to catalog copy?</a:t>
            </a:r>
          </a:p>
        </p:txBody>
      </p:sp>
      <p:sp useBgFill="1">
        <p:nvSpPr>
          <p:cNvPr id="12" name="Rectangle 11">
            <a:extLst>
              <a:ext uri="{FF2B5EF4-FFF2-40B4-BE49-F238E27FC236}">
                <a16:creationId xmlns:a16="http://schemas.microsoft.com/office/drawing/2014/main" id="{61EB557E-621E-4254-B750-85274C5F4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29841"/>
            <a:ext cx="9144000" cy="43281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8FFE468-1690-410C-AC96-CE40AC5A1F6F}"/>
              </a:ext>
            </a:extLst>
          </p:cNvPr>
          <p:cNvSpPr>
            <a:spLocks noGrp="1"/>
          </p:cNvSpPr>
          <p:nvPr>
            <p:ph idx="1"/>
          </p:nvPr>
        </p:nvSpPr>
        <p:spPr>
          <a:xfrm>
            <a:off x="857250" y="2852530"/>
            <a:ext cx="7404653" cy="3243469"/>
          </a:xfrm>
        </p:spPr>
        <p:txBody>
          <a:bodyPr>
            <a:normAutofit/>
          </a:bodyPr>
          <a:lstStyle/>
          <a:p>
            <a:pPr marL="0" indent="0">
              <a:buNone/>
            </a:pPr>
            <a:endParaRPr lang="en-US">
              <a:solidFill>
                <a:schemeClr val="tx1"/>
              </a:solidFill>
            </a:endParaRPr>
          </a:p>
          <a:p>
            <a:pPr marL="0" indent="0">
              <a:buNone/>
            </a:pPr>
            <a:r>
              <a:rPr lang="en-US">
                <a:solidFill>
                  <a:schemeClr val="tx1"/>
                </a:solidFill>
              </a:rPr>
              <a:t>Changes are made through the </a:t>
            </a:r>
            <a:r>
              <a:rPr lang="en-US" b="1">
                <a:solidFill>
                  <a:schemeClr val="tx1"/>
                </a:solidFill>
              </a:rPr>
              <a:t>GPAR</a:t>
            </a:r>
            <a:r>
              <a:rPr lang="en-US">
                <a:solidFill>
                  <a:schemeClr val="tx1"/>
                </a:solidFill>
              </a:rPr>
              <a:t> system (electronic workflow):</a:t>
            </a:r>
          </a:p>
          <a:p>
            <a:pPr marL="0" indent="0">
              <a:buNone/>
            </a:pPr>
            <a:endParaRPr lang="en-US">
              <a:solidFill>
                <a:schemeClr val="tx1"/>
              </a:solidFill>
            </a:endParaRPr>
          </a:p>
          <a:p>
            <a:pPr marL="0" indent="0">
              <a:buNone/>
            </a:pPr>
            <a:r>
              <a:rPr lang="en-US">
                <a:solidFill>
                  <a:schemeClr val="tx1"/>
                </a:solidFill>
                <a:hlinkClick r:id="rId3"/>
              </a:rPr>
              <a:t>https://grad.uconn.edu/faculty/gpar/</a:t>
            </a:r>
            <a:r>
              <a:rPr lang="en-US">
                <a:solidFill>
                  <a:schemeClr val="tx1"/>
                </a:solidFill>
              </a:rPr>
              <a:t> </a:t>
            </a:r>
          </a:p>
        </p:txBody>
      </p:sp>
    </p:spTree>
    <p:extLst>
      <p:ext uri="{BB962C8B-B14F-4D97-AF65-F5344CB8AC3E}">
        <p14:creationId xmlns:p14="http://schemas.microsoft.com/office/powerpoint/2010/main" val="1919974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1A62574-A8C3-43CD-8CCE-E161A907A4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3355" y="243840"/>
            <a:ext cx="8793480" cy="6377939"/>
          </a:xfrm>
          <a:prstGeom prst="rect">
            <a:avLst/>
          </a:prstGeom>
          <a:solidFill>
            <a:schemeClr val="accent1">
              <a:lumMod val="50000"/>
            </a:schemeClr>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pic>
        <p:nvPicPr>
          <p:cNvPr id="5" name="Picture 4" descr="High angle view of a rolled paper, brown notebook, and black notepad on a wooden table">
            <a:extLst>
              <a:ext uri="{FF2B5EF4-FFF2-40B4-BE49-F238E27FC236}">
                <a16:creationId xmlns:a16="http://schemas.microsoft.com/office/drawing/2014/main" id="{8E0CE0F0-6668-CB16-15C1-F201559E76D9}"/>
              </a:ext>
            </a:extLst>
          </p:cNvPr>
          <p:cNvPicPr>
            <a:picLocks noChangeAspect="1"/>
          </p:cNvPicPr>
          <p:nvPr/>
        </p:nvPicPr>
        <p:blipFill rotWithShape="1">
          <a:blip r:embed="rId2">
            <a:duotone>
              <a:schemeClr val="accent1">
                <a:shade val="45000"/>
                <a:satMod val="135000"/>
              </a:schemeClr>
              <a:prstClr val="white"/>
            </a:duotone>
            <a:alphaModFix amt="15000"/>
          </a:blip>
          <a:srcRect r="10999" b="-2"/>
          <a:stretch/>
        </p:blipFill>
        <p:spPr>
          <a:xfrm>
            <a:off x="20" y="3808"/>
            <a:ext cx="9143980" cy="6858001"/>
          </a:xfrm>
          <a:prstGeom prst="rect">
            <a:avLst/>
          </a:prstGeom>
        </p:spPr>
      </p:pic>
      <p:sp>
        <p:nvSpPr>
          <p:cNvPr id="11" name="Rectangle 10">
            <a:extLst>
              <a:ext uri="{FF2B5EF4-FFF2-40B4-BE49-F238E27FC236}">
                <a16:creationId xmlns:a16="http://schemas.microsoft.com/office/drawing/2014/main" id="{1A2F5F07-34E6-4B28-8D8B-C76C7BD77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1450" y="246888"/>
            <a:ext cx="8793480" cy="6377939"/>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p:cNvSpPr>
            <a:spLocks noGrp="1"/>
          </p:cNvSpPr>
          <p:nvPr>
            <p:ph type="title"/>
          </p:nvPr>
        </p:nvSpPr>
        <p:spPr>
          <a:xfrm>
            <a:off x="857250" y="609600"/>
            <a:ext cx="7406640" cy="1356360"/>
          </a:xfrm>
        </p:spPr>
        <p:txBody>
          <a:bodyPr>
            <a:normAutofit/>
          </a:bodyPr>
          <a:lstStyle/>
          <a:p>
            <a:r>
              <a:rPr lang="en-US" sz="3400" b="1">
                <a:solidFill>
                  <a:schemeClr val="bg1"/>
                </a:solidFill>
              </a:rPr>
              <a:t>What is GPAR?</a:t>
            </a:r>
            <a:br>
              <a:rPr lang="en-US" sz="3400" b="1">
                <a:solidFill>
                  <a:schemeClr val="bg1"/>
                </a:solidFill>
              </a:rPr>
            </a:br>
            <a:r>
              <a:rPr lang="en-US" sz="3400" b="1">
                <a:solidFill>
                  <a:schemeClr val="bg1"/>
                </a:solidFill>
              </a:rPr>
              <a:t> (Graduate Program Approval Request)</a:t>
            </a:r>
          </a:p>
        </p:txBody>
      </p:sp>
      <p:sp>
        <p:nvSpPr>
          <p:cNvPr id="3" name="Content Placeholder 2"/>
          <p:cNvSpPr>
            <a:spLocks noGrp="1"/>
          </p:cNvSpPr>
          <p:nvPr>
            <p:ph idx="1"/>
          </p:nvPr>
        </p:nvSpPr>
        <p:spPr>
          <a:xfrm>
            <a:off x="857250" y="2057400"/>
            <a:ext cx="7404653" cy="4038600"/>
          </a:xfrm>
        </p:spPr>
        <p:txBody>
          <a:bodyPr>
            <a:normAutofit/>
          </a:bodyPr>
          <a:lstStyle/>
          <a:p>
            <a:r>
              <a:rPr lang="en-US" sz="1700">
                <a:solidFill>
                  <a:schemeClr val="bg1"/>
                </a:solidFill>
              </a:rPr>
              <a:t>Electronic workflow for approval of actions related to </a:t>
            </a:r>
            <a:r>
              <a:rPr lang="en-US" sz="1700" u="sng">
                <a:solidFill>
                  <a:schemeClr val="bg1"/>
                </a:solidFill>
              </a:rPr>
              <a:t>graduate </a:t>
            </a:r>
            <a:r>
              <a:rPr lang="en-US" sz="1700">
                <a:solidFill>
                  <a:schemeClr val="bg1"/>
                </a:solidFill>
              </a:rPr>
              <a:t>degree and certificate programs (not for undergraduate program changes)</a:t>
            </a:r>
          </a:p>
          <a:p>
            <a:endParaRPr lang="en-US" sz="1700">
              <a:solidFill>
                <a:schemeClr val="bg1"/>
              </a:solidFill>
            </a:endParaRPr>
          </a:p>
          <a:p>
            <a:r>
              <a:rPr lang="en-US" sz="1700">
                <a:solidFill>
                  <a:schemeClr val="bg1"/>
                </a:solidFill>
              </a:rPr>
              <a:t>Types of Actions</a:t>
            </a:r>
          </a:p>
          <a:p>
            <a:pPr lvl="1"/>
            <a:r>
              <a:rPr lang="en-US" sz="1700">
                <a:solidFill>
                  <a:schemeClr val="bg1"/>
                </a:solidFill>
              </a:rPr>
              <a:t>creation, modification, or elimination of program</a:t>
            </a:r>
          </a:p>
          <a:p>
            <a:pPr lvl="1"/>
            <a:r>
              <a:rPr lang="en-US" sz="1700">
                <a:solidFill>
                  <a:schemeClr val="bg1"/>
                </a:solidFill>
              </a:rPr>
              <a:t>changes to program requirements in Grad Catalog</a:t>
            </a:r>
          </a:p>
          <a:p>
            <a:pPr lvl="1"/>
            <a:endParaRPr lang="en-US" sz="1700">
              <a:solidFill>
                <a:schemeClr val="bg1"/>
              </a:solidFill>
            </a:endParaRPr>
          </a:p>
          <a:p>
            <a:r>
              <a:rPr lang="en-US" sz="1700">
                <a:solidFill>
                  <a:schemeClr val="bg1"/>
                </a:solidFill>
              </a:rPr>
              <a:t>Similar to, but distinct from, Course Action Request (CAR)</a:t>
            </a:r>
          </a:p>
          <a:p>
            <a:pPr lvl="1"/>
            <a:r>
              <a:rPr lang="en-US" sz="1700">
                <a:solidFill>
                  <a:schemeClr val="bg1"/>
                </a:solidFill>
              </a:rPr>
              <a:t>GPAR is for graduate </a:t>
            </a:r>
            <a:r>
              <a:rPr lang="en-US" sz="1700" u="sng">
                <a:solidFill>
                  <a:schemeClr val="bg1"/>
                </a:solidFill>
              </a:rPr>
              <a:t>program</a:t>
            </a:r>
            <a:r>
              <a:rPr lang="en-US" sz="1700">
                <a:solidFill>
                  <a:schemeClr val="bg1"/>
                </a:solidFill>
              </a:rPr>
              <a:t> changes</a:t>
            </a:r>
          </a:p>
          <a:p>
            <a:pPr lvl="1"/>
            <a:r>
              <a:rPr lang="en-US" sz="1700">
                <a:solidFill>
                  <a:schemeClr val="bg1"/>
                </a:solidFill>
              </a:rPr>
              <a:t>CAR is for graduate (and undergraduate) </a:t>
            </a:r>
            <a:r>
              <a:rPr lang="en-US" sz="1700" u="sng">
                <a:solidFill>
                  <a:schemeClr val="bg1"/>
                </a:solidFill>
              </a:rPr>
              <a:t>course</a:t>
            </a:r>
            <a:r>
              <a:rPr lang="en-US" sz="1700">
                <a:solidFill>
                  <a:schemeClr val="bg1"/>
                </a:solidFill>
              </a:rPr>
              <a:t> changes (run by Senate)</a:t>
            </a:r>
          </a:p>
          <a:p>
            <a:pPr lvl="1"/>
            <a:r>
              <a:rPr lang="en-US" sz="1700">
                <a:solidFill>
                  <a:schemeClr val="bg1"/>
                </a:solidFill>
              </a:rPr>
              <a:t>The Graduate School views CARs for courses graded S/U and those under the auspices of TGS</a:t>
            </a:r>
          </a:p>
        </p:txBody>
      </p:sp>
    </p:spTree>
    <p:extLst>
      <p:ext uri="{BB962C8B-B14F-4D97-AF65-F5344CB8AC3E}">
        <p14:creationId xmlns:p14="http://schemas.microsoft.com/office/powerpoint/2010/main" val="3527465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C67B137-15B0-4AF6-94A8-AC00BA8D7B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5699F27B-22F2-45E1-BFB8-2B1FF14A95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3355" y="243840"/>
            <a:ext cx="8793480" cy="6377939"/>
          </a:xfrm>
          <a:prstGeom prst="rect">
            <a:avLst/>
          </a:prstGeom>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p:cNvSpPr>
            <a:spLocks noGrp="1"/>
          </p:cNvSpPr>
          <p:nvPr>
            <p:ph type="title"/>
          </p:nvPr>
        </p:nvSpPr>
        <p:spPr>
          <a:xfrm>
            <a:off x="482600" y="643466"/>
            <a:ext cx="2702052" cy="5269651"/>
          </a:xfrm>
        </p:spPr>
        <p:txBody>
          <a:bodyPr>
            <a:normAutofit/>
          </a:bodyPr>
          <a:lstStyle/>
          <a:p>
            <a:pPr algn="ctr"/>
            <a:r>
              <a:rPr lang="en-US" sz="2800" b="1" dirty="0">
                <a:solidFill>
                  <a:schemeClr val="tx2"/>
                </a:solidFill>
              </a:rPr>
              <a:t>What does GPAR do?</a:t>
            </a:r>
          </a:p>
        </p:txBody>
      </p:sp>
      <p:cxnSp>
        <p:nvCxnSpPr>
          <p:cNvPr id="12" name="Straight Connector 11">
            <a:extLst>
              <a:ext uri="{FF2B5EF4-FFF2-40B4-BE49-F238E27FC236}">
                <a16:creationId xmlns:a16="http://schemas.microsoft.com/office/drawing/2014/main" id="{633ABDA7-FF8C-4E26-8C7D-47E0AE54EA2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265557"/>
            <a:ext cx="5273" cy="393192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802064" y="643465"/>
            <a:ext cx="4626821" cy="5876087"/>
          </a:xfrm>
        </p:spPr>
        <p:txBody>
          <a:bodyPr anchor="ctr">
            <a:normAutofit/>
          </a:bodyPr>
          <a:lstStyle/>
          <a:p>
            <a:r>
              <a:rPr lang="en-US" sz="1600" dirty="0">
                <a:solidFill>
                  <a:schemeClr val="tx2"/>
                </a:solidFill>
              </a:rPr>
              <a:t>Automatically routes proposals through necessary approval stages (depending on nature of proposal), including: </a:t>
            </a:r>
          </a:p>
          <a:p>
            <a:pPr lvl="2"/>
            <a:r>
              <a:rPr lang="en-US" dirty="0">
                <a:solidFill>
                  <a:schemeClr val="tx2"/>
                </a:solidFill>
              </a:rPr>
              <a:t>Department(s)</a:t>
            </a:r>
          </a:p>
          <a:p>
            <a:pPr lvl="2"/>
            <a:r>
              <a:rPr lang="en-US" dirty="0">
                <a:solidFill>
                  <a:schemeClr val="tx2"/>
                </a:solidFill>
              </a:rPr>
              <a:t>School/College(s)</a:t>
            </a:r>
          </a:p>
          <a:p>
            <a:pPr lvl="2"/>
            <a:r>
              <a:rPr lang="en-US" dirty="0">
                <a:solidFill>
                  <a:schemeClr val="tx2"/>
                </a:solidFill>
              </a:rPr>
              <a:t>Review by Registrar’s Office, CETL, ISSS, Library</a:t>
            </a:r>
          </a:p>
          <a:p>
            <a:pPr lvl="2"/>
            <a:r>
              <a:rPr lang="en-US" dirty="0">
                <a:solidFill>
                  <a:schemeClr val="tx2"/>
                </a:solidFill>
              </a:rPr>
              <a:t>The Graduate School (Executive Committee)</a:t>
            </a:r>
          </a:p>
          <a:p>
            <a:pPr lvl="2"/>
            <a:r>
              <a:rPr lang="en-US" dirty="0">
                <a:solidFill>
                  <a:schemeClr val="tx2"/>
                </a:solidFill>
              </a:rPr>
              <a:t>Provost’s Office (</a:t>
            </a:r>
            <a:r>
              <a:rPr lang="en-US" dirty="0" err="1">
                <a:solidFill>
                  <a:schemeClr val="tx2"/>
                </a:solidFill>
              </a:rPr>
              <a:t>CoD</a:t>
            </a:r>
            <a:r>
              <a:rPr lang="en-US" dirty="0">
                <a:solidFill>
                  <a:schemeClr val="tx2"/>
                </a:solidFill>
              </a:rPr>
              <a:t>, </a:t>
            </a:r>
            <a:r>
              <a:rPr lang="en-US" dirty="0" err="1">
                <a:solidFill>
                  <a:schemeClr val="tx2"/>
                </a:solidFill>
              </a:rPr>
              <a:t>BoT</a:t>
            </a:r>
            <a:r>
              <a:rPr lang="en-US" dirty="0">
                <a:solidFill>
                  <a:schemeClr val="tx2"/>
                </a:solidFill>
              </a:rPr>
              <a:t>)</a:t>
            </a:r>
          </a:p>
          <a:p>
            <a:endParaRPr lang="en-US" sz="1600" dirty="0">
              <a:solidFill>
                <a:schemeClr val="tx2"/>
              </a:solidFill>
            </a:endParaRPr>
          </a:p>
          <a:p>
            <a:r>
              <a:rPr lang="en-US" sz="1600" dirty="0">
                <a:solidFill>
                  <a:schemeClr val="tx2"/>
                </a:solidFill>
              </a:rPr>
              <a:t>Be sure to list </a:t>
            </a:r>
            <a:r>
              <a:rPr lang="en-US" sz="1600" i="1" dirty="0">
                <a:solidFill>
                  <a:schemeClr val="tx2"/>
                </a:solidFill>
              </a:rPr>
              <a:t>all </a:t>
            </a:r>
            <a:r>
              <a:rPr lang="en-US" sz="1600" dirty="0">
                <a:solidFill>
                  <a:schemeClr val="tx2"/>
                </a:solidFill>
              </a:rPr>
              <a:t>of the departments and schools/colleges involved.</a:t>
            </a:r>
          </a:p>
          <a:p>
            <a:endParaRPr lang="en-US" sz="1600" dirty="0">
              <a:solidFill>
                <a:schemeClr val="tx2"/>
              </a:solidFill>
            </a:endParaRPr>
          </a:p>
          <a:p>
            <a:r>
              <a:rPr lang="en-US" sz="1600" dirty="0">
                <a:solidFill>
                  <a:schemeClr val="tx2"/>
                </a:solidFill>
              </a:rPr>
              <a:t>Allows initiator to track and share proposal</a:t>
            </a:r>
          </a:p>
          <a:p>
            <a:endParaRPr lang="en-US" sz="1600" dirty="0">
              <a:solidFill>
                <a:schemeClr val="tx2"/>
              </a:solidFill>
            </a:endParaRPr>
          </a:p>
          <a:p>
            <a:r>
              <a:rPr lang="en-US" sz="1600" dirty="0">
                <a:solidFill>
                  <a:schemeClr val="tx2"/>
                </a:solidFill>
              </a:rPr>
              <a:t>Notifies various units of final approvals for subsequent action</a:t>
            </a:r>
          </a:p>
          <a:p>
            <a:endParaRPr lang="en-US" sz="1600" dirty="0">
              <a:solidFill>
                <a:schemeClr val="tx2"/>
              </a:solidFill>
            </a:endParaRPr>
          </a:p>
          <a:p>
            <a:r>
              <a:rPr lang="en-US" sz="1600" dirty="0">
                <a:solidFill>
                  <a:schemeClr val="tx2"/>
                </a:solidFill>
              </a:rPr>
              <a:t>Archives approved proposals</a:t>
            </a:r>
          </a:p>
        </p:txBody>
      </p:sp>
    </p:spTree>
    <p:extLst>
      <p:ext uri="{BB962C8B-B14F-4D97-AF65-F5344CB8AC3E}">
        <p14:creationId xmlns:p14="http://schemas.microsoft.com/office/powerpoint/2010/main" val="3268825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578A52D-2496-4956-A9A4-EA5C38B2F1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999"/>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Rectangle 9">
            <a:extLst>
              <a:ext uri="{FF2B5EF4-FFF2-40B4-BE49-F238E27FC236}">
                <a16:creationId xmlns:a16="http://schemas.microsoft.com/office/drawing/2014/main" id="{9809C8E2-EF9B-4E0B-A17E-836DE0508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1299" y="321733"/>
            <a:ext cx="8661399" cy="1886373"/>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FF331118-3F5B-470C-BA12-4D3BAB5F626F}"/>
              </a:ext>
            </a:extLst>
          </p:cNvPr>
          <p:cNvSpPr>
            <a:spLocks noGrp="1"/>
          </p:cNvSpPr>
          <p:nvPr>
            <p:ph type="title"/>
          </p:nvPr>
        </p:nvSpPr>
        <p:spPr>
          <a:xfrm>
            <a:off x="857250" y="609600"/>
            <a:ext cx="7406640" cy="1356360"/>
          </a:xfrm>
        </p:spPr>
        <p:txBody>
          <a:bodyPr>
            <a:normAutofit/>
          </a:bodyPr>
          <a:lstStyle/>
          <a:p>
            <a:r>
              <a:rPr lang="en-US" b="1">
                <a:solidFill>
                  <a:srgbClr val="FFFFFF"/>
                </a:solidFill>
              </a:rPr>
              <a:t>Changes in catalog copy:  </a:t>
            </a:r>
            <a:br>
              <a:rPr lang="en-US" b="1">
                <a:solidFill>
                  <a:srgbClr val="FFFFFF"/>
                </a:solidFill>
              </a:rPr>
            </a:br>
            <a:r>
              <a:rPr lang="en-US" b="1">
                <a:solidFill>
                  <a:srgbClr val="FFFFFF"/>
                </a:solidFill>
              </a:rPr>
              <a:t>What is needed?</a:t>
            </a:r>
          </a:p>
        </p:txBody>
      </p:sp>
      <p:sp useBgFill="1">
        <p:nvSpPr>
          <p:cNvPr id="12" name="Rectangle 11">
            <a:extLst>
              <a:ext uri="{FF2B5EF4-FFF2-40B4-BE49-F238E27FC236}">
                <a16:creationId xmlns:a16="http://schemas.microsoft.com/office/drawing/2014/main" id="{61EB557E-621E-4254-B750-85274C5F4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29841"/>
            <a:ext cx="9144000" cy="43281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8FFE468-1690-410C-AC96-CE40AC5A1F6F}"/>
              </a:ext>
            </a:extLst>
          </p:cNvPr>
          <p:cNvSpPr>
            <a:spLocks noGrp="1"/>
          </p:cNvSpPr>
          <p:nvPr>
            <p:ph idx="1"/>
          </p:nvPr>
        </p:nvSpPr>
        <p:spPr>
          <a:xfrm>
            <a:off x="857250" y="2852530"/>
            <a:ext cx="7404653" cy="3243469"/>
          </a:xfrm>
        </p:spPr>
        <p:txBody>
          <a:bodyPr>
            <a:normAutofit/>
          </a:bodyPr>
          <a:lstStyle/>
          <a:p>
            <a:pPr marL="0" indent="0">
              <a:buNone/>
            </a:pPr>
            <a:endParaRPr lang="en-US">
              <a:solidFill>
                <a:schemeClr val="tx1"/>
              </a:solidFill>
            </a:endParaRPr>
          </a:p>
          <a:p>
            <a:pPr marL="0" indent="0">
              <a:buNone/>
            </a:pPr>
            <a:r>
              <a:rPr lang="en-US">
                <a:solidFill>
                  <a:schemeClr val="tx1"/>
                </a:solidFill>
              </a:rPr>
              <a:t>Change program requirements and/or Graduate Catalog copy:</a:t>
            </a:r>
          </a:p>
          <a:p>
            <a:pPr marL="0" indent="0">
              <a:buNone/>
            </a:pPr>
            <a:endParaRPr lang="en-US">
              <a:solidFill>
                <a:schemeClr val="tx1"/>
              </a:solidFill>
            </a:endParaRPr>
          </a:p>
          <a:p>
            <a:pPr lvl="1"/>
            <a:r>
              <a:rPr lang="en-US">
                <a:solidFill>
                  <a:schemeClr val="tx1"/>
                </a:solidFill>
              </a:rPr>
              <a:t>Old catalog copy (only sections being revised)</a:t>
            </a:r>
          </a:p>
          <a:p>
            <a:pPr lvl="1"/>
            <a:r>
              <a:rPr lang="en-US">
                <a:solidFill>
                  <a:schemeClr val="tx1"/>
                </a:solidFill>
              </a:rPr>
              <a:t>Proposed new catalog copy</a:t>
            </a:r>
          </a:p>
          <a:p>
            <a:pPr lvl="1"/>
            <a:r>
              <a:rPr lang="en-US">
                <a:solidFill>
                  <a:schemeClr val="tx1"/>
                </a:solidFill>
              </a:rPr>
              <a:t>Explanation/justification for change</a:t>
            </a:r>
          </a:p>
          <a:p>
            <a:pPr lvl="1"/>
            <a:r>
              <a:rPr lang="en-US">
                <a:solidFill>
                  <a:schemeClr val="tx1"/>
                </a:solidFill>
              </a:rPr>
              <a:t>Clearly explain credit-sharing for accelerated Master’s</a:t>
            </a:r>
          </a:p>
          <a:p>
            <a:endParaRPr lang="en-US">
              <a:solidFill>
                <a:schemeClr val="tx1"/>
              </a:solidFill>
            </a:endParaRPr>
          </a:p>
        </p:txBody>
      </p:sp>
    </p:spTree>
    <p:extLst>
      <p:ext uri="{BB962C8B-B14F-4D97-AF65-F5344CB8AC3E}">
        <p14:creationId xmlns:p14="http://schemas.microsoft.com/office/powerpoint/2010/main" val="2494075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1A62574-A8C3-43CD-8CCE-E161A907A4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3355" y="243840"/>
            <a:ext cx="8793480" cy="6377939"/>
          </a:xfrm>
          <a:prstGeom prst="rect">
            <a:avLst/>
          </a:prstGeom>
          <a:solidFill>
            <a:schemeClr val="accent1">
              <a:lumMod val="50000"/>
            </a:schemeClr>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pic>
        <p:nvPicPr>
          <p:cNvPr id="5" name="Picture 4" descr="Toy plastic numbers">
            <a:extLst>
              <a:ext uri="{FF2B5EF4-FFF2-40B4-BE49-F238E27FC236}">
                <a16:creationId xmlns:a16="http://schemas.microsoft.com/office/drawing/2014/main" id="{F17DA2C9-0209-9981-8CC9-F6557F56F234}"/>
              </a:ext>
            </a:extLst>
          </p:cNvPr>
          <p:cNvPicPr>
            <a:picLocks noChangeAspect="1"/>
          </p:cNvPicPr>
          <p:nvPr/>
        </p:nvPicPr>
        <p:blipFill rotWithShape="1">
          <a:blip r:embed="rId3">
            <a:duotone>
              <a:schemeClr val="accent1">
                <a:shade val="45000"/>
                <a:satMod val="135000"/>
              </a:schemeClr>
              <a:prstClr val="white"/>
            </a:duotone>
            <a:alphaModFix amt="15000"/>
          </a:blip>
          <a:srcRect l="2420" r="8579" b="-2"/>
          <a:stretch/>
        </p:blipFill>
        <p:spPr>
          <a:xfrm>
            <a:off x="20" y="3808"/>
            <a:ext cx="9143980" cy="6858001"/>
          </a:xfrm>
          <a:prstGeom prst="rect">
            <a:avLst/>
          </a:prstGeom>
        </p:spPr>
      </p:pic>
      <p:sp>
        <p:nvSpPr>
          <p:cNvPr id="11" name="Rectangle 10">
            <a:extLst>
              <a:ext uri="{FF2B5EF4-FFF2-40B4-BE49-F238E27FC236}">
                <a16:creationId xmlns:a16="http://schemas.microsoft.com/office/drawing/2014/main" id="{1A2F5F07-34E6-4B28-8D8B-C76C7BD77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1450" y="246888"/>
            <a:ext cx="8793480" cy="6377939"/>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FF331118-3F5B-470C-BA12-4D3BAB5F626F}"/>
              </a:ext>
            </a:extLst>
          </p:cNvPr>
          <p:cNvSpPr>
            <a:spLocks noGrp="1"/>
          </p:cNvSpPr>
          <p:nvPr>
            <p:ph type="title"/>
          </p:nvPr>
        </p:nvSpPr>
        <p:spPr>
          <a:xfrm>
            <a:off x="857250" y="609600"/>
            <a:ext cx="7406640" cy="1356360"/>
          </a:xfrm>
        </p:spPr>
        <p:txBody>
          <a:bodyPr>
            <a:normAutofit/>
          </a:bodyPr>
          <a:lstStyle/>
          <a:p>
            <a:r>
              <a:rPr lang="en-US" b="1">
                <a:solidFill>
                  <a:schemeClr val="bg1"/>
                </a:solidFill>
              </a:rPr>
              <a:t>New Programs </a:t>
            </a:r>
            <a:br>
              <a:rPr lang="en-US" b="1">
                <a:solidFill>
                  <a:schemeClr val="bg1"/>
                </a:solidFill>
              </a:rPr>
            </a:br>
            <a:r>
              <a:rPr lang="en-US" b="1">
                <a:solidFill>
                  <a:schemeClr val="bg1"/>
                </a:solidFill>
              </a:rPr>
              <a:t>(before submitting your GPAR)</a:t>
            </a:r>
          </a:p>
        </p:txBody>
      </p:sp>
      <p:sp>
        <p:nvSpPr>
          <p:cNvPr id="3" name="Content Placeholder 2">
            <a:extLst>
              <a:ext uri="{FF2B5EF4-FFF2-40B4-BE49-F238E27FC236}">
                <a16:creationId xmlns:a16="http://schemas.microsoft.com/office/drawing/2014/main" id="{D8FFE468-1690-410C-AC96-CE40AC5A1F6F}"/>
              </a:ext>
            </a:extLst>
          </p:cNvPr>
          <p:cNvSpPr>
            <a:spLocks noGrp="1"/>
          </p:cNvSpPr>
          <p:nvPr>
            <p:ph idx="1"/>
          </p:nvPr>
        </p:nvSpPr>
        <p:spPr>
          <a:xfrm>
            <a:off x="857250" y="2057400"/>
            <a:ext cx="7404653" cy="4038600"/>
          </a:xfrm>
        </p:spPr>
        <p:txBody>
          <a:bodyPr>
            <a:normAutofit/>
          </a:bodyPr>
          <a:lstStyle/>
          <a:p>
            <a:pPr marL="0" indent="0">
              <a:buNone/>
            </a:pPr>
            <a:endParaRPr lang="en-US">
              <a:solidFill>
                <a:schemeClr val="bg1"/>
              </a:solidFill>
            </a:endParaRPr>
          </a:p>
          <a:p>
            <a:pPr marL="0" indent="0">
              <a:buNone/>
            </a:pPr>
            <a:r>
              <a:rPr lang="en-US">
                <a:solidFill>
                  <a:schemeClr val="bg1"/>
                </a:solidFill>
              </a:rPr>
              <a:t>Entrepreneurial programs (certificates &amp; Master’s): </a:t>
            </a:r>
          </a:p>
          <a:p>
            <a:r>
              <a:rPr lang="en-US">
                <a:solidFill>
                  <a:schemeClr val="bg1"/>
                </a:solidFill>
              </a:rPr>
              <a:t>Consult with CETL</a:t>
            </a:r>
          </a:p>
          <a:p>
            <a:pPr lvl="1"/>
            <a:r>
              <a:rPr lang="en-US">
                <a:solidFill>
                  <a:schemeClr val="bg1"/>
                </a:solidFill>
              </a:rPr>
              <a:t>Learning objectives</a:t>
            </a:r>
          </a:p>
          <a:p>
            <a:pPr lvl="1"/>
            <a:r>
              <a:rPr lang="en-US">
                <a:solidFill>
                  <a:schemeClr val="bg1"/>
                </a:solidFill>
              </a:rPr>
              <a:t>Market research</a:t>
            </a:r>
          </a:p>
          <a:p>
            <a:r>
              <a:rPr lang="en-US">
                <a:solidFill>
                  <a:schemeClr val="bg1"/>
                </a:solidFill>
              </a:rPr>
              <a:t>Kate Clark regarding MOU</a:t>
            </a:r>
          </a:p>
          <a:p>
            <a:r>
              <a:rPr lang="en-US">
                <a:solidFill>
                  <a:schemeClr val="bg1"/>
                </a:solidFill>
              </a:rPr>
              <a:t>Appropriate CIP* code (consult with Sarah Croucher as needed)</a:t>
            </a:r>
          </a:p>
          <a:p>
            <a:endParaRPr lang="en-US">
              <a:solidFill>
                <a:schemeClr val="bg1"/>
              </a:solidFill>
            </a:endParaRPr>
          </a:p>
          <a:p>
            <a:pPr marL="0" indent="0">
              <a:buNone/>
            </a:pPr>
            <a:r>
              <a:rPr lang="en-US">
                <a:solidFill>
                  <a:schemeClr val="bg1"/>
                </a:solidFill>
              </a:rPr>
              <a:t>*Classification of Instructional Programs</a:t>
            </a:r>
          </a:p>
          <a:p>
            <a:endParaRPr lang="en-US">
              <a:solidFill>
                <a:schemeClr val="bg1"/>
              </a:solidFill>
            </a:endParaRPr>
          </a:p>
        </p:txBody>
      </p:sp>
    </p:spTree>
    <p:extLst>
      <p:ext uri="{BB962C8B-B14F-4D97-AF65-F5344CB8AC3E}">
        <p14:creationId xmlns:p14="http://schemas.microsoft.com/office/powerpoint/2010/main" val="1083435044"/>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0402FDB0E60054B87B8E4A26A8965F8" ma:contentTypeVersion="13" ma:contentTypeDescription="Create a new document." ma:contentTypeScope="" ma:versionID="9aaed749b46a3b5967b0c914108f52cc">
  <xsd:schema xmlns:xsd="http://www.w3.org/2001/XMLSchema" xmlns:xs="http://www.w3.org/2001/XMLSchema" xmlns:p="http://schemas.microsoft.com/office/2006/metadata/properties" xmlns:ns3="a70d8763-7c41-4a73-b44e-b9180792dbd4" xmlns:ns4="be2ef903-5fea-4ffb-9ba3-a46a4f7e2c6e" targetNamespace="http://schemas.microsoft.com/office/2006/metadata/properties" ma:root="true" ma:fieldsID="01d8376876c943e5c1e42e61ee507825" ns3:_="" ns4:_="">
    <xsd:import namespace="a70d8763-7c41-4a73-b44e-b9180792dbd4"/>
    <xsd:import namespace="be2ef903-5fea-4ffb-9ba3-a46a4f7e2c6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0d8763-7c41-4a73-b44e-b9180792db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e2ef903-5fea-4ffb-9ba3-a46a4f7e2c6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B6F2769-7194-4217-93D3-3AF3A4742282}">
  <ds:schemaRefs>
    <ds:schemaRef ds:uri="http://schemas.microsoft.com/office/2006/metadata/properties"/>
    <ds:schemaRef ds:uri="http://purl.org/dc/terms/"/>
    <ds:schemaRef ds:uri="http://purl.org/dc/dcmitype/"/>
    <ds:schemaRef ds:uri="http://purl.org/dc/elements/1.1/"/>
    <ds:schemaRef ds:uri="http://schemas.microsoft.com/office/infopath/2007/PartnerControls"/>
    <ds:schemaRef ds:uri="http://schemas.microsoft.com/office/2006/documentManagement/types"/>
    <ds:schemaRef ds:uri="http://schemas.openxmlformats.org/package/2006/metadata/core-properties"/>
    <ds:schemaRef ds:uri="be2ef903-5fea-4ffb-9ba3-a46a4f7e2c6e"/>
    <ds:schemaRef ds:uri="a70d8763-7c41-4a73-b44e-b9180792dbd4"/>
    <ds:schemaRef ds:uri="http://www.w3.org/XML/1998/namespace"/>
  </ds:schemaRefs>
</ds:datastoreItem>
</file>

<file path=customXml/itemProps2.xml><?xml version="1.0" encoding="utf-8"?>
<ds:datastoreItem xmlns:ds="http://schemas.openxmlformats.org/officeDocument/2006/customXml" ds:itemID="{B3CEDB4A-D060-4B23-945E-68547E525F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0d8763-7c41-4a73-b44e-b9180792dbd4"/>
    <ds:schemaRef ds:uri="be2ef903-5fea-4ffb-9ba3-a46a4f7e2c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blue-standard-template.potx</Template>
  <TotalTime>15736</TotalTime>
  <Words>1087</Words>
  <Application>Microsoft Office PowerPoint</Application>
  <PresentationFormat>On-screen Show (4:3)</PresentationFormat>
  <Paragraphs>146</Paragraphs>
  <Slides>15</Slides>
  <Notes>9</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15</vt:i4>
      </vt:variant>
    </vt:vector>
  </HeadingPairs>
  <TitlesOfParts>
    <vt:vector size="22" baseType="lpstr">
      <vt:lpstr>Arial</vt:lpstr>
      <vt:lpstr>Calibri</vt:lpstr>
      <vt:lpstr>Corbel</vt:lpstr>
      <vt:lpstr>Times New Roman</vt:lpstr>
      <vt:lpstr>1_Custom Design</vt:lpstr>
      <vt:lpstr>Custom Design</vt:lpstr>
      <vt:lpstr>Basis</vt:lpstr>
      <vt:lpstr>  Timely Topics Session Updating Your Catalog Copy and using the GPAR System   </vt:lpstr>
      <vt:lpstr>Overview of Today’s Session</vt:lpstr>
      <vt:lpstr>Overview of Catalog Copy</vt:lpstr>
      <vt:lpstr>Overview of Catalog Copy </vt:lpstr>
      <vt:lpstr>How to make changes to catalog copy?</vt:lpstr>
      <vt:lpstr>What is GPAR?  (Graduate Program Approval Request)</vt:lpstr>
      <vt:lpstr>What does GPAR do?</vt:lpstr>
      <vt:lpstr>Changes in catalog copy:   What is needed?</vt:lpstr>
      <vt:lpstr>New Programs  (before submitting your GPAR)</vt:lpstr>
      <vt:lpstr>Deadlines</vt:lpstr>
      <vt:lpstr>Guidelines for Deadlines</vt:lpstr>
      <vt:lpstr>Track Your Proposal</vt:lpstr>
      <vt:lpstr>Approval by  The Graduate School</vt:lpstr>
      <vt:lpstr>How to use the system</vt:lpstr>
      <vt:lpstr>Upcoming Timely Topics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Petsa, Megan</cp:lastModifiedBy>
  <cp:revision>133</cp:revision>
  <cp:lastPrinted>2018-04-18T12:40:12Z</cp:lastPrinted>
  <dcterms:created xsi:type="dcterms:W3CDTF">2010-04-12T23:12:02Z</dcterms:created>
  <dcterms:modified xsi:type="dcterms:W3CDTF">2023-11-27T16:50:04Z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0x01010010402FDB0E60054B87B8E4A26A8965F8</vt:lpwstr>
  </property>
</Properties>
</file>