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74" r:id="rId5"/>
    <p:sldId id="259" r:id="rId6"/>
    <p:sldId id="268" r:id="rId7"/>
    <p:sldId id="303" r:id="rId8"/>
    <p:sldId id="261" r:id="rId9"/>
    <p:sldId id="297" r:id="rId10"/>
    <p:sldId id="296" r:id="rId11"/>
    <p:sldId id="292" r:id="rId12"/>
    <p:sldId id="301" r:id="rId13"/>
    <p:sldId id="276" r:id="rId14"/>
    <p:sldId id="280" r:id="rId15"/>
    <p:sldId id="298" r:id="rId16"/>
    <p:sldId id="278" r:id="rId17"/>
    <p:sldId id="299" r:id="rId18"/>
    <p:sldId id="279" r:id="rId19"/>
    <p:sldId id="300" r:id="rId20"/>
    <p:sldId id="281" r:id="rId21"/>
    <p:sldId id="302" r:id="rId22"/>
    <p:sldId id="282" r:id="rId23"/>
    <p:sldId id="295" r:id="rId24"/>
    <p:sldId id="267" r:id="rId25"/>
    <p:sldId id="293" r:id="rId26"/>
    <p:sldId id="286" r:id="rId27"/>
    <p:sldId id="287" r:id="rId28"/>
    <p:sldId id="288" r:id="rId29"/>
    <p:sldId id="290" r:id="rId30"/>
    <p:sldId id="263" r:id="rId31"/>
    <p:sldId id="294" r:id="rId32"/>
    <p:sldId id="264" r:id="rId33"/>
    <p:sldId id="266" r:id="rId34"/>
    <p:sldId id="269" r:id="rId3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84" autoAdjust="0"/>
  </p:normalViewPr>
  <p:slideViewPr>
    <p:cSldViewPr snapToGrid="0">
      <p:cViewPr varScale="1">
        <p:scale>
          <a:sx n="126" d="100"/>
          <a:sy n="126" d="100"/>
        </p:scale>
        <p:origin x="79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5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sa, Megan" userId="2c26d7c6-c8ea-4a5a-be64-e7c777e36cad" providerId="ADAL" clId="{DF7DE628-1CBA-4C90-BD1D-D064CB431289}"/>
    <pc:docChg chg="modSld">
      <pc:chgData name="Petsa, Megan" userId="2c26d7c6-c8ea-4a5a-be64-e7c777e36cad" providerId="ADAL" clId="{DF7DE628-1CBA-4C90-BD1D-D064CB431289}" dt="2024-02-09T15:44:11.502" v="1" actId="20577"/>
      <pc:docMkLst>
        <pc:docMk/>
      </pc:docMkLst>
      <pc:sldChg chg="modSp mod">
        <pc:chgData name="Petsa, Megan" userId="2c26d7c6-c8ea-4a5a-be64-e7c777e36cad" providerId="ADAL" clId="{DF7DE628-1CBA-4C90-BD1D-D064CB431289}" dt="2024-02-09T15:44:11.502" v="1" actId="20577"/>
        <pc:sldMkLst>
          <pc:docMk/>
          <pc:sldMk cId="0" sldId="256"/>
        </pc:sldMkLst>
        <pc:spChg chg="mod">
          <ac:chgData name="Petsa, Megan" userId="2c26d7c6-c8ea-4a5a-be64-e7c777e36cad" providerId="ADAL" clId="{DF7DE628-1CBA-4C90-BD1D-D064CB431289}" dt="2024-02-09T15:44:11.502" v="1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23E80-0F68-4958-8189-E5EE1F6C39A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C406-21F9-4853-A400-2E6659C3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406-21F9-4853-A400-2E6659C32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406-21F9-4853-A400-2E6659C32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406-21F9-4853-A400-2E6659C325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406-21F9-4853-A400-2E6659C325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C406-21F9-4853-A400-2E6659C325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8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140" y="1148827"/>
            <a:ext cx="3308350" cy="328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3765" y="1084848"/>
            <a:ext cx="3807459" cy="327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02436"/>
            <a:ext cx="9144000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202690"/>
          </a:xfrm>
          <a:custGeom>
            <a:avLst/>
            <a:gdLst/>
            <a:ahLst/>
            <a:cxnLst/>
            <a:rect l="l" t="t" r="r" b="b"/>
            <a:pathLst>
              <a:path w="9144000" h="1202690">
                <a:moveTo>
                  <a:pt x="0" y="1202436"/>
                </a:moveTo>
                <a:lnTo>
                  <a:pt x="9144000" y="1202436"/>
                </a:lnTo>
                <a:lnTo>
                  <a:pt x="9144000" y="0"/>
                </a:lnTo>
                <a:lnTo>
                  <a:pt x="0" y="0"/>
                </a:lnTo>
                <a:lnTo>
                  <a:pt x="0" y="1202436"/>
                </a:lnTo>
                <a:close/>
              </a:path>
            </a:pathLst>
          </a:custGeom>
          <a:solidFill>
            <a:srgbClr val="100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202690"/>
          </a:xfrm>
          <a:custGeom>
            <a:avLst/>
            <a:gdLst/>
            <a:ahLst/>
            <a:cxnLst/>
            <a:rect l="l" t="t" r="r" b="b"/>
            <a:pathLst>
              <a:path w="9144000" h="1202690">
                <a:moveTo>
                  <a:pt x="0" y="0"/>
                </a:moveTo>
                <a:lnTo>
                  <a:pt x="9144000" y="0"/>
                </a:lnTo>
                <a:lnTo>
                  <a:pt x="9144000" y="1202436"/>
                </a:lnTo>
                <a:lnTo>
                  <a:pt x="0" y="1202436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03324"/>
            <a:ext cx="8072119" cy="1154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802" y="1316523"/>
            <a:ext cx="4055110" cy="1570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uconn.edu/academic-calenda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kualibuild.com/app/builder/app/62e7cb71bcf99bfca272d293/run" TargetMode="External"/><Relationship Id="rId2" Type="http://schemas.openxmlformats.org/officeDocument/2006/relationships/hyperlink" Target="https://registrar.uconn.edu/graduation/masters-degre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uconn.edu/form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myiee.org%2F&amp;data=05%7C02%7Cjenn.horan%40uconn.edu%7C453755a26d0045dea55308dc1b759ec4%7C17f1a87e2a254eaab9df9d439034b080%7C0%7C0%7C638415439211488997%7CUnknown%7CTWFpbGZsb3d8eyJWIjoiMC4wLjAwMDAiLCJQIjoiV2luMzIiLCJBTiI6Ik1haWwiLCJXVCI6Mn0%3D%7C3000%7C%7C%7C&amp;sdata=nM8XMSB7utMt%2BhjHafb0kT0A96g6yjPygIfCubWgdOc%3D&amp;reserved=0" TargetMode="External"/><Relationship Id="rId2" Type="http://schemas.openxmlformats.org/officeDocument/2006/relationships/hyperlink" Target="https://nam10.safelinks.protection.outlook.com/?url=https%3A%2F%2Fwww.wes.org%2F&amp;data=05%7C02%7Cjenn.horan%40uconn.edu%7C453755a26d0045dea55308dc1b759ec4%7C17f1a87e2a254eaab9df9d439034b080%7C0%7C0%7C638415439211481652%7CUnknown%7CTWFpbGZsb3d8eyJWIjoiMC4wLjAwMDAiLCJQIjoiV2luMzIiLCJBTiI6Ik1haWwiLCJXVCI6Mn0%3D%7C3000%7C%7C%7C&amp;sdata=rGCDLr2hStoufEtRLw0nyknpTrCnX5%2Bb06qYv7AnD8U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10.safelinks.protection.outlook.com/?url=https%3A%2F%2Fwww.ece.org%2F&amp;data=05%7C02%7Cjenn.horan%40uconn.edu%7C453755a26d0045dea55308dc1b759ec4%7C17f1a87e2a254eaab9df9d439034b080%7C0%7C0%7C638415439211495080%7CUnknown%7CTWFpbGZsb3d8eyJWIjoiMC4wLjAwMDAiLCJQIjoiV2luMzIiLCJBTiI6Ik1haWwiLCJXVCI6Mn0%3D%7C3000%7C%7C%7C&amp;sdata=jQNhBLJVhvcklG15n7JCG4bWQRjC5SB9n8QNencOUVo%3D&amp;reserved=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uconn.edu/forms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egreeaudit@uconn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catalog.uconn.edu/pdf-catalo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gistrar.uconn.edu/gradua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registrar.uconn.edu/graduation/post-baccalaureate-and-certificate-programs/" TargetMode="External"/><Relationship Id="rId2" Type="http://schemas.openxmlformats.org/officeDocument/2006/relationships/hyperlink" Target="https://registrar.uconn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strar.uconn.edu/graduation/sixth-year-diplomas/" TargetMode="External"/><Relationship Id="rId5" Type="http://schemas.openxmlformats.org/officeDocument/2006/relationships/hyperlink" Target="https://registrar.uconn.edu/graduation/doctoral-degrees/" TargetMode="External"/><Relationship Id="rId4" Type="http://schemas.openxmlformats.org/officeDocument/2006/relationships/hyperlink" Target="https://registrar.uconn.edu/graduation/masters-degre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62462"/>
            <a:ext cx="9144000" cy="68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  February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8, 2024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ctr">
              <a:lnSpc>
                <a:spcPts val="3960"/>
              </a:lnSpc>
              <a:spcBef>
                <a:spcPts val="1035"/>
              </a:spcBef>
            </a:pPr>
            <a:r>
              <a:rPr dirty="0"/>
              <a:t>A </a:t>
            </a:r>
            <a:r>
              <a:rPr spc="-10" dirty="0"/>
              <a:t>Comprehensive </a:t>
            </a:r>
            <a:r>
              <a:rPr spc="-5" dirty="0"/>
              <a:t>Overview</a:t>
            </a:r>
            <a:r>
              <a:rPr spc="-245" dirty="0"/>
              <a:t> </a:t>
            </a:r>
            <a:r>
              <a:rPr spc="-15" dirty="0"/>
              <a:t>of  </a:t>
            </a:r>
            <a:r>
              <a:rPr spc="-10" dirty="0"/>
              <a:t>Degree Audit</a:t>
            </a:r>
            <a:r>
              <a:rPr spc="-200" dirty="0"/>
              <a:t> </a:t>
            </a:r>
            <a:r>
              <a:rPr spc="-10" dirty="0"/>
              <a:t>Processes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4325" y="1861081"/>
            <a:ext cx="3395345" cy="777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ts val="2965"/>
              </a:lnSpc>
              <a:spcBef>
                <a:spcPts val="90"/>
              </a:spcBef>
            </a:pPr>
            <a:r>
              <a:rPr sz="2600" spc="-10">
                <a:latin typeface="Arial"/>
                <a:cs typeface="Arial"/>
              </a:rPr>
              <a:t>Degree</a:t>
            </a:r>
            <a:r>
              <a:rPr sz="2600" spc="-120">
                <a:latin typeface="Arial"/>
                <a:cs typeface="Arial"/>
              </a:rPr>
              <a:t> </a:t>
            </a:r>
            <a:r>
              <a:rPr sz="2600" spc="-10">
                <a:latin typeface="Arial"/>
                <a:cs typeface="Arial"/>
              </a:rPr>
              <a:t>Audit</a:t>
            </a:r>
            <a:endParaRPr sz="2600">
              <a:latin typeface="Arial"/>
              <a:cs typeface="Arial"/>
            </a:endParaRPr>
          </a:p>
          <a:p>
            <a:pPr marL="12700" algn="ctr">
              <a:lnSpc>
                <a:spcPts val="2965"/>
              </a:lnSpc>
            </a:pPr>
            <a:r>
              <a:rPr sz="2600">
                <a:latin typeface="Arial"/>
                <a:cs typeface="Arial"/>
              </a:rPr>
              <a:t>Office </a:t>
            </a:r>
            <a:r>
              <a:rPr sz="2600" spc="-10">
                <a:latin typeface="Arial"/>
                <a:cs typeface="Arial"/>
              </a:rPr>
              <a:t>of </a:t>
            </a:r>
            <a:r>
              <a:rPr sz="2600" spc="-5">
                <a:latin typeface="Arial"/>
                <a:cs typeface="Arial"/>
              </a:rPr>
              <a:t>the</a:t>
            </a:r>
            <a:r>
              <a:rPr sz="2600" spc="-75">
                <a:latin typeface="Arial"/>
                <a:cs typeface="Arial"/>
              </a:rPr>
              <a:t> </a:t>
            </a:r>
            <a:r>
              <a:rPr sz="2600" spc="-10">
                <a:latin typeface="Arial"/>
                <a:cs typeface="Arial"/>
              </a:rPr>
              <a:t>Registrar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5947" y="2804053"/>
            <a:ext cx="5372102" cy="15856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956310" algn="ctr">
              <a:lnSpc>
                <a:spcPct val="79500"/>
              </a:lnSpc>
              <a:spcBef>
                <a:spcPts val="605"/>
              </a:spcBef>
            </a:pPr>
            <a:r>
              <a:rPr sz="2000">
                <a:solidFill>
                  <a:srgbClr val="BEBEBE"/>
                </a:solidFill>
                <a:latin typeface="Arial"/>
                <a:cs typeface="Arial"/>
              </a:rPr>
              <a:t>Sandra </a:t>
            </a:r>
            <a:r>
              <a:rPr sz="2000" spc="-15">
                <a:solidFill>
                  <a:srgbClr val="BEBEBE"/>
                </a:solidFill>
                <a:latin typeface="Arial"/>
                <a:cs typeface="Arial"/>
              </a:rPr>
              <a:t>Cyr </a:t>
            </a:r>
            <a:r>
              <a:rPr sz="2000" spc="5">
                <a:solidFill>
                  <a:srgbClr val="BEBEBE"/>
                </a:solidFill>
                <a:latin typeface="Arial"/>
                <a:cs typeface="Arial"/>
              </a:rPr>
              <a:t>- Registrar </a:t>
            </a:r>
            <a:r>
              <a:rPr sz="2000">
                <a:solidFill>
                  <a:srgbClr val="BEBEBE"/>
                </a:solidFill>
                <a:latin typeface="Arial"/>
                <a:cs typeface="Arial"/>
              </a:rPr>
              <a:t>Specialist  </a:t>
            </a:r>
            <a:endParaRPr lang="en-US" sz="2000">
              <a:solidFill>
                <a:srgbClr val="BEBEBE"/>
              </a:solidFill>
              <a:latin typeface="Arial"/>
              <a:cs typeface="Arial"/>
            </a:endParaRPr>
          </a:p>
          <a:p>
            <a:pPr marL="12700" marR="956310" algn="ctr">
              <a:spcBef>
                <a:spcPts val="1200"/>
              </a:spcBef>
            </a:pPr>
            <a:r>
              <a:rPr sz="2000">
                <a:solidFill>
                  <a:srgbClr val="BEBEBE"/>
                </a:solidFill>
                <a:latin typeface="Arial"/>
                <a:cs typeface="Arial"/>
              </a:rPr>
              <a:t>Jenn Horan </a:t>
            </a:r>
            <a:r>
              <a:rPr sz="2000" spc="5">
                <a:solidFill>
                  <a:srgbClr val="BEBEBE"/>
                </a:solidFill>
                <a:latin typeface="Arial"/>
                <a:cs typeface="Arial"/>
              </a:rPr>
              <a:t>– Registrar</a:t>
            </a:r>
            <a:r>
              <a:rPr sz="2000" spc="-24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BEBEBE"/>
                </a:solidFill>
                <a:latin typeface="Arial"/>
                <a:cs typeface="Arial"/>
              </a:rPr>
              <a:t>Specialist</a:t>
            </a:r>
            <a:endParaRPr sz="2000">
              <a:latin typeface="Arial"/>
              <a:cs typeface="Arial"/>
            </a:endParaRPr>
          </a:p>
          <a:p>
            <a:pPr marL="12700" algn="ctr">
              <a:spcBef>
                <a:spcPts val="1200"/>
              </a:spcBef>
            </a:pPr>
            <a:r>
              <a:rPr sz="2000">
                <a:solidFill>
                  <a:srgbClr val="BEBEBE"/>
                </a:solidFill>
                <a:latin typeface="Arial"/>
                <a:cs typeface="Arial"/>
              </a:rPr>
              <a:t>Laura </a:t>
            </a:r>
            <a:r>
              <a:rPr sz="2000" spc="-5">
                <a:solidFill>
                  <a:srgbClr val="BEBEBE"/>
                </a:solidFill>
                <a:latin typeface="Arial"/>
                <a:cs typeface="Arial"/>
              </a:rPr>
              <a:t>Mlyniec-Beam </a:t>
            </a:r>
            <a:r>
              <a:rPr sz="2000" spc="5">
                <a:solidFill>
                  <a:srgbClr val="BEBEBE"/>
                </a:solidFill>
                <a:latin typeface="Arial"/>
                <a:cs typeface="Arial"/>
              </a:rPr>
              <a:t>– Assistant</a:t>
            </a:r>
            <a:r>
              <a:rPr sz="2000" spc="-29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lang="en-US" sz="2000" spc="-29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2000" spc="5">
                <a:solidFill>
                  <a:srgbClr val="BEBEBE"/>
                </a:solidFill>
                <a:latin typeface="Arial"/>
                <a:cs typeface="Arial"/>
              </a:rPr>
              <a:t>Registrar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71A334-FE9F-D14B-9AF9-0CB6CA07E6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8647" y="68799"/>
            <a:ext cx="6106701" cy="1138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Graduate Programs</a:t>
            </a:r>
            <a:br>
              <a:rPr kumimoji="0" lang="en-US" sz="5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 to Graduation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7D143-A0B1-26A5-DBD4-28DC68B6ED86}"/>
              </a:ext>
            </a:extLst>
          </p:cNvPr>
          <p:cNvSpPr txBox="1"/>
          <p:nvPr/>
        </p:nvSpPr>
        <p:spPr>
          <a:xfrm>
            <a:off x="644702" y="1453122"/>
            <a:ext cx="785459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" dirty="0">
                <a:latin typeface="Arial"/>
                <a:cs typeface="Arial"/>
              </a:rPr>
              <a:t>Student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spc="5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5" dirty="0">
                <a:latin typeface="Arial"/>
                <a:cs typeface="Arial"/>
              </a:rPr>
              <a:t>Apply </a:t>
            </a:r>
            <a:r>
              <a:rPr lang="en-US" sz="1800" dirty="0">
                <a:latin typeface="Arial"/>
                <a:cs typeface="Arial"/>
              </a:rPr>
              <a:t>for Graduation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Should be done by the fourth week of the term graduating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0" dirty="0">
                <a:latin typeface="Arial"/>
                <a:cs typeface="Arial"/>
              </a:rPr>
              <a:t>Verify Diploma Name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Verify or Create Diploma Mailing Address (at the time of applying)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Diplomas are shipped from the vendor approximately two (2) months after the graduation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International addresses can take up to sixteen(16) weeks for delivery from the notification of mailing</a:t>
            </a:r>
            <a:br>
              <a:rPr lang="en-US" sz="1400" dirty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2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49C1-1134-EB2A-6830-D6E1219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01" y="285113"/>
            <a:ext cx="6536197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All Graduate Programs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3890-A69A-4B4C-682A-883CAEE0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02" y="1316523"/>
            <a:ext cx="8691798" cy="338554"/>
          </a:xfrm>
        </p:spPr>
        <p:txBody>
          <a:bodyPr/>
          <a:lstStyle/>
          <a:p>
            <a:pPr algn="ctr"/>
            <a:r>
              <a:rPr lang="en-US" dirty="0"/>
              <a:t>Completion Date vs. Conferral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4181E-6510-547E-21AA-D5977ECA32E7}"/>
              </a:ext>
            </a:extLst>
          </p:cNvPr>
          <p:cNvSpPr txBox="1"/>
          <p:nvPr/>
        </p:nvSpPr>
        <p:spPr>
          <a:xfrm>
            <a:off x="152400" y="1719066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Completion date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 that program requirements are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Dissertation uploaded &amp; committee approval received</a:t>
            </a:r>
          </a:p>
          <a:p>
            <a:pPr lvl="4"/>
            <a:r>
              <a:rPr lang="en-US" dirty="0"/>
              <a:t>	</a:t>
            </a:r>
            <a:r>
              <a:rPr lang="en-US" b="1" dirty="0"/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exam completed and submitted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grades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Completion and conferral dates may be the same, but not always</a:t>
            </a:r>
          </a:p>
          <a:p>
            <a:endParaRPr lang="en-US" dirty="0"/>
          </a:p>
          <a:p>
            <a:r>
              <a:rPr lang="en-US" u="sng" dirty="0"/>
              <a:t>Conferral date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Graduation date the university has established for each term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Spring(May), Summer (August) and Fall (December)</a:t>
            </a:r>
          </a:p>
        </p:txBody>
      </p:sp>
    </p:spTree>
    <p:extLst>
      <p:ext uri="{BB962C8B-B14F-4D97-AF65-F5344CB8AC3E}">
        <p14:creationId xmlns:p14="http://schemas.microsoft.com/office/powerpoint/2010/main" val="39065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7E3E78-6906-3778-0EA4-567DB3C2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62" y="338019"/>
            <a:ext cx="6944276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All Graduate Programs 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8FA89-A0D1-B6B9-44BE-4CD6C6FE72B9}"/>
              </a:ext>
            </a:extLst>
          </p:cNvPr>
          <p:cNvSpPr txBox="1"/>
          <p:nvPr/>
        </p:nvSpPr>
        <p:spPr>
          <a:xfrm>
            <a:off x="280538" y="1323098"/>
            <a:ext cx="8613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First Ten Days  </a:t>
            </a:r>
          </a:p>
          <a:p>
            <a:endParaRPr lang="en-US" sz="800" b="1" dirty="0"/>
          </a:p>
          <a:p>
            <a:r>
              <a:rPr lang="en-US" b="1" dirty="0"/>
              <a:t>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required if completing degree requirements within first ten(10) days of the Fall or Spring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Required for Fall and Spring to remain active in their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Zero credit registration if credits not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GRAD 5998 / 5999(Masters) or GRAD 6998 / 6999 (Doctoral)</a:t>
            </a:r>
          </a:p>
          <a:p>
            <a:endParaRPr lang="en-US" sz="1600" dirty="0"/>
          </a:p>
          <a:p>
            <a:r>
              <a:rPr lang="en-US" sz="1600" b="1" dirty="0"/>
              <a:t>GA’s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not offer a GA appointment if student will complete within first ten days of semester</a:t>
            </a:r>
          </a:p>
        </p:txBody>
      </p:sp>
    </p:spTree>
    <p:extLst>
      <p:ext uri="{BB962C8B-B14F-4D97-AF65-F5344CB8AC3E}">
        <p14:creationId xmlns:p14="http://schemas.microsoft.com/office/powerpoint/2010/main" val="6699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F561-E694-D0F8-8E1C-9BD2B193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285750"/>
            <a:ext cx="8072119" cy="630942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Doctoral Degrees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F4459-F470-C3C4-87DB-97B00056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76350"/>
            <a:ext cx="8072119" cy="3139321"/>
          </a:xfrm>
        </p:spPr>
        <p:txBody>
          <a:bodyPr/>
          <a:lstStyle/>
          <a:p>
            <a:endParaRPr lang="en-US" sz="800" b="1" dirty="0"/>
          </a:p>
          <a:p>
            <a:r>
              <a:rPr lang="en-US" sz="1800" b="1" dirty="0"/>
              <a:t>Documents Required Before Final Defense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Plan of Study – </a:t>
            </a:r>
            <a:r>
              <a:rPr lang="en-US" sz="1600" dirty="0"/>
              <a:t>submit by the time 18 credits are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General Exam – </a:t>
            </a:r>
            <a:r>
              <a:rPr lang="en-US" sz="1600" dirty="0"/>
              <a:t>submit within 30 days of passing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Proposal – </a:t>
            </a:r>
            <a:r>
              <a:rPr lang="en-US" sz="1600" dirty="0"/>
              <a:t>submit by the time announce final defense on university events calendar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Approvals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Wet ink (scan and email document)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Email: reply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Electronic signature on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Email Submission Only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hard copies submitted to the office</a:t>
            </a:r>
          </a:p>
        </p:txBody>
      </p:sp>
    </p:spTree>
    <p:extLst>
      <p:ext uri="{BB962C8B-B14F-4D97-AF65-F5344CB8AC3E}">
        <p14:creationId xmlns:p14="http://schemas.microsoft.com/office/powerpoint/2010/main" val="78981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AC90-A46B-D68E-6E3D-C89603EB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"/>
            <a:ext cx="8072119" cy="6309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Doctoral Degrees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B74C5-2695-730A-D153-0BCC9F22D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02" y="1410770"/>
            <a:ext cx="8381917" cy="1600438"/>
          </a:xfrm>
        </p:spPr>
        <p:txBody>
          <a:bodyPr/>
          <a:lstStyle/>
          <a:p>
            <a:pPr algn="l"/>
            <a:r>
              <a:rPr lang="en-US" b="1" dirty="0"/>
              <a:t>Plan of Study</a:t>
            </a:r>
          </a:p>
          <a:p>
            <a:pPr algn="ctr"/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Submit by the time 18cr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Committee required (major advisor &amp; two(2) associate advisors)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Department research credits cannot fulfill Dissertation Research(GRAD 6950)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Included completed </a:t>
            </a:r>
            <a:r>
              <a:rPr lang="en-US" sz="1600" dirty="0"/>
              <a:t>and anticipated credits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0975B-AAEB-6ADD-AE94-28F3C3A5316E}"/>
              </a:ext>
            </a:extLst>
          </p:cNvPr>
          <p:cNvSpPr txBox="1"/>
          <p:nvPr/>
        </p:nvSpPr>
        <p:spPr>
          <a:xfrm>
            <a:off x="299802" y="3412417"/>
            <a:ext cx="77773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Plan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are submitted by email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Classes (additions &amp; removal)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39681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EC5981-F6F0-5BA0-A6E3-BB2963F4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550"/>
            <a:ext cx="8072119" cy="6309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Doctoral Degrees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084F0-BC33-2E88-E805-9CD181EF35BC}"/>
              </a:ext>
            </a:extLst>
          </p:cNvPr>
          <p:cNvSpPr txBox="1"/>
          <p:nvPr/>
        </p:nvSpPr>
        <p:spPr>
          <a:xfrm>
            <a:off x="294724" y="1358653"/>
            <a:ext cx="85545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Plan of Study</a:t>
            </a:r>
          </a:p>
          <a:p>
            <a:endParaRPr lang="en-US" sz="1000" b="1" dirty="0"/>
          </a:p>
          <a:p>
            <a:r>
              <a:rPr lang="en-US" b="1" dirty="0"/>
              <a:t>Common Questions / Issues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Advisory committee not selected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course offerings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not a final Doctoral plan of study required when applying for graduation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only plan submission required is by the time students have completed 18 credits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167D0-665A-0B79-59F4-9A605B25D8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DFA16-B8F7-D2E6-309C-81E34BE73B4C}"/>
              </a:ext>
            </a:extLst>
          </p:cNvPr>
          <p:cNvSpPr txBox="1"/>
          <p:nvPr/>
        </p:nvSpPr>
        <p:spPr>
          <a:xfrm>
            <a:off x="264495" y="1302170"/>
            <a:ext cx="865279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General Exam</a:t>
            </a:r>
          </a:p>
          <a:p>
            <a:pPr algn="ctr"/>
            <a:endParaRPr lang="en-US" sz="1200" b="1" dirty="0"/>
          </a:p>
          <a:p>
            <a:pPr algn="ctr"/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Five (5) attendees required(PhD, DMA, EdD)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Exam Committee vs. Advisory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(3) attendees (DNP)</a:t>
            </a:r>
          </a:p>
        </p:txBody>
      </p:sp>
    </p:spTree>
    <p:extLst>
      <p:ext uri="{BB962C8B-B14F-4D97-AF65-F5344CB8AC3E}">
        <p14:creationId xmlns:p14="http://schemas.microsoft.com/office/powerpoint/2010/main" val="396217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E544-CF07-3FEC-6C69-00B21DFDC9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Doctoral Degrees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25178-EF99-6F7D-17AB-F47EDC1B2B20}"/>
              </a:ext>
            </a:extLst>
          </p:cNvPr>
          <p:cNvSpPr txBox="1"/>
          <p:nvPr/>
        </p:nvSpPr>
        <p:spPr>
          <a:xfrm>
            <a:off x="226711" y="1349097"/>
            <a:ext cx="86603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General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Common Questions /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requires more than a one-part exam to be considered passed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defense is used to fulfill exam requirement and exam report is not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enough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 passing date not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 report is submitted long after passed</a:t>
            </a:r>
          </a:p>
          <a:p>
            <a:r>
              <a:rPr lang="en-US" dirty="0"/>
              <a:t>	*cannot receive retroactive GA pay upgrade after 30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C577-5D9C-5EBB-2A16-B89513966D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0DE34-0FE6-36EF-107A-314830B75CEC}"/>
              </a:ext>
            </a:extLst>
          </p:cNvPr>
          <p:cNvSpPr txBox="1"/>
          <p:nvPr/>
        </p:nvSpPr>
        <p:spPr>
          <a:xfrm>
            <a:off x="238990" y="1142532"/>
            <a:ext cx="8666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Dissertation Proposal</a:t>
            </a:r>
          </a:p>
          <a:p>
            <a:r>
              <a:rPr lang="en-US" b="1" dirty="0"/>
              <a:t>Required Approvals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Full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Department Dean / Committee Chair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this person is part of the committee they need to sign both sections</a:t>
            </a:r>
          </a:p>
        </p:txBody>
      </p:sp>
      <p:pic>
        <p:nvPicPr>
          <p:cNvPr id="7" name="Picture 6" descr="Advisory Committee Approvals signature screenshot">
            <a:extLst>
              <a:ext uri="{FF2B5EF4-FFF2-40B4-BE49-F238E27FC236}">
                <a16:creationId xmlns:a16="http://schemas.microsoft.com/office/drawing/2014/main" id="{C75AFA28-422B-9835-9948-9CB0CF5D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3" y="2431256"/>
            <a:ext cx="3617470" cy="1341236"/>
          </a:xfrm>
          <a:prstGeom prst="rect">
            <a:avLst/>
          </a:prstGeom>
        </p:spPr>
      </p:pic>
      <p:pic>
        <p:nvPicPr>
          <p:cNvPr id="6" name="Picture 5" descr="Department Appointed Reviewers checkbox screenshot">
            <a:extLst>
              <a:ext uri="{FF2B5EF4-FFF2-40B4-BE49-F238E27FC236}">
                <a16:creationId xmlns:a16="http://schemas.microsoft.com/office/drawing/2014/main" id="{CA831841-42C6-071C-F2AD-DC9CD160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33" y="3219297"/>
            <a:ext cx="3617470" cy="1283618"/>
          </a:xfrm>
          <a:prstGeom prst="rect">
            <a:avLst/>
          </a:prstGeom>
        </p:spPr>
      </p:pic>
      <p:pic>
        <p:nvPicPr>
          <p:cNvPr id="5" name="Picture 4" descr="Department Head/Review Committee Chairperson signature slot screenshot">
            <a:extLst>
              <a:ext uri="{FF2B5EF4-FFF2-40B4-BE49-F238E27FC236}">
                <a16:creationId xmlns:a16="http://schemas.microsoft.com/office/drawing/2014/main" id="{8B9C897E-0A8B-E34F-7901-EFF1E1F66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601" y="4560533"/>
            <a:ext cx="4838735" cy="4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938D-4854-4969-2B3E-6E205E1999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4716" y="255522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00E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14775-8862-7C82-230A-1DE545C7F13E}"/>
              </a:ext>
            </a:extLst>
          </p:cNvPr>
          <p:cNvSpPr txBox="1"/>
          <p:nvPr/>
        </p:nvSpPr>
        <p:spPr>
          <a:xfrm>
            <a:off x="423193" y="1315542"/>
            <a:ext cx="843363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Dissertation Proposal</a:t>
            </a:r>
          </a:p>
          <a:p>
            <a:endParaRPr lang="en-US" sz="800" b="1" dirty="0"/>
          </a:p>
          <a:p>
            <a:r>
              <a:rPr lang="en-US" b="1" dirty="0"/>
              <a:t>Common Questions  / Issues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not a required timeframe to defend the proposal before final dissertation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Outdated Practice</a:t>
            </a:r>
            <a:r>
              <a:rPr lang="en-US" dirty="0"/>
              <a:t>: 3-6 mos. before final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prospectus does not need to be submitted to our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IRB / IACUC / Stem Cell approvals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take time for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Should be submitted when 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In-progress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Something is pending</a:t>
            </a:r>
          </a:p>
        </p:txBody>
      </p:sp>
      <p:pic>
        <p:nvPicPr>
          <p:cNvPr id="6" name="Picture 5" descr="Use of Human or Animal Subjects checkbox screenshot&#10;">
            <a:extLst>
              <a:ext uri="{FF2B5EF4-FFF2-40B4-BE49-F238E27FC236}">
                <a16:creationId xmlns:a16="http://schemas.microsoft.com/office/drawing/2014/main" id="{3704745A-D259-3A91-238E-685D63E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39" y="3311898"/>
            <a:ext cx="2681840" cy="8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7" y="285750"/>
            <a:ext cx="26409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FFFFFF"/>
                </a:solidFill>
              </a:rPr>
              <a:t>Ove</a:t>
            </a:r>
            <a:r>
              <a:rPr sz="4400" spc="5" dirty="0">
                <a:solidFill>
                  <a:srgbClr val="FFFFFF"/>
                </a:solidFill>
              </a:rPr>
              <a:t>r</a:t>
            </a:r>
            <a:r>
              <a:rPr sz="4400" spc="-5" dirty="0">
                <a:solidFill>
                  <a:srgbClr val="FFFFFF"/>
                </a:solidFill>
              </a:rPr>
              <a:t>v</a:t>
            </a:r>
            <a:r>
              <a:rPr sz="4400" spc="-10" dirty="0">
                <a:solidFill>
                  <a:srgbClr val="FFFFFF"/>
                </a:solidFill>
              </a:rPr>
              <a:t>iew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478290" y="1211880"/>
            <a:ext cx="3308350" cy="3802323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670"/>
              </a:spcBef>
            </a:pPr>
            <a:r>
              <a:rPr spc="-5"/>
              <a:t>Degree</a:t>
            </a:r>
            <a:r>
              <a:rPr spc="-110"/>
              <a:t> </a:t>
            </a:r>
            <a:r>
              <a:rPr spc="-20"/>
              <a:t>Audit</a:t>
            </a:r>
          </a:p>
          <a:p>
            <a:pPr marL="731520" indent="-285750">
              <a:lnSpc>
                <a:spcPct val="100000"/>
              </a:lnSpc>
              <a:spcBef>
                <a:spcPts val="42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sz="1800" b="0" spc="35">
                <a:latin typeface="Arial"/>
                <a:cs typeface="Arial"/>
              </a:rPr>
              <a:t>Who </a:t>
            </a:r>
            <a:r>
              <a:rPr sz="1800" b="0" spc="-20">
                <a:latin typeface="Arial"/>
                <a:cs typeface="Arial"/>
              </a:rPr>
              <a:t>we</a:t>
            </a:r>
            <a:r>
              <a:rPr sz="1800" b="0" spc="-225">
                <a:latin typeface="Arial"/>
                <a:cs typeface="Arial"/>
              </a:rPr>
              <a:t> </a:t>
            </a:r>
            <a:r>
              <a:rPr sz="1800" b="0" spc="5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734695" indent="-288925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sz="1800" b="0" spc="25">
                <a:latin typeface="Arial"/>
                <a:cs typeface="Arial"/>
              </a:rPr>
              <a:t>What </a:t>
            </a:r>
            <a:r>
              <a:rPr sz="1800" b="0" spc="-20">
                <a:latin typeface="Arial"/>
                <a:cs typeface="Arial"/>
              </a:rPr>
              <a:t>we</a:t>
            </a:r>
            <a:r>
              <a:rPr sz="1800" b="0" spc="-210">
                <a:latin typeface="Arial"/>
                <a:cs typeface="Arial"/>
              </a:rPr>
              <a:t> </a:t>
            </a:r>
            <a:r>
              <a:rPr sz="1800" b="0" spc="5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850"/>
              </a:spcBef>
            </a:pPr>
            <a:endParaRPr lang="en-US"/>
          </a:p>
          <a:p>
            <a:pPr marL="63500">
              <a:lnSpc>
                <a:spcPct val="100000"/>
              </a:lnSpc>
              <a:spcBef>
                <a:spcPts val="850"/>
              </a:spcBef>
            </a:pPr>
            <a:r>
              <a:t>Master</a:t>
            </a:r>
            <a:r>
              <a:rPr lang="en-US"/>
              <a:t>’</a:t>
            </a:r>
            <a:r>
              <a:t>s</a:t>
            </a:r>
            <a:r>
              <a:rPr lang="en-US"/>
              <a:t> </a:t>
            </a:r>
            <a:r>
              <a:t>/</a:t>
            </a:r>
            <a:r>
              <a:rPr lang="en-US"/>
              <a:t> Graduate Certificates / </a:t>
            </a:r>
            <a:r>
              <a:t>6</a:t>
            </a:r>
            <a:r>
              <a:rPr sz="2325" baseline="25089"/>
              <a:t>th</a:t>
            </a:r>
            <a:r>
              <a:rPr sz="2325" spc="195" baseline="25089"/>
              <a:t> </a:t>
            </a:r>
            <a:r>
              <a:rPr sz="2400" spc="-45"/>
              <a:t>Year</a:t>
            </a:r>
            <a:endParaRPr sz="2400"/>
          </a:p>
          <a:p>
            <a:pPr marL="734695" indent="-288925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sz="1800" b="0" spc="5">
                <a:latin typeface="Arial"/>
                <a:cs typeface="Arial"/>
              </a:rPr>
              <a:t>Credits </a:t>
            </a:r>
            <a:r>
              <a:rPr sz="1800" b="0" spc="-10">
                <a:latin typeface="Arial"/>
                <a:cs typeface="Arial"/>
              </a:rPr>
              <a:t>(transfer,</a:t>
            </a:r>
            <a:r>
              <a:rPr sz="1800" b="0" spc="-185">
                <a:latin typeface="Arial"/>
                <a:cs typeface="Arial"/>
              </a:rPr>
              <a:t> </a:t>
            </a:r>
            <a:r>
              <a:rPr sz="1800" b="0" spc="5">
                <a:latin typeface="Arial"/>
                <a:cs typeface="Arial"/>
              </a:rPr>
              <a:t>shared)</a:t>
            </a:r>
            <a:endParaRPr sz="1800">
              <a:latin typeface="Arial"/>
              <a:cs typeface="Arial"/>
            </a:endParaRPr>
          </a:p>
          <a:p>
            <a:pPr marL="734695" indent="-28892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sz="1800" b="0" spc="10">
                <a:latin typeface="Arial"/>
                <a:cs typeface="Arial"/>
              </a:rPr>
              <a:t>Final</a:t>
            </a:r>
            <a:r>
              <a:rPr sz="1800" b="0" spc="-80">
                <a:latin typeface="Arial"/>
                <a:cs typeface="Arial"/>
              </a:rPr>
              <a:t> </a:t>
            </a:r>
            <a:r>
              <a:rPr sz="1800" b="0" spc="-25">
                <a:latin typeface="Arial"/>
                <a:cs typeface="Arial"/>
              </a:rPr>
              <a:t>Exams</a:t>
            </a:r>
            <a:endParaRPr sz="1800">
              <a:latin typeface="Arial"/>
              <a:cs typeface="Arial"/>
            </a:endParaRPr>
          </a:p>
          <a:p>
            <a:pPr marL="734695" indent="-288925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sz="1800" b="0" spc="-30">
                <a:latin typeface="Arial"/>
                <a:cs typeface="Arial"/>
              </a:rPr>
              <a:t>Terminal</a:t>
            </a:r>
            <a:r>
              <a:rPr sz="1800" b="0" spc="-5">
                <a:latin typeface="Arial"/>
                <a:cs typeface="Arial"/>
              </a:rPr>
              <a:t> Masters</a:t>
            </a:r>
            <a:endParaRPr lang="en-US" sz="1800" b="0" spc="-5">
              <a:latin typeface="Arial"/>
              <a:cs typeface="Arial"/>
            </a:endParaRPr>
          </a:p>
          <a:p>
            <a:pPr marL="734695" indent="-288925">
              <a:lnSpc>
                <a:spcPct val="100000"/>
              </a:lnSpc>
              <a:spcBef>
                <a:spcPts val="434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lang="en-US" sz="1800" b="0" spc="-5"/>
              <a:t>Extra Degree Track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765" y="1276960"/>
            <a:ext cx="259143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b="1" spc="15">
                <a:latin typeface="Arial"/>
                <a:cs typeface="Arial"/>
              </a:rPr>
              <a:t>Doctoral 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765" y="1733550"/>
            <a:ext cx="385572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 indent="-28892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lang="en-US" sz="1800" b="0" spc="-5">
                <a:latin typeface="Arial"/>
                <a:cs typeface="Arial"/>
              </a:rPr>
              <a:t>Required Paperwork</a:t>
            </a:r>
          </a:p>
          <a:p>
            <a:pPr marL="734695" indent="-28892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lang="en-US" spc="-5">
                <a:latin typeface="Arial"/>
                <a:cs typeface="Arial"/>
              </a:rPr>
              <a:t>Completion vs. Conferral</a:t>
            </a:r>
          </a:p>
          <a:p>
            <a:pPr marL="734695" indent="-28892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lang="en-US" sz="1800" b="0" spc="-5">
                <a:latin typeface="Arial"/>
                <a:cs typeface="Arial"/>
              </a:rPr>
              <a:t>Timelines</a:t>
            </a:r>
          </a:p>
          <a:p>
            <a:pPr marL="734695" indent="-288925">
              <a:lnSpc>
                <a:spcPct val="100000"/>
              </a:lnSpc>
              <a:spcBef>
                <a:spcPts val="430"/>
              </a:spcBef>
              <a:buFont typeface="Wingdings" panose="05000000000000000000" pitchFamily="2" charset="2"/>
              <a:buChar char="v"/>
              <a:tabLst>
                <a:tab pos="734695" algn="l"/>
                <a:tab pos="735330" algn="l"/>
              </a:tabLst>
            </a:pPr>
            <a:r>
              <a:rPr lang="en-US" sz="1800" b="0" spc="-5">
                <a:latin typeface="Arial"/>
                <a:cs typeface="Arial"/>
              </a:rPr>
              <a:t>Masters </a:t>
            </a:r>
            <a:r>
              <a:rPr lang="en-US" sz="1800" b="0">
                <a:latin typeface="Arial"/>
                <a:cs typeface="Arial"/>
              </a:rPr>
              <a:t>on the</a:t>
            </a:r>
            <a:r>
              <a:rPr lang="en-US" sz="1800" b="0" spc="-75">
                <a:latin typeface="Arial"/>
                <a:cs typeface="Arial"/>
              </a:rPr>
              <a:t> </a:t>
            </a:r>
            <a:r>
              <a:rPr lang="en-US" sz="1800" b="0" spc="-10">
                <a:latin typeface="Arial"/>
                <a:cs typeface="Arial"/>
              </a:rPr>
              <a:t>way</a:t>
            </a:r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1351-17B5-7397-20E9-D74C1734EE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F5D4B-778A-C3B1-EC1D-3CF52F1D7546}"/>
              </a:ext>
            </a:extLst>
          </p:cNvPr>
          <p:cNvSpPr txBox="1"/>
          <p:nvPr/>
        </p:nvSpPr>
        <p:spPr>
          <a:xfrm>
            <a:off x="0" y="1141028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Final Defense</a:t>
            </a:r>
          </a:p>
          <a:p>
            <a:pPr algn="ctr"/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 announcement (required)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not a ‘defend by date’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members in attendance (committee + x =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Dissertation should not be uploaded until fully approved by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Including committee requested revisions during the defense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Dissertation upload to Submittable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Dissertation approval page or Final Exam Report(DNP)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Survey of Earned Doctorates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Required by all doctoral students even if not defending a dissertation or final exam</a:t>
            </a:r>
          </a:p>
        </p:txBody>
      </p:sp>
    </p:spTree>
    <p:extLst>
      <p:ext uri="{BB962C8B-B14F-4D97-AF65-F5344CB8AC3E}">
        <p14:creationId xmlns:p14="http://schemas.microsoft.com/office/powerpoint/2010/main" val="1716075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CB15-EFB0-A3BF-D561-BE4846AD1B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CCF7E-73CD-AAC4-9EF8-5F0C7FD281F4}"/>
              </a:ext>
            </a:extLst>
          </p:cNvPr>
          <p:cNvSpPr txBox="1"/>
          <p:nvPr/>
        </p:nvSpPr>
        <p:spPr>
          <a:xfrm>
            <a:off x="445864" y="1312931"/>
            <a:ext cx="836562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Final Defense</a:t>
            </a:r>
          </a:p>
          <a:p>
            <a:pPr algn="ctr"/>
            <a:endParaRPr lang="en-US" sz="800" dirty="0"/>
          </a:p>
          <a:p>
            <a:r>
              <a:rPr lang="en-US" b="1" dirty="0"/>
              <a:t>Common Questions  /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approves electronic approval page?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aren’t external advisor approvals viewable on approval page?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I know who has approved?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exceptions to the submission deadline?</a:t>
            </a:r>
          </a:p>
        </p:txBody>
      </p:sp>
    </p:spTree>
    <p:extLst>
      <p:ext uri="{BB962C8B-B14F-4D97-AF65-F5344CB8AC3E}">
        <p14:creationId xmlns:p14="http://schemas.microsoft.com/office/powerpoint/2010/main" val="56191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1E1284-4F45-4E7B-EC20-45BB75D770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5000" y="285750"/>
            <a:ext cx="457456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Doctoral Degrees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F4F38-EF8F-8B7B-57CE-CDCBEF680A9D}"/>
              </a:ext>
            </a:extLst>
          </p:cNvPr>
          <p:cNvSpPr txBox="1"/>
          <p:nvPr/>
        </p:nvSpPr>
        <p:spPr>
          <a:xfrm>
            <a:off x="457200" y="1470326"/>
            <a:ext cx="7543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Timeline for Review &amp; Degree Conferral</a:t>
            </a:r>
          </a:p>
          <a:p>
            <a:pPr algn="ctr"/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Submissions are reviewed in the order they are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portion of the review is automated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Takes several weeks(or longer) to get through all submissions and 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Completion Verification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automatic, only issued at student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Cannot be issued until dissertation is uploaded and all committee members have submitted their approval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ABD status </a:t>
            </a:r>
            <a:r>
              <a:rPr lang="en-US" dirty="0"/>
              <a:t>- we do not offer ABD(</a:t>
            </a:r>
            <a:r>
              <a:rPr lang="en-US" b="1" dirty="0"/>
              <a:t>A</a:t>
            </a:r>
            <a:r>
              <a:rPr lang="en-US" dirty="0"/>
              <a:t>ll </a:t>
            </a:r>
            <a:r>
              <a:rPr lang="en-US" b="1" dirty="0"/>
              <a:t>B</a:t>
            </a:r>
            <a:r>
              <a:rPr lang="en-US" dirty="0"/>
              <a:t>ut </a:t>
            </a:r>
            <a:r>
              <a:rPr lang="en-US" b="1" dirty="0"/>
              <a:t>D</a:t>
            </a:r>
            <a:r>
              <a:rPr lang="en-US" dirty="0"/>
              <a:t>issertation) status</a:t>
            </a:r>
          </a:p>
        </p:txBody>
      </p:sp>
    </p:spTree>
    <p:extLst>
      <p:ext uri="{BB962C8B-B14F-4D97-AF65-F5344CB8AC3E}">
        <p14:creationId xmlns:p14="http://schemas.microsoft.com/office/powerpoint/2010/main" val="290787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DC81-20A0-CC51-C3E2-44B47A9F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176946"/>
            <a:ext cx="8072119" cy="67710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Doctoral Degrees      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3BDE1-C441-A32E-DE71-30EB94681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143" y="1460107"/>
            <a:ext cx="8561659" cy="2523768"/>
          </a:xfrm>
        </p:spPr>
        <p:txBody>
          <a:bodyPr/>
          <a:lstStyle/>
          <a:p>
            <a:r>
              <a:rPr lang="en-US" dirty="0"/>
              <a:t>GA’s in final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Registration Required </a:t>
            </a:r>
            <a:r>
              <a:rPr lang="en-US" sz="1200" dirty="0"/>
              <a:t>(6 credit minimum )</a:t>
            </a:r>
          </a:p>
          <a:p>
            <a:endParaRPr lang="en-US" sz="1000" dirty="0"/>
          </a:p>
          <a:p>
            <a:r>
              <a:rPr lang="en-US" dirty="0"/>
              <a:t>Dissertation submission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international cannot submit dissertation before the posted deadline with requesting an Alternate Completion Date </a:t>
            </a:r>
          </a:p>
          <a:p>
            <a:endParaRPr lang="en-US" sz="1000" dirty="0"/>
          </a:p>
          <a:p>
            <a:r>
              <a:rPr lang="en-US" dirty="0"/>
              <a:t>Alternate Completion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Required when a student has a GA and will complete(submit dissertation) before the submission deadline</a:t>
            </a:r>
          </a:p>
        </p:txBody>
      </p:sp>
    </p:spTree>
    <p:extLst>
      <p:ext uri="{BB962C8B-B14F-4D97-AF65-F5344CB8AC3E}">
        <p14:creationId xmlns:p14="http://schemas.microsoft.com/office/powerpoint/2010/main" val="131347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8574411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600" spc="-5">
                <a:solidFill>
                  <a:srgbClr val="FFFFFF"/>
                </a:solidFill>
              </a:rPr>
              <a:t>Masters on the </a:t>
            </a:r>
            <a:r>
              <a:rPr sz="3600" spc="-35">
                <a:solidFill>
                  <a:srgbClr val="FFFFFF"/>
                </a:solidFill>
              </a:rPr>
              <a:t>Way</a:t>
            </a:r>
            <a:r>
              <a:rPr sz="3600" spc="-70">
                <a:solidFill>
                  <a:srgbClr val="FFFFFF"/>
                </a:solidFill>
              </a:rPr>
              <a:t> </a:t>
            </a:r>
            <a:br>
              <a:rPr lang="en-US" sz="3600" spc="-70">
                <a:solidFill>
                  <a:srgbClr val="FFFFFF"/>
                </a:solidFill>
              </a:rPr>
            </a:br>
            <a:r>
              <a:rPr lang="en-US" sz="3600" spc="-70">
                <a:solidFill>
                  <a:srgbClr val="FFFFFF"/>
                </a:solidFill>
              </a:rPr>
              <a:t>Plan B, non-thesis </a:t>
            </a:r>
            <a:r>
              <a:rPr sz="3600" spc="-10">
                <a:solidFill>
                  <a:srgbClr val="FFFFFF"/>
                </a:solidFill>
              </a:rPr>
              <a:t>(PhD)</a:t>
            </a:r>
            <a:endParaRPr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8079D-6C8D-4750-5E14-BF86A34A428D}"/>
              </a:ext>
            </a:extLst>
          </p:cNvPr>
          <p:cNvSpPr txBox="1"/>
          <p:nvPr/>
        </p:nvSpPr>
        <p:spPr>
          <a:xfrm>
            <a:off x="111259" y="1743824"/>
            <a:ext cx="89214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Plan B (non-thesis)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Thirty(30) content credits required</a:t>
            </a:r>
            <a:r>
              <a:rPr lang="en-US" dirty="0"/>
              <a:t> (excludes GRAD 6950) on the PhD plan of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separate Master’s plan is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Recommendation by committee</a:t>
            </a:r>
            <a:r>
              <a:rPr lang="en-US" dirty="0"/>
              <a:t>,</a:t>
            </a:r>
            <a:r>
              <a:rPr lang="en-US"/>
              <a:t> on General Exam Report</a:t>
            </a:r>
            <a:r>
              <a:rPr lang="en-US" dirty="0"/>
              <a:t>,</a:t>
            </a:r>
            <a:r>
              <a:rPr lang="en-US"/>
              <a:t> at the time of </a:t>
            </a:r>
            <a:r>
              <a:rPr lang="en-US" dirty="0"/>
              <a:t>exam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Awarded at the end of term recommendation is made </a:t>
            </a:r>
          </a:p>
          <a:p>
            <a:r>
              <a:rPr lang="en-US"/>
              <a:t>	</a:t>
            </a:r>
            <a:r>
              <a:rPr lang="en-US" b="1"/>
              <a:t>OR</a:t>
            </a:r>
            <a:r>
              <a:rPr lang="en-US"/>
              <a:t> when content credits are completed, at the end of a term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D8C167D-8F47-0498-2CF3-82F4531B92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575" y="57150"/>
            <a:ext cx="807085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600" spc="-5" dirty="0">
                <a:solidFill>
                  <a:srgbClr val="FFFFFF"/>
                </a:solidFill>
              </a:rPr>
              <a:t>Master</a:t>
            </a:r>
            <a:r>
              <a:rPr lang="en-US" sz="3600" spc="-5" dirty="0">
                <a:solidFill>
                  <a:srgbClr val="FFFFFF"/>
                </a:solidFill>
              </a:rPr>
              <a:t>'</a:t>
            </a:r>
            <a:r>
              <a:rPr sz="3600" spc="-5" dirty="0">
                <a:solidFill>
                  <a:srgbClr val="FFFFFF"/>
                </a:solidFill>
              </a:rPr>
              <a:t>s on the </a:t>
            </a:r>
            <a:r>
              <a:rPr sz="3600" spc="-35" dirty="0">
                <a:solidFill>
                  <a:srgbClr val="FFFFFF"/>
                </a:solidFill>
              </a:rPr>
              <a:t>Way</a:t>
            </a:r>
            <a:r>
              <a:rPr sz="3600" spc="-70" dirty="0">
                <a:solidFill>
                  <a:srgbClr val="FFFFFF"/>
                </a:solidFill>
              </a:rPr>
              <a:t> </a:t>
            </a:r>
            <a:br>
              <a:rPr lang="en-US" sz="3600" spc="-10" dirty="0">
                <a:solidFill>
                  <a:srgbClr val="FFFFFF"/>
                </a:solidFill>
              </a:rPr>
            </a:br>
            <a:r>
              <a:rPr lang="en-US" sz="3600" spc="-10" dirty="0">
                <a:solidFill>
                  <a:srgbClr val="FFFFFF"/>
                </a:solidFill>
              </a:rPr>
              <a:t>Plan A (thesis)</a:t>
            </a:r>
            <a:endParaRPr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D6DE-3891-39B1-D9A6-CDC1801E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201" y="1641476"/>
            <a:ext cx="8615598" cy="33855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Email recommendation from major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0">
                <a:latin typeface="Arial"/>
                <a:cs typeface="Arial"/>
              </a:rPr>
              <a:t>International Students </a:t>
            </a:r>
            <a:endParaRPr lang="en-US" sz="1800" spc="-1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-10" dirty="0">
                <a:latin typeface="Arial"/>
                <a:cs typeface="Arial"/>
              </a:rPr>
              <a:t>ISSS </a:t>
            </a:r>
            <a:r>
              <a:rPr lang="en-US" sz="1400" spc="-15" dirty="0">
                <a:latin typeface="Arial"/>
                <a:cs typeface="Arial"/>
              </a:rPr>
              <a:t>must </a:t>
            </a:r>
            <a:r>
              <a:rPr lang="en-US" sz="1400" dirty="0">
                <a:latin typeface="Arial"/>
                <a:cs typeface="Arial"/>
              </a:rPr>
              <a:t>be notified by the student they are earning a Master’s Degree while pursuing the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5">
                <a:latin typeface="Arial"/>
                <a:cs typeface="Arial"/>
              </a:rPr>
              <a:t>After </a:t>
            </a:r>
            <a:r>
              <a:rPr lang="en-US" sz="1800">
                <a:latin typeface="Arial"/>
                <a:cs typeface="Arial"/>
              </a:rPr>
              <a:t>extra degree track is added</a:t>
            </a:r>
            <a:endParaRPr lang="en-US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details regarding program requirements are emailed to the student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required paperwork and thesis information(for Plan A) </a:t>
            </a:r>
            <a:r>
              <a:rPr lang="en-US" spc="5" dirty="0">
                <a:latin typeface="Arial"/>
                <a:cs typeface="Arial"/>
              </a:rPr>
              <a:t>will be </a:t>
            </a:r>
            <a:r>
              <a:rPr lang="en-US" spc="-10" dirty="0">
                <a:latin typeface="Arial"/>
                <a:cs typeface="Arial"/>
              </a:rPr>
              <a:t>communicated </a:t>
            </a:r>
            <a:r>
              <a:rPr lang="en-US" dirty="0">
                <a:latin typeface="Arial"/>
                <a:cs typeface="Arial"/>
              </a:rPr>
              <a:t>to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6044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5A62-D361-44D4-D9F2-CDDFDA83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553998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Master’s Degree &amp; Graduate Certificates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8ED73-1BEC-FBC3-F470-9926D4E1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40018"/>
            <a:ext cx="8615598" cy="3016210"/>
          </a:xfrm>
        </p:spPr>
        <p:txBody>
          <a:bodyPr wrap="square" lIns="0" tIns="0" rIns="0" bIns="0" anchor="t">
            <a:spAutoFit/>
          </a:bodyPr>
          <a:lstStyle/>
          <a:p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spc="5" dirty="0">
                <a:latin typeface="Arial"/>
                <a:cs typeface="Arial"/>
              </a:rPr>
              <a:t>Plan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Study(emailed to Sandra Cyr</a:t>
            </a:r>
            <a:r>
              <a:rPr lang="en-US" sz="1800" dirty="0"/>
              <a:t> and degreeaudit@uconn.edu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Submitted within the first four(4) weeks of the students graduating term</a:t>
            </a:r>
          </a:p>
          <a:p>
            <a:pPr lvl="1"/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Advisement Reports (if used by program)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Email spreadsheet to Sandra Cyr and degreeaudit@uconn.edu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Requirements must be satisfied with only final semester grades pending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Email any changes required to adjust each student’s requirement during each semester</a:t>
            </a:r>
            <a:endParaRPr lang="en-US" sz="1400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Include student ID, student name, approval (by email) from major advisor or program director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/>
                <a:cs typeface="Arial"/>
              </a:rPr>
              <a:t>EX: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EBC6A-64B9-238E-FC77-B21A0FA28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78"/>
          <a:stretch/>
        </p:blipFill>
        <p:spPr>
          <a:xfrm>
            <a:off x="1411840" y="3817491"/>
            <a:ext cx="3581400" cy="547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DE8D2-DAD3-F8AA-60D1-5659875C0F6A}"/>
              </a:ext>
            </a:extLst>
          </p:cNvPr>
          <p:cNvSpPr txBox="1"/>
          <p:nvPr/>
        </p:nvSpPr>
        <p:spPr>
          <a:xfrm>
            <a:off x="3029484" y="1276350"/>
            <a:ext cx="342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Graduation Audit Process</a:t>
            </a:r>
          </a:p>
        </p:txBody>
      </p:sp>
    </p:spTree>
    <p:extLst>
      <p:ext uri="{BB962C8B-B14F-4D97-AF65-F5344CB8AC3E}">
        <p14:creationId xmlns:p14="http://schemas.microsoft.com/office/powerpoint/2010/main" val="395112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C686E8-6A49-6685-58D0-7D5DAFC6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Master’s Degree &amp; 6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Year Certificate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F873C-A5FA-22B4-0854-FB7693EF2951}"/>
              </a:ext>
            </a:extLst>
          </p:cNvPr>
          <p:cNvSpPr txBox="1"/>
          <p:nvPr/>
        </p:nvSpPr>
        <p:spPr>
          <a:xfrm>
            <a:off x="190499" y="1963401"/>
            <a:ext cx="8763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Grades must be received by Academic Calendar deadline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  <a:hlinkClick r:id="rId2"/>
              </a:rPr>
              <a:t>https://registrar.uconn.edu/academic-calendar/</a:t>
            </a:r>
            <a:r>
              <a:rPr lang="en-US" sz="1400">
                <a:latin typeface="Arial"/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cs typeface="Arial"/>
              </a:rPr>
              <a:t>Comprehensive E</a:t>
            </a:r>
            <a:r>
              <a:rPr lang="en-US" sz="1800"/>
              <a:t>xam (Final Exam Report)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Must be completed in final semester (if exam is required by program)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Exam must be completed before the graduation date of the term student is graduating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B8D1C-0560-2372-8CD6-B996F7DAD6CD}"/>
              </a:ext>
            </a:extLst>
          </p:cNvPr>
          <p:cNvSpPr txBox="1"/>
          <p:nvPr/>
        </p:nvSpPr>
        <p:spPr>
          <a:xfrm>
            <a:off x="2857716" y="1271885"/>
            <a:ext cx="342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Graduation Audit Process</a:t>
            </a:r>
          </a:p>
        </p:txBody>
      </p:sp>
    </p:spTree>
    <p:extLst>
      <p:ext uri="{BB962C8B-B14F-4D97-AF65-F5344CB8AC3E}">
        <p14:creationId xmlns:p14="http://schemas.microsoft.com/office/powerpoint/2010/main" val="359357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6D9-E217-41D5-EAAA-14ABD5F6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0" y="285750"/>
            <a:ext cx="8455660" cy="553998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Master’s Degree &amp; Graduate Certificates 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079D-6B38-B426-2AFD-5412EA884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01" y="1833086"/>
            <a:ext cx="8691798" cy="2154436"/>
          </a:xfrm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Student or department must notify of changes to plan of study</a:t>
            </a:r>
          </a:p>
          <a:p>
            <a:endParaRPr lang="en-US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Email from the student’s major advisor to update plan of study on 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Changes Include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Changing committee members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Add and remove courses listed on the plan of study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/>
              <a:t>Add or change area of concentration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527DC-2083-1B47-BD31-28DE903E06E4}"/>
              </a:ext>
            </a:extLst>
          </p:cNvPr>
          <p:cNvSpPr txBox="1"/>
          <p:nvPr/>
        </p:nvSpPr>
        <p:spPr>
          <a:xfrm>
            <a:off x="2190675" y="1276350"/>
            <a:ext cx="455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Plan of Study ~ Updates &amp; Changes</a:t>
            </a:r>
          </a:p>
        </p:txBody>
      </p:sp>
    </p:spTree>
    <p:extLst>
      <p:ext uri="{BB962C8B-B14F-4D97-AF65-F5344CB8AC3E}">
        <p14:creationId xmlns:p14="http://schemas.microsoft.com/office/powerpoint/2010/main" val="93757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1457F3-8BA2-3327-53DF-F003C188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Master’s Degree &amp; Graduate Certificates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654D-0CB2-1B33-98B4-BF62907E3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00150"/>
            <a:ext cx="8615598" cy="307777"/>
          </a:xfrm>
        </p:spPr>
        <p:txBody>
          <a:bodyPr/>
          <a:lstStyle/>
          <a:p>
            <a:pPr algn="ctr"/>
            <a:r>
              <a:rPr lang="en-US" sz="2000" b="1" dirty="0"/>
              <a:t>Final Exams for Master’s Degree &amp; Sixth Year Certificate in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53222-BA8A-9A2D-6440-D01D98395008}"/>
              </a:ext>
            </a:extLst>
          </p:cNvPr>
          <p:cNvSpPr txBox="1"/>
          <p:nvPr/>
        </p:nvSpPr>
        <p:spPr>
          <a:xfrm>
            <a:off x="421599" y="1618121"/>
            <a:ext cx="838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electronic final exam report (if program requires a final exam)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>
                <a:hlinkClick r:id="rId2"/>
              </a:rPr>
              <a:t>https://registrar.uconn.edu/graduation/masters-degrees/</a:t>
            </a:r>
            <a:endParaRPr lang="en-US" sz="1400" dirty="0"/>
          </a:p>
          <a:p>
            <a:pPr marL="685800" lvl="1" indent="-228600">
              <a:buFont typeface="+mj-lt"/>
              <a:buAutoNum type="alphaLcParenR"/>
            </a:pPr>
            <a:r>
              <a:rPr lang="en-US" sz="1400" b="0" i="0" u="sng" dirty="0">
                <a:solidFill>
                  <a:srgbClr val="03254E"/>
                </a:solidFill>
                <a:effectLst/>
                <a:hlinkClick r:id="rId3"/>
              </a:rPr>
              <a:t>Report of the Final Examination for the Master’s Degree</a:t>
            </a:r>
            <a:endParaRPr lang="en-US" sz="1400" b="0" i="0" u="sng" dirty="0">
              <a:solidFill>
                <a:srgbClr val="03254E"/>
              </a:solidFill>
              <a:effectLst/>
            </a:endParaRPr>
          </a:p>
          <a:p>
            <a:pPr marL="1143000" lvl="2" indent="-228600">
              <a:buFont typeface="+mj-lt"/>
              <a:buAutoNum type="alphaLcParenR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must include their committee members on the webform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Must be the same faculty members who signed the plan of study</a:t>
            </a:r>
          </a:p>
          <a:p>
            <a:pPr lvl="1"/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Webform is routed by email to committee members for approval or denial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Students receive an email as each committee member approves</a:t>
            </a:r>
          </a:p>
          <a:p>
            <a:pPr lvl="1"/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Once the webform is approved or denied, it’s routed to Degree Audit for final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Students receive an email after it is accepted by Degree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Follow deadlines on the Academic Calendar</a:t>
            </a:r>
          </a:p>
        </p:txBody>
      </p:sp>
      <p:pic>
        <p:nvPicPr>
          <p:cNvPr id="8" name="Picture 7" descr="Step 4: Submit Final Paperwork">
            <a:extLst>
              <a:ext uri="{FF2B5EF4-FFF2-40B4-BE49-F238E27FC236}">
                <a16:creationId xmlns:a16="http://schemas.microsoft.com/office/drawing/2014/main" id="{6F1905B8-D1A2-4094-2112-9824CFBA53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48" y="2492186"/>
            <a:ext cx="1920413" cy="2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3304"/>
            <a:ext cx="32512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>
                <a:solidFill>
                  <a:srgbClr val="FFFFFF"/>
                </a:solidFill>
              </a:rPr>
              <a:t>Degree</a:t>
            </a:r>
            <a:r>
              <a:rPr sz="4400" spc="-325">
                <a:solidFill>
                  <a:srgbClr val="FFFFFF"/>
                </a:solidFill>
              </a:rPr>
              <a:t> </a:t>
            </a:r>
            <a:r>
              <a:rPr sz="4400" spc="-10">
                <a:solidFill>
                  <a:srgbClr val="FFFFFF"/>
                </a:solidFill>
              </a:rPr>
              <a:t>Audit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4800" y="1266916"/>
            <a:ext cx="8610600" cy="386952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u="heavy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What </a:t>
            </a:r>
            <a:r>
              <a:rPr sz="1800" u="heavy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</a:t>
            </a:r>
            <a:r>
              <a:rPr sz="1800" u="heavy" spc="-2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Do: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>
                <a:latin typeface="Arial"/>
                <a:cs typeface="Arial"/>
              </a:rPr>
              <a:t>Award </a:t>
            </a:r>
            <a:r>
              <a:rPr lang="en-US" sz="1800" spc="-5">
                <a:latin typeface="Arial"/>
                <a:cs typeface="Arial"/>
              </a:rPr>
              <a:t>All University </a:t>
            </a:r>
            <a:r>
              <a:rPr sz="1800">
                <a:latin typeface="Arial"/>
                <a:cs typeface="Arial"/>
              </a:rPr>
              <a:t>Degrees: </a:t>
            </a:r>
            <a:endParaRPr lang="en-US" sz="1800">
              <a:latin typeface="Arial"/>
              <a:cs typeface="Arial"/>
            </a:endParaRPr>
          </a:p>
          <a:p>
            <a:pPr marL="755650" marR="5080" lvl="1" indent="-285750">
              <a:lnSpc>
                <a:spcPts val="1939"/>
              </a:lnSpc>
              <a:spcBef>
                <a:spcPts val="465"/>
              </a:spcBef>
              <a:buFont typeface="Wingdings 2" panose="05020102010507070707" pitchFamily="18" charset="2"/>
              <a:buChar char=""/>
              <a:tabLst>
                <a:tab pos="354965" algn="l"/>
                <a:tab pos="355600" algn="l"/>
              </a:tabLst>
            </a:pPr>
            <a:r>
              <a:rPr lang="en-US">
                <a:latin typeface="Arial"/>
                <a:cs typeface="Arial"/>
              </a:rPr>
              <a:t>Associates    	 </a:t>
            </a:r>
            <a:r>
              <a:rPr lang="en-US" sz="1200">
                <a:latin typeface="Arial"/>
                <a:cs typeface="Arial"/>
                <a:sym typeface="Wingdings 2" panose="05020102010507070707" pitchFamily="18" charset="2"/>
              </a:rPr>
              <a:t></a:t>
            </a:r>
            <a:r>
              <a:rPr lang="en-US">
                <a:latin typeface="Arial"/>
                <a:cs typeface="Arial"/>
                <a:sym typeface="Wingdings 2" panose="05020102010507070707" pitchFamily="18" charset="2"/>
              </a:rPr>
              <a:t> </a:t>
            </a:r>
            <a:r>
              <a:rPr lang="en-US">
                <a:latin typeface="Arial"/>
                <a:cs typeface="Arial"/>
              </a:rPr>
              <a:t>Bachelors</a:t>
            </a:r>
          </a:p>
          <a:p>
            <a:pPr marL="755650" marR="5080" lvl="1" indent="-285750">
              <a:lnSpc>
                <a:spcPts val="1939"/>
              </a:lnSpc>
              <a:spcBef>
                <a:spcPts val="465"/>
              </a:spcBef>
              <a:buFont typeface="Wingdings 2" panose="05020102010507070707" pitchFamily="18" charset="2"/>
              <a:buChar char=""/>
              <a:tabLst>
                <a:tab pos="354965" algn="l"/>
                <a:tab pos="355600" algn="l"/>
              </a:tabLst>
            </a:pPr>
            <a:r>
              <a:rPr spc="-5">
                <a:latin typeface="Arial"/>
                <a:cs typeface="Arial"/>
              </a:rPr>
              <a:t>Masters </a:t>
            </a:r>
            <a:r>
              <a:rPr lang="en-US" spc="-5">
                <a:latin typeface="Arial"/>
                <a:cs typeface="Arial"/>
              </a:rPr>
              <a:t>		 </a:t>
            </a:r>
            <a:r>
              <a:rPr lang="en-US" sz="1200">
                <a:latin typeface="Arial"/>
                <a:cs typeface="Arial"/>
                <a:sym typeface="Wingdings 2" panose="05020102010507070707" pitchFamily="18" charset="2"/>
              </a:rPr>
              <a:t></a:t>
            </a:r>
            <a:r>
              <a:rPr lang="en-US" sz="1800">
                <a:latin typeface="Arial"/>
                <a:cs typeface="Arial"/>
                <a:sym typeface="Wingdings 2" panose="05020102010507070707" pitchFamily="18" charset="2"/>
              </a:rPr>
              <a:t> </a:t>
            </a:r>
            <a:r>
              <a:rPr lang="en-US" spc="-5" dirty="0">
                <a:latin typeface="Arial"/>
                <a:cs typeface="Arial"/>
              </a:rPr>
              <a:t>Doctoral</a:t>
            </a:r>
          </a:p>
          <a:p>
            <a:pPr marL="755650" marR="5080" lvl="1" indent="-285750">
              <a:lnSpc>
                <a:spcPts val="1939"/>
              </a:lnSpc>
              <a:spcBef>
                <a:spcPts val="465"/>
              </a:spcBef>
              <a:buFont typeface="Wingdings 2" panose="05020102010507070707" pitchFamily="18" charset="2"/>
              <a:buChar char=""/>
              <a:tabLst>
                <a:tab pos="354965" algn="l"/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Graduate &amp; Post Baccalaureate Certificates</a:t>
            </a:r>
          </a:p>
          <a:p>
            <a:pPr marL="469900" marR="5080" lvl="1">
              <a:lnSpc>
                <a:spcPts val="1939"/>
              </a:lnSpc>
              <a:spcBef>
                <a:spcPts val="465"/>
              </a:spcBef>
              <a:tabLst>
                <a:tab pos="354965" algn="l"/>
                <a:tab pos="355600" algn="l"/>
              </a:tabLst>
            </a:pP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>
                <a:latin typeface="Arial"/>
                <a:cs typeface="Arial"/>
              </a:rPr>
              <a:t>Diploma </a:t>
            </a:r>
            <a:r>
              <a:rPr sz="1800" spc="5">
                <a:latin typeface="Arial"/>
                <a:cs typeface="Arial"/>
              </a:rPr>
              <a:t>ordering </a:t>
            </a:r>
            <a:r>
              <a:rPr sz="1800" spc="10">
                <a:latin typeface="Arial"/>
                <a:cs typeface="Arial"/>
              </a:rPr>
              <a:t>(including</a:t>
            </a:r>
            <a:r>
              <a:rPr sz="1800" spc="-275">
                <a:latin typeface="Arial"/>
                <a:cs typeface="Arial"/>
              </a:rPr>
              <a:t> </a:t>
            </a:r>
            <a:r>
              <a:rPr sz="1800" spc="-10" err="1">
                <a:latin typeface="Arial"/>
                <a:cs typeface="Arial"/>
              </a:rPr>
              <a:t>CeDs</a:t>
            </a:r>
            <a:r>
              <a:rPr sz="1800" spc="-10">
                <a:latin typeface="Arial"/>
                <a:cs typeface="Arial"/>
              </a:rPr>
              <a:t>*)</a:t>
            </a:r>
            <a:endParaRPr lang="en-US" sz="1800" spc="-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54965" algn="l"/>
                <a:tab pos="355600" algn="l"/>
              </a:tabLst>
            </a:pPr>
            <a:r>
              <a:rPr lang="en-US" spc="-10">
                <a:latin typeface="Arial"/>
                <a:cs typeface="Arial"/>
              </a:rPr>
              <a:t>	</a:t>
            </a:r>
            <a:r>
              <a:rPr lang="en-US" sz="1800" spc="10">
                <a:latin typeface="Calibri"/>
                <a:cs typeface="Calibri"/>
              </a:rPr>
              <a:t>                                    </a:t>
            </a:r>
            <a:r>
              <a:rPr lang="en-US" sz="1000" spc="10">
                <a:latin typeface="Calibri"/>
                <a:cs typeface="Calibri"/>
              </a:rPr>
              <a:t>*</a:t>
            </a:r>
            <a:r>
              <a:rPr lang="en-US" sz="1000" spc="10" err="1">
                <a:latin typeface="Calibri"/>
                <a:cs typeface="Calibri"/>
              </a:rPr>
              <a:t>CeDs</a:t>
            </a:r>
            <a:r>
              <a:rPr lang="en-US" sz="1000" spc="10">
                <a:latin typeface="Calibri"/>
                <a:cs typeface="Calibri"/>
              </a:rPr>
              <a:t> </a:t>
            </a:r>
            <a:r>
              <a:rPr lang="en-US" sz="1000" spc="15">
                <a:latin typeface="Calibri"/>
                <a:cs typeface="Calibri"/>
              </a:rPr>
              <a:t>= </a:t>
            </a:r>
            <a:r>
              <a:rPr lang="en-US" sz="1000" spc="10">
                <a:latin typeface="Calibri"/>
                <a:cs typeface="Calibri"/>
              </a:rPr>
              <a:t>Certified </a:t>
            </a:r>
            <a:r>
              <a:rPr lang="en-US" sz="1000" spc="5">
                <a:latin typeface="Calibri"/>
                <a:cs typeface="Calibri"/>
              </a:rPr>
              <a:t>Electronic</a:t>
            </a:r>
            <a:r>
              <a:rPr lang="en-US" sz="1000" spc="185">
                <a:latin typeface="Calibri"/>
                <a:cs typeface="Calibri"/>
              </a:rPr>
              <a:t> </a:t>
            </a:r>
            <a:r>
              <a:rPr lang="en-US" sz="1000" spc="10">
                <a:latin typeface="Calibri"/>
                <a:cs typeface="Calibri"/>
              </a:rPr>
              <a:t>Diplomas</a:t>
            </a:r>
            <a:endParaRPr lang="en-US" sz="1000" spc="-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54965" algn="l"/>
                <a:tab pos="355600" algn="l"/>
              </a:tabLst>
            </a:pP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>
                <a:latin typeface="Arial"/>
                <a:cs typeface="Arial"/>
              </a:rPr>
              <a:t>NCAA </a:t>
            </a:r>
            <a:r>
              <a:rPr sz="1800">
                <a:latin typeface="Arial"/>
                <a:cs typeface="Arial"/>
              </a:rPr>
              <a:t>compliance </a:t>
            </a:r>
            <a:r>
              <a:rPr sz="1800" spc="-5">
                <a:latin typeface="Arial"/>
                <a:cs typeface="Arial"/>
              </a:rPr>
              <a:t>(academics</a:t>
            </a:r>
            <a:r>
              <a:rPr sz="1800" spc="-145">
                <a:latin typeface="Arial"/>
                <a:cs typeface="Arial"/>
              </a:rPr>
              <a:t> </a:t>
            </a:r>
            <a:r>
              <a:rPr sz="1800" spc="5">
                <a:latin typeface="Arial"/>
                <a:cs typeface="Arial"/>
              </a:rPr>
              <a:t>only)</a:t>
            </a:r>
            <a:endParaRPr lang="en-US" sz="1800" spc="5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endParaRPr sz="1800">
              <a:latin typeface="Arial"/>
              <a:cs typeface="Arial"/>
            </a:endParaRPr>
          </a:p>
          <a:p>
            <a:pPr marL="12700" marR="5125720">
              <a:lnSpc>
                <a:spcPct val="11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1800">
                <a:latin typeface="Arial"/>
                <a:cs typeface="Arial"/>
              </a:rPr>
              <a:t>    </a:t>
            </a:r>
            <a:r>
              <a:rPr sz="1800">
                <a:latin typeface="Arial"/>
                <a:cs typeface="Arial"/>
              </a:rPr>
              <a:t>Resource for</a:t>
            </a:r>
            <a:r>
              <a:rPr sz="1800" spc="-125">
                <a:latin typeface="Arial"/>
                <a:cs typeface="Arial"/>
              </a:rPr>
              <a:t> </a:t>
            </a:r>
            <a:r>
              <a:rPr sz="1800">
                <a:latin typeface="Arial"/>
                <a:cs typeface="Arial"/>
              </a:rPr>
              <a:t>faculty</a:t>
            </a:r>
            <a:r>
              <a:rPr lang="en-US" sz="1800">
                <a:latin typeface="Arial"/>
                <a:cs typeface="Arial"/>
              </a:rPr>
              <a:t> and </a:t>
            </a:r>
            <a:r>
              <a:rPr sz="1800">
                <a:latin typeface="Arial"/>
                <a:cs typeface="Arial"/>
              </a:rPr>
              <a:t>staff </a:t>
            </a:r>
            <a:endParaRPr lang="en-US" u="heavy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marR="5125720" algn="r">
              <a:lnSpc>
                <a:spcPct val="110000"/>
              </a:lnSpc>
              <a:tabLst>
                <a:tab pos="354965" algn="l"/>
                <a:tab pos="355600" algn="l"/>
              </a:tabLst>
            </a:pPr>
            <a:r>
              <a:rPr lang="en-US" sz="18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                                               </a:t>
            </a:r>
            <a:r>
              <a:rPr sz="18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04" y="86922"/>
            <a:ext cx="8970189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Master’s Degree &amp; </a:t>
            </a:r>
            <a:r>
              <a:rPr lang="en-US" sz="3600" b="1" spc="-5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lang="en-US" sz="3600" b="1" spc="-7" baseline="25000" dirty="0">
                <a:solidFill>
                  <a:schemeClr val="bg1"/>
                </a:solidFill>
                <a:latin typeface="Arial"/>
                <a:cs typeface="Arial"/>
              </a:rPr>
              <a:t>th </a:t>
            </a:r>
            <a:r>
              <a:rPr lang="en-US" sz="3600" b="1" spc="-5" dirty="0">
                <a:solidFill>
                  <a:schemeClr val="bg1"/>
                </a:solidFill>
              </a:rPr>
              <a:t>Y</a:t>
            </a:r>
            <a:r>
              <a:rPr lang="en-US" sz="3600" b="1" spc="-5" dirty="0">
                <a:solidFill>
                  <a:schemeClr val="bg1"/>
                </a:solidFill>
                <a:latin typeface="Arial"/>
                <a:cs typeface="Arial"/>
              </a:rPr>
              <a:t>ear </a:t>
            </a:r>
            <a:r>
              <a:rPr lang="en-US" sz="3600" b="1" spc="5" dirty="0">
                <a:solidFill>
                  <a:schemeClr val="bg1"/>
                </a:solidFill>
              </a:rPr>
              <a:t>C</a:t>
            </a:r>
            <a:r>
              <a:rPr lang="en-US" sz="3600" b="1" spc="5" dirty="0">
                <a:solidFill>
                  <a:schemeClr val="bg1"/>
                </a:solidFill>
                <a:latin typeface="Arial"/>
                <a:cs typeface="Arial"/>
              </a:rPr>
              <a:t>ertificate </a:t>
            </a:r>
            <a:br>
              <a:rPr lang="en-US" sz="4400" dirty="0">
                <a:latin typeface="Arial"/>
                <a:cs typeface="Arial"/>
              </a:rPr>
            </a:br>
            <a:r>
              <a:rPr sz="2400" spc="-10" dirty="0">
                <a:solidFill>
                  <a:srgbClr val="FFFFFF"/>
                </a:solidFill>
              </a:rPr>
              <a:t>External </a:t>
            </a:r>
            <a:r>
              <a:rPr sz="2400" spc="-20" dirty="0">
                <a:solidFill>
                  <a:srgbClr val="FFFFFF"/>
                </a:solidFill>
              </a:rPr>
              <a:t>Transfer</a:t>
            </a:r>
            <a:r>
              <a:rPr sz="2400" spc="-10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Credits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2119" y="1581150"/>
            <a:ext cx="8239760" cy="326243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lang="en-US" sz="1500" b="1" dirty="0">
                <a:latin typeface="Arial"/>
                <a:cs typeface="Arial"/>
              </a:rPr>
              <a:t>Can Be:</a:t>
            </a:r>
            <a:endParaRPr sz="1500" b="1" dirty="0">
              <a:latin typeface="Arial"/>
              <a:cs typeface="Arial"/>
            </a:endParaRPr>
          </a:p>
          <a:p>
            <a:pPr marL="444500" marR="106680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443865" algn="l"/>
                <a:tab pos="444500" algn="l"/>
              </a:tabLst>
            </a:pPr>
            <a:r>
              <a:rPr sz="1500" spc="-5" dirty="0">
                <a:latin typeface="Arial"/>
                <a:cs typeface="Arial"/>
              </a:rPr>
              <a:t>25% of </a:t>
            </a:r>
            <a:r>
              <a:rPr sz="1500" dirty="0">
                <a:latin typeface="Arial"/>
                <a:cs typeface="Arial"/>
              </a:rPr>
              <a:t>total credits required </a:t>
            </a:r>
            <a:r>
              <a:rPr sz="1500" spc="10" dirty="0">
                <a:latin typeface="Arial"/>
                <a:cs typeface="Arial"/>
              </a:rPr>
              <a:t>for </a:t>
            </a:r>
            <a:r>
              <a:rPr sz="1500" spc="5" dirty="0">
                <a:latin typeface="Arial"/>
                <a:cs typeface="Arial"/>
              </a:rPr>
              <a:t>a  </a:t>
            </a:r>
            <a:r>
              <a:rPr lang="en-US" sz="1500" spc="-5" dirty="0">
                <a:latin typeface="Arial"/>
                <a:cs typeface="Arial"/>
              </a:rPr>
              <a:t>M</a:t>
            </a:r>
            <a:r>
              <a:rPr sz="1500" spc="-5" dirty="0">
                <a:latin typeface="Arial"/>
                <a:cs typeface="Arial"/>
              </a:rPr>
              <a:t>asters</a:t>
            </a:r>
            <a:r>
              <a:rPr lang="en-US" sz="1500" spc="-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/</a:t>
            </a:r>
            <a:r>
              <a:rPr lang="en-US" sz="1500" spc="-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6</a:t>
            </a:r>
            <a:r>
              <a:rPr sz="1500" spc="-7" baseline="25000" dirty="0">
                <a:latin typeface="Arial"/>
                <a:cs typeface="Arial"/>
              </a:rPr>
              <a:t>th </a:t>
            </a:r>
            <a:r>
              <a:rPr sz="1500" spc="-5" dirty="0">
                <a:latin typeface="Arial"/>
                <a:cs typeface="Arial"/>
              </a:rPr>
              <a:t>year </a:t>
            </a:r>
            <a:r>
              <a:rPr sz="1500" spc="5" dirty="0">
                <a:latin typeface="Arial"/>
                <a:cs typeface="Arial"/>
              </a:rPr>
              <a:t>certificate </a:t>
            </a:r>
            <a:r>
              <a:rPr sz="1500" spc="-5" dirty="0">
                <a:latin typeface="Arial"/>
                <a:cs typeface="Arial"/>
              </a:rPr>
              <a:t>program</a:t>
            </a:r>
            <a:r>
              <a:rPr sz="1500" spc="-229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(Ed)</a:t>
            </a:r>
            <a:endParaRPr lang="en-US" sz="1500" spc="-5" dirty="0">
              <a:latin typeface="Arial"/>
              <a:cs typeface="Arial"/>
            </a:endParaRPr>
          </a:p>
          <a:p>
            <a:pPr marL="444500" marR="106680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443865" algn="l"/>
                <a:tab pos="444500" algn="l"/>
              </a:tabLst>
            </a:pPr>
            <a:endParaRPr sz="1000" dirty="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lang="en-US" sz="1500" b="1" dirty="0">
                <a:latin typeface="Arial"/>
                <a:cs typeface="Arial"/>
              </a:rPr>
              <a:t>Required:</a:t>
            </a:r>
            <a:endParaRPr sz="1500" b="1" dirty="0">
              <a:latin typeface="Arial"/>
              <a:cs typeface="Arial"/>
            </a:endParaRPr>
          </a:p>
          <a:p>
            <a:pPr marL="444500" indent="-342900">
              <a:buChar char="•"/>
              <a:tabLst>
                <a:tab pos="443865" algn="l"/>
                <a:tab pos="444500" algn="l"/>
              </a:tabLst>
            </a:pPr>
            <a:r>
              <a:rPr sz="1500" spc="5" dirty="0">
                <a:latin typeface="Arial"/>
                <a:cs typeface="Arial"/>
              </a:rPr>
              <a:t>Official </a:t>
            </a:r>
            <a:r>
              <a:rPr sz="1500" spc="-5" dirty="0">
                <a:latin typeface="Arial"/>
                <a:cs typeface="Arial"/>
              </a:rPr>
              <a:t>transcript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required</a:t>
            </a:r>
            <a:endParaRPr lang="en-US" sz="1500" spc="-5" dirty="0">
              <a:latin typeface="Arial"/>
              <a:cs typeface="Arial"/>
            </a:endParaRPr>
          </a:p>
          <a:p>
            <a:pPr marL="901700" lvl="1" indent="-342900">
              <a:buChar char="•"/>
              <a:tabLst>
                <a:tab pos="443865" algn="l"/>
                <a:tab pos="444500" algn="l"/>
              </a:tabLst>
            </a:pPr>
            <a:r>
              <a:rPr lang="en-US" sz="1400" spc="-5" dirty="0">
                <a:latin typeface="Arial"/>
                <a:cs typeface="Arial"/>
              </a:rPr>
              <a:t>If the official transcript has been received by the graduate school a new one is not required</a:t>
            </a:r>
            <a:endParaRPr lang="en-US" sz="1400" dirty="0">
              <a:latin typeface="Arial"/>
              <a:cs typeface="Arial"/>
            </a:endParaRPr>
          </a:p>
          <a:p>
            <a:pPr marL="444500" indent="-342900">
              <a:buChar char="•"/>
              <a:tabLst>
                <a:tab pos="443865" algn="l"/>
                <a:tab pos="444500" algn="l"/>
              </a:tabLst>
            </a:pPr>
            <a:r>
              <a:rPr sz="1500" spc="5" dirty="0">
                <a:latin typeface="Arial"/>
                <a:cs typeface="Arial"/>
              </a:rPr>
              <a:t>Submit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Transfer </a:t>
            </a:r>
            <a:r>
              <a:rPr sz="1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Credit </a:t>
            </a:r>
            <a:r>
              <a:rPr sz="1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Request</a:t>
            </a:r>
            <a:r>
              <a:rPr sz="1400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form</a:t>
            </a:r>
            <a:r>
              <a:rPr lang="en-US" sz="1400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</a:t>
            </a:r>
            <a:r>
              <a:rPr lang="en-US" sz="1400" spc="1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lang="en-US" sz="1400" spc="5" dirty="0">
                <a:latin typeface="Arial"/>
                <a:cs typeface="Arial"/>
              </a:rPr>
              <a:t>approved by major advisor</a:t>
            </a:r>
            <a:endParaRPr lang="en-US" sz="1400" dirty="0">
              <a:latin typeface="Arial"/>
              <a:cs typeface="Arial"/>
            </a:endParaRPr>
          </a:p>
          <a:p>
            <a:pPr marL="444500" indent="-342900">
              <a:buChar char="•"/>
              <a:tabLst>
                <a:tab pos="443865" algn="l"/>
                <a:tab pos="444500" algn="l"/>
              </a:tabLst>
            </a:pPr>
            <a:r>
              <a:rPr sz="1500" spc="-10" dirty="0">
                <a:latin typeface="Arial"/>
                <a:cs typeface="Arial"/>
              </a:rPr>
              <a:t>Courses </a:t>
            </a:r>
            <a:r>
              <a:rPr lang="en-US" sz="1500" spc="5" dirty="0">
                <a:latin typeface="Arial"/>
                <a:cs typeface="Arial"/>
              </a:rPr>
              <a:t>cannot be older than</a:t>
            </a:r>
            <a:r>
              <a:rPr sz="1500" spc="5" dirty="0">
                <a:latin typeface="Arial"/>
                <a:cs typeface="Arial"/>
              </a:rPr>
              <a:t> 6 </a:t>
            </a:r>
            <a:r>
              <a:rPr sz="1500" spc="-5" dirty="0">
                <a:latin typeface="Arial"/>
                <a:cs typeface="Arial"/>
              </a:rPr>
              <a:t>years</a:t>
            </a:r>
            <a:r>
              <a:rPr lang="en-US" sz="1500" spc="-5" dirty="0">
                <a:latin typeface="Arial"/>
                <a:cs typeface="Arial"/>
              </a:rPr>
              <a:t> </a:t>
            </a:r>
            <a:endParaRPr lang="en-US" sz="1500" dirty="0">
              <a:latin typeface="Arial"/>
              <a:cs typeface="Arial"/>
            </a:endParaRPr>
          </a:p>
          <a:p>
            <a:pPr marL="444500" indent="-342900">
              <a:buChar char="•"/>
              <a:tabLst>
                <a:tab pos="443865" algn="l"/>
                <a:tab pos="444500" algn="l"/>
              </a:tabLst>
            </a:pPr>
            <a:r>
              <a:rPr sz="1500" spc="-10" dirty="0">
                <a:latin typeface="Arial"/>
                <a:cs typeface="Arial"/>
              </a:rPr>
              <a:t>Courses </a:t>
            </a:r>
            <a:r>
              <a:rPr lang="en-US" sz="1500" spc="10" dirty="0">
                <a:latin typeface="Arial"/>
                <a:cs typeface="Arial"/>
              </a:rPr>
              <a:t>must be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GRAD</a:t>
            </a:r>
            <a:r>
              <a:rPr lang="en-US" sz="1500" spc="5" dirty="0">
                <a:latin typeface="Arial"/>
                <a:cs typeface="Arial"/>
              </a:rPr>
              <a:t>UATE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15" dirty="0">
                <a:latin typeface="Arial"/>
                <a:cs typeface="Arial"/>
              </a:rPr>
              <a:t>level</a:t>
            </a:r>
            <a:endParaRPr lang="en-US" sz="1500" dirty="0">
              <a:latin typeface="Arial"/>
              <a:cs typeface="Arial"/>
            </a:endParaRPr>
          </a:p>
          <a:p>
            <a:pPr marL="444500" indent="-342900">
              <a:buChar char="•"/>
              <a:tabLst>
                <a:tab pos="443865" algn="l"/>
                <a:tab pos="444500" algn="l"/>
              </a:tabLst>
            </a:pPr>
            <a:r>
              <a:rPr sz="1500" dirty="0">
                <a:latin typeface="Arial"/>
                <a:cs typeface="Arial"/>
              </a:rPr>
              <a:t>Grades</a:t>
            </a:r>
            <a:r>
              <a:rPr lang="en-US" sz="1500" dirty="0">
                <a:latin typeface="Arial"/>
                <a:cs typeface="Arial"/>
              </a:rPr>
              <a:t> must be </a:t>
            </a:r>
            <a:r>
              <a:rPr sz="1500" dirty="0">
                <a:latin typeface="Arial"/>
                <a:cs typeface="Arial"/>
              </a:rPr>
              <a:t>B- </a:t>
            </a:r>
            <a:r>
              <a:rPr lang="en-US" sz="1500" dirty="0">
                <a:latin typeface="Arial"/>
                <a:cs typeface="Arial"/>
              </a:rPr>
              <a:t>or higher</a:t>
            </a:r>
          </a:p>
          <a:p>
            <a:pPr marL="101600">
              <a:lnSpc>
                <a:spcPct val="100000"/>
              </a:lnSpc>
              <a:tabLst>
                <a:tab pos="443865" algn="l"/>
                <a:tab pos="444500" algn="l"/>
              </a:tabLst>
            </a:pPr>
            <a:endParaRPr lang="en-US" sz="1500" dirty="0">
              <a:latin typeface="Arial"/>
              <a:cs typeface="Arial"/>
            </a:endParaRPr>
          </a:p>
          <a:p>
            <a:pPr marL="100965" marR="2487295">
              <a:lnSpc>
                <a:spcPct val="100000"/>
              </a:lnSpc>
              <a:tabLst>
                <a:tab pos="443865" algn="l"/>
                <a:tab pos="444500" algn="l"/>
              </a:tabLst>
            </a:pPr>
            <a:r>
              <a:rPr lang="en-US" sz="1500" b="1" spc="-25" dirty="0">
                <a:latin typeface="Arial"/>
                <a:cs typeface="Arial"/>
              </a:rPr>
              <a:t>Cannot:</a:t>
            </a:r>
            <a:endParaRPr sz="1500" b="1" dirty="0">
              <a:latin typeface="Arial"/>
              <a:cs typeface="Arial"/>
            </a:endParaRPr>
          </a:p>
          <a:p>
            <a:pPr marL="444500" indent="-342900">
              <a:lnSpc>
                <a:spcPct val="100000"/>
              </a:lnSpc>
              <a:buChar char="•"/>
              <a:tabLst>
                <a:tab pos="443865" algn="l"/>
                <a:tab pos="444500" algn="l"/>
              </a:tabLst>
            </a:pPr>
            <a:r>
              <a:rPr lang="en-US" sz="1500" spc="-15" dirty="0">
                <a:latin typeface="Arial"/>
                <a:cs typeface="Arial"/>
              </a:rPr>
              <a:t>Have been used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toward </a:t>
            </a:r>
            <a:r>
              <a:rPr sz="1500" spc="5" dirty="0">
                <a:latin typeface="Arial"/>
                <a:cs typeface="Arial"/>
              </a:rPr>
              <a:t>a </a:t>
            </a:r>
            <a:r>
              <a:rPr lang="en-US" sz="1500" spc="5" dirty="0">
                <a:latin typeface="Arial"/>
                <a:cs typeface="Arial"/>
              </a:rPr>
              <a:t>previously earned </a:t>
            </a:r>
            <a:r>
              <a:rPr sz="1500" spc="-10" dirty="0">
                <a:latin typeface="Arial"/>
                <a:cs typeface="Arial"/>
              </a:rPr>
              <a:t>degree</a:t>
            </a:r>
            <a:endParaRPr sz="1500" dirty="0">
              <a:latin typeface="Arial"/>
              <a:cs typeface="Arial"/>
            </a:endParaRPr>
          </a:p>
          <a:p>
            <a:pPr marL="444500" marR="182245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443865" algn="l"/>
                <a:tab pos="444500" algn="l"/>
              </a:tabLst>
            </a:pPr>
            <a:r>
              <a:rPr lang="en-US" sz="1500" spc="-5" dirty="0">
                <a:latin typeface="Arial"/>
                <a:cs typeface="Arial"/>
              </a:rPr>
              <a:t>Be p</a:t>
            </a:r>
            <a:r>
              <a:rPr sz="1500" spc="-5" dirty="0">
                <a:latin typeface="Arial"/>
                <a:cs typeface="Arial"/>
              </a:rPr>
              <a:t>lanned </a:t>
            </a:r>
            <a:r>
              <a:rPr sz="1500" spc="10" dirty="0">
                <a:latin typeface="Arial"/>
                <a:cs typeface="Arial"/>
              </a:rPr>
              <a:t>to </a:t>
            </a:r>
            <a:r>
              <a:rPr lang="en-US" sz="1500" spc="10" dirty="0">
                <a:latin typeface="Arial"/>
                <a:cs typeface="Arial"/>
              </a:rPr>
              <a:t>complete at a future date </a:t>
            </a:r>
            <a:r>
              <a:rPr sz="1500" spc="-5" dirty="0">
                <a:latin typeface="Arial"/>
                <a:cs typeface="Arial"/>
              </a:rPr>
              <a:t>at </a:t>
            </a:r>
            <a:r>
              <a:rPr lang="en-US" sz="1500" spc="-5" dirty="0">
                <a:latin typeface="Arial"/>
                <a:cs typeface="Arial"/>
              </a:rPr>
              <a:t>an </a:t>
            </a:r>
            <a:r>
              <a:rPr sz="1500" dirty="0">
                <a:latin typeface="Arial"/>
                <a:cs typeface="Arial"/>
              </a:rPr>
              <a:t>external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institution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118B-D29F-F6F1-68E6-89CBF10D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54" y="285929"/>
            <a:ext cx="8819047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Master’s Degree &amp; Graduate Certificate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F3F84-4AE6-B8A6-12D2-A9B387830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02" y="1316523"/>
            <a:ext cx="8685500" cy="307777"/>
          </a:xfrm>
        </p:spPr>
        <p:txBody>
          <a:bodyPr/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 External Transfer Credits for Master’s Degree &amp; 6</a:t>
            </a:r>
            <a:r>
              <a:rPr lang="en-US" sz="2000" b="1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</a:t>
            </a:r>
            <a:r>
              <a:rPr lang="en-US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Year Certificate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DC049-FDDA-A7CD-94CD-EC60FE35F0BE}"/>
              </a:ext>
            </a:extLst>
          </p:cNvPr>
          <p:cNvSpPr txBox="1"/>
          <p:nvPr/>
        </p:nvSpPr>
        <p:spPr>
          <a:xfrm>
            <a:off x="299802" y="1624300"/>
            <a:ext cx="8594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were not used to earn a degree from an international institution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Courses are not older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 6 years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Official transcript must be evaluated to confirm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US Course level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	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redits awarded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	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rades 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Advisor approved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a)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Transfer credit Request and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b)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International evaluation must be submitted to Sandra Cyr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Approved Evaluation Services students can use are: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https://www.wes.org/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https://myiee.org/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US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https://www.ece.org/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4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00341"/>
            <a:ext cx="639826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solidFill>
                  <a:schemeClr val="bg1"/>
                </a:solidFill>
              </a:rPr>
              <a:t>Shared</a:t>
            </a:r>
            <a:r>
              <a:rPr sz="2400" spc="-45" dirty="0">
                <a:solidFill>
                  <a:schemeClr val="bg1"/>
                </a:solidFill>
              </a:rPr>
              <a:t> </a:t>
            </a:r>
            <a:r>
              <a:rPr lang="en-US" sz="2400" spc="-45" dirty="0">
                <a:solidFill>
                  <a:schemeClr val="bg1"/>
                </a:solidFill>
              </a:rPr>
              <a:t>/ Internal UConn </a:t>
            </a:r>
            <a:r>
              <a:rPr sz="2400" spc="-5" dirty="0">
                <a:solidFill>
                  <a:schemeClr val="bg1"/>
                </a:solidFill>
              </a:rPr>
              <a:t>Credits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50359-04F0-E78C-D016-B135A90F209C}"/>
              </a:ext>
            </a:extLst>
          </p:cNvPr>
          <p:cNvSpPr txBox="1"/>
          <p:nvPr/>
        </p:nvSpPr>
        <p:spPr>
          <a:xfrm>
            <a:off x="19259" y="3537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Master’s Degree &amp; Graduate Certificate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69" y="1227010"/>
            <a:ext cx="8458200" cy="1004762"/>
          </a:xfrm>
          <a:prstGeom prst="rect">
            <a:avLst/>
          </a:prstGeom>
        </p:spPr>
        <p:txBody>
          <a:bodyPr vert="horz" wrap="square" lIns="0" tIns="34925" rIns="0" bIns="0" rtlCol="0" anchor="t">
            <a:spAutoFit/>
          </a:bodyPr>
          <a:lstStyle/>
          <a:p>
            <a:pPr marL="12700">
              <a:spcBef>
                <a:spcPts val="275"/>
              </a:spcBef>
              <a:tabLst>
                <a:tab pos="354965" algn="l"/>
                <a:tab pos="355600" algn="l"/>
              </a:tabLst>
            </a:pPr>
            <a:r>
              <a:rPr lang="en-US" sz="1600" b="1" spc="-65" dirty="0">
                <a:latin typeface="Arial"/>
                <a:cs typeface="Arial"/>
              </a:rPr>
              <a:t>Includes </a:t>
            </a:r>
            <a:r>
              <a:rPr sz="1600" b="1" spc="-5" dirty="0">
                <a:latin typeface="Arial"/>
                <a:cs typeface="Arial"/>
              </a:rPr>
              <a:t>Undergraduate</a:t>
            </a:r>
            <a:r>
              <a:rPr lang="en-US" sz="1600" b="1" spc="-5" dirty="0">
                <a:latin typeface="Arial"/>
                <a:cs typeface="Arial"/>
              </a:rPr>
              <a:t> credits from</a:t>
            </a:r>
            <a:r>
              <a:rPr lang="en-US" sz="1500" spc="-5" dirty="0"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755650" lvl="1" indent="-285750">
              <a:spcBef>
                <a:spcPts val="180"/>
              </a:spcBef>
              <a:buFont typeface="Wingdings" panose="05000000000000000000" pitchFamily="2" charset="2"/>
              <a:buChar char="Ø"/>
              <a:tabLst>
                <a:tab pos="926465" algn="l"/>
                <a:tab pos="927100" algn="l"/>
              </a:tabLst>
            </a:pPr>
            <a:r>
              <a:rPr lang="en-US" sz="1400" spc="5">
                <a:latin typeface="Arial"/>
                <a:cs typeface="Arial"/>
              </a:rPr>
              <a:t>4+1</a:t>
            </a:r>
            <a:r>
              <a:rPr lang="en-US" sz="1400" spc="-40">
                <a:latin typeface="Arial"/>
                <a:cs typeface="Arial"/>
              </a:rPr>
              <a:t> </a:t>
            </a:r>
            <a:r>
              <a:rPr lang="en-US" sz="1400">
                <a:latin typeface="Arial"/>
                <a:cs typeface="Arial"/>
              </a:rPr>
              <a:t>programs</a:t>
            </a:r>
          </a:p>
          <a:p>
            <a:pPr marL="755015" lvl="1" indent="-285750">
              <a:spcBef>
                <a:spcPts val="180"/>
              </a:spcBef>
              <a:buFont typeface="Wingdings" panose="05000000000000000000" pitchFamily="2" charset="2"/>
              <a:buChar char="Ø"/>
              <a:tabLst>
                <a:tab pos="757555" algn="l"/>
                <a:tab pos="758190" algn="l"/>
              </a:tabLst>
            </a:pPr>
            <a:r>
              <a:rPr lang="en-US" sz="1400">
                <a:latin typeface="Arial"/>
                <a:cs typeface="Arial"/>
              </a:rPr>
              <a:t>Accelerated</a:t>
            </a:r>
            <a:r>
              <a:rPr lang="en-US" sz="1400" spc="-40">
                <a:latin typeface="Arial"/>
                <a:cs typeface="Arial"/>
              </a:rPr>
              <a:t> </a:t>
            </a:r>
            <a:r>
              <a:rPr lang="en-US" sz="1400">
                <a:latin typeface="Arial"/>
                <a:cs typeface="Arial"/>
              </a:rPr>
              <a:t>programs</a:t>
            </a:r>
          </a:p>
          <a:p>
            <a:pPr marL="755015" lvl="1" indent="-285750">
              <a:spcBef>
                <a:spcPts val="180"/>
              </a:spcBef>
              <a:buFont typeface="Wingdings" panose="05000000000000000000" pitchFamily="2" charset="2"/>
              <a:buChar char="Ø"/>
              <a:tabLst>
                <a:tab pos="757555" algn="l"/>
                <a:tab pos="758190" algn="l"/>
              </a:tabLst>
            </a:pPr>
            <a:r>
              <a:rPr lang="en-US" sz="1400" spc="-5">
                <a:latin typeface="Arial"/>
                <a:cs typeface="Arial"/>
              </a:rPr>
              <a:t>Fastrack</a:t>
            </a:r>
            <a:r>
              <a:rPr lang="en-US" sz="1400" spc="-30">
                <a:latin typeface="Arial"/>
                <a:cs typeface="Arial"/>
              </a:rPr>
              <a:t> </a:t>
            </a:r>
            <a:r>
              <a:rPr lang="en-US" sz="1400">
                <a:latin typeface="Arial"/>
                <a:cs typeface="Arial"/>
              </a:rPr>
              <a:t>programs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91569" y="2285235"/>
            <a:ext cx="8799007" cy="248510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en-US" sz="1600" dirty="0"/>
              <a:t>Graduate School Policy</a:t>
            </a:r>
            <a:endParaRPr sz="1600" dirty="0"/>
          </a:p>
          <a:p>
            <a:pPr marL="812800" lvl="1" indent="-342900"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400" b="0" spc="5" dirty="0">
                <a:latin typeface="Arial"/>
                <a:cs typeface="Arial"/>
              </a:rPr>
              <a:t>Maximum</a:t>
            </a:r>
            <a:r>
              <a:rPr sz="1400" b="0" spc="5" dirty="0">
                <a:latin typeface="Arial"/>
                <a:cs typeface="Arial"/>
              </a:rPr>
              <a:t> </a:t>
            </a:r>
            <a:r>
              <a:rPr sz="1400" b="0" spc="-5" dirty="0">
                <a:latin typeface="Arial"/>
                <a:cs typeface="Arial"/>
              </a:rPr>
              <a:t>12 </a:t>
            </a:r>
            <a:r>
              <a:rPr sz="1400" b="0" dirty="0">
                <a:latin typeface="Arial"/>
                <a:cs typeface="Arial"/>
              </a:rPr>
              <a:t>total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5" dirty="0">
                <a:latin typeface="Arial"/>
                <a:cs typeface="Arial"/>
              </a:rPr>
              <a:t>credits</a:t>
            </a:r>
            <a:r>
              <a:rPr lang="en-US" sz="1400" b="0" spc="5" dirty="0">
                <a:latin typeface="Arial"/>
                <a:cs typeface="Arial"/>
              </a:rPr>
              <a:t> can be shared from UG / non-degree to GR</a:t>
            </a:r>
            <a:endParaRPr sz="1400" dirty="0">
              <a:latin typeface="Arial"/>
              <a:cs typeface="Arial"/>
            </a:endParaRPr>
          </a:p>
          <a:p>
            <a:pPr marL="862965" lvl="1" indent="-393700">
              <a:spcBef>
                <a:spcPts val="180"/>
              </a:spcBef>
              <a:buChar char="•"/>
              <a:tabLst>
                <a:tab pos="405765" algn="l"/>
                <a:tab pos="406400" algn="l"/>
              </a:tabLst>
            </a:pPr>
            <a:r>
              <a:rPr sz="1400" b="0" spc="-10" dirty="0">
                <a:latin typeface="Arial"/>
                <a:cs typeface="Arial"/>
              </a:rPr>
              <a:t>Courses </a:t>
            </a:r>
            <a:r>
              <a:rPr sz="1400" b="0" spc="10" dirty="0">
                <a:latin typeface="Arial"/>
                <a:cs typeface="Arial"/>
              </a:rPr>
              <a:t>@ </a:t>
            </a:r>
            <a:r>
              <a:rPr sz="1400" b="0" spc="5" dirty="0">
                <a:latin typeface="Arial"/>
                <a:cs typeface="Arial"/>
              </a:rPr>
              <a:t>GRAD </a:t>
            </a:r>
            <a:r>
              <a:rPr sz="1400" b="0" spc="15" dirty="0">
                <a:latin typeface="Arial"/>
                <a:cs typeface="Arial"/>
              </a:rPr>
              <a:t>level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only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b="0" dirty="0">
                <a:latin typeface="Arial"/>
                <a:cs typeface="Arial"/>
              </a:rPr>
              <a:t>Grades </a:t>
            </a:r>
            <a:r>
              <a:rPr sz="1400" b="0" spc="-5" dirty="0">
                <a:latin typeface="Arial"/>
                <a:cs typeface="Arial"/>
              </a:rPr>
              <a:t>C-</a:t>
            </a:r>
            <a:r>
              <a:rPr lang="en-US" sz="1400" b="0" spc="-5" dirty="0">
                <a:latin typeface="Arial"/>
                <a:cs typeface="Arial"/>
              </a:rPr>
              <a:t> or higher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b="0" spc="-10" dirty="0">
                <a:latin typeface="Arial"/>
                <a:cs typeface="Arial"/>
              </a:rPr>
              <a:t>Courses </a:t>
            </a:r>
            <a:r>
              <a:rPr lang="en-US" sz="1400" b="0" spc="-10" dirty="0">
                <a:latin typeface="Arial"/>
                <a:cs typeface="Arial"/>
              </a:rPr>
              <a:t>cannot be </a:t>
            </a:r>
            <a:r>
              <a:rPr lang="en-US" sz="1400" b="0" spc="5" dirty="0">
                <a:latin typeface="Arial"/>
                <a:cs typeface="Arial"/>
              </a:rPr>
              <a:t>older than </a:t>
            </a:r>
            <a:r>
              <a:rPr sz="1400" b="0" spc="5" dirty="0">
                <a:latin typeface="Arial"/>
                <a:cs typeface="Arial"/>
              </a:rPr>
              <a:t>6 </a:t>
            </a:r>
            <a:r>
              <a:rPr sz="1400" b="0" spc="-5" dirty="0">
                <a:latin typeface="Arial"/>
                <a:cs typeface="Arial"/>
              </a:rPr>
              <a:t>years</a:t>
            </a:r>
            <a:r>
              <a:rPr lang="en-US" sz="1400" b="0" spc="-5" dirty="0">
                <a:latin typeface="Arial"/>
                <a:cs typeface="Arial"/>
              </a:rPr>
              <a:t> than date matriculated into Master’s / Graduate Certificate in Education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400" spc="-5" dirty="0">
                <a:latin typeface="Arial"/>
                <a:cs typeface="Arial"/>
              </a:rPr>
              <a:t>Shared credits must be r</a:t>
            </a:r>
            <a:r>
              <a:rPr sz="1400" b="0" spc="-5" dirty="0">
                <a:latin typeface="Arial"/>
                <a:cs typeface="Arial"/>
              </a:rPr>
              <a:t>equired </a:t>
            </a:r>
            <a:r>
              <a:rPr sz="1400" b="0" spc="10" dirty="0">
                <a:latin typeface="Arial"/>
                <a:cs typeface="Arial"/>
              </a:rPr>
              <a:t>for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lang="en-US" sz="1400" b="0" spc="-60" dirty="0">
                <a:latin typeface="Arial"/>
                <a:cs typeface="Arial"/>
              </a:rPr>
              <a:t>graduate d</a:t>
            </a:r>
            <a:r>
              <a:rPr sz="1400" b="0" spc="-10" dirty="0">
                <a:latin typeface="Arial"/>
                <a:cs typeface="Arial"/>
              </a:rPr>
              <a:t>egree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400" b="0" spc="5" dirty="0">
                <a:latin typeface="Arial"/>
                <a:cs typeface="Arial"/>
              </a:rPr>
              <a:t>Submitted </a:t>
            </a:r>
            <a:r>
              <a:rPr sz="1400" b="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Transfer </a:t>
            </a:r>
            <a:r>
              <a:rPr sz="1400" b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Credit </a:t>
            </a:r>
            <a:r>
              <a:rPr sz="1400" b="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Request</a:t>
            </a:r>
            <a:r>
              <a:rPr sz="1400" b="0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b="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form</a:t>
            </a:r>
            <a:r>
              <a:rPr lang="en-US" sz="1400" b="0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, </a:t>
            </a:r>
            <a:r>
              <a:rPr lang="en-US" sz="1400" spc="5" dirty="0">
                <a:latin typeface="Arial"/>
                <a:cs typeface="Arial"/>
              </a:rPr>
              <a:t>a</a:t>
            </a:r>
            <a:r>
              <a:rPr lang="en-US" sz="1400" b="0" spc="5" dirty="0">
                <a:latin typeface="Arial"/>
                <a:cs typeface="Arial"/>
              </a:rPr>
              <a:t>pproved by major advisor</a:t>
            </a:r>
            <a:endParaRPr lang="en-US" sz="1400" b="0" u="heavy" spc="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/>
              <a:cs typeface="Arial"/>
            </a:endParaRPr>
          </a:p>
          <a:p>
            <a:pPr marL="812800" lvl="1" indent="-342900">
              <a:lnSpc>
                <a:spcPts val="1710"/>
              </a:lnSpc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1400" b="0" spc="5" dirty="0"/>
              <a:t>Maximum of </a:t>
            </a:r>
            <a:r>
              <a:rPr lang="en-US" sz="1400" b="0" spc="5" dirty="0">
                <a:latin typeface="Arial"/>
                <a:cs typeface="Arial"/>
              </a:rPr>
              <a:t>6 credits </a:t>
            </a:r>
            <a:r>
              <a:rPr lang="en-US" sz="1400" b="0" spc="-10" dirty="0">
                <a:latin typeface="Arial"/>
                <a:cs typeface="Arial"/>
              </a:rPr>
              <a:t>shared from UG / non-degree for </a:t>
            </a:r>
            <a:r>
              <a:rPr lang="en-US" sz="1400" b="0" spc="5">
                <a:latin typeface="Arial"/>
                <a:cs typeface="Arial"/>
              </a:rPr>
              <a:t>Graduate</a:t>
            </a:r>
            <a:r>
              <a:rPr lang="en-US" sz="1400" b="0" spc="10">
                <a:latin typeface="Arial"/>
                <a:cs typeface="Arial"/>
              </a:rPr>
              <a:t> </a:t>
            </a:r>
            <a:r>
              <a:rPr lang="en-US" sz="1400" b="0" spc="5">
                <a:latin typeface="Arial"/>
                <a:cs typeface="Arial"/>
              </a:rPr>
              <a:t>Certificate</a:t>
            </a:r>
            <a:r>
              <a:rPr lang="en-US" sz="1400" spc="-240">
                <a:latin typeface="Arial"/>
                <a:cs typeface="Arial"/>
              </a:rPr>
              <a:t> </a:t>
            </a:r>
            <a:r>
              <a:rPr lang="en-US" sz="1400" b="0">
                <a:latin typeface="Arial"/>
                <a:cs typeface="Arial"/>
              </a:rPr>
              <a:t>programs</a:t>
            </a:r>
            <a:endParaRPr lang="en-US" sz="1400" b="0" dirty="0">
              <a:latin typeface="Arial"/>
              <a:cs typeface="Arial"/>
            </a:endParaRPr>
          </a:p>
          <a:p>
            <a:pPr marL="755650" lvl="1" indent="-285750">
              <a:lnSpc>
                <a:spcPts val="171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latin typeface="Arial"/>
                <a:cs typeface="Arial"/>
              </a:rPr>
              <a:t>Courses cannot be older than 3 years than the date matriculated into the Graduate Certificate program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62" y="54176"/>
            <a:ext cx="8849276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Master’s Degree </a:t>
            </a: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3600" spc="-60" dirty="0">
                <a:solidFill>
                  <a:srgbClr val="FFFFFF"/>
                </a:solidFill>
              </a:rPr>
              <a:t>Terminal </a:t>
            </a:r>
            <a:r>
              <a:rPr sz="3600" spc="-5" dirty="0">
                <a:solidFill>
                  <a:srgbClr val="FFFFFF"/>
                </a:solidFill>
              </a:rPr>
              <a:t>Masters </a:t>
            </a:r>
            <a:r>
              <a:rPr sz="3600" spc="-10" dirty="0">
                <a:solidFill>
                  <a:srgbClr val="FFFFFF"/>
                </a:solidFill>
              </a:rPr>
              <a:t>Plan A </a:t>
            </a:r>
            <a:r>
              <a:rPr sz="3600" spc="-5" dirty="0">
                <a:solidFill>
                  <a:srgbClr val="FFFFFF"/>
                </a:solidFill>
              </a:rPr>
              <a:t>or</a:t>
            </a:r>
            <a:r>
              <a:rPr sz="3600" spc="-47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B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3681" y="1231217"/>
            <a:ext cx="8996638" cy="385810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b="1" spc="-5" dirty="0"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Email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student’s </a:t>
            </a:r>
            <a:r>
              <a:rPr lang="en-US" sz="1800" spc="-5" dirty="0">
                <a:latin typeface="Arial"/>
                <a:cs typeface="Arial"/>
              </a:rPr>
              <a:t>major </a:t>
            </a:r>
            <a:r>
              <a:rPr sz="1800" spc="5" dirty="0">
                <a:latin typeface="Arial"/>
                <a:cs typeface="Arial"/>
              </a:rPr>
              <a:t>advisor </a:t>
            </a:r>
            <a:r>
              <a:rPr sz="1800" spc="-5" dirty="0">
                <a:latin typeface="Arial"/>
                <a:cs typeface="Arial"/>
              </a:rPr>
              <a:t>recommending </a:t>
            </a:r>
            <a:endParaRPr lang="en-US" sz="1800" spc="-5" dirty="0">
              <a:latin typeface="Arial"/>
              <a:cs typeface="Arial"/>
            </a:endParaRPr>
          </a:p>
          <a:p>
            <a:pPr marL="1270000" marR="5080" lvl="2" indent="-342900">
              <a:spcBef>
                <a:spcPts val="745"/>
              </a:spcBef>
              <a:buFont typeface="+mj-lt"/>
              <a:buAutoNum type="alphaLcParenR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tudent </a:t>
            </a:r>
            <a:r>
              <a:rPr spc="5" dirty="0">
                <a:latin typeface="Arial"/>
                <a:cs typeface="Arial"/>
              </a:rPr>
              <a:t>discontinues </a:t>
            </a:r>
            <a:r>
              <a:rPr spc="-5" dirty="0">
                <a:latin typeface="Arial"/>
                <a:cs typeface="Arial"/>
              </a:rPr>
              <a:t>PhD </a:t>
            </a:r>
            <a:r>
              <a:rPr spc="5" dirty="0">
                <a:latin typeface="Arial"/>
                <a:cs typeface="Arial"/>
              </a:rPr>
              <a:t>program</a:t>
            </a:r>
            <a:endParaRPr lang="en-US" spc="-240" dirty="0">
              <a:latin typeface="Arial"/>
              <a:cs typeface="Arial"/>
            </a:endParaRPr>
          </a:p>
          <a:p>
            <a:pPr marL="1270000" marR="5080" lvl="2" indent="-342900">
              <a:spcBef>
                <a:spcPts val="745"/>
              </a:spcBef>
              <a:buFont typeface="+mj-lt"/>
              <a:buAutoNum type="alphaLcParenR"/>
              <a:tabLst>
                <a:tab pos="354965" algn="l"/>
                <a:tab pos="355600" algn="l"/>
              </a:tabLst>
            </a:pPr>
            <a:r>
              <a:rPr lang="en-US" spc="5" dirty="0">
                <a:latin typeface="Arial"/>
                <a:cs typeface="Arial"/>
              </a:rPr>
              <a:t>E</a:t>
            </a:r>
            <a:r>
              <a:rPr spc="5" dirty="0">
                <a:latin typeface="Arial"/>
                <a:cs typeface="Arial"/>
              </a:rPr>
              <a:t>arn </a:t>
            </a:r>
            <a:r>
              <a:rPr spc="-10" dirty="0">
                <a:latin typeface="Arial"/>
                <a:cs typeface="Arial"/>
              </a:rPr>
              <a:t>masters </a:t>
            </a:r>
            <a:r>
              <a:rPr spc="5" dirty="0">
                <a:latin typeface="Arial"/>
                <a:cs typeface="Arial"/>
              </a:rPr>
              <a:t>Plan </a:t>
            </a:r>
            <a:r>
              <a:rPr dirty="0">
                <a:latin typeface="Arial"/>
                <a:cs typeface="Arial"/>
              </a:rPr>
              <a:t>A or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</a:t>
            </a:r>
            <a:endParaRPr dirty="0">
              <a:latin typeface="Arial"/>
              <a:cs typeface="Arial"/>
            </a:endParaRPr>
          </a:p>
          <a:p>
            <a:pPr marL="354965" marR="27495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lang="en-US" sz="1800" spc="-10" dirty="0">
                <a:latin typeface="Arial"/>
                <a:cs typeface="Arial"/>
              </a:rPr>
              <a:t>International Students</a:t>
            </a:r>
          </a:p>
          <a:p>
            <a:pPr marL="812165" marR="274955" lvl="1" indent="-342900">
              <a:spcBef>
                <a:spcPts val="430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pc="-10" dirty="0">
                <a:latin typeface="Arial"/>
                <a:cs typeface="Arial"/>
              </a:rPr>
              <a:t>ISSS </a:t>
            </a:r>
            <a:r>
              <a:rPr spc="-15" dirty="0">
                <a:latin typeface="Arial"/>
                <a:cs typeface="Arial"/>
              </a:rPr>
              <a:t>must </a:t>
            </a:r>
            <a:r>
              <a:rPr dirty="0">
                <a:latin typeface="Arial"/>
                <a:cs typeface="Arial"/>
              </a:rPr>
              <a:t>approve </a:t>
            </a:r>
            <a:r>
              <a:rPr lang="en-US" dirty="0">
                <a:latin typeface="Arial"/>
                <a:cs typeface="Arial"/>
              </a:rPr>
              <a:t>program level change </a:t>
            </a:r>
            <a:r>
              <a:rPr dirty="0">
                <a:latin typeface="Arial"/>
                <a:cs typeface="Arial"/>
              </a:rPr>
              <a:t>before updates can be </a:t>
            </a:r>
            <a:r>
              <a:rPr spc="-15" dirty="0">
                <a:latin typeface="Arial"/>
                <a:cs typeface="Arial"/>
              </a:rPr>
              <a:t>made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student’s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record</a:t>
            </a:r>
            <a:endParaRPr dirty="0">
              <a:latin typeface="Arial"/>
              <a:cs typeface="Arial"/>
            </a:endParaRPr>
          </a:p>
          <a:p>
            <a:pPr marL="355600" marR="818515" indent="-342900"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After </a:t>
            </a:r>
            <a:r>
              <a:rPr lang="en-US" dirty="0">
                <a:latin typeface="Arial"/>
                <a:cs typeface="Arial"/>
              </a:rPr>
              <a:t>program level is changed, details </a:t>
            </a:r>
            <a:r>
              <a:rPr lang="en-US" spc="5" dirty="0">
                <a:latin typeface="Arial"/>
                <a:cs typeface="Arial"/>
              </a:rPr>
              <a:t>will be </a:t>
            </a:r>
            <a:r>
              <a:rPr lang="en-US" spc="-10" dirty="0">
                <a:latin typeface="Arial"/>
                <a:cs typeface="Arial"/>
              </a:rPr>
              <a:t>communicated </a:t>
            </a:r>
            <a:r>
              <a:rPr lang="en-US" dirty="0">
                <a:latin typeface="Arial"/>
                <a:cs typeface="Arial"/>
              </a:rPr>
              <a:t>to student about </a:t>
            </a:r>
          </a:p>
          <a:p>
            <a:pPr marL="1270000" marR="818515" lvl="2" indent="-342900"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program </a:t>
            </a:r>
            <a:r>
              <a:rPr dirty="0">
                <a:latin typeface="Arial"/>
                <a:cs typeface="Arial"/>
              </a:rPr>
              <a:t>requirements</a:t>
            </a:r>
            <a:r>
              <a:rPr lang="en-US" dirty="0">
                <a:latin typeface="Arial"/>
                <a:cs typeface="Arial"/>
              </a:rPr>
              <a:t>, </a:t>
            </a:r>
          </a:p>
          <a:p>
            <a:pPr marL="1270000" marR="818515" lvl="2" indent="-342900"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required paperwork and </a:t>
            </a:r>
          </a:p>
          <a:p>
            <a:pPr marL="1270000" marR="818515" lvl="2" indent="-342900"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thesis information(for Plan A)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682" y="285750"/>
            <a:ext cx="25406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>
                <a:solidFill>
                  <a:srgbClr val="FFFFFF"/>
                </a:solidFill>
              </a:rPr>
              <a:t>Questions</a:t>
            </a:r>
            <a:endParaRPr sz="4400"/>
          </a:p>
        </p:txBody>
      </p:sp>
      <p:pic>
        <p:nvPicPr>
          <p:cNvPr id="1028" name="Picture 4" descr="Any Questions&quot; Images – Browse 390 Stock Photos, Vectors, and Video | Adobe  Stock">
            <a:extLst>
              <a:ext uri="{FF2B5EF4-FFF2-40B4-BE49-F238E27FC236}">
                <a16:creationId xmlns:a16="http://schemas.microsoft.com/office/drawing/2014/main" id="{ED86EA56-CB2C-B208-BCD2-16D90E6F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25111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09BADBA-DF6E-C2B5-F643-5954BCAD7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940" y="273304"/>
            <a:ext cx="32512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 dirty="0">
                <a:solidFill>
                  <a:srgbClr val="FFFFFF"/>
                </a:solidFill>
              </a:rPr>
              <a:t>Degree</a:t>
            </a:r>
            <a:r>
              <a:rPr sz="4400" spc="-32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Audit</a:t>
            </a:r>
            <a:r>
              <a:rPr lang="en-US" sz="4400" spc="-10" dirty="0">
                <a:solidFill>
                  <a:srgbClr val="FFFFFF"/>
                </a:solidFill>
              </a:rPr>
              <a:t> </a:t>
            </a:r>
            <a:endParaRPr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8F65A-3400-27D3-029A-A3EE7F057D42}"/>
              </a:ext>
            </a:extLst>
          </p:cNvPr>
          <p:cNvSpPr txBox="1"/>
          <p:nvPr/>
        </p:nvSpPr>
        <p:spPr>
          <a:xfrm>
            <a:off x="549639" y="1809750"/>
            <a:ext cx="7924800" cy="2987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125720">
              <a:lnSpc>
                <a:spcPct val="11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1800" u="heavy" spc="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Who </a:t>
            </a:r>
            <a:r>
              <a:rPr lang="en-US" sz="1800" u="heavy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</a:t>
            </a:r>
            <a:r>
              <a:rPr lang="en-US" u="heavy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8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Are:</a:t>
            </a:r>
          </a:p>
          <a:p>
            <a:pPr marL="12700" marR="5125720">
              <a:lnSpc>
                <a:spcPct val="110000"/>
              </a:lnSpc>
              <a:tabLst>
                <a:tab pos="354965" algn="l"/>
                <a:tab pos="355600" algn="l"/>
              </a:tabLst>
            </a:pPr>
            <a:endParaRPr lang="en-US" sz="1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r>
              <a:rPr lang="en-US" sz="1800" i="1">
                <a:latin typeface="Arial"/>
                <a:cs typeface="Arial"/>
              </a:rPr>
              <a:t>Master’s &amp; Graduate </a:t>
            </a:r>
            <a:r>
              <a:rPr lang="en-US" sz="1800" i="1" spc="-10">
                <a:latin typeface="Arial"/>
                <a:cs typeface="Arial"/>
              </a:rPr>
              <a:t>Certificates</a:t>
            </a:r>
            <a:r>
              <a:rPr lang="en-US" sz="1800" spc="-10">
                <a:latin typeface="Arial"/>
                <a:cs typeface="Arial"/>
              </a:rPr>
              <a:t>: </a:t>
            </a:r>
            <a:r>
              <a:rPr lang="en-US" sz="1800">
                <a:latin typeface="Arial"/>
                <a:cs typeface="Arial"/>
              </a:rPr>
              <a:t>Sandra</a:t>
            </a:r>
            <a:r>
              <a:rPr lang="en-US" sz="1800" spc="10">
                <a:latin typeface="Arial"/>
                <a:cs typeface="Arial"/>
              </a:rPr>
              <a:t> </a:t>
            </a:r>
            <a:r>
              <a:rPr lang="en-US" sz="1800" spc="-5">
                <a:latin typeface="Arial"/>
                <a:cs typeface="Arial"/>
              </a:rPr>
              <a:t>Cyr</a:t>
            </a:r>
          </a:p>
          <a:p>
            <a:pPr marL="469900">
              <a:lnSpc>
                <a:spcPct val="100000"/>
              </a:lnSpc>
              <a:spcBef>
                <a:spcPts val="219"/>
              </a:spcBef>
            </a:pPr>
            <a:endParaRPr lang="en-US"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lang="en-US" sz="1800" i="1" spc="-5">
                <a:latin typeface="Arial"/>
                <a:cs typeface="Arial"/>
              </a:rPr>
              <a:t>Doctoral</a:t>
            </a:r>
            <a:r>
              <a:rPr lang="en-US" sz="1800" spc="-5">
                <a:latin typeface="Arial"/>
                <a:cs typeface="Arial"/>
              </a:rPr>
              <a:t>: </a:t>
            </a:r>
            <a:r>
              <a:rPr lang="en-US" sz="1800">
                <a:latin typeface="Arial"/>
                <a:cs typeface="Arial"/>
              </a:rPr>
              <a:t>Jenn</a:t>
            </a:r>
            <a:r>
              <a:rPr lang="en-US" sz="1800" spc="-2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Horan</a:t>
            </a: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endParaRPr lang="en-US"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lang="en-US" sz="1800" i="1">
                <a:latin typeface="Arial"/>
                <a:cs typeface="Arial"/>
              </a:rPr>
              <a:t>Bachelors</a:t>
            </a:r>
            <a:r>
              <a:rPr lang="en-US" sz="1800">
                <a:latin typeface="Arial"/>
                <a:cs typeface="Arial"/>
              </a:rPr>
              <a:t>:</a:t>
            </a:r>
            <a:r>
              <a:rPr lang="en-US" sz="1800" spc="-30">
                <a:latin typeface="Arial"/>
                <a:cs typeface="Arial"/>
              </a:rPr>
              <a:t> </a:t>
            </a:r>
            <a:r>
              <a:rPr lang="en-US" sz="1800" spc="5">
                <a:latin typeface="Arial"/>
                <a:cs typeface="Arial"/>
              </a:rPr>
              <a:t>Laura</a:t>
            </a:r>
            <a:r>
              <a:rPr lang="en-US" sz="1800" spc="-13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Albrecht,</a:t>
            </a:r>
            <a:r>
              <a:rPr lang="en-US" sz="1800" spc="-6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Kristen</a:t>
            </a:r>
            <a:r>
              <a:rPr lang="en-US" sz="1800" spc="-65">
                <a:latin typeface="Arial"/>
                <a:cs typeface="Arial"/>
              </a:rPr>
              <a:t> </a:t>
            </a:r>
            <a:r>
              <a:rPr lang="en-US" sz="1800" spc="5">
                <a:latin typeface="Arial"/>
                <a:cs typeface="Arial"/>
              </a:rPr>
              <a:t>Hargis,</a:t>
            </a:r>
            <a:r>
              <a:rPr lang="en-US" sz="1800" spc="-2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&amp;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pc="5">
                <a:latin typeface="Arial"/>
                <a:cs typeface="Arial"/>
              </a:rPr>
              <a:t>Liz</a:t>
            </a:r>
            <a:r>
              <a:rPr lang="en-US" sz="1800" spc="-100">
                <a:latin typeface="Arial"/>
                <a:cs typeface="Arial"/>
              </a:rPr>
              <a:t> </a:t>
            </a:r>
            <a:r>
              <a:rPr lang="en-US" sz="1800" spc="-5">
                <a:latin typeface="Arial"/>
                <a:cs typeface="Arial"/>
              </a:rPr>
              <a:t>Laskarzewski</a:t>
            </a: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endParaRPr lang="en-US"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lang="en-US" sz="1800" i="1" spc="-5">
                <a:latin typeface="Arial"/>
                <a:cs typeface="Arial"/>
              </a:rPr>
              <a:t>Assistant Registrar</a:t>
            </a:r>
            <a:r>
              <a:rPr lang="en-US" sz="1800" spc="-5">
                <a:latin typeface="Arial"/>
                <a:cs typeface="Arial"/>
              </a:rPr>
              <a:t>: </a:t>
            </a:r>
            <a:r>
              <a:rPr lang="en-US" sz="1800" spc="5">
                <a:latin typeface="Arial"/>
                <a:cs typeface="Arial"/>
              </a:rPr>
              <a:t>Laura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Mlyniec-Beam</a:t>
            </a: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5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3304"/>
            <a:ext cx="62687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5">
                <a:solidFill>
                  <a:srgbClr val="FFFFFF"/>
                </a:solidFill>
              </a:rPr>
              <a:t>Degree </a:t>
            </a:r>
            <a:r>
              <a:rPr sz="4400" spc="-10">
                <a:solidFill>
                  <a:srgbClr val="FFFFFF"/>
                </a:solidFill>
              </a:rPr>
              <a:t>Audit</a:t>
            </a:r>
            <a:r>
              <a:rPr sz="4400" spc="-275">
                <a:solidFill>
                  <a:srgbClr val="FFFFFF"/>
                </a:solidFill>
              </a:rPr>
              <a:t> </a:t>
            </a:r>
            <a:r>
              <a:rPr sz="4400" spc="-5">
                <a:solidFill>
                  <a:srgbClr val="FFFFFF"/>
                </a:solidFill>
              </a:rPr>
              <a:t>Procedures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6652" y="1411022"/>
            <a:ext cx="7929798" cy="338105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625"/>
              </a:spcBef>
              <a:buChar char="•"/>
              <a:tabLst>
                <a:tab pos="300355" algn="l"/>
                <a:tab pos="300990" algn="l"/>
              </a:tabLst>
            </a:pPr>
            <a:r>
              <a:t>Review Advisement</a:t>
            </a:r>
            <a:r>
              <a:rPr spc="-240"/>
              <a:t> </a:t>
            </a:r>
            <a:r>
              <a:rPr spc="-5"/>
              <a:t>Report</a:t>
            </a:r>
            <a:r>
              <a:rPr lang="en-US" spc="-5" dirty="0"/>
              <a:t>s</a:t>
            </a:r>
          </a:p>
          <a:p>
            <a:pPr marL="12065">
              <a:lnSpc>
                <a:spcPct val="100000"/>
              </a:lnSpc>
              <a:spcBef>
                <a:spcPts val="625"/>
              </a:spcBef>
              <a:tabLst>
                <a:tab pos="300355" algn="l"/>
                <a:tab pos="300990" algn="l"/>
              </a:tabLst>
            </a:pPr>
            <a:endParaRPr lang="en-US" sz="800" spc="-5" dirty="0"/>
          </a:p>
          <a:p>
            <a:pPr marL="300355" indent="-288290">
              <a:lnSpc>
                <a:spcPct val="100000"/>
              </a:lnSpc>
              <a:spcBef>
                <a:spcPts val="530"/>
              </a:spcBef>
              <a:buChar char="•"/>
              <a:tabLst>
                <a:tab pos="300355" algn="l"/>
                <a:tab pos="300990" algn="l"/>
              </a:tabLst>
            </a:pPr>
            <a:r>
              <a:t>Review </a:t>
            </a:r>
            <a:r>
              <a:rPr lang="en-US"/>
              <a:t>Committee approved</a:t>
            </a:r>
            <a:r>
              <a:t> Plans </a:t>
            </a:r>
            <a:r>
              <a:rPr spc="-5"/>
              <a:t>of</a:t>
            </a:r>
            <a:r>
              <a:rPr spc="-150"/>
              <a:t> </a:t>
            </a:r>
            <a:r>
              <a:t>Study</a:t>
            </a:r>
            <a:endParaRPr lang="en-US" dirty="0"/>
          </a:p>
          <a:p>
            <a:pPr marL="300355" indent="-288290">
              <a:lnSpc>
                <a:spcPct val="100000"/>
              </a:lnSpc>
              <a:spcBef>
                <a:spcPts val="530"/>
              </a:spcBef>
              <a:buChar char="•"/>
              <a:tabLst>
                <a:tab pos="300355" algn="l"/>
                <a:tab pos="300990" algn="l"/>
              </a:tabLst>
            </a:pPr>
            <a:endParaRPr lang="en-US" sz="800" dirty="0"/>
          </a:p>
          <a:p>
            <a:pPr marL="300355" indent="-288290">
              <a:spcBef>
                <a:spcPts val="530"/>
              </a:spcBef>
              <a:buFontTx/>
              <a:buChar char="•"/>
              <a:tabLst>
                <a:tab pos="300355" algn="l"/>
                <a:tab pos="300990" algn="l"/>
              </a:tabLst>
            </a:pPr>
            <a:r>
              <a:rPr lang="en-US" sz="2200" dirty="0">
                <a:latin typeface="Arial"/>
                <a:cs typeface="Arial"/>
              </a:rPr>
              <a:t>Review </a:t>
            </a:r>
            <a:r>
              <a:rPr lang="en-US" sz="2200" spc="-5" dirty="0">
                <a:latin typeface="Arial"/>
                <a:cs typeface="Arial"/>
              </a:rPr>
              <a:t>Final </a:t>
            </a:r>
            <a:r>
              <a:rPr lang="en-US" sz="2200" spc="-10" dirty="0">
                <a:latin typeface="Arial"/>
                <a:cs typeface="Arial"/>
              </a:rPr>
              <a:t>Exam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Reports</a:t>
            </a:r>
          </a:p>
          <a:p>
            <a:pPr marL="12065">
              <a:spcBef>
                <a:spcPts val="530"/>
              </a:spcBef>
              <a:tabLst>
                <a:tab pos="300355" algn="l"/>
                <a:tab pos="300990" algn="l"/>
              </a:tabLst>
            </a:pPr>
            <a:endParaRPr lang="en-US" sz="800" spc="-5" dirty="0">
              <a:latin typeface="Arial"/>
              <a:cs typeface="Arial"/>
            </a:endParaRPr>
          </a:p>
          <a:p>
            <a:pPr marL="300355" indent="-288290">
              <a:spcBef>
                <a:spcPts val="530"/>
              </a:spcBef>
              <a:buFontTx/>
              <a:buChar char="•"/>
              <a:tabLst>
                <a:tab pos="300355" algn="l"/>
                <a:tab pos="300990" algn="l"/>
              </a:tabLst>
            </a:pPr>
            <a:r>
              <a:rPr lang="en-US" sz="2200" dirty="0">
                <a:latin typeface="Arial"/>
                <a:cs typeface="Arial"/>
              </a:rPr>
              <a:t>Review</a:t>
            </a:r>
            <a:r>
              <a:rPr lang="en-US" sz="2200" spc="-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Thesis &amp; Dissertation </a:t>
            </a:r>
            <a:r>
              <a:rPr lang="en-US" sz="2200" spc="5" dirty="0">
                <a:latin typeface="Arial"/>
                <a:cs typeface="Arial"/>
              </a:rPr>
              <a:t>submissions</a:t>
            </a:r>
          </a:p>
          <a:p>
            <a:pPr marL="12065">
              <a:spcBef>
                <a:spcPts val="530"/>
              </a:spcBef>
              <a:tabLst>
                <a:tab pos="300355" algn="l"/>
                <a:tab pos="300990" algn="l"/>
              </a:tabLst>
            </a:pPr>
            <a:endParaRPr lang="en-US" sz="800" spc="5" dirty="0">
              <a:latin typeface="Arial"/>
              <a:cs typeface="Arial"/>
            </a:endParaRPr>
          </a:p>
          <a:p>
            <a:pPr marL="300355" indent="-288290">
              <a:spcBef>
                <a:spcPts val="530"/>
              </a:spcBef>
              <a:buFontTx/>
              <a:buChar char="•"/>
              <a:tabLst>
                <a:tab pos="300355" algn="l"/>
                <a:tab pos="300990" algn="l"/>
              </a:tabLst>
            </a:pPr>
            <a:r>
              <a:rPr lang="en-US" sz="2200" dirty="0">
                <a:latin typeface="Arial"/>
                <a:cs typeface="Arial"/>
              </a:rPr>
              <a:t>Ensure </a:t>
            </a:r>
            <a:r>
              <a:rPr lang="en-US" sz="2200" spc="-5" dirty="0">
                <a:latin typeface="Arial"/>
                <a:cs typeface="Arial"/>
              </a:rPr>
              <a:t>Final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Grades are received</a:t>
            </a:r>
          </a:p>
          <a:p>
            <a:pPr marL="12065">
              <a:spcBef>
                <a:spcPts val="530"/>
              </a:spcBef>
              <a:tabLst>
                <a:tab pos="300355" algn="l"/>
                <a:tab pos="300990" algn="l"/>
              </a:tabLst>
            </a:pPr>
            <a:endParaRPr lang="en-US" sz="800" spc="-10" dirty="0">
              <a:latin typeface="Arial"/>
              <a:cs typeface="Arial"/>
            </a:endParaRPr>
          </a:p>
          <a:p>
            <a:pPr marL="300355" indent="-288290">
              <a:spcBef>
                <a:spcPts val="530"/>
              </a:spcBef>
              <a:buFontTx/>
              <a:buChar char="•"/>
              <a:tabLst>
                <a:tab pos="300355" algn="l"/>
                <a:tab pos="300990" algn="l"/>
              </a:tabLst>
            </a:pPr>
            <a:r>
              <a:rPr lang="en-US" sz="2200" spc="-10" dirty="0">
                <a:latin typeface="Arial"/>
                <a:cs typeface="Arial"/>
              </a:rPr>
              <a:t>Post Degrees to Student Records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75659" y="3086488"/>
            <a:ext cx="677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8529" y="1818666"/>
            <a:ext cx="1041400" cy="7150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1905" algn="ctr">
              <a:lnSpc>
                <a:spcPts val="1760"/>
              </a:lnSpc>
              <a:spcBef>
                <a:spcPts val="275"/>
              </a:spcBef>
            </a:pPr>
            <a:r>
              <a:rPr sz="1550" spc="5">
                <a:solidFill>
                  <a:srgbClr val="FFFFFF"/>
                </a:solidFill>
                <a:latin typeface="Calibri"/>
                <a:cs typeface="Calibri"/>
              </a:rPr>
              <a:t>Final  </a:t>
            </a:r>
            <a:r>
              <a:rPr sz="155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3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55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1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55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550" spc="5">
                <a:solidFill>
                  <a:srgbClr val="FFFFFF"/>
                </a:solidFill>
                <a:latin typeface="Calibri"/>
                <a:cs typeface="Calibri"/>
              </a:rPr>
              <a:t>s  Submission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3304"/>
            <a:ext cx="27914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>
                <a:solidFill>
                  <a:srgbClr val="FFFFFF"/>
                </a:solidFill>
              </a:rPr>
              <a:t>Contact</a:t>
            </a:r>
            <a:r>
              <a:rPr sz="4400" spc="-20">
                <a:solidFill>
                  <a:srgbClr val="FFFFFF"/>
                </a:solidFill>
              </a:rPr>
              <a:t> </a:t>
            </a:r>
            <a:r>
              <a:rPr sz="4400" spc="-10">
                <a:solidFill>
                  <a:srgbClr val="FFFFFF"/>
                </a:solidFill>
              </a:rPr>
              <a:t>Us</a:t>
            </a:r>
            <a:endParaRPr sz="4400"/>
          </a:p>
        </p:txBody>
      </p:sp>
      <p:sp>
        <p:nvSpPr>
          <p:cNvPr id="3" name="object 3" descr="Wilbur Cross Building, Office of the Registrar"/>
          <p:cNvSpPr/>
          <p:nvPr/>
        </p:nvSpPr>
        <p:spPr>
          <a:xfrm>
            <a:off x="1071679" y="2427783"/>
            <a:ext cx="7443216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689" y="1414174"/>
            <a:ext cx="793942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4460">
              <a:lnSpc>
                <a:spcPct val="100000"/>
              </a:lnSpc>
              <a:spcBef>
                <a:spcPts val="100"/>
              </a:spcBef>
            </a:pPr>
            <a:r>
              <a:rPr lang="en-US" sz="1800" spc="-1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Email:</a:t>
            </a:r>
            <a:r>
              <a:rPr lang="en-US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degreeaudit@uconn.edu</a:t>
            </a:r>
            <a:r>
              <a:rPr lang="en-US" sz="180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1800" spc="-1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pPr marL="12700" marR="1394460">
              <a:lnSpc>
                <a:spcPct val="100000"/>
              </a:lnSpc>
              <a:spcBef>
                <a:spcPts val="100"/>
              </a:spcBef>
            </a:pPr>
            <a:r>
              <a:rPr lang="en-US" sz="1800" spc="-10">
                <a:latin typeface="Calibri"/>
                <a:cs typeface="Calibri"/>
              </a:rPr>
              <a:t>Main Line: </a:t>
            </a:r>
            <a:r>
              <a:rPr sz="1800" spc="-15">
                <a:latin typeface="Calibri"/>
                <a:cs typeface="Calibri"/>
              </a:rPr>
              <a:t>860-486-6214</a:t>
            </a:r>
            <a:endParaRPr lang="en-US"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>
                <a:latin typeface="Calibri"/>
                <a:cs typeface="Calibri"/>
              </a:rPr>
              <a:t>Individually: Best reached </a:t>
            </a:r>
            <a:r>
              <a:rPr sz="1800" spc="-5">
                <a:latin typeface="Calibri"/>
                <a:cs typeface="Calibri"/>
              </a:rPr>
              <a:t>via </a:t>
            </a:r>
            <a:r>
              <a:rPr sz="1800" spc="-35">
                <a:latin typeface="Calibri"/>
                <a:cs typeface="Calibri"/>
              </a:rPr>
              <a:t>Teams </a:t>
            </a:r>
            <a:r>
              <a:rPr sz="1800" spc="-10">
                <a:latin typeface="Calibri"/>
                <a:cs typeface="Calibri"/>
              </a:rPr>
              <a:t>or</a:t>
            </a:r>
            <a:r>
              <a:rPr sz="1800" spc="21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Email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71A6E6-9852-535E-5E9A-B6F00D252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03900" y="138301"/>
            <a:ext cx="6536197" cy="1046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All Graduate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Graduate Catalog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74D08-23DE-F681-4811-DD5C1EEEF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55" y="1650434"/>
            <a:ext cx="8510288" cy="2246769"/>
          </a:xfrm>
        </p:spPr>
        <p:txBody>
          <a:bodyPr/>
          <a:lstStyle/>
          <a:p>
            <a:r>
              <a:rPr lang="en-US" b="1" dirty="0"/>
              <a:t>Graduate Catalog</a:t>
            </a:r>
          </a:p>
          <a:p>
            <a:r>
              <a:rPr lang="en-US" b="1" dirty="0"/>
              <a:t>    </a:t>
            </a:r>
            <a:r>
              <a:rPr lang="en-US" dirty="0">
                <a:hlinkClick r:id="rId3"/>
              </a:rPr>
              <a:t>https://gradcatalog.uconn.edu/pdf-catalog/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reference for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Current graduate school practices &amp;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Program Requirements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05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" y="98643"/>
            <a:ext cx="8608060" cy="10579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en-US" sz="3600" kern="0" dirty="0">
                <a:solidFill>
                  <a:schemeClr val="bg1"/>
                </a:solidFill>
              </a:rPr>
              <a:t>All Graduate Programs</a:t>
            </a:r>
            <a:br>
              <a:rPr lang="en-US" sz="4400" kern="0" dirty="0"/>
            </a:br>
            <a:r>
              <a:rPr lang="en-US" sz="3200" spc="-10" dirty="0">
                <a:solidFill>
                  <a:srgbClr val="FFFFFF"/>
                </a:solidFill>
              </a:rPr>
              <a:t>Steps to Graduation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276350"/>
            <a:ext cx="8382000" cy="2925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b="1" spc="5" dirty="0">
                <a:latin typeface="Arial"/>
                <a:cs typeface="Arial"/>
              </a:rPr>
              <a:t>Student Action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400" b="1" spc="5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US" spc="5" dirty="0">
                <a:latin typeface="Arial"/>
                <a:cs typeface="Arial"/>
              </a:rPr>
              <a:t>Visit </a:t>
            </a:r>
            <a:r>
              <a:rPr lang="en-US" b="1" spc="5" dirty="0">
                <a:latin typeface="Arial"/>
                <a:cs typeface="Arial"/>
              </a:rPr>
              <a:t>Steps to a Successful Graduation </a:t>
            </a:r>
            <a:r>
              <a:rPr lang="en-US" spc="5" dirty="0">
                <a:latin typeface="Arial"/>
                <a:cs typeface="Arial"/>
              </a:rPr>
              <a:t>webpage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b="1" spc="5" dirty="0">
                <a:latin typeface="Arial"/>
                <a:cs typeface="Arial"/>
              </a:rPr>
              <a:t>	</a:t>
            </a:r>
            <a:r>
              <a:rPr lang="en-US" b="1" spc="5" dirty="0">
                <a:latin typeface="Arial"/>
                <a:cs typeface="Arial"/>
                <a:hlinkClick r:id="rId2"/>
              </a:rPr>
              <a:t>https://registrar.uconn.edu/graduation/</a:t>
            </a:r>
            <a:endParaRPr lang="en-US" b="1" spc="5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1200" spc="5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US" spc="5" dirty="0">
                <a:latin typeface="Arial"/>
                <a:cs typeface="Arial"/>
              </a:rPr>
              <a:t>Review Steps Specific to Degree Level</a:t>
            </a:r>
          </a:p>
          <a:p>
            <a:pPr marL="184150" indent="-17145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US" sz="1200" spc="5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US" spc="5" dirty="0">
                <a:latin typeface="Arial"/>
                <a:cs typeface="Arial"/>
              </a:rPr>
              <a:t>Four(4) Options Available to Graduate Students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sz="1400" b="1" spc="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400" dirty="0">
              <a:latin typeface="Arial"/>
              <a:cs typeface="Arial"/>
            </a:endParaRPr>
          </a:p>
          <a:p>
            <a:pPr marL="425450" indent="-343535">
              <a:lnSpc>
                <a:spcPct val="100000"/>
              </a:lnSpc>
              <a:spcBef>
                <a:spcPts val="219"/>
              </a:spcBef>
              <a:buChar char="•"/>
              <a:tabLst>
                <a:tab pos="425450" algn="l"/>
                <a:tab pos="426084" algn="l"/>
              </a:tabLst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7" name="Picture 6" descr="Steps to a Successful Graduation page screenshot, with &quot;Master's Degree&quot; highlighted in yellow, &quot;Doctoral Degrees&quot; highlighted in blue, &quot;Certificates/SixthYear&quot; highlighted in pink, and &quot;Diplomas and Certificates&quot; highlighted in green.&#10;">
            <a:extLst>
              <a:ext uri="{FF2B5EF4-FFF2-40B4-BE49-F238E27FC236}">
                <a16:creationId xmlns:a16="http://schemas.microsoft.com/office/drawing/2014/main" id="{36467BFF-5AFE-0488-1CB7-65AE41AD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09" y="3444267"/>
            <a:ext cx="7781982" cy="15144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D9038B33-5DBD-44F5-9E11-C86B2F126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265" y="86491"/>
            <a:ext cx="8378576" cy="10579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3600" kern="0" dirty="0">
                <a:solidFill>
                  <a:schemeClr val="bg1"/>
                </a:solidFill>
              </a:rPr>
              <a:t>All Graduate Programs</a:t>
            </a:r>
            <a:br>
              <a:rPr lang="en-US" sz="4400" spc="-10" dirty="0">
                <a:solidFill>
                  <a:srgbClr val="FFFFFF"/>
                </a:solidFill>
              </a:rPr>
            </a:br>
            <a:r>
              <a:rPr lang="en-US" sz="3200" spc="-10" dirty="0">
                <a:solidFill>
                  <a:srgbClr val="FFFFFF"/>
                </a:solidFill>
              </a:rPr>
              <a:t>Steps to Graduation </a:t>
            </a:r>
            <a:endParaRPr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6C87E-3C97-6323-5D35-EFAF09A869D1}"/>
              </a:ext>
            </a:extLst>
          </p:cNvPr>
          <p:cNvSpPr txBox="1"/>
          <p:nvPr/>
        </p:nvSpPr>
        <p:spPr>
          <a:xfrm>
            <a:off x="516851" y="1452250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https://registrar.uconn.edu/</a:t>
            </a:r>
            <a:r>
              <a:rPr lang="en-US" dirty="0"/>
              <a:t> </a:t>
            </a:r>
          </a:p>
        </p:txBody>
      </p:sp>
      <p:pic>
        <p:nvPicPr>
          <p:cNvPr id="8" name="Picture 7" descr="Graduation screenshot, with &quot;Master's Degrees&quot; highlighted in yellow, &quot;Doctoral Degrees&quot; highlighted in blue, &quot;Sixth-Year Certificates&quot; highlighted in pink, and &quot;Post-Baccalaureate and Certificate Programs&quot; highlighted in green.">
            <a:extLst>
              <a:ext uri="{FF2B5EF4-FFF2-40B4-BE49-F238E27FC236}">
                <a16:creationId xmlns:a16="http://schemas.microsoft.com/office/drawing/2014/main" id="{DD7BC3C4-E9FB-378A-866E-DB96340D67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33" y="1893397"/>
            <a:ext cx="2027096" cy="1341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97D20F-2B89-059A-669E-36C71304DA80}"/>
              </a:ext>
            </a:extLst>
          </p:cNvPr>
          <p:cNvSpPr txBox="1"/>
          <p:nvPr/>
        </p:nvSpPr>
        <p:spPr>
          <a:xfrm>
            <a:off x="516851" y="3499265"/>
            <a:ext cx="608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https://registrar.uconn.edu/graduation/</a:t>
            </a:r>
            <a:r>
              <a:rPr lang="en-US" sz="1400" dirty="0">
                <a:highlight>
                  <a:srgbClr val="FFFF00"/>
                </a:highlight>
                <a:hlinkClick r:id="rId4"/>
              </a:rPr>
              <a:t>masters-degrees</a:t>
            </a:r>
            <a:r>
              <a:rPr lang="en-US" sz="1400" dirty="0">
                <a:hlinkClick r:id="rId4"/>
              </a:rPr>
              <a:t>/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CB60D-447A-D8E6-832E-B9D073DC17E6}"/>
              </a:ext>
            </a:extLst>
          </p:cNvPr>
          <p:cNvSpPr txBox="1"/>
          <p:nvPr/>
        </p:nvSpPr>
        <p:spPr>
          <a:xfrm>
            <a:off x="516851" y="3807042"/>
            <a:ext cx="5873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https://registrar.uconn.edu/graduation/</a:t>
            </a:r>
            <a:r>
              <a:rPr lang="en-US" sz="1400" dirty="0">
                <a:highlight>
                  <a:srgbClr val="00FFFF"/>
                </a:highlight>
                <a:hlinkClick r:id="rId5"/>
              </a:rPr>
              <a:t>doctoral-degrees</a:t>
            </a:r>
            <a:r>
              <a:rPr lang="en-US" sz="1400" dirty="0">
                <a:hlinkClick r:id="rId5"/>
              </a:rPr>
              <a:t>/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BB009-E988-AEFC-1868-481140BE856D}"/>
              </a:ext>
            </a:extLst>
          </p:cNvPr>
          <p:cNvSpPr txBox="1"/>
          <p:nvPr/>
        </p:nvSpPr>
        <p:spPr>
          <a:xfrm>
            <a:off x="516851" y="4114819"/>
            <a:ext cx="6402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https://registrar.uconn.edu/graduation/</a:t>
            </a:r>
            <a:r>
              <a:rPr lang="en-US" sz="1400" dirty="0">
                <a:highlight>
                  <a:srgbClr val="FF00FF"/>
                </a:highlight>
                <a:hlinkClick r:id="rId6"/>
              </a:rPr>
              <a:t>sixth-year-diplomas/</a:t>
            </a:r>
            <a:endParaRPr lang="en-US" sz="1400" dirty="0">
              <a:highlight>
                <a:srgbClr val="FF00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DAD22-827A-E76B-BD6A-A25E81C9473C}"/>
              </a:ext>
            </a:extLst>
          </p:cNvPr>
          <p:cNvSpPr txBox="1"/>
          <p:nvPr/>
        </p:nvSpPr>
        <p:spPr>
          <a:xfrm>
            <a:off x="516851" y="4446407"/>
            <a:ext cx="674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https://registrar.uconn.edu/graduation/</a:t>
            </a:r>
            <a:r>
              <a:rPr lang="en-US" sz="1400" dirty="0">
                <a:highlight>
                  <a:srgbClr val="00FF00"/>
                </a:highlight>
                <a:hlinkClick r:id="rId7"/>
              </a:rPr>
              <a:t>post-baccalaureate-and-certificate-programs</a:t>
            </a:r>
            <a:r>
              <a:rPr lang="en-US" sz="1400" dirty="0">
                <a:hlinkClick r:id="rId7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569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2065</Words>
  <Application>Microsoft Office PowerPoint</Application>
  <PresentationFormat>On-screen Show (16:9)</PresentationFormat>
  <Paragraphs>379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Courier New</vt:lpstr>
      <vt:lpstr>Wingdings</vt:lpstr>
      <vt:lpstr>Wingdings 2</vt:lpstr>
      <vt:lpstr>Office Theme</vt:lpstr>
      <vt:lpstr>A Comprehensive Overview of  Degree Audit Processes</vt:lpstr>
      <vt:lpstr>Overview</vt:lpstr>
      <vt:lpstr>Degree Audit</vt:lpstr>
      <vt:lpstr>Degree Audit </vt:lpstr>
      <vt:lpstr>Degree Audit Procedures</vt:lpstr>
      <vt:lpstr>Contact Us</vt:lpstr>
      <vt:lpstr>All Graduate Programs Graduate Catalog</vt:lpstr>
      <vt:lpstr>All Graduate Programs Steps to Graduation</vt:lpstr>
      <vt:lpstr>All Graduate Programs Steps to Graduation </vt:lpstr>
      <vt:lpstr>All Graduate Programs Steps to Graduation   </vt:lpstr>
      <vt:lpstr>All Graduate Programs</vt:lpstr>
      <vt:lpstr>All Graduate Programs  </vt:lpstr>
      <vt:lpstr>Doctoral Degrees</vt:lpstr>
      <vt:lpstr>Doctoral Degrees </vt:lpstr>
      <vt:lpstr>Doctoral Degrees   </vt:lpstr>
      <vt:lpstr>Doctoral Degrees     </vt:lpstr>
      <vt:lpstr> Doctoral Degrees</vt:lpstr>
      <vt:lpstr>Doctoral Degrees  </vt:lpstr>
      <vt:lpstr>Doctoral Degrees f</vt:lpstr>
      <vt:lpstr>Doctoral Degrees       </vt:lpstr>
      <vt:lpstr>Doctoral Degrees      </vt:lpstr>
      <vt:lpstr>Doctoral Degrees    </vt:lpstr>
      <vt:lpstr>Doctoral Degrees        </vt:lpstr>
      <vt:lpstr>Masters on the Way  Plan B, non-thesis (PhD)</vt:lpstr>
      <vt:lpstr>Master's on the Way  Plan A (thesis)</vt:lpstr>
      <vt:lpstr>Master’s Degree &amp; Graduate Certificates</vt:lpstr>
      <vt:lpstr>Master’s Degree &amp; 6th Year Certificate</vt:lpstr>
      <vt:lpstr>Master’s Degree &amp; Graduate Certificates  </vt:lpstr>
      <vt:lpstr>Master’s Degree &amp; Graduate Certificates </vt:lpstr>
      <vt:lpstr>Master’s Degree &amp; 6th Year Certificate  External Transfer Credits</vt:lpstr>
      <vt:lpstr>Master’s Degree &amp; Graduate Certificate</vt:lpstr>
      <vt:lpstr>Shared / Internal UConn Credits</vt:lpstr>
      <vt:lpstr>Master’s Degree  Terminal Masters Plan A or B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Petsa, Megan</cp:lastModifiedBy>
  <cp:revision>3</cp:revision>
  <dcterms:created xsi:type="dcterms:W3CDTF">2024-01-15T16:22:40Z</dcterms:created>
  <dcterms:modified xsi:type="dcterms:W3CDTF">2024-02-09T15:44:12Z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2024-01-15T00:00:00Z</vt:filetime>
  </property>
</Properties>
</file>