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0"/>
  </p:notesMasterIdLst>
  <p:sldIdLst>
    <p:sldId id="477" r:id="rId6"/>
    <p:sldId id="478" r:id="rId7"/>
    <p:sldId id="479" r:id="rId8"/>
    <p:sldId id="475" r:id="rId9"/>
  </p:sldIdLst>
  <p:sldSz cx="12192000" cy="7620000"/>
  <p:notesSz cx="68580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y, Vicki" initials="FV" lastIdx="4" clrIdx="0">
    <p:extLst>
      <p:ext uri="{19B8F6BF-5375-455C-9EA6-DF929625EA0E}">
        <p15:presenceInfo xmlns:p15="http://schemas.microsoft.com/office/powerpoint/2012/main" userId="S-1-5-21-823518204-1303643608-725345543-743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CC"/>
    <a:srgbClr val="F2F2F2"/>
    <a:srgbClr val="FD743E"/>
    <a:srgbClr val="CC3300"/>
    <a:srgbClr val="D7DAE2"/>
    <a:srgbClr val="000E2F"/>
    <a:srgbClr val="002346"/>
    <a:srgbClr val="048BE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 autoAdjust="0"/>
    <p:restoredTop sz="94368" autoAdjust="0"/>
  </p:normalViewPr>
  <p:slideViewPr>
    <p:cSldViewPr snapToGrid="0">
      <p:cViewPr varScale="1">
        <p:scale>
          <a:sx n="53" d="100"/>
          <a:sy n="53" d="100"/>
        </p:scale>
        <p:origin x="468" y="48"/>
      </p:cViewPr>
      <p:guideLst/>
    </p:cSldViewPr>
  </p:slideViewPr>
  <p:outlineViewPr>
    <p:cViewPr>
      <p:scale>
        <a:sx n="33" d="100"/>
        <a:sy n="33" d="100"/>
      </p:scale>
      <p:origin x="0" y="-9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50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CC94-0650-4FA1-A1A9-255A08CF1B9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62050"/>
            <a:ext cx="50165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D1C38-7349-4B31-B191-C91C5063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31A0E-7E01-CB70-B57D-180D5502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F4E1A-8B25-261D-C2E9-421E8DD80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41538-0191-F614-DED7-9E939F252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E4B1-411A-11E8-14BE-FC7E52E06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1C38-7349-4B31-B191-C91C50638A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1C38-7349-4B31-B191-C91C50638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1C38-7349-4B31-B191-C91C50638A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1C38-7349-4B31-B191-C91C50638A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382817" y="1624759"/>
            <a:ext cx="5486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37718" y="1611217"/>
            <a:ext cx="54864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27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- 4 Colum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63039"/>
            <a:ext cx="12192000" cy="28597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06642" y="4472430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3399067" y="4481955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291492" y="4487494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9183917" y="4487493"/>
            <a:ext cx="22860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3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48303" y="152126"/>
            <a:ext cx="6589668" cy="73267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2000" cy="1463040"/>
          </a:xfrm>
          <a:prstGeom prst="rect">
            <a:avLst/>
          </a:prstGeom>
        </p:spPr>
        <p:txBody>
          <a:bodyPr lIns="457200" rIns="182880" anchor="ctr" anchorCtr="0"/>
          <a:lstStyle>
            <a:lvl1pPr>
              <a:defRPr baseline="0"/>
            </a:lvl1pPr>
          </a:lstStyle>
          <a:p>
            <a:r>
              <a:rPr lang="en-US" b="0" dirty="0"/>
              <a:t>Enter Header Text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382818" y="1624760"/>
            <a:ext cx="4820051" cy="438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55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159" y="147323"/>
            <a:ext cx="11914632" cy="7325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9" tIns="60933" rIns="121869" bIns="60933" rtlCol="0" anchor="ctr"/>
          <a:lstStyle/>
          <a:p>
            <a:pPr lvl="2"/>
            <a:endParaRPr lang="en-US" sz="2499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2780963"/>
            <a:ext cx="985722" cy="2058081"/>
          </a:xfrm>
          <a:prstGeom prst="rect">
            <a:avLst/>
          </a:prstGeom>
          <a:solidFill>
            <a:schemeClr val="accent2">
              <a:lumMod val="7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9" tIns="60933" rIns="121869" bIns="60933" rtlCol="0" anchor="ctr"/>
          <a:lstStyle/>
          <a:p>
            <a:pPr algn="ctr"/>
            <a:endParaRPr lang="en-US" sz="3298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3197811"/>
            <a:ext cx="8843391" cy="8306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53056"/>
            <a:ext cx="3209925" cy="30058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" y="2712985"/>
            <a:ext cx="2239657" cy="228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209353" y="4028488"/>
            <a:ext cx="8843963" cy="476925"/>
          </a:xfrm>
          <a:prstGeom prst="rect">
            <a:avLst/>
          </a:prstGeom>
        </p:spPr>
        <p:txBody>
          <a:bodyPr lIns="457200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88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98452" y="1665872"/>
            <a:ext cx="3657600" cy="429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270377" y="1665872"/>
            <a:ext cx="3657600" cy="429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8242302" y="1665872"/>
            <a:ext cx="3657600" cy="429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84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3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33350" y="6467475"/>
            <a:ext cx="2381250" cy="10191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0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520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160" y="152401"/>
            <a:ext cx="11914632" cy="7326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112" y="4632960"/>
            <a:ext cx="10415016" cy="9652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07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160" y="152401"/>
            <a:ext cx="11914632" cy="7326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808" y="2865120"/>
            <a:ext cx="4855464" cy="127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97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4_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9244" y="152439"/>
            <a:ext cx="11913056" cy="7326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39700" y="4941741"/>
            <a:ext cx="2984500" cy="1048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115733" y="4941741"/>
            <a:ext cx="2984500" cy="1048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1767" y="4941741"/>
            <a:ext cx="2984500" cy="1048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67800" y="4941741"/>
            <a:ext cx="2984500" cy="1048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61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06798" y="1611316"/>
            <a:ext cx="4739155" cy="46466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668568" y="1618037"/>
            <a:ext cx="4617807" cy="463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0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6300" y="1662436"/>
            <a:ext cx="5212642" cy="3433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65007" y="1662436"/>
            <a:ext cx="5192345" cy="3433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16300" y="5214547"/>
            <a:ext cx="5212642" cy="1082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365007" y="5214547"/>
            <a:ext cx="5212642" cy="1082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4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5512" y="1968268"/>
            <a:ext cx="2328334" cy="1844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4827" y="4051421"/>
            <a:ext cx="2328334" cy="1844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81496" y="1955336"/>
            <a:ext cx="2328334" cy="1844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81496" y="4092817"/>
            <a:ext cx="2328334" cy="1844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/>
          </p:nvPr>
        </p:nvSpPr>
        <p:spPr>
          <a:xfrm>
            <a:off x="2839024" y="4054717"/>
            <a:ext cx="3011163" cy="1844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2839024" y="1968268"/>
            <a:ext cx="3011163" cy="1844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8679189" y="1951929"/>
            <a:ext cx="3011163" cy="1844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8679189" y="4092817"/>
            <a:ext cx="3011163" cy="1844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00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Top - Four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5405" y="2055787"/>
            <a:ext cx="2554669" cy="1626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57410" y="2055787"/>
            <a:ext cx="2554669" cy="1626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909914" y="2055787"/>
            <a:ext cx="2554669" cy="1626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04908" y="2055787"/>
            <a:ext cx="2554669" cy="1626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35404" y="3977130"/>
            <a:ext cx="2554669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3404908" y="3977130"/>
            <a:ext cx="2554669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6157409" y="3977130"/>
            <a:ext cx="2554669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9"/>
          </p:nvPr>
        </p:nvSpPr>
        <p:spPr>
          <a:xfrm>
            <a:off x="8909914" y="3977130"/>
            <a:ext cx="2554669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26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- 3 Colum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82168"/>
            <a:ext cx="12192000" cy="2518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354243" y="4229099"/>
            <a:ext cx="3170007" cy="1862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421418" y="4229099"/>
            <a:ext cx="3170007" cy="1862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8488593" y="4229099"/>
            <a:ext cx="3170007" cy="1862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228600" indent="-171450">
              <a:buFont typeface="Calibri" panose="020F0502020204030204" pitchFamily="34" charset="0"/>
              <a:buChar char="-"/>
              <a:defRPr sz="1800">
                <a:solidFill>
                  <a:schemeClr val="accent4"/>
                </a:solidFill>
              </a:defRPr>
            </a:lvl2pPr>
            <a:lvl3pPr marL="457200" indent="-171450">
              <a:buFont typeface="Open Sans SemiBold" panose="020B0706030804020204" pitchFamily="34" charset="0"/>
              <a:buChar char="›"/>
              <a:defRPr sz="1600"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sz="1400" dirty="0"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98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customXml" Target="../../customXml/item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140834" y="159035"/>
            <a:ext cx="11914918" cy="7328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69" tIns="60933" rIns="121869" bIns="60933" rtlCol="0" anchor="ctr"/>
          <a:lstStyle/>
          <a:p>
            <a:pPr algn="ctr"/>
            <a:endParaRPr lang="en-US" sz="2299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40834" y="159035"/>
            <a:ext cx="11887200" cy="1188720"/>
          </a:xfrm>
          <a:prstGeom prst="rect">
            <a:avLst/>
          </a:prstGeom>
        </p:spPr>
        <p:txBody>
          <a:bodyPr lIns="274320" tIns="0" bIns="0">
            <a:normAutofit/>
          </a:bodyPr>
          <a:lstStyle>
            <a:lvl1pPr algn="l" defTabSz="609351" rtl="0" eaLnBrk="1" latinLnBrk="0" hangingPunct="1">
              <a:spcBef>
                <a:spcPct val="0"/>
              </a:spcBef>
              <a:buNone/>
              <a:defRPr sz="4198" b="1" kern="1200" spc="-20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defRPr>
            </a:lvl1pPr>
          </a:lstStyle>
          <a:p>
            <a:endParaRPr lang="en-US" sz="4200" spc="0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160"/>
          </a:xfrm>
          <a:prstGeom prst="rect">
            <a:avLst/>
          </a:prstGeom>
        </p:spPr>
        <p:txBody>
          <a:bodyPr vert="horz" lIns="365760" tIns="91440" rIns="27432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0834" y="6573423"/>
            <a:ext cx="11914918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45720" rIns="27432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r"/>
            <a:endParaRPr lang="en-US" sz="1400" dirty="0">
              <a:latin typeface="Open Sans"/>
            </a:endParaRPr>
          </a:p>
        </p:txBody>
      </p:sp>
    </p:spTree>
    <p:custDataLst>
      <p:custData r:id="rId18"/>
      <p:tags r:id="rId19"/>
    </p:custDataLst>
    <p:extLst>
      <p:ext uri="{BB962C8B-B14F-4D97-AF65-F5344CB8AC3E}">
        <p14:creationId xmlns:p14="http://schemas.microsoft.com/office/powerpoint/2010/main" val="32742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7" r:id="rId15"/>
    <p:sldLayoutId id="2147483676" r:id="rId16"/>
  </p:sldLayoutIdLst>
  <p:hf sldNum="0" hdr="0" dt="0"/>
  <p:txStyles>
    <p:titleStyle>
      <a:lvl1pPr algn="l" defTabSz="609351" rtl="0" eaLnBrk="1" latinLnBrk="0" hangingPunct="1">
        <a:spcBef>
          <a:spcPct val="0"/>
        </a:spcBef>
        <a:buNone/>
        <a:defRPr sz="4198" b="0" kern="1200" spc="0">
          <a:solidFill>
            <a:schemeClr val="tx2">
              <a:lumMod val="75000"/>
            </a:schemeClr>
          </a:solidFill>
          <a:latin typeface="+mj-lt"/>
          <a:ea typeface="+mj-ea"/>
          <a:cs typeface="Open Sans" panose="020B0606030504020204" pitchFamily="34" charset="0"/>
        </a:defRPr>
      </a:lvl1pPr>
    </p:titleStyle>
    <p:bodyStyle>
      <a:lvl1pPr marL="457014" indent="-45701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990195" indent="-380843" algn="l" defTabSz="609351" rtl="0" eaLnBrk="1" latinLnBrk="0" hangingPunct="1">
        <a:spcBef>
          <a:spcPct val="20000"/>
        </a:spcBef>
        <a:buFont typeface="Arial"/>
        <a:buChar char="–"/>
        <a:defRPr sz="2299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523376" indent="-304674" algn="l" defTabSz="60935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2132726" indent="-304674" algn="l" defTabSz="609351" rtl="0" eaLnBrk="1" latinLnBrk="0" hangingPunct="1">
        <a:spcBef>
          <a:spcPct val="20000"/>
        </a:spcBef>
        <a:buFont typeface="Arial"/>
        <a:buChar char="–"/>
        <a:defRPr sz="1699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742078" indent="-304674" algn="l" defTabSz="609351" rtl="0" eaLnBrk="1" latinLnBrk="0" hangingPunct="1">
        <a:spcBef>
          <a:spcPct val="20000"/>
        </a:spcBef>
        <a:buFont typeface="Arial"/>
        <a:buChar char="»"/>
        <a:defRPr sz="1699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335142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77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12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47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5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70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0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402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7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10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454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805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6" Type="http://schemas.openxmlformats.org/officeDocument/2006/relationships/hyperlink" Target="mailto:cinnamon.adams@uconn.edu" TargetMode="External"/><Relationship Id="rId5" Type="http://schemas.openxmlformats.org/officeDocument/2006/relationships/hyperlink" Target="mailto:jim.wohl@uconn.edu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uconn-my.sharepoint.com/:w:/g/personal/karen_mccomb_uconn_edu/Ea4K-9__5jVIt8X8e0HMgi8BzrRQBXAymbFowZwcKll-Zw?rtime=BCBrCSwn3E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hyperlink" Target="mailto:cinnamon.adams@uconn.edu" TargetMode="External"/><Relationship Id="rId4" Type="http://schemas.openxmlformats.org/officeDocument/2006/relationships/hyperlink" Target="mailto:jim.wohl@ucon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B6D1A-5D4B-5DF0-FAF6-93B524C0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verhead shot of the center of the UConn - Storrs campus, with students walking around.">
            <a:extLst>
              <a:ext uri="{FF2B5EF4-FFF2-40B4-BE49-F238E27FC236}">
                <a16:creationId xmlns:a16="http://schemas.microsoft.com/office/drawing/2014/main" id="{728CD92E-5900-2285-FF08-5FE59CCAB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37765" r="21065" b="8654"/>
          <a:stretch/>
        </p:blipFill>
        <p:spPr>
          <a:xfrm>
            <a:off x="140834" y="1280159"/>
            <a:ext cx="11910754" cy="537749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417E4C4-F63F-1D48-FF7F-659C1CB6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160"/>
          </a:xfrm>
        </p:spPr>
        <p:txBody>
          <a:bodyPr lIns="365760" tIns="91440" rIns="274320" bIns="91440"/>
          <a:lstStyle/>
          <a:p>
            <a:pPr>
              <a:spcAft>
                <a:spcPts val="1800"/>
              </a:spcAft>
            </a:pPr>
            <a:r>
              <a:rPr lang="en-US" sz="3200" b="1" dirty="0"/>
              <a:t>Ombuds at UConn: </a:t>
            </a:r>
            <a:endParaRPr lang="en-US" sz="3200" dirty="0"/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1A0CF7C4-B3C5-4880-01F4-B929551B75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0834" y="6570921"/>
            <a:ext cx="11914918" cy="9169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Ins="274320" anchor="ctr" anchorCtr="0"/>
          <a:lstStyle/>
          <a:p>
            <a:pPr algn="r"/>
            <a:r>
              <a:rPr lang="en-US" sz="1600" dirty="0">
                <a:latin typeface="Open Sans"/>
              </a:rPr>
              <a:t>ombuds.uconn.edu    </a:t>
            </a:r>
          </a:p>
          <a:p>
            <a:pPr algn="r"/>
            <a:r>
              <a:rPr lang="en-US" sz="1600" dirty="0">
                <a:latin typeface="Open Sans"/>
              </a:rPr>
              <a:t>Jim Wohl (</a:t>
            </a:r>
            <a:r>
              <a:rPr lang="en-US" sz="1600" dirty="0">
                <a:latin typeface="Open Sans"/>
                <a:hlinkClick r:id="rId5"/>
              </a:rPr>
              <a:t>jim.wohl@uconn.edu</a:t>
            </a:r>
            <a:r>
              <a:rPr lang="en-US" sz="1600" dirty="0">
                <a:latin typeface="Open Sans"/>
              </a:rPr>
              <a:t>) &amp; Cinnamon Adams (</a:t>
            </a:r>
            <a:r>
              <a:rPr lang="en-US" sz="1600" dirty="0">
                <a:latin typeface="Open Sans"/>
                <a:hlinkClick r:id="rId6"/>
              </a:rPr>
              <a:t>cinnamon.adams@uconn.edu</a:t>
            </a:r>
            <a:r>
              <a:rPr lang="en-US" sz="1600" dirty="0">
                <a:latin typeface="Open Sans"/>
              </a:rPr>
              <a:t>)</a:t>
            </a:r>
          </a:p>
        </p:txBody>
      </p:sp>
      <p:pic>
        <p:nvPicPr>
          <p:cNvPr id="10" name="Picture 9" descr="UConn | Ombuds Office">
            <a:extLst>
              <a:ext uri="{FF2B5EF4-FFF2-40B4-BE49-F238E27FC236}">
                <a16:creationId xmlns:a16="http://schemas.microsoft.com/office/drawing/2014/main" id="{3F597183-DCA6-716F-1084-EDB1007B9A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714152"/>
            <a:ext cx="1661594" cy="640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22C793-6F16-6648-B107-D7BBCEA5EFB7}"/>
              </a:ext>
            </a:extLst>
          </p:cNvPr>
          <p:cNvSpPr/>
          <p:nvPr/>
        </p:nvSpPr>
        <p:spPr>
          <a:xfrm>
            <a:off x="1214845" y="2086345"/>
            <a:ext cx="9058075" cy="3191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274320" tIns="182880" rIns="274320" bIns="182880" rtlCol="0" anchor="t" anchorCtr="0">
            <a:spAutoFit/>
          </a:bodyPr>
          <a:lstStyle/>
          <a:p>
            <a:pPr marL="111125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cs typeface="Calibri"/>
              </a:rPr>
              <a:t>Confidential| Informal | Independent | Impartial</a:t>
            </a:r>
          </a:p>
          <a:p>
            <a:pPr marL="342900" indent="-231775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Open Sans SemiBold" panose="020B0706030804020204" pitchFamily="34" charset="0"/>
              <a:buChar char="›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Voluntary, private, participate in solutions</a:t>
            </a:r>
          </a:p>
          <a:p>
            <a:pPr marL="342900" indent="-231775">
              <a:lnSpc>
                <a:spcPct val="95000"/>
              </a:lnSpc>
              <a:spcAft>
                <a:spcPts val="800"/>
              </a:spcAft>
              <a:buClr>
                <a:schemeClr val="bg1"/>
              </a:buClr>
              <a:buFont typeface="Open Sans SemiBold" panose="020B0706030804020204" pitchFamily="34" charset="0"/>
              <a:buChar char="›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Supplement UConn problem solving by administration, HR, Compliance Offices, Unions</a:t>
            </a:r>
          </a:p>
          <a:p>
            <a:pPr marL="342900" indent="-231775">
              <a:lnSpc>
                <a:spcPct val="95000"/>
              </a:lnSpc>
              <a:spcAft>
                <a:spcPts val="600"/>
              </a:spcAft>
              <a:buClr>
                <a:schemeClr val="bg1"/>
              </a:buClr>
              <a:buFont typeface="Open Sans SemiBold" panose="020B0706030804020204" pitchFamily="34" charset="0"/>
              <a:buChar char="›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No positional authority and do not participate in formal processes (investigations, fact findings, grievances,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32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160"/>
          </a:xfrm>
        </p:spPr>
        <p:txBody>
          <a:bodyPr lIns="365760" tIns="91440" rIns="274320" bIns="91440"/>
          <a:lstStyle/>
          <a:p>
            <a:pPr>
              <a:spcAft>
                <a:spcPts val="1800"/>
              </a:spcAft>
            </a:pPr>
            <a:r>
              <a:rPr lang="en-US" sz="3600" dirty="0"/>
              <a:t>Most Common Concerns from Graduate Students</a:t>
            </a: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40834" y="6573423"/>
            <a:ext cx="11914918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Ins="274320" anchor="ctr" anchorCtr="0"/>
          <a:lstStyle/>
          <a:p>
            <a:pPr algn="r"/>
            <a:endParaRPr lang="en-US" sz="1600" dirty="0">
              <a:latin typeface="Open Sans"/>
            </a:endParaRPr>
          </a:p>
        </p:txBody>
      </p:sp>
      <p:pic>
        <p:nvPicPr>
          <p:cNvPr id="10" name="Picture 9" descr="UConn | Ombuds Offi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714152"/>
            <a:ext cx="1661594" cy="640080"/>
          </a:xfrm>
          <a:prstGeom prst="rect">
            <a:avLst/>
          </a:prstGeom>
        </p:spPr>
      </p:pic>
      <p:grpSp>
        <p:nvGrpSpPr>
          <p:cNvPr id="7" name="Group 6" descr="-Issues with their PI/Advisor: giving feedback, unmet expectations, completing dissertation/publications, changing advisors, authorship.&#10;-Navigating conflict with peers.&#10;-Decisions about taking a break from school.&#10;-Funding and financial issues.&#10;-Microaggressions/bias in department.&#10;"/>
          <p:cNvGrpSpPr/>
          <p:nvPr/>
        </p:nvGrpSpPr>
        <p:grpSpPr>
          <a:xfrm>
            <a:off x="1579418" y="1280160"/>
            <a:ext cx="8884224" cy="4164787"/>
            <a:chOff x="1536161" y="1491734"/>
            <a:chExt cx="4801624" cy="2468880"/>
          </a:xfrm>
        </p:grpSpPr>
        <p:sp>
          <p:nvSpPr>
            <p:cNvPr id="14" name="Rectangle 13"/>
            <p:cNvSpPr/>
            <p:nvPr/>
          </p:nvSpPr>
          <p:spPr>
            <a:xfrm>
              <a:off x="2181770" y="1491734"/>
              <a:ext cx="4023360" cy="2468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36161" y="1631477"/>
              <a:ext cx="4801624" cy="22551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182880" tIns="182880" rIns="274320" bIns="182880" numCol="2">
              <a:spAutoFit/>
            </a:bodyPr>
            <a:lstStyle/>
            <a:p>
              <a:pPr marL="231775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Issues with their PI/Advisor</a:t>
              </a:r>
            </a:p>
            <a:p>
              <a:pPr marL="688975" lvl="1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Giving feedback</a:t>
              </a:r>
            </a:p>
            <a:p>
              <a:pPr marL="688975" lvl="1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Unmet expectations</a:t>
              </a:r>
            </a:p>
            <a:p>
              <a:pPr marL="688975" lvl="1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Completing dissertation/publications</a:t>
              </a:r>
            </a:p>
            <a:p>
              <a:pPr marL="688975" lvl="1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Changing advisors</a:t>
              </a:r>
            </a:p>
            <a:p>
              <a:pPr marL="688975" lvl="1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Authorship</a:t>
              </a:r>
            </a:p>
            <a:p>
              <a:pPr marL="231775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Navigating conflict with peers</a:t>
              </a:r>
            </a:p>
            <a:p>
              <a:pPr marL="231775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Decisions about taking a break from school</a:t>
              </a:r>
            </a:p>
            <a:p>
              <a:pPr marL="231775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Funding and financial issues</a:t>
              </a:r>
            </a:p>
            <a:p>
              <a:pPr marL="231775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r>
                <a:rPr lang="en-US" sz="2400" dirty="0">
                  <a:solidFill>
                    <a:schemeClr val="bg1"/>
                  </a:solidFill>
                </a:rPr>
                <a:t>Microaggressions/Bias in Dept.</a:t>
              </a:r>
            </a:p>
            <a:p>
              <a:pPr marL="231775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endParaRPr lang="en-US" sz="2400" dirty="0">
                <a:solidFill>
                  <a:schemeClr val="bg1"/>
                </a:solidFill>
              </a:endParaRPr>
            </a:p>
            <a:p>
              <a:pPr marL="231775" indent="-171450">
                <a:lnSpc>
                  <a:spcPct val="95000"/>
                </a:lnSpc>
                <a:spcAft>
                  <a:spcPts val="600"/>
                </a:spcAft>
                <a:buSzPct val="90000"/>
                <a:buFont typeface="Calibri" panose="020F0502020204030204" pitchFamily="34" charset="0"/>
                <a:buChar char="-"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088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160"/>
          </a:xfrm>
        </p:spPr>
        <p:txBody>
          <a:bodyPr lIns="365760" tIns="91440" rIns="274320" bIns="91440"/>
          <a:lstStyle/>
          <a:p>
            <a:pPr>
              <a:spcAft>
                <a:spcPts val="1800"/>
              </a:spcAft>
            </a:pPr>
            <a:r>
              <a:rPr lang="en-US" dirty="0"/>
              <a:t>Different ways we provide assistance:</a:t>
            </a:r>
            <a:endParaRPr lang="en-US" sz="2000" dirty="0"/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63966" y="6576992"/>
            <a:ext cx="11914918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Ins="274320" anchor="ctr" anchorCtr="0"/>
          <a:lstStyle/>
          <a:p>
            <a:pPr algn="r"/>
            <a:endParaRPr lang="en-US" sz="1600" dirty="0">
              <a:latin typeface="Open Sans"/>
            </a:endParaRPr>
          </a:p>
        </p:txBody>
      </p:sp>
      <p:pic>
        <p:nvPicPr>
          <p:cNvPr id="10" name="Picture 9" descr="UConn | Ombuds Offi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714152"/>
            <a:ext cx="1661594" cy="640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879C0D-285F-206D-4820-660B9305BD29}"/>
              </a:ext>
            </a:extLst>
          </p:cNvPr>
          <p:cNvSpPr/>
          <p:nvPr/>
        </p:nvSpPr>
        <p:spPr>
          <a:xfrm>
            <a:off x="950826" y="1723892"/>
            <a:ext cx="4433974" cy="3951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182880" rIns="274320" bIns="182880">
            <a:spAutoFit/>
          </a:bodyPr>
          <a:lstStyle/>
          <a:p>
            <a:pPr marL="57150">
              <a:lnSpc>
                <a:spcPct val="95000"/>
              </a:lnSpc>
              <a:spcAft>
                <a:spcPts val="600"/>
              </a:spcAft>
              <a:buSzPct val="90000"/>
            </a:pPr>
            <a:r>
              <a:rPr lang="en-US" sz="2800" i="1" dirty="0">
                <a:solidFill>
                  <a:schemeClr val="bg1"/>
                </a:solidFill>
              </a:rPr>
              <a:t>Confidential Discussion</a:t>
            </a:r>
          </a:p>
          <a:p>
            <a:pPr marL="346075" indent="-285750">
              <a:lnSpc>
                <a:spcPct val="95000"/>
              </a:lnSpc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What’s been going on?</a:t>
            </a:r>
          </a:p>
          <a:p>
            <a:pPr marL="346075" indent="-285750">
              <a:lnSpc>
                <a:spcPct val="95000"/>
              </a:lnSpc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steps have you taken? What responses?</a:t>
            </a:r>
          </a:p>
          <a:p>
            <a:pPr marL="346075" indent="-285750">
              <a:lnSpc>
                <a:spcPct val="95000"/>
              </a:lnSpc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would be a good outcome or a good next step?</a:t>
            </a:r>
          </a:p>
          <a:p>
            <a:pPr marL="346075" indent="-285750">
              <a:lnSpc>
                <a:spcPct val="95000"/>
              </a:lnSpc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8D95A-7F42-D4E9-2DF7-DC164789697A}"/>
              </a:ext>
            </a:extLst>
          </p:cNvPr>
          <p:cNvSpPr/>
          <p:nvPr/>
        </p:nvSpPr>
        <p:spPr>
          <a:xfrm>
            <a:off x="6348272" y="1723892"/>
            <a:ext cx="4258768" cy="3951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182880" rIns="274320" bIns="182880">
            <a:noAutofit/>
          </a:bodyPr>
          <a:lstStyle/>
          <a:p>
            <a:pPr marL="57150">
              <a:lnSpc>
                <a:spcPct val="95000"/>
              </a:lnSpc>
              <a:spcAft>
                <a:spcPts val="400"/>
              </a:spcAft>
              <a:buSzPct val="90000"/>
            </a:pPr>
            <a:r>
              <a:rPr lang="en-US" sz="2800" i="1" dirty="0">
                <a:solidFill>
                  <a:schemeClr val="bg1"/>
                </a:solidFill>
              </a:rPr>
              <a:t>Activities</a:t>
            </a:r>
          </a:p>
          <a:p>
            <a:pPr marL="228600" indent="-171450">
              <a:lnSpc>
                <a:spcPct val="95000"/>
              </a:lnSpc>
              <a:spcAft>
                <a:spcPts val="400"/>
              </a:spcAft>
              <a:buSzPct val="90000"/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chemeClr val="bg1"/>
                </a:solidFill>
              </a:rPr>
              <a:t>1-on-1 coaching/consultation</a:t>
            </a:r>
          </a:p>
          <a:p>
            <a:pPr marL="228600" indent="-171450">
              <a:lnSpc>
                <a:spcPct val="95000"/>
              </a:lnSpc>
              <a:spcAft>
                <a:spcPts val="400"/>
              </a:spcAft>
              <a:buSzPct val="90000"/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chemeClr val="bg1"/>
                </a:solidFill>
              </a:rPr>
              <a:t>Multiple party conversations</a:t>
            </a:r>
          </a:p>
          <a:p>
            <a:pPr marL="228600" indent="-171450">
              <a:lnSpc>
                <a:spcPct val="95000"/>
              </a:lnSpc>
              <a:spcAft>
                <a:spcPts val="400"/>
              </a:spcAft>
              <a:buSzPct val="90000"/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chemeClr val="bg1"/>
                </a:solidFill>
              </a:rPr>
              <a:t>Inquiries, gather info</a:t>
            </a:r>
          </a:p>
          <a:p>
            <a:pPr marL="228600" indent="-171450">
              <a:lnSpc>
                <a:spcPct val="95000"/>
              </a:lnSpc>
              <a:spcAft>
                <a:spcPts val="400"/>
              </a:spcAft>
              <a:buSzPct val="90000"/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chemeClr val="bg1"/>
                </a:solidFill>
              </a:rPr>
              <a:t>Identify systemic issues</a:t>
            </a:r>
          </a:p>
          <a:p>
            <a:pPr marL="228600" indent="-171450">
              <a:lnSpc>
                <a:spcPct val="95000"/>
              </a:lnSpc>
              <a:spcAft>
                <a:spcPts val="400"/>
              </a:spcAft>
              <a:buSzPct val="90000"/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chemeClr val="bg1"/>
                </a:solidFill>
              </a:rPr>
              <a:t>Upward feedback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88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160"/>
          </a:xfrm>
        </p:spPr>
        <p:txBody>
          <a:bodyPr lIns="365760" tIns="91440" rIns="274320" bIns="91440"/>
          <a:lstStyle/>
          <a:p>
            <a:pPr>
              <a:spcAft>
                <a:spcPts val="1800"/>
              </a:spcAft>
            </a:pPr>
            <a:r>
              <a:rPr lang="en-US" dirty="0"/>
              <a:t>Getting from here to there: </a:t>
            </a:r>
            <a:endParaRPr lang="en-US" sz="2000" dirty="0"/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40834" y="6573423"/>
            <a:ext cx="11914918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Ins="274320" anchor="ctr" anchorCtr="0"/>
          <a:lstStyle/>
          <a:p>
            <a:pPr algn="r"/>
            <a:r>
              <a:rPr lang="en-US" sz="1600" dirty="0">
                <a:latin typeface="Open Sans"/>
              </a:rPr>
              <a:t>ombuds.uconn.edu    </a:t>
            </a:r>
          </a:p>
          <a:p>
            <a:pPr algn="r"/>
            <a:r>
              <a:rPr lang="en-US" sz="1600" dirty="0">
                <a:latin typeface="Open Sans"/>
              </a:rPr>
              <a:t>Jim Wohl (</a:t>
            </a:r>
            <a:r>
              <a:rPr lang="en-US" sz="1600" dirty="0">
                <a:latin typeface="Open Sans"/>
                <a:hlinkClick r:id="rId4"/>
              </a:rPr>
              <a:t>jim.wohl@uconn.edu</a:t>
            </a:r>
            <a:r>
              <a:rPr lang="en-US" sz="1600" dirty="0">
                <a:latin typeface="Open Sans"/>
              </a:rPr>
              <a:t>) &amp; Cinnamon Adams (</a:t>
            </a:r>
            <a:r>
              <a:rPr lang="en-US" sz="1600" dirty="0">
                <a:latin typeface="Open Sans"/>
                <a:hlinkClick r:id="rId5"/>
              </a:rPr>
              <a:t>cinnamon.adams@uconn.edu</a:t>
            </a:r>
            <a:r>
              <a:rPr lang="en-US" sz="1600" dirty="0">
                <a:latin typeface="Open Sans"/>
              </a:rPr>
              <a:t>)</a:t>
            </a:r>
          </a:p>
        </p:txBody>
      </p:sp>
      <p:pic>
        <p:nvPicPr>
          <p:cNvPr id="10" name="Picture 9" descr="UConn | Ombuds Offi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714152"/>
            <a:ext cx="1661594" cy="640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93B66A-8191-2342-0A11-81727EF85C30}"/>
              </a:ext>
            </a:extLst>
          </p:cNvPr>
          <p:cNvSpPr/>
          <p:nvPr/>
        </p:nvSpPr>
        <p:spPr>
          <a:xfrm>
            <a:off x="940666" y="1280160"/>
            <a:ext cx="9707014" cy="3917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182880" rIns="274320" bIns="18288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Establishing a mentor-mentee relationship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Zachary, LJ. </a:t>
            </a:r>
            <a:r>
              <a:rPr lang="en-US" i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Role of Teacher as Mentor: New Directions for Adult and Continuing Education</a:t>
            </a:r>
            <a:r>
              <a:rPr lang="en-US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no. 93, Spring 2002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Setting up expectations at the onset- </a:t>
            </a:r>
            <a:r>
              <a:rPr lang="en-US" u="sng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Shared Expectations Template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Awareness of different communication styles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trust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Feedback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Connections/referral to resources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285750">
              <a:lnSpc>
                <a:spcPct val="95000"/>
              </a:lnSpc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795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VISION" val="Jy0GASiv"/>
  <p:tag name="TAG_BACKING_FORM_KEY" val="3411138-c:\users\jal03008\documents\my articulate projects\storyline templates\vision.pptx"/>
  <p:tag name="ARTICULATE_PRESENTER_VERSION" val="8"/>
  <p:tag name="ARTICULATE_SLIDE_THUMBNAIL_REFRESH" val="1"/>
  <p:tag name="ARTICULATE_PROJECT_OPEN" val="0"/>
  <p:tag name="ARTICULATE_SLIDE_COUNT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ision">
  <a:themeElements>
    <a:clrScheme name="Vision">
      <a:dk1>
        <a:sysClr val="windowText" lastClr="000000"/>
      </a:dk1>
      <a:lt1>
        <a:sysClr val="window" lastClr="FFFFFF"/>
      </a:lt1>
      <a:dk2>
        <a:srgbClr val="464D61"/>
      </a:dk2>
      <a:lt2>
        <a:srgbClr val="F2F2F2"/>
      </a:lt2>
      <a:accent1>
        <a:srgbClr val="048BE6"/>
      </a:accent1>
      <a:accent2>
        <a:srgbClr val="323C4F"/>
      </a:accent2>
      <a:accent3>
        <a:srgbClr val="2BB1EE"/>
      </a:accent3>
      <a:accent4>
        <a:srgbClr val="373C4F"/>
      </a:accent4>
      <a:accent5>
        <a:srgbClr val="D7DAE2"/>
      </a:accent5>
      <a:accent6>
        <a:srgbClr val="F2F2F2"/>
      </a:accent6>
      <a:hlink>
        <a:srgbClr val="FFFFFF"/>
      </a:hlink>
      <a:folHlink>
        <a:srgbClr val="00B0F0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121869" tIns="60933" rIns="121869" bIns="60933" anchor="ctr">
        <a:noAutofit/>
      </a:bodyPr>
      <a:lstStyle>
        <a:defPPr marL="0" indent="0">
          <a:spcBef>
            <a:spcPts val="0"/>
          </a:spcBef>
          <a:buNone/>
          <a:defRPr sz="2099" dirty="0">
            <a:solidFill>
              <a:schemeClr val="bg1">
                <a:lumMod val="50000"/>
              </a:schemeClr>
            </a:solidFill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C5ED154992E4BB00B3762B9D4F14B" ma:contentTypeVersion="18" ma:contentTypeDescription="Create a new document." ma:contentTypeScope="" ma:versionID="3a13501b9679893aff9050633dc712da">
  <xsd:schema xmlns:xsd="http://www.w3.org/2001/XMLSchema" xmlns:xs="http://www.w3.org/2001/XMLSchema" xmlns:p="http://schemas.microsoft.com/office/2006/metadata/properties" xmlns:ns3="65bad8c4-5090-410c-b3c6-fb2ef9607d0f" xmlns:ns4="e289c478-6fa9-47d0-82e2-71a90b53905f" targetNamespace="http://schemas.microsoft.com/office/2006/metadata/properties" ma:root="true" ma:fieldsID="081cfbaa254af2f0addff9d5c9360f98" ns3:_="" ns4:_="">
    <xsd:import namespace="65bad8c4-5090-410c-b3c6-fb2ef9607d0f"/>
    <xsd:import namespace="e289c478-6fa9-47d0-82e2-71a90b5390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ad8c4-5090-410c-b3c6-fb2ef9607d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9c478-6fa9-47d0-82e2-71a90b5390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ontentPassPackage>
  <PackageId>Template-00001-PPT</PackageId>
</ContentPassPackage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mbers xmlns="e289c478-6fa9-47d0-82e2-71a90b53905f">
      <UserInfo>
        <DisplayName/>
        <AccountId xsi:nil="true"/>
        <AccountType/>
      </UserInfo>
    </Members>
    <Self_Registration_Enabled xmlns="e289c478-6fa9-47d0-82e2-71a90b53905f" xsi:nil="true"/>
    <DefaultSectionNames xmlns="e289c478-6fa9-47d0-82e2-71a90b53905f" xsi:nil="true"/>
    <AppVersion xmlns="e289c478-6fa9-47d0-82e2-71a90b53905f" xsi:nil="true"/>
    <FolderType xmlns="e289c478-6fa9-47d0-82e2-71a90b53905f" xsi:nil="true"/>
    <NotebookType xmlns="e289c478-6fa9-47d0-82e2-71a90b53905f" xsi:nil="true"/>
    <Owner xmlns="e289c478-6fa9-47d0-82e2-71a90b53905f">
      <UserInfo>
        <DisplayName/>
        <AccountId xsi:nil="true"/>
        <AccountType/>
      </UserInfo>
    </Owner>
    <Member_Groups xmlns="e289c478-6fa9-47d0-82e2-71a90b53905f">
      <UserInfo>
        <DisplayName/>
        <AccountId xsi:nil="true"/>
        <AccountType/>
      </UserInfo>
    </Member_Groups>
    <Invited_Members xmlns="e289c478-6fa9-47d0-82e2-71a90b53905f" xsi:nil="true"/>
    <Invited_Leaders xmlns="e289c478-6fa9-47d0-82e2-71a90b53905f" xsi:nil="true"/>
    <Leaders xmlns="e289c478-6fa9-47d0-82e2-71a90b53905f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32243F69-40DB-439A-B7FF-31FC0E8A9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bad8c4-5090-410c-b3c6-fb2ef9607d0f"/>
    <ds:schemaRef ds:uri="e289c478-6fa9-47d0-82e2-71a90b539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85FFE-A21E-41C1-A521-EBF085E23B29}">
  <ds:schemaRefs/>
</ds:datastoreItem>
</file>

<file path=customXml/itemProps3.xml><?xml version="1.0" encoding="utf-8"?>
<ds:datastoreItem xmlns:ds="http://schemas.openxmlformats.org/officeDocument/2006/customXml" ds:itemID="{DCBB284E-B7B9-4F84-84DC-3CFA1921861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C448A42-8974-4772-833F-64B39FFD1CFE}">
  <ds:schemaRefs>
    <ds:schemaRef ds:uri="http://schemas.microsoft.com/office/2006/metadata/properties"/>
    <ds:schemaRef ds:uri="http://schemas.microsoft.com/office/infopath/2007/PartnerControls"/>
    <ds:schemaRef ds:uri="e289c478-6fa9-47d0-82e2-71a90b5390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22480</TotalTime>
  <Words>264</Words>
  <Application>Microsoft Office PowerPoint</Application>
  <PresentationFormat>Custom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Open Sans</vt:lpstr>
      <vt:lpstr>Open Sans SemiBold</vt:lpstr>
      <vt:lpstr>Times New Roman</vt:lpstr>
      <vt:lpstr>Vision</vt:lpstr>
      <vt:lpstr>Ombuds at UConn: </vt:lpstr>
      <vt:lpstr>Most Common Concerns from Graduate Students</vt:lpstr>
      <vt:lpstr>Different ways we provide assistance:</vt:lpstr>
      <vt:lpstr>Getting from here to there: 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Cinnamon</dc:creator>
  <cp:lastModifiedBy>Corcoran, Jack</cp:lastModifiedBy>
  <cp:revision>1112</cp:revision>
  <cp:lastPrinted>2019-05-06T19:59:47Z</cp:lastPrinted>
  <dcterms:created xsi:type="dcterms:W3CDTF">2019-02-27T16:56:19Z</dcterms:created>
  <dcterms:modified xsi:type="dcterms:W3CDTF">2024-02-21T16:26:00Z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test</vt:lpwstr>
  </property>
  <property fmtid="{D5CDD505-2E9C-101B-9397-08002B2CF9AE}" pid="4" name="ArticulateProjectVersion">
    <vt:lpwstr>8</vt:lpwstr>
  </property>
  <property fmtid="{D5CDD505-2E9C-101B-9397-08002B2CF9AE}" pid="5" name="ArticulateGUID">
    <vt:lpwstr>9322685C-CF2C-46B0-A72A-AC766FE311D0</vt:lpwstr>
  </property>
  <property fmtid="{D5CDD505-2E9C-101B-9397-08002B2CF9AE}" pid="6" name="ArticulateProjectFull">
    <vt:lpwstr>Q:\HR\Organization and Staff Development\NEO\enhanced-neo\Day 2 Presentation\neo-day2-enhanced-master-vjpl.ppta</vt:lpwstr>
  </property>
  <property fmtid="{D5CDD505-2E9C-101B-9397-08002B2CF9AE}" pid="7" name="ContentTypeId">
    <vt:lpwstr>0x010100185C5ED154992E4BB00B3762B9D4F14B</vt:lpwstr>
  </property>
</Properties>
</file>