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Arimo" panose="020B0604020202020204" charset="0"/>
      <p:regular r:id="rId20"/>
    </p:embeddedFont>
    <p:embeddedFont>
      <p:font typeface="Canva Sans" panose="020B0604020202020204" charset="0"/>
      <p:regular r:id="rId21"/>
    </p:embeddedFont>
    <p:embeddedFont>
      <p:font typeface="Canva Sans Bold" panose="020B0604020202020204" charset="0"/>
      <p:regular r:id="rId22"/>
    </p:embeddedFont>
    <p:embeddedFont>
      <p:font typeface="Canva Sans Italics" panose="020B0604020202020204" charset="0"/>
      <p:regular r:id="rId23"/>
    </p:embeddedFont>
    <p:embeddedFont>
      <p:font typeface="Lato" panose="020F0502020204030203" pitchFamily="34" charset="0"/>
      <p:regular r:id="rId24"/>
      <p:bold r:id="rId25"/>
      <p:italic r:id="rId26"/>
      <p:boldItalic r:id="rId27"/>
    </p:embeddedFont>
    <p:embeddedFont>
      <p:font typeface="League Gothic" panose="020B0604020202020204" charset="0"/>
      <p:regular r:id="rId28"/>
    </p:embeddedFont>
    <p:embeddedFont>
      <p:font typeface="Open Sans 1 Bold" panose="020B0604020202020204" charset="0"/>
      <p:regular r:id="rId29"/>
    </p:embeddedFont>
    <p:embeddedFont>
      <p:font typeface="Poppins" panose="00000500000000000000" pitchFamily="2" charset="0"/>
      <p:regular r:id="rId30"/>
      <p:bold r:id="rId31"/>
      <p:italic r:id="rId32"/>
      <p:boldItalic r:id="rId33"/>
    </p:embeddedFont>
    <p:embeddedFont>
      <p:font typeface="Poppins Bold" panose="00000800000000000000" charset="0"/>
      <p:regular r:id="rId34"/>
      <p:bold r:id="rId35"/>
    </p:embeddedFont>
    <p:embeddedFont>
      <p:font typeface="Poppins Italics" panose="020B0604020202020204" charset="0"/>
      <p:regular r:id="rId36"/>
    </p:embeddedFont>
    <p:embeddedFont>
      <p:font typeface="Poppins Light" panose="00000400000000000000" pitchFamily="2" charset="0"/>
      <p:regular r:id="rId37"/>
      <p:italic r:id="rId38"/>
    </p:embeddedFont>
    <p:embeddedFont>
      <p:font typeface="Poppins Light Bold" panose="020B0604020202020204" charset="0"/>
      <p:regular r:id="rId39"/>
    </p:embeddedFont>
    <p:embeddedFont>
      <p:font typeface="Poppins Medium" panose="00000600000000000000" pitchFamily="2" charset="0"/>
      <p:regular r:id="rId40"/>
      <p:italic r:id="rId41"/>
    </p:embeddedFont>
    <p:embeddedFont>
      <p:font typeface="Poppins Medium Bold" panose="020B0604020202020204" charset="0"/>
      <p:regular r:id="rId42"/>
    </p:embeddedFont>
    <p:embeddedFont>
      <p:font typeface="Telegraf" panose="020B0604020202020204" charset="0"/>
      <p:regular r:id="rId43"/>
    </p:embeddedFont>
    <p:embeddedFont>
      <p:font typeface="Telegraf Bold" panose="020B0604020202020204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03" autoAdjust="0"/>
    <p:restoredTop sz="86384" autoAdjust="0"/>
  </p:normalViewPr>
  <p:slideViewPr>
    <p:cSldViewPr>
      <p:cViewPr varScale="1">
        <p:scale>
          <a:sx n="49" d="100"/>
          <a:sy n="49" d="100"/>
        </p:scale>
        <p:origin x="90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viewProps" Target="viewProps.xml"/><Relationship Id="rId20" Type="http://schemas.openxmlformats.org/officeDocument/2006/relationships/font" Target="fonts/font1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coran, Jack" userId="8fddde24-85a5-404e-aa47-266979a73deb" providerId="ADAL" clId="{ABC8B0CA-EBB7-4373-A18D-D730EE22713C}"/>
    <pc:docChg chg="modSld">
      <pc:chgData name="Corcoran, Jack" userId="8fddde24-85a5-404e-aa47-266979a73deb" providerId="ADAL" clId="{ABC8B0CA-EBB7-4373-A18D-D730EE22713C}" dt="2024-03-06T17:01:50.813" v="130" actId="13244"/>
      <pc:docMkLst>
        <pc:docMk/>
      </pc:docMkLst>
      <pc:sldChg chg="modSp mod">
        <pc:chgData name="Corcoran, Jack" userId="8fddde24-85a5-404e-aa47-266979a73deb" providerId="ADAL" clId="{ABC8B0CA-EBB7-4373-A18D-D730EE22713C}" dt="2024-03-06T17:01:50.813" v="130" actId="13244"/>
        <pc:sldMkLst>
          <pc:docMk/>
          <pc:sldMk cId="0" sldId="261"/>
        </pc:sldMkLst>
        <pc:spChg chg="mod">
          <ac:chgData name="Corcoran, Jack" userId="8fddde24-85a5-404e-aa47-266979a73deb" providerId="ADAL" clId="{ABC8B0CA-EBB7-4373-A18D-D730EE22713C}" dt="2024-03-06T16:59:57.486" v="28" actId="962"/>
          <ac:spMkLst>
            <pc:docMk/>
            <pc:sldMk cId="0" sldId="261"/>
            <ac:spMk id="2" creationId="{00000000-0000-0000-0000-000000000000}"/>
          </ac:spMkLst>
        </pc:spChg>
        <pc:spChg chg="mod">
          <ac:chgData name="Corcoran, Jack" userId="8fddde24-85a5-404e-aa47-266979a73deb" providerId="ADAL" clId="{ABC8B0CA-EBB7-4373-A18D-D730EE22713C}" dt="2024-03-06T17:01:31.503" v="122" actId="962"/>
          <ac:spMkLst>
            <pc:docMk/>
            <pc:sldMk cId="0" sldId="261"/>
            <ac:spMk id="7" creationId="{00000000-0000-0000-0000-000000000000}"/>
          </ac:spMkLst>
        </pc:spChg>
        <pc:spChg chg="mod">
          <ac:chgData name="Corcoran, Jack" userId="8fddde24-85a5-404e-aa47-266979a73deb" providerId="ADAL" clId="{ABC8B0CA-EBB7-4373-A18D-D730EE22713C}" dt="2024-03-06T17:00:25.465" v="114" actId="962"/>
          <ac:spMkLst>
            <pc:docMk/>
            <pc:sldMk cId="0" sldId="261"/>
            <ac:spMk id="15" creationId="{00000000-0000-0000-0000-000000000000}"/>
          </ac:spMkLst>
        </pc:spChg>
        <pc:spChg chg="mod">
          <ac:chgData name="Corcoran, Jack" userId="8fddde24-85a5-404e-aa47-266979a73deb" providerId="ADAL" clId="{ABC8B0CA-EBB7-4373-A18D-D730EE22713C}" dt="2024-03-06T17:00:07.751" v="30" actId="962"/>
          <ac:spMkLst>
            <pc:docMk/>
            <pc:sldMk cId="0" sldId="261"/>
            <ac:spMk id="16" creationId="{00000000-0000-0000-0000-000000000000}"/>
          </ac:spMkLst>
        </pc:spChg>
        <pc:spChg chg="ord">
          <ac:chgData name="Corcoran, Jack" userId="8fddde24-85a5-404e-aa47-266979a73deb" providerId="ADAL" clId="{ABC8B0CA-EBB7-4373-A18D-D730EE22713C}" dt="2024-03-06T17:01:43.734" v="128" actId="13244"/>
          <ac:spMkLst>
            <pc:docMk/>
            <pc:sldMk cId="0" sldId="261"/>
            <ac:spMk id="34" creationId="{00000000-0000-0000-0000-000000000000}"/>
          </ac:spMkLst>
        </pc:spChg>
        <pc:spChg chg="mod">
          <ac:chgData name="Corcoran, Jack" userId="8fddde24-85a5-404e-aa47-266979a73deb" providerId="ADAL" clId="{ABC8B0CA-EBB7-4373-A18D-D730EE22713C}" dt="2024-03-06T17:01:47.815" v="129" actId="962"/>
          <ac:spMkLst>
            <pc:docMk/>
            <pc:sldMk cId="0" sldId="261"/>
            <ac:spMk id="39" creationId="{00000000-0000-0000-0000-000000000000}"/>
          </ac:spMkLst>
        </pc:spChg>
        <pc:spChg chg="ord">
          <ac:chgData name="Corcoran, Jack" userId="8fddde24-85a5-404e-aa47-266979a73deb" providerId="ADAL" clId="{ABC8B0CA-EBB7-4373-A18D-D730EE22713C}" dt="2024-03-06T17:01:50.813" v="130" actId="13244"/>
          <ac:spMkLst>
            <pc:docMk/>
            <pc:sldMk cId="0" sldId="261"/>
            <ac:spMk id="41" creationId="{00000000-0000-0000-0000-000000000000}"/>
          </ac:spMkLst>
        </pc:spChg>
        <pc:grpChg chg="mod">
          <ac:chgData name="Corcoran, Jack" userId="8fddde24-85a5-404e-aa47-266979a73deb" providerId="ADAL" clId="{ABC8B0CA-EBB7-4373-A18D-D730EE22713C}" dt="2024-03-06T17:01:28.830" v="120" actId="962"/>
          <ac:grpSpMkLst>
            <pc:docMk/>
            <pc:sldMk cId="0" sldId="261"/>
            <ac:grpSpMk id="3" creationId="{00000000-0000-0000-0000-000000000000}"/>
          </ac:grpSpMkLst>
        </pc:grpChg>
        <pc:grpChg chg="mod">
          <ac:chgData name="Corcoran, Jack" userId="8fddde24-85a5-404e-aa47-266979a73deb" providerId="ADAL" clId="{ABC8B0CA-EBB7-4373-A18D-D730EE22713C}" dt="2024-03-06T17:01:30.015" v="121" actId="962"/>
          <ac:grpSpMkLst>
            <pc:docMk/>
            <pc:sldMk cId="0" sldId="261"/>
            <ac:grpSpMk id="5" creationId="{00000000-0000-0000-0000-000000000000}"/>
          </ac:grpSpMkLst>
        </pc:grpChg>
        <pc:grpChg chg="mod">
          <ac:chgData name="Corcoran, Jack" userId="8fddde24-85a5-404e-aa47-266979a73deb" providerId="ADAL" clId="{ABC8B0CA-EBB7-4373-A18D-D730EE22713C}" dt="2024-03-06T17:01:22.105" v="115" actId="962"/>
          <ac:grpSpMkLst>
            <pc:docMk/>
            <pc:sldMk cId="0" sldId="261"/>
            <ac:grpSpMk id="9" creationId="{00000000-0000-0000-0000-000000000000}"/>
          </ac:grpSpMkLst>
        </pc:grpChg>
        <pc:grpChg chg="mod">
          <ac:chgData name="Corcoran, Jack" userId="8fddde24-85a5-404e-aa47-266979a73deb" providerId="ADAL" clId="{ABC8B0CA-EBB7-4373-A18D-D730EE22713C}" dt="2024-03-06T17:01:23.443" v="116" actId="962"/>
          <ac:grpSpMkLst>
            <pc:docMk/>
            <pc:sldMk cId="0" sldId="261"/>
            <ac:grpSpMk id="17" creationId="{00000000-0000-0000-0000-000000000000}"/>
          </ac:grpSpMkLst>
        </pc:grpChg>
        <pc:grpChg chg="mod">
          <ac:chgData name="Corcoran, Jack" userId="8fddde24-85a5-404e-aa47-266979a73deb" providerId="ADAL" clId="{ABC8B0CA-EBB7-4373-A18D-D730EE22713C}" dt="2024-03-06T17:01:27.313" v="119" actId="962"/>
          <ac:grpSpMkLst>
            <pc:docMk/>
            <pc:sldMk cId="0" sldId="261"/>
            <ac:grpSpMk id="25" creationId="{00000000-0000-0000-0000-000000000000}"/>
          </ac:grpSpMkLst>
        </pc:grpChg>
        <pc:grpChg chg="mod">
          <ac:chgData name="Corcoran, Jack" userId="8fddde24-85a5-404e-aa47-266979a73deb" providerId="ADAL" clId="{ABC8B0CA-EBB7-4373-A18D-D730EE22713C}" dt="2024-03-06T17:01:33.246" v="123" actId="962"/>
          <ac:grpSpMkLst>
            <pc:docMk/>
            <pc:sldMk cId="0" sldId="261"/>
            <ac:grpSpMk id="35" creationId="{00000000-0000-0000-0000-000000000000}"/>
          </ac:grpSpMkLst>
        </pc:grpChg>
        <pc:grpChg chg="mod">
          <ac:chgData name="Corcoran, Jack" userId="8fddde24-85a5-404e-aa47-266979a73deb" providerId="ADAL" clId="{ABC8B0CA-EBB7-4373-A18D-D730EE22713C}" dt="2024-03-06T17:01:34.247" v="124" actId="962"/>
          <ac:grpSpMkLst>
            <pc:docMk/>
            <pc:sldMk cId="0" sldId="261"/>
            <ac:grpSpMk id="37" creationId="{00000000-0000-0000-0000-000000000000}"/>
          </ac:grpSpMkLst>
        </pc:grpChg>
        <pc:grpChg chg="mod">
          <ac:chgData name="Corcoran, Jack" userId="8fddde24-85a5-404e-aa47-266979a73deb" providerId="ADAL" clId="{ABC8B0CA-EBB7-4373-A18D-D730EE22713C}" dt="2024-03-06T17:01:37.542" v="127" actId="962"/>
          <ac:grpSpMkLst>
            <pc:docMk/>
            <pc:sldMk cId="0" sldId="261"/>
            <ac:grpSpMk id="42" creationId="{00000000-0000-0000-0000-000000000000}"/>
          </ac:grpSpMkLst>
        </pc:grpChg>
        <pc:grpChg chg="mod">
          <ac:chgData name="Corcoran, Jack" userId="8fddde24-85a5-404e-aa47-266979a73deb" providerId="ADAL" clId="{ABC8B0CA-EBB7-4373-A18D-D730EE22713C}" dt="2024-03-06T17:01:35.310" v="125" actId="962"/>
          <ac:grpSpMkLst>
            <pc:docMk/>
            <pc:sldMk cId="0" sldId="261"/>
            <ac:grpSpMk id="50" creationId="{00000000-0000-0000-0000-000000000000}"/>
          </ac:grpSpMkLst>
        </pc:grpChg>
        <pc:grpChg chg="mod">
          <ac:chgData name="Corcoran, Jack" userId="8fddde24-85a5-404e-aa47-266979a73deb" providerId="ADAL" clId="{ABC8B0CA-EBB7-4373-A18D-D730EE22713C}" dt="2024-03-06T17:01:36.382" v="126" actId="962"/>
          <ac:grpSpMkLst>
            <pc:docMk/>
            <pc:sldMk cId="0" sldId="261"/>
            <ac:grpSpMk id="52" creationId="{00000000-0000-0000-0000-000000000000}"/>
          </ac:grpSpMkLst>
        </pc:grpChg>
        <pc:grpChg chg="mod">
          <ac:chgData name="Corcoran, Jack" userId="8fddde24-85a5-404e-aa47-266979a73deb" providerId="ADAL" clId="{ABC8B0CA-EBB7-4373-A18D-D730EE22713C}" dt="2024-03-06T17:01:24.727" v="117" actId="962"/>
          <ac:grpSpMkLst>
            <pc:docMk/>
            <pc:sldMk cId="0" sldId="261"/>
            <ac:grpSpMk id="60" creationId="{00000000-0000-0000-0000-000000000000}"/>
          </ac:grpSpMkLst>
        </pc:grpChg>
        <pc:grpChg chg="mod">
          <ac:chgData name="Corcoran, Jack" userId="8fddde24-85a5-404e-aa47-266979a73deb" providerId="ADAL" clId="{ABC8B0CA-EBB7-4373-A18D-D730EE22713C}" dt="2024-03-06T17:01:26.131" v="118" actId="962"/>
          <ac:grpSpMkLst>
            <pc:docMk/>
            <pc:sldMk cId="0" sldId="261"/>
            <ac:grpSpMk id="62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519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833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uconn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cdn.uconnectlabs.com/wp-content/uploads/sites/7/2024/02/Self-enrollment-Guide-Graduate-Modules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conn.kualibuild.com/app/builder/app/6377a170ca5ae80bb50b3fa2/run" TargetMode="External"/><Relationship Id="rId5" Type="http://schemas.openxmlformats.org/officeDocument/2006/relationships/hyperlink" Target="https://uconn.kualibuild.com/app/builder/app/622120b523f14451cc9ce753/run" TargetMode="External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uconn.kualibuild.com/app/builder/app/622120b523f14451cc9ce753/run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uconn.kualibuild.com/app/builder/app/6377a170ca5ae80bb50b3fa2/ru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Grp="1"/>
          </p:cNvSpPr>
          <p:nvPr>
            <p:ph type="title" idx="4294967295"/>
          </p:nvPr>
        </p:nvSpPr>
        <p:spPr>
          <a:xfrm>
            <a:off x="354812" y="2113936"/>
            <a:ext cx="17578375" cy="47859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80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99" b="0" i="0" u="none" strike="noStrike" kern="1200" cap="none" spc="0" normalizeH="0" baseline="0" noProof="0" dirty="0">
                <a:ln>
                  <a:noFill/>
                </a:ln>
                <a:solidFill>
                  <a:srgbClr val="FAFAF9"/>
                </a:solidFill>
                <a:effectLst/>
                <a:uLnTx/>
                <a:uFillTx/>
                <a:latin typeface="League Gothic"/>
                <a:ea typeface="+mn-ea"/>
                <a:cs typeface="+mn-cs"/>
              </a:rPr>
              <a:t>EMBEDDING CAREER READINESS IN COURSES</a:t>
            </a:r>
          </a:p>
        </p:txBody>
      </p:sp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52092" y="6755132"/>
            <a:ext cx="12281095" cy="710158"/>
            <a:chOff x="0" y="0"/>
            <a:chExt cx="2856113" cy="1651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56113" cy="165156"/>
            </a:xfrm>
            <a:custGeom>
              <a:avLst/>
              <a:gdLst/>
              <a:ahLst/>
              <a:cxnLst/>
              <a:rect l="l" t="t" r="r" b="b"/>
              <a:pathLst>
                <a:path w="2856113" h="165156">
                  <a:moveTo>
                    <a:pt x="0" y="0"/>
                  </a:moveTo>
                  <a:lnTo>
                    <a:pt x="2856113" y="0"/>
                  </a:lnTo>
                  <a:lnTo>
                    <a:pt x="2856113" y="165156"/>
                  </a:lnTo>
                  <a:lnTo>
                    <a:pt x="0" y="165156"/>
                  </a:lnTo>
                  <a:close/>
                </a:path>
              </a:pathLst>
            </a:custGeom>
            <a:solidFill>
              <a:srgbClr val="FAFAF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713590" y="6937648"/>
            <a:ext cx="12158099" cy="345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3"/>
              </a:lnSpc>
            </a:pPr>
            <a:r>
              <a:rPr lang="en-US" sz="2313" spc="1225">
                <a:solidFill>
                  <a:srgbClr val="29214C"/>
                </a:solidFill>
                <a:latin typeface="Lato"/>
              </a:rPr>
              <a:t>PROMOTING CAREER EQUITY: HUSKYCT</a:t>
            </a:r>
          </a:p>
        </p:txBody>
      </p:sp>
      <p:sp>
        <p:nvSpPr>
          <p:cNvPr id="6" name="Freeform 6" descr="UCONN Center for Career Development"/>
          <p:cNvSpPr/>
          <p:nvPr/>
        </p:nvSpPr>
        <p:spPr>
          <a:xfrm>
            <a:off x="6689302" y="7110211"/>
            <a:ext cx="4909397" cy="3176789"/>
          </a:xfrm>
          <a:custGeom>
            <a:avLst/>
            <a:gdLst/>
            <a:ahLst/>
            <a:cxnLst/>
            <a:rect l="l" t="t" r="r" b="b"/>
            <a:pathLst>
              <a:path w="4909397" h="3176789">
                <a:moveTo>
                  <a:pt x="0" y="0"/>
                </a:moveTo>
                <a:lnTo>
                  <a:pt x="4909396" y="0"/>
                </a:lnTo>
                <a:lnTo>
                  <a:pt x="4909396" y="3176789"/>
                </a:lnTo>
                <a:lnTo>
                  <a:pt x="0" y="31767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Grp="1"/>
          </p:cNvSpPr>
          <p:nvPr>
            <p:ph type="title" idx="4294967295"/>
          </p:nvPr>
        </p:nvSpPr>
        <p:spPr>
          <a:xfrm>
            <a:off x="1936958" y="251217"/>
            <a:ext cx="14094227" cy="1219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AFAF9"/>
                </a:solidFill>
                <a:effectLst/>
                <a:uLnTx/>
                <a:uFillTx/>
                <a:latin typeface="Open Sans 1 Bold"/>
                <a:ea typeface="+mn-ea"/>
                <a:cs typeface="+mn-cs"/>
              </a:rPr>
              <a:t>Career Readiness Modules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51527" y="1838677"/>
            <a:ext cx="16012151" cy="10944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6208" lvl="1" indent="-283104">
              <a:lnSpc>
                <a:spcPts val="5245"/>
              </a:lnSpc>
              <a:buFont typeface="Arial"/>
              <a:buChar char="•"/>
            </a:pPr>
            <a:r>
              <a:rPr lang="en-US" sz="2622" spc="262">
                <a:solidFill>
                  <a:srgbClr val="FFFFFF"/>
                </a:solidFill>
                <a:latin typeface="Canva Sans"/>
              </a:rPr>
              <a:t>Unit learning objectives are aligned with assessment</a:t>
            </a:r>
          </a:p>
          <a:p>
            <a:pPr marL="1132416" lvl="2" indent="-377472">
              <a:lnSpc>
                <a:spcPts val="5245"/>
              </a:lnSpc>
              <a:buFont typeface="Arial"/>
              <a:buChar char="⚬"/>
            </a:pPr>
            <a:r>
              <a:rPr lang="en-US" sz="2622" spc="262">
                <a:solidFill>
                  <a:srgbClr val="FFFFFF"/>
                </a:solidFill>
                <a:latin typeface="Canva Sans"/>
              </a:rPr>
              <a:t>Each module has an overarching goal</a:t>
            </a:r>
          </a:p>
          <a:p>
            <a:pPr marL="1132416" lvl="2" indent="-377472">
              <a:lnSpc>
                <a:spcPts val="5245"/>
              </a:lnSpc>
              <a:buFont typeface="Arial"/>
              <a:buChar char="⚬"/>
            </a:pPr>
            <a:r>
              <a:rPr lang="en-US" sz="2622" spc="262">
                <a:solidFill>
                  <a:srgbClr val="FFFFFF"/>
                </a:solidFill>
                <a:latin typeface="Canva Sans"/>
              </a:rPr>
              <a:t>NACE Career Competencies are integrated</a:t>
            </a:r>
          </a:p>
          <a:p>
            <a:pPr marL="566208" lvl="1" indent="-283104">
              <a:lnSpc>
                <a:spcPts val="5245"/>
              </a:lnSpc>
              <a:buFont typeface="Arial"/>
              <a:buChar char="•"/>
            </a:pPr>
            <a:r>
              <a:rPr lang="en-US" sz="2622" spc="262">
                <a:solidFill>
                  <a:srgbClr val="FFFFFF"/>
                </a:solidFill>
                <a:latin typeface="Canva Sans"/>
              </a:rPr>
              <a:t>Differentiation and Scaffolding</a:t>
            </a:r>
          </a:p>
          <a:p>
            <a:pPr marL="1132416" lvl="2" indent="-377472">
              <a:lnSpc>
                <a:spcPts val="5245"/>
              </a:lnSpc>
              <a:buFont typeface="Arial"/>
              <a:buChar char="⚬"/>
            </a:pPr>
            <a:r>
              <a:rPr lang="en-US" sz="2622" spc="262">
                <a:solidFill>
                  <a:srgbClr val="FFFFFF"/>
                </a:solidFill>
                <a:latin typeface="Canva Sans"/>
              </a:rPr>
              <a:t>Allows for "a la carte" and stand alone utilization</a:t>
            </a:r>
          </a:p>
          <a:p>
            <a:pPr marL="566208" lvl="1" indent="-283104">
              <a:lnSpc>
                <a:spcPts val="5245"/>
              </a:lnSpc>
              <a:buFont typeface="Arial"/>
              <a:buChar char="•"/>
            </a:pPr>
            <a:r>
              <a:rPr lang="en-US" sz="2622" spc="262">
                <a:solidFill>
                  <a:srgbClr val="FFFFFF"/>
                </a:solidFill>
                <a:latin typeface="Canva Sans"/>
              </a:rPr>
              <a:t>Small bites of information </a:t>
            </a:r>
          </a:p>
          <a:p>
            <a:pPr marL="1132416" lvl="2" indent="-377472">
              <a:lnSpc>
                <a:spcPts val="5245"/>
              </a:lnSpc>
              <a:buFont typeface="Arial"/>
              <a:buChar char="⚬"/>
            </a:pPr>
            <a:r>
              <a:rPr lang="en-US" sz="2622" spc="262">
                <a:solidFill>
                  <a:srgbClr val="FFFFFF"/>
                </a:solidFill>
                <a:latin typeface="Canva Sans"/>
              </a:rPr>
              <a:t>Time completion estimators based on workload calculator</a:t>
            </a:r>
          </a:p>
          <a:p>
            <a:pPr marL="566208" lvl="1" indent="-283104">
              <a:lnSpc>
                <a:spcPts val="5245"/>
              </a:lnSpc>
              <a:buFont typeface="Arial"/>
              <a:buChar char="•"/>
            </a:pPr>
            <a:r>
              <a:rPr lang="en-US" sz="2622" spc="262">
                <a:solidFill>
                  <a:srgbClr val="FFFFFF"/>
                </a:solidFill>
                <a:latin typeface="Canva Sans"/>
              </a:rPr>
              <a:t>Variety of learning styles (text, video, audio)</a:t>
            </a:r>
          </a:p>
          <a:p>
            <a:pPr marL="566208" lvl="1" indent="-283104">
              <a:lnSpc>
                <a:spcPts val="5245"/>
              </a:lnSpc>
              <a:buFont typeface="Arial"/>
              <a:buChar char="•"/>
            </a:pPr>
            <a:r>
              <a:rPr lang="en-US" sz="2622" spc="262">
                <a:solidFill>
                  <a:srgbClr val="FFFFFF"/>
                </a:solidFill>
                <a:latin typeface="Canva Sans"/>
              </a:rPr>
              <a:t>Specialized materials:</a:t>
            </a:r>
          </a:p>
          <a:p>
            <a:pPr marL="1132416" lvl="2" indent="-377472">
              <a:lnSpc>
                <a:spcPts val="5245"/>
              </a:lnSpc>
              <a:buFont typeface="Arial"/>
              <a:buChar char="⚬"/>
            </a:pPr>
            <a:r>
              <a:rPr lang="en-US" sz="2622" spc="262">
                <a:solidFill>
                  <a:srgbClr val="FFFFFF"/>
                </a:solidFill>
                <a:latin typeface="Canva Sans"/>
              </a:rPr>
              <a:t> Additional Activities for Classroom Integration</a:t>
            </a:r>
          </a:p>
          <a:p>
            <a:pPr marL="1132416" lvl="2" indent="-377472">
              <a:lnSpc>
                <a:spcPts val="5245"/>
              </a:lnSpc>
              <a:buFont typeface="Arial"/>
              <a:buChar char="⚬"/>
            </a:pPr>
            <a:r>
              <a:rPr lang="en-US" sz="2622" spc="262">
                <a:solidFill>
                  <a:srgbClr val="FFFFFF"/>
                </a:solidFill>
                <a:latin typeface="Canva Sans"/>
              </a:rPr>
              <a:t>Sample résumés (strong/weak) for all schools and colleges are available</a:t>
            </a:r>
          </a:p>
          <a:p>
            <a:pPr marL="1132416" lvl="2" indent="-377472">
              <a:lnSpc>
                <a:spcPts val="5245"/>
              </a:lnSpc>
              <a:buFont typeface="Arial"/>
              <a:buChar char="⚬"/>
            </a:pPr>
            <a:r>
              <a:rPr lang="en-US" sz="2622" spc="262">
                <a:solidFill>
                  <a:srgbClr val="FFFFFF"/>
                </a:solidFill>
                <a:latin typeface="Canva Sans"/>
              </a:rPr>
              <a:t>Optional sections (standard format) for extension of learning</a:t>
            </a:r>
          </a:p>
          <a:p>
            <a:pPr>
              <a:lnSpc>
                <a:spcPts val="5245"/>
              </a:lnSpc>
            </a:pPr>
            <a:endParaRPr lang="en-US" sz="2622" spc="262">
              <a:solidFill>
                <a:srgbClr val="FFFFFF"/>
              </a:solidFill>
              <a:latin typeface="Canva Sans"/>
            </a:endParaRPr>
          </a:p>
          <a:p>
            <a:pPr>
              <a:lnSpc>
                <a:spcPts val="5245"/>
              </a:lnSpc>
            </a:pPr>
            <a:endParaRPr lang="en-US" sz="2622" spc="262">
              <a:solidFill>
                <a:srgbClr val="FFFFFF"/>
              </a:solidFill>
              <a:latin typeface="Canva Sans"/>
            </a:endParaRPr>
          </a:p>
          <a:p>
            <a:pPr algn="ctr">
              <a:lnSpc>
                <a:spcPts val="3933"/>
              </a:lnSpc>
            </a:pPr>
            <a:endParaRPr lang="en-US" sz="2622" spc="262">
              <a:solidFill>
                <a:srgbClr val="FFFFFF"/>
              </a:solidFill>
              <a:latin typeface="Canva Sans"/>
            </a:endParaRPr>
          </a:p>
          <a:p>
            <a:pPr algn="ctr">
              <a:lnSpc>
                <a:spcPts val="5245"/>
              </a:lnSpc>
            </a:pPr>
            <a:endParaRPr lang="en-US" sz="2622" spc="262">
              <a:solidFill>
                <a:srgbClr val="FFFFFF"/>
              </a:solidFill>
              <a:latin typeface="Canva Sans"/>
            </a:endParaRPr>
          </a:p>
          <a:p>
            <a:pPr algn="ctr">
              <a:lnSpc>
                <a:spcPts val="5245"/>
              </a:lnSpc>
            </a:pPr>
            <a:endParaRPr lang="en-US" sz="2622" spc="262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515210" y="1268076"/>
            <a:ext cx="468793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 Italics"/>
              </a:rPr>
              <a:t>for Graduate students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9354" y="469756"/>
            <a:ext cx="12032898" cy="7520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642"/>
              </a:lnSpc>
            </a:pPr>
            <a:endParaRPr/>
          </a:p>
          <a:p>
            <a:pPr algn="just">
              <a:lnSpc>
                <a:spcPts val="6642"/>
              </a:lnSpc>
            </a:pPr>
            <a:endParaRPr/>
          </a:p>
          <a:p>
            <a:pPr algn="just">
              <a:lnSpc>
                <a:spcPts val="6642"/>
              </a:lnSpc>
            </a:pPr>
            <a:r>
              <a:rPr lang="en-US" sz="4744">
                <a:solidFill>
                  <a:srgbClr val="FAFAF9"/>
                </a:solidFill>
                <a:latin typeface="Canva Sans"/>
              </a:rPr>
              <a:t>Module Topics</a:t>
            </a:r>
          </a:p>
          <a:p>
            <a:pPr marL="1024374" lvl="1" indent="-512187">
              <a:lnSpc>
                <a:spcPts val="6642"/>
              </a:lnSpc>
              <a:buFont typeface="Arial"/>
              <a:buChar char="•"/>
            </a:pPr>
            <a:r>
              <a:rPr lang="en-US" sz="4744">
                <a:solidFill>
                  <a:srgbClr val="FAFAF9"/>
                </a:solidFill>
                <a:latin typeface="Canva Sans"/>
              </a:rPr>
              <a:t>Becoming Career Ready</a:t>
            </a:r>
          </a:p>
          <a:p>
            <a:pPr marL="1024374" lvl="1" indent="-512187">
              <a:lnSpc>
                <a:spcPts val="6642"/>
              </a:lnSpc>
              <a:buFont typeface="Arial"/>
              <a:buChar char="•"/>
            </a:pPr>
            <a:r>
              <a:rPr lang="en-US" sz="4744">
                <a:solidFill>
                  <a:srgbClr val="FAFAF9"/>
                </a:solidFill>
                <a:latin typeface="Canva Sans"/>
              </a:rPr>
              <a:t>Résumé Writing</a:t>
            </a:r>
          </a:p>
          <a:p>
            <a:pPr marL="1024374" lvl="1" indent="-512187">
              <a:lnSpc>
                <a:spcPts val="6642"/>
              </a:lnSpc>
              <a:buFont typeface="Arial"/>
              <a:buChar char="•"/>
            </a:pPr>
            <a:r>
              <a:rPr lang="en-US" sz="4744">
                <a:solidFill>
                  <a:srgbClr val="FAFAF9"/>
                </a:solidFill>
                <a:latin typeface="Canva Sans"/>
              </a:rPr>
              <a:t>Cover Letter</a:t>
            </a:r>
          </a:p>
          <a:p>
            <a:pPr marL="1024374" lvl="1" indent="-512187">
              <a:lnSpc>
                <a:spcPts val="6642"/>
              </a:lnSpc>
              <a:buFont typeface="Arial"/>
              <a:buChar char="•"/>
            </a:pPr>
            <a:r>
              <a:rPr lang="en-US" sz="4744">
                <a:solidFill>
                  <a:srgbClr val="FAFAF9"/>
                </a:solidFill>
                <a:latin typeface="Canva Sans"/>
              </a:rPr>
              <a:t>Building your pack: Networking</a:t>
            </a:r>
          </a:p>
          <a:p>
            <a:pPr marL="1024374" lvl="1" indent="-512187">
              <a:lnSpc>
                <a:spcPts val="6642"/>
              </a:lnSpc>
              <a:buFont typeface="Arial"/>
              <a:buChar char="•"/>
            </a:pPr>
            <a:r>
              <a:rPr lang="en-US" sz="4744">
                <a:solidFill>
                  <a:srgbClr val="FAFAF9"/>
                </a:solidFill>
                <a:latin typeface="Canva Sans"/>
              </a:rPr>
              <a:t>LinkedIn</a:t>
            </a:r>
          </a:p>
          <a:p>
            <a:pPr marL="1024374" lvl="1" indent="-512187" algn="l">
              <a:lnSpc>
                <a:spcPts val="6642"/>
              </a:lnSpc>
              <a:buFont typeface="Arial"/>
              <a:buChar char="•"/>
            </a:pPr>
            <a:r>
              <a:rPr lang="en-US" sz="4744">
                <a:solidFill>
                  <a:srgbClr val="FAFAF9"/>
                </a:solidFill>
                <a:latin typeface="Canva Sans"/>
              </a:rPr>
              <a:t>Interview Preparation</a:t>
            </a:r>
          </a:p>
        </p:txBody>
      </p:sp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2529184" y="73891"/>
            <a:ext cx="14844415" cy="22669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AFAF9"/>
                </a:solidFill>
                <a:effectLst/>
                <a:uLnTx/>
                <a:uFillTx/>
                <a:latin typeface="Telegraf Bold"/>
                <a:ea typeface="+mn-ea"/>
                <a:cs typeface="+mn-cs"/>
              </a:rPr>
              <a:t>Career Development Modules</a:t>
            </a:r>
          </a:p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AFAF9"/>
              </a:solidFill>
              <a:effectLst/>
              <a:uLnTx/>
              <a:uFillTx/>
              <a:latin typeface="Telegraf Bold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547699" y="1207366"/>
            <a:ext cx="7204770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>
                <a:solidFill>
                  <a:srgbClr val="FAFAF9"/>
                </a:solidFill>
                <a:latin typeface="Telegraf"/>
              </a:rPr>
              <a:t>Designed for Undergraduate students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Grp="1"/>
          </p:cNvSpPr>
          <p:nvPr>
            <p:ph type="title" idx="4294967295"/>
          </p:nvPr>
        </p:nvSpPr>
        <p:spPr>
          <a:xfrm>
            <a:off x="7088758" y="2339979"/>
            <a:ext cx="4110484" cy="15100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3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Gothic"/>
                <a:ea typeface="+mn-ea"/>
                <a:cs typeface="+mn-cs"/>
              </a:rPr>
              <a:t>Let’s Explore!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322056" y="5143500"/>
            <a:ext cx="7643887" cy="943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49"/>
              </a:lnSpc>
              <a:spcBef>
                <a:spcPct val="0"/>
              </a:spcBef>
            </a:pPr>
            <a:r>
              <a:rPr lang="en-US" sz="4793" u="sng" spc="479" dirty="0">
                <a:solidFill>
                  <a:srgbClr val="FAFAF9"/>
                </a:solidFill>
                <a:latin typeface="Canva Sans"/>
                <a:hlinkClick r:id="rId3" tooltip="http://learn.uconn.edu"/>
              </a:rPr>
              <a:t>learn.uconn.edu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2096887" y="1323486"/>
            <a:ext cx="14094227" cy="1219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AFAF9"/>
                </a:solidFill>
                <a:effectLst/>
                <a:uLnTx/>
                <a:uFillTx/>
                <a:latin typeface="Open Sans 1 Bold"/>
                <a:ea typeface="+mn-ea"/>
                <a:cs typeface="+mn-cs"/>
              </a:rPr>
              <a:t>Roadmap for the Future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23072" y="4117234"/>
            <a:ext cx="14468041" cy="1536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FAFAF9"/>
                </a:solidFill>
                <a:latin typeface="Canva Sans"/>
              </a:rPr>
              <a:t>What resources would benefit your career conversations with students?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2422773" y="6807385"/>
            <a:ext cx="13442454" cy="75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FAFAF9"/>
                </a:solidFill>
                <a:latin typeface="Canva Sans"/>
              </a:rPr>
              <a:t>What module topics would benefit your students?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Grp="1"/>
          </p:cNvSpPr>
          <p:nvPr>
            <p:ph type="title" idx="4294967295"/>
          </p:nvPr>
        </p:nvSpPr>
        <p:spPr>
          <a:xfrm>
            <a:off x="1468643" y="245540"/>
            <a:ext cx="14948361" cy="12096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4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74" b="0" i="0" u="none" strike="noStrike" kern="1200" cap="none" spc="0" normalizeH="0" baseline="0" noProof="0" dirty="0">
                <a:ln>
                  <a:noFill/>
                </a:ln>
                <a:solidFill>
                  <a:srgbClr val="29214C"/>
                </a:solidFill>
                <a:effectLst/>
                <a:uLnTx/>
                <a:uFillTx/>
                <a:latin typeface="League Gothic"/>
                <a:ea typeface="+mn-ea"/>
                <a:cs typeface="+mn-cs"/>
              </a:rPr>
              <a:t>HOW DO I GET ACCESS?</a:t>
            </a:r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06845" y="1422114"/>
            <a:ext cx="1815752" cy="66201"/>
          </a:xfrm>
          <a:custGeom>
            <a:avLst/>
            <a:gdLst/>
            <a:ahLst/>
            <a:cxnLst/>
            <a:rect l="l" t="t" r="r" b="b"/>
            <a:pathLst>
              <a:path w="1815752" h="66201">
                <a:moveTo>
                  <a:pt x="0" y="0"/>
                </a:moveTo>
                <a:lnTo>
                  <a:pt x="1815752" y="0"/>
                </a:lnTo>
                <a:lnTo>
                  <a:pt x="1815752" y="66201"/>
                </a:lnTo>
                <a:lnTo>
                  <a:pt x="0" y="662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321397" b="-132139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33276" y="1961990"/>
            <a:ext cx="5040761" cy="2122589"/>
            <a:chOff x="0" y="0"/>
            <a:chExt cx="965126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65126" cy="406400"/>
            </a:xfrm>
            <a:custGeom>
              <a:avLst/>
              <a:gdLst/>
              <a:ahLst/>
              <a:cxnLst/>
              <a:rect l="l" t="t" r="r" b="b"/>
              <a:pathLst>
                <a:path w="965126" h="406400">
                  <a:moveTo>
                    <a:pt x="965126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965126" y="406400"/>
                  </a:lnTo>
                  <a:lnTo>
                    <a:pt x="863526" y="203200"/>
                  </a:lnTo>
                  <a:lnTo>
                    <a:pt x="965126" y="0"/>
                  </a:lnTo>
                  <a:close/>
                </a:path>
              </a:pathLst>
            </a:custGeom>
            <a:solidFill>
              <a:srgbClr val="FAFA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88900" y="-66675"/>
              <a:ext cx="787326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6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797807" y="2590828"/>
            <a:ext cx="4472381" cy="665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48"/>
              </a:lnSpc>
            </a:pPr>
            <a:r>
              <a:rPr lang="en-US" sz="3322" spc="332">
                <a:solidFill>
                  <a:srgbClr val="29214C"/>
                </a:solidFill>
                <a:latin typeface="Canva Sans Bold"/>
              </a:rPr>
              <a:t>Explore More</a:t>
            </a:r>
          </a:p>
        </p:txBody>
      </p: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85201" y="4691784"/>
            <a:ext cx="5336912" cy="2122589"/>
            <a:chOff x="0" y="0"/>
            <a:chExt cx="1021828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21828" cy="406400"/>
            </a:xfrm>
            <a:custGeom>
              <a:avLst/>
              <a:gdLst/>
              <a:ahLst/>
              <a:cxnLst/>
              <a:rect l="l" t="t" r="r" b="b"/>
              <a:pathLst>
                <a:path w="1021828" h="406400">
                  <a:moveTo>
                    <a:pt x="1021828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1021828" y="406400"/>
                  </a:lnTo>
                  <a:lnTo>
                    <a:pt x="920228" y="203200"/>
                  </a:lnTo>
                  <a:lnTo>
                    <a:pt x="1021828" y="0"/>
                  </a:lnTo>
                  <a:close/>
                </a:path>
              </a:pathLst>
            </a:custGeom>
            <a:solidFill>
              <a:srgbClr val="FAFA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88900" y="-66675"/>
              <a:ext cx="844028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6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886605" y="5026755"/>
            <a:ext cx="5235508" cy="1379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8"/>
              </a:lnSpc>
            </a:pPr>
            <a:r>
              <a:rPr lang="en-US" sz="3322" spc="332">
                <a:solidFill>
                  <a:srgbClr val="29214C"/>
                </a:solidFill>
                <a:latin typeface="Canva Sans Bold"/>
              </a:rPr>
              <a:t>Embed into </a:t>
            </a:r>
          </a:p>
          <a:p>
            <a:pPr algn="ctr">
              <a:lnSpc>
                <a:spcPts val="5648"/>
              </a:lnSpc>
            </a:pPr>
            <a:r>
              <a:rPr lang="en-US" sz="3322" spc="332">
                <a:solidFill>
                  <a:srgbClr val="29214C"/>
                </a:solidFill>
                <a:latin typeface="Canva Sans Bold"/>
              </a:rPr>
              <a:t>your work</a:t>
            </a:r>
          </a:p>
        </p:txBody>
      </p:sp>
      <p:grpSp>
        <p:nvGrpSpPr>
          <p:cNvPr id="12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619816" y="1943156"/>
            <a:ext cx="8639484" cy="2122589"/>
            <a:chOff x="0" y="0"/>
            <a:chExt cx="1654153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54153" cy="406400"/>
            </a:xfrm>
            <a:custGeom>
              <a:avLst/>
              <a:gdLst/>
              <a:ahLst/>
              <a:cxnLst/>
              <a:rect l="l" t="t" r="r" b="b"/>
              <a:pathLst>
                <a:path w="1654153" h="406400">
                  <a:moveTo>
                    <a:pt x="1654153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1654153" y="406400"/>
                  </a:lnTo>
                  <a:lnTo>
                    <a:pt x="1552553" y="203200"/>
                  </a:lnTo>
                  <a:lnTo>
                    <a:pt x="1654153" y="0"/>
                  </a:lnTo>
                  <a:close/>
                </a:path>
              </a:pathLst>
            </a:custGeom>
            <a:solidFill>
              <a:srgbClr val="FAFA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8900" y="-66675"/>
              <a:ext cx="1476353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6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817780" y="1895315"/>
            <a:ext cx="7886021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9214C"/>
                </a:solidFill>
                <a:latin typeface="Canva Sans"/>
              </a:rPr>
              <a:t>All </a:t>
            </a:r>
            <a:r>
              <a:rPr lang="en-US" sz="3399" u="sng">
                <a:solidFill>
                  <a:srgbClr val="29214C"/>
                </a:solidFill>
                <a:latin typeface="Canva Sans"/>
                <a:hlinkClick r:id="rId5" tooltip="https://uconn.kualibuild.com/app/builder/app/622120b523f14451cc9ce753/run"/>
              </a:rPr>
              <a:t>Career Champions</a:t>
            </a:r>
            <a:r>
              <a:rPr lang="en-US" sz="3399">
                <a:solidFill>
                  <a:srgbClr val="29214C"/>
                </a:solidFill>
                <a:latin typeface="Canva Sans"/>
              </a:rPr>
              <a:t> are added to the Organization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942824" y="3437197"/>
            <a:ext cx="788602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u="sng">
                <a:solidFill>
                  <a:srgbClr val="29214C"/>
                </a:solidFill>
                <a:latin typeface="Canva Sans"/>
                <a:hlinkClick r:id="rId6" tooltip="https://uconn.kualibuild.com/app/builder/app/6377a170ca5ae80bb50b3fa2/run"/>
              </a:rPr>
              <a:t>Module Request Form</a:t>
            </a:r>
          </a:p>
        </p:txBody>
      </p:sp>
      <p:grpSp>
        <p:nvGrpSpPr>
          <p:cNvPr id="17" name="Group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41049" y="4675345"/>
            <a:ext cx="8639484" cy="2122589"/>
            <a:chOff x="0" y="0"/>
            <a:chExt cx="1654153" cy="406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654153" cy="406400"/>
            </a:xfrm>
            <a:custGeom>
              <a:avLst/>
              <a:gdLst/>
              <a:ahLst/>
              <a:cxnLst/>
              <a:rect l="l" t="t" r="r" b="b"/>
              <a:pathLst>
                <a:path w="1654153" h="406400">
                  <a:moveTo>
                    <a:pt x="1654153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1654153" y="406400"/>
                  </a:lnTo>
                  <a:lnTo>
                    <a:pt x="1552553" y="203200"/>
                  </a:lnTo>
                  <a:lnTo>
                    <a:pt x="1654153" y="0"/>
                  </a:lnTo>
                  <a:close/>
                </a:path>
              </a:pathLst>
            </a:custGeom>
            <a:solidFill>
              <a:srgbClr val="FAFA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8900" y="-66675"/>
              <a:ext cx="1476353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6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8619816" y="4809405"/>
            <a:ext cx="8209029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u="sng">
                <a:solidFill>
                  <a:srgbClr val="29214C"/>
                </a:solidFill>
                <a:latin typeface="Canva Sans"/>
                <a:hlinkClick r:id="rId6" tooltip="https://uconn.kualibuild.com/app/builder/app/6377a170ca5ae80bb50b3fa2/run"/>
              </a:rPr>
              <a:t>Module Request Form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9214C"/>
                </a:solidFill>
                <a:latin typeface="Canva Sans"/>
              </a:rPr>
              <a:t>*add kmh04001 as an instructional designer*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29214C"/>
              </a:solidFill>
              <a:latin typeface="Canva Sans"/>
            </a:endParaRPr>
          </a:p>
        </p:txBody>
      </p:sp>
      <p:grpSp>
        <p:nvGrpSpPr>
          <p:cNvPr id="21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566092" y="7510549"/>
            <a:ext cx="8639484" cy="2122589"/>
            <a:chOff x="0" y="0"/>
            <a:chExt cx="1654153" cy="406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654153" cy="406400"/>
            </a:xfrm>
            <a:custGeom>
              <a:avLst/>
              <a:gdLst/>
              <a:ahLst/>
              <a:cxnLst/>
              <a:rect l="l" t="t" r="r" b="b"/>
              <a:pathLst>
                <a:path w="1654153" h="406400">
                  <a:moveTo>
                    <a:pt x="1654153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1654153" y="406400"/>
                  </a:lnTo>
                  <a:lnTo>
                    <a:pt x="1552553" y="203200"/>
                  </a:lnTo>
                  <a:lnTo>
                    <a:pt x="1654153" y="0"/>
                  </a:lnTo>
                  <a:close/>
                </a:path>
              </a:pathLst>
            </a:custGeom>
            <a:solidFill>
              <a:srgbClr val="FAFA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88900" y="-66675"/>
              <a:ext cx="1476353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6"/>
                </a:lnSpc>
              </a:pPr>
              <a:endParaRPr/>
            </a:p>
          </p:txBody>
        </p:sp>
      </p:grpSp>
      <p:grpSp>
        <p:nvGrpSpPr>
          <p:cNvPr id="24" name="Group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33276" y="7510549"/>
            <a:ext cx="5336912" cy="2122589"/>
            <a:chOff x="0" y="0"/>
            <a:chExt cx="1021828" cy="406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021828" cy="406400"/>
            </a:xfrm>
            <a:custGeom>
              <a:avLst/>
              <a:gdLst/>
              <a:ahLst/>
              <a:cxnLst/>
              <a:rect l="l" t="t" r="r" b="b"/>
              <a:pathLst>
                <a:path w="1021828" h="406400">
                  <a:moveTo>
                    <a:pt x="1021828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1021828" y="406400"/>
                  </a:lnTo>
                  <a:lnTo>
                    <a:pt x="920228" y="203200"/>
                  </a:lnTo>
                  <a:lnTo>
                    <a:pt x="1021828" y="0"/>
                  </a:lnTo>
                  <a:close/>
                </a:path>
              </a:pathLst>
            </a:custGeom>
            <a:solidFill>
              <a:srgbClr val="FAFA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88900" y="-66675"/>
              <a:ext cx="844028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6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983978" y="7801034"/>
            <a:ext cx="5235508" cy="1379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8"/>
              </a:lnSpc>
            </a:pPr>
            <a:r>
              <a:rPr lang="en-US" sz="3322" spc="332">
                <a:solidFill>
                  <a:srgbClr val="29214C"/>
                </a:solidFill>
                <a:latin typeface="Canva Sans Bold"/>
              </a:rPr>
              <a:t>Encourage </a:t>
            </a:r>
          </a:p>
          <a:p>
            <a:pPr algn="ctr">
              <a:lnSpc>
                <a:spcPts val="5648"/>
              </a:lnSpc>
            </a:pPr>
            <a:r>
              <a:rPr lang="en-US" sz="3322" spc="332">
                <a:solidFill>
                  <a:srgbClr val="29214C"/>
                </a:solidFill>
                <a:latin typeface="Canva Sans Bold"/>
              </a:rPr>
              <a:t>Self-Enrollment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404588" y="8248311"/>
            <a:ext cx="863948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u="sng">
                <a:solidFill>
                  <a:srgbClr val="29214C"/>
                </a:solidFill>
                <a:latin typeface="Canva Sans"/>
                <a:hlinkClick r:id="rId7" tooltip="https://cdn.uconnectlabs.com/wp-content/uploads/sites/7/2024/02/Self-enrollment-Guide-Graduate-Modules.pdf"/>
              </a:rPr>
              <a:t>Self-Enrollment Guide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923180" y="0"/>
            <a:ext cx="1846360" cy="10287000"/>
            <a:chOff x="0" y="0"/>
            <a:chExt cx="624571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4571" cy="3479800"/>
            </a:xfrm>
            <a:custGeom>
              <a:avLst/>
              <a:gdLst/>
              <a:ahLst/>
              <a:cxnLst/>
              <a:rect l="l" t="t" r="r" b="b"/>
              <a:pathLst>
                <a:path w="624571" h="3479800">
                  <a:moveTo>
                    <a:pt x="0" y="0"/>
                  </a:moveTo>
                  <a:lnTo>
                    <a:pt x="624571" y="0"/>
                  </a:lnTo>
                  <a:lnTo>
                    <a:pt x="624571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4B7CA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6149" y="9796208"/>
            <a:ext cx="264809" cy="26480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AFAF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6149" y="9352677"/>
            <a:ext cx="264809" cy="264809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AFAF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>
            <a:spLocks noGrp="1"/>
          </p:cNvSpPr>
          <p:nvPr>
            <p:ph type="title" idx="4294967295"/>
          </p:nvPr>
        </p:nvSpPr>
        <p:spPr>
          <a:xfrm>
            <a:off x="1359185" y="684966"/>
            <a:ext cx="15593629" cy="95700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1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20" b="0" i="0" u="none" strike="noStrike" kern="1200" cap="none" spc="0" normalizeH="0" baseline="0" noProof="0" dirty="0">
                <a:ln>
                  <a:noFill/>
                </a:ln>
                <a:solidFill>
                  <a:srgbClr val="130C35"/>
                </a:solidFill>
                <a:effectLst/>
                <a:uLnTx/>
                <a:uFillTx/>
                <a:latin typeface="Poppins Medium Bold"/>
                <a:ea typeface="+mn-ea"/>
                <a:cs typeface="+mn-cs"/>
              </a:rPr>
              <a:t>Ways to Promote Career Equity</a:t>
            </a:r>
          </a:p>
        </p:txBody>
      </p:sp>
      <p:grpSp>
        <p:nvGrpSpPr>
          <p:cNvPr id="39" name="Group 39" descr="Become a Career Champion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359185" y="2127449"/>
            <a:ext cx="9686565" cy="447371"/>
            <a:chOff x="0" y="0"/>
            <a:chExt cx="12915420" cy="596495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596495" cy="596495"/>
              <a:chOff x="0" y="0"/>
              <a:chExt cx="1913890" cy="191389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4B7CA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" name="Freeform 42"/>
            <p:cNvSpPr/>
            <p:nvPr/>
          </p:nvSpPr>
          <p:spPr>
            <a:xfrm>
              <a:off x="94906" y="110804"/>
              <a:ext cx="406683" cy="374888"/>
            </a:xfrm>
            <a:custGeom>
              <a:avLst/>
              <a:gdLst/>
              <a:ahLst/>
              <a:cxnLst/>
              <a:rect l="l" t="t" r="r" b="b"/>
              <a:pathLst>
                <a:path w="406683" h="374888">
                  <a:moveTo>
                    <a:pt x="0" y="0"/>
                  </a:moveTo>
                  <a:lnTo>
                    <a:pt x="406683" y="0"/>
                  </a:lnTo>
                  <a:lnTo>
                    <a:pt x="406683" y="374887"/>
                  </a:lnTo>
                  <a:lnTo>
                    <a:pt x="0" y="374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045861" y="-16261"/>
              <a:ext cx="11869560" cy="5813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39"/>
                </a:lnSpc>
              </a:pPr>
              <a:r>
                <a:rPr lang="en-US" sz="2671">
                  <a:solidFill>
                    <a:srgbClr val="29214C"/>
                  </a:solidFill>
                  <a:latin typeface="Poppins Bold"/>
                </a:rPr>
                <a:t>Become a Career Champion</a:t>
              </a:r>
            </a:p>
          </p:txBody>
        </p:sp>
      </p:grpSp>
      <p:grpSp>
        <p:nvGrpSpPr>
          <p:cNvPr id="44" name="Group 44" descr="Refer students to our office or events (services, fairs, resources)"/>
          <p:cNvGrpSpPr/>
          <p:nvPr/>
        </p:nvGrpSpPr>
        <p:grpSpPr>
          <a:xfrm>
            <a:off x="1359185" y="2977397"/>
            <a:ext cx="15593629" cy="447371"/>
            <a:chOff x="0" y="0"/>
            <a:chExt cx="20791506" cy="596495"/>
          </a:xfrm>
        </p:grpSpPr>
        <p:grpSp>
          <p:nvGrpSpPr>
            <p:cNvPr id="45" name="Group 45"/>
            <p:cNvGrpSpPr/>
            <p:nvPr/>
          </p:nvGrpSpPr>
          <p:grpSpPr>
            <a:xfrm>
              <a:off x="0" y="0"/>
              <a:ext cx="596495" cy="596495"/>
              <a:chOff x="0" y="0"/>
              <a:chExt cx="1913890" cy="191389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4B7CA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" name="Freeform 47"/>
            <p:cNvSpPr/>
            <p:nvPr/>
          </p:nvSpPr>
          <p:spPr>
            <a:xfrm>
              <a:off x="94906" y="110804"/>
              <a:ext cx="406683" cy="374888"/>
            </a:xfrm>
            <a:custGeom>
              <a:avLst/>
              <a:gdLst/>
              <a:ahLst/>
              <a:cxnLst/>
              <a:rect l="l" t="t" r="r" b="b"/>
              <a:pathLst>
                <a:path w="406683" h="374888">
                  <a:moveTo>
                    <a:pt x="0" y="0"/>
                  </a:moveTo>
                  <a:lnTo>
                    <a:pt x="406683" y="0"/>
                  </a:lnTo>
                  <a:lnTo>
                    <a:pt x="406683" y="374887"/>
                  </a:lnTo>
                  <a:lnTo>
                    <a:pt x="0" y="374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045861" y="-16261"/>
              <a:ext cx="19745645" cy="5813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39"/>
                </a:lnSpc>
              </a:pPr>
              <a:r>
                <a:rPr lang="en-US" sz="2671">
                  <a:solidFill>
                    <a:srgbClr val="29214C"/>
                  </a:solidFill>
                  <a:latin typeface="Poppins Bold"/>
                </a:rPr>
                <a:t>Refer students to our office or events (services, fairs, resources)</a:t>
              </a:r>
            </a:p>
          </p:txBody>
        </p:sp>
      </p:grpSp>
      <p:grpSp>
        <p:nvGrpSpPr>
          <p:cNvPr id="19" name="Group 19" descr="Incorporate HuskyCT career modules into teaching, advising, supervising, etc."/>
          <p:cNvGrpSpPr/>
          <p:nvPr/>
        </p:nvGrpSpPr>
        <p:grpSpPr>
          <a:xfrm>
            <a:off x="1359185" y="3910543"/>
            <a:ext cx="16272555" cy="447371"/>
            <a:chOff x="0" y="0"/>
            <a:chExt cx="21696740" cy="596495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596495" cy="596495"/>
              <a:chOff x="0" y="0"/>
              <a:chExt cx="1913890" cy="191389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4B7CA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Freeform 22"/>
            <p:cNvSpPr/>
            <p:nvPr/>
          </p:nvSpPr>
          <p:spPr>
            <a:xfrm>
              <a:off x="94906" y="110804"/>
              <a:ext cx="406683" cy="374888"/>
            </a:xfrm>
            <a:custGeom>
              <a:avLst/>
              <a:gdLst/>
              <a:ahLst/>
              <a:cxnLst/>
              <a:rect l="l" t="t" r="r" b="b"/>
              <a:pathLst>
                <a:path w="406683" h="374888">
                  <a:moveTo>
                    <a:pt x="0" y="0"/>
                  </a:moveTo>
                  <a:lnTo>
                    <a:pt x="406683" y="0"/>
                  </a:lnTo>
                  <a:lnTo>
                    <a:pt x="406683" y="374887"/>
                  </a:lnTo>
                  <a:lnTo>
                    <a:pt x="0" y="374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045861" y="-16261"/>
              <a:ext cx="20650880" cy="5813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39"/>
                </a:lnSpc>
              </a:pPr>
              <a:r>
                <a:rPr lang="en-US" sz="2671">
                  <a:solidFill>
                    <a:srgbClr val="29214C"/>
                  </a:solidFill>
                  <a:latin typeface="Poppins Bold"/>
                </a:rPr>
                <a:t>Incorporate HuskyCT career modules into teaching, advising, supervising, etc. </a:t>
              </a:r>
            </a:p>
          </p:txBody>
        </p:sp>
      </p:grpSp>
      <p:grpSp>
        <p:nvGrpSpPr>
          <p:cNvPr id="8" name="Group 8" descr="Add career-readiness language to your sylalbus"/>
          <p:cNvGrpSpPr/>
          <p:nvPr/>
        </p:nvGrpSpPr>
        <p:grpSpPr>
          <a:xfrm>
            <a:off x="1359185" y="4757965"/>
            <a:ext cx="9686565" cy="447371"/>
            <a:chOff x="0" y="0"/>
            <a:chExt cx="12915420" cy="596495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596495" cy="596495"/>
              <a:chOff x="0" y="0"/>
              <a:chExt cx="1913890" cy="19138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4B7CA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94906" y="110804"/>
              <a:ext cx="406683" cy="374888"/>
            </a:xfrm>
            <a:custGeom>
              <a:avLst/>
              <a:gdLst/>
              <a:ahLst/>
              <a:cxnLst/>
              <a:rect l="l" t="t" r="r" b="b"/>
              <a:pathLst>
                <a:path w="406683" h="374888">
                  <a:moveTo>
                    <a:pt x="0" y="0"/>
                  </a:moveTo>
                  <a:lnTo>
                    <a:pt x="406683" y="0"/>
                  </a:lnTo>
                  <a:lnTo>
                    <a:pt x="406683" y="374887"/>
                  </a:lnTo>
                  <a:lnTo>
                    <a:pt x="0" y="374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045861" y="-16261"/>
              <a:ext cx="11869560" cy="5813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39"/>
                </a:lnSpc>
              </a:pPr>
              <a:r>
                <a:rPr lang="en-US" sz="2671">
                  <a:solidFill>
                    <a:srgbClr val="29214C"/>
                  </a:solidFill>
                  <a:latin typeface="Poppins Bold"/>
                </a:rPr>
                <a:t>Add career-readiness language to your syllabus </a:t>
              </a:r>
            </a:p>
          </p:txBody>
        </p:sp>
      </p:grpSp>
      <p:grpSp>
        <p:nvGrpSpPr>
          <p:cNvPr id="14" name="Group 14" descr="Encourage students to add academic projects to their resume/CV and portfolio"/>
          <p:cNvGrpSpPr/>
          <p:nvPr/>
        </p:nvGrpSpPr>
        <p:grpSpPr>
          <a:xfrm>
            <a:off x="1359185" y="5691111"/>
            <a:ext cx="17983999" cy="447371"/>
            <a:chOff x="0" y="0"/>
            <a:chExt cx="23978666" cy="596495"/>
          </a:xfrm>
        </p:grpSpPr>
        <p:sp>
          <p:nvSpPr>
            <p:cNvPr id="15" name="TextBox 15"/>
            <p:cNvSpPr txBox="1"/>
            <p:nvPr/>
          </p:nvSpPr>
          <p:spPr>
            <a:xfrm>
              <a:off x="1045861" y="-16261"/>
              <a:ext cx="22932805" cy="5813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39"/>
                </a:lnSpc>
              </a:pPr>
              <a:r>
                <a:rPr lang="en-US" sz="2671">
                  <a:solidFill>
                    <a:srgbClr val="29214C"/>
                  </a:solidFill>
                  <a:latin typeface="Poppins Bold"/>
                </a:rPr>
                <a:t>Encourage students to add academic projects to their resume/CV and portfolio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0" y="0"/>
              <a:ext cx="596495" cy="596495"/>
              <a:chOff x="0" y="0"/>
              <a:chExt cx="1913890" cy="191389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4B7CA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94906" y="110804"/>
              <a:ext cx="406683" cy="374888"/>
            </a:xfrm>
            <a:custGeom>
              <a:avLst/>
              <a:gdLst/>
              <a:ahLst/>
              <a:cxnLst/>
              <a:rect l="l" t="t" r="r" b="b"/>
              <a:pathLst>
                <a:path w="406683" h="374888">
                  <a:moveTo>
                    <a:pt x="0" y="0"/>
                  </a:moveTo>
                  <a:lnTo>
                    <a:pt x="406683" y="0"/>
                  </a:lnTo>
                  <a:lnTo>
                    <a:pt x="406683" y="374887"/>
                  </a:lnTo>
                  <a:lnTo>
                    <a:pt x="0" y="374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 descr="Integrate NACE Competencies into course objectives and/or class assignments"/>
          <p:cNvGrpSpPr/>
          <p:nvPr/>
        </p:nvGrpSpPr>
        <p:grpSpPr>
          <a:xfrm>
            <a:off x="1359185" y="6624257"/>
            <a:ext cx="16790204" cy="447371"/>
            <a:chOff x="0" y="0"/>
            <a:chExt cx="22386938" cy="596495"/>
          </a:xfrm>
        </p:grpSpPr>
        <p:sp>
          <p:nvSpPr>
            <p:cNvPr id="25" name="TextBox 25"/>
            <p:cNvSpPr txBox="1"/>
            <p:nvPr/>
          </p:nvSpPr>
          <p:spPr>
            <a:xfrm>
              <a:off x="1045861" y="-16261"/>
              <a:ext cx="21341078" cy="5813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39"/>
                </a:lnSpc>
              </a:pPr>
              <a:r>
                <a:rPr lang="en-US" sz="2671">
                  <a:solidFill>
                    <a:srgbClr val="29214C"/>
                  </a:solidFill>
                  <a:latin typeface="Poppins Bold"/>
                </a:rPr>
                <a:t>Integrate NACE Competencies into course objectives and/or class assignments</a:t>
              </a:r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0" y="0"/>
              <a:ext cx="596495" cy="596495"/>
              <a:chOff x="0" y="0"/>
              <a:chExt cx="1913890" cy="191389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4B7CA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" name="Freeform 28"/>
            <p:cNvSpPr/>
            <p:nvPr/>
          </p:nvSpPr>
          <p:spPr>
            <a:xfrm>
              <a:off x="94906" y="110804"/>
              <a:ext cx="406683" cy="374888"/>
            </a:xfrm>
            <a:custGeom>
              <a:avLst/>
              <a:gdLst/>
              <a:ahLst/>
              <a:cxnLst/>
              <a:rect l="l" t="t" r="r" b="b"/>
              <a:pathLst>
                <a:path w="406683" h="374888">
                  <a:moveTo>
                    <a:pt x="0" y="0"/>
                  </a:moveTo>
                  <a:lnTo>
                    <a:pt x="406683" y="0"/>
                  </a:lnTo>
                  <a:lnTo>
                    <a:pt x="406683" y="374887"/>
                  </a:lnTo>
                  <a:lnTo>
                    <a:pt x="0" y="374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4" descr="Work 1:1 with the Career Center for syllabus and curriculum consultations"/>
          <p:cNvGrpSpPr/>
          <p:nvPr/>
        </p:nvGrpSpPr>
        <p:grpSpPr>
          <a:xfrm>
            <a:off x="1359185" y="7557404"/>
            <a:ext cx="15698182" cy="447371"/>
            <a:chOff x="0" y="0"/>
            <a:chExt cx="20930910" cy="596495"/>
          </a:xfrm>
        </p:grpSpPr>
        <p:sp>
          <p:nvSpPr>
            <p:cNvPr id="35" name="TextBox 35"/>
            <p:cNvSpPr txBox="1"/>
            <p:nvPr/>
          </p:nvSpPr>
          <p:spPr>
            <a:xfrm>
              <a:off x="1045861" y="-16261"/>
              <a:ext cx="19885049" cy="5813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39"/>
                </a:lnSpc>
              </a:pPr>
              <a:r>
                <a:rPr lang="en-US" sz="2671">
                  <a:solidFill>
                    <a:srgbClr val="29214C"/>
                  </a:solidFill>
                  <a:latin typeface="Poppins Bold"/>
                </a:rPr>
                <a:t>Work 1:1 with the Career Center for syllabus and curriculum consultations </a:t>
              </a:r>
            </a:p>
          </p:txBody>
        </p:sp>
        <p:grpSp>
          <p:nvGrpSpPr>
            <p:cNvPr id="36" name="Group 36"/>
            <p:cNvGrpSpPr/>
            <p:nvPr/>
          </p:nvGrpSpPr>
          <p:grpSpPr>
            <a:xfrm>
              <a:off x="0" y="0"/>
              <a:ext cx="596495" cy="596495"/>
              <a:chOff x="0" y="0"/>
              <a:chExt cx="1913890" cy="191389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4B7CA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" name="Freeform 38"/>
            <p:cNvSpPr/>
            <p:nvPr/>
          </p:nvSpPr>
          <p:spPr>
            <a:xfrm>
              <a:off x="94906" y="110804"/>
              <a:ext cx="406683" cy="374888"/>
            </a:xfrm>
            <a:custGeom>
              <a:avLst/>
              <a:gdLst/>
              <a:ahLst/>
              <a:cxnLst/>
              <a:rect l="l" t="t" r="r" b="b"/>
              <a:pathLst>
                <a:path w="406683" h="374888">
                  <a:moveTo>
                    <a:pt x="0" y="0"/>
                  </a:moveTo>
                  <a:lnTo>
                    <a:pt x="406683" y="0"/>
                  </a:lnTo>
                  <a:lnTo>
                    <a:pt x="406683" y="374887"/>
                  </a:lnTo>
                  <a:lnTo>
                    <a:pt x="0" y="374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 descr="Partner with us for a classroom presentation, or to have an employer/alum present"/>
          <p:cNvGrpSpPr/>
          <p:nvPr/>
        </p:nvGrpSpPr>
        <p:grpSpPr>
          <a:xfrm>
            <a:off x="1359185" y="8490550"/>
            <a:ext cx="15900115" cy="447371"/>
            <a:chOff x="0" y="0"/>
            <a:chExt cx="21200153" cy="596495"/>
          </a:xfrm>
        </p:grpSpPr>
        <p:sp>
          <p:nvSpPr>
            <p:cNvPr id="30" name="TextBox 30"/>
            <p:cNvSpPr txBox="1"/>
            <p:nvPr/>
          </p:nvSpPr>
          <p:spPr>
            <a:xfrm>
              <a:off x="1045861" y="-16261"/>
              <a:ext cx="20154292" cy="5813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39"/>
                </a:lnSpc>
              </a:pPr>
              <a:r>
                <a:rPr lang="en-US" sz="2671">
                  <a:solidFill>
                    <a:srgbClr val="29214C"/>
                  </a:solidFill>
                  <a:latin typeface="Poppins Bold"/>
                </a:rPr>
                <a:t>Partner with us for a classroom presentation, or to have an employer/alum present</a:t>
              </a:r>
            </a:p>
          </p:txBody>
        </p:sp>
        <p:grpSp>
          <p:nvGrpSpPr>
            <p:cNvPr id="31" name="Group 31"/>
            <p:cNvGrpSpPr/>
            <p:nvPr/>
          </p:nvGrpSpPr>
          <p:grpSpPr>
            <a:xfrm>
              <a:off x="0" y="0"/>
              <a:ext cx="596495" cy="596495"/>
              <a:chOff x="0" y="0"/>
              <a:chExt cx="1913890" cy="191389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4B7CA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Freeform 33"/>
            <p:cNvSpPr/>
            <p:nvPr/>
          </p:nvSpPr>
          <p:spPr>
            <a:xfrm>
              <a:off x="94906" y="110804"/>
              <a:ext cx="406683" cy="374888"/>
            </a:xfrm>
            <a:custGeom>
              <a:avLst/>
              <a:gdLst/>
              <a:ahLst/>
              <a:cxnLst/>
              <a:rect l="l" t="t" r="r" b="b"/>
              <a:pathLst>
                <a:path w="406683" h="374888">
                  <a:moveTo>
                    <a:pt x="0" y="0"/>
                  </a:moveTo>
                  <a:lnTo>
                    <a:pt x="406683" y="0"/>
                  </a:lnTo>
                  <a:lnTo>
                    <a:pt x="406683" y="374887"/>
                  </a:lnTo>
                  <a:lnTo>
                    <a:pt x="0" y="374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Grp="1"/>
          </p:cNvSpPr>
          <p:nvPr>
            <p:ph type="title" idx="4294967295"/>
          </p:nvPr>
        </p:nvSpPr>
        <p:spPr>
          <a:xfrm>
            <a:off x="4369458" y="3474962"/>
            <a:ext cx="9549085" cy="3337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627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898" b="0" i="0" u="none" strike="noStrike" kern="1200" cap="none" spc="0" normalizeH="0" baseline="0" noProof="0" dirty="0">
                <a:ln>
                  <a:noFill/>
                </a:ln>
                <a:solidFill>
                  <a:srgbClr val="FAFAF9"/>
                </a:solidFill>
                <a:effectLst/>
                <a:uLnTx/>
                <a:uFillTx/>
                <a:latin typeface="League Gothic"/>
                <a:ea typeface="+mn-ea"/>
                <a:cs typeface="+mn-cs"/>
              </a:rPr>
              <a:t>Q&amp;A</a:t>
            </a:r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07601" y="6745837"/>
            <a:ext cx="1815752" cy="66201"/>
          </a:xfrm>
          <a:custGeom>
            <a:avLst/>
            <a:gdLst/>
            <a:ahLst/>
            <a:cxnLst/>
            <a:rect l="l" t="t" r="r" b="b"/>
            <a:pathLst>
              <a:path w="1815752" h="66201">
                <a:moveTo>
                  <a:pt x="0" y="0"/>
                </a:moveTo>
                <a:lnTo>
                  <a:pt x="1815752" y="0"/>
                </a:lnTo>
                <a:lnTo>
                  <a:pt x="1815752" y="66201"/>
                </a:lnTo>
                <a:lnTo>
                  <a:pt x="0" y="662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321397" b="-1321397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1857023" y="234270"/>
            <a:ext cx="2661442" cy="11334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8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77" b="0" i="0" u="none" strike="noStrike" kern="1200" cap="none" spc="0" normalizeH="0" baseline="0" noProof="0" dirty="0">
                <a:ln>
                  <a:noFill/>
                </a:ln>
                <a:solidFill>
                  <a:srgbClr val="372BC1"/>
                </a:solidFill>
                <a:effectLst/>
                <a:uLnTx/>
                <a:uFillTx/>
                <a:latin typeface="League Gothic"/>
                <a:ea typeface="+mn-ea"/>
                <a:cs typeface="+mn-cs"/>
              </a:rPr>
              <a:t>CONTACT</a:t>
            </a:r>
          </a:p>
        </p:txBody>
      </p: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84011" y="943512"/>
            <a:ext cx="3007467" cy="364325"/>
            <a:chOff x="0" y="0"/>
            <a:chExt cx="5417235" cy="6562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17235" cy="656245"/>
            </a:xfrm>
            <a:custGeom>
              <a:avLst/>
              <a:gdLst/>
              <a:ahLst/>
              <a:cxnLst/>
              <a:rect l="l" t="t" r="r" b="b"/>
              <a:pathLst>
                <a:path w="5417235" h="656245">
                  <a:moveTo>
                    <a:pt x="0" y="0"/>
                  </a:moveTo>
                  <a:lnTo>
                    <a:pt x="5417235" y="0"/>
                  </a:lnTo>
                  <a:lnTo>
                    <a:pt x="5417235" y="656245"/>
                  </a:lnTo>
                  <a:lnTo>
                    <a:pt x="0" y="656245"/>
                  </a:lnTo>
                  <a:close/>
                </a:path>
              </a:pathLst>
            </a:custGeom>
            <a:solidFill>
              <a:srgbClr val="A4C8E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2" descr="Photo of Kaitlyn Anderson"/>
          <p:cNvGrpSpPr>
            <a:grpSpLocks noChangeAspect="1"/>
          </p:cNvGrpSpPr>
          <p:nvPr/>
        </p:nvGrpSpPr>
        <p:grpSpPr>
          <a:xfrm>
            <a:off x="1725414" y="1663020"/>
            <a:ext cx="3445237" cy="3445223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t="-12610" b="-1261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558897" y="5417427"/>
            <a:ext cx="4524446" cy="463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11"/>
              </a:lnSpc>
            </a:pPr>
            <a:r>
              <a:rPr lang="en-US" sz="3113">
                <a:solidFill>
                  <a:srgbClr val="372BC1"/>
                </a:solidFill>
                <a:latin typeface="Canva Sans"/>
              </a:rPr>
              <a:t>KAITLYN ANDERSON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49278" y="5857372"/>
            <a:ext cx="4734065" cy="38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26"/>
              </a:lnSpc>
              <a:spcBef>
                <a:spcPct val="0"/>
              </a:spcBef>
            </a:pPr>
            <a:r>
              <a:rPr lang="en-US" sz="2122" spc="212">
                <a:solidFill>
                  <a:srgbClr val="000000"/>
                </a:solidFill>
                <a:latin typeface="Canva Sans Bold"/>
              </a:rPr>
              <a:t>kaitlyn.anderson@uconn.edu</a:t>
            </a:r>
          </a:p>
        </p:txBody>
      </p:sp>
      <p:sp>
        <p:nvSpPr>
          <p:cNvPr id="4" name="Freeform 4" descr="UCONN Center for Career Development"/>
          <p:cNvSpPr/>
          <p:nvPr/>
        </p:nvSpPr>
        <p:spPr>
          <a:xfrm>
            <a:off x="469639" y="6637965"/>
            <a:ext cx="5956787" cy="3127313"/>
          </a:xfrm>
          <a:custGeom>
            <a:avLst/>
            <a:gdLst/>
            <a:ahLst/>
            <a:cxnLst/>
            <a:rect l="l" t="t" r="r" b="b"/>
            <a:pathLst>
              <a:path w="5956787" h="3127313">
                <a:moveTo>
                  <a:pt x="0" y="0"/>
                </a:moveTo>
                <a:lnTo>
                  <a:pt x="5956787" y="0"/>
                </a:lnTo>
                <a:lnTo>
                  <a:pt x="5956787" y="3127314"/>
                </a:lnTo>
                <a:lnTo>
                  <a:pt x="0" y="31273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75594" y="2849233"/>
            <a:ext cx="9907606" cy="4518019"/>
            <a:chOff x="0" y="0"/>
            <a:chExt cx="12534061" cy="6024026"/>
          </a:xfrm>
        </p:grpSpPr>
        <p:grpSp>
          <p:nvGrpSpPr>
            <p:cNvPr id="11" name="Group 11"/>
            <p:cNvGrpSpPr/>
            <p:nvPr/>
          </p:nvGrpSpPr>
          <p:grpSpPr>
            <a:xfrm>
              <a:off x="2962364" y="1111436"/>
              <a:ext cx="5432432" cy="658086"/>
              <a:chOff x="0" y="0"/>
              <a:chExt cx="5417235" cy="65624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5417235" cy="656245"/>
              </a:xfrm>
              <a:custGeom>
                <a:avLst/>
                <a:gdLst/>
                <a:ahLst/>
                <a:cxnLst/>
                <a:rect l="l" t="t" r="r" b="b"/>
                <a:pathLst>
                  <a:path w="5417235" h="656245">
                    <a:moveTo>
                      <a:pt x="0" y="0"/>
                    </a:moveTo>
                    <a:lnTo>
                      <a:pt x="5417235" y="0"/>
                    </a:lnTo>
                    <a:lnTo>
                      <a:pt x="5417235" y="656245"/>
                    </a:lnTo>
                    <a:lnTo>
                      <a:pt x="0" y="656245"/>
                    </a:lnTo>
                    <a:close/>
                  </a:path>
                </a:pathLst>
              </a:custGeom>
              <a:solidFill>
                <a:srgbClr val="A4C8E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862772" y="3196389"/>
              <a:ext cx="2724814" cy="2827637"/>
            </a:xfrm>
            <a:custGeom>
              <a:avLst/>
              <a:gdLst/>
              <a:ahLst/>
              <a:cxnLst/>
              <a:rect l="l" t="t" r="r" b="b"/>
              <a:pathLst>
                <a:path w="2724814" h="2827637">
                  <a:moveTo>
                    <a:pt x="0" y="0"/>
                  </a:moveTo>
                  <a:lnTo>
                    <a:pt x="2724814" y="0"/>
                  </a:lnTo>
                  <a:lnTo>
                    <a:pt x="2724814" y="2827637"/>
                  </a:lnTo>
                  <a:lnTo>
                    <a:pt x="0" y="2827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8333595" y="3129347"/>
              <a:ext cx="2788126" cy="2894679"/>
            </a:xfrm>
            <a:custGeom>
              <a:avLst/>
              <a:gdLst/>
              <a:ahLst/>
              <a:cxnLst/>
              <a:rect l="l" t="t" r="r" b="b"/>
              <a:pathLst>
                <a:path w="2788126" h="2894679">
                  <a:moveTo>
                    <a:pt x="0" y="0"/>
                  </a:moveTo>
                  <a:lnTo>
                    <a:pt x="2788126" y="0"/>
                  </a:lnTo>
                  <a:lnTo>
                    <a:pt x="2788126" y="2894679"/>
                  </a:lnTo>
                  <a:lnTo>
                    <a:pt x="0" y="2894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682262" y="0"/>
              <a:ext cx="3992636" cy="20396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92"/>
                </a:lnSpc>
              </a:pPr>
              <a:r>
                <a:rPr lang="en-US" sz="10076">
                  <a:solidFill>
                    <a:srgbClr val="372BC1"/>
                  </a:solidFill>
                  <a:latin typeface="League Gothic"/>
                </a:rPr>
                <a:t>LINKS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2246005"/>
              <a:ext cx="4450358" cy="5480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62"/>
                </a:lnSpc>
              </a:pPr>
              <a:r>
                <a:rPr lang="en-US" sz="2473" u="sng">
                  <a:solidFill>
                    <a:srgbClr val="372BC1"/>
                  </a:solidFill>
                  <a:latin typeface="Canva Sans"/>
                  <a:hlinkClick r:id="rId7" tooltip="https://uconn.kualibuild.com/app/builder/app/6377a170ca5ae80bb50b3fa2/run"/>
                </a:rPr>
                <a:t>Module Request Form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6921256" y="2346904"/>
              <a:ext cx="5612805" cy="5480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62"/>
                </a:lnSpc>
              </a:pPr>
              <a:r>
                <a:rPr lang="en-US" sz="2473" u="sng">
                  <a:solidFill>
                    <a:srgbClr val="372BC1"/>
                  </a:solidFill>
                  <a:latin typeface="Canva Sans"/>
                  <a:hlinkClick r:id="rId8" tooltip="https://uconn.kualibuild.com/app/builder/app/622120b523f14451cc9ce753/run"/>
                </a:rPr>
                <a:t>Become a Career Champion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1028700" y="0"/>
            <a:ext cx="11784729" cy="186082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6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4" b="0" i="0" u="none" strike="noStrike" kern="1200" cap="none" spc="0" normalizeH="0" baseline="0" noProof="0" dirty="0">
                <a:ln>
                  <a:noFill/>
                </a:ln>
                <a:solidFill>
                  <a:srgbClr val="011C5D"/>
                </a:solidFill>
                <a:effectLst/>
                <a:uLnTx/>
                <a:uFillTx/>
                <a:latin typeface="League Gothic"/>
                <a:ea typeface="+mn-ea"/>
                <a:cs typeface="+mn-cs"/>
              </a:rPr>
              <a:t>Introduction &amp; Objectives</a:t>
            </a:r>
          </a:p>
        </p:txBody>
      </p:sp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50063" y="1028700"/>
            <a:ext cx="11369511" cy="751195"/>
            <a:chOff x="0" y="0"/>
            <a:chExt cx="10779980" cy="7122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779981" cy="712244"/>
            </a:xfrm>
            <a:custGeom>
              <a:avLst/>
              <a:gdLst/>
              <a:ahLst/>
              <a:cxnLst/>
              <a:rect l="l" t="t" r="r" b="b"/>
              <a:pathLst>
                <a:path w="10779981" h="712244">
                  <a:moveTo>
                    <a:pt x="0" y="0"/>
                  </a:moveTo>
                  <a:lnTo>
                    <a:pt x="10779981" y="0"/>
                  </a:lnTo>
                  <a:lnTo>
                    <a:pt x="10779981" y="712244"/>
                  </a:lnTo>
                  <a:lnTo>
                    <a:pt x="0" y="712244"/>
                  </a:lnTo>
                  <a:close/>
                </a:path>
              </a:pathLst>
            </a:custGeom>
            <a:solidFill>
              <a:srgbClr val="4B7CA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 descr="Photo of Kaitlyn Anderson"/>
          <p:cNvGrpSpPr>
            <a:grpSpLocks noChangeAspect="1"/>
          </p:cNvGrpSpPr>
          <p:nvPr/>
        </p:nvGrpSpPr>
        <p:grpSpPr>
          <a:xfrm>
            <a:off x="738856" y="2561922"/>
            <a:ext cx="5246391" cy="5246370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t="-12610" b="-1261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65982" y="7977663"/>
            <a:ext cx="11075869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</a:pPr>
            <a:r>
              <a:rPr lang="en-US" sz="2799">
                <a:solidFill>
                  <a:srgbClr val="29214C"/>
                </a:solidFill>
                <a:latin typeface="Poppins Medium Bold"/>
              </a:rPr>
              <a:t>Kaitlyn Anderson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56834" y="7806213"/>
            <a:ext cx="9156595" cy="500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00"/>
              </a:lnSpc>
            </a:pPr>
            <a:r>
              <a:rPr lang="en-US" sz="2200">
                <a:solidFill>
                  <a:srgbClr val="29214C"/>
                </a:solidFill>
                <a:latin typeface="Poppins Light"/>
              </a:rPr>
              <a:t>(she/her/hers)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56457" y="8329049"/>
            <a:ext cx="9156595" cy="602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200"/>
              </a:lnSpc>
            </a:pPr>
            <a:r>
              <a:rPr lang="en-US" sz="2600">
                <a:solidFill>
                  <a:srgbClr val="29214C"/>
                </a:solidFill>
                <a:latin typeface="Poppins Light"/>
              </a:rPr>
              <a:t>Career Readiness Program Designer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5982" y="8893564"/>
            <a:ext cx="9156595" cy="602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200"/>
              </a:lnSpc>
            </a:pPr>
            <a:r>
              <a:rPr lang="en-US" sz="2600">
                <a:solidFill>
                  <a:srgbClr val="29214C"/>
                </a:solidFill>
                <a:latin typeface="Poppins Light"/>
              </a:rPr>
              <a:t>UConn CLAS and Neag alumna ('09, '10)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437168" y="3459867"/>
            <a:ext cx="9156595" cy="5191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99"/>
              </a:lnSpc>
            </a:pPr>
            <a:r>
              <a:rPr lang="en-US" sz="2999">
                <a:solidFill>
                  <a:srgbClr val="29214C"/>
                </a:solidFill>
                <a:latin typeface="Poppins Light Bold"/>
              </a:rPr>
              <a:t>After this presentation, you will be able to:</a:t>
            </a:r>
          </a:p>
          <a:p>
            <a:pPr marL="647698" lvl="1" indent="-323849">
              <a:lnSpc>
                <a:spcPts val="5999"/>
              </a:lnSpc>
              <a:buFont typeface="Arial"/>
              <a:buChar char="•"/>
            </a:pPr>
            <a:r>
              <a:rPr lang="en-US" sz="2999">
                <a:solidFill>
                  <a:srgbClr val="29214C"/>
                </a:solidFill>
                <a:latin typeface="Poppins Light"/>
              </a:rPr>
              <a:t> Explore HuskyCT modules and toolkit to obtain resources and up-to-date career practices. </a:t>
            </a:r>
          </a:p>
          <a:p>
            <a:pPr marL="647698" lvl="1" indent="-323849">
              <a:lnSpc>
                <a:spcPts val="5999"/>
              </a:lnSpc>
              <a:buFont typeface="Arial"/>
              <a:buChar char="•"/>
            </a:pPr>
            <a:r>
              <a:rPr lang="en-US" sz="2999">
                <a:solidFill>
                  <a:srgbClr val="29214C"/>
                </a:solidFill>
                <a:latin typeface="Poppins Light"/>
              </a:rPr>
              <a:t>Support career equity through infusion of career related content into your course.</a:t>
            </a:r>
          </a:p>
          <a:p>
            <a:pPr>
              <a:lnSpc>
                <a:spcPts val="5999"/>
              </a:lnSpc>
            </a:pPr>
            <a:endParaRPr lang="en-US" sz="2999">
              <a:solidFill>
                <a:srgbClr val="29214C"/>
              </a:solidFill>
              <a:latin typeface="Poppi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02948" y="3043041"/>
            <a:ext cx="7956352" cy="751195"/>
            <a:chOff x="0" y="0"/>
            <a:chExt cx="7543800" cy="7122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543800" cy="712244"/>
            </a:xfrm>
            <a:custGeom>
              <a:avLst/>
              <a:gdLst/>
              <a:ahLst/>
              <a:cxnLst/>
              <a:rect l="l" t="t" r="r" b="b"/>
              <a:pathLst>
                <a:path w="7543800" h="712244">
                  <a:moveTo>
                    <a:pt x="0" y="0"/>
                  </a:moveTo>
                  <a:lnTo>
                    <a:pt x="7543800" y="0"/>
                  </a:lnTo>
                  <a:lnTo>
                    <a:pt x="7543800" y="712244"/>
                  </a:lnTo>
                  <a:lnTo>
                    <a:pt x="0" y="712244"/>
                  </a:lnTo>
                  <a:close/>
                </a:path>
              </a:pathLst>
            </a:custGeom>
            <a:solidFill>
              <a:srgbClr val="29214C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10829925" y="2355920"/>
            <a:ext cx="4902398" cy="176476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8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50" b="0" i="0" u="none" strike="noStrike" kern="1200" cap="none" spc="0" normalizeH="0" baseline="0" noProof="0" dirty="0">
                <a:ln>
                  <a:noFill/>
                </a:ln>
                <a:solidFill>
                  <a:srgbClr val="FAFAF9"/>
                </a:solidFill>
                <a:effectLst/>
                <a:uLnTx/>
                <a:uFillTx/>
                <a:latin typeface="League Gothic"/>
                <a:ea typeface="+mn-ea"/>
                <a:cs typeface="+mn-cs"/>
              </a:rPr>
              <a:t>OVERVIEW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302948" y="3718118"/>
            <a:ext cx="6396200" cy="5733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54"/>
              </a:lnSpc>
            </a:pPr>
            <a:r>
              <a:rPr lang="en-US" sz="3061" spc="-61">
                <a:solidFill>
                  <a:srgbClr val="FAFAF9"/>
                </a:solidFill>
                <a:latin typeface="Poppins"/>
              </a:rPr>
              <a:t>1.  Purpose and Importance</a:t>
            </a:r>
          </a:p>
          <a:p>
            <a:pPr>
              <a:lnSpc>
                <a:spcPts val="7654"/>
              </a:lnSpc>
            </a:pPr>
            <a:r>
              <a:rPr lang="en-US" sz="3061" spc="-61">
                <a:solidFill>
                  <a:srgbClr val="FAFAF9"/>
                </a:solidFill>
                <a:latin typeface="Poppins"/>
              </a:rPr>
              <a:t>2.  Career Equity &amp; Competencies</a:t>
            </a:r>
          </a:p>
          <a:p>
            <a:pPr>
              <a:lnSpc>
                <a:spcPts val="7654"/>
              </a:lnSpc>
            </a:pPr>
            <a:r>
              <a:rPr lang="en-US" sz="3061" spc="-61">
                <a:solidFill>
                  <a:srgbClr val="FAFAF9"/>
                </a:solidFill>
                <a:latin typeface="Poppins"/>
              </a:rPr>
              <a:t>3. Overview of Options</a:t>
            </a:r>
          </a:p>
          <a:p>
            <a:pPr>
              <a:lnSpc>
                <a:spcPts val="7654"/>
              </a:lnSpc>
            </a:pPr>
            <a:r>
              <a:rPr lang="en-US" sz="3061" spc="-61">
                <a:solidFill>
                  <a:srgbClr val="FAFAF9"/>
                </a:solidFill>
                <a:latin typeface="Poppins"/>
              </a:rPr>
              <a:t>4.  Virtual Tour</a:t>
            </a:r>
          </a:p>
          <a:p>
            <a:pPr>
              <a:lnSpc>
                <a:spcPts val="7654"/>
              </a:lnSpc>
            </a:pPr>
            <a:r>
              <a:rPr lang="en-US" sz="3061" spc="-61">
                <a:solidFill>
                  <a:srgbClr val="FAFAF9"/>
                </a:solidFill>
                <a:latin typeface="Poppins"/>
              </a:rPr>
              <a:t>3.  Access</a:t>
            </a:r>
          </a:p>
          <a:p>
            <a:pPr>
              <a:lnSpc>
                <a:spcPts val="7654"/>
              </a:lnSpc>
            </a:pPr>
            <a:r>
              <a:rPr lang="en-US" sz="3061" spc="-61">
                <a:solidFill>
                  <a:srgbClr val="FAFAF9"/>
                </a:solidFill>
                <a:latin typeface="Poppins"/>
              </a:rPr>
              <a:t>4.  Q &amp; 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81227" y="653102"/>
            <a:ext cx="7956352" cy="751195"/>
            <a:chOff x="0" y="0"/>
            <a:chExt cx="7543800" cy="7122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543800" cy="712244"/>
            </a:xfrm>
            <a:custGeom>
              <a:avLst/>
              <a:gdLst/>
              <a:ahLst/>
              <a:cxnLst/>
              <a:rect l="l" t="t" r="r" b="b"/>
              <a:pathLst>
                <a:path w="7543800" h="712244">
                  <a:moveTo>
                    <a:pt x="0" y="0"/>
                  </a:moveTo>
                  <a:lnTo>
                    <a:pt x="7543800" y="0"/>
                  </a:lnTo>
                  <a:lnTo>
                    <a:pt x="7543800" y="712244"/>
                  </a:lnTo>
                  <a:lnTo>
                    <a:pt x="0" y="712244"/>
                  </a:lnTo>
                  <a:close/>
                </a:path>
              </a:pathLst>
            </a:custGeom>
            <a:solidFill>
              <a:srgbClr val="29214C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36124" y="1333096"/>
            <a:ext cx="1815752" cy="66201"/>
          </a:xfrm>
          <a:custGeom>
            <a:avLst/>
            <a:gdLst/>
            <a:ahLst/>
            <a:cxnLst/>
            <a:rect l="l" t="t" r="r" b="b"/>
            <a:pathLst>
              <a:path w="1815752" h="66201">
                <a:moveTo>
                  <a:pt x="0" y="0"/>
                </a:moveTo>
                <a:lnTo>
                  <a:pt x="1815752" y="0"/>
                </a:lnTo>
                <a:lnTo>
                  <a:pt x="1815752" y="66201"/>
                </a:lnTo>
                <a:lnTo>
                  <a:pt x="0" y="662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321397" b="-132139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5584530" y="305587"/>
            <a:ext cx="7118941" cy="102750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0" b="0" i="0" u="none" strike="noStrike" kern="1200" cap="none" spc="0" normalizeH="0" baseline="0" noProof="0" dirty="0">
                <a:ln>
                  <a:noFill/>
                </a:ln>
                <a:solidFill>
                  <a:srgbClr val="FAFAF9"/>
                </a:solidFill>
                <a:effectLst/>
                <a:uLnTx/>
                <a:uFillTx/>
                <a:latin typeface="League Gothic"/>
                <a:ea typeface="+mn-ea"/>
                <a:cs typeface="+mn-cs"/>
              </a:rPr>
              <a:t>PURPOSE OF CAREER MODULES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3772" y="2419667"/>
            <a:ext cx="17331261" cy="598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AFAF9"/>
                </a:solidFill>
                <a:latin typeface="Canva Sans"/>
              </a:rPr>
              <a:t>The purpose of the Career Readiness Modules is:</a:t>
            </a:r>
          </a:p>
          <a:p>
            <a:pPr>
              <a:lnSpc>
                <a:spcPts val="4759"/>
              </a:lnSpc>
            </a:pPr>
            <a:endParaRPr lang="en-US" sz="3399">
              <a:solidFill>
                <a:srgbClr val="FAFAF9"/>
              </a:solidFill>
              <a:latin typeface="Canva Sans"/>
            </a:endParaRP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AFAF9"/>
                </a:solidFill>
                <a:latin typeface="Canva Sans"/>
              </a:rPr>
              <a:t>To promote seamless integration of career readiness in the classroom and advising</a:t>
            </a:r>
          </a:p>
          <a:p>
            <a:pPr>
              <a:lnSpc>
                <a:spcPts val="4759"/>
              </a:lnSpc>
            </a:pPr>
            <a:endParaRPr lang="en-US" sz="3399">
              <a:solidFill>
                <a:srgbClr val="FAFAF9"/>
              </a:solidFill>
              <a:latin typeface="Canva Sans"/>
            </a:endParaRP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AFAF9"/>
                </a:solidFill>
                <a:latin typeface="Canva Sans"/>
              </a:rPr>
              <a:t>To create the opportunity to customize career content to specific course curriculum or UConn communities without starting from scratch</a:t>
            </a:r>
          </a:p>
          <a:p>
            <a:pPr>
              <a:lnSpc>
                <a:spcPts val="4759"/>
              </a:lnSpc>
            </a:pPr>
            <a:endParaRPr lang="en-US" sz="3399">
              <a:solidFill>
                <a:srgbClr val="FAFAF9"/>
              </a:solidFill>
              <a:latin typeface="Canva Sans"/>
            </a:endParaRP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AFAF9"/>
                </a:solidFill>
                <a:latin typeface="Canva Sans"/>
              </a:rPr>
              <a:t>To provide equitable access to career content for all students who would not normally have access to it - career equity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5400000">
            <a:off x="-101930" y="1048902"/>
            <a:ext cx="10494157" cy="8665734"/>
            <a:chOff x="0" y="0"/>
            <a:chExt cx="1996805" cy="16488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96805" cy="1648897"/>
            </a:xfrm>
            <a:custGeom>
              <a:avLst/>
              <a:gdLst/>
              <a:ahLst/>
              <a:cxnLst/>
              <a:rect l="l" t="t" r="r" b="b"/>
              <a:pathLst>
                <a:path w="1996805" h="1648897">
                  <a:moveTo>
                    <a:pt x="0" y="0"/>
                  </a:moveTo>
                  <a:lnTo>
                    <a:pt x="1996805" y="0"/>
                  </a:lnTo>
                  <a:lnTo>
                    <a:pt x="1996805" y="1648897"/>
                  </a:lnTo>
                  <a:lnTo>
                    <a:pt x="0" y="1648897"/>
                  </a:lnTo>
                  <a:close/>
                </a:path>
              </a:pathLst>
            </a:custGeom>
            <a:solidFill>
              <a:srgbClr val="4B7CA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1993335" y="1751147"/>
            <a:ext cx="6581122" cy="22549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1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19" b="0" i="0" u="none" strike="noStrike" kern="1200" cap="none" spc="0" normalizeH="0" baseline="0" noProof="0" dirty="0">
                <a:ln>
                  <a:noFill/>
                </a:ln>
                <a:solidFill>
                  <a:srgbClr val="FAFAF9"/>
                </a:solidFill>
                <a:effectLst/>
                <a:uLnTx/>
                <a:uFillTx/>
                <a:latin typeface="Poppins Medium Bold"/>
                <a:ea typeface="+mn-ea"/>
                <a:cs typeface="+mn-cs"/>
              </a:rPr>
              <a:t>What is Career Inequity?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93335" y="4251851"/>
            <a:ext cx="6185631" cy="4732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6"/>
              </a:lnSpc>
            </a:pPr>
            <a:r>
              <a:rPr lang="en-US" sz="2697">
                <a:solidFill>
                  <a:srgbClr val="FAFAF9"/>
                </a:solidFill>
                <a:latin typeface="Poppins Medium Bold"/>
              </a:rPr>
              <a:t>Career Inequity: </a:t>
            </a:r>
          </a:p>
          <a:p>
            <a:pPr>
              <a:lnSpc>
                <a:spcPts val="3776"/>
              </a:lnSpc>
            </a:pPr>
            <a:r>
              <a:rPr lang="en-US" sz="2697">
                <a:solidFill>
                  <a:srgbClr val="FAFAF9"/>
                </a:solidFill>
                <a:latin typeface="Poppins Medium"/>
              </a:rPr>
              <a:t>[D]ue to racism, xenophobia, misogyny, homophobia, ableism, and other forms of systemic oppression and organizational structures that perpetuate such attitudes—not everyone has equal access and opportunity to social capital and professional networks (Suffolk University).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777526" y="4251851"/>
            <a:ext cx="7994544" cy="5784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6"/>
              </a:lnSpc>
            </a:pPr>
            <a:r>
              <a:rPr lang="en-US" sz="2697">
                <a:solidFill>
                  <a:srgbClr val="FAFAF9"/>
                </a:solidFill>
                <a:latin typeface="Poppins Medium Bold"/>
              </a:rPr>
              <a:t>Examples Predictors of Career Inequity: </a:t>
            </a:r>
          </a:p>
          <a:p>
            <a:pPr marL="582388" lvl="1" indent="-291194">
              <a:lnSpc>
                <a:spcPts val="3776"/>
              </a:lnSpc>
              <a:buFont typeface="Arial"/>
              <a:buChar char="•"/>
            </a:pPr>
            <a:r>
              <a:rPr lang="en-US" sz="2697">
                <a:solidFill>
                  <a:srgbClr val="FAFAF9"/>
                </a:solidFill>
                <a:latin typeface="Poppins Medium Bold"/>
              </a:rPr>
              <a:t>N</a:t>
            </a:r>
            <a:r>
              <a:rPr lang="en-US" sz="2697">
                <a:solidFill>
                  <a:srgbClr val="FAFAF9"/>
                </a:solidFill>
                <a:latin typeface="Poppins Medium"/>
              </a:rPr>
              <a:t>ot having a family member to turn to for college/career advice; </a:t>
            </a:r>
          </a:p>
          <a:p>
            <a:pPr>
              <a:lnSpc>
                <a:spcPts val="3776"/>
              </a:lnSpc>
            </a:pPr>
            <a:endParaRPr lang="en-US" sz="2697">
              <a:solidFill>
                <a:srgbClr val="FAFAF9"/>
              </a:solidFill>
              <a:latin typeface="Poppins Medium"/>
            </a:endParaRPr>
          </a:p>
          <a:p>
            <a:pPr marL="582388" lvl="1" indent="-291194">
              <a:lnSpc>
                <a:spcPts val="3776"/>
              </a:lnSpc>
              <a:buFont typeface="Arial"/>
              <a:buChar char="•"/>
            </a:pPr>
            <a:r>
              <a:rPr lang="en-US" sz="2697">
                <a:solidFill>
                  <a:srgbClr val="FAFAF9"/>
                </a:solidFill>
                <a:latin typeface="Poppins Medium Bold"/>
              </a:rPr>
              <a:t>N</a:t>
            </a:r>
            <a:r>
              <a:rPr lang="en-US" sz="2697">
                <a:solidFill>
                  <a:srgbClr val="FAFAF9"/>
                </a:solidFill>
                <a:latin typeface="Poppins Medium"/>
              </a:rPr>
              <a:t>ot having access to certain types of events or resources due to funding, ability or social capital;</a:t>
            </a:r>
          </a:p>
          <a:p>
            <a:pPr>
              <a:lnSpc>
                <a:spcPts val="3776"/>
              </a:lnSpc>
            </a:pPr>
            <a:endParaRPr lang="en-US" sz="2697">
              <a:solidFill>
                <a:srgbClr val="FAFAF9"/>
              </a:solidFill>
              <a:latin typeface="Poppins Medium"/>
            </a:endParaRPr>
          </a:p>
          <a:p>
            <a:pPr marL="582388" lvl="1" indent="-291194">
              <a:lnSpc>
                <a:spcPts val="3776"/>
              </a:lnSpc>
              <a:buFont typeface="Arial"/>
              <a:buChar char="•"/>
            </a:pPr>
            <a:r>
              <a:rPr lang="en-US" sz="2697">
                <a:solidFill>
                  <a:srgbClr val="FAFAF9"/>
                </a:solidFill>
                <a:latin typeface="Poppins Medium Bold"/>
              </a:rPr>
              <a:t>L</a:t>
            </a:r>
            <a:r>
              <a:rPr lang="en-US" sz="2697">
                <a:solidFill>
                  <a:srgbClr val="FAFAF9"/>
                </a:solidFill>
                <a:latin typeface="Poppins Medium"/>
              </a:rPr>
              <a:t>ack of experiential learning opportunities due to work authorization status or non-academic factors. </a:t>
            </a:r>
          </a:p>
          <a:p>
            <a:pPr>
              <a:lnSpc>
                <a:spcPts val="3776"/>
              </a:lnSpc>
            </a:pPr>
            <a:endParaRPr lang="en-US" sz="2697">
              <a:solidFill>
                <a:srgbClr val="FAFAF9"/>
              </a:solidFill>
              <a:latin typeface="Poppins Medium"/>
            </a:endParaRPr>
          </a:p>
        </p:txBody>
      </p:sp>
      <p:grpSp>
        <p:nvGrpSpPr>
          <p:cNvPr id="7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77526" y="4856303"/>
            <a:ext cx="453080" cy="453080"/>
            <a:chOff x="0" y="0"/>
            <a:chExt cx="1913890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FAFAF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 descr="Checkmark"/>
          <p:cNvSpPr/>
          <p:nvPr/>
        </p:nvSpPr>
        <p:spPr>
          <a:xfrm>
            <a:off x="9858613" y="4948761"/>
            <a:ext cx="290908" cy="268164"/>
          </a:xfrm>
          <a:custGeom>
            <a:avLst/>
            <a:gdLst/>
            <a:ahLst/>
            <a:cxnLst/>
            <a:rect l="l" t="t" r="r" b="b"/>
            <a:pathLst>
              <a:path w="290908" h="268164">
                <a:moveTo>
                  <a:pt x="0" y="0"/>
                </a:moveTo>
                <a:lnTo>
                  <a:pt x="290907" y="0"/>
                </a:lnTo>
                <a:lnTo>
                  <a:pt x="290907" y="268164"/>
                </a:lnTo>
                <a:lnTo>
                  <a:pt x="0" y="2681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77526" y="6292657"/>
            <a:ext cx="453080" cy="453080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FAFAF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 descr="Checkmark"/>
          <p:cNvSpPr/>
          <p:nvPr/>
        </p:nvSpPr>
        <p:spPr>
          <a:xfrm>
            <a:off x="9858613" y="6385115"/>
            <a:ext cx="290908" cy="268164"/>
          </a:xfrm>
          <a:custGeom>
            <a:avLst/>
            <a:gdLst/>
            <a:ahLst/>
            <a:cxnLst/>
            <a:rect l="l" t="t" r="r" b="b"/>
            <a:pathLst>
              <a:path w="290908" h="268164">
                <a:moveTo>
                  <a:pt x="0" y="0"/>
                </a:moveTo>
                <a:lnTo>
                  <a:pt x="290907" y="0"/>
                </a:lnTo>
                <a:lnTo>
                  <a:pt x="290907" y="268165"/>
                </a:lnTo>
                <a:lnTo>
                  <a:pt x="0" y="2681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77526" y="8200007"/>
            <a:ext cx="453080" cy="453080"/>
            <a:chOff x="0" y="0"/>
            <a:chExt cx="1913890" cy="19138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FAFAF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 descr="Checkmark"/>
          <p:cNvSpPr/>
          <p:nvPr/>
        </p:nvSpPr>
        <p:spPr>
          <a:xfrm>
            <a:off x="9858613" y="8292465"/>
            <a:ext cx="290908" cy="268164"/>
          </a:xfrm>
          <a:custGeom>
            <a:avLst/>
            <a:gdLst/>
            <a:ahLst/>
            <a:cxnLst/>
            <a:rect l="l" t="t" r="r" b="b"/>
            <a:pathLst>
              <a:path w="290908" h="268164">
                <a:moveTo>
                  <a:pt x="0" y="0"/>
                </a:moveTo>
                <a:lnTo>
                  <a:pt x="290907" y="0"/>
                </a:lnTo>
                <a:lnTo>
                  <a:pt x="290907" y="268164"/>
                </a:lnTo>
                <a:lnTo>
                  <a:pt x="0" y="2681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8713909" y="-8919140"/>
            <a:ext cx="1592417" cy="19424307"/>
            <a:chOff x="0" y="0"/>
            <a:chExt cx="538669" cy="657069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38669" cy="6570691"/>
            </a:xfrm>
            <a:custGeom>
              <a:avLst/>
              <a:gdLst/>
              <a:ahLst/>
              <a:cxnLst/>
              <a:rect l="l" t="t" r="r" b="b"/>
              <a:pathLst>
                <a:path w="538669" h="6570691">
                  <a:moveTo>
                    <a:pt x="0" y="0"/>
                  </a:moveTo>
                  <a:lnTo>
                    <a:pt x="538669" y="0"/>
                  </a:lnTo>
                  <a:lnTo>
                    <a:pt x="538669" y="6570691"/>
                  </a:lnTo>
                  <a:lnTo>
                    <a:pt x="0" y="6570691"/>
                  </a:lnTo>
                  <a:close/>
                </a:path>
              </a:pathLst>
            </a:custGeom>
            <a:solidFill>
              <a:srgbClr val="FAFAF9"/>
            </a:solid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2719774" y="411709"/>
            <a:ext cx="12848453" cy="80899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 dirty="0">
                <a:ln>
                  <a:noFill/>
                </a:ln>
                <a:solidFill>
                  <a:srgbClr val="FAFAF9"/>
                </a:solidFill>
                <a:effectLst/>
                <a:uLnTx/>
                <a:uFillTx/>
                <a:latin typeface="Telegraf Bold"/>
                <a:ea typeface="+mn-ea"/>
                <a:cs typeface="+mn-cs"/>
              </a:rPr>
              <a:t>Career Competencies</a:t>
            </a:r>
          </a:p>
        </p:txBody>
      </p:sp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455703" y="865655"/>
            <a:ext cx="803597" cy="355044"/>
          </a:xfrm>
          <a:custGeom>
            <a:avLst/>
            <a:gdLst/>
            <a:ahLst/>
            <a:cxnLst/>
            <a:rect l="l" t="t" r="r" b="b"/>
            <a:pathLst>
              <a:path w="803597" h="355044">
                <a:moveTo>
                  <a:pt x="0" y="0"/>
                </a:moveTo>
                <a:lnTo>
                  <a:pt x="803597" y="0"/>
                </a:lnTo>
                <a:lnTo>
                  <a:pt x="803597" y="355044"/>
                </a:lnTo>
                <a:lnTo>
                  <a:pt x="0" y="3550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52402" y="1598494"/>
            <a:ext cx="3529086" cy="3826270"/>
            <a:chOff x="0" y="0"/>
            <a:chExt cx="4705448" cy="5101694"/>
          </a:xfrm>
        </p:grpSpPr>
        <p:grpSp>
          <p:nvGrpSpPr>
            <p:cNvPr id="10" name="Group 10"/>
            <p:cNvGrpSpPr/>
            <p:nvPr/>
          </p:nvGrpSpPr>
          <p:grpSpPr>
            <a:xfrm>
              <a:off x="384" y="531457"/>
              <a:ext cx="4705064" cy="4570237"/>
              <a:chOff x="0" y="0"/>
              <a:chExt cx="1193692" cy="115948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193692" cy="1159486"/>
              </a:xfrm>
              <a:custGeom>
                <a:avLst/>
                <a:gdLst/>
                <a:ahLst/>
                <a:cxnLst/>
                <a:rect l="l" t="t" r="r" b="b"/>
                <a:pathLst>
                  <a:path w="1193692" h="1159486">
                    <a:moveTo>
                      <a:pt x="0" y="0"/>
                    </a:moveTo>
                    <a:lnTo>
                      <a:pt x="1193692" y="0"/>
                    </a:lnTo>
                    <a:lnTo>
                      <a:pt x="1193692" y="1159486"/>
                    </a:lnTo>
                    <a:lnTo>
                      <a:pt x="0" y="115948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4705448" cy="1913730"/>
              <a:chOff x="0" y="0"/>
              <a:chExt cx="2993618" cy="121752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993619" cy="1217520"/>
              </a:xfrm>
              <a:custGeom>
                <a:avLst/>
                <a:gdLst/>
                <a:ahLst/>
                <a:cxnLst/>
                <a:rect l="l" t="t" r="r" b="b"/>
                <a:pathLst>
                  <a:path w="2993619" h="1217520">
                    <a:moveTo>
                      <a:pt x="2869158" y="1217520"/>
                    </a:moveTo>
                    <a:lnTo>
                      <a:pt x="124460" y="1217520"/>
                    </a:lnTo>
                    <a:cubicBezTo>
                      <a:pt x="55880" y="1217520"/>
                      <a:pt x="0" y="1161640"/>
                      <a:pt x="0" y="109306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869159" y="0"/>
                    </a:lnTo>
                    <a:cubicBezTo>
                      <a:pt x="2937739" y="0"/>
                      <a:pt x="2993619" y="55880"/>
                      <a:pt x="2993619" y="124460"/>
                    </a:cubicBezTo>
                    <a:lnTo>
                      <a:pt x="2993619" y="1093060"/>
                    </a:lnTo>
                    <a:cubicBezTo>
                      <a:pt x="2993619" y="1161640"/>
                      <a:pt x="2937739" y="1217520"/>
                      <a:pt x="2869159" y="1217520"/>
                    </a:cubicBezTo>
                    <a:close/>
                  </a:path>
                </a:pathLst>
              </a:custGeom>
              <a:solidFill>
                <a:srgbClr val="D5E6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2931536" y="425224"/>
              <a:ext cx="1282854" cy="1282854"/>
            </a:xfrm>
            <a:custGeom>
              <a:avLst/>
              <a:gdLst/>
              <a:ahLst/>
              <a:cxnLst/>
              <a:rect l="l" t="t" r="r" b="b"/>
              <a:pathLst>
                <a:path w="1282854" h="1282854">
                  <a:moveTo>
                    <a:pt x="0" y="0"/>
                  </a:moveTo>
                  <a:lnTo>
                    <a:pt x="1282854" y="0"/>
                  </a:lnTo>
                  <a:lnTo>
                    <a:pt x="1282854" y="1282854"/>
                  </a:lnTo>
                  <a:lnTo>
                    <a:pt x="0" y="12828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 descr="Career and Self Development&#10;Proactively develop oneself and one’s career through continual&#10;personal and professional learning, awareness of one’s strengths and weaknesses, navigation of career opportunities, and networking to build relationships within and without one’s organization."/>
            <p:cNvSpPr txBox="1"/>
            <p:nvPr/>
          </p:nvSpPr>
          <p:spPr>
            <a:xfrm>
              <a:off x="296092" y="2192021"/>
              <a:ext cx="4151553" cy="2720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44"/>
                </a:lnSpc>
              </a:pPr>
              <a:r>
                <a:rPr lang="en-US" sz="1460" dirty="0">
                  <a:solidFill>
                    <a:srgbClr val="29214C"/>
                  </a:solidFill>
                  <a:latin typeface="Arimo"/>
                </a:rPr>
                <a:t>Proactively develop oneself and one’s career through continual</a:t>
              </a:r>
            </a:p>
            <a:p>
              <a:pPr>
                <a:lnSpc>
                  <a:spcPts val="2044"/>
                </a:lnSpc>
              </a:pPr>
              <a:r>
                <a:rPr lang="en-US" sz="1460" dirty="0">
                  <a:solidFill>
                    <a:srgbClr val="29214C"/>
                  </a:solidFill>
                  <a:latin typeface="Arimo"/>
                </a:rPr>
                <a:t>personal and professional learning, awareness of one’s strengths and weaknesses, navigation of career opportunities, and networking to build relationships within and without one’s organization.</a:t>
              </a:r>
            </a:p>
          </p:txBody>
        </p:sp>
        <p:sp>
          <p:nvSpPr>
            <p:cNvPr id="16" name="TextBox 16" descr="Career &amp; Self Development&#10;"/>
            <p:cNvSpPr txBox="1"/>
            <p:nvPr/>
          </p:nvSpPr>
          <p:spPr>
            <a:xfrm>
              <a:off x="296092" y="657076"/>
              <a:ext cx="3764992" cy="790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89"/>
                </a:lnSpc>
              </a:pPr>
              <a:r>
                <a:rPr lang="en-US" sz="1908" dirty="0">
                  <a:solidFill>
                    <a:srgbClr val="29214C"/>
                  </a:solidFill>
                  <a:latin typeface="Telegraf Bold"/>
                </a:rPr>
                <a:t>Career &amp; Self Development</a:t>
              </a:r>
            </a:p>
          </p:txBody>
        </p:sp>
      </p:grpSp>
      <p:grpSp>
        <p:nvGrpSpPr>
          <p:cNvPr id="17" name="Group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31639" y="1598494"/>
            <a:ext cx="3529086" cy="3826270"/>
            <a:chOff x="0" y="0"/>
            <a:chExt cx="4705448" cy="5101694"/>
          </a:xfrm>
        </p:grpSpPr>
        <p:grpSp>
          <p:nvGrpSpPr>
            <p:cNvPr id="18" name="Group 18"/>
            <p:cNvGrpSpPr/>
            <p:nvPr/>
          </p:nvGrpSpPr>
          <p:grpSpPr>
            <a:xfrm>
              <a:off x="384" y="531457"/>
              <a:ext cx="4705064" cy="4570237"/>
              <a:chOff x="0" y="0"/>
              <a:chExt cx="1193692" cy="1159486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193692" cy="1159486"/>
              </a:xfrm>
              <a:custGeom>
                <a:avLst/>
                <a:gdLst/>
                <a:ahLst/>
                <a:cxnLst/>
                <a:rect l="l" t="t" r="r" b="b"/>
                <a:pathLst>
                  <a:path w="1193692" h="1159486">
                    <a:moveTo>
                      <a:pt x="0" y="0"/>
                    </a:moveTo>
                    <a:lnTo>
                      <a:pt x="1193692" y="0"/>
                    </a:lnTo>
                    <a:lnTo>
                      <a:pt x="1193692" y="1159486"/>
                    </a:lnTo>
                    <a:lnTo>
                      <a:pt x="0" y="115948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0" y="0"/>
              <a:ext cx="4705448" cy="1913730"/>
              <a:chOff x="0" y="0"/>
              <a:chExt cx="2993618" cy="121752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993619" cy="1217520"/>
              </a:xfrm>
              <a:custGeom>
                <a:avLst/>
                <a:gdLst/>
                <a:ahLst/>
                <a:cxnLst/>
                <a:rect l="l" t="t" r="r" b="b"/>
                <a:pathLst>
                  <a:path w="2993619" h="1217520">
                    <a:moveTo>
                      <a:pt x="2869158" y="1217520"/>
                    </a:moveTo>
                    <a:lnTo>
                      <a:pt x="124460" y="1217520"/>
                    </a:lnTo>
                    <a:cubicBezTo>
                      <a:pt x="55880" y="1217520"/>
                      <a:pt x="0" y="1161640"/>
                      <a:pt x="0" y="109306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869159" y="0"/>
                    </a:lnTo>
                    <a:cubicBezTo>
                      <a:pt x="2937739" y="0"/>
                      <a:pt x="2993619" y="55880"/>
                      <a:pt x="2993619" y="124460"/>
                    </a:cubicBezTo>
                    <a:lnTo>
                      <a:pt x="2993619" y="1093060"/>
                    </a:lnTo>
                    <a:cubicBezTo>
                      <a:pt x="2993619" y="1161640"/>
                      <a:pt x="2937739" y="1217520"/>
                      <a:pt x="2869159" y="1217520"/>
                    </a:cubicBezTo>
                    <a:close/>
                  </a:path>
                </a:pathLst>
              </a:custGeom>
              <a:solidFill>
                <a:srgbClr val="D5E6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Freeform 22"/>
            <p:cNvSpPr/>
            <p:nvPr/>
          </p:nvSpPr>
          <p:spPr>
            <a:xfrm>
              <a:off x="3053065" y="457553"/>
              <a:ext cx="1219720" cy="1218195"/>
            </a:xfrm>
            <a:custGeom>
              <a:avLst/>
              <a:gdLst/>
              <a:ahLst/>
              <a:cxnLst/>
              <a:rect l="l" t="t" r="r" b="b"/>
              <a:pathLst>
                <a:path w="1219720" h="1218195">
                  <a:moveTo>
                    <a:pt x="0" y="0"/>
                  </a:moveTo>
                  <a:lnTo>
                    <a:pt x="1219720" y="0"/>
                  </a:lnTo>
                  <a:lnTo>
                    <a:pt x="1219720" y="1218195"/>
                  </a:lnTo>
                  <a:lnTo>
                    <a:pt x="0" y="1218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96092" y="2192021"/>
              <a:ext cx="4151553" cy="13546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44"/>
                </a:lnSpc>
              </a:pPr>
              <a:r>
                <a:rPr lang="en-US" sz="1460">
                  <a:solidFill>
                    <a:srgbClr val="29214C"/>
                  </a:solidFill>
                  <a:latin typeface="Arimo"/>
                </a:rPr>
                <a:t>Clearly and effectively exchange information, ideas, facts, and</a:t>
              </a:r>
            </a:p>
            <a:p>
              <a:pPr>
                <a:lnSpc>
                  <a:spcPts val="2044"/>
                </a:lnSpc>
              </a:pPr>
              <a:r>
                <a:rPr lang="en-US" sz="1460">
                  <a:solidFill>
                    <a:srgbClr val="29214C"/>
                  </a:solidFill>
                  <a:latin typeface="Arimo"/>
                </a:rPr>
                <a:t>perspectives with persons inside and outside of an organization.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296092" y="860276"/>
              <a:ext cx="3764992" cy="384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69"/>
                </a:lnSpc>
              </a:pPr>
              <a:r>
                <a:rPr lang="en-US" sz="1808">
                  <a:solidFill>
                    <a:srgbClr val="29214C"/>
                  </a:solidFill>
                  <a:latin typeface="Telegraf Bold"/>
                </a:rPr>
                <a:t>Communication</a:t>
              </a:r>
            </a:p>
          </p:txBody>
        </p:sp>
      </p:grpSp>
      <p:grpSp>
        <p:nvGrpSpPr>
          <p:cNvPr id="60" name="Group 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13150" y="1997086"/>
            <a:ext cx="3528798" cy="3427678"/>
            <a:chOff x="0" y="0"/>
            <a:chExt cx="1193692" cy="1159486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1193692" cy="1159486"/>
            </a:xfrm>
            <a:custGeom>
              <a:avLst/>
              <a:gdLst/>
              <a:ahLst/>
              <a:cxnLst/>
              <a:rect l="l" t="t" r="r" b="b"/>
              <a:pathLst>
                <a:path w="1193692" h="1159486">
                  <a:moveTo>
                    <a:pt x="0" y="0"/>
                  </a:moveTo>
                  <a:lnTo>
                    <a:pt x="1193692" y="0"/>
                  </a:lnTo>
                  <a:lnTo>
                    <a:pt x="1193692" y="1159486"/>
                  </a:lnTo>
                  <a:lnTo>
                    <a:pt x="0" y="1159486"/>
                  </a:lnTo>
                  <a:close/>
                </a:path>
              </a:pathLst>
            </a:custGeom>
            <a:solidFill>
              <a:srgbClr val="FFFFFF">
                <a:alpha val="34902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" name="Group 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10875" y="1598494"/>
            <a:ext cx="3529086" cy="3826270"/>
            <a:chOff x="0" y="0"/>
            <a:chExt cx="4705448" cy="5101694"/>
          </a:xfrm>
        </p:grpSpPr>
        <p:grpSp>
          <p:nvGrpSpPr>
            <p:cNvPr id="63" name="Group 63"/>
            <p:cNvGrpSpPr/>
            <p:nvPr/>
          </p:nvGrpSpPr>
          <p:grpSpPr>
            <a:xfrm>
              <a:off x="0" y="531457"/>
              <a:ext cx="4705064" cy="4570237"/>
              <a:chOff x="0" y="0"/>
              <a:chExt cx="1193692" cy="1159486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1193692" cy="1159486"/>
              </a:xfrm>
              <a:custGeom>
                <a:avLst/>
                <a:gdLst/>
                <a:ahLst/>
                <a:cxnLst/>
                <a:rect l="l" t="t" r="r" b="b"/>
                <a:pathLst>
                  <a:path w="1193692" h="1159486">
                    <a:moveTo>
                      <a:pt x="0" y="0"/>
                    </a:moveTo>
                    <a:lnTo>
                      <a:pt x="1193692" y="0"/>
                    </a:lnTo>
                    <a:lnTo>
                      <a:pt x="1193692" y="1159486"/>
                    </a:lnTo>
                    <a:lnTo>
                      <a:pt x="0" y="115948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" name="Group 65"/>
            <p:cNvGrpSpPr/>
            <p:nvPr/>
          </p:nvGrpSpPr>
          <p:grpSpPr>
            <a:xfrm>
              <a:off x="0" y="0"/>
              <a:ext cx="4705448" cy="1913730"/>
              <a:chOff x="0" y="0"/>
              <a:chExt cx="2993618" cy="1217520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2993619" cy="1217520"/>
              </a:xfrm>
              <a:custGeom>
                <a:avLst/>
                <a:gdLst/>
                <a:ahLst/>
                <a:cxnLst/>
                <a:rect l="l" t="t" r="r" b="b"/>
                <a:pathLst>
                  <a:path w="2993619" h="1217520">
                    <a:moveTo>
                      <a:pt x="2869158" y="1217520"/>
                    </a:moveTo>
                    <a:lnTo>
                      <a:pt x="124460" y="1217520"/>
                    </a:lnTo>
                    <a:cubicBezTo>
                      <a:pt x="55880" y="1217520"/>
                      <a:pt x="0" y="1161640"/>
                      <a:pt x="0" y="109306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869159" y="0"/>
                    </a:lnTo>
                    <a:cubicBezTo>
                      <a:pt x="2937739" y="0"/>
                      <a:pt x="2993619" y="55880"/>
                      <a:pt x="2993619" y="124460"/>
                    </a:cubicBezTo>
                    <a:lnTo>
                      <a:pt x="2993619" y="1093060"/>
                    </a:lnTo>
                    <a:cubicBezTo>
                      <a:pt x="2993619" y="1161640"/>
                      <a:pt x="2937739" y="1217520"/>
                      <a:pt x="2869159" y="1217520"/>
                    </a:cubicBezTo>
                    <a:close/>
                  </a:path>
                </a:pathLst>
              </a:custGeom>
              <a:solidFill>
                <a:srgbClr val="D5E6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" name="Freeform 67"/>
            <p:cNvSpPr/>
            <p:nvPr/>
          </p:nvSpPr>
          <p:spPr>
            <a:xfrm>
              <a:off x="3078137" y="425224"/>
              <a:ext cx="1219375" cy="1219375"/>
            </a:xfrm>
            <a:custGeom>
              <a:avLst/>
              <a:gdLst/>
              <a:ahLst/>
              <a:cxnLst/>
              <a:rect l="l" t="t" r="r" b="b"/>
              <a:pathLst>
                <a:path w="1219375" h="1219375">
                  <a:moveTo>
                    <a:pt x="0" y="0"/>
                  </a:moveTo>
                  <a:lnTo>
                    <a:pt x="1219375" y="0"/>
                  </a:lnTo>
                  <a:lnTo>
                    <a:pt x="1219375" y="1219374"/>
                  </a:lnTo>
                  <a:lnTo>
                    <a:pt x="0" y="1219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296092" y="2192021"/>
              <a:ext cx="4151553" cy="13546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44"/>
                </a:lnSpc>
              </a:pPr>
              <a:r>
                <a:rPr lang="en-US" sz="1460">
                  <a:solidFill>
                    <a:srgbClr val="29214C"/>
                  </a:solidFill>
                  <a:latin typeface="Arimo"/>
                </a:rPr>
                <a:t>Identify and respond to needs based upon an understanding</a:t>
              </a:r>
            </a:p>
            <a:p>
              <a:pPr>
                <a:lnSpc>
                  <a:spcPts val="2044"/>
                </a:lnSpc>
              </a:pPr>
              <a:r>
                <a:rPr lang="en-US" sz="1460">
                  <a:solidFill>
                    <a:srgbClr val="29214C"/>
                  </a:solidFill>
                  <a:latin typeface="Arimo"/>
                </a:rPr>
                <a:t>of situational context and logical analysis of relevant information.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296092" y="860276"/>
              <a:ext cx="3764992" cy="384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69"/>
                </a:lnSpc>
              </a:pPr>
              <a:r>
                <a:rPr lang="en-US" sz="1808">
                  <a:solidFill>
                    <a:srgbClr val="29214C"/>
                  </a:solidFill>
                  <a:latin typeface="Telegraf Bold"/>
                </a:rPr>
                <a:t>Critical Thinking</a:t>
              </a:r>
            </a:p>
          </p:txBody>
        </p:sp>
      </p:grpSp>
      <p:grpSp>
        <p:nvGrpSpPr>
          <p:cNvPr id="25" name="Group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192153" y="1598494"/>
            <a:ext cx="3529086" cy="3826270"/>
            <a:chOff x="0" y="0"/>
            <a:chExt cx="4705448" cy="5101694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531457"/>
              <a:ext cx="4705064" cy="4570237"/>
              <a:chOff x="0" y="0"/>
              <a:chExt cx="1193692" cy="115948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193692" cy="1159486"/>
              </a:xfrm>
              <a:custGeom>
                <a:avLst/>
                <a:gdLst/>
                <a:ahLst/>
                <a:cxnLst/>
                <a:rect l="l" t="t" r="r" b="b"/>
                <a:pathLst>
                  <a:path w="1193692" h="1159486">
                    <a:moveTo>
                      <a:pt x="0" y="0"/>
                    </a:moveTo>
                    <a:lnTo>
                      <a:pt x="1193692" y="0"/>
                    </a:lnTo>
                    <a:lnTo>
                      <a:pt x="1193692" y="1159486"/>
                    </a:lnTo>
                    <a:lnTo>
                      <a:pt x="0" y="115948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0" y="0"/>
              <a:ext cx="4705448" cy="1913730"/>
              <a:chOff x="0" y="0"/>
              <a:chExt cx="2993618" cy="121752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2993619" cy="1217520"/>
              </a:xfrm>
              <a:custGeom>
                <a:avLst/>
                <a:gdLst/>
                <a:ahLst/>
                <a:cxnLst/>
                <a:rect l="l" t="t" r="r" b="b"/>
                <a:pathLst>
                  <a:path w="2993619" h="1217520">
                    <a:moveTo>
                      <a:pt x="2869158" y="1217520"/>
                    </a:moveTo>
                    <a:lnTo>
                      <a:pt x="124460" y="1217520"/>
                    </a:lnTo>
                    <a:cubicBezTo>
                      <a:pt x="55880" y="1217520"/>
                      <a:pt x="0" y="1161640"/>
                      <a:pt x="0" y="109306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869159" y="0"/>
                    </a:lnTo>
                    <a:cubicBezTo>
                      <a:pt x="2937739" y="0"/>
                      <a:pt x="2993619" y="55880"/>
                      <a:pt x="2993619" y="124460"/>
                    </a:cubicBezTo>
                    <a:lnTo>
                      <a:pt x="2993619" y="1093060"/>
                    </a:lnTo>
                    <a:cubicBezTo>
                      <a:pt x="2993619" y="1161640"/>
                      <a:pt x="2937739" y="1217520"/>
                      <a:pt x="2869159" y="1217520"/>
                    </a:cubicBezTo>
                    <a:close/>
                  </a:path>
                </a:pathLst>
              </a:custGeom>
              <a:solidFill>
                <a:srgbClr val="D5E6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" name="Freeform 30"/>
            <p:cNvSpPr/>
            <p:nvPr/>
          </p:nvSpPr>
          <p:spPr>
            <a:xfrm>
              <a:off x="3419019" y="568137"/>
              <a:ext cx="932381" cy="933548"/>
            </a:xfrm>
            <a:custGeom>
              <a:avLst/>
              <a:gdLst/>
              <a:ahLst/>
              <a:cxnLst/>
              <a:rect l="l" t="t" r="r" b="b"/>
              <a:pathLst>
                <a:path w="932381" h="933548">
                  <a:moveTo>
                    <a:pt x="0" y="0"/>
                  </a:moveTo>
                  <a:lnTo>
                    <a:pt x="932381" y="0"/>
                  </a:lnTo>
                  <a:lnTo>
                    <a:pt x="932381" y="933548"/>
                  </a:lnTo>
                  <a:lnTo>
                    <a:pt x="0" y="933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296092" y="2192021"/>
              <a:ext cx="4151553" cy="2720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44"/>
                </a:lnSpc>
              </a:pPr>
              <a:r>
                <a:rPr lang="en-US" sz="1460">
                  <a:solidFill>
                    <a:srgbClr val="29214C"/>
                  </a:solidFill>
                  <a:latin typeface="Arimo"/>
                </a:rPr>
                <a:t>Demonstrate the awareness, attitude, knowledge, and skills</a:t>
              </a:r>
            </a:p>
            <a:p>
              <a:pPr>
                <a:lnSpc>
                  <a:spcPts val="2044"/>
                </a:lnSpc>
              </a:pPr>
              <a:r>
                <a:rPr lang="en-US" sz="1460">
                  <a:solidFill>
                    <a:srgbClr val="29214C"/>
                  </a:solidFill>
                  <a:latin typeface="Arimo"/>
                </a:rPr>
                <a:t>required to equitably engage and include people from different</a:t>
              </a:r>
            </a:p>
            <a:p>
              <a:pPr>
                <a:lnSpc>
                  <a:spcPts val="2044"/>
                </a:lnSpc>
              </a:pPr>
              <a:r>
                <a:rPr lang="en-US" sz="1460">
                  <a:solidFill>
                    <a:srgbClr val="29214C"/>
                  </a:solidFill>
                  <a:latin typeface="Arimo"/>
                </a:rPr>
                <a:t>local and global cultures. Engage in anti-racist practices that</a:t>
              </a:r>
            </a:p>
            <a:p>
              <a:pPr>
                <a:lnSpc>
                  <a:spcPts val="2044"/>
                </a:lnSpc>
              </a:pPr>
              <a:r>
                <a:rPr lang="en-US" sz="1460">
                  <a:solidFill>
                    <a:srgbClr val="29214C"/>
                  </a:solidFill>
                  <a:latin typeface="Arimo"/>
                </a:rPr>
                <a:t>actively challenge the systems, structures, and policies of racism.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296092" y="860276"/>
              <a:ext cx="3764992" cy="384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69"/>
                </a:lnSpc>
              </a:pPr>
              <a:r>
                <a:rPr lang="en-US" sz="1808">
                  <a:solidFill>
                    <a:srgbClr val="29214C"/>
                  </a:solidFill>
                  <a:latin typeface="Telegraf Bold"/>
                </a:rPr>
                <a:t>Equity &amp; Inclusion</a:t>
              </a:r>
            </a:p>
          </p:txBody>
        </p:sp>
      </p:grpSp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52402" y="6434818"/>
            <a:ext cx="3528798" cy="3427678"/>
            <a:chOff x="0" y="0"/>
            <a:chExt cx="1193692" cy="115948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93692" cy="1159486"/>
            </a:xfrm>
            <a:custGeom>
              <a:avLst/>
              <a:gdLst/>
              <a:ahLst/>
              <a:cxnLst/>
              <a:rect l="l" t="t" r="r" b="b"/>
              <a:pathLst>
                <a:path w="1193692" h="1159486">
                  <a:moveTo>
                    <a:pt x="0" y="0"/>
                  </a:moveTo>
                  <a:lnTo>
                    <a:pt x="1193692" y="0"/>
                  </a:lnTo>
                  <a:lnTo>
                    <a:pt x="1193692" y="1159486"/>
                  </a:lnTo>
                  <a:lnTo>
                    <a:pt x="0" y="11594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52402" y="5982346"/>
            <a:ext cx="3529086" cy="1435298"/>
            <a:chOff x="0" y="0"/>
            <a:chExt cx="2993618" cy="12175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93619" cy="1217520"/>
            </a:xfrm>
            <a:custGeom>
              <a:avLst/>
              <a:gdLst/>
              <a:ahLst/>
              <a:cxnLst/>
              <a:rect l="l" t="t" r="r" b="b"/>
              <a:pathLst>
                <a:path w="2993619" h="1217520">
                  <a:moveTo>
                    <a:pt x="2869158" y="1217520"/>
                  </a:moveTo>
                  <a:lnTo>
                    <a:pt x="124460" y="1217520"/>
                  </a:lnTo>
                  <a:cubicBezTo>
                    <a:pt x="55880" y="1217520"/>
                    <a:pt x="0" y="1161640"/>
                    <a:pt x="0" y="10930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69159" y="0"/>
                  </a:lnTo>
                  <a:cubicBezTo>
                    <a:pt x="2937739" y="0"/>
                    <a:pt x="2993619" y="55880"/>
                    <a:pt x="2993619" y="124460"/>
                  </a:cubicBezTo>
                  <a:lnTo>
                    <a:pt x="2993619" y="1093060"/>
                  </a:lnTo>
                  <a:cubicBezTo>
                    <a:pt x="2993619" y="1161640"/>
                    <a:pt x="2937739" y="1217520"/>
                    <a:pt x="2869159" y="1217520"/>
                  </a:cubicBezTo>
                  <a:close/>
                </a:path>
              </a:pathLst>
            </a:custGeom>
            <a:solidFill>
              <a:srgbClr val="D5E6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51302" y="6226379"/>
            <a:ext cx="961893" cy="960690"/>
          </a:xfrm>
          <a:custGeom>
            <a:avLst/>
            <a:gdLst/>
            <a:ahLst/>
            <a:cxnLst/>
            <a:rect l="l" t="t" r="r" b="b"/>
            <a:pathLst>
              <a:path w="961893" h="960690">
                <a:moveTo>
                  <a:pt x="0" y="0"/>
                </a:moveTo>
                <a:lnTo>
                  <a:pt x="961893" y="0"/>
                </a:lnTo>
                <a:lnTo>
                  <a:pt x="961893" y="960690"/>
                </a:lnTo>
                <a:lnTo>
                  <a:pt x="0" y="96069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4"/>
          <p:cNvSpPr txBox="1"/>
          <p:nvPr/>
        </p:nvSpPr>
        <p:spPr>
          <a:xfrm>
            <a:off x="1774471" y="6620408"/>
            <a:ext cx="2823744" cy="295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9"/>
              </a:lnSpc>
            </a:pPr>
            <a:r>
              <a:rPr lang="en-US" sz="1808">
                <a:solidFill>
                  <a:srgbClr val="29214C"/>
                </a:solidFill>
                <a:latin typeface="Telegraf Bold"/>
              </a:rPr>
              <a:t>Leadership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774471" y="7616836"/>
            <a:ext cx="3113665" cy="7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44"/>
              </a:lnSpc>
            </a:pPr>
            <a:r>
              <a:rPr lang="en-US" sz="1460">
                <a:solidFill>
                  <a:srgbClr val="29214C"/>
                </a:solidFill>
                <a:latin typeface="Arimo"/>
              </a:rPr>
              <a:t>Recognize and capitalize on personal and team strengths to achieve organizational goals.</a:t>
            </a:r>
          </a:p>
        </p:txBody>
      </p:sp>
      <p:grpSp>
        <p:nvGrpSpPr>
          <p:cNvPr id="35" name="Group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46141" y="6434818"/>
            <a:ext cx="3528798" cy="3427678"/>
            <a:chOff x="0" y="0"/>
            <a:chExt cx="1193692" cy="115948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193692" cy="1159486"/>
            </a:xfrm>
            <a:custGeom>
              <a:avLst/>
              <a:gdLst/>
              <a:ahLst/>
              <a:cxnLst/>
              <a:rect l="l" t="t" r="r" b="b"/>
              <a:pathLst>
                <a:path w="1193692" h="1159486">
                  <a:moveTo>
                    <a:pt x="0" y="0"/>
                  </a:moveTo>
                  <a:lnTo>
                    <a:pt x="1193692" y="0"/>
                  </a:lnTo>
                  <a:lnTo>
                    <a:pt x="1193692" y="1159486"/>
                  </a:lnTo>
                  <a:lnTo>
                    <a:pt x="0" y="11594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46141" y="5982346"/>
            <a:ext cx="3529086" cy="1435298"/>
            <a:chOff x="0" y="0"/>
            <a:chExt cx="2993618" cy="121752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2993619" cy="1217520"/>
            </a:xfrm>
            <a:custGeom>
              <a:avLst/>
              <a:gdLst/>
              <a:ahLst/>
              <a:cxnLst/>
              <a:rect l="l" t="t" r="r" b="b"/>
              <a:pathLst>
                <a:path w="2993619" h="1217520">
                  <a:moveTo>
                    <a:pt x="2869158" y="1217520"/>
                  </a:moveTo>
                  <a:lnTo>
                    <a:pt x="124460" y="1217520"/>
                  </a:lnTo>
                  <a:cubicBezTo>
                    <a:pt x="55880" y="1217520"/>
                    <a:pt x="0" y="1161640"/>
                    <a:pt x="0" y="10930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69159" y="0"/>
                  </a:lnTo>
                  <a:cubicBezTo>
                    <a:pt x="2937739" y="0"/>
                    <a:pt x="2993619" y="55880"/>
                    <a:pt x="2993619" y="124460"/>
                  </a:cubicBezTo>
                  <a:lnTo>
                    <a:pt x="2993619" y="1093060"/>
                  </a:lnTo>
                  <a:cubicBezTo>
                    <a:pt x="2993619" y="1161640"/>
                    <a:pt x="2937739" y="1217520"/>
                    <a:pt x="2869159" y="1217520"/>
                  </a:cubicBezTo>
                  <a:close/>
                </a:path>
              </a:pathLst>
            </a:custGeom>
            <a:solidFill>
              <a:srgbClr val="D5E6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Freeform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70389" y="6266534"/>
            <a:ext cx="865838" cy="866922"/>
          </a:xfrm>
          <a:custGeom>
            <a:avLst/>
            <a:gdLst/>
            <a:ahLst/>
            <a:cxnLst/>
            <a:rect l="l" t="t" r="r" b="b"/>
            <a:pathLst>
              <a:path w="865838" h="866922">
                <a:moveTo>
                  <a:pt x="0" y="0"/>
                </a:moveTo>
                <a:lnTo>
                  <a:pt x="865839" y="0"/>
                </a:lnTo>
                <a:lnTo>
                  <a:pt x="865839" y="866921"/>
                </a:lnTo>
                <a:lnTo>
                  <a:pt x="0" y="86692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TextBox 41"/>
          <p:cNvSpPr txBox="1"/>
          <p:nvPr/>
        </p:nvSpPr>
        <p:spPr>
          <a:xfrm>
            <a:off x="5653708" y="6620408"/>
            <a:ext cx="2823744" cy="295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9"/>
              </a:lnSpc>
            </a:pPr>
            <a:r>
              <a:rPr lang="en-US" sz="1808">
                <a:solidFill>
                  <a:srgbClr val="29214C"/>
                </a:solidFill>
                <a:latin typeface="Telegraf Bold"/>
              </a:rPr>
              <a:t>Professionalism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653708" y="7616836"/>
            <a:ext cx="3113665" cy="128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44"/>
              </a:lnSpc>
            </a:pPr>
            <a:r>
              <a:rPr lang="en-US" sz="1460">
                <a:solidFill>
                  <a:srgbClr val="29214C"/>
                </a:solidFill>
                <a:latin typeface="Arimo"/>
              </a:rPr>
              <a:t>Knowing work environments differ greatly, understand and</a:t>
            </a:r>
          </a:p>
          <a:p>
            <a:pPr>
              <a:lnSpc>
                <a:spcPts val="2044"/>
              </a:lnSpc>
            </a:pPr>
            <a:r>
              <a:rPr lang="en-US" sz="1460">
                <a:solidFill>
                  <a:srgbClr val="29214C"/>
                </a:solidFill>
                <a:latin typeface="Arimo"/>
              </a:rPr>
              <a:t>demonstrate effective work habits, and act in the interest of the</a:t>
            </a:r>
          </a:p>
          <a:p>
            <a:pPr>
              <a:lnSpc>
                <a:spcPts val="2044"/>
              </a:lnSpc>
            </a:pPr>
            <a:r>
              <a:rPr lang="en-US" sz="1460">
                <a:solidFill>
                  <a:srgbClr val="29214C"/>
                </a:solidFill>
                <a:latin typeface="Arimo"/>
              </a:rPr>
              <a:t>larger community and workplace.</a:t>
            </a:r>
          </a:p>
        </p:txBody>
      </p:sp>
      <p:grpSp>
        <p:nvGrpSpPr>
          <p:cNvPr id="50" name="Group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10875" y="6434818"/>
            <a:ext cx="3528798" cy="3427678"/>
            <a:chOff x="0" y="0"/>
            <a:chExt cx="1193692" cy="1159486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193692" cy="1159486"/>
            </a:xfrm>
            <a:custGeom>
              <a:avLst/>
              <a:gdLst/>
              <a:ahLst/>
              <a:cxnLst/>
              <a:rect l="l" t="t" r="r" b="b"/>
              <a:pathLst>
                <a:path w="1193692" h="1159486">
                  <a:moveTo>
                    <a:pt x="0" y="0"/>
                  </a:moveTo>
                  <a:lnTo>
                    <a:pt x="1193692" y="0"/>
                  </a:lnTo>
                  <a:lnTo>
                    <a:pt x="1193692" y="1159486"/>
                  </a:lnTo>
                  <a:lnTo>
                    <a:pt x="0" y="1159486"/>
                  </a:lnTo>
                  <a:close/>
                </a:path>
              </a:pathLst>
            </a:custGeom>
            <a:solidFill>
              <a:srgbClr val="FFFFFF">
                <a:alpha val="34902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" name="Group 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10875" y="5982346"/>
            <a:ext cx="3529086" cy="3880150"/>
            <a:chOff x="0" y="0"/>
            <a:chExt cx="4705448" cy="5173533"/>
          </a:xfrm>
        </p:grpSpPr>
        <p:grpSp>
          <p:nvGrpSpPr>
            <p:cNvPr id="53" name="Group 53"/>
            <p:cNvGrpSpPr/>
            <p:nvPr/>
          </p:nvGrpSpPr>
          <p:grpSpPr>
            <a:xfrm>
              <a:off x="0" y="603296"/>
              <a:ext cx="4705064" cy="4570237"/>
              <a:chOff x="0" y="0"/>
              <a:chExt cx="1193692" cy="1159486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1193692" cy="1159486"/>
              </a:xfrm>
              <a:custGeom>
                <a:avLst/>
                <a:gdLst/>
                <a:ahLst/>
                <a:cxnLst/>
                <a:rect l="l" t="t" r="r" b="b"/>
                <a:pathLst>
                  <a:path w="1193692" h="1159486">
                    <a:moveTo>
                      <a:pt x="0" y="0"/>
                    </a:moveTo>
                    <a:lnTo>
                      <a:pt x="1193692" y="0"/>
                    </a:lnTo>
                    <a:lnTo>
                      <a:pt x="1193692" y="1159486"/>
                    </a:lnTo>
                    <a:lnTo>
                      <a:pt x="0" y="115948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" name="Group 55"/>
            <p:cNvGrpSpPr/>
            <p:nvPr/>
          </p:nvGrpSpPr>
          <p:grpSpPr>
            <a:xfrm>
              <a:off x="0" y="0"/>
              <a:ext cx="4705448" cy="1913730"/>
              <a:chOff x="0" y="0"/>
              <a:chExt cx="2993618" cy="121752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2993619" cy="1217520"/>
              </a:xfrm>
              <a:custGeom>
                <a:avLst/>
                <a:gdLst/>
                <a:ahLst/>
                <a:cxnLst/>
                <a:rect l="l" t="t" r="r" b="b"/>
                <a:pathLst>
                  <a:path w="2993619" h="1217520">
                    <a:moveTo>
                      <a:pt x="2869158" y="1217520"/>
                    </a:moveTo>
                    <a:lnTo>
                      <a:pt x="124460" y="1217520"/>
                    </a:lnTo>
                    <a:cubicBezTo>
                      <a:pt x="55880" y="1217520"/>
                      <a:pt x="0" y="1161640"/>
                      <a:pt x="0" y="109306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869159" y="0"/>
                    </a:lnTo>
                    <a:cubicBezTo>
                      <a:pt x="2937739" y="0"/>
                      <a:pt x="2993619" y="55880"/>
                      <a:pt x="2993619" y="124460"/>
                    </a:cubicBezTo>
                    <a:lnTo>
                      <a:pt x="2993619" y="1093060"/>
                    </a:lnTo>
                    <a:cubicBezTo>
                      <a:pt x="2993619" y="1161640"/>
                      <a:pt x="2937739" y="1217520"/>
                      <a:pt x="2869159" y="1217520"/>
                    </a:cubicBezTo>
                    <a:close/>
                  </a:path>
                </a:pathLst>
              </a:custGeom>
              <a:solidFill>
                <a:srgbClr val="D5E6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" name="Freeform 57"/>
            <p:cNvSpPr/>
            <p:nvPr/>
          </p:nvSpPr>
          <p:spPr>
            <a:xfrm>
              <a:off x="3078137" y="469538"/>
              <a:ext cx="1219375" cy="1194224"/>
            </a:xfrm>
            <a:custGeom>
              <a:avLst/>
              <a:gdLst/>
              <a:ahLst/>
              <a:cxnLst/>
              <a:rect l="l" t="t" r="r" b="b"/>
              <a:pathLst>
                <a:path w="1219375" h="1194224">
                  <a:moveTo>
                    <a:pt x="0" y="0"/>
                  </a:moveTo>
                  <a:lnTo>
                    <a:pt x="1219375" y="0"/>
                  </a:lnTo>
                  <a:lnTo>
                    <a:pt x="1219375" y="1194225"/>
                  </a:lnTo>
                  <a:lnTo>
                    <a:pt x="0" y="11942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1053" b="-105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296092" y="2192021"/>
              <a:ext cx="4151553" cy="1703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44"/>
                </a:lnSpc>
              </a:pPr>
              <a:r>
                <a:rPr lang="en-US" sz="1460">
                  <a:solidFill>
                    <a:srgbClr val="29214C"/>
                  </a:solidFill>
                  <a:latin typeface="Arimo"/>
                </a:rPr>
                <a:t>Build and maintain collaborative relationships to work effectively toward common goals, while appreciating diverse viewpoints and shared responsibilities.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296092" y="860276"/>
              <a:ext cx="3764992" cy="384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69"/>
                </a:lnSpc>
              </a:pPr>
              <a:r>
                <a:rPr lang="en-US" sz="1808">
                  <a:solidFill>
                    <a:srgbClr val="29214C"/>
                  </a:solidFill>
                  <a:latin typeface="Telegraf Bold"/>
                </a:rPr>
                <a:t>Teamwork</a:t>
              </a:r>
            </a:p>
          </p:txBody>
        </p:sp>
      </p:grpSp>
      <p:grpSp>
        <p:nvGrpSpPr>
          <p:cNvPr id="42" name="Group 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192153" y="5982346"/>
            <a:ext cx="3543301" cy="3880150"/>
            <a:chOff x="0" y="0"/>
            <a:chExt cx="4724401" cy="5173533"/>
          </a:xfrm>
        </p:grpSpPr>
        <p:grpSp>
          <p:nvGrpSpPr>
            <p:cNvPr id="43" name="Group 43"/>
            <p:cNvGrpSpPr/>
            <p:nvPr/>
          </p:nvGrpSpPr>
          <p:grpSpPr>
            <a:xfrm>
              <a:off x="19336" y="603296"/>
              <a:ext cx="4705064" cy="4570237"/>
              <a:chOff x="0" y="0"/>
              <a:chExt cx="1193692" cy="115948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1193692" cy="1159486"/>
              </a:xfrm>
              <a:custGeom>
                <a:avLst/>
                <a:gdLst/>
                <a:ahLst/>
                <a:cxnLst/>
                <a:rect l="l" t="t" r="r" b="b"/>
                <a:pathLst>
                  <a:path w="1193692" h="1159486">
                    <a:moveTo>
                      <a:pt x="0" y="0"/>
                    </a:moveTo>
                    <a:lnTo>
                      <a:pt x="1193692" y="0"/>
                    </a:lnTo>
                    <a:lnTo>
                      <a:pt x="1193692" y="1159486"/>
                    </a:lnTo>
                    <a:lnTo>
                      <a:pt x="0" y="115948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0" y="0"/>
              <a:ext cx="4705448" cy="1913730"/>
              <a:chOff x="0" y="0"/>
              <a:chExt cx="2993618" cy="121752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2993619" cy="1217520"/>
              </a:xfrm>
              <a:custGeom>
                <a:avLst/>
                <a:gdLst/>
                <a:ahLst/>
                <a:cxnLst/>
                <a:rect l="l" t="t" r="r" b="b"/>
                <a:pathLst>
                  <a:path w="2993619" h="1217520">
                    <a:moveTo>
                      <a:pt x="2869158" y="1217520"/>
                    </a:moveTo>
                    <a:lnTo>
                      <a:pt x="124460" y="1217520"/>
                    </a:lnTo>
                    <a:cubicBezTo>
                      <a:pt x="55880" y="1217520"/>
                      <a:pt x="0" y="1161640"/>
                      <a:pt x="0" y="109306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869159" y="0"/>
                    </a:lnTo>
                    <a:cubicBezTo>
                      <a:pt x="2937739" y="0"/>
                      <a:pt x="2993619" y="55880"/>
                      <a:pt x="2993619" y="124460"/>
                    </a:cubicBezTo>
                    <a:lnTo>
                      <a:pt x="2993619" y="1093060"/>
                    </a:lnTo>
                    <a:cubicBezTo>
                      <a:pt x="2993619" y="1161640"/>
                      <a:pt x="2937739" y="1217520"/>
                      <a:pt x="2869159" y="1217520"/>
                    </a:cubicBezTo>
                    <a:close/>
                  </a:path>
                </a:pathLst>
              </a:custGeom>
              <a:solidFill>
                <a:srgbClr val="D5E6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" name="Freeform 47"/>
            <p:cNvSpPr/>
            <p:nvPr/>
          </p:nvSpPr>
          <p:spPr>
            <a:xfrm>
              <a:off x="3132026" y="469538"/>
              <a:ext cx="1219375" cy="1219375"/>
            </a:xfrm>
            <a:custGeom>
              <a:avLst/>
              <a:gdLst/>
              <a:ahLst/>
              <a:cxnLst/>
              <a:rect l="l" t="t" r="r" b="b"/>
              <a:pathLst>
                <a:path w="1219375" h="1219375">
                  <a:moveTo>
                    <a:pt x="0" y="0"/>
                  </a:moveTo>
                  <a:lnTo>
                    <a:pt x="1219374" y="0"/>
                  </a:lnTo>
                  <a:lnTo>
                    <a:pt x="1219374" y="1219375"/>
                  </a:lnTo>
                  <a:lnTo>
                    <a:pt x="0" y="12193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296092" y="2192021"/>
              <a:ext cx="4151553" cy="13546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44"/>
                </a:lnSpc>
              </a:pPr>
              <a:r>
                <a:rPr lang="en-US" sz="1460">
                  <a:solidFill>
                    <a:srgbClr val="29214C"/>
                  </a:solidFill>
                  <a:latin typeface="Arimo"/>
                </a:rPr>
                <a:t>Understand and leverage technologies ethically to enhance</a:t>
              </a:r>
            </a:p>
            <a:p>
              <a:pPr>
                <a:lnSpc>
                  <a:spcPts val="2044"/>
                </a:lnSpc>
              </a:pPr>
              <a:r>
                <a:rPr lang="en-US" sz="1460">
                  <a:solidFill>
                    <a:srgbClr val="29214C"/>
                  </a:solidFill>
                  <a:latin typeface="Arimo"/>
                </a:rPr>
                <a:t>efficiencies, complete tasks, and accomplish goals.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296092" y="860276"/>
              <a:ext cx="3764992" cy="384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69"/>
                </a:lnSpc>
              </a:pPr>
              <a:r>
                <a:rPr lang="en-US" sz="1808">
                  <a:solidFill>
                    <a:srgbClr val="29214C"/>
                  </a:solidFill>
                  <a:latin typeface="Telegraf Bold"/>
                </a:rPr>
                <a:t>Technology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2991" y="2270375"/>
            <a:ext cx="7261524" cy="7261524"/>
            <a:chOff x="0" y="0"/>
            <a:chExt cx="1912500" cy="1912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2500" cy="1912500"/>
            </a:xfrm>
            <a:custGeom>
              <a:avLst/>
              <a:gdLst/>
              <a:ahLst/>
              <a:cxnLst/>
              <a:rect l="l" t="t" r="r" b="b"/>
              <a:pathLst>
                <a:path w="1912500" h="1912500">
                  <a:moveTo>
                    <a:pt x="54374" y="0"/>
                  </a:moveTo>
                  <a:lnTo>
                    <a:pt x="1858126" y="0"/>
                  </a:lnTo>
                  <a:cubicBezTo>
                    <a:pt x="1888156" y="0"/>
                    <a:pt x="1912500" y="24344"/>
                    <a:pt x="1912500" y="54374"/>
                  </a:cubicBezTo>
                  <a:lnTo>
                    <a:pt x="1912500" y="1858126"/>
                  </a:lnTo>
                  <a:cubicBezTo>
                    <a:pt x="1912500" y="1888156"/>
                    <a:pt x="1888156" y="1912500"/>
                    <a:pt x="1858126" y="1912500"/>
                  </a:cubicBezTo>
                  <a:lnTo>
                    <a:pt x="54374" y="1912500"/>
                  </a:lnTo>
                  <a:cubicBezTo>
                    <a:pt x="39953" y="1912500"/>
                    <a:pt x="26123" y="1906771"/>
                    <a:pt x="15926" y="1896574"/>
                  </a:cubicBezTo>
                  <a:cubicBezTo>
                    <a:pt x="5729" y="1886377"/>
                    <a:pt x="0" y="1872547"/>
                    <a:pt x="0" y="1858126"/>
                  </a:cubicBezTo>
                  <a:lnTo>
                    <a:pt x="0" y="54374"/>
                  </a:lnTo>
                  <a:cubicBezTo>
                    <a:pt x="0" y="24344"/>
                    <a:pt x="24344" y="0"/>
                    <a:pt x="54374" y="0"/>
                  </a:cubicBezTo>
                  <a:close/>
                </a:path>
              </a:pathLst>
            </a:custGeom>
            <a:solidFill>
              <a:srgbClr val="FAFA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12500" cy="1950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6378476" y="324436"/>
            <a:ext cx="4690077" cy="125612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30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59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Gothic"/>
                <a:ea typeface="+mn-ea"/>
                <a:cs typeface="+mn-cs"/>
              </a:rPr>
              <a:t>HuskyCT</a:t>
            </a:r>
            <a:r>
              <a:rPr kumimoji="0" lang="en-US" sz="735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Gothic"/>
                <a:ea typeface="+mn-ea"/>
                <a:cs typeface="+mn-cs"/>
              </a:rPr>
              <a:t> Offerings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997776" y="2270375"/>
            <a:ext cx="7261524" cy="7261524"/>
            <a:chOff x="0" y="0"/>
            <a:chExt cx="1912500" cy="1912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2500" cy="1912500"/>
            </a:xfrm>
            <a:custGeom>
              <a:avLst/>
              <a:gdLst/>
              <a:ahLst/>
              <a:cxnLst/>
              <a:rect l="l" t="t" r="r" b="b"/>
              <a:pathLst>
                <a:path w="1912500" h="1912500">
                  <a:moveTo>
                    <a:pt x="54374" y="0"/>
                  </a:moveTo>
                  <a:lnTo>
                    <a:pt x="1858126" y="0"/>
                  </a:lnTo>
                  <a:cubicBezTo>
                    <a:pt x="1888156" y="0"/>
                    <a:pt x="1912500" y="24344"/>
                    <a:pt x="1912500" y="54374"/>
                  </a:cubicBezTo>
                  <a:lnTo>
                    <a:pt x="1912500" y="1858126"/>
                  </a:lnTo>
                  <a:cubicBezTo>
                    <a:pt x="1912500" y="1888156"/>
                    <a:pt x="1888156" y="1912500"/>
                    <a:pt x="1858126" y="1912500"/>
                  </a:cubicBezTo>
                  <a:lnTo>
                    <a:pt x="54374" y="1912500"/>
                  </a:lnTo>
                  <a:cubicBezTo>
                    <a:pt x="39953" y="1912500"/>
                    <a:pt x="26123" y="1906771"/>
                    <a:pt x="15926" y="1896574"/>
                  </a:cubicBezTo>
                  <a:cubicBezTo>
                    <a:pt x="5729" y="1886377"/>
                    <a:pt x="0" y="1872547"/>
                    <a:pt x="0" y="1858126"/>
                  </a:cubicBezTo>
                  <a:lnTo>
                    <a:pt x="0" y="54374"/>
                  </a:lnTo>
                  <a:cubicBezTo>
                    <a:pt x="0" y="24344"/>
                    <a:pt x="24344" y="0"/>
                    <a:pt x="54374" y="0"/>
                  </a:cubicBezTo>
                  <a:close/>
                </a:path>
              </a:pathLst>
            </a:custGeom>
            <a:solidFill>
              <a:srgbClr val="FAFA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912500" cy="1950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92991" y="2322169"/>
            <a:ext cx="7261524" cy="1469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u="sng">
                <a:solidFill>
                  <a:srgbClr val="29214C"/>
                </a:solidFill>
                <a:latin typeface="Poppins Bold"/>
              </a:rPr>
              <a:t>Organization</a:t>
            </a:r>
          </a:p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29214C"/>
                </a:solidFill>
                <a:latin typeface="Poppins Italics"/>
              </a:rPr>
              <a:t>Career Readiness Resources for Classroom and Advising Integration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997776" y="2322169"/>
            <a:ext cx="7261524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u="sng">
                <a:solidFill>
                  <a:srgbClr val="29214C"/>
                </a:solidFill>
                <a:latin typeface="Poppins Bold"/>
              </a:rPr>
              <a:t>Courses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92991" y="3939273"/>
            <a:ext cx="7261524" cy="598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9214C"/>
                </a:solidFill>
                <a:latin typeface="Canva Sans"/>
              </a:rPr>
              <a:t>Faculty &amp; Staff toolkit </a:t>
            </a:r>
          </a:p>
          <a:p>
            <a:pPr>
              <a:lnSpc>
                <a:spcPts val="4759"/>
              </a:lnSpc>
            </a:pPr>
            <a:endParaRPr lang="en-US" sz="3399">
              <a:solidFill>
                <a:srgbClr val="29214C"/>
              </a:solidFill>
              <a:latin typeface="Canva Sans"/>
            </a:endParaRP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9214C"/>
                </a:solidFill>
                <a:latin typeface="Canva Sans"/>
              </a:rPr>
              <a:t>Syllabi and Assignment Examples; Advising Resources</a:t>
            </a:r>
          </a:p>
          <a:p>
            <a:pPr>
              <a:lnSpc>
                <a:spcPts val="4759"/>
              </a:lnSpc>
            </a:pPr>
            <a:endParaRPr lang="en-US" sz="3399">
              <a:solidFill>
                <a:srgbClr val="29214C"/>
              </a:solidFill>
              <a:latin typeface="Canva Sans"/>
            </a:endParaRP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9214C"/>
                </a:solidFill>
                <a:latin typeface="Canva Sans"/>
              </a:rPr>
              <a:t>View Career Course offerings</a:t>
            </a:r>
          </a:p>
          <a:p>
            <a:pPr>
              <a:lnSpc>
                <a:spcPts val="4759"/>
              </a:lnSpc>
            </a:pPr>
            <a:endParaRPr lang="en-US" sz="3399">
              <a:solidFill>
                <a:srgbClr val="29214C"/>
              </a:solidFill>
              <a:latin typeface="Canva Sans"/>
            </a:endParaRP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9214C"/>
                </a:solidFill>
                <a:latin typeface="Canva Sans"/>
              </a:rPr>
              <a:t>Stay up-to-date on best practices and resources</a:t>
            </a:r>
          </a:p>
          <a:p>
            <a:pPr>
              <a:lnSpc>
                <a:spcPts val="4759"/>
              </a:lnSpc>
            </a:pPr>
            <a:endParaRPr lang="en-US" sz="3399">
              <a:solidFill>
                <a:srgbClr val="29214C"/>
              </a:solidFill>
              <a:latin typeface="Canva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837830" y="3202088"/>
            <a:ext cx="7261524" cy="6438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9214C"/>
                </a:solidFill>
                <a:latin typeface="Canva Sans"/>
              </a:rPr>
              <a:t>Self-enrollable, asynchronous courses for students </a:t>
            </a:r>
          </a:p>
          <a:p>
            <a:pPr marL="863614" lvl="2" indent="-287871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29214C"/>
                </a:solidFill>
                <a:latin typeface="Canva Sans"/>
              </a:rPr>
              <a:t>Undergraduate: Career Development Modules</a:t>
            </a:r>
          </a:p>
          <a:p>
            <a:pPr marL="863614" lvl="2" indent="-287871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29214C"/>
                </a:solidFill>
                <a:latin typeface="Canva Sans"/>
              </a:rPr>
              <a:t>Graduate: Career Readiness Modules for Graduate Students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9214C"/>
                </a:solidFill>
                <a:latin typeface="Canva Sans"/>
              </a:rPr>
              <a:t>Ability to integrate into your HuskyCT courses/organizations</a:t>
            </a:r>
          </a:p>
          <a:p>
            <a:pPr>
              <a:lnSpc>
                <a:spcPts val="4759"/>
              </a:lnSpc>
            </a:pPr>
            <a:endParaRPr lang="en-US" sz="3399">
              <a:solidFill>
                <a:srgbClr val="29214C"/>
              </a:solidFill>
              <a:latin typeface="Canva Sans"/>
            </a:endParaRP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9214C"/>
                </a:solidFill>
                <a:latin typeface="Canva Sans"/>
              </a:rPr>
              <a:t>Meets the learner where they are in their career development journey</a:t>
            </a:r>
          </a:p>
          <a:p>
            <a:pPr>
              <a:lnSpc>
                <a:spcPts val="4759"/>
              </a:lnSpc>
            </a:pPr>
            <a:endParaRPr lang="en-US" sz="3399">
              <a:solidFill>
                <a:srgbClr val="29214C"/>
              </a:solidFill>
              <a:latin typeface="Canva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Grp="1"/>
          </p:cNvSpPr>
          <p:nvPr>
            <p:ph type="title" idx="4294967295"/>
          </p:nvPr>
        </p:nvSpPr>
        <p:spPr>
          <a:xfrm>
            <a:off x="2372567" y="234463"/>
            <a:ext cx="14094227" cy="1219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AFAF9"/>
                </a:solidFill>
                <a:effectLst/>
                <a:uLnTx/>
                <a:uFillTx/>
                <a:latin typeface="Open Sans 1 Bold"/>
                <a:ea typeface="+mn-ea"/>
                <a:cs typeface="+mn-cs"/>
              </a:rPr>
              <a:t>Overview of Organization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279847" y="1386988"/>
            <a:ext cx="1427961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AFAF9"/>
                </a:solidFill>
                <a:latin typeface="Canva Sans Italics"/>
              </a:rPr>
              <a:t>Career Readiness Resources for Classroom and Advising Integration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87475" y="2993940"/>
            <a:ext cx="7325378" cy="6684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4853" lvl="1" indent="-372427" algn="just">
              <a:lnSpc>
                <a:spcPts val="4829"/>
              </a:lnSpc>
              <a:buFont typeface="Arial"/>
              <a:buChar char="•"/>
            </a:pPr>
            <a:r>
              <a:rPr lang="en-US" sz="3449">
                <a:solidFill>
                  <a:srgbClr val="FAFAF9"/>
                </a:solidFill>
                <a:latin typeface="Canva Sans"/>
              </a:rPr>
              <a:t>Syllabi </a:t>
            </a:r>
          </a:p>
          <a:p>
            <a:pPr marL="1489707" lvl="2" indent="-496569" algn="just">
              <a:lnSpc>
                <a:spcPts val="4829"/>
              </a:lnSpc>
              <a:buFont typeface="Arial"/>
              <a:buChar char="⚬"/>
            </a:pPr>
            <a:r>
              <a:rPr lang="en-US" sz="3449">
                <a:solidFill>
                  <a:srgbClr val="FAFAF9"/>
                </a:solidFill>
                <a:latin typeface="Canva Sans"/>
              </a:rPr>
              <a:t>Examples</a:t>
            </a:r>
          </a:p>
          <a:p>
            <a:pPr marL="1489707" lvl="2" indent="-496569" algn="just">
              <a:lnSpc>
                <a:spcPts val="4829"/>
              </a:lnSpc>
              <a:buFont typeface="Arial"/>
              <a:buChar char="⚬"/>
            </a:pPr>
            <a:r>
              <a:rPr lang="en-US" sz="3449">
                <a:solidFill>
                  <a:srgbClr val="FAFAF9"/>
                </a:solidFill>
                <a:latin typeface="Canva Sans"/>
              </a:rPr>
              <a:t>Career Language</a:t>
            </a:r>
          </a:p>
          <a:p>
            <a:pPr marL="1489707" lvl="2" indent="-496569">
              <a:lnSpc>
                <a:spcPts val="4829"/>
              </a:lnSpc>
              <a:buFont typeface="Arial"/>
              <a:buChar char="⚬"/>
            </a:pPr>
            <a:r>
              <a:rPr lang="en-US" sz="3449">
                <a:solidFill>
                  <a:srgbClr val="FAFAF9"/>
                </a:solidFill>
                <a:latin typeface="Canva Sans"/>
              </a:rPr>
              <a:t>Career Competency Alignment</a:t>
            </a:r>
          </a:p>
          <a:p>
            <a:pPr marL="744853" lvl="1" indent="-372427">
              <a:lnSpc>
                <a:spcPts val="4829"/>
              </a:lnSpc>
              <a:buFont typeface="Arial"/>
              <a:buChar char="•"/>
            </a:pPr>
            <a:r>
              <a:rPr lang="en-US" sz="3449">
                <a:solidFill>
                  <a:srgbClr val="FAFAF9"/>
                </a:solidFill>
                <a:latin typeface="Canva Sans"/>
              </a:rPr>
              <a:t>Class Assignments</a:t>
            </a:r>
          </a:p>
          <a:p>
            <a:pPr marL="1489707" lvl="2" indent="-496569">
              <a:lnSpc>
                <a:spcPts val="4829"/>
              </a:lnSpc>
              <a:buFont typeface="Arial"/>
              <a:buChar char="⚬"/>
            </a:pPr>
            <a:r>
              <a:rPr lang="en-US" sz="3449">
                <a:solidFill>
                  <a:srgbClr val="FAFAF9"/>
                </a:solidFill>
                <a:latin typeface="Canva Sans"/>
              </a:rPr>
              <a:t>by Career Topic</a:t>
            </a:r>
          </a:p>
          <a:p>
            <a:pPr marL="1489707" lvl="2" indent="-496569">
              <a:lnSpc>
                <a:spcPts val="4829"/>
              </a:lnSpc>
              <a:buFont typeface="Arial"/>
              <a:buChar char="⚬"/>
            </a:pPr>
            <a:r>
              <a:rPr lang="en-US" sz="3449">
                <a:solidFill>
                  <a:srgbClr val="FAFAF9"/>
                </a:solidFill>
                <a:latin typeface="Canva Sans"/>
              </a:rPr>
              <a:t>by Career Competency</a:t>
            </a:r>
          </a:p>
          <a:p>
            <a:pPr marL="744853" lvl="1" indent="-372427">
              <a:lnSpc>
                <a:spcPts val="4829"/>
              </a:lnSpc>
              <a:buFont typeface="Arial"/>
              <a:buChar char="•"/>
            </a:pPr>
            <a:r>
              <a:rPr lang="en-US" sz="3449">
                <a:solidFill>
                  <a:srgbClr val="FAFAF9"/>
                </a:solidFill>
                <a:latin typeface="Canva Sans"/>
              </a:rPr>
              <a:t>Career Courses (preview)</a:t>
            </a:r>
          </a:p>
          <a:p>
            <a:pPr>
              <a:lnSpc>
                <a:spcPts val="4829"/>
              </a:lnSpc>
            </a:pPr>
            <a:endParaRPr lang="en-US" sz="3449">
              <a:solidFill>
                <a:srgbClr val="FAFAF9"/>
              </a:solidFill>
              <a:latin typeface="Canva Sans"/>
            </a:endParaRPr>
          </a:p>
          <a:p>
            <a:pPr algn="just">
              <a:lnSpc>
                <a:spcPts val="4829"/>
              </a:lnSpc>
            </a:pPr>
            <a:endParaRPr lang="en-US" sz="3449">
              <a:solidFill>
                <a:srgbClr val="FAFAF9"/>
              </a:solidFill>
              <a:latin typeface="Canva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945424" y="2993940"/>
            <a:ext cx="8313876" cy="6684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4853" lvl="1" indent="-372427" algn="just">
              <a:lnSpc>
                <a:spcPts val="4829"/>
              </a:lnSpc>
              <a:buFont typeface="Arial"/>
              <a:buChar char="•"/>
            </a:pPr>
            <a:r>
              <a:rPr lang="en-US" sz="3449">
                <a:solidFill>
                  <a:srgbClr val="FAFAF9"/>
                </a:solidFill>
                <a:latin typeface="Canva Sans"/>
              </a:rPr>
              <a:t>Department/Advising Resources</a:t>
            </a:r>
          </a:p>
          <a:p>
            <a:pPr marL="1489707" lvl="2" indent="-496569">
              <a:lnSpc>
                <a:spcPts val="4829"/>
              </a:lnSpc>
              <a:buFont typeface="Arial"/>
              <a:buChar char="⚬"/>
            </a:pPr>
            <a:r>
              <a:rPr lang="en-US" sz="3449">
                <a:solidFill>
                  <a:srgbClr val="FAFAF9"/>
                </a:solidFill>
                <a:latin typeface="Canva Sans"/>
              </a:rPr>
              <a:t>Resources to support career conversations</a:t>
            </a:r>
          </a:p>
          <a:p>
            <a:pPr marL="1489707" lvl="2" indent="-496569" algn="just">
              <a:lnSpc>
                <a:spcPts val="4829"/>
              </a:lnSpc>
              <a:buFont typeface="Arial"/>
              <a:buChar char="⚬"/>
            </a:pPr>
            <a:r>
              <a:rPr lang="en-US" sz="3449">
                <a:solidFill>
                  <a:srgbClr val="FAFAF9"/>
                </a:solidFill>
                <a:latin typeface="Canva Sans"/>
              </a:rPr>
              <a:t>Graduate-specific Partnerships</a:t>
            </a:r>
          </a:p>
          <a:p>
            <a:pPr marL="1489707" lvl="2" indent="-496569">
              <a:lnSpc>
                <a:spcPts val="4829"/>
              </a:lnSpc>
              <a:buFont typeface="Arial"/>
              <a:buChar char="⚬"/>
            </a:pPr>
            <a:r>
              <a:rPr lang="en-US" sz="3449">
                <a:solidFill>
                  <a:srgbClr val="FAFAF9"/>
                </a:solidFill>
                <a:latin typeface="Canva Sans"/>
              </a:rPr>
              <a:t>Graduate Student Orientation Slide Samples</a:t>
            </a:r>
          </a:p>
          <a:p>
            <a:pPr marL="744853" lvl="1" indent="-372427">
              <a:lnSpc>
                <a:spcPts val="4829"/>
              </a:lnSpc>
              <a:buFont typeface="Arial"/>
              <a:buChar char="•"/>
            </a:pPr>
            <a:r>
              <a:rPr lang="en-US" sz="3449">
                <a:solidFill>
                  <a:srgbClr val="FAFAF9"/>
                </a:solidFill>
                <a:latin typeface="Canva Sans"/>
              </a:rPr>
              <a:t>Becoming Career Ready Resources</a:t>
            </a:r>
          </a:p>
          <a:p>
            <a:pPr marL="744853" lvl="1" indent="-372427">
              <a:lnSpc>
                <a:spcPts val="4829"/>
              </a:lnSpc>
              <a:buFont typeface="Arial"/>
              <a:buChar char="•"/>
            </a:pPr>
            <a:r>
              <a:rPr lang="en-US" sz="3449">
                <a:solidFill>
                  <a:srgbClr val="FAFAF9"/>
                </a:solidFill>
                <a:latin typeface="Canva Sans"/>
              </a:rPr>
              <a:t>Resources for work with Doctoral Students on Academic Job Application Preparation</a:t>
            </a:r>
          </a:p>
          <a:p>
            <a:pPr algn="just">
              <a:lnSpc>
                <a:spcPts val="4829"/>
              </a:lnSpc>
            </a:pPr>
            <a:endParaRPr lang="en-US" sz="3449">
              <a:solidFill>
                <a:srgbClr val="FAFAF9"/>
              </a:solidFill>
              <a:latin typeface="Canva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1868262" y="337086"/>
            <a:ext cx="14094227" cy="1219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AFAF9"/>
                </a:solidFill>
                <a:effectLst/>
                <a:uLnTx/>
                <a:uFillTx/>
                <a:latin typeface="Open Sans 1 Bold"/>
                <a:ea typeface="+mn-ea"/>
                <a:cs typeface="+mn-cs"/>
              </a:rPr>
              <a:t>Career Readiness Modules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446515" y="1353945"/>
            <a:ext cx="468793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 Italics"/>
              </a:rPr>
              <a:t>for Graduate students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858209" y="2593628"/>
            <a:ext cx="13087318" cy="6346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24"/>
              </a:lnSpc>
            </a:pPr>
            <a:r>
              <a:rPr lang="en-US" sz="5160">
                <a:solidFill>
                  <a:srgbClr val="FAFAF9"/>
                </a:solidFill>
                <a:latin typeface="Canva Sans"/>
              </a:rPr>
              <a:t>Module Topics:</a:t>
            </a:r>
          </a:p>
          <a:p>
            <a:pPr marL="1114138" lvl="1" indent="-557069">
              <a:lnSpc>
                <a:spcPts val="7224"/>
              </a:lnSpc>
              <a:buFont typeface="Arial"/>
              <a:buChar char="•"/>
            </a:pPr>
            <a:r>
              <a:rPr lang="en-US" sz="5160">
                <a:solidFill>
                  <a:srgbClr val="FAFAF9"/>
                </a:solidFill>
                <a:latin typeface="Canva Sans"/>
              </a:rPr>
              <a:t>Becoming Career Ready*</a:t>
            </a:r>
          </a:p>
          <a:p>
            <a:pPr marL="1114138" lvl="1" indent="-557069">
              <a:lnSpc>
                <a:spcPts val="7224"/>
              </a:lnSpc>
              <a:buFont typeface="Arial"/>
              <a:buChar char="•"/>
            </a:pPr>
            <a:r>
              <a:rPr lang="en-US" sz="5160">
                <a:solidFill>
                  <a:srgbClr val="FAFAF9"/>
                </a:solidFill>
                <a:latin typeface="Canva Sans"/>
              </a:rPr>
              <a:t>Résumé Writing</a:t>
            </a:r>
          </a:p>
          <a:p>
            <a:pPr marL="1114138" lvl="1" indent="-557069">
              <a:lnSpc>
                <a:spcPts val="7224"/>
              </a:lnSpc>
              <a:buFont typeface="Arial"/>
              <a:buChar char="•"/>
            </a:pPr>
            <a:r>
              <a:rPr lang="en-US" sz="5160">
                <a:solidFill>
                  <a:srgbClr val="FAFAF9"/>
                </a:solidFill>
                <a:latin typeface="Canva Sans"/>
              </a:rPr>
              <a:t>Informational Interviews</a:t>
            </a:r>
          </a:p>
          <a:p>
            <a:pPr marL="1114138" lvl="1" indent="-557069">
              <a:lnSpc>
                <a:spcPts val="7224"/>
              </a:lnSpc>
              <a:buFont typeface="Arial"/>
              <a:buChar char="•"/>
            </a:pPr>
            <a:r>
              <a:rPr lang="en-US" sz="5160">
                <a:solidFill>
                  <a:srgbClr val="FAFAF9"/>
                </a:solidFill>
                <a:latin typeface="Canva Sans"/>
              </a:rPr>
              <a:t>LinkedIn</a:t>
            </a:r>
          </a:p>
          <a:p>
            <a:pPr marL="1114138" lvl="1" indent="-557069">
              <a:lnSpc>
                <a:spcPts val="7224"/>
              </a:lnSpc>
              <a:buFont typeface="Arial"/>
              <a:buChar char="•"/>
            </a:pPr>
            <a:r>
              <a:rPr lang="en-US" sz="5160">
                <a:solidFill>
                  <a:srgbClr val="FAFAF9"/>
                </a:solidFill>
                <a:latin typeface="Canva Sans"/>
              </a:rPr>
              <a:t>Interview Preparation</a:t>
            </a:r>
          </a:p>
          <a:p>
            <a:pPr marL="1114138" lvl="1" indent="-557069" algn="l">
              <a:lnSpc>
                <a:spcPts val="7224"/>
              </a:lnSpc>
              <a:buFont typeface="Arial"/>
              <a:buChar char="•"/>
            </a:pPr>
            <a:r>
              <a:rPr lang="en-US" sz="5160">
                <a:solidFill>
                  <a:srgbClr val="FAFAF9"/>
                </a:solidFill>
                <a:latin typeface="Canva Sans"/>
              </a:rPr>
              <a:t>Academic Job Search &amp; Application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616753" y="9377036"/>
            <a:ext cx="5671247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Canva Sans"/>
              </a:rPr>
              <a:t>*unable to be edited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971</Words>
  <Application>Microsoft Office PowerPoint</Application>
  <PresentationFormat>Custom</PresentationFormat>
  <Paragraphs>189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6" baseType="lpstr">
      <vt:lpstr>Poppins</vt:lpstr>
      <vt:lpstr>Canva Sans Bold</vt:lpstr>
      <vt:lpstr>Canva Sans</vt:lpstr>
      <vt:lpstr>Arial</vt:lpstr>
      <vt:lpstr>Poppins Medium</vt:lpstr>
      <vt:lpstr>Poppins Light</vt:lpstr>
      <vt:lpstr>Poppins Light Bold</vt:lpstr>
      <vt:lpstr>Lato</vt:lpstr>
      <vt:lpstr>Calibri</vt:lpstr>
      <vt:lpstr>Telegraf Bold</vt:lpstr>
      <vt:lpstr>Telegraf</vt:lpstr>
      <vt:lpstr>Poppins Medium Bold</vt:lpstr>
      <vt:lpstr>League Gothic</vt:lpstr>
      <vt:lpstr>Poppins Bold</vt:lpstr>
      <vt:lpstr>Open Sans 1 Bold</vt:lpstr>
      <vt:lpstr>Poppins Italics</vt:lpstr>
      <vt:lpstr>Arimo</vt:lpstr>
      <vt:lpstr>Canva Sans Italics</vt:lpstr>
      <vt:lpstr>Office Theme</vt:lpstr>
      <vt:lpstr>EMBEDDING CAREER READINESS IN COURSES</vt:lpstr>
      <vt:lpstr>Introduction &amp; Objectives</vt:lpstr>
      <vt:lpstr>OVERVIEW</vt:lpstr>
      <vt:lpstr>PURPOSE OF CAREER MODULES</vt:lpstr>
      <vt:lpstr>What is Career Inequity?</vt:lpstr>
      <vt:lpstr>Career Competencies</vt:lpstr>
      <vt:lpstr>HuskyCT Offerings</vt:lpstr>
      <vt:lpstr>Overview of Organization</vt:lpstr>
      <vt:lpstr>Career Readiness Modules</vt:lpstr>
      <vt:lpstr>Career Readiness Modules </vt:lpstr>
      <vt:lpstr>Career Development Modules </vt:lpstr>
      <vt:lpstr>Let’s Explore!</vt:lpstr>
      <vt:lpstr>Roadmap for the Future</vt:lpstr>
      <vt:lpstr>HOW DO I GET ACCESS?</vt:lpstr>
      <vt:lpstr>Ways to Promote Career Equity</vt:lpstr>
      <vt:lpstr>Q&amp;A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Embedding Career Readiness in your Courses</dc:title>
  <cp:lastModifiedBy>Corcoran, Jack</cp:lastModifiedBy>
  <cp:revision>4</cp:revision>
  <dcterms:created xsi:type="dcterms:W3CDTF">2006-08-16T00:00:00Z</dcterms:created>
  <dcterms:modified xsi:type="dcterms:W3CDTF">2024-03-06T17:01:51Z</dcterms:modified>
  <dc:identifier>DAF-Mlsg8Vw</dc:identifier>
</cp:coreProperties>
</file>