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9.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4" r:id="rId3"/>
    <p:sldMasterId id="2147483687" r:id="rId4"/>
    <p:sldMasterId id="2147483691" r:id="rId5"/>
    <p:sldMasterId id="2147483701" r:id="rId6"/>
    <p:sldMasterId id="2147483713" r:id="rId7"/>
    <p:sldMasterId id="2147493455" r:id="rId8"/>
    <p:sldMasterId id="2147493467" r:id="rId9"/>
    <p:sldMasterId id="2147493491" r:id="rId10"/>
  </p:sldMasterIdLst>
  <p:notesMasterIdLst>
    <p:notesMasterId r:id="rId35"/>
  </p:notesMasterIdLst>
  <p:sldIdLst>
    <p:sldId id="270" r:id="rId11"/>
    <p:sldId id="258" r:id="rId12"/>
    <p:sldId id="257" r:id="rId13"/>
    <p:sldId id="280" r:id="rId14"/>
    <p:sldId id="281" r:id="rId15"/>
    <p:sldId id="266" r:id="rId16"/>
    <p:sldId id="267" r:id="rId17"/>
    <p:sldId id="269" r:id="rId18"/>
    <p:sldId id="261" r:id="rId19"/>
    <p:sldId id="268" r:id="rId20"/>
    <p:sldId id="262" r:id="rId21"/>
    <p:sldId id="265" r:id="rId22"/>
    <p:sldId id="263" r:id="rId23"/>
    <p:sldId id="284" r:id="rId24"/>
    <p:sldId id="285" r:id="rId25"/>
    <p:sldId id="286" r:id="rId26"/>
    <p:sldId id="259" r:id="rId27"/>
    <p:sldId id="288" r:id="rId28"/>
    <p:sldId id="289" r:id="rId29"/>
    <p:sldId id="290" r:id="rId30"/>
    <p:sldId id="287" r:id="rId31"/>
    <p:sldId id="291" r:id="rId32"/>
    <p:sldId id="283" r:id="rId33"/>
    <p:sldId id="293"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B97E3B-5A61-44FB-9EAC-27146475CC1E}" v="1" dt="2024-03-28T15:56:19.3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41" autoAdjust="0"/>
  </p:normalViewPr>
  <p:slideViewPr>
    <p:cSldViewPr snapToGrid="0">
      <p:cViewPr varScale="1">
        <p:scale>
          <a:sx n="95" d="100"/>
          <a:sy n="95" d="100"/>
        </p:scale>
        <p:origin x="396" y="96"/>
      </p:cViewPr>
      <p:guideLst/>
    </p:cSldViewPr>
  </p:slideViewPr>
  <p:outlineViewPr>
    <p:cViewPr>
      <p:scale>
        <a:sx n="33" d="100"/>
        <a:sy n="33" d="100"/>
      </p:scale>
      <p:origin x="0" y="-84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bleStyles" Target="tableStyles.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sa, Megan" userId="2c26d7c6-c8ea-4a5a-be64-e7c777e36cad" providerId="ADAL" clId="{A2B97E3B-5A61-44FB-9EAC-27146475CC1E}"/>
    <pc:docChg chg="custSel modSld">
      <pc:chgData name="Petsa, Megan" userId="2c26d7c6-c8ea-4a5a-be64-e7c777e36cad" providerId="ADAL" clId="{A2B97E3B-5A61-44FB-9EAC-27146475CC1E}" dt="2024-03-28T15:53:51.728" v="18" actId="20577"/>
      <pc:docMkLst>
        <pc:docMk/>
      </pc:docMkLst>
      <pc:sldChg chg="modSp mod">
        <pc:chgData name="Petsa, Megan" userId="2c26d7c6-c8ea-4a5a-be64-e7c777e36cad" providerId="ADAL" clId="{A2B97E3B-5A61-44FB-9EAC-27146475CC1E}" dt="2024-03-28T15:53:51.728" v="18" actId="20577"/>
        <pc:sldMkLst>
          <pc:docMk/>
          <pc:sldMk cId="218203044" sldId="270"/>
        </pc:sldMkLst>
        <pc:spChg chg="mod">
          <ac:chgData name="Petsa, Megan" userId="2c26d7c6-c8ea-4a5a-be64-e7c777e36cad" providerId="ADAL" clId="{A2B97E3B-5A61-44FB-9EAC-27146475CC1E}" dt="2024-03-28T15:53:51.728" v="18" actId="20577"/>
          <ac:spMkLst>
            <pc:docMk/>
            <pc:sldMk cId="218203044" sldId="270"/>
            <ac:spMk id="2" creationId="{00000000-0000-0000-0000-000000000000}"/>
          </ac:spMkLst>
        </pc:spChg>
      </pc:sldChg>
    </pc:docChg>
  </pc:docChgLst>
</pc:chgInfo>
</file>

<file path=ppt/diagrams/_rels/data4.xml.rels><?xml version="1.0" encoding="UTF-8" standalone="yes"?>
<Relationships xmlns="http://schemas.openxmlformats.org/package/2006/relationships"><Relationship Id="rId1" Type="http://schemas.openxmlformats.org/officeDocument/2006/relationships/hyperlink" Target="https://studenthealth.uconn.edu/redfolder/"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studenthealth.uconn.edu/redfolder/"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F51D3C-3E0F-4277-AF1F-72771BBFA495}" type="doc">
      <dgm:prSet loTypeId="urn:microsoft.com/office/officeart/2005/8/layout/default" loCatId="list" qsTypeId="urn:microsoft.com/office/officeart/2005/8/quickstyle/simple3" qsCatId="simple" csTypeId="urn:microsoft.com/office/officeart/2005/8/colors/accent0_3" csCatId="mainScheme" phldr="1"/>
      <dgm:spPr/>
      <dgm:t>
        <a:bodyPr/>
        <a:lstStyle/>
        <a:p>
          <a:endParaRPr lang="en-US"/>
        </a:p>
      </dgm:t>
    </dgm:pt>
    <dgm:pt modelId="{6021738B-2769-42FA-BAFD-E804C3C6EF69}">
      <dgm:prSet phldrT="[Text]"/>
      <dgm:spPr/>
      <dgm:t>
        <a:bodyPr/>
        <a:lstStyle/>
        <a:p>
          <a:r>
            <a:rPr lang="en-US" dirty="0"/>
            <a:t>Why did you decide to join us today?</a:t>
          </a:r>
        </a:p>
      </dgm:t>
    </dgm:pt>
    <dgm:pt modelId="{4875EEE5-B646-4D3E-A95F-FFEA94DAA2F0}" type="parTrans" cxnId="{A5E6E8A3-5BDA-4352-B8EB-B3211F4C5D57}">
      <dgm:prSet/>
      <dgm:spPr/>
      <dgm:t>
        <a:bodyPr/>
        <a:lstStyle/>
        <a:p>
          <a:endParaRPr lang="en-US"/>
        </a:p>
      </dgm:t>
    </dgm:pt>
    <dgm:pt modelId="{F53563FA-FDA5-4A18-9586-18C94B4E9A64}" type="sibTrans" cxnId="{A5E6E8A3-5BDA-4352-B8EB-B3211F4C5D57}">
      <dgm:prSet/>
      <dgm:spPr/>
      <dgm:t>
        <a:bodyPr/>
        <a:lstStyle/>
        <a:p>
          <a:endParaRPr lang="en-US"/>
        </a:p>
      </dgm:t>
    </dgm:pt>
    <dgm:pt modelId="{BC385695-4DA3-407E-9E5D-C6106577D6E8}">
      <dgm:prSet phldrT="[Text]"/>
      <dgm:spPr/>
      <dgm:t>
        <a:bodyPr/>
        <a:lstStyle/>
        <a:p>
          <a:r>
            <a:rPr lang="en-US"/>
            <a:t>What are you hoping to learn?</a:t>
          </a:r>
        </a:p>
      </dgm:t>
    </dgm:pt>
    <dgm:pt modelId="{D1BE8059-CAC2-476E-8AA3-0B930BE64D40}" type="parTrans" cxnId="{22EF5AB3-B0CE-4EF4-AAE3-27E8FFE65FDD}">
      <dgm:prSet/>
      <dgm:spPr/>
      <dgm:t>
        <a:bodyPr/>
        <a:lstStyle/>
        <a:p>
          <a:endParaRPr lang="en-US"/>
        </a:p>
      </dgm:t>
    </dgm:pt>
    <dgm:pt modelId="{6CACAA91-6C3C-478E-A868-96346BEC3C96}" type="sibTrans" cxnId="{22EF5AB3-B0CE-4EF4-AAE3-27E8FFE65FDD}">
      <dgm:prSet/>
      <dgm:spPr/>
      <dgm:t>
        <a:bodyPr/>
        <a:lstStyle/>
        <a:p>
          <a:endParaRPr lang="en-US"/>
        </a:p>
      </dgm:t>
    </dgm:pt>
    <dgm:pt modelId="{FD4C07F8-243E-47C9-B409-B2516A62D4D8}" type="pres">
      <dgm:prSet presAssocID="{51F51D3C-3E0F-4277-AF1F-72771BBFA495}" presName="diagram" presStyleCnt="0">
        <dgm:presLayoutVars>
          <dgm:dir/>
          <dgm:resizeHandles val="exact"/>
        </dgm:presLayoutVars>
      </dgm:prSet>
      <dgm:spPr/>
    </dgm:pt>
    <dgm:pt modelId="{A1E315FB-C9FB-4DA0-AFEA-7C440C09187D}" type="pres">
      <dgm:prSet presAssocID="{6021738B-2769-42FA-BAFD-E804C3C6EF69}" presName="node" presStyleLbl="node1" presStyleIdx="0" presStyleCnt="2" custLinFactNeighborX="-26" custLinFactNeighborY="-11891">
        <dgm:presLayoutVars>
          <dgm:bulletEnabled val="1"/>
        </dgm:presLayoutVars>
      </dgm:prSet>
      <dgm:spPr/>
    </dgm:pt>
    <dgm:pt modelId="{4539A18C-1F56-436E-A44E-5909BB7A7A5D}" type="pres">
      <dgm:prSet presAssocID="{F53563FA-FDA5-4A18-9586-18C94B4E9A64}" presName="sibTrans" presStyleCnt="0"/>
      <dgm:spPr/>
    </dgm:pt>
    <dgm:pt modelId="{C987CCC3-A34A-4581-A0DC-6D50A2C22968}" type="pres">
      <dgm:prSet presAssocID="{BC385695-4DA3-407E-9E5D-C6106577D6E8}" presName="node" presStyleLbl="node1" presStyleIdx="1" presStyleCnt="2" custAng="0" custLinFactNeighborX="-1318" custLinFactNeighborY="-12008">
        <dgm:presLayoutVars>
          <dgm:bulletEnabled val="1"/>
        </dgm:presLayoutVars>
      </dgm:prSet>
      <dgm:spPr/>
    </dgm:pt>
  </dgm:ptLst>
  <dgm:cxnLst>
    <dgm:cxn modelId="{5A224275-1778-4A92-8B1D-D172355FF709}" type="presOf" srcId="{6021738B-2769-42FA-BAFD-E804C3C6EF69}" destId="{A1E315FB-C9FB-4DA0-AFEA-7C440C09187D}" srcOrd="0" destOrd="0" presId="urn:microsoft.com/office/officeart/2005/8/layout/default"/>
    <dgm:cxn modelId="{A5E6E8A3-5BDA-4352-B8EB-B3211F4C5D57}" srcId="{51F51D3C-3E0F-4277-AF1F-72771BBFA495}" destId="{6021738B-2769-42FA-BAFD-E804C3C6EF69}" srcOrd="0" destOrd="0" parTransId="{4875EEE5-B646-4D3E-A95F-FFEA94DAA2F0}" sibTransId="{F53563FA-FDA5-4A18-9586-18C94B4E9A64}"/>
    <dgm:cxn modelId="{22EF5AB3-B0CE-4EF4-AAE3-27E8FFE65FDD}" srcId="{51F51D3C-3E0F-4277-AF1F-72771BBFA495}" destId="{BC385695-4DA3-407E-9E5D-C6106577D6E8}" srcOrd="1" destOrd="0" parTransId="{D1BE8059-CAC2-476E-8AA3-0B930BE64D40}" sibTransId="{6CACAA91-6C3C-478E-A868-96346BEC3C96}"/>
    <dgm:cxn modelId="{FC7FD7BD-ACAD-4C87-857E-7287867BF7B4}" type="presOf" srcId="{51F51D3C-3E0F-4277-AF1F-72771BBFA495}" destId="{FD4C07F8-243E-47C9-B409-B2516A62D4D8}" srcOrd="0" destOrd="0" presId="urn:microsoft.com/office/officeart/2005/8/layout/default"/>
    <dgm:cxn modelId="{6D5648F5-80DF-41B5-BCBB-EFD161E09737}" type="presOf" srcId="{BC385695-4DA3-407E-9E5D-C6106577D6E8}" destId="{C987CCC3-A34A-4581-A0DC-6D50A2C22968}" srcOrd="0" destOrd="0" presId="urn:microsoft.com/office/officeart/2005/8/layout/default"/>
    <dgm:cxn modelId="{0E84BFBF-F294-4748-BB3D-6D81AF51A364}" type="presParOf" srcId="{FD4C07F8-243E-47C9-B409-B2516A62D4D8}" destId="{A1E315FB-C9FB-4DA0-AFEA-7C440C09187D}" srcOrd="0" destOrd="0" presId="urn:microsoft.com/office/officeart/2005/8/layout/default"/>
    <dgm:cxn modelId="{5A7AEDD8-CCE7-4F80-8213-2CF9C446C127}" type="presParOf" srcId="{FD4C07F8-243E-47C9-B409-B2516A62D4D8}" destId="{4539A18C-1F56-436E-A44E-5909BB7A7A5D}" srcOrd="1" destOrd="0" presId="urn:microsoft.com/office/officeart/2005/8/layout/default"/>
    <dgm:cxn modelId="{06365EB5-8577-41A7-8D64-05967173EE13}" type="presParOf" srcId="{FD4C07F8-243E-47C9-B409-B2516A62D4D8}" destId="{C987CCC3-A34A-4581-A0DC-6D50A2C22968}"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AED468-E267-45AF-B9DC-993C485993EB}" type="doc">
      <dgm:prSet loTypeId="urn:microsoft.com/office/officeart/2005/8/layout/vList2" loCatId="list" qsTypeId="urn:microsoft.com/office/officeart/2005/8/quickstyle/simple3" qsCatId="simple" csTypeId="urn:microsoft.com/office/officeart/2005/8/colors/accent1_3" csCatId="accent1" phldr="1"/>
      <dgm:spPr/>
      <dgm:t>
        <a:bodyPr/>
        <a:lstStyle/>
        <a:p>
          <a:endParaRPr lang="en-US"/>
        </a:p>
      </dgm:t>
    </dgm:pt>
    <dgm:pt modelId="{F8631B98-3A25-4EAD-927C-8E4940257876}">
      <dgm:prSet phldrT="[Text]"/>
      <dgm:spPr/>
      <dgm:t>
        <a:bodyPr/>
        <a:lstStyle/>
        <a:p>
          <a:pPr rtl="0"/>
          <a:r>
            <a:rPr lang="en-US"/>
            <a:t>Ethic of </a:t>
          </a:r>
          <a:r>
            <a:rPr lang="en-US">
              <a:latin typeface="Calibri"/>
            </a:rPr>
            <a:t>Care -</a:t>
          </a:r>
          <a:r>
            <a:rPr lang="en-US"/>
            <a:t> The Rules vs Best Practices</a:t>
          </a:r>
        </a:p>
      </dgm:t>
    </dgm:pt>
    <dgm:pt modelId="{0357D870-21C5-4A82-8310-B76824F04ED6}" type="parTrans" cxnId="{078D5946-62EB-43C3-9805-B7742ADEE99E}">
      <dgm:prSet/>
      <dgm:spPr/>
      <dgm:t>
        <a:bodyPr/>
        <a:lstStyle/>
        <a:p>
          <a:endParaRPr lang="en-US"/>
        </a:p>
      </dgm:t>
    </dgm:pt>
    <dgm:pt modelId="{7CF4A657-1B37-49AA-9237-9288903AF98E}" type="sibTrans" cxnId="{078D5946-62EB-43C3-9805-B7742ADEE99E}">
      <dgm:prSet/>
      <dgm:spPr/>
      <dgm:t>
        <a:bodyPr/>
        <a:lstStyle/>
        <a:p>
          <a:endParaRPr lang="en-US"/>
        </a:p>
      </dgm:t>
    </dgm:pt>
    <dgm:pt modelId="{92EE42DA-3817-41A0-85F5-A573664FC528}">
      <dgm:prSet phldrT="[Text]"/>
      <dgm:spPr/>
      <dgm:t>
        <a:bodyPr/>
        <a:lstStyle/>
        <a:p>
          <a:r>
            <a:rPr lang="en-US"/>
            <a:t>Conversation Starters and Stoppers</a:t>
          </a:r>
        </a:p>
      </dgm:t>
    </dgm:pt>
    <dgm:pt modelId="{8478AB54-C697-45A4-8D87-6B3EEBC08F0F}" type="parTrans" cxnId="{D6F74DBE-7A78-4861-910B-D05442077D9E}">
      <dgm:prSet/>
      <dgm:spPr/>
      <dgm:t>
        <a:bodyPr/>
        <a:lstStyle/>
        <a:p>
          <a:endParaRPr lang="en-US"/>
        </a:p>
      </dgm:t>
    </dgm:pt>
    <dgm:pt modelId="{6D3FB3CB-FC48-47D1-B340-F49E680FACC6}" type="sibTrans" cxnId="{D6F74DBE-7A78-4861-910B-D05442077D9E}">
      <dgm:prSet/>
      <dgm:spPr/>
      <dgm:t>
        <a:bodyPr/>
        <a:lstStyle/>
        <a:p>
          <a:endParaRPr lang="en-US"/>
        </a:p>
      </dgm:t>
    </dgm:pt>
    <dgm:pt modelId="{EEB31121-AE5F-48D9-BE82-2FA00BA90588}">
      <dgm:prSet phldrT="[Text]"/>
      <dgm:spPr/>
      <dgm:t>
        <a:bodyPr/>
        <a:lstStyle/>
        <a:p>
          <a:r>
            <a:rPr lang="en-US"/>
            <a:t>Resources</a:t>
          </a:r>
        </a:p>
      </dgm:t>
    </dgm:pt>
    <dgm:pt modelId="{965C06CF-857B-42A9-B2FB-A6E5F77695C9}" type="parTrans" cxnId="{64E81BDB-541E-4E5E-9E75-E002CA9DA03F}">
      <dgm:prSet/>
      <dgm:spPr/>
      <dgm:t>
        <a:bodyPr/>
        <a:lstStyle/>
        <a:p>
          <a:endParaRPr lang="en-US"/>
        </a:p>
      </dgm:t>
    </dgm:pt>
    <dgm:pt modelId="{8187C127-9575-4B06-B4AE-71053518C3D1}" type="sibTrans" cxnId="{64E81BDB-541E-4E5E-9E75-E002CA9DA03F}">
      <dgm:prSet/>
      <dgm:spPr/>
      <dgm:t>
        <a:bodyPr/>
        <a:lstStyle/>
        <a:p>
          <a:endParaRPr lang="en-US"/>
        </a:p>
      </dgm:t>
    </dgm:pt>
    <dgm:pt modelId="{0DADEA01-8DD7-4424-A4FC-8212CF813ECD}">
      <dgm:prSet phldrT="[Text]"/>
      <dgm:spPr/>
      <dgm:t>
        <a:bodyPr/>
        <a:lstStyle/>
        <a:p>
          <a:r>
            <a:rPr lang="en-US"/>
            <a:t>Student Care Team</a:t>
          </a:r>
        </a:p>
      </dgm:t>
    </dgm:pt>
    <dgm:pt modelId="{9DF5E141-8C1F-4F84-B9D0-82CFC5D0CEEC}" type="parTrans" cxnId="{3ADB253C-422A-4302-897F-0A6C6E0665EE}">
      <dgm:prSet/>
      <dgm:spPr/>
      <dgm:t>
        <a:bodyPr/>
        <a:lstStyle/>
        <a:p>
          <a:endParaRPr lang="en-US"/>
        </a:p>
      </dgm:t>
    </dgm:pt>
    <dgm:pt modelId="{AA09B03D-12CA-4928-9FEB-AA524E3142DE}" type="sibTrans" cxnId="{3ADB253C-422A-4302-897F-0A6C6E0665EE}">
      <dgm:prSet/>
      <dgm:spPr/>
      <dgm:t>
        <a:bodyPr/>
        <a:lstStyle/>
        <a:p>
          <a:endParaRPr lang="en-US"/>
        </a:p>
      </dgm:t>
    </dgm:pt>
    <dgm:pt modelId="{83171E2A-1B4F-438C-87F1-168083AB3F28}" type="pres">
      <dgm:prSet presAssocID="{3DAED468-E267-45AF-B9DC-993C485993EB}" presName="linear" presStyleCnt="0">
        <dgm:presLayoutVars>
          <dgm:animLvl val="lvl"/>
          <dgm:resizeHandles val="exact"/>
        </dgm:presLayoutVars>
      </dgm:prSet>
      <dgm:spPr/>
    </dgm:pt>
    <dgm:pt modelId="{DE1094BE-9F93-4569-925E-D5795247278D}" type="pres">
      <dgm:prSet presAssocID="{F8631B98-3A25-4EAD-927C-8E4940257876}" presName="parentText" presStyleLbl="node1" presStyleIdx="0" presStyleCnt="4">
        <dgm:presLayoutVars>
          <dgm:chMax val="0"/>
          <dgm:bulletEnabled val="1"/>
        </dgm:presLayoutVars>
      </dgm:prSet>
      <dgm:spPr/>
    </dgm:pt>
    <dgm:pt modelId="{9B0ACE47-ED7A-4C77-8F93-8E1A583A6551}" type="pres">
      <dgm:prSet presAssocID="{7CF4A657-1B37-49AA-9237-9288903AF98E}" presName="spacer" presStyleCnt="0"/>
      <dgm:spPr/>
    </dgm:pt>
    <dgm:pt modelId="{8030C06E-2086-4B81-8B75-B0C71E9FAE47}" type="pres">
      <dgm:prSet presAssocID="{92EE42DA-3817-41A0-85F5-A573664FC528}" presName="parentText" presStyleLbl="node1" presStyleIdx="1" presStyleCnt="4">
        <dgm:presLayoutVars>
          <dgm:chMax val="0"/>
          <dgm:bulletEnabled val="1"/>
        </dgm:presLayoutVars>
      </dgm:prSet>
      <dgm:spPr/>
    </dgm:pt>
    <dgm:pt modelId="{330ECA08-BC03-4838-A2A8-94C46A461CB9}" type="pres">
      <dgm:prSet presAssocID="{6D3FB3CB-FC48-47D1-B340-F49E680FACC6}" presName="spacer" presStyleCnt="0"/>
      <dgm:spPr/>
    </dgm:pt>
    <dgm:pt modelId="{79D3DB86-13DC-4618-B263-40340D08F0E6}" type="pres">
      <dgm:prSet presAssocID="{EEB31121-AE5F-48D9-BE82-2FA00BA90588}" presName="parentText" presStyleLbl="node1" presStyleIdx="2" presStyleCnt="4">
        <dgm:presLayoutVars>
          <dgm:chMax val="0"/>
          <dgm:bulletEnabled val="1"/>
        </dgm:presLayoutVars>
      </dgm:prSet>
      <dgm:spPr/>
    </dgm:pt>
    <dgm:pt modelId="{B1FD4836-AEC1-449D-AD70-DFD37828808C}" type="pres">
      <dgm:prSet presAssocID="{8187C127-9575-4B06-B4AE-71053518C3D1}" presName="spacer" presStyleCnt="0"/>
      <dgm:spPr/>
    </dgm:pt>
    <dgm:pt modelId="{5A9C49B8-81C1-4D1B-8CFF-D72AD4A2BE95}" type="pres">
      <dgm:prSet presAssocID="{0DADEA01-8DD7-4424-A4FC-8212CF813ECD}" presName="parentText" presStyleLbl="node1" presStyleIdx="3" presStyleCnt="4">
        <dgm:presLayoutVars>
          <dgm:chMax val="0"/>
          <dgm:bulletEnabled val="1"/>
        </dgm:presLayoutVars>
      </dgm:prSet>
      <dgm:spPr/>
    </dgm:pt>
  </dgm:ptLst>
  <dgm:cxnLst>
    <dgm:cxn modelId="{3ADB253C-422A-4302-897F-0A6C6E0665EE}" srcId="{3DAED468-E267-45AF-B9DC-993C485993EB}" destId="{0DADEA01-8DD7-4424-A4FC-8212CF813ECD}" srcOrd="3" destOrd="0" parTransId="{9DF5E141-8C1F-4F84-B9D0-82CFC5D0CEEC}" sibTransId="{AA09B03D-12CA-4928-9FEB-AA524E3142DE}"/>
    <dgm:cxn modelId="{521CA940-87E7-400D-A0C1-62843A3D8C8D}" type="presOf" srcId="{3DAED468-E267-45AF-B9DC-993C485993EB}" destId="{83171E2A-1B4F-438C-87F1-168083AB3F28}" srcOrd="0" destOrd="0" presId="urn:microsoft.com/office/officeart/2005/8/layout/vList2"/>
    <dgm:cxn modelId="{078D5946-62EB-43C3-9805-B7742ADEE99E}" srcId="{3DAED468-E267-45AF-B9DC-993C485993EB}" destId="{F8631B98-3A25-4EAD-927C-8E4940257876}" srcOrd="0" destOrd="0" parTransId="{0357D870-21C5-4A82-8310-B76824F04ED6}" sibTransId="{7CF4A657-1B37-49AA-9237-9288903AF98E}"/>
    <dgm:cxn modelId="{19ACBC51-5B13-402E-80F7-4CF962B8C13B}" type="presOf" srcId="{92EE42DA-3817-41A0-85F5-A573664FC528}" destId="{8030C06E-2086-4B81-8B75-B0C71E9FAE47}" srcOrd="0" destOrd="0" presId="urn:microsoft.com/office/officeart/2005/8/layout/vList2"/>
    <dgm:cxn modelId="{6593C382-4019-4DCE-BD15-403A66BF75AE}" type="presOf" srcId="{EEB31121-AE5F-48D9-BE82-2FA00BA90588}" destId="{79D3DB86-13DC-4618-B263-40340D08F0E6}" srcOrd="0" destOrd="0" presId="urn:microsoft.com/office/officeart/2005/8/layout/vList2"/>
    <dgm:cxn modelId="{1770D9A0-D403-4333-AF88-04E0E70DDAAB}" type="presOf" srcId="{F8631B98-3A25-4EAD-927C-8E4940257876}" destId="{DE1094BE-9F93-4569-925E-D5795247278D}" srcOrd="0" destOrd="0" presId="urn:microsoft.com/office/officeart/2005/8/layout/vList2"/>
    <dgm:cxn modelId="{29D167AE-A230-41F1-9551-C28DC0CF4A19}" type="presOf" srcId="{0DADEA01-8DD7-4424-A4FC-8212CF813ECD}" destId="{5A9C49B8-81C1-4D1B-8CFF-D72AD4A2BE95}" srcOrd="0" destOrd="0" presId="urn:microsoft.com/office/officeart/2005/8/layout/vList2"/>
    <dgm:cxn modelId="{D6F74DBE-7A78-4861-910B-D05442077D9E}" srcId="{3DAED468-E267-45AF-B9DC-993C485993EB}" destId="{92EE42DA-3817-41A0-85F5-A573664FC528}" srcOrd="1" destOrd="0" parTransId="{8478AB54-C697-45A4-8D87-6B3EEBC08F0F}" sibTransId="{6D3FB3CB-FC48-47D1-B340-F49E680FACC6}"/>
    <dgm:cxn modelId="{64E81BDB-541E-4E5E-9E75-E002CA9DA03F}" srcId="{3DAED468-E267-45AF-B9DC-993C485993EB}" destId="{EEB31121-AE5F-48D9-BE82-2FA00BA90588}" srcOrd="2" destOrd="0" parTransId="{965C06CF-857B-42A9-B2FB-A6E5F77695C9}" sibTransId="{8187C127-9575-4B06-B4AE-71053518C3D1}"/>
    <dgm:cxn modelId="{05F0CD9E-69D4-4686-86EA-79C05BBDEB0E}" type="presParOf" srcId="{83171E2A-1B4F-438C-87F1-168083AB3F28}" destId="{DE1094BE-9F93-4569-925E-D5795247278D}" srcOrd="0" destOrd="0" presId="urn:microsoft.com/office/officeart/2005/8/layout/vList2"/>
    <dgm:cxn modelId="{A0B8BA89-5BA9-4CDE-9189-390A8E7576F1}" type="presParOf" srcId="{83171E2A-1B4F-438C-87F1-168083AB3F28}" destId="{9B0ACE47-ED7A-4C77-8F93-8E1A583A6551}" srcOrd="1" destOrd="0" presId="urn:microsoft.com/office/officeart/2005/8/layout/vList2"/>
    <dgm:cxn modelId="{9395086E-2A28-4832-8AD7-E43930602714}" type="presParOf" srcId="{83171E2A-1B4F-438C-87F1-168083AB3F28}" destId="{8030C06E-2086-4B81-8B75-B0C71E9FAE47}" srcOrd="2" destOrd="0" presId="urn:microsoft.com/office/officeart/2005/8/layout/vList2"/>
    <dgm:cxn modelId="{A9CE194F-7D4F-4B37-832F-1240CA8C9CD6}" type="presParOf" srcId="{83171E2A-1B4F-438C-87F1-168083AB3F28}" destId="{330ECA08-BC03-4838-A2A8-94C46A461CB9}" srcOrd="3" destOrd="0" presId="urn:microsoft.com/office/officeart/2005/8/layout/vList2"/>
    <dgm:cxn modelId="{8334B26B-2806-41C0-907E-F8E9E6C5B5BC}" type="presParOf" srcId="{83171E2A-1B4F-438C-87F1-168083AB3F28}" destId="{79D3DB86-13DC-4618-B263-40340D08F0E6}" srcOrd="4" destOrd="0" presId="urn:microsoft.com/office/officeart/2005/8/layout/vList2"/>
    <dgm:cxn modelId="{8D6F4423-D9E9-4E73-8195-A4D612FAE8A9}" type="presParOf" srcId="{83171E2A-1B4F-438C-87F1-168083AB3F28}" destId="{B1FD4836-AEC1-449D-AD70-DFD37828808C}" srcOrd="5" destOrd="0" presId="urn:microsoft.com/office/officeart/2005/8/layout/vList2"/>
    <dgm:cxn modelId="{DECFB80F-EE58-44F7-97A4-D4B8E2BAB3B0}" type="presParOf" srcId="{83171E2A-1B4F-438C-87F1-168083AB3F28}" destId="{5A9C49B8-81C1-4D1B-8CFF-D72AD4A2BE9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6B10A1-2A94-4276-A2E8-EE9E432FB3E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4603B48-84E6-4997-A245-D758689716AE}">
      <dgm:prSet phldrT="[Text]"/>
      <dgm:spPr/>
      <dgm:t>
        <a:bodyPr/>
        <a:lstStyle/>
        <a:p>
          <a:pPr algn="ctr"/>
          <a:r>
            <a:rPr lang="en-US"/>
            <a:t>1. An academic meeting with a student from a minoritized group/identity affected by local or global political/civil unrest.</a:t>
          </a:r>
        </a:p>
      </dgm:t>
    </dgm:pt>
    <dgm:pt modelId="{E74BA4FE-355E-4ADE-971F-67EEC5D21A57}" type="parTrans" cxnId="{CAE0B6FD-CE70-42BB-9815-F708A35E56A0}">
      <dgm:prSet/>
      <dgm:spPr/>
      <dgm:t>
        <a:bodyPr/>
        <a:lstStyle/>
        <a:p>
          <a:endParaRPr lang="en-US"/>
        </a:p>
      </dgm:t>
    </dgm:pt>
    <dgm:pt modelId="{5AB903BD-D8E2-49A1-9AC0-AE17B0E359AC}" type="sibTrans" cxnId="{CAE0B6FD-CE70-42BB-9815-F708A35E56A0}">
      <dgm:prSet/>
      <dgm:spPr/>
      <dgm:t>
        <a:bodyPr/>
        <a:lstStyle/>
        <a:p>
          <a:endParaRPr lang="en-US"/>
        </a:p>
      </dgm:t>
    </dgm:pt>
    <dgm:pt modelId="{20A7FA32-AEE0-4E07-9DCD-0F7CC279262C}">
      <dgm:prSet phldrT="[Text]"/>
      <dgm:spPr/>
      <dgm:t>
        <a:bodyPr/>
        <a:lstStyle/>
        <a:p>
          <a:r>
            <a:rPr lang="en-US"/>
            <a:t>2. A student who is continuing to ask for extensions on assignments/projects and has also missed some assignments.</a:t>
          </a:r>
        </a:p>
      </dgm:t>
    </dgm:pt>
    <dgm:pt modelId="{8824EA9E-BB23-4882-9892-FC2980DAC1CC}" type="parTrans" cxnId="{6FE7529E-A532-448A-ACDE-E6564A6C38D9}">
      <dgm:prSet/>
      <dgm:spPr/>
      <dgm:t>
        <a:bodyPr/>
        <a:lstStyle/>
        <a:p>
          <a:endParaRPr lang="en-US"/>
        </a:p>
      </dgm:t>
    </dgm:pt>
    <dgm:pt modelId="{81771101-D4EC-4E86-BE1C-D5EA9A472401}" type="sibTrans" cxnId="{6FE7529E-A532-448A-ACDE-E6564A6C38D9}">
      <dgm:prSet/>
      <dgm:spPr/>
      <dgm:t>
        <a:bodyPr/>
        <a:lstStyle/>
        <a:p>
          <a:endParaRPr lang="en-US"/>
        </a:p>
      </dgm:t>
    </dgm:pt>
    <dgm:pt modelId="{22AB46E6-545A-4FC3-8753-C73B16A1F2D0}">
      <dgm:prSet phldrT="[Text]"/>
      <dgm:spPr/>
      <dgm:t>
        <a:bodyPr/>
        <a:lstStyle/>
        <a:p>
          <a:r>
            <a:rPr lang="en-US"/>
            <a:t>3. An international student has stopped communicating with you despite emails, texts, and Slack reach outs.  This is not the first time they have stopped communicating and you are starting to see a pattern.</a:t>
          </a:r>
        </a:p>
      </dgm:t>
    </dgm:pt>
    <dgm:pt modelId="{C6ABFF3F-46C9-4A23-B1B8-940D78C44446}" type="parTrans" cxnId="{9BD6CD9A-49AE-4453-A315-10028B922F71}">
      <dgm:prSet/>
      <dgm:spPr/>
      <dgm:t>
        <a:bodyPr/>
        <a:lstStyle/>
        <a:p>
          <a:endParaRPr lang="en-US"/>
        </a:p>
      </dgm:t>
    </dgm:pt>
    <dgm:pt modelId="{E704C3C9-982D-4A50-B16B-523077BDB00E}" type="sibTrans" cxnId="{9BD6CD9A-49AE-4453-A315-10028B922F71}">
      <dgm:prSet/>
      <dgm:spPr/>
      <dgm:t>
        <a:bodyPr/>
        <a:lstStyle/>
        <a:p>
          <a:endParaRPr lang="en-US"/>
        </a:p>
      </dgm:t>
    </dgm:pt>
    <dgm:pt modelId="{9CB7C832-F1D1-4CBF-B18E-9EB359F76CF1}" type="pres">
      <dgm:prSet presAssocID="{BF6B10A1-2A94-4276-A2E8-EE9E432FB3E6}" presName="diagram" presStyleCnt="0">
        <dgm:presLayoutVars>
          <dgm:dir/>
          <dgm:resizeHandles val="exact"/>
        </dgm:presLayoutVars>
      </dgm:prSet>
      <dgm:spPr/>
    </dgm:pt>
    <dgm:pt modelId="{7CE45641-57DB-4677-82F0-D6937B773111}" type="pres">
      <dgm:prSet presAssocID="{B4603B48-84E6-4997-A245-D758689716AE}" presName="node" presStyleLbl="node1" presStyleIdx="0" presStyleCnt="3" custLinFactNeighborX="-49275" custLinFactNeighborY="50402">
        <dgm:presLayoutVars>
          <dgm:bulletEnabled val="1"/>
        </dgm:presLayoutVars>
      </dgm:prSet>
      <dgm:spPr/>
    </dgm:pt>
    <dgm:pt modelId="{638451CB-1C27-4335-8236-BC09E7180D09}" type="pres">
      <dgm:prSet presAssocID="{5AB903BD-D8E2-49A1-9AC0-AE17B0E359AC}" presName="sibTrans" presStyleCnt="0"/>
      <dgm:spPr/>
    </dgm:pt>
    <dgm:pt modelId="{E44301C1-D4A2-465F-8A57-91C43789C0AD}" type="pres">
      <dgm:prSet presAssocID="{20A7FA32-AEE0-4E07-9DCD-0F7CC279262C}" presName="node" presStyleLbl="node1" presStyleIdx="1" presStyleCnt="3" custLinFactNeighborX="-51494" custLinFactNeighborY="51132">
        <dgm:presLayoutVars>
          <dgm:bulletEnabled val="1"/>
        </dgm:presLayoutVars>
      </dgm:prSet>
      <dgm:spPr/>
    </dgm:pt>
    <dgm:pt modelId="{2F49DAE4-A912-4CE4-9C37-8A574EFABBA1}" type="pres">
      <dgm:prSet presAssocID="{81771101-D4EC-4E86-BE1C-D5EA9A472401}" presName="sibTrans" presStyleCnt="0"/>
      <dgm:spPr/>
    </dgm:pt>
    <dgm:pt modelId="{0560047A-693A-4F1C-9531-76C97BE36B71}" type="pres">
      <dgm:prSet presAssocID="{22AB46E6-545A-4FC3-8753-C73B16A1F2D0}" presName="node" presStyleLbl="node1" presStyleIdx="2" presStyleCnt="3" custLinFactX="7379" custLinFactNeighborX="100000" custLinFactNeighborY="-66339">
        <dgm:presLayoutVars>
          <dgm:bulletEnabled val="1"/>
        </dgm:presLayoutVars>
      </dgm:prSet>
      <dgm:spPr/>
    </dgm:pt>
  </dgm:ptLst>
  <dgm:cxnLst>
    <dgm:cxn modelId="{B9C5A013-2275-4366-9826-933F4F7115B5}" type="presOf" srcId="{B4603B48-84E6-4997-A245-D758689716AE}" destId="{7CE45641-57DB-4677-82F0-D6937B773111}" srcOrd="0" destOrd="0" presId="urn:microsoft.com/office/officeart/2005/8/layout/default"/>
    <dgm:cxn modelId="{3AB3D93C-01DC-4A35-98C9-9A921907EA15}" type="presOf" srcId="{20A7FA32-AEE0-4E07-9DCD-0F7CC279262C}" destId="{E44301C1-D4A2-465F-8A57-91C43789C0AD}" srcOrd="0" destOrd="0" presId="urn:microsoft.com/office/officeart/2005/8/layout/default"/>
    <dgm:cxn modelId="{DAA0E797-C6E8-4AF3-9A29-F250378AA117}" type="presOf" srcId="{BF6B10A1-2A94-4276-A2E8-EE9E432FB3E6}" destId="{9CB7C832-F1D1-4CBF-B18E-9EB359F76CF1}" srcOrd="0" destOrd="0" presId="urn:microsoft.com/office/officeart/2005/8/layout/default"/>
    <dgm:cxn modelId="{9BD6CD9A-49AE-4453-A315-10028B922F71}" srcId="{BF6B10A1-2A94-4276-A2E8-EE9E432FB3E6}" destId="{22AB46E6-545A-4FC3-8753-C73B16A1F2D0}" srcOrd="2" destOrd="0" parTransId="{C6ABFF3F-46C9-4A23-B1B8-940D78C44446}" sibTransId="{E704C3C9-982D-4A50-B16B-523077BDB00E}"/>
    <dgm:cxn modelId="{6FE7529E-A532-448A-ACDE-E6564A6C38D9}" srcId="{BF6B10A1-2A94-4276-A2E8-EE9E432FB3E6}" destId="{20A7FA32-AEE0-4E07-9DCD-0F7CC279262C}" srcOrd="1" destOrd="0" parTransId="{8824EA9E-BB23-4882-9892-FC2980DAC1CC}" sibTransId="{81771101-D4EC-4E86-BE1C-D5EA9A472401}"/>
    <dgm:cxn modelId="{3341BEBB-E0D8-474C-94FB-B6BA4B6801A2}" type="presOf" srcId="{22AB46E6-545A-4FC3-8753-C73B16A1F2D0}" destId="{0560047A-693A-4F1C-9531-76C97BE36B71}" srcOrd="0" destOrd="0" presId="urn:microsoft.com/office/officeart/2005/8/layout/default"/>
    <dgm:cxn modelId="{CAE0B6FD-CE70-42BB-9815-F708A35E56A0}" srcId="{BF6B10A1-2A94-4276-A2E8-EE9E432FB3E6}" destId="{B4603B48-84E6-4997-A245-D758689716AE}" srcOrd="0" destOrd="0" parTransId="{E74BA4FE-355E-4ADE-971F-67EEC5D21A57}" sibTransId="{5AB903BD-D8E2-49A1-9AC0-AE17B0E359AC}"/>
    <dgm:cxn modelId="{EC77CE12-9480-409D-8DCE-7728B7B8C3B3}" type="presParOf" srcId="{9CB7C832-F1D1-4CBF-B18E-9EB359F76CF1}" destId="{7CE45641-57DB-4677-82F0-D6937B773111}" srcOrd="0" destOrd="0" presId="urn:microsoft.com/office/officeart/2005/8/layout/default"/>
    <dgm:cxn modelId="{E4D2EF3B-23C9-45AA-87B2-9BC6D6E1EEF7}" type="presParOf" srcId="{9CB7C832-F1D1-4CBF-B18E-9EB359F76CF1}" destId="{638451CB-1C27-4335-8236-BC09E7180D09}" srcOrd="1" destOrd="0" presId="urn:microsoft.com/office/officeart/2005/8/layout/default"/>
    <dgm:cxn modelId="{D0924E84-57B4-461C-A1CD-59B0E3669520}" type="presParOf" srcId="{9CB7C832-F1D1-4CBF-B18E-9EB359F76CF1}" destId="{E44301C1-D4A2-465F-8A57-91C43789C0AD}" srcOrd="2" destOrd="0" presId="urn:microsoft.com/office/officeart/2005/8/layout/default"/>
    <dgm:cxn modelId="{300D3135-86D6-480A-82F2-019A10967BF8}" type="presParOf" srcId="{9CB7C832-F1D1-4CBF-B18E-9EB359F76CF1}" destId="{2F49DAE4-A912-4CE4-9C37-8A574EFABBA1}" srcOrd="3" destOrd="0" presId="urn:microsoft.com/office/officeart/2005/8/layout/default"/>
    <dgm:cxn modelId="{7E579742-4DAE-4BCF-B428-4D5933AB8D6B}" type="presParOf" srcId="{9CB7C832-F1D1-4CBF-B18E-9EB359F76CF1}" destId="{0560047A-693A-4F1C-9531-76C97BE36B71}"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FB643B-3E97-4670-BB62-9B151CC54C87}"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CCBD3A66-2CD5-47A8-A7C5-537EB114B98B}">
      <dgm:prSet phldrT="[Text]"/>
      <dgm:spPr/>
      <dgm:t>
        <a:bodyPr/>
        <a:lstStyle/>
        <a:p>
          <a:r>
            <a:rPr lang="en-US" dirty="0"/>
            <a:t>Kim and Karen work with faculty and students to determine resources and next steps, this is often a good first step for any graduate student concern</a:t>
          </a:r>
        </a:p>
      </dgm:t>
    </dgm:pt>
    <dgm:pt modelId="{014E5C71-2CB2-459E-A5E4-96EE7DBE1B41}" type="parTrans" cxnId="{E9FF2795-C255-4FAC-99D6-B2C9D9BE3E17}">
      <dgm:prSet/>
      <dgm:spPr/>
      <dgm:t>
        <a:bodyPr/>
        <a:lstStyle/>
        <a:p>
          <a:endParaRPr lang="en-US"/>
        </a:p>
      </dgm:t>
    </dgm:pt>
    <dgm:pt modelId="{E8228450-7A80-469D-AA15-932824736B8E}" type="sibTrans" cxnId="{E9FF2795-C255-4FAC-99D6-B2C9D9BE3E17}">
      <dgm:prSet/>
      <dgm:spPr/>
      <dgm:t>
        <a:bodyPr/>
        <a:lstStyle/>
        <a:p>
          <a:endParaRPr lang="en-US"/>
        </a:p>
      </dgm:t>
    </dgm:pt>
    <dgm:pt modelId="{7BD36F63-A3BA-4E89-9BCC-BE749977983D}">
      <dgm:prSet phldrT="[Text]"/>
      <dgm:spPr/>
      <dgm:t>
        <a:bodyPr/>
        <a:lstStyle/>
        <a:p>
          <a:r>
            <a:rPr lang="en-US" dirty="0"/>
            <a:t>Student Health and Wellness (</a:t>
          </a:r>
          <a:r>
            <a:rPr lang="en-US" dirty="0" err="1"/>
            <a:t>SHaW</a:t>
          </a:r>
          <a:r>
            <a:rPr lang="en-US" dirty="0"/>
            <a:t>) Mental Health</a:t>
          </a:r>
        </a:p>
      </dgm:t>
    </dgm:pt>
    <dgm:pt modelId="{A471AD16-DEEC-42FF-A7FB-C0ED7686C1B1}" type="parTrans" cxnId="{3433ECA9-BB0E-4FB1-AF28-E70DD8EB9B2A}">
      <dgm:prSet/>
      <dgm:spPr/>
      <dgm:t>
        <a:bodyPr/>
        <a:lstStyle/>
        <a:p>
          <a:endParaRPr lang="en-US"/>
        </a:p>
      </dgm:t>
    </dgm:pt>
    <dgm:pt modelId="{BE9ED6EF-7E65-4DDD-9CD0-1911FF0E4820}" type="sibTrans" cxnId="{3433ECA9-BB0E-4FB1-AF28-E70DD8EB9B2A}">
      <dgm:prSet/>
      <dgm:spPr/>
      <dgm:t>
        <a:bodyPr/>
        <a:lstStyle/>
        <a:p>
          <a:endParaRPr lang="en-US"/>
        </a:p>
      </dgm:t>
    </dgm:pt>
    <dgm:pt modelId="{B5CD909F-F8F7-4FA5-AF68-F8E6C914DF6E}">
      <dgm:prSet phldrT="[Text]"/>
      <dgm:spPr/>
      <dgm:t>
        <a:bodyPr/>
        <a:lstStyle/>
        <a:p>
          <a:r>
            <a:rPr lang="en-US" dirty="0"/>
            <a:t>The Graduate School</a:t>
          </a:r>
        </a:p>
      </dgm:t>
    </dgm:pt>
    <dgm:pt modelId="{6EEEC3BD-7013-4851-925A-F135472C7F3D}" type="parTrans" cxnId="{CA903E58-7CEC-464B-B46B-8764D8291F1D}">
      <dgm:prSet/>
      <dgm:spPr/>
      <dgm:t>
        <a:bodyPr/>
        <a:lstStyle/>
        <a:p>
          <a:endParaRPr lang="en-US"/>
        </a:p>
      </dgm:t>
    </dgm:pt>
    <dgm:pt modelId="{5BD6A922-A3DB-4A02-B380-20C7A533512E}" type="sibTrans" cxnId="{CA903E58-7CEC-464B-B46B-8764D8291F1D}">
      <dgm:prSet/>
      <dgm:spPr/>
      <dgm:t>
        <a:bodyPr/>
        <a:lstStyle/>
        <a:p>
          <a:endParaRPr lang="en-US"/>
        </a:p>
      </dgm:t>
    </dgm:pt>
    <dgm:pt modelId="{6F2191CD-B9F9-447D-87CE-494E135548C6}">
      <dgm:prSet phldrT="[Text]"/>
      <dgm:spPr/>
      <dgm:t>
        <a:bodyPr/>
        <a:lstStyle/>
        <a:p>
          <a:pPr rtl="0"/>
          <a:r>
            <a:rPr lang="en-US" dirty="0"/>
            <a:t>Consultation appointments for students (via phone or telehealth), follow up services or referrals</a:t>
          </a:r>
          <a:r>
            <a:rPr lang="en-US" dirty="0">
              <a:latin typeface="Calibri"/>
            </a:rPr>
            <a:t> </a:t>
          </a:r>
          <a:endParaRPr lang="en-US" dirty="0"/>
        </a:p>
      </dgm:t>
    </dgm:pt>
    <dgm:pt modelId="{F00B31DC-CB75-42CB-8B8B-D56399E8D750}" type="parTrans" cxnId="{B3B80DAB-0F6E-436E-B5FD-6B29FDFB63D3}">
      <dgm:prSet/>
      <dgm:spPr/>
      <dgm:t>
        <a:bodyPr/>
        <a:lstStyle/>
        <a:p>
          <a:endParaRPr lang="en-US"/>
        </a:p>
      </dgm:t>
    </dgm:pt>
    <dgm:pt modelId="{27994ED9-6C5D-4417-854B-1C18BF645EF8}" type="sibTrans" cxnId="{B3B80DAB-0F6E-436E-B5FD-6B29FDFB63D3}">
      <dgm:prSet/>
      <dgm:spPr/>
      <dgm:t>
        <a:bodyPr/>
        <a:lstStyle/>
        <a:p>
          <a:endParaRPr lang="en-US"/>
        </a:p>
      </dgm:t>
    </dgm:pt>
    <dgm:pt modelId="{0E1C9F19-31DC-4E07-990D-CB31DBD0CD3B}">
      <dgm:prSet phldrT="[Text]"/>
      <dgm:spPr/>
      <dgm:t>
        <a:bodyPr/>
        <a:lstStyle/>
        <a:p>
          <a:r>
            <a:rPr lang="en-US" dirty="0"/>
            <a:t>Student Care Team</a:t>
          </a:r>
        </a:p>
      </dgm:t>
    </dgm:pt>
    <dgm:pt modelId="{124D523D-B0AB-44E4-9389-10707D5156CD}" type="parTrans" cxnId="{C7C76E1A-7F09-46F3-A1F6-B2AAE5A9CB5A}">
      <dgm:prSet/>
      <dgm:spPr/>
      <dgm:t>
        <a:bodyPr/>
        <a:lstStyle/>
        <a:p>
          <a:endParaRPr lang="en-US"/>
        </a:p>
      </dgm:t>
    </dgm:pt>
    <dgm:pt modelId="{3DD89980-9A98-4FAD-B3DC-A139C1310684}" type="sibTrans" cxnId="{C7C76E1A-7F09-46F3-A1F6-B2AAE5A9CB5A}">
      <dgm:prSet/>
      <dgm:spPr/>
      <dgm:t>
        <a:bodyPr/>
        <a:lstStyle/>
        <a:p>
          <a:endParaRPr lang="en-US"/>
        </a:p>
      </dgm:t>
    </dgm:pt>
    <dgm:pt modelId="{97ACFDB7-F5B1-46E8-964C-3A373D866258}">
      <dgm:prSet phldrT="[Text]"/>
      <dgm:spPr/>
      <dgm:t>
        <a:bodyPr/>
        <a:lstStyle/>
        <a:p>
          <a:r>
            <a:rPr lang="en-US" dirty="0"/>
            <a:t>Center for Student with Disabilities (CSD)</a:t>
          </a:r>
        </a:p>
      </dgm:t>
    </dgm:pt>
    <dgm:pt modelId="{07B9C447-A1D1-46C2-AF8F-FF6453150780}" type="parTrans" cxnId="{0CAF5732-243B-4270-AEB2-9849E25518F9}">
      <dgm:prSet/>
      <dgm:spPr/>
      <dgm:t>
        <a:bodyPr/>
        <a:lstStyle/>
        <a:p>
          <a:endParaRPr lang="en-US"/>
        </a:p>
      </dgm:t>
    </dgm:pt>
    <dgm:pt modelId="{0C76EC05-0EEE-4D00-8966-B3CD5EBDF439}" type="sibTrans" cxnId="{0CAF5732-243B-4270-AEB2-9849E25518F9}">
      <dgm:prSet/>
      <dgm:spPr/>
      <dgm:t>
        <a:bodyPr/>
        <a:lstStyle/>
        <a:p>
          <a:endParaRPr lang="en-US"/>
        </a:p>
      </dgm:t>
    </dgm:pt>
    <dgm:pt modelId="{B88FC6CC-073D-405A-A8F7-AE1AE31C8417}">
      <dgm:prSet phldrT="[Text]"/>
      <dgm:spPr/>
      <dgm:t>
        <a:bodyPr/>
        <a:lstStyle/>
        <a:p>
          <a:r>
            <a:rPr lang="en-US" dirty="0"/>
            <a:t>Mental Health Resource Centers at regional campuses serve graduate students</a:t>
          </a:r>
        </a:p>
      </dgm:t>
    </dgm:pt>
    <dgm:pt modelId="{DD02E5BA-006F-488E-985C-1617DFBCA64A}" type="parTrans" cxnId="{8048034F-254C-4DB2-9EA1-CF5A67A38D6B}">
      <dgm:prSet/>
      <dgm:spPr/>
      <dgm:t>
        <a:bodyPr/>
        <a:lstStyle/>
        <a:p>
          <a:endParaRPr lang="en-US"/>
        </a:p>
      </dgm:t>
    </dgm:pt>
    <dgm:pt modelId="{DD032D10-9DAE-4529-8F46-F07CF7E58186}" type="sibTrans" cxnId="{8048034F-254C-4DB2-9EA1-CF5A67A38D6B}">
      <dgm:prSet/>
      <dgm:spPr/>
      <dgm:t>
        <a:bodyPr/>
        <a:lstStyle/>
        <a:p>
          <a:endParaRPr lang="en-US"/>
        </a:p>
      </dgm:t>
    </dgm:pt>
    <dgm:pt modelId="{72AFCFE6-C97D-48F1-877B-FA2A4C159495}">
      <dgm:prSet phldrT="[Text]"/>
      <dgm:spPr/>
      <dgm:t>
        <a:bodyPr/>
        <a:lstStyle/>
        <a:p>
          <a:r>
            <a:rPr lang="en-US" dirty="0"/>
            <a:t>Student Behavioral Health Service for UConn Health</a:t>
          </a:r>
        </a:p>
      </dgm:t>
    </dgm:pt>
    <dgm:pt modelId="{CE4F36BE-D6C6-43D4-B95A-EEEBDCDC9B0C}" type="parTrans" cxnId="{A94C282B-48B4-401F-9778-7658C636C8B4}">
      <dgm:prSet/>
      <dgm:spPr/>
      <dgm:t>
        <a:bodyPr/>
        <a:lstStyle/>
        <a:p>
          <a:endParaRPr lang="en-US"/>
        </a:p>
      </dgm:t>
    </dgm:pt>
    <dgm:pt modelId="{3A6E6522-ED89-4230-9247-AFB885410434}" type="sibTrans" cxnId="{A94C282B-48B4-401F-9778-7658C636C8B4}">
      <dgm:prSet/>
      <dgm:spPr/>
      <dgm:t>
        <a:bodyPr/>
        <a:lstStyle/>
        <a:p>
          <a:endParaRPr lang="en-US"/>
        </a:p>
      </dgm:t>
    </dgm:pt>
    <dgm:pt modelId="{BE58F851-FC05-4DE5-AECD-B72CA8021245}">
      <dgm:prSet phldrT="[Text]"/>
      <dgm:spPr/>
      <dgm:t>
        <a:bodyPr/>
        <a:lstStyle/>
        <a:p>
          <a:r>
            <a:rPr lang="en-US" dirty="0"/>
            <a:t>SBHS provides evaluation and treatment to graduate students at UConn Health</a:t>
          </a:r>
        </a:p>
      </dgm:t>
    </dgm:pt>
    <dgm:pt modelId="{DA5666BB-7842-4639-BC92-08B3FD283A6C}" type="parTrans" cxnId="{6AAAEBA1-D447-42D3-B27D-8E4FD5EC5DE7}">
      <dgm:prSet/>
      <dgm:spPr/>
      <dgm:t>
        <a:bodyPr/>
        <a:lstStyle/>
        <a:p>
          <a:endParaRPr lang="en-US"/>
        </a:p>
      </dgm:t>
    </dgm:pt>
    <dgm:pt modelId="{668F2098-0589-4D9C-9DC2-22400E7E456E}" type="sibTrans" cxnId="{6AAAEBA1-D447-42D3-B27D-8E4FD5EC5DE7}">
      <dgm:prSet/>
      <dgm:spPr/>
      <dgm:t>
        <a:bodyPr/>
        <a:lstStyle/>
        <a:p>
          <a:endParaRPr lang="en-US"/>
        </a:p>
      </dgm:t>
    </dgm:pt>
    <dgm:pt modelId="{DE812B1E-6252-4BEB-ACEF-F0E64A8F6F74}">
      <dgm:prSet phldrT="[Text]" phldr="0"/>
      <dgm:spPr/>
      <dgm:t>
        <a:bodyPr/>
        <a:lstStyle/>
        <a:p>
          <a:pPr rtl="0"/>
          <a:r>
            <a:rPr lang="en-US" dirty="0">
              <a:latin typeface="Calibri"/>
            </a:rPr>
            <a:t>Red Folder </a:t>
          </a:r>
          <a:r>
            <a:rPr lang="en-US" dirty="0">
              <a:hlinkClick xmlns:r="http://schemas.openxmlformats.org/officeDocument/2006/relationships" r:id="rId1"/>
            </a:rPr>
            <a:t>https://studenthealth.uconn.edu/redfolder/</a:t>
          </a:r>
        </a:p>
      </dgm:t>
    </dgm:pt>
    <dgm:pt modelId="{6A8A6481-2ECF-4D82-8988-E2C86EE861B6}" type="parTrans" cxnId="{5C6D06BA-F484-48B2-BE21-EBB267E27A05}">
      <dgm:prSet/>
      <dgm:spPr/>
      <dgm:t>
        <a:bodyPr/>
        <a:lstStyle/>
        <a:p>
          <a:endParaRPr lang="en-US"/>
        </a:p>
      </dgm:t>
    </dgm:pt>
    <dgm:pt modelId="{63C19A8D-A6B0-4DE5-9987-E0CF16738796}" type="sibTrans" cxnId="{5C6D06BA-F484-48B2-BE21-EBB267E27A05}">
      <dgm:prSet/>
      <dgm:spPr/>
      <dgm:t>
        <a:bodyPr/>
        <a:lstStyle/>
        <a:p>
          <a:endParaRPr lang="en-US"/>
        </a:p>
      </dgm:t>
    </dgm:pt>
    <dgm:pt modelId="{65309705-73C8-4A82-8DD2-1EB3B7980877}">
      <dgm:prSet phldrT="[Text]"/>
      <dgm:spPr/>
      <dgm:t>
        <a:bodyPr/>
        <a:lstStyle/>
        <a:p>
          <a:r>
            <a:rPr lang="en-US" dirty="0"/>
            <a:t>Work with graduate students to determine appropriate and reasonable accommodations when there is a documented disability (they often collaborate with </a:t>
          </a:r>
          <a:r>
            <a:rPr lang="en-US" dirty="0" err="1"/>
            <a:t>SHaW</a:t>
          </a:r>
          <a:r>
            <a:rPr lang="en-US" dirty="0"/>
            <a:t> Mental Health and Medical Care Services)</a:t>
          </a:r>
        </a:p>
      </dgm:t>
    </dgm:pt>
    <dgm:pt modelId="{661E7644-4549-4794-8F04-270A3DD28FC6}" type="parTrans" cxnId="{FFB83FB6-A784-459A-892F-395CA8BB9752}">
      <dgm:prSet/>
      <dgm:spPr/>
      <dgm:t>
        <a:bodyPr/>
        <a:lstStyle/>
        <a:p>
          <a:endParaRPr lang="en-US"/>
        </a:p>
      </dgm:t>
    </dgm:pt>
    <dgm:pt modelId="{088B7859-0B28-49EA-9CD7-1B48406B9220}" type="sibTrans" cxnId="{FFB83FB6-A784-459A-892F-395CA8BB9752}">
      <dgm:prSet/>
      <dgm:spPr/>
      <dgm:t>
        <a:bodyPr/>
        <a:lstStyle/>
        <a:p>
          <a:endParaRPr lang="en-US"/>
        </a:p>
      </dgm:t>
    </dgm:pt>
    <dgm:pt modelId="{5F6FA25C-67D7-4009-9EA3-EA726586F994}" type="pres">
      <dgm:prSet presAssocID="{83FB643B-3E97-4670-BB62-9B151CC54C87}" presName="linear" presStyleCnt="0">
        <dgm:presLayoutVars>
          <dgm:animLvl val="lvl"/>
          <dgm:resizeHandles val="exact"/>
        </dgm:presLayoutVars>
      </dgm:prSet>
      <dgm:spPr/>
    </dgm:pt>
    <dgm:pt modelId="{29622D04-7C68-4E49-94F6-BAF75C0BEE24}" type="pres">
      <dgm:prSet presAssocID="{B5CD909F-F8F7-4FA5-AF68-F8E6C914DF6E}" presName="parentText" presStyleLbl="node1" presStyleIdx="0" presStyleCnt="5">
        <dgm:presLayoutVars>
          <dgm:chMax val="0"/>
          <dgm:bulletEnabled val="1"/>
        </dgm:presLayoutVars>
      </dgm:prSet>
      <dgm:spPr/>
    </dgm:pt>
    <dgm:pt modelId="{E560250B-FD94-4E79-BDC4-07E4C4426D9D}" type="pres">
      <dgm:prSet presAssocID="{B5CD909F-F8F7-4FA5-AF68-F8E6C914DF6E}" presName="childText" presStyleLbl="revTx" presStyleIdx="0" presStyleCnt="4">
        <dgm:presLayoutVars>
          <dgm:bulletEnabled val="1"/>
        </dgm:presLayoutVars>
      </dgm:prSet>
      <dgm:spPr/>
    </dgm:pt>
    <dgm:pt modelId="{23D14B33-10F1-4997-B324-142D4B03B398}" type="pres">
      <dgm:prSet presAssocID="{7BD36F63-A3BA-4E89-9BCC-BE749977983D}" presName="parentText" presStyleLbl="node1" presStyleIdx="1" presStyleCnt="5">
        <dgm:presLayoutVars>
          <dgm:chMax val="0"/>
          <dgm:bulletEnabled val="1"/>
        </dgm:presLayoutVars>
      </dgm:prSet>
      <dgm:spPr/>
    </dgm:pt>
    <dgm:pt modelId="{3A357672-75A9-4517-8AF0-619BBC97475F}" type="pres">
      <dgm:prSet presAssocID="{7BD36F63-A3BA-4E89-9BCC-BE749977983D}" presName="childText" presStyleLbl="revTx" presStyleIdx="1" presStyleCnt="4">
        <dgm:presLayoutVars>
          <dgm:bulletEnabled val="1"/>
        </dgm:presLayoutVars>
      </dgm:prSet>
      <dgm:spPr/>
    </dgm:pt>
    <dgm:pt modelId="{FF2BC537-D5C5-4DF4-B7E4-2D417F4E4829}" type="pres">
      <dgm:prSet presAssocID="{72AFCFE6-C97D-48F1-877B-FA2A4C159495}" presName="parentText" presStyleLbl="node1" presStyleIdx="2" presStyleCnt="5">
        <dgm:presLayoutVars>
          <dgm:chMax val="0"/>
          <dgm:bulletEnabled val="1"/>
        </dgm:presLayoutVars>
      </dgm:prSet>
      <dgm:spPr/>
    </dgm:pt>
    <dgm:pt modelId="{FD961A06-65C3-4250-9530-072977C44065}" type="pres">
      <dgm:prSet presAssocID="{72AFCFE6-C97D-48F1-877B-FA2A4C159495}" presName="childText" presStyleLbl="revTx" presStyleIdx="2" presStyleCnt="4">
        <dgm:presLayoutVars>
          <dgm:bulletEnabled val="1"/>
        </dgm:presLayoutVars>
      </dgm:prSet>
      <dgm:spPr/>
    </dgm:pt>
    <dgm:pt modelId="{D3C9C7C7-DE78-4D66-8781-8FA631E7CC3F}" type="pres">
      <dgm:prSet presAssocID="{0E1C9F19-31DC-4E07-990D-CB31DBD0CD3B}" presName="parentText" presStyleLbl="node1" presStyleIdx="3" presStyleCnt="5">
        <dgm:presLayoutVars>
          <dgm:chMax val="0"/>
          <dgm:bulletEnabled val="1"/>
        </dgm:presLayoutVars>
      </dgm:prSet>
      <dgm:spPr/>
    </dgm:pt>
    <dgm:pt modelId="{848936ED-636D-4C91-A247-65AF643C3CAA}" type="pres">
      <dgm:prSet presAssocID="{3DD89980-9A98-4FAD-B3DC-A139C1310684}" presName="spacer" presStyleCnt="0"/>
      <dgm:spPr/>
    </dgm:pt>
    <dgm:pt modelId="{A021B809-ABB3-41DF-9A09-C7A98A6E31B0}" type="pres">
      <dgm:prSet presAssocID="{97ACFDB7-F5B1-46E8-964C-3A373D866258}" presName="parentText" presStyleLbl="node1" presStyleIdx="4" presStyleCnt="5">
        <dgm:presLayoutVars>
          <dgm:chMax val="0"/>
          <dgm:bulletEnabled val="1"/>
        </dgm:presLayoutVars>
      </dgm:prSet>
      <dgm:spPr/>
    </dgm:pt>
    <dgm:pt modelId="{27753251-EB59-4B23-8F5D-82AA460DF84F}" type="pres">
      <dgm:prSet presAssocID="{97ACFDB7-F5B1-46E8-964C-3A373D866258}" presName="childText" presStyleLbl="revTx" presStyleIdx="3" presStyleCnt="4">
        <dgm:presLayoutVars>
          <dgm:bulletEnabled val="1"/>
        </dgm:presLayoutVars>
      </dgm:prSet>
      <dgm:spPr/>
    </dgm:pt>
  </dgm:ptLst>
  <dgm:cxnLst>
    <dgm:cxn modelId="{23AC0507-14CC-4D6C-AB15-70BDC7508431}" type="presOf" srcId="{BE58F851-FC05-4DE5-AECD-B72CA8021245}" destId="{FD961A06-65C3-4250-9530-072977C44065}" srcOrd="0" destOrd="0" presId="urn:microsoft.com/office/officeart/2005/8/layout/vList2"/>
    <dgm:cxn modelId="{D0D3370D-3F9B-478C-B54E-4171E93C8926}" type="presOf" srcId="{72AFCFE6-C97D-48F1-877B-FA2A4C159495}" destId="{FF2BC537-D5C5-4DF4-B7E4-2D417F4E4829}" srcOrd="0" destOrd="0" presId="urn:microsoft.com/office/officeart/2005/8/layout/vList2"/>
    <dgm:cxn modelId="{C7C76E1A-7F09-46F3-A1F6-B2AAE5A9CB5A}" srcId="{83FB643B-3E97-4670-BB62-9B151CC54C87}" destId="{0E1C9F19-31DC-4E07-990D-CB31DBD0CD3B}" srcOrd="3" destOrd="0" parTransId="{124D523D-B0AB-44E4-9389-10707D5156CD}" sibTransId="{3DD89980-9A98-4FAD-B3DC-A139C1310684}"/>
    <dgm:cxn modelId="{A94C282B-48B4-401F-9778-7658C636C8B4}" srcId="{83FB643B-3E97-4670-BB62-9B151CC54C87}" destId="{72AFCFE6-C97D-48F1-877B-FA2A4C159495}" srcOrd="2" destOrd="0" parTransId="{CE4F36BE-D6C6-43D4-B95A-EEEBDCDC9B0C}" sibTransId="{3A6E6522-ED89-4230-9247-AFB885410434}"/>
    <dgm:cxn modelId="{96301A2F-F995-4804-B79C-A0CCCD119D4A}" type="presOf" srcId="{B88FC6CC-073D-405A-A8F7-AE1AE31C8417}" destId="{3A357672-75A9-4517-8AF0-619BBC97475F}" srcOrd="0" destOrd="1" presId="urn:microsoft.com/office/officeart/2005/8/layout/vList2"/>
    <dgm:cxn modelId="{0CAF5732-243B-4270-AEB2-9849E25518F9}" srcId="{83FB643B-3E97-4670-BB62-9B151CC54C87}" destId="{97ACFDB7-F5B1-46E8-964C-3A373D866258}" srcOrd="4" destOrd="0" parTransId="{07B9C447-A1D1-46C2-AF8F-FF6453150780}" sibTransId="{0C76EC05-0EEE-4D00-8966-B3CD5EBDF439}"/>
    <dgm:cxn modelId="{53474138-0364-49C7-B03D-1011A11BDC1F}" type="presOf" srcId="{0E1C9F19-31DC-4E07-990D-CB31DBD0CD3B}" destId="{D3C9C7C7-DE78-4D66-8781-8FA631E7CC3F}" srcOrd="0" destOrd="0" presId="urn:microsoft.com/office/officeart/2005/8/layout/vList2"/>
    <dgm:cxn modelId="{D997483B-F9B9-4387-8A50-D3E134F9D227}" type="presOf" srcId="{B5CD909F-F8F7-4FA5-AF68-F8E6C914DF6E}" destId="{29622D04-7C68-4E49-94F6-BAF75C0BEE24}" srcOrd="0" destOrd="0" presId="urn:microsoft.com/office/officeart/2005/8/layout/vList2"/>
    <dgm:cxn modelId="{F9AB3366-07B5-42E5-9371-29F8D82A1EBF}" type="presOf" srcId="{97ACFDB7-F5B1-46E8-964C-3A373D866258}" destId="{A021B809-ABB3-41DF-9A09-C7A98A6E31B0}" srcOrd="0" destOrd="0" presId="urn:microsoft.com/office/officeart/2005/8/layout/vList2"/>
    <dgm:cxn modelId="{59EF4968-3F92-4BE5-96A8-5E51990F0C38}" type="presOf" srcId="{6F2191CD-B9F9-447D-87CE-494E135548C6}" destId="{3A357672-75A9-4517-8AF0-619BBC97475F}" srcOrd="0" destOrd="0" presId="urn:microsoft.com/office/officeart/2005/8/layout/vList2"/>
    <dgm:cxn modelId="{8048034F-254C-4DB2-9EA1-CF5A67A38D6B}" srcId="{7BD36F63-A3BA-4E89-9BCC-BE749977983D}" destId="{B88FC6CC-073D-405A-A8F7-AE1AE31C8417}" srcOrd="1" destOrd="0" parTransId="{DD02E5BA-006F-488E-985C-1617DFBCA64A}" sibTransId="{DD032D10-9DAE-4529-8F46-F07CF7E58186}"/>
    <dgm:cxn modelId="{9913B26F-9FED-4DD4-BB9F-2FAD1342553B}" type="presOf" srcId="{DE812B1E-6252-4BEB-ACEF-F0E64A8F6F74}" destId="{3A357672-75A9-4517-8AF0-619BBC97475F}" srcOrd="0" destOrd="2" presId="urn:microsoft.com/office/officeart/2005/8/layout/vList2"/>
    <dgm:cxn modelId="{CA903E58-7CEC-464B-B46B-8764D8291F1D}" srcId="{83FB643B-3E97-4670-BB62-9B151CC54C87}" destId="{B5CD909F-F8F7-4FA5-AF68-F8E6C914DF6E}" srcOrd="0" destOrd="0" parTransId="{6EEEC3BD-7013-4851-925A-F135472C7F3D}" sibTransId="{5BD6A922-A3DB-4A02-B380-20C7A533512E}"/>
    <dgm:cxn modelId="{8405EA87-26B6-41AA-B270-2FF50CA854B1}" type="presOf" srcId="{7BD36F63-A3BA-4E89-9BCC-BE749977983D}" destId="{23D14B33-10F1-4997-B324-142D4B03B398}" srcOrd="0" destOrd="0" presId="urn:microsoft.com/office/officeart/2005/8/layout/vList2"/>
    <dgm:cxn modelId="{E9FF2795-C255-4FAC-99D6-B2C9D9BE3E17}" srcId="{B5CD909F-F8F7-4FA5-AF68-F8E6C914DF6E}" destId="{CCBD3A66-2CD5-47A8-A7C5-537EB114B98B}" srcOrd="0" destOrd="0" parTransId="{014E5C71-2CB2-459E-A5E4-96EE7DBE1B41}" sibTransId="{E8228450-7A80-469D-AA15-932824736B8E}"/>
    <dgm:cxn modelId="{6AAAEBA1-D447-42D3-B27D-8E4FD5EC5DE7}" srcId="{72AFCFE6-C97D-48F1-877B-FA2A4C159495}" destId="{BE58F851-FC05-4DE5-AECD-B72CA8021245}" srcOrd="0" destOrd="0" parTransId="{DA5666BB-7842-4639-BC92-08B3FD283A6C}" sibTransId="{668F2098-0589-4D9C-9DC2-22400E7E456E}"/>
    <dgm:cxn modelId="{7A7281A9-DF24-4858-9325-B26CA651EFC0}" type="presOf" srcId="{83FB643B-3E97-4670-BB62-9B151CC54C87}" destId="{5F6FA25C-67D7-4009-9EA3-EA726586F994}" srcOrd="0" destOrd="0" presId="urn:microsoft.com/office/officeart/2005/8/layout/vList2"/>
    <dgm:cxn modelId="{3433ECA9-BB0E-4FB1-AF28-E70DD8EB9B2A}" srcId="{83FB643B-3E97-4670-BB62-9B151CC54C87}" destId="{7BD36F63-A3BA-4E89-9BCC-BE749977983D}" srcOrd="1" destOrd="0" parTransId="{A471AD16-DEEC-42FF-A7FB-C0ED7686C1B1}" sibTransId="{BE9ED6EF-7E65-4DDD-9CD0-1911FF0E4820}"/>
    <dgm:cxn modelId="{B3B80DAB-0F6E-436E-B5FD-6B29FDFB63D3}" srcId="{7BD36F63-A3BA-4E89-9BCC-BE749977983D}" destId="{6F2191CD-B9F9-447D-87CE-494E135548C6}" srcOrd="0" destOrd="0" parTransId="{F00B31DC-CB75-42CB-8B8B-D56399E8D750}" sibTransId="{27994ED9-6C5D-4417-854B-1C18BF645EF8}"/>
    <dgm:cxn modelId="{FFB83FB6-A784-459A-892F-395CA8BB9752}" srcId="{97ACFDB7-F5B1-46E8-964C-3A373D866258}" destId="{65309705-73C8-4A82-8DD2-1EB3B7980877}" srcOrd="0" destOrd="0" parTransId="{661E7644-4549-4794-8F04-270A3DD28FC6}" sibTransId="{088B7859-0B28-49EA-9CD7-1B48406B9220}"/>
    <dgm:cxn modelId="{5C6D06BA-F484-48B2-BE21-EBB267E27A05}" srcId="{7BD36F63-A3BA-4E89-9BCC-BE749977983D}" destId="{DE812B1E-6252-4BEB-ACEF-F0E64A8F6F74}" srcOrd="2" destOrd="0" parTransId="{6A8A6481-2ECF-4D82-8988-E2C86EE861B6}" sibTransId="{63C19A8D-A6B0-4DE5-9987-E0CF16738796}"/>
    <dgm:cxn modelId="{89EE8ACA-6229-4306-AAE2-6F51859ADF58}" type="presOf" srcId="{65309705-73C8-4A82-8DD2-1EB3B7980877}" destId="{27753251-EB59-4B23-8F5D-82AA460DF84F}" srcOrd="0" destOrd="0" presId="urn:microsoft.com/office/officeart/2005/8/layout/vList2"/>
    <dgm:cxn modelId="{0CEEAACD-2EEB-49B6-BEA4-24F5826871E3}" type="presOf" srcId="{CCBD3A66-2CD5-47A8-A7C5-537EB114B98B}" destId="{E560250B-FD94-4E79-BDC4-07E4C4426D9D}" srcOrd="0" destOrd="0" presId="urn:microsoft.com/office/officeart/2005/8/layout/vList2"/>
    <dgm:cxn modelId="{48677B15-4954-4568-9DEF-9C7EF9FE1B8F}" type="presParOf" srcId="{5F6FA25C-67D7-4009-9EA3-EA726586F994}" destId="{29622D04-7C68-4E49-94F6-BAF75C0BEE24}" srcOrd="0" destOrd="0" presId="urn:microsoft.com/office/officeart/2005/8/layout/vList2"/>
    <dgm:cxn modelId="{751FE18F-D267-4F97-9BD9-98CD07802211}" type="presParOf" srcId="{5F6FA25C-67D7-4009-9EA3-EA726586F994}" destId="{E560250B-FD94-4E79-BDC4-07E4C4426D9D}" srcOrd="1" destOrd="0" presId="urn:microsoft.com/office/officeart/2005/8/layout/vList2"/>
    <dgm:cxn modelId="{9FA24325-ED0A-47B6-9F88-6B59E293997E}" type="presParOf" srcId="{5F6FA25C-67D7-4009-9EA3-EA726586F994}" destId="{23D14B33-10F1-4997-B324-142D4B03B398}" srcOrd="2" destOrd="0" presId="urn:microsoft.com/office/officeart/2005/8/layout/vList2"/>
    <dgm:cxn modelId="{14EBBA88-B07E-4A2C-A7A3-42A31F63065B}" type="presParOf" srcId="{5F6FA25C-67D7-4009-9EA3-EA726586F994}" destId="{3A357672-75A9-4517-8AF0-619BBC97475F}" srcOrd="3" destOrd="0" presId="urn:microsoft.com/office/officeart/2005/8/layout/vList2"/>
    <dgm:cxn modelId="{A385BD68-F911-4E09-8C1B-BA23F701C74E}" type="presParOf" srcId="{5F6FA25C-67D7-4009-9EA3-EA726586F994}" destId="{FF2BC537-D5C5-4DF4-B7E4-2D417F4E4829}" srcOrd="4" destOrd="0" presId="urn:microsoft.com/office/officeart/2005/8/layout/vList2"/>
    <dgm:cxn modelId="{BFBF4D79-9AD5-4F64-9E56-12883F8A1749}" type="presParOf" srcId="{5F6FA25C-67D7-4009-9EA3-EA726586F994}" destId="{FD961A06-65C3-4250-9530-072977C44065}" srcOrd="5" destOrd="0" presId="urn:microsoft.com/office/officeart/2005/8/layout/vList2"/>
    <dgm:cxn modelId="{8322AB90-039E-42A9-B195-A148B7C9517D}" type="presParOf" srcId="{5F6FA25C-67D7-4009-9EA3-EA726586F994}" destId="{D3C9C7C7-DE78-4D66-8781-8FA631E7CC3F}" srcOrd="6" destOrd="0" presId="urn:microsoft.com/office/officeart/2005/8/layout/vList2"/>
    <dgm:cxn modelId="{1A3698D3-93A6-43B0-82F6-B38EF1787D8A}" type="presParOf" srcId="{5F6FA25C-67D7-4009-9EA3-EA726586F994}" destId="{848936ED-636D-4C91-A247-65AF643C3CAA}" srcOrd="7" destOrd="0" presId="urn:microsoft.com/office/officeart/2005/8/layout/vList2"/>
    <dgm:cxn modelId="{F650A2DF-AFE0-40B7-AA7C-DBBB878F5FD5}" type="presParOf" srcId="{5F6FA25C-67D7-4009-9EA3-EA726586F994}" destId="{A021B809-ABB3-41DF-9A09-C7A98A6E31B0}" srcOrd="8" destOrd="0" presId="urn:microsoft.com/office/officeart/2005/8/layout/vList2"/>
    <dgm:cxn modelId="{96D4BEA9-29E5-4D2D-813F-04C9290C94EE}" type="presParOf" srcId="{5F6FA25C-67D7-4009-9EA3-EA726586F994}" destId="{27753251-EB59-4B23-8F5D-82AA460DF84F}"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E9E597-DB1E-4409-9E38-79B6F105933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4DA3E901-F366-426F-8650-ECAD07B6DCEE}">
      <dgm:prSet phldrT="[Text]"/>
      <dgm:spPr>
        <a:solidFill>
          <a:srgbClr val="FF0000"/>
        </a:solidFill>
      </dgm:spPr>
      <dgm:t>
        <a:bodyPr/>
        <a:lstStyle/>
        <a:p>
          <a:r>
            <a:rPr lang="en-US"/>
            <a:t>Yes</a:t>
          </a:r>
        </a:p>
      </dgm:t>
    </dgm:pt>
    <dgm:pt modelId="{C4E1EB78-70DD-42D5-86C5-816E9C5D6D4C}" type="parTrans" cxnId="{72FEFB81-516D-4BF9-9C4C-F85B17665CF0}">
      <dgm:prSet/>
      <dgm:spPr/>
      <dgm:t>
        <a:bodyPr/>
        <a:lstStyle/>
        <a:p>
          <a:endParaRPr lang="en-US"/>
        </a:p>
      </dgm:t>
    </dgm:pt>
    <dgm:pt modelId="{E2AEDAA7-EC46-4BC4-8962-9C63CCF08CF4}" type="sibTrans" cxnId="{72FEFB81-516D-4BF9-9C4C-F85B17665CF0}">
      <dgm:prSet/>
      <dgm:spPr/>
      <dgm:t>
        <a:bodyPr/>
        <a:lstStyle/>
        <a:p>
          <a:endParaRPr lang="en-US"/>
        </a:p>
      </dgm:t>
    </dgm:pt>
    <dgm:pt modelId="{786425AA-85BB-4DCE-9146-E2BF525917F5}">
      <dgm:prSet phldrT="[Text]"/>
      <dgm:spPr/>
      <dgm:t>
        <a:bodyPr/>
        <a:lstStyle/>
        <a:p>
          <a:r>
            <a:rPr lang="en-US" dirty="0"/>
            <a:t>Student is clearly and </a:t>
          </a:r>
          <a:r>
            <a:rPr lang="en-US" b="1" dirty="0"/>
            <a:t>imminently </a:t>
          </a:r>
          <a:r>
            <a:rPr lang="en-US" dirty="0"/>
            <a:t>reckless, disorderly, dangerous or threatening (this include self harm)</a:t>
          </a:r>
        </a:p>
      </dgm:t>
    </dgm:pt>
    <dgm:pt modelId="{8984ACBA-6807-44C8-AF9C-48D6EE120834}" type="parTrans" cxnId="{3B8DA433-67EC-4BC3-8BC2-CC1095FCCCA8}">
      <dgm:prSet/>
      <dgm:spPr/>
      <dgm:t>
        <a:bodyPr/>
        <a:lstStyle/>
        <a:p>
          <a:endParaRPr lang="en-US"/>
        </a:p>
      </dgm:t>
    </dgm:pt>
    <dgm:pt modelId="{3A79627A-3772-49E7-ABD5-3CD312F47568}" type="sibTrans" cxnId="{3B8DA433-67EC-4BC3-8BC2-CC1095FCCCA8}">
      <dgm:prSet/>
      <dgm:spPr/>
      <dgm:t>
        <a:bodyPr/>
        <a:lstStyle/>
        <a:p>
          <a:endParaRPr lang="en-US"/>
        </a:p>
      </dgm:t>
    </dgm:pt>
    <dgm:pt modelId="{84C468B4-D68F-4F2B-9B6A-F500A9DAAC2A}">
      <dgm:prSet phldrT="[Text]"/>
      <dgm:spPr/>
      <dgm:t>
        <a:bodyPr/>
        <a:lstStyle/>
        <a:p>
          <a:r>
            <a:rPr lang="en-US" dirty="0"/>
            <a:t>Call 911</a:t>
          </a:r>
        </a:p>
      </dgm:t>
    </dgm:pt>
    <dgm:pt modelId="{A14D701B-2A61-4B96-B326-0CAD03C7CEF8}" type="parTrans" cxnId="{322A9DB0-943A-4DFC-A66B-F7B2649123A1}">
      <dgm:prSet/>
      <dgm:spPr/>
      <dgm:t>
        <a:bodyPr/>
        <a:lstStyle/>
        <a:p>
          <a:endParaRPr lang="en-US"/>
        </a:p>
      </dgm:t>
    </dgm:pt>
    <dgm:pt modelId="{1592D71A-5390-4A13-B32A-41B36BF86FD1}" type="sibTrans" cxnId="{322A9DB0-943A-4DFC-A66B-F7B2649123A1}">
      <dgm:prSet/>
      <dgm:spPr/>
      <dgm:t>
        <a:bodyPr/>
        <a:lstStyle/>
        <a:p>
          <a:endParaRPr lang="en-US"/>
        </a:p>
      </dgm:t>
    </dgm:pt>
    <dgm:pt modelId="{F19B15C3-504C-436B-A359-56B51FDAFAE2}">
      <dgm:prSet phldrT="[Text]"/>
      <dgm:spPr/>
      <dgm:t>
        <a:bodyPr/>
        <a:lstStyle/>
        <a:p>
          <a:r>
            <a:rPr lang="en-US"/>
            <a:t>No</a:t>
          </a:r>
        </a:p>
      </dgm:t>
    </dgm:pt>
    <dgm:pt modelId="{72A2936A-E6B2-4F42-AAA1-4B929BA3ADAC}" type="parTrans" cxnId="{1D9A5AA6-B759-4D5D-9503-26B694BCF5F8}">
      <dgm:prSet/>
      <dgm:spPr/>
      <dgm:t>
        <a:bodyPr/>
        <a:lstStyle/>
        <a:p>
          <a:endParaRPr lang="en-US"/>
        </a:p>
      </dgm:t>
    </dgm:pt>
    <dgm:pt modelId="{4378318A-F282-4903-85EA-C4858A83222A}" type="sibTrans" cxnId="{1D9A5AA6-B759-4D5D-9503-26B694BCF5F8}">
      <dgm:prSet/>
      <dgm:spPr/>
      <dgm:t>
        <a:bodyPr/>
        <a:lstStyle/>
        <a:p>
          <a:endParaRPr lang="en-US"/>
        </a:p>
      </dgm:t>
    </dgm:pt>
    <dgm:pt modelId="{381B5003-CEC2-4F65-908D-665F2AFF6E0D}">
      <dgm:prSet phldrT="[Text]"/>
      <dgm:spPr/>
      <dgm:t>
        <a:bodyPr/>
        <a:lstStyle/>
        <a:p>
          <a:r>
            <a:rPr lang="en-US" dirty="0"/>
            <a:t>Not concerned with student's immediate safety but student is having significant academic and/or personal issues and could use some support</a:t>
          </a:r>
        </a:p>
      </dgm:t>
    </dgm:pt>
    <dgm:pt modelId="{CF1848E5-A35C-4C02-A7C5-59385405CB90}" type="parTrans" cxnId="{E78F64C9-E87A-41F5-97AA-2B9AE9EBE743}">
      <dgm:prSet/>
      <dgm:spPr/>
      <dgm:t>
        <a:bodyPr/>
        <a:lstStyle/>
        <a:p>
          <a:endParaRPr lang="en-US"/>
        </a:p>
      </dgm:t>
    </dgm:pt>
    <dgm:pt modelId="{153D8E35-CAC7-4B26-9391-DE3F5C04E25E}" type="sibTrans" cxnId="{E78F64C9-E87A-41F5-97AA-2B9AE9EBE743}">
      <dgm:prSet/>
      <dgm:spPr/>
      <dgm:t>
        <a:bodyPr/>
        <a:lstStyle/>
        <a:p>
          <a:endParaRPr lang="en-US"/>
        </a:p>
      </dgm:t>
    </dgm:pt>
    <dgm:pt modelId="{CD263BCF-8A1A-4802-B30E-EF39603E8FB7}">
      <dgm:prSet phldrT="[Text]"/>
      <dgm:spPr/>
      <dgm:t>
        <a:bodyPr/>
        <a:lstStyle/>
        <a:p>
          <a:r>
            <a:rPr lang="en-US" dirty="0"/>
            <a:t>Fill out a care team referral at studentcareteam.uconn.edu</a:t>
          </a:r>
        </a:p>
      </dgm:t>
    </dgm:pt>
    <dgm:pt modelId="{8083E6C3-016D-4248-81F9-7A93A7D8C9BA}" type="parTrans" cxnId="{C12E5120-811B-453B-931F-233993BCCE6C}">
      <dgm:prSet/>
      <dgm:spPr/>
      <dgm:t>
        <a:bodyPr/>
        <a:lstStyle/>
        <a:p>
          <a:endParaRPr lang="en-US"/>
        </a:p>
      </dgm:t>
    </dgm:pt>
    <dgm:pt modelId="{739FEBFA-D236-44E1-A96A-A407A45DA809}" type="sibTrans" cxnId="{C12E5120-811B-453B-931F-233993BCCE6C}">
      <dgm:prSet/>
      <dgm:spPr/>
      <dgm:t>
        <a:bodyPr/>
        <a:lstStyle/>
        <a:p>
          <a:endParaRPr lang="en-US"/>
        </a:p>
      </dgm:t>
    </dgm:pt>
    <dgm:pt modelId="{F0D65348-DBF0-46E3-A3D2-C4BC08B304DE}">
      <dgm:prSet phldrT="[Text]"/>
      <dgm:spPr/>
      <dgm:t>
        <a:bodyPr/>
        <a:lstStyle/>
        <a:p>
          <a:r>
            <a:rPr lang="en-US" dirty="0"/>
            <a:t>Then fill out a care team referral at studentcareteam.uconn.edu</a:t>
          </a:r>
        </a:p>
      </dgm:t>
    </dgm:pt>
    <dgm:pt modelId="{4E7A7431-1CF6-4252-8340-773AF32D25C5}" type="parTrans" cxnId="{7CCA8013-2221-4165-B8CE-E4837D6A63FA}">
      <dgm:prSet/>
      <dgm:spPr/>
      <dgm:t>
        <a:bodyPr/>
        <a:lstStyle/>
        <a:p>
          <a:endParaRPr lang="en-US"/>
        </a:p>
      </dgm:t>
    </dgm:pt>
    <dgm:pt modelId="{B347AB8F-C8D5-41CE-999E-019E744F6AB7}" type="sibTrans" cxnId="{7CCA8013-2221-4165-B8CE-E4837D6A63FA}">
      <dgm:prSet/>
      <dgm:spPr/>
      <dgm:t>
        <a:bodyPr/>
        <a:lstStyle/>
        <a:p>
          <a:endParaRPr lang="en-US"/>
        </a:p>
      </dgm:t>
    </dgm:pt>
    <dgm:pt modelId="{A76B4507-6C43-48FB-BB60-2E38B8CCB332}" type="pres">
      <dgm:prSet presAssocID="{A2E9E597-DB1E-4409-9E38-79B6F105933B}" presName="Name0" presStyleCnt="0">
        <dgm:presLayoutVars>
          <dgm:dir/>
          <dgm:animLvl val="lvl"/>
          <dgm:resizeHandles/>
        </dgm:presLayoutVars>
      </dgm:prSet>
      <dgm:spPr/>
    </dgm:pt>
    <dgm:pt modelId="{F9856594-C1AC-49E9-B838-8F17FF94207A}" type="pres">
      <dgm:prSet presAssocID="{4DA3E901-F366-426F-8650-ECAD07B6DCEE}" presName="linNode" presStyleCnt="0"/>
      <dgm:spPr/>
    </dgm:pt>
    <dgm:pt modelId="{270E8F3C-DF66-4DA5-B219-979C0E7E5251}" type="pres">
      <dgm:prSet presAssocID="{4DA3E901-F366-426F-8650-ECAD07B6DCEE}" presName="parentShp" presStyleLbl="node1" presStyleIdx="0" presStyleCnt="2" custLinFactNeighborY="-26">
        <dgm:presLayoutVars>
          <dgm:bulletEnabled val="1"/>
        </dgm:presLayoutVars>
      </dgm:prSet>
      <dgm:spPr/>
    </dgm:pt>
    <dgm:pt modelId="{26A9C01F-0D85-4AE6-BC2B-44C6B7083EE9}" type="pres">
      <dgm:prSet presAssocID="{4DA3E901-F366-426F-8650-ECAD07B6DCEE}" presName="childShp" presStyleLbl="bgAccFollowNode1" presStyleIdx="0" presStyleCnt="2">
        <dgm:presLayoutVars>
          <dgm:bulletEnabled val="1"/>
        </dgm:presLayoutVars>
      </dgm:prSet>
      <dgm:spPr/>
    </dgm:pt>
    <dgm:pt modelId="{FEA7065D-4815-41EC-AE97-300A35CB80F4}" type="pres">
      <dgm:prSet presAssocID="{E2AEDAA7-EC46-4BC4-8962-9C63CCF08CF4}" presName="spacing" presStyleCnt="0"/>
      <dgm:spPr/>
    </dgm:pt>
    <dgm:pt modelId="{15D2D18A-89AC-420B-9456-C38F778FEA08}" type="pres">
      <dgm:prSet presAssocID="{F19B15C3-504C-436B-A359-56B51FDAFAE2}" presName="linNode" presStyleCnt="0"/>
      <dgm:spPr/>
    </dgm:pt>
    <dgm:pt modelId="{52F2F7C7-F75B-4C0E-B1C7-DD8902AE83A7}" type="pres">
      <dgm:prSet presAssocID="{F19B15C3-504C-436B-A359-56B51FDAFAE2}" presName="parentShp" presStyleLbl="node1" presStyleIdx="1" presStyleCnt="2">
        <dgm:presLayoutVars>
          <dgm:bulletEnabled val="1"/>
        </dgm:presLayoutVars>
      </dgm:prSet>
      <dgm:spPr/>
    </dgm:pt>
    <dgm:pt modelId="{BBD76F68-B8AF-4F29-A18A-EBAC4F9B31E0}" type="pres">
      <dgm:prSet presAssocID="{F19B15C3-504C-436B-A359-56B51FDAFAE2}" presName="childShp" presStyleLbl="bgAccFollowNode1" presStyleIdx="1" presStyleCnt="2">
        <dgm:presLayoutVars>
          <dgm:bulletEnabled val="1"/>
        </dgm:presLayoutVars>
      </dgm:prSet>
      <dgm:spPr/>
    </dgm:pt>
  </dgm:ptLst>
  <dgm:cxnLst>
    <dgm:cxn modelId="{E1253C0D-5FF0-4954-AD58-855A0B6BC682}" type="presOf" srcId="{4DA3E901-F366-426F-8650-ECAD07B6DCEE}" destId="{270E8F3C-DF66-4DA5-B219-979C0E7E5251}" srcOrd="0" destOrd="0" presId="urn:microsoft.com/office/officeart/2005/8/layout/vList6"/>
    <dgm:cxn modelId="{7CCA8013-2221-4165-B8CE-E4837D6A63FA}" srcId="{4DA3E901-F366-426F-8650-ECAD07B6DCEE}" destId="{F0D65348-DBF0-46E3-A3D2-C4BC08B304DE}" srcOrd="2" destOrd="0" parTransId="{4E7A7431-1CF6-4252-8340-773AF32D25C5}" sibTransId="{B347AB8F-C8D5-41CE-999E-019E744F6AB7}"/>
    <dgm:cxn modelId="{C12E5120-811B-453B-931F-233993BCCE6C}" srcId="{F19B15C3-504C-436B-A359-56B51FDAFAE2}" destId="{CD263BCF-8A1A-4802-B30E-EF39603E8FB7}" srcOrd="1" destOrd="0" parTransId="{8083E6C3-016D-4248-81F9-7A93A7D8C9BA}" sibTransId="{739FEBFA-D236-44E1-A96A-A407A45DA809}"/>
    <dgm:cxn modelId="{3B8DA433-67EC-4BC3-8BC2-CC1095FCCCA8}" srcId="{4DA3E901-F366-426F-8650-ECAD07B6DCEE}" destId="{786425AA-85BB-4DCE-9146-E2BF525917F5}" srcOrd="0" destOrd="0" parTransId="{8984ACBA-6807-44C8-AF9C-48D6EE120834}" sibTransId="{3A79627A-3772-49E7-ABD5-3CD312F47568}"/>
    <dgm:cxn modelId="{EDCF9466-F649-4C6C-89D5-ADBCF6760B58}" type="presOf" srcId="{F19B15C3-504C-436B-A359-56B51FDAFAE2}" destId="{52F2F7C7-F75B-4C0E-B1C7-DD8902AE83A7}" srcOrd="0" destOrd="0" presId="urn:microsoft.com/office/officeart/2005/8/layout/vList6"/>
    <dgm:cxn modelId="{F18F086E-939D-447C-8FF3-894D824DDB0A}" type="presOf" srcId="{786425AA-85BB-4DCE-9146-E2BF525917F5}" destId="{26A9C01F-0D85-4AE6-BC2B-44C6B7083EE9}" srcOrd="0" destOrd="0" presId="urn:microsoft.com/office/officeart/2005/8/layout/vList6"/>
    <dgm:cxn modelId="{1C552F76-8968-477D-97AB-5D4DEDF67DBE}" type="presOf" srcId="{F0D65348-DBF0-46E3-A3D2-C4BC08B304DE}" destId="{26A9C01F-0D85-4AE6-BC2B-44C6B7083EE9}" srcOrd="0" destOrd="2" presId="urn:microsoft.com/office/officeart/2005/8/layout/vList6"/>
    <dgm:cxn modelId="{72FEFB81-516D-4BF9-9C4C-F85B17665CF0}" srcId="{A2E9E597-DB1E-4409-9E38-79B6F105933B}" destId="{4DA3E901-F366-426F-8650-ECAD07B6DCEE}" srcOrd="0" destOrd="0" parTransId="{C4E1EB78-70DD-42D5-86C5-816E9C5D6D4C}" sibTransId="{E2AEDAA7-EC46-4BC4-8962-9C63CCF08CF4}"/>
    <dgm:cxn modelId="{FC6AD095-B609-47CD-8E55-46CE2ED42C26}" type="presOf" srcId="{381B5003-CEC2-4F65-908D-665F2AFF6E0D}" destId="{BBD76F68-B8AF-4F29-A18A-EBAC4F9B31E0}" srcOrd="0" destOrd="0" presId="urn:microsoft.com/office/officeart/2005/8/layout/vList6"/>
    <dgm:cxn modelId="{1D9A5AA6-B759-4D5D-9503-26B694BCF5F8}" srcId="{A2E9E597-DB1E-4409-9E38-79B6F105933B}" destId="{F19B15C3-504C-436B-A359-56B51FDAFAE2}" srcOrd="1" destOrd="0" parTransId="{72A2936A-E6B2-4F42-AAA1-4B929BA3ADAC}" sibTransId="{4378318A-F282-4903-85EA-C4858A83222A}"/>
    <dgm:cxn modelId="{322A9DB0-943A-4DFC-A66B-F7B2649123A1}" srcId="{4DA3E901-F366-426F-8650-ECAD07B6DCEE}" destId="{84C468B4-D68F-4F2B-9B6A-F500A9DAAC2A}" srcOrd="1" destOrd="0" parTransId="{A14D701B-2A61-4B96-B326-0CAD03C7CEF8}" sibTransId="{1592D71A-5390-4A13-B32A-41B36BF86FD1}"/>
    <dgm:cxn modelId="{B5FC92C4-B7E5-4753-B23B-5E2EA80FF7CB}" type="presOf" srcId="{84C468B4-D68F-4F2B-9B6A-F500A9DAAC2A}" destId="{26A9C01F-0D85-4AE6-BC2B-44C6B7083EE9}" srcOrd="0" destOrd="1" presId="urn:microsoft.com/office/officeart/2005/8/layout/vList6"/>
    <dgm:cxn modelId="{E78F64C9-E87A-41F5-97AA-2B9AE9EBE743}" srcId="{F19B15C3-504C-436B-A359-56B51FDAFAE2}" destId="{381B5003-CEC2-4F65-908D-665F2AFF6E0D}" srcOrd="0" destOrd="0" parTransId="{CF1848E5-A35C-4C02-A7C5-59385405CB90}" sibTransId="{153D8E35-CAC7-4B26-9391-DE3F5C04E25E}"/>
    <dgm:cxn modelId="{0EC2E8D4-8078-4F64-9FBD-F3903F194114}" type="presOf" srcId="{A2E9E597-DB1E-4409-9E38-79B6F105933B}" destId="{A76B4507-6C43-48FB-BB60-2E38B8CCB332}" srcOrd="0" destOrd="0" presId="urn:microsoft.com/office/officeart/2005/8/layout/vList6"/>
    <dgm:cxn modelId="{64248FF4-5FBF-40CF-B3BB-3CB1213B60C3}" type="presOf" srcId="{CD263BCF-8A1A-4802-B30E-EF39603E8FB7}" destId="{BBD76F68-B8AF-4F29-A18A-EBAC4F9B31E0}" srcOrd="0" destOrd="1" presId="urn:microsoft.com/office/officeart/2005/8/layout/vList6"/>
    <dgm:cxn modelId="{45495F2D-A277-4CC1-966A-0DE424AF7D5A}" type="presParOf" srcId="{A76B4507-6C43-48FB-BB60-2E38B8CCB332}" destId="{F9856594-C1AC-49E9-B838-8F17FF94207A}" srcOrd="0" destOrd="0" presId="urn:microsoft.com/office/officeart/2005/8/layout/vList6"/>
    <dgm:cxn modelId="{DFAE3663-4C8E-4EC5-BE9E-6B3F8D140DF1}" type="presParOf" srcId="{F9856594-C1AC-49E9-B838-8F17FF94207A}" destId="{270E8F3C-DF66-4DA5-B219-979C0E7E5251}" srcOrd="0" destOrd="0" presId="urn:microsoft.com/office/officeart/2005/8/layout/vList6"/>
    <dgm:cxn modelId="{5BBE6C97-A9CF-49B2-B48C-250215127853}" type="presParOf" srcId="{F9856594-C1AC-49E9-B838-8F17FF94207A}" destId="{26A9C01F-0D85-4AE6-BC2B-44C6B7083EE9}" srcOrd="1" destOrd="0" presId="urn:microsoft.com/office/officeart/2005/8/layout/vList6"/>
    <dgm:cxn modelId="{8989DD1B-4F0D-48DE-8CAA-38908C03D495}" type="presParOf" srcId="{A76B4507-6C43-48FB-BB60-2E38B8CCB332}" destId="{FEA7065D-4815-41EC-AE97-300A35CB80F4}" srcOrd="1" destOrd="0" presId="urn:microsoft.com/office/officeart/2005/8/layout/vList6"/>
    <dgm:cxn modelId="{17F7D6FC-A960-4802-8EFA-09CCF4E9CD14}" type="presParOf" srcId="{A76B4507-6C43-48FB-BB60-2E38B8CCB332}" destId="{15D2D18A-89AC-420B-9456-C38F778FEA08}" srcOrd="2" destOrd="0" presId="urn:microsoft.com/office/officeart/2005/8/layout/vList6"/>
    <dgm:cxn modelId="{4A9945DF-21C3-4B1E-AA1C-8D18F78A9E70}" type="presParOf" srcId="{15D2D18A-89AC-420B-9456-C38F778FEA08}" destId="{52F2F7C7-F75B-4C0E-B1C7-DD8902AE83A7}" srcOrd="0" destOrd="0" presId="urn:microsoft.com/office/officeart/2005/8/layout/vList6"/>
    <dgm:cxn modelId="{AC2AD8B5-9170-46C4-8AB2-8C5F8E101401}" type="presParOf" srcId="{15D2D18A-89AC-420B-9456-C38F778FEA08}" destId="{BBD76F68-B8AF-4F29-A18A-EBAC4F9B31E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E315FB-C9FB-4DA0-AFEA-7C440C09187D}">
      <dsp:nvSpPr>
        <dsp:cNvPr id="0" name=""/>
        <dsp:cNvSpPr/>
      </dsp:nvSpPr>
      <dsp:spPr>
        <a:xfrm>
          <a:off x="0" y="222206"/>
          <a:ext cx="4815196" cy="2889118"/>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t>Why did you decide to join us today?</a:t>
          </a:r>
        </a:p>
      </dsp:txBody>
      <dsp:txXfrm>
        <a:off x="0" y="222206"/>
        <a:ext cx="4815196" cy="2889118"/>
      </dsp:txXfrm>
    </dsp:sp>
    <dsp:sp modelId="{C987CCC3-A34A-4581-A0DC-6D50A2C22968}">
      <dsp:nvSpPr>
        <dsp:cNvPr id="0" name=""/>
        <dsp:cNvSpPr/>
      </dsp:nvSpPr>
      <dsp:spPr>
        <a:xfrm>
          <a:off x="5234487" y="218826"/>
          <a:ext cx="4815196" cy="2889118"/>
        </a:xfrm>
        <a:prstGeom prst="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a:t>What are you hoping to learn?</a:t>
          </a:r>
        </a:p>
      </dsp:txBody>
      <dsp:txXfrm>
        <a:off x="5234487" y="218826"/>
        <a:ext cx="4815196" cy="28891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1094BE-9F93-4569-925E-D5795247278D}">
      <dsp:nvSpPr>
        <dsp:cNvPr id="0" name=""/>
        <dsp:cNvSpPr/>
      </dsp:nvSpPr>
      <dsp:spPr>
        <a:xfrm>
          <a:off x="0" y="459676"/>
          <a:ext cx="7477760" cy="791505"/>
        </a:xfrm>
        <a:prstGeom prst="roundRect">
          <a:avLst/>
        </a:prstGeom>
        <a:gradFill rotWithShape="0">
          <a:gsLst>
            <a:gs pos="0">
              <a:schemeClr val="accent1">
                <a:shade val="80000"/>
                <a:hueOff val="0"/>
                <a:satOff val="0"/>
                <a:lumOff val="0"/>
                <a:alphaOff val="0"/>
                <a:tint val="50000"/>
                <a:satMod val="300000"/>
              </a:schemeClr>
            </a:gs>
            <a:gs pos="35000">
              <a:schemeClr val="accent1">
                <a:shade val="80000"/>
                <a:hueOff val="0"/>
                <a:satOff val="0"/>
                <a:lumOff val="0"/>
                <a:alphaOff val="0"/>
                <a:tint val="37000"/>
                <a:satMod val="300000"/>
              </a:schemeClr>
            </a:gs>
            <a:gs pos="100000">
              <a:schemeClr val="accent1">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n-US" sz="3300" kern="1200"/>
            <a:t>Ethic of </a:t>
          </a:r>
          <a:r>
            <a:rPr lang="en-US" sz="3300" kern="1200">
              <a:latin typeface="Calibri"/>
            </a:rPr>
            <a:t>Care -</a:t>
          </a:r>
          <a:r>
            <a:rPr lang="en-US" sz="3300" kern="1200"/>
            <a:t> The Rules vs Best Practices</a:t>
          </a:r>
        </a:p>
      </dsp:txBody>
      <dsp:txXfrm>
        <a:off x="38638" y="498314"/>
        <a:ext cx="7400484" cy="714229"/>
      </dsp:txXfrm>
    </dsp:sp>
    <dsp:sp modelId="{8030C06E-2086-4B81-8B75-B0C71E9FAE47}">
      <dsp:nvSpPr>
        <dsp:cNvPr id="0" name=""/>
        <dsp:cNvSpPr/>
      </dsp:nvSpPr>
      <dsp:spPr>
        <a:xfrm>
          <a:off x="0" y="1346221"/>
          <a:ext cx="7477760" cy="791505"/>
        </a:xfrm>
        <a:prstGeom prst="roundRect">
          <a:avLst/>
        </a:prstGeom>
        <a:gradFill rotWithShape="0">
          <a:gsLst>
            <a:gs pos="0">
              <a:schemeClr val="accent1">
                <a:shade val="80000"/>
                <a:hueOff val="102082"/>
                <a:satOff val="-1464"/>
                <a:lumOff val="8538"/>
                <a:alphaOff val="0"/>
                <a:tint val="50000"/>
                <a:satMod val="300000"/>
              </a:schemeClr>
            </a:gs>
            <a:gs pos="35000">
              <a:schemeClr val="accent1">
                <a:shade val="80000"/>
                <a:hueOff val="102082"/>
                <a:satOff val="-1464"/>
                <a:lumOff val="8538"/>
                <a:alphaOff val="0"/>
                <a:tint val="37000"/>
                <a:satMod val="300000"/>
              </a:schemeClr>
            </a:gs>
            <a:gs pos="100000">
              <a:schemeClr val="accent1">
                <a:shade val="80000"/>
                <a:hueOff val="102082"/>
                <a:satOff val="-1464"/>
                <a:lumOff val="853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Conversation Starters and Stoppers</a:t>
          </a:r>
        </a:p>
      </dsp:txBody>
      <dsp:txXfrm>
        <a:off x="38638" y="1384859"/>
        <a:ext cx="7400484" cy="714229"/>
      </dsp:txXfrm>
    </dsp:sp>
    <dsp:sp modelId="{79D3DB86-13DC-4618-B263-40340D08F0E6}">
      <dsp:nvSpPr>
        <dsp:cNvPr id="0" name=""/>
        <dsp:cNvSpPr/>
      </dsp:nvSpPr>
      <dsp:spPr>
        <a:xfrm>
          <a:off x="0" y="2232766"/>
          <a:ext cx="7477760" cy="791505"/>
        </a:xfrm>
        <a:prstGeom prst="roundRect">
          <a:avLst/>
        </a:prstGeom>
        <a:gradFill rotWithShape="0">
          <a:gsLst>
            <a:gs pos="0">
              <a:schemeClr val="accent1">
                <a:shade val="80000"/>
                <a:hueOff val="204164"/>
                <a:satOff val="-2928"/>
                <a:lumOff val="17077"/>
                <a:alphaOff val="0"/>
                <a:tint val="50000"/>
                <a:satMod val="300000"/>
              </a:schemeClr>
            </a:gs>
            <a:gs pos="35000">
              <a:schemeClr val="accent1">
                <a:shade val="80000"/>
                <a:hueOff val="204164"/>
                <a:satOff val="-2928"/>
                <a:lumOff val="17077"/>
                <a:alphaOff val="0"/>
                <a:tint val="37000"/>
                <a:satMod val="300000"/>
              </a:schemeClr>
            </a:gs>
            <a:gs pos="100000">
              <a:schemeClr val="accent1">
                <a:shade val="80000"/>
                <a:hueOff val="204164"/>
                <a:satOff val="-2928"/>
                <a:lumOff val="1707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Resources</a:t>
          </a:r>
        </a:p>
      </dsp:txBody>
      <dsp:txXfrm>
        <a:off x="38638" y="2271404"/>
        <a:ext cx="7400484" cy="714229"/>
      </dsp:txXfrm>
    </dsp:sp>
    <dsp:sp modelId="{5A9C49B8-81C1-4D1B-8CFF-D72AD4A2BE95}">
      <dsp:nvSpPr>
        <dsp:cNvPr id="0" name=""/>
        <dsp:cNvSpPr/>
      </dsp:nvSpPr>
      <dsp:spPr>
        <a:xfrm>
          <a:off x="0" y="3119311"/>
          <a:ext cx="7477760" cy="791505"/>
        </a:xfrm>
        <a:prstGeom prst="roundRect">
          <a:avLst/>
        </a:prstGeom>
        <a:gradFill rotWithShape="0">
          <a:gsLst>
            <a:gs pos="0">
              <a:schemeClr val="accent1">
                <a:shade val="80000"/>
                <a:hueOff val="306246"/>
                <a:satOff val="-4392"/>
                <a:lumOff val="25615"/>
                <a:alphaOff val="0"/>
                <a:tint val="50000"/>
                <a:satMod val="300000"/>
              </a:schemeClr>
            </a:gs>
            <a:gs pos="35000">
              <a:schemeClr val="accent1">
                <a:shade val="80000"/>
                <a:hueOff val="306246"/>
                <a:satOff val="-4392"/>
                <a:lumOff val="25615"/>
                <a:alphaOff val="0"/>
                <a:tint val="37000"/>
                <a:satMod val="300000"/>
              </a:schemeClr>
            </a:gs>
            <a:gs pos="100000">
              <a:schemeClr val="accent1">
                <a:shade val="80000"/>
                <a:hueOff val="306246"/>
                <a:satOff val="-4392"/>
                <a:lumOff val="256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Student Care Team</a:t>
          </a:r>
        </a:p>
      </dsp:txBody>
      <dsp:txXfrm>
        <a:off x="38638" y="3157949"/>
        <a:ext cx="7400484" cy="7142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45641-57DB-4677-82F0-D6937B773111}">
      <dsp:nvSpPr>
        <dsp:cNvPr id="0" name=""/>
        <dsp:cNvSpPr/>
      </dsp:nvSpPr>
      <dsp:spPr>
        <a:xfrm>
          <a:off x="121918" y="1054341"/>
          <a:ext cx="3477220" cy="20863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1. An academic meeting with a student from a minoritized group/identity affected by local or global political/civil unrest.</a:t>
          </a:r>
        </a:p>
      </dsp:txBody>
      <dsp:txXfrm>
        <a:off x="121918" y="1054341"/>
        <a:ext cx="3477220" cy="2086332"/>
      </dsp:txXfrm>
    </dsp:sp>
    <dsp:sp modelId="{E44301C1-D4A2-465F-8A57-91C43789C0AD}">
      <dsp:nvSpPr>
        <dsp:cNvPr id="0" name=""/>
        <dsp:cNvSpPr/>
      </dsp:nvSpPr>
      <dsp:spPr>
        <a:xfrm>
          <a:off x="3869701" y="1069571"/>
          <a:ext cx="3477220" cy="20863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2. A student who is continuing to ask for extensions on assignments/projects and has also missed some assignments.</a:t>
          </a:r>
        </a:p>
      </dsp:txBody>
      <dsp:txXfrm>
        <a:off x="3869701" y="1069571"/>
        <a:ext cx="3477220" cy="2086332"/>
      </dsp:txXfrm>
    </dsp:sp>
    <dsp:sp modelId="{0560047A-693A-4F1C-9531-76C97BE36B71}">
      <dsp:nvSpPr>
        <dsp:cNvPr id="0" name=""/>
        <dsp:cNvSpPr/>
      </dsp:nvSpPr>
      <dsp:spPr>
        <a:xfrm>
          <a:off x="7481594" y="1052790"/>
          <a:ext cx="3477220" cy="20863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3. An international student has stopped communicating with you despite emails, texts, and Slack reach outs.  This is not the first time they have stopped communicating and you are starting to see a pattern.</a:t>
          </a:r>
        </a:p>
      </dsp:txBody>
      <dsp:txXfrm>
        <a:off x="7481594" y="1052790"/>
        <a:ext cx="3477220" cy="20863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22D04-7C68-4E49-94F6-BAF75C0BEE24}">
      <dsp:nvSpPr>
        <dsp:cNvPr id="0" name=""/>
        <dsp:cNvSpPr/>
      </dsp:nvSpPr>
      <dsp:spPr>
        <a:xfrm>
          <a:off x="0" y="16919"/>
          <a:ext cx="11109960" cy="4797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Graduate School</a:t>
          </a:r>
        </a:p>
      </dsp:txBody>
      <dsp:txXfrm>
        <a:off x="23417" y="40336"/>
        <a:ext cx="11063126" cy="432866"/>
      </dsp:txXfrm>
    </dsp:sp>
    <dsp:sp modelId="{E560250B-FD94-4E79-BDC4-07E4C4426D9D}">
      <dsp:nvSpPr>
        <dsp:cNvPr id="0" name=""/>
        <dsp:cNvSpPr/>
      </dsp:nvSpPr>
      <dsp:spPr>
        <a:xfrm>
          <a:off x="0" y="496619"/>
          <a:ext cx="11109960" cy="50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2741"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Kim and Karen work with faculty and students to determine resources and next steps, this is often a good first step for any graduate student concern</a:t>
          </a:r>
        </a:p>
      </dsp:txBody>
      <dsp:txXfrm>
        <a:off x="0" y="496619"/>
        <a:ext cx="11109960" cy="507150"/>
      </dsp:txXfrm>
    </dsp:sp>
    <dsp:sp modelId="{23D14B33-10F1-4997-B324-142D4B03B398}">
      <dsp:nvSpPr>
        <dsp:cNvPr id="0" name=""/>
        <dsp:cNvSpPr/>
      </dsp:nvSpPr>
      <dsp:spPr>
        <a:xfrm>
          <a:off x="0" y="1003769"/>
          <a:ext cx="11109960" cy="4797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Student Health and Wellness (</a:t>
          </a:r>
          <a:r>
            <a:rPr lang="en-US" sz="2000" kern="1200" dirty="0" err="1"/>
            <a:t>SHaW</a:t>
          </a:r>
          <a:r>
            <a:rPr lang="en-US" sz="2000" kern="1200" dirty="0"/>
            <a:t>) Mental Health</a:t>
          </a:r>
        </a:p>
      </dsp:txBody>
      <dsp:txXfrm>
        <a:off x="23417" y="1027186"/>
        <a:ext cx="11063126" cy="432866"/>
      </dsp:txXfrm>
    </dsp:sp>
    <dsp:sp modelId="{3A357672-75A9-4517-8AF0-619BBC97475F}">
      <dsp:nvSpPr>
        <dsp:cNvPr id="0" name=""/>
        <dsp:cNvSpPr/>
      </dsp:nvSpPr>
      <dsp:spPr>
        <a:xfrm>
          <a:off x="0" y="1483469"/>
          <a:ext cx="11109960"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2741" tIns="25400" rIns="142240" bIns="2540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a:t>Consultation appointments for students (via phone or telehealth), follow up services or referrals</a:t>
          </a:r>
          <a:r>
            <a:rPr lang="en-US" sz="1600" kern="1200" dirty="0">
              <a:latin typeface="Calibri"/>
            </a:rPr>
            <a:t> </a:t>
          </a:r>
          <a:endParaRPr lang="en-US" sz="1600" kern="1200" dirty="0"/>
        </a:p>
        <a:p>
          <a:pPr marL="171450" lvl="1" indent="-171450" algn="l" defTabSz="711200">
            <a:lnSpc>
              <a:spcPct val="90000"/>
            </a:lnSpc>
            <a:spcBef>
              <a:spcPct val="0"/>
            </a:spcBef>
            <a:spcAft>
              <a:spcPct val="20000"/>
            </a:spcAft>
            <a:buChar char="•"/>
          </a:pPr>
          <a:r>
            <a:rPr lang="en-US" sz="1600" kern="1200" dirty="0"/>
            <a:t>Mental Health Resource Centers at regional campuses serve graduate students</a:t>
          </a:r>
        </a:p>
        <a:p>
          <a:pPr marL="171450" lvl="1" indent="-171450" algn="l" defTabSz="711200" rtl="0">
            <a:lnSpc>
              <a:spcPct val="90000"/>
            </a:lnSpc>
            <a:spcBef>
              <a:spcPct val="0"/>
            </a:spcBef>
            <a:spcAft>
              <a:spcPct val="20000"/>
            </a:spcAft>
            <a:buChar char="•"/>
          </a:pPr>
          <a:r>
            <a:rPr lang="en-US" sz="1600" kern="1200" dirty="0">
              <a:latin typeface="Calibri"/>
            </a:rPr>
            <a:t>Red Folder </a:t>
          </a:r>
          <a:r>
            <a:rPr lang="en-US" sz="1600" kern="1200" dirty="0">
              <a:hlinkClick xmlns:r="http://schemas.openxmlformats.org/officeDocument/2006/relationships" r:id="rId1"/>
            </a:rPr>
            <a:t>https://studenthealth.uconn.edu/redfolder/</a:t>
          </a:r>
        </a:p>
      </dsp:txBody>
      <dsp:txXfrm>
        <a:off x="0" y="1483469"/>
        <a:ext cx="11109960" cy="828000"/>
      </dsp:txXfrm>
    </dsp:sp>
    <dsp:sp modelId="{FF2BC537-D5C5-4DF4-B7E4-2D417F4E4829}">
      <dsp:nvSpPr>
        <dsp:cNvPr id="0" name=""/>
        <dsp:cNvSpPr/>
      </dsp:nvSpPr>
      <dsp:spPr>
        <a:xfrm>
          <a:off x="0" y="2311470"/>
          <a:ext cx="11109960" cy="4797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Student Behavioral Health Service for UConn Health</a:t>
          </a:r>
        </a:p>
      </dsp:txBody>
      <dsp:txXfrm>
        <a:off x="23417" y="2334887"/>
        <a:ext cx="11063126" cy="432866"/>
      </dsp:txXfrm>
    </dsp:sp>
    <dsp:sp modelId="{FD961A06-65C3-4250-9530-072977C44065}">
      <dsp:nvSpPr>
        <dsp:cNvPr id="0" name=""/>
        <dsp:cNvSpPr/>
      </dsp:nvSpPr>
      <dsp:spPr>
        <a:xfrm>
          <a:off x="0" y="2791170"/>
          <a:ext cx="1110996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2741"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SBHS provides evaluation and treatment to graduate students at UConn Health</a:t>
          </a:r>
        </a:p>
      </dsp:txBody>
      <dsp:txXfrm>
        <a:off x="0" y="2791170"/>
        <a:ext cx="11109960" cy="331200"/>
      </dsp:txXfrm>
    </dsp:sp>
    <dsp:sp modelId="{D3C9C7C7-DE78-4D66-8781-8FA631E7CC3F}">
      <dsp:nvSpPr>
        <dsp:cNvPr id="0" name=""/>
        <dsp:cNvSpPr/>
      </dsp:nvSpPr>
      <dsp:spPr>
        <a:xfrm>
          <a:off x="0" y="3122370"/>
          <a:ext cx="11109960" cy="4797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Student Care Team</a:t>
          </a:r>
        </a:p>
      </dsp:txBody>
      <dsp:txXfrm>
        <a:off x="23417" y="3145787"/>
        <a:ext cx="11063126" cy="432866"/>
      </dsp:txXfrm>
    </dsp:sp>
    <dsp:sp modelId="{A021B809-ABB3-41DF-9A09-C7A98A6E31B0}">
      <dsp:nvSpPr>
        <dsp:cNvPr id="0" name=""/>
        <dsp:cNvSpPr/>
      </dsp:nvSpPr>
      <dsp:spPr>
        <a:xfrm>
          <a:off x="0" y="3659670"/>
          <a:ext cx="11109960" cy="4797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Center for Student with Disabilities (CSD)</a:t>
          </a:r>
        </a:p>
      </dsp:txBody>
      <dsp:txXfrm>
        <a:off x="23417" y="3683087"/>
        <a:ext cx="11063126" cy="432866"/>
      </dsp:txXfrm>
    </dsp:sp>
    <dsp:sp modelId="{27753251-EB59-4B23-8F5D-82AA460DF84F}">
      <dsp:nvSpPr>
        <dsp:cNvPr id="0" name=""/>
        <dsp:cNvSpPr/>
      </dsp:nvSpPr>
      <dsp:spPr>
        <a:xfrm>
          <a:off x="0" y="4139370"/>
          <a:ext cx="11109960" cy="50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2741"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Work with graduate students to determine appropriate and reasonable accommodations when there is a documented disability (they often collaborate with </a:t>
          </a:r>
          <a:r>
            <a:rPr lang="en-US" sz="1600" kern="1200" dirty="0" err="1"/>
            <a:t>SHaW</a:t>
          </a:r>
          <a:r>
            <a:rPr lang="en-US" sz="1600" kern="1200" dirty="0"/>
            <a:t> Mental Health and Medical Care Services)</a:t>
          </a:r>
        </a:p>
      </dsp:txBody>
      <dsp:txXfrm>
        <a:off x="0" y="4139370"/>
        <a:ext cx="11109960" cy="5071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9C01F-0D85-4AE6-BC2B-44C6B7083EE9}">
      <dsp:nvSpPr>
        <dsp:cNvPr id="0" name=""/>
        <dsp:cNvSpPr/>
      </dsp:nvSpPr>
      <dsp:spPr>
        <a:xfrm>
          <a:off x="4215542" y="421"/>
          <a:ext cx="6323313" cy="164312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Student is clearly and </a:t>
          </a:r>
          <a:r>
            <a:rPr lang="en-US" sz="1600" b="1" kern="1200" dirty="0"/>
            <a:t>imminently </a:t>
          </a:r>
          <a:r>
            <a:rPr lang="en-US" sz="1600" kern="1200" dirty="0"/>
            <a:t>reckless, disorderly, dangerous or threatening (this include self harm)</a:t>
          </a:r>
        </a:p>
        <a:p>
          <a:pPr marL="171450" lvl="1" indent="-171450" algn="l" defTabSz="711200">
            <a:lnSpc>
              <a:spcPct val="90000"/>
            </a:lnSpc>
            <a:spcBef>
              <a:spcPct val="0"/>
            </a:spcBef>
            <a:spcAft>
              <a:spcPct val="15000"/>
            </a:spcAft>
            <a:buChar char="•"/>
          </a:pPr>
          <a:r>
            <a:rPr lang="en-US" sz="1600" kern="1200" dirty="0"/>
            <a:t>Call 911</a:t>
          </a:r>
        </a:p>
        <a:p>
          <a:pPr marL="171450" lvl="1" indent="-171450" algn="l" defTabSz="711200">
            <a:lnSpc>
              <a:spcPct val="90000"/>
            </a:lnSpc>
            <a:spcBef>
              <a:spcPct val="0"/>
            </a:spcBef>
            <a:spcAft>
              <a:spcPct val="15000"/>
            </a:spcAft>
            <a:buChar char="•"/>
          </a:pPr>
          <a:r>
            <a:rPr lang="en-US" sz="1600" kern="1200" dirty="0"/>
            <a:t>Then fill out a care team referral at studentcareteam.uconn.edu</a:t>
          </a:r>
        </a:p>
      </dsp:txBody>
      <dsp:txXfrm>
        <a:off x="4215542" y="205812"/>
        <a:ext cx="5707140" cy="1232345"/>
      </dsp:txXfrm>
    </dsp:sp>
    <dsp:sp modelId="{270E8F3C-DF66-4DA5-B219-979C0E7E5251}">
      <dsp:nvSpPr>
        <dsp:cNvPr id="0" name=""/>
        <dsp:cNvSpPr/>
      </dsp:nvSpPr>
      <dsp:spPr>
        <a:xfrm>
          <a:off x="0" y="0"/>
          <a:ext cx="4215542" cy="1643127"/>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a:t>Yes</a:t>
          </a:r>
        </a:p>
      </dsp:txBody>
      <dsp:txXfrm>
        <a:off x="80211" y="80211"/>
        <a:ext cx="4055120" cy="1482705"/>
      </dsp:txXfrm>
    </dsp:sp>
    <dsp:sp modelId="{BBD76F68-B8AF-4F29-A18A-EBAC4F9B31E0}">
      <dsp:nvSpPr>
        <dsp:cNvPr id="0" name=""/>
        <dsp:cNvSpPr/>
      </dsp:nvSpPr>
      <dsp:spPr>
        <a:xfrm>
          <a:off x="4215542" y="1807861"/>
          <a:ext cx="6323313" cy="164312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Not concerned with student's immediate safety but student is having significant academic and/or personal issues and could use some support</a:t>
          </a:r>
        </a:p>
        <a:p>
          <a:pPr marL="171450" lvl="1" indent="-171450" algn="l" defTabSz="711200">
            <a:lnSpc>
              <a:spcPct val="90000"/>
            </a:lnSpc>
            <a:spcBef>
              <a:spcPct val="0"/>
            </a:spcBef>
            <a:spcAft>
              <a:spcPct val="15000"/>
            </a:spcAft>
            <a:buChar char="•"/>
          </a:pPr>
          <a:r>
            <a:rPr lang="en-US" sz="1600" kern="1200" dirty="0"/>
            <a:t>Fill out a care team referral at studentcareteam.uconn.edu</a:t>
          </a:r>
        </a:p>
      </dsp:txBody>
      <dsp:txXfrm>
        <a:off x="4215542" y="2013252"/>
        <a:ext cx="5707140" cy="1232345"/>
      </dsp:txXfrm>
    </dsp:sp>
    <dsp:sp modelId="{52F2F7C7-F75B-4C0E-B1C7-DD8902AE83A7}">
      <dsp:nvSpPr>
        <dsp:cNvPr id="0" name=""/>
        <dsp:cNvSpPr/>
      </dsp:nvSpPr>
      <dsp:spPr>
        <a:xfrm>
          <a:off x="0" y="1807861"/>
          <a:ext cx="4215542" cy="16431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a:t>No</a:t>
          </a:r>
        </a:p>
      </dsp:txBody>
      <dsp:txXfrm>
        <a:off x="80211" y="1888072"/>
        <a:ext cx="4055120" cy="148270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3AEBDE-D94B-493E-BA06-F37850FFFFFF}" type="datetimeFigureOut">
              <a:rPr lang="en-US" smtClean="0"/>
              <a:t>3/28/2024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AD5991-1169-42B5-A11C-DC07AA199184}" type="slidenum">
              <a:rPr lang="en-US" smtClean="0"/>
              <a:t>‹#›</a:t>
            </a:fld>
            <a:endParaRPr lang="en-US"/>
          </a:p>
        </p:txBody>
      </p:sp>
    </p:spTree>
    <p:extLst>
      <p:ext uri="{BB962C8B-B14F-4D97-AF65-F5344CB8AC3E}">
        <p14:creationId xmlns:p14="http://schemas.microsoft.com/office/powerpoint/2010/main" val="2783734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AD5991-1169-42B5-A11C-DC07AA199184}" type="slidenum">
              <a:rPr lang="en-US" smtClean="0"/>
              <a:t>1</a:t>
            </a:fld>
            <a:endParaRPr lang="en-US"/>
          </a:p>
        </p:txBody>
      </p:sp>
    </p:spTree>
    <p:extLst>
      <p:ext uri="{BB962C8B-B14F-4D97-AF65-F5344CB8AC3E}">
        <p14:creationId xmlns:p14="http://schemas.microsoft.com/office/powerpoint/2010/main" val="1263750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AD5991-1169-42B5-A11C-DC07AA199184}" type="slidenum">
              <a:rPr lang="en-US" smtClean="0"/>
              <a:t>10</a:t>
            </a:fld>
            <a:endParaRPr lang="en-US"/>
          </a:p>
        </p:txBody>
      </p:sp>
    </p:spTree>
    <p:extLst>
      <p:ext uri="{BB962C8B-B14F-4D97-AF65-F5344CB8AC3E}">
        <p14:creationId xmlns:p14="http://schemas.microsoft.com/office/powerpoint/2010/main" val="1815671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times the</a:t>
            </a:r>
            <a:r>
              <a:rPr lang="en-US" baseline="0" dirty="0"/>
              <a:t> things we shouldn’t ask or say don’t follow an ethic of care, they are often judgmental in nature.</a:t>
            </a:r>
          </a:p>
          <a:p>
            <a:endParaRPr lang="en-US" baseline="0" dirty="0"/>
          </a:p>
          <a:p>
            <a:r>
              <a:rPr lang="en-US" baseline="0" dirty="0"/>
              <a:t>Faculty and admin do not need to interpret medical documentation, CSD is a great resource for that (HR for graduate assistantships)</a:t>
            </a:r>
          </a:p>
          <a:p>
            <a:endParaRPr lang="en-US" baseline="0" dirty="0"/>
          </a:p>
          <a:p>
            <a:r>
              <a:rPr lang="en-US" baseline="0" dirty="0"/>
              <a:t>Graduate school is not always for everyone, but it is helpful to ask if there are circumstances that if they were different would the student be able to be successful?  There is a place to have conversations with students about whether a graduate program is appropriate for them at the current time.  </a:t>
            </a:r>
          </a:p>
          <a:p>
            <a:endParaRPr lang="en-US" baseline="0" dirty="0"/>
          </a:p>
          <a:p>
            <a:r>
              <a:rPr lang="en-US" baseline="0" dirty="0"/>
              <a:t>Using threats to motivate.  Some students will share that their advisor often threatens to take away their funding if they do meet deadlines or expectations.   Meeting deadlines and expectations are important, but constantly threatening can set up an environment of fear and added anxiety.  There are other ways to hold students accountable and ultimately if students cannot meet expectations there are disciplinary process in place that we will discuss at a future timely topic.</a:t>
            </a:r>
          </a:p>
        </p:txBody>
      </p:sp>
      <p:sp>
        <p:nvSpPr>
          <p:cNvPr id="4" name="Slide Number Placeholder 3"/>
          <p:cNvSpPr>
            <a:spLocks noGrp="1"/>
          </p:cNvSpPr>
          <p:nvPr>
            <p:ph type="sldNum" sz="quarter" idx="10"/>
          </p:nvPr>
        </p:nvSpPr>
        <p:spPr/>
        <p:txBody>
          <a:bodyPr/>
          <a:lstStyle/>
          <a:p>
            <a:fld id="{3FAD5991-1169-42B5-A11C-DC07AA199184}" type="slidenum">
              <a:rPr lang="en-US" smtClean="0"/>
              <a:t>11</a:t>
            </a:fld>
            <a:endParaRPr lang="en-US"/>
          </a:p>
        </p:txBody>
      </p:sp>
    </p:spTree>
    <p:extLst>
      <p:ext uri="{BB962C8B-B14F-4D97-AF65-F5344CB8AC3E}">
        <p14:creationId xmlns:p14="http://schemas.microsoft.com/office/powerpoint/2010/main" val="1622236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Office websites are the best</a:t>
            </a:r>
            <a:r>
              <a:rPr lang="en-US" baseline="0" dirty="0"/>
              <a:t> way to get up to date contact information.</a:t>
            </a:r>
            <a:endParaRPr lang="en-US" dirty="0"/>
          </a:p>
        </p:txBody>
      </p:sp>
      <p:sp>
        <p:nvSpPr>
          <p:cNvPr id="4" name="Slide Number Placeholder 3"/>
          <p:cNvSpPr>
            <a:spLocks noGrp="1"/>
          </p:cNvSpPr>
          <p:nvPr>
            <p:ph type="sldNum" sz="quarter" idx="10"/>
          </p:nvPr>
        </p:nvSpPr>
        <p:spPr/>
        <p:txBody>
          <a:bodyPr/>
          <a:lstStyle/>
          <a:p>
            <a:fld id="{3FAD5991-1169-42B5-A11C-DC07AA199184}" type="slidenum">
              <a:rPr lang="en-US" smtClean="0"/>
              <a:t>12</a:t>
            </a:fld>
            <a:endParaRPr lang="en-US"/>
          </a:p>
        </p:txBody>
      </p:sp>
    </p:spTree>
    <p:extLst>
      <p:ext uri="{BB962C8B-B14F-4D97-AF65-F5344CB8AC3E}">
        <p14:creationId xmlns:p14="http://schemas.microsoft.com/office/powerpoint/2010/main" val="4019714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10"/>
          </p:nvPr>
        </p:nvSpPr>
        <p:spPr/>
        <p:txBody>
          <a:bodyPr/>
          <a:lstStyle/>
          <a:p>
            <a:fld id="{3FAD5991-1169-42B5-A11C-DC07AA199184}" type="slidenum">
              <a:rPr lang="en-US" smtClean="0"/>
              <a:t>13</a:t>
            </a:fld>
            <a:endParaRPr lang="en-US"/>
          </a:p>
        </p:txBody>
      </p:sp>
    </p:spTree>
    <p:extLst>
      <p:ext uri="{BB962C8B-B14F-4D97-AF65-F5344CB8AC3E}">
        <p14:creationId xmlns:p14="http://schemas.microsoft.com/office/powerpoint/2010/main" val="289773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AB32EA-2C21-46C9-8410-FD7733C828FA}" type="slidenum">
              <a:rPr lang="en-US" smtClean="0"/>
              <a:t>14</a:t>
            </a:fld>
            <a:endParaRPr lang="en-US"/>
          </a:p>
        </p:txBody>
      </p:sp>
    </p:spTree>
    <p:extLst>
      <p:ext uri="{BB962C8B-B14F-4D97-AF65-F5344CB8AC3E}">
        <p14:creationId xmlns:p14="http://schemas.microsoft.com/office/powerpoint/2010/main" val="1357727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AD5991-1169-42B5-A11C-DC07AA199184}" type="slidenum">
              <a:rPr lang="en-US" smtClean="0"/>
              <a:t>16</a:t>
            </a:fld>
            <a:endParaRPr lang="en-US"/>
          </a:p>
        </p:txBody>
      </p:sp>
    </p:spTree>
    <p:extLst>
      <p:ext uri="{BB962C8B-B14F-4D97-AF65-F5344CB8AC3E}">
        <p14:creationId xmlns:p14="http://schemas.microsoft.com/office/powerpoint/2010/main" val="2283628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Claudia</a:t>
            </a:r>
          </a:p>
        </p:txBody>
      </p:sp>
      <p:sp>
        <p:nvSpPr>
          <p:cNvPr id="4" name="Slide Number Placeholder 3"/>
          <p:cNvSpPr>
            <a:spLocks noGrp="1"/>
          </p:cNvSpPr>
          <p:nvPr>
            <p:ph type="sldNum" sz="quarter" idx="10"/>
          </p:nvPr>
        </p:nvSpPr>
        <p:spPr/>
        <p:txBody>
          <a:bodyPr/>
          <a:lstStyle/>
          <a:p>
            <a:fld id="{F2AB32EA-2C21-46C9-8410-FD7733C828FA}" type="slidenum">
              <a:rPr lang="en-US" smtClean="0"/>
              <a:t>22</a:t>
            </a:fld>
            <a:endParaRPr lang="en-US"/>
          </a:p>
        </p:txBody>
      </p:sp>
    </p:spTree>
    <p:extLst>
      <p:ext uri="{BB962C8B-B14F-4D97-AF65-F5344CB8AC3E}">
        <p14:creationId xmlns:p14="http://schemas.microsoft.com/office/powerpoint/2010/main" val="2154064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Claudia</a:t>
            </a:r>
          </a:p>
        </p:txBody>
      </p:sp>
      <p:sp>
        <p:nvSpPr>
          <p:cNvPr id="4" name="Slide Number Placeholder 3"/>
          <p:cNvSpPr>
            <a:spLocks noGrp="1"/>
          </p:cNvSpPr>
          <p:nvPr>
            <p:ph type="sldNum" sz="quarter" idx="10"/>
          </p:nvPr>
        </p:nvSpPr>
        <p:spPr/>
        <p:txBody>
          <a:bodyPr/>
          <a:lstStyle/>
          <a:p>
            <a:fld id="{F2AB32EA-2C21-46C9-8410-FD7733C828FA}" type="slidenum">
              <a:rPr lang="en-US" smtClean="0"/>
              <a:t>24</a:t>
            </a:fld>
            <a:endParaRPr lang="en-US"/>
          </a:p>
        </p:txBody>
      </p:sp>
    </p:spTree>
    <p:extLst>
      <p:ext uri="{BB962C8B-B14F-4D97-AF65-F5344CB8AC3E}">
        <p14:creationId xmlns:p14="http://schemas.microsoft.com/office/powerpoint/2010/main" val="127096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AD5991-1169-42B5-A11C-DC07AA199184}" type="slidenum">
              <a:rPr lang="en-US" smtClean="0"/>
              <a:t>2</a:t>
            </a:fld>
            <a:endParaRPr lang="en-US"/>
          </a:p>
        </p:txBody>
      </p:sp>
    </p:spTree>
    <p:extLst>
      <p:ext uri="{BB962C8B-B14F-4D97-AF65-F5344CB8AC3E}">
        <p14:creationId xmlns:p14="http://schemas.microsoft.com/office/powerpoint/2010/main" val="710087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3FAD5991-1169-42B5-A11C-DC07AA199184}" type="slidenum">
              <a:rPr lang="en-US" smtClean="0"/>
              <a:t>3</a:t>
            </a:fld>
            <a:endParaRPr lang="en-US"/>
          </a:p>
        </p:txBody>
      </p:sp>
    </p:spTree>
    <p:extLst>
      <p:ext uri="{BB962C8B-B14F-4D97-AF65-F5344CB8AC3E}">
        <p14:creationId xmlns:p14="http://schemas.microsoft.com/office/powerpoint/2010/main" val="4202126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AD5991-1169-42B5-A11C-DC07AA199184}" type="slidenum">
              <a:rPr lang="en-US" smtClean="0"/>
              <a:t>4</a:t>
            </a:fld>
            <a:endParaRPr lang="en-US"/>
          </a:p>
        </p:txBody>
      </p:sp>
    </p:spTree>
    <p:extLst>
      <p:ext uri="{BB962C8B-B14F-4D97-AF65-F5344CB8AC3E}">
        <p14:creationId xmlns:p14="http://schemas.microsoft.com/office/powerpoint/2010/main" val="925803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AD5991-1169-42B5-A11C-DC07AA199184}" type="slidenum">
              <a:rPr lang="en-US" smtClean="0"/>
              <a:t>5</a:t>
            </a:fld>
            <a:endParaRPr lang="en-US"/>
          </a:p>
        </p:txBody>
      </p:sp>
    </p:spTree>
    <p:extLst>
      <p:ext uri="{BB962C8B-B14F-4D97-AF65-F5344CB8AC3E}">
        <p14:creationId xmlns:p14="http://schemas.microsoft.com/office/powerpoint/2010/main" val="162470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AD5991-1169-42B5-A11C-DC07AA199184}" type="slidenum">
              <a:rPr lang="en-US" smtClean="0"/>
              <a:t>6</a:t>
            </a:fld>
            <a:endParaRPr lang="en-US"/>
          </a:p>
        </p:txBody>
      </p:sp>
    </p:spTree>
    <p:extLst>
      <p:ext uri="{BB962C8B-B14F-4D97-AF65-F5344CB8AC3E}">
        <p14:creationId xmlns:p14="http://schemas.microsoft.com/office/powerpoint/2010/main" val="2830927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p:txBody>
      </p:sp>
      <p:sp>
        <p:nvSpPr>
          <p:cNvPr id="4" name="Slide Number Placeholder 3"/>
          <p:cNvSpPr>
            <a:spLocks noGrp="1"/>
          </p:cNvSpPr>
          <p:nvPr>
            <p:ph type="sldNum" sz="quarter" idx="10"/>
          </p:nvPr>
        </p:nvSpPr>
        <p:spPr/>
        <p:txBody>
          <a:bodyPr/>
          <a:lstStyle/>
          <a:p>
            <a:fld id="{3FAD5991-1169-42B5-A11C-DC07AA199184}" type="slidenum">
              <a:rPr lang="en-US" smtClean="0"/>
              <a:t>7</a:t>
            </a:fld>
            <a:endParaRPr lang="en-US"/>
          </a:p>
        </p:txBody>
      </p:sp>
    </p:spTree>
    <p:extLst>
      <p:ext uri="{BB962C8B-B14F-4D97-AF65-F5344CB8AC3E}">
        <p14:creationId xmlns:p14="http://schemas.microsoft.com/office/powerpoint/2010/main" val="1966454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AD5991-1169-42B5-A11C-DC07AA199184}" type="slidenum">
              <a:rPr lang="en-US" smtClean="0"/>
              <a:t>8</a:t>
            </a:fld>
            <a:endParaRPr lang="en-US"/>
          </a:p>
        </p:txBody>
      </p:sp>
    </p:spTree>
    <p:extLst>
      <p:ext uri="{BB962C8B-B14F-4D97-AF65-F5344CB8AC3E}">
        <p14:creationId xmlns:p14="http://schemas.microsoft.com/office/powerpoint/2010/main" val="2520791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FAD5991-1169-42B5-A11C-DC07AA199184}" type="slidenum">
              <a:rPr lang="en-US" smtClean="0"/>
              <a:t>9</a:t>
            </a:fld>
            <a:endParaRPr lang="en-US"/>
          </a:p>
        </p:txBody>
      </p:sp>
    </p:spTree>
    <p:extLst>
      <p:ext uri="{BB962C8B-B14F-4D97-AF65-F5344CB8AC3E}">
        <p14:creationId xmlns:p14="http://schemas.microsoft.com/office/powerpoint/2010/main" val="3618941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2DDF588-456E-4A75-88AD-9DA59B8D82AC}"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26F04-D298-448D-B4ED-52E44055A551}" type="slidenum">
              <a:rPr lang="en-US" smtClean="0"/>
              <a:t>‹#›</a:t>
            </a:fld>
            <a:endParaRPr lang="en-US"/>
          </a:p>
        </p:txBody>
      </p:sp>
    </p:spTree>
    <p:extLst>
      <p:ext uri="{BB962C8B-B14F-4D97-AF65-F5344CB8AC3E}">
        <p14:creationId xmlns:p14="http://schemas.microsoft.com/office/powerpoint/2010/main" val="1358634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7267"/>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3833"/>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867"/>
            <a:ext cx="7315200" cy="8043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3C30CA21-89C5-A040-B01E-D208A7FA3D8D}"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516334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30CA21-89C5-A040-B01E-D208A7FA3D8D}"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3264879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67"/>
            <a:ext cx="2743200" cy="58504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67"/>
            <a:ext cx="8026400" cy="585046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30CA21-89C5-A040-B01E-D208A7FA3D8D}"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2208190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2DDF588-456E-4A75-88AD-9DA59B8D82AC}"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26F04-D298-448D-B4ED-52E44055A551}" type="slidenum">
              <a:rPr lang="en-US" smtClean="0"/>
              <a:t>‹#›</a:t>
            </a:fld>
            <a:endParaRPr lang="en-US"/>
          </a:p>
        </p:txBody>
      </p:sp>
    </p:spTree>
    <p:extLst>
      <p:ext uri="{BB962C8B-B14F-4D97-AF65-F5344CB8AC3E}">
        <p14:creationId xmlns:p14="http://schemas.microsoft.com/office/powerpoint/2010/main" val="2866057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5"/>
            <a:ext cx="10363200" cy="1468967"/>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1656F7-E2D5-EF4D-B3EB-3635D9B80BFE}"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230411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1656F7-E2D5-EF4D-B3EB-3635D9B80BFE}"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1211185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3133"/>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185"/>
            <a:ext cx="10363200" cy="1500716"/>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1656F7-E2D5-EF4D-B3EB-3635D9B80BFE}"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495930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1656F7-E2D5-EF4D-B3EB-3635D9B80BFE}"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1634534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4584"/>
            <a:ext cx="5386917"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609600" y="2175934"/>
            <a:ext cx="5386917"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4584"/>
            <a:ext cx="5389033"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6193368" y="2175934"/>
            <a:ext cx="5389033"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1656F7-E2D5-EF4D-B3EB-3635D9B80BFE}" type="datetimeFigureOut">
              <a:rPr lang="en-US" smtClean="0"/>
              <a:t>3/28/2024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3346682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1656F7-E2D5-EF4D-B3EB-3635D9B80BFE}" type="datetimeFigureOut">
              <a:rPr lang="en-US" smtClean="0"/>
              <a:t>3/28/2024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839171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2DDF588-456E-4A75-88AD-9DA59B8D82AC}"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26F04-D298-448D-B4ED-52E44055A551}" type="slidenum">
              <a:rPr lang="en-US" smtClean="0"/>
              <a:t>‹#›</a:t>
            </a:fld>
            <a:endParaRPr lang="en-US"/>
          </a:p>
        </p:txBody>
      </p:sp>
    </p:spTree>
    <p:extLst>
      <p:ext uri="{BB962C8B-B14F-4D97-AF65-F5344CB8AC3E}">
        <p14:creationId xmlns:p14="http://schemas.microsoft.com/office/powerpoint/2010/main" val="10391683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1656F7-E2D5-EF4D-B3EB-3635D9B80BFE}" type="datetimeFigureOut">
              <a:rPr lang="en-US" smtClean="0"/>
              <a:t>3/28/2024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1279923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2"/>
            <a:ext cx="4011084" cy="1162049"/>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1"/>
            <a:ext cx="6815667" cy="585258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05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501656F7-E2D5-EF4D-B3EB-3635D9B80BFE}"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1835239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7267"/>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3833"/>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867"/>
            <a:ext cx="7315200" cy="8043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501656F7-E2D5-EF4D-B3EB-3635D9B80BFE}"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16889384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1656F7-E2D5-EF4D-B3EB-3635D9B80BFE}"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771268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67"/>
            <a:ext cx="2743200" cy="58504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67"/>
            <a:ext cx="8026400" cy="585046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1656F7-E2D5-EF4D-B3EB-3635D9B80BFE}"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35681969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2DDF588-456E-4A75-88AD-9DA59B8D82AC}"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26F04-D298-448D-B4ED-52E44055A551}" type="slidenum">
              <a:rPr lang="en-US" smtClean="0"/>
              <a:t>‹#›</a:t>
            </a:fld>
            <a:endParaRPr lang="en-US"/>
          </a:p>
        </p:txBody>
      </p:sp>
    </p:spTree>
    <p:extLst>
      <p:ext uri="{BB962C8B-B14F-4D97-AF65-F5344CB8AC3E}">
        <p14:creationId xmlns:p14="http://schemas.microsoft.com/office/powerpoint/2010/main" val="5375427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DDF588-456E-4A75-88AD-9DA59B8D82AC}"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26F04-D298-448D-B4ED-52E44055A551}" type="slidenum">
              <a:rPr lang="en-US" smtClean="0"/>
              <a:t>‹#›</a:t>
            </a:fld>
            <a:endParaRPr lang="en-US"/>
          </a:p>
        </p:txBody>
      </p:sp>
    </p:spTree>
    <p:extLst>
      <p:ext uri="{BB962C8B-B14F-4D97-AF65-F5344CB8AC3E}">
        <p14:creationId xmlns:p14="http://schemas.microsoft.com/office/powerpoint/2010/main" val="24618336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Heading </a:t>
            </a:r>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30CA21-89C5-A040-B01E-D208A7FA3D8D}"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36994344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Heading</a:t>
            </a:r>
          </a:p>
        </p:txBody>
      </p:sp>
      <p:sp>
        <p:nvSpPr>
          <p:cNvPr id="3" name="Content Placeholder 2"/>
          <p:cNvSpPr>
            <a:spLocks noGrp="1"/>
          </p:cNvSpPr>
          <p:nvPr>
            <p:ph sz="half" idx="1"/>
          </p:nvPr>
        </p:nvSpPr>
        <p:spPr>
          <a:xfrm>
            <a:off x="609600" y="1659037"/>
            <a:ext cx="5384800" cy="4525433"/>
          </a:xfrm>
        </p:spPr>
        <p:txBody>
          <a:bodyPr>
            <a:normAutofit/>
          </a:bodyPr>
          <a:lstStyle>
            <a:lvl1pPr>
              <a:defRPr sz="2667">
                <a:latin typeface="Arial"/>
                <a:cs typeface="Arial"/>
              </a:defRPr>
            </a:lvl1pPr>
            <a:lvl2pPr>
              <a:defRPr sz="2667">
                <a:latin typeface="Arial"/>
                <a:cs typeface="Arial"/>
              </a:defRPr>
            </a:lvl2pPr>
            <a:lvl3pPr>
              <a:defRPr sz="2667">
                <a:latin typeface="Arial"/>
                <a:cs typeface="Arial"/>
              </a:defRPr>
            </a:lvl3pPr>
            <a:lvl4pPr>
              <a:defRPr sz="2667">
                <a:latin typeface="Arial"/>
                <a:cs typeface="Arial"/>
              </a:defRPr>
            </a:lvl4pPr>
            <a:lvl5pPr>
              <a:defRPr sz="2667">
                <a:latin typeface="Arial"/>
                <a:cs typeface="Arial"/>
              </a:defRPr>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59037"/>
            <a:ext cx="5384800" cy="4525433"/>
          </a:xfrm>
        </p:spPr>
        <p:txBody>
          <a:bodyPr/>
          <a:lstStyle>
            <a:lvl1pPr marL="0" indent="0">
              <a:buNone/>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p:txBody>
      </p:sp>
      <p:sp>
        <p:nvSpPr>
          <p:cNvPr id="5" name="Date Placeholder 4"/>
          <p:cNvSpPr>
            <a:spLocks noGrp="1"/>
          </p:cNvSpPr>
          <p:nvPr>
            <p:ph type="dt" sz="half" idx="10"/>
          </p:nvPr>
        </p:nvSpPr>
        <p:spPr/>
        <p:txBody>
          <a:bodyPr/>
          <a:lstStyle/>
          <a:p>
            <a:fld id="{3C30CA21-89C5-A040-B01E-D208A7FA3D8D}"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3368891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Heading</a:t>
            </a:r>
          </a:p>
        </p:txBody>
      </p:sp>
      <p:sp>
        <p:nvSpPr>
          <p:cNvPr id="3" name="Text Placeholder 2"/>
          <p:cNvSpPr>
            <a:spLocks noGrp="1"/>
          </p:cNvSpPr>
          <p:nvPr>
            <p:ph type="body" idx="1" hasCustomPrompt="1"/>
          </p:nvPr>
        </p:nvSpPr>
        <p:spPr>
          <a:xfrm>
            <a:off x="609600" y="1534584"/>
            <a:ext cx="5386917" cy="641349"/>
          </a:xfrm>
        </p:spPr>
        <p:txBody>
          <a:bodyPr anchor="b"/>
          <a:lstStyle>
            <a:lvl1pPr marL="0" indent="0">
              <a:buNone/>
              <a:defRPr sz="3200" b="1">
                <a:latin typeface="Arial"/>
                <a:cs typeface="Aria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Subheading</a:t>
            </a:r>
          </a:p>
        </p:txBody>
      </p:sp>
      <p:sp>
        <p:nvSpPr>
          <p:cNvPr id="4" name="Content Placeholder 3"/>
          <p:cNvSpPr>
            <a:spLocks noGrp="1"/>
          </p:cNvSpPr>
          <p:nvPr>
            <p:ph sz="half" idx="2"/>
          </p:nvPr>
        </p:nvSpPr>
        <p:spPr>
          <a:xfrm>
            <a:off x="609600" y="2175934"/>
            <a:ext cx="5386917" cy="3949700"/>
          </a:xfrm>
        </p:spPr>
        <p:txBody>
          <a:bodyPr>
            <a:normAutofit/>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93368" y="1534584"/>
            <a:ext cx="5389033" cy="641349"/>
          </a:xfrm>
        </p:spPr>
        <p:txBody>
          <a:bodyPr anchor="b"/>
          <a:lstStyle>
            <a:lvl1pPr marL="0" indent="0">
              <a:buNone/>
              <a:defRPr sz="3200" b="1">
                <a:latin typeface="Arial"/>
                <a:cs typeface="Aria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Subheading</a:t>
            </a:r>
          </a:p>
        </p:txBody>
      </p:sp>
      <p:sp>
        <p:nvSpPr>
          <p:cNvPr id="6" name="Content Placeholder 5"/>
          <p:cNvSpPr>
            <a:spLocks noGrp="1"/>
          </p:cNvSpPr>
          <p:nvPr>
            <p:ph sz="quarter" idx="4"/>
          </p:nvPr>
        </p:nvSpPr>
        <p:spPr>
          <a:xfrm>
            <a:off x="6193368" y="2175934"/>
            <a:ext cx="5389033" cy="3949700"/>
          </a:xfrm>
        </p:spPr>
        <p:txBody>
          <a:bodyPr>
            <a:normAutofit/>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30CA21-89C5-A040-B01E-D208A7FA3D8D}" type="datetimeFigureOut">
              <a:rPr lang="en-US" smtClean="0"/>
              <a:t>3/28/2024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2868144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DDF588-456E-4A75-88AD-9DA59B8D82AC}"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26F04-D298-448D-B4ED-52E44055A551}" type="slidenum">
              <a:rPr lang="en-US" smtClean="0"/>
              <a:t>‹#›</a:t>
            </a:fld>
            <a:endParaRPr lang="en-US"/>
          </a:p>
        </p:txBody>
      </p:sp>
    </p:spTree>
    <p:extLst>
      <p:ext uri="{BB962C8B-B14F-4D97-AF65-F5344CB8AC3E}">
        <p14:creationId xmlns:p14="http://schemas.microsoft.com/office/powerpoint/2010/main" val="34974363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30CA21-89C5-A040-B01E-D208A7FA3D8D}" type="datetimeFigureOut">
              <a:rPr lang="en-US" smtClean="0"/>
              <a:t>3/28/2024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41044663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30CA21-89C5-A040-B01E-D208A7FA3D8D}" type="datetimeFigureOut">
              <a:rPr lang="en-US" smtClean="0"/>
              <a:t>3/28/2024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32662517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2"/>
            <a:ext cx="4011084" cy="1162049"/>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1"/>
            <a:ext cx="6815667" cy="585258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05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3C30CA21-89C5-A040-B01E-D208A7FA3D8D}"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24257421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7267"/>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3833"/>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867"/>
            <a:ext cx="7315200" cy="8043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3C30CA21-89C5-A040-B01E-D208A7FA3D8D}"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3135713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30CA21-89C5-A040-B01E-D208A7FA3D8D}"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19048436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67"/>
            <a:ext cx="2743200" cy="58504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67"/>
            <a:ext cx="8026400" cy="585046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30CA21-89C5-A040-B01E-D208A7FA3D8D}"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22013512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5"/>
            <a:ext cx="10363200" cy="1468967"/>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1656F7-E2D5-EF4D-B3EB-3635D9B80BFE}"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2343413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1656F7-E2D5-EF4D-B3EB-3635D9B80BFE}"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25832821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3133"/>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185"/>
            <a:ext cx="10363200" cy="1500716"/>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1656F7-E2D5-EF4D-B3EB-3635D9B80BFE}"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25179552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4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1656F7-E2D5-EF4D-B3EB-3635D9B80BFE}"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115389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Heading </a:t>
            </a:r>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30CA21-89C5-A040-B01E-D208A7FA3D8D}"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30818405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4584"/>
            <a:ext cx="5386917"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609600" y="2175934"/>
            <a:ext cx="5386917"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4584"/>
            <a:ext cx="5389033"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6193368" y="2175934"/>
            <a:ext cx="5389033"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1656F7-E2D5-EF4D-B3EB-3635D9B80BFE}" type="datetimeFigureOut">
              <a:rPr lang="en-US" smtClean="0"/>
              <a:t>3/28/2024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31929864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1656F7-E2D5-EF4D-B3EB-3635D9B80BFE}" type="datetimeFigureOut">
              <a:rPr lang="en-US" smtClean="0"/>
              <a:t>3/28/2024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28181247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1656F7-E2D5-EF4D-B3EB-3635D9B80BFE}" type="datetimeFigureOut">
              <a:rPr lang="en-US" smtClean="0"/>
              <a:t>3/28/2024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28016627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2"/>
            <a:ext cx="4011084" cy="1162049"/>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1"/>
            <a:ext cx="6815667" cy="585258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05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501656F7-E2D5-EF4D-B3EB-3635D9B80BFE}"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598065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7267"/>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3833"/>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867"/>
            <a:ext cx="7315200" cy="8043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501656F7-E2D5-EF4D-B3EB-3635D9B80BFE}"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18948841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1656F7-E2D5-EF4D-B3EB-3635D9B80BFE}"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20347398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67"/>
            <a:ext cx="2743200" cy="58504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167"/>
            <a:ext cx="8026400" cy="585046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1656F7-E2D5-EF4D-B3EB-3635D9B80BFE}"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30764711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EF4A301-1DC3-6F43-B92A-8E746F3328C4}"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8AFC2-6C70-5741-9524-AA5F422D6150}" type="slidenum">
              <a:rPr lang="en-US" smtClean="0"/>
              <a:t>‹#›</a:t>
            </a:fld>
            <a:endParaRPr lang="en-US"/>
          </a:p>
        </p:txBody>
      </p:sp>
    </p:spTree>
    <p:extLst>
      <p:ext uri="{BB962C8B-B14F-4D97-AF65-F5344CB8AC3E}">
        <p14:creationId xmlns:p14="http://schemas.microsoft.com/office/powerpoint/2010/main" val="6289515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EF4A301-1DC3-6F43-B92A-8E746F3328C4}"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8AFC2-6C70-5741-9524-AA5F422D6150}" type="slidenum">
              <a:rPr lang="en-US" smtClean="0"/>
              <a:t>‹#›</a:t>
            </a:fld>
            <a:endParaRPr lang="en-US"/>
          </a:p>
        </p:txBody>
      </p:sp>
    </p:spTree>
    <p:extLst>
      <p:ext uri="{BB962C8B-B14F-4D97-AF65-F5344CB8AC3E}">
        <p14:creationId xmlns:p14="http://schemas.microsoft.com/office/powerpoint/2010/main" val="6500639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F4A301-1DC3-6F43-B92A-8E746F3328C4}"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8AFC2-6C70-5741-9524-AA5F422D6150}" type="slidenum">
              <a:rPr lang="en-US" smtClean="0"/>
              <a:t>‹#›</a:t>
            </a:fld>
            <a:endParaRPr lang="en-US"/>
          </a:p>
        </p:txBody>
      </p:sp>
    </p:spTree>
    <p:extLst>
      <p:ext uri="{BB962C8B-B14F-4D97-AF65-F5344CB8AC3E}">
        <p14:creationId xmlns:p14="http://schemas.microsoft.com/office/powerpoint/2010/main" val="801789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Heading</a:t>
            </a:r>
          </a:p>
        </p:txBody>
      </p:sp>
      <p:sp>
        <p:nvSpPr>
          <p:cNvPr id="3" name="Content Placeholder 2"/>
          <p:cNvSpPr>
            <a:spLocks noGrp="1"/>
          </p:cNvSpPr>
          <p:nvPr>
            <p:ph sz="half" idx="1"/>
          </p:nvPr>
        </p:nvSpPr>
        <p:spPr>
          <a:xfrm>
            <a:off x="609600" y="1659037"/>
            <a:ext cx="5384800" cy="4525433"/>
          </a:xfrm>
        </p:spPr>
        <p:txBody>
          <a:bodyPr>
            <a:normAutofit/>
          </a:bodyPr>
          <a:lstStyle>
            <a:lvl1pPr>
              <a:defRPr sz="2667">
                <a:latin typeface="Arial"/>
                <a:cs typeface="Arial"/>
              </a:defRPr>
            </a:lvl1pPr>
            <a:lvl2pPr>
              <a:defRPr sz="2667">
                <a:latin typeface="Arial"/>
                <a:cs typeface="Arial"/>
              </a:defRPr>
            </a:lvl2pPr>
            <a:lvl3pPr>
              <a:defRPr sz="2667">
                <a:latin typeface="Arial"/>
                <a:cs typeface="Arial"/>
              </a:defRPr>
            </a:lvl3pPr>
            <a:lvl4pPr>
              <a:defRPr sz="2667">
                <a:latin typeface="Arial"/>
                <a:cs typeface="Arial"/>
              </a:defRPr>
            </a:lvl4pPr>
            <a:lvl5pPr>
              <a:defRPr sz="2667">
                <a:latin typeface="Arial"/>
                <a:cs typeface="Arial"/>
              </a:defRPr>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59037"/>
            <a:ext cx="5384800" cy="4525433"/>
          </a:xfrm>
        </p:spPr>
        <p:txBody>
          <a:bodyPr/>
          <a:lstStyle>
            <a:lvl1pPr marL="0" indent="0">
              <a:buNone/>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p:txBody>
      </p:sp>
      <p:sp>
        <p:nvSpPr>
          <p:cNvPr id="5" name="Date Placeholder 4"/>
          <p:cNvSpPr>
            <a:spLocks noGrp="1"/>
          </p:cNvSpPr>
          <p:nvPr>
            <p:ph type="dt" sz="half" idx="10"/>
          </p:nvPr>
        </p:nvSpPr>
        <p:spPr/>
        <p:txBody>
          <a:bodyPr/>
          <a:lstStyle/>
          <a:p>
            <a:fld id="{3C30CA21-89C5-A040-B01E-D208A7FA3D8D}"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17124814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F4A301-1DC3-6F43-B92A-8E746F3328C4}" type="datetimeFigureOut">
              <a:rPr lang="en-US" smtClean="0"/>
              <a:t>3/28/2024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98AFC2-6C70-5741-9524-AA5F422D6150}" type="slidenum">
              <a:rPr lang="en-US" smtClean="0"/>
              <a:t>‹#›</a:t>
            </a:fld>
            <a:endParaRPr lang="en-US"/>
          </a:p>
        </p:txBody>
      </p:sp>
    </p:spTree>
    <p:extLst>
      <p:ext uri="{BB962C8B-B14F-4D97-AF65-F5344CB8AC3E}">
        <p14:creationId xmlns:p14="http://schemas.microsoft.com/office/powerpoint/2010/main" val="29531544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CDB3CC-F982-40F9-8DD6-BCC9AFBF44BD}" type="datetime1">
              <a:rPr lang="en-US" smtClean="0"/>
              <a:pPr/>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2"/>
            <a:ext cx="4011084" cy="1162049"/>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1"/>
            <a:ext cx="6815667" cy="585258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05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01656F7-E2D5-EF4D-B3EB-3635D9B80BFE}"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33037252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1656F7-E2D5-EF4D-B3EB-3635D9B80BFE}"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26329988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1656F7-E2D5-EF4D-B3EB-3635D9B80BFE}" type="datetimeFigureOut">
              <a:rPr lang="en-US" smtClean="0"/>
              <a:t>3/28/2024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40934485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1656F7-E2D5-EF4D-B3EB-3635D9B80BFE}" type="datetimeFigureOut">
              <a:rPr lang="en-US" smtClean="0"/>
              <a:t>3/28/2024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41134074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Heading</a:t>
            </a:r>
          </a:p>
        </p:txBody>
      </p:sp>
      <p:sp>
        <p:nvSpPr>
          <p:cNvPr id="3" name="Content Placeholder 2"/>
          <p:cNvSpPr>
            <a:spLocks noGrp="1"/>
          </p:cNvSpPr>
          <p:nvPr>
            <p:ph sz="half" idx="1"/>
          </p:nvPr>
        </p:nvSpPr>
        <p:spPr>
          <a:xfrm>
            <a:off x="609600" y="1659037"/>
            <a:ext cx="5384800" cy="4525433"/>
          </a:xfrm>
        </p:spPr>
        <p:txBody>
          <a:bodyPr>
            <a:normAutofit/>
          </a:bodyPr>
          <a:lstStyle>
            <a:lvl1pPr>
              <a:defRPr sz="2667">
                <a:latin typeface="Arial"/>
                <a:cs typeface="Arial"/>
              </a:defRPr>
            </a:lvl1pPr>
            <a:lvl2pPr>
              <a:defRPr sz="2667">
                <a:latin typeface="Arial"/>
                <a:cs typeface="Arial"/>
              </a:defRPr>
            </a:lvl2pPr>
            <a:lvl3pPr>
              <a:defRPr sz="2667">
                <a:latin typeface="Arial"/>
                <a:cs typeface="Arial"/>
              </a:defRPr>
            </a:lvl3pPr>
            <a:lvl4pPr>
              <a:defRPr sz="2667">
                <a:latin typeface="Arial"/>
                <a:cs typeface="Arial"/>
              </a:defRPr>
            </a:lvl4pPr>
            <a:lvl5pPr>
              <a:defRPr sz="2667">
                <a:latin typeface="Arial"/>
                <a:cs typeface="Aria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59037"/>
            <a:ext cx="5384800" cy="4525433"/>
          </a:xfrm>
        </p:spPr>
        <p:txBody>
          <a:bodyPr/>
          <a:lstStyle>
            <a:lvl1pPr marL="0" indent="0">
              <a:buNone/>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endParaRPr lang="en-US"/>
          </a:p>
        </p:txBody>
      </p:sp>
      <p:sp>
        <p:nvSpPr>
          <p:cNvPr id="5" name="Date Placeholder 4"/>
          <p:cNvSpPr>
            <a:spLocks noGrp="1"/>
          </p:cNvSpPr>
          <p:nvPr>
            <p:ph type="dt" sz="half" idx="10"/>
          </p:nvPr>
        </p:nvSpPr>
        <p:spPr/>
        <p:txBody>
          <a:bodyPr/>
          <a:lstStyle/>
          <a:p>
            <a:fld id="{3C30CA21-89C5-A040-B01E-D208A7FA3D8D}"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41034142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Heading </a:t>
            </a:r>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30CA21-89C5-A040-B01E-D208A7FA3D8D}" type="datetimeFigureOut">
              <a:rPr lang="en-US" smtClean="0"/>
              <a:t>3/28/2024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395357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Heading</a:t>
            </a:r>
          </a:p>
        </p:txBody>
      </p:sp>
      <p:sp>
        <p:nvSpPr>
          <p:cNvPr id="3" name="Text Placeholder 2"/>
          <p:cNvSpPr>
            <a:spLocks noGrp="1"/>
          </p:cNvSpPr>
          <p:nvPr>
            <p:ph type="body" idx="1" hasCustomPrompt="1"/>
          </p:nvPr>
        </p:nvSpPr>
        <p:spPr>
          <a:xfrm>
            <a:off x="609600" y="1534584"/>
            <a:ext cx="5386917" cy="641349"/>
          </a:xfrm>
        </p:spPr>
        <p:txBody>
          <a:bodyPr anchor="b"/>
          <a:lstStyle>
            <a:lvl1pPr marL="0" indent="0">
              <a:buNone/>
              <a:defRPr sz="3200" b="1">
                <a:latin typeface="Arial"/>
                <a:cs typeface="Aria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Subheading</a:t>
            </a:r>
          </a:p>
        </p:txBody>
      </p:sp>
      <p:sp>
        <p:nvSpPr>
          <p:cNvPr id="4" name="Content Placeholder 3"/>
          <p:cNvSpPr>
            <a:spLocks noGrp="1"/>
          </p:cNvSpPr>
          <p:nvPr>
            <p:ph sz="half" idx="2"/>
          </p:nvPr>
        </p:nvSpPr>
        <p:spPr>
          <a:xfrm>
            <a:off x="609600" y="2175934"/>
            <a:ext cx="5386917" cy="3949700"/>
          </a:xfrm>
        </p:spPr>
        <p:txBody>
          <a:bodyPr>
            <a:normAutofit/>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93368" y="1534584"/>
            <a:ext cx="5389033" cy="641349"/>
          </a:xfrm>
        </p:spPr>
        <p:txBody>
          <a:bodyPr anchor="b"/>
          <a:lstStyle>
            <a:lvl1pPr marL="0" indent="0">
              <a:buNone/>
              <a:defRPr sz="3200" b="1">
                <a:latin typeface="Arial"/>
                <a:cs typeface="Aria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Subheading</a:t>
            </a:r>
          </a:p>
        </p:txBody>
      </p:sp>
      <p:sp>
        <p:nvSpPr>
          <p:cNvPr id="6" name="Content Placeholder 5"/>
          <p:cNvSpPr>
            <a:spLocks noGrp="1"/>
          </p:cNvSpPr>
          <p:nvPr>
            <p:ph sz="quarter" idx="4"/>
          </p:nvPr>
        </p:nvSpPr>
        <p:spPr>
          <a:xfrm>
            <a:off x="6193368" y="2175934"/>
            <a:ext cx="5389033" cy="3949700"/>
          </a:xfrm>
        </p:spPr>
        <p:txBody>
          <a:bodyPr>
            <a:normAutofit/>
          </a:bodyPr>
          <a:lstStyle>
            <a:lvl1pP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30CA21-89C5-A040-B01E-D208A7FA3D8D}" type="datetimeFigureOut">
              <a:rPr lang="en-US" smtClean="0"/>
              <a:t>3/28/2024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182576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30CA21-89C5-A040-B01E-D208A7FA3D8D}" type="datetimeFigureOut">
              <a:rPr lang="en-US" smtClean="0"/>
              <a:t>3/28/2024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14246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30CA21-89C5-A040-B01E-D208A7FA3D8D}" type="datetimeFigureOut">
              <a:rPr lang="en-US" smtClean="0"/>
              <a:t>3/28/2024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2203578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2"/>
            <a:ext cx="4011084" cy="1162049"/>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1"/>
            <a:ext cx="6815667" cy="585258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05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3C30CA21-89C5-A040-B01E-D208A7FA3D8D}" type="datetimeFigureOut">
              <a:rPr lang="en-US" smtClean="0"/>
              <a:t>3/28/2024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9589695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57.xml"/><Relationship Id="rId1" Type="http://schemas.openxmlformats.org/officeDocument/2006/relationships/slideLayout" Target="../slideLayouts/slideLayout56.xml"/><Relationship Id="rId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theme" Target="../theme/theme5.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6.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image" Target="../media/image2.jpeg"/><Relationship Id="rId5" Type="http://schemas.openxmlformats.org/officeDocument/2006/relationships/theme" Target="../theme/theme7.xml"/><Relationship Id="rId4" Type="http://schemas.openxmlformats.org/officeDocument/2006/relationships/slideLayout" Target="../slideLayouts/slideLayout50.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8.xml"/><Relationship Id="rId1" Type="http://schemas.openxmlformats.org/officeDocument/2006/relationships/slideLayout" Target="../slideLayouts/slideLayout5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5" Type="http://schemas.openxmlformats.org/officeDocument/2006/relationships/theme" Target="../theme/theme9.xml"/><Relationship Id="rId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Heading</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2DDF588-456E-4A75-88AD-9DA59B8D82AC}" type="datetimeFigureOut">
              <a:rPr lang="en-US" smtClean="0"/>
              <a:t>3/28/2024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FAD26F04-D298-448D-B4ED-52E44055A551}" type="slidenum">
              <a:rPr lang="en-US" smtClean="0"/>
              <a:t>‹#›</a:t>
            </a:fld>
            <a:endParaRPr lang="en-US"/>
          </a:p>
        </p:txBody>
      </p:sp>
    </p:spTree>
    <p:extLst>
      <p:ext uri="{BB962C8B-B14F-4D97-AF65-F5344CB8AC3E}">
        <p14:creationId xmlns:p14="http://schemas.microsoft.com/office/powerpoint/2010/main" val="3295308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609585" rtl="0" eaLnBrk="1" latinLnBrk="0" hangingPunct="1">
        <a:spcBef>
          <a:spcPct val="0"/>
        </a:spcBef>
        <a:buNone/>
        <a:defRPr sz="5867" kern="1200">
          <a:solidFill>
            <a:schemeClr val="bg1"/>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2133" kern="1200">
          <a:solidFill>
            <a:schemeClr val="tx1">
              <a:lumMod val="65000"/>
              <a:lumOff val="35000"/>
            </a:schemeClr>
          </a:solidFill>
          <a:latin typeface="Arial"/>
          <a:ea typeface="+mn-ea"/>
          <a:cs typeface="Arial"/>
        </a:defRPr>
      </a:lvl1pPr>
      <a:lvl2pPr marL="990575" indent="-380990" algn="l" defTabSz="609585" rtl="0" eaLnBrk="1" latinLnBrk="0" hangingPunct="1">
        <a:spcBef>
          <a:spcPct val="20000"/>
        </a:spcBef>
        <a:buFont typeface="Arial"/>
        <a:buChar char="–"/>
        <a:defRPr sz="2133" kern="1200">
          <a:solidFill>
            <a:schemeClr val="tx1">
              <a:lumMod val="65000"/>
              <a:lumOff val="35000"/>
            </a:schemeClr>
          </a:solidFill>
          <a:latin typeface="Arial"/>
          <a:ea typeface="+mn-ea"/>
          <a:cs typeface="Arial"/>
        </a:defRPr>
      </a:lvl2pPr>
      <a:lvl3pPr marL="1523962" indent="-304792" algn="l" defTabSz="609585" rtl="0" eaLnBrk="1" latinLnBrk="0" hangingPunct="1">
        <a:spcBef>
          <a:spcPct val="20000"/>
        </a:spcBef>
        <a:buFont typeface="Arial"/>
        <a:buChar char="•"/>
        <a:defRPr sz="2133" kern="1200">
          <a:solidFill>
            <a:schemeClr val="tx1">
              <a:lumMod val="65000"/>
              <a:lumOff val="35000"/>
            </a:schemeClr>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lumMod val="65000"/>
              <a:lumOff val="35000"/>
            </a:schemeClr>
          </a:solidFill>
          <a:latin typeface="Arial"/>
          <a:ea typeface="+mn-ea"/>
          <a:cs typeface="Arial"/>
        </a:defRPr>
      </a:lvl4pPr>
      <a:lvl5pPr marL="2743131" indent="-304792" algn="l" defTabSz="609585" rtl="0" eaLnBrk="1" latinLnBrk="0" hangingPunct="1">
        <a:spcBef>
          <a:spcPct val="20000"/>
        </a:spcBef>
        <a:buFont typeface="Arial"/>
        <a:buChar char="»"/>
        <a:defRPr sz="2133" kern="1200">
          <a:solidFill>
            <a:schemeClr val="tx1">
              <a:lumMod val="65000"/>
              <a:lumOff val="35000"/>
            </a:schemeClr>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5766" y="0"/>
            <a:ext cx="12237767" cy="1600200"/>
          </a:xfrm>
          <a:prstGeom prst="rect">
            <a:avLst/>
          </a:prstGeom>
          <a:solidFill>
            <a:srgbClr val="100E2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US"/>
              <a:t>Heading</a:t>
            </a:r>
          </a:p>
        </p:txBody>
      </p:sp>
      <p:sp>
        <p:nvSpPr>
          <p:cNvPr id="3" name="Text Placeholder 2"/>
          <p:cNvSpPr>
            <a:spLocks noGrp="1"/>
          </p:cNvSpPr>
          <p:nvPr>
            <p:ph type="body" idx="1"/>
          </p:nvPr>
        </p:nvSpPr>
        <p:spPr>
          <a:xfrm>
            <a:off x="609600" y="1659037"/>
            <a:ext cx="109728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3C30CA21-89C5-A040-B01E-D208A7FA3D8D}" type="datetimeFigureOut">
              <a:rPr lang="en-US" smtClean="0"/>
              <a:t>3/28/2024</a:t>
            </a:fld>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CC7697F5-3DCA-0A4F-B9EA-FEC2794BD1A6}" type="slidenum">
              <a:rPr lang="en-US" smtClean="0"/>
              <a:t>‹#›</a:t>
            </a:fld>
            <a:endParaRPr lang="en-US"/>
          </a:p>
        </p:txBody>
      </p:sp>
      <p:pic>
        <p:nvPicPr>
          <p:cNvPr id="8" name="Picture 7" descr="A picture containing text, sign&#10;&#10;Description automatically generated">
            <a:extLst>
              <a:ext uri="{FF2B5EF4-FFF2-40B4-BE49-F238E27FC236}">
                <a16:creationId xmlns:a16="http://schemas.microsoft.com/office/drawing/2014/main" id="{D10AA9BB-E120-4DEE-8FAA-46FF5F3E9ECB}"/>
              </a:ext>
            </a:extLst>
          </p:cNvPr>
          <p:cNvPicPr>
            <a:picLocks noChangeAspect="1"/>
          </p:cNvPicPr>
          <p:nvPr userDrawn="1"/>
        </p:nvPicPr>
        <p:blipFill>
          <a:blip r:embed="rId4"/>
          <a:stretch>
            <a:fillRect/>
          </a:stretch>
        </p:blipFill>
        <p:spPr>
          <a:xfrm>
            <a:off x="9820277" y="5727838"/>
            <a:ext cx="1771649" cy="628513"/>
          </a:xfrm>
          <a:prstGeom prst="rect">
            <a:avLst/>
          </a:prstGeom>
        </p:spPr>
      </p:pic>
    </p:spTree>
    <p:extLst>
      <p:ext uri="{BB962C8B-B14F-4D97-AF65-F5344CB8AC3E}">
        <p14:creationId xmlns:p14="http://schemas.microsoft.com/office/powerpoint/2010/main" val="185578377"/>
      </p:ext>
    </p:extLst>
  </p:cSld>
  <p:clrMap bg1="lt1" tx1="dk1" bg2="lt2" tx2="dk2" accent1="accent1" accent2="accent2" accent3="accent3" accent4="accent4" accent5="accent5" accent6="accent6" hlink="hlink" folHlink="folHlink"/>
  <p:sldLayoutIdLst>
    <p:sldLayoutId id="2147493493" r:id="rId1"/>
    <p:sldLayoutId id="2147493492" r:id="rId2"/>
  </p:sldLayoutIdLst>
  <p:txStyles>
    <p:titleStyle>
      <a:lvl1pPr algn="l" defTabSz="457200" rtl="0" eaLnBrk="1" latinLnBrk="0" hangingPunct="1">
        <a:spcBef>
          <a:spcPct val="0"/>
        </a:spcBef>
        <a:buNone/>
        <a:defRPr sz="4400" kern="1200">
          <a:solidFill>
            <a:srgbClr val="FFFFF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5766" y="0"/>
            <a:ext cx="12237767" cy="1600200"/>
          </a:xfrm>
          <a:prstGeom prst="rect">
            <a:avLst/>
          </a:prstGeom>
          <a:solidFill>
            <a:srgbClr val="100E2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US"/>
              <a:t>Heading</a:t>
            </a:r>
          </a:p>
        </p:txBody>
      </p:sp>
      <p:sp>
        <p:nvSpPr>
          <p:cNvPr id="3" name="Text Placeholder 2"/>
          <p:cNvSpPr>
            <a:spLocks noGrp="1"/>
          </p:cNvSpPr>
          <p:nvPr>
            <p:ph type="body" idx="1"/>
          </p:nvPr>
        </p:nvSpPr>
        <p:spPr>
          <a:xfrm>
            <a:off x="609600" y="1659037"/>
            <a:ext cx="10972800" cy="452543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3C30CA21-89C5-A040-B01E-D208A7FA3D8D}" type="datetimeFigureOut">
              <a:rPr lang="en-US" smtClean="0"/>
              <a:t>3/28/2024</a:t>
            </a:fld>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CC7697F5-3DCA-0A4F-B9EA-FEC2794BD1A6}" type="slidenum">
              <a:rPr lang="en-US" smtClean="0"/>
              <a:t>‹#›</a:t>
            </a:fld>
            <a:endParaRPr lang="en-US"/>
          </a:p>
        </p:txBody>
      </p:sp>
    </p:spTree>
    <p:extLst>
      <p:ext uri="{BB962C8B-B14F-4D97-AF65-F5344CB8AC3E}">
        <p14:creationId xmlns:p14="http://schemas.microsoft.com/office/powerpoint/2010/main" val="406749185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86" r:id="rId10"/>
  </p:sldLayoutIdLst>
  <p:txStyles>
    <p:titleStyle>
      <a:lvl1pPr algn="l" defTabSz="609585" rtl="0" eaLnBrk="1" latinLnBrk="0" hangingPunct="1">
        <a:spcBef>
          <a:spcPct val="0"/>
        </a:spcBef>
        <a:buNone/>
        <a:defRPr sz="5867" kern="1200">
          <a:solidFill>
            <a:srgbClr val="FFFFFF"/>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2133"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133"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133"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133"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501656F7-E2D5-EF4D-B3EB-3635D9B80BFE}" type="datetimeFigureOut">
              <a:rPr lang="en-US" smtClean="0"/>
              <a:t>3/28/2024</a:t>
            </a:fld>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41B7C81B-7B5A-A644-B3E8-EC3DC39B624D}" type="slidenum">
              <a:rPr lang="en-US" smtClean="0"/>
              <a:t>‹#›</a:t>
            </a:fld>
            <a:endParaRPr lang="en-US"/>
          </a:p>
        </p:txBody>
      </p:sp>
    </p:spTree>
    <p:extLst>
      <p:ext uri="{BB962C8B-B14F-4D97-AF65-F5344CB8AC3E}">
        <p14:creationId xmlns:p14="http://schemas.microsoft.com/office/powerpoint/2010/main" val="347580799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Heading</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2DDF588-456E-4A75-88AD-9DA59B8D82AC}" type="datetimeFigureOut">
              <a:rPr lang="en-US" smtClean="0"/>
              <a:t>3/28/2024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FAD26F04-D298-448D-B4ED-52E44055A551}" type="slidenum">
              <a:rPr lang="en-US" smtClean="0"/>
              <a:t>‹#›</a:t>
            </a:fld>
            <a:endParaRPr lang="en-US"/>
          </a:p>
        </p:txBody>
      </p:sp>
    </p:spTree>
    <p:extLst>
      <p:ext uri="{BB962C8B-B14F-4D97-AF65-F5344CB8AC3E}">
        <p14:creationId xmlns:p14="http://schemas.microsoft.com/office/powerpoint/2010/main" val="268883667"/>
      </p:ext>
    </p:extLst>
  </p:cSld>
  <p:clrMap bg1="lt1" tx1="dk1" bg2="lt2" tx2="dk2" accent1="accent1" accent2="accent2" accent3="accent3" accent4="accent4" accent5="accent5" accent6="accent6" hlink="hlink" folHlink="folHlink"/>
  <p:sldLayoutIdLst>
    <p:sldLayoutId id="2147483688" r:id="rId1"/>
    <p:sldLayoutId id="2147483690" r:id="rId2"/>
  </p:sldLayoutIdLst>
  <p:txStyles>
    <p:titleStyle>
      <a:lvl1pPr algn="l" defTabSz="609585" rtl="0" eaLnBrk="1" latinLnBrk="0" hangingPunct="1">
        <a:spcBef>
          <a:spcPct val="0"/>
        </a:spcBef>
        <a:buNone/>
        <a:defRPr sz="5867" kern="1200">
          <a:solidFill>
            <a:schemeClr val="tx1"/>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2133" kern="1200">
          <a:solidFill>
            <a:schemeClr val="tx1">
              <a:lumMod val="65000"/>
              <a:lumOff val="35000"/>
            </a:schemeClr>
          </a:solidFill>
          <a:latin typeface="Arial"/>
          <a:ea typeface="+mn-ea"/>
          <a:cs typeface="Arial"/>
        </a:defRPr>
      </a:lvl1pPr>
      <a:lvl2pPr marL="990575" indent="-380990" algn="l" defTabSz="609585" rtl="0" eaLnBrk="1" latinLnBrk="0" hangingPunct="1">
        <a:spcBef>
          <a:spcPct val="20000"/>
        </a:spcBef>
        <a:buFont typeface="Arial"/>
        <a:buChar char="–"/>
        <a:defRPr sz="2133" kern="1200">
          <a:solidFill>
            <a:schemeClr val="tx1">
              <a:lumMod val="65000"/>
              <a:lumOff val="35000"/>
            </a:schemeClr>
          </a:solidFill>
          <a:latin typeface="Arial"/>
          <a:ea typeface="+mn-ea"/>
          <a:cs typeface="Arial"/>
        </a:defRPr>
      </a:lvl2pPr>
      <a:lvl3pPr marL="1523962" indent="-304792" algn="l" defTabSz="609585" rtl="0" eaLnBrk="1" latinLnBrk="0" hangingPunct="1">
        <a:spcBef>
          <a:spcPct val="20000"/>
        </a:spcBef>
        <a:buFont typeface="Arial"/>
        <a:buChar char="•"/>
        <a:defRPr sz="2133" kern="1200">
          <a:solidFill>
            <a:schemeClr val="tx1">
              <a:lumMod val="65000"/>
              <a:lumOff val="35000"/>
            </a:schemeClr>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lumMod val="65000"/>
              <a:lumOff val="35000"/>
            </a:schemeClr>
          </a:solidFill>
          <a:latin typeface="Arial"/>
          <a:ea typeface="+mn-ea"/>
          <a:cs typeface="Arial"/>
        </a:defRPr>
      </a:lvl4pPr>
      <a:lvl5pPr marL="2743131" indent="-304792" algn="l" defTabSz="609585" rtl="0" eaLnBrk="1" latinLnBrk="0" hangingPunct="1">
        <a:spcBef>
          <a:spcPct val="20000"/>
        </a:spcBef>
        <a:buFont typeface="Arial"/>
        <a:buChar char="»"/>
        <a:defRPr sz="2133" kern="1200">
          <a:solidFill>
            <a:schemeClr val="tx1">
              <a:lumMod val="65000"/>
              <a:lumOff val="35000"/>
            </a:schemeClr>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5766" y="0"/>
            <a:ext cx="12237767" cy="1600200"/>
          </a:xfrm>
          <a:prstGeom prst="rect">
            <a:avLst/>
          </a:prstGeom>
          <a:solidFill>
            <a:srgbClr val="100E2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US"/>
              <a:t>Heading</a:t>
            </a:r>
          </a:p>
        </p:txBody>
      </p:sp>
      <p:sp>
        <p:nvSpPr>
          <p:cNvPr id="3" name="Text Placeholder 2"/>
          <p:cNvSpPr>
            <a:spLocks noGrp="1"/>
          </p:cNvSpPr>
          <p:nvPr>
            <p:ph type="body" idx="1"/>
          </p:nvPr>
        </p:nvSpPr>
        <p:spPr>
          <a:xfrm>
            <a:off x="609600" y="1659037"/>
            <a:ext cx="10972800" cy="452543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3C30CA21-89C5-A040-B01E-D208A7FA3D8D}" type="datetimeFigureOut">
              <a:rPr lang="en-US" smtClean="0"/>
              <a:t>3/28/2024</a:t>
            </a:fld>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CC7697F5-3DCA-0A4F-B9EA-FEC2794BD1A6}" type="slidenum">
              <a:rPr lang="en-US" smtClean="0"/>
              <a:t>‹#›</a:t>
            </a:fld>
            <a:endParaRPr lang="en-US"/>
          </a:p>
        </p:txBody>
      </p:sp>
    </p:spTree>
    <p:extLst>
      <p:ext uri="{BB962C8B-B14F-4D97-AF65-F5344CB8AC3E}">
        <p14:creationId xmlns:p14="http://schemas.microsoft.com/office/powerpoint/2010/main" val="382128103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Lst>
  <p:txStyles>
    <p:titleStyle>
      <a:lvl1pPr algn="l" defTabSz="609585" rtl="0" eaLnBrk="1" latinLnBrk="0" hangingPunct="1">
        <a:spcBef>
          <a:spcPct val="0"/>
        </a:spcBef>
        <a:buNone/>
        <a:defRPr sz="5867" kern="1200">
          <a:solidFill>
            <a:srgbClr val="FFFFFF"/>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2133"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133"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133"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133"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501656F7-E2D5-EF4D-B3EB-3635D9B80BFE}" type="datetimeFigureOut">
              <a:rPr lang="en-US" smtClean="0"/>
              <a:t>3/28/2024</a:t>
            </a:fld>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41B7C81B-7B5A-A644-B3E8-EC3DC39B624D}" type="slidenum">
              <a:rPr lang="en-US" smtClean="0"/>
              <a:t>‹#›</a:t>
            </a:fld>
            <a:endParaRPr lang="en-US"/>
          </a:p>
        </p:txBody>
      </p:sp>
    </p:spTree>
    <p:extLst>
      <p:ext uri="{BB962C8B-B14F-4D97-AF65-F5344CB8AC3E}">
        <p14:creationId xmlns:p14="http://schemas.microsoft.com/office/powerpoint/2010/main" val="49684408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Heading</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EF4A301-1DC3-6F43-B92A-8E746F3328C4}" type="datetimeFigureOut">
              <a:rPr lang="en-US" smtClean="0"/>
              <a:t>3/28/2024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098AFC2-6C70-5741-9524-AA5F422D6150}" type="slidenum">
              <a:rPr lang="en-US" smtClean="0"/>
              <a:t>‹#›</a:t>
            </a:fld>
            <a:endParaRPr lang="en-US"/>
          </a:p>
        </p:txBody>
      </p:sp>
    </p:spTree>
    <p:extLst>
      <p:ext uri="{BB962C8B-B14F-4D97-AF65-F5344CB8AC3E}">
        <p14:creationId xmlns:p14="http://schemas.microsoft.com/office/powerpoint/2010/main" val="101352977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txStyles>
    <p:titleStyle>
      <a:lvl1pPr algn="l" defTabSz="609585" rtl="0" eaLnBrk="1" latinLnBrk="0" hangingPunct="1">
        <a:spcBef>
          <a:spcPct val="0"/>
        </a:spcBef>
        <a:buNone/>
        <a:defRPr sz="5867" kern="1200">
          <a:solidFill>
            <a:schemeClr val="tx1"/>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2133" kern="1200">
          <a:solidFill>
            <a:schemeClr val="tx1">
              <a:lumMod val="65000"/>
              <a:lumOff val="35000"/>
            </a:schemeClr>
          </a:solidFill>
          <a:latin typeface="Arial"/>
          <a:ea typeface="+mn-ea"/>
          <a:cs typeface="Arial"/>
        </a:defRPr>
      </a:lvl1pPr>
      <a:lvl2pPr marL="990575" indent="-380990" algn="l" defTabSz="609585" rtl="0" eaLnBrk="1" latinLnBrk="0" hangingPunct="1">
        <a:spcBef>
          <a:spcPct val="20000"/>
        </a:spcBef>
        <a:buFont typeface="Arial"/>
        <a:buChar char="–"/>
        <a:defRPr sz="2133" kern="1200">
          <a:solidFill>
            <a:schemeClr val="tx1">
              <a:lumMod val="65000"/>
              <a:lumOff val="35000"/>
            </a:schemeClr>
          </a:solidFill>
          <a:latin typeface="Arial"/>
          <a:ea typeface="+mn-ea"/>
          <a:cs typeface="Arial"/>
        </a:defRPr>
      </a:lvl2pPr>
      <a:lvl3pPr marL="1523962" indent="-304792" algn="l" defTabSz="609585" rtl="0" eaLnBrk="1" latinLnBrk="0" hangingPunct="1">
        <a:spcBef>
          <a:spcPct val="20000"/>
        </a:spcBef>
        <a:buFont typeface="Arial"/>
        <a:buChar char="•"/>
        <a:defRPr sz="2133" kern="1200">
          <a:solidFill>
            <a:schemeClr val="tx1">
              <a:lumMod val="65000"/>
              <a:lumOff val="35000"/>
            </a:schemeClr>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lumMod val="65000"/>
              <a:lumOff val="35000"/>
            </a:schemeClr>
          </a:solidFill>
          <a:latin typeface="Arial"/>
          <a:ea typeface="+mn-ea"/>
          <a:cs typeface="Arial"/>
        </a:defRPr>
      </a:lvl4pPr>
      <a:lvl5pPr marL="2743131" indent="-304792" algn="l" defTabSz="609585" rtl="0" eaLnBrk="1" latinLnBrk="0" hangingPunct="1">
        <a:spcBef>
          <a:spcPct val="20000"/>
        </a:spcBef>
        <a:buFont typeface="Arial"/>
        <a:buChar char="»"/>
        <a:defRPr sz="2133" kern="1200">
          <a:solidFill>
            <a:schemeClr val="tx1">
              <a:lumMod val="65000"/>
              <a:lumOff val="35000"/>
            </a:schemeClr>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Heading</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8C2560D-EC28-3B41-86E8-18F1CE0113B4}" type="datetimeFigureOut">
              <a:rPr lang="en-US" smtClean="0"/>
              <a:t>3/28/2024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Lst>
  <p:txStyles>
    <p:titleStyle>
      <a:lvl1pPr algn="l"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501656F7-E2D5-EF4D-B3EB-3635D9B80BFE}" type="datetimeFigureOut">
              <a:rPr lang="en-US" smtClean="0"/>
              <a:t>3/28/2024</a:t>
            </a:fld>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41B7C81B-7B5A-A644-B3E8-EC3DC39B624D}" type="slidenum">
              <a:rPr lang="en-US" smtClean="0"/>
              <a:t>‹#›</a:t>
            </a:fld>
            <a:endParaRPr lang="en-US"/>
          </a:p>
        </p:txBody>
      </p:sp>
    </p:spTree>
    <p:extLst>
      <p:ext uri="{BB962C8B-B14F-4D97-AF65-F5344CB8AC3E}">
        <p14:creationId xmlns:p14="http://schemas.microsoft.com/office/powerpoint/2010/main" val="1873203494"/>
      </p:ext>
    </p:extLst>
  </p:cSld>
  <p:clrMap bg1="lt1" tx1="dk1" bg2="lt2" tx2="dk2" accent1="accent1" accent2="accent2" accent3="accent3" accent4="accent4" accent5="accent5" accent6="accent6" hlink="hlink" folHlink="folHlink"/>
  <p:sldLayoutIdLst>
    <p:sldLayoutId id="2147493475" r:id="rId1"/>
    <p:sldLayoutId id="2147493469" r:id="rId2"/>
    <p:sldLayoutId id="2147493473" r:id="rId3"/>
    <p:sldLayoutId id="2147493474"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51.xml"/><Relationship Id="rId5" Type="http://schemas.openxmlformats.org/officeDocument/2006/relationships/hyperlink" Target="mailto:oscc@uconn.edu" TargetMode="Externa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4.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5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svg"/></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5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inform.uconn.edu/" TargetMode="External"/><Relationship Id="rId1" Type="http://schemas.openxmlformats.org/officeDocument/2006/relationships/slideLayout" Target="../slideLayouts/slideLayout20.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hyperlink" Target="https://studentcareteam.uconn.edu/" TargetMode="External"/><Relationship Id="rId2" Type="http://schemas.openxmlformats.org/officeDocument/2006/relationships/notesSlide" Target="../notesSlides/notesSlide17.xml"/><Relationship Id="rId1" Type="http://schemas.openxmlformats.org/officeDocument/2006/relationships/slideLayout" Target="../slideLayouts/slideLayout56.xml"/><Relationship Id="rId5" Type="http://schemas.openxmlformats.org/officeDocument/2006/relationships/image" Target="../media/image24.jpeg"/><Relationship Id="rId4" Type="http://schemas.openxmlformats.org/officeDocument/2006/relationships/hyperlink" Target="mailto:oscc@uconn.edu"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443135" y="869002"/>
            <a:ext cx="9827288" cy="2387600"/>
          </a:xfrm>
        </p:spPr>
        <p:txBody>
          <a:bodyPr>
            <a:normAutofit fontScale="90000"/>
          </a:bodyPr>
          <a:lstStyle/>
          <a:p>
            <a:r>
              <a:rPr lang="en-US" b="1" dirty="0"/>
              <a:t>“How Are You </a:t>
            </a:r>
            <a:r>
              <a:rPr lang="en-US" b="1"/>
              <a:t>Doing?”…</a:t>
            </a:r>
            <a:br>
              <a:rPr lang="en-US" b="1"/>
            </a:br>
            <a:r>
              <a:rPr lang="en-US" b="1"/>
              <a:t>And </a:t>
            </a:r>
            <a:r>
              <a:rPr lang="en-US" b="1" dirty="0"/>
              <a:t>Other Scary Questions</a:t>
            </a:r>
            <a:br>
              <a:rPr lang="en-US" dirty="0"/>
            </a:br>
            <a:endParaRPr lang="en-US" dirty="0"/>
          </a:p>
        </p:txBody>
      </p:sp>
      <p:sp>
        <p:nvSpPr>
          <p:cNvPr id="3" name="Subtitle 2"/>
          <p:cNvSpPr>
            <a:spLocks noGrp="1"/>
          </p:cNvSpPr>
          <p:nvPr>
            <p:ph type="subTitle" idx="4294967295"/>
          </p:nvPr>
        </p:nvSpPr>
        <p:spPr>
          <a:xfrm>
            <a:off x="1541365" y="3088854"/>
            <a:ext cx="9207500" cy="2187684"/>
          </a:xfrm>
        </p:spPr>
        <p:txBody>
          <a:bodyPr vert="horz" lIns="91440" tIns="45720" rIns="91440" bIns="45720" rtlCol="0" anchor="t">
            <a:normAutofit/>
          </a:bodyPr>
          <a:lstStyle/>
          <a:p>
            <a:pPr marL="0" indent="0" algn="ctr">
              <a:buNone/>
            </a:pPr>
            <a:r>
              <a:rPr lang="en-US" sz="2100" b="1">
                <a:solidFill>
                  <a:schemeClr val="bg1"/>
                </a:solidFill>
              </a:rPr>
              <a:t>Kim Curry</a:t>
            </a:r>
            <a:r>
              <a:rPr lang="en-US" sz="2100">
                <a:solidFill>
                  <a:schemeClr val="bg1"/>
                </a:solidFill>
              </a:rPr>
              <a:t>, Director of Graduate Student and Postdoctoral Scholar Support, The Graduate School </a:t>
            </a:r>
            <a:endParaRPr lang="en-US">
              <a:solidFill>
                <a:schemeClr val="bg1"/>
              </a:solidFill>
            </a:endParaRPr>
          </a:p>
          <a:p>
            <a:pPr marL="0" indent="0" algn="ctr">
              <a:buNone/>
            </a:pPr>
            <a:r>
              <a:rPr lang="en-US" b="1">
                <a:solidFill>
                  <a:schemeClr val="bg1"/>
                </a:solidFill>
              </a:rPr>
              <a:t>Karen Bresciano</a:t>
            </a:r>
            <a:r>
              <a:rPr lang="en-US">
                <a:solidFill>
                  <a:schemeClr val="bg1"/>
                </a:solidFill>
              </a:rPr>
              <a:t>, Assistant Dean, The Graduate School </a:t>
            </a:r>
          </a:p>
          <a:p>
            <a:pPr marL="0" indent="0" algn="ctr">
              <a:buNone/>
            </a:pPr>
            <a:r>
              <a:rPr lang="en-US" b="1">
                <a:solidFill>
                  <a:schemeClr val="bg1"/>
                </a:solidFill>
              </a:rPr>
              <a:t>John Armstrong</a:t>
            </a:r>
            <a:r>
              <a:rPr lang="en-US">
                <a:solidFill>
                  <a:schemeClr val="bg1"/>
                </a:solidFill>
              </a:rPr>
              <a:t>, </a:t>
            </a:r>
            <a:r>
              <a:rPr lang="en-US">
                <a:solidFill>
                  <a:schemeClr val="bg1"/>
                </a:solidFill>
                <a:effectLst/>
              </a:rPr>
              <a:t>Interim Director, Office of Care and Concern</a:t>
            </a:r>
            <a:endParaRPr lang="en-US">
              <a:solidFill>
                <a:schemeClr val="bg1"/>
              </a:solidFill>
            </a:endParaRPr>
          </a:p>
          <a:p>
            <a:endParaRPr lang="en-US"/>
          </a:p>
        </p:txBody>
      </p:sp>
      <p:sp>
        <p:nvSpPr>
          <p:cNvPr id="4" name="TextBox 3">
            <a:extLst>
              <a:ext uri="{FF2B5EF4-FFF2-40B4-BE49-F238E27FC236}">
                <a16:creationId xmlns:a16="http://schemas.microsoft.com/office/drawing/2014/main" id="{C4B7B805-D98C-7AA3-400D-54A0CA8AA0AA}"/>
              </a:ext>
            </a:extLst>
          </p:cNvPr>
          <p:cNvSpPr txBox="1"/>
          <p:nvPr/>
        </p:nvSpPr>
        <p:spPr>
          <a:xfrm>
            <a:off x="232833" y="6445249"/>
            <a:ext cx="221191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solidFill>
                  <a:schemeClr val="bg1"/>
                </a:solidFill>
                <a:ea typeface="Calibri"/>
                <a:cs typeface="Calibri"/>
              </a:rPr>
              <a:t>March 28, 2024</a:t>
            </a:r>
            <a:endParaRPr lang="en-US" sz="1400" i="1" dirty="0">
              <a:solidFill>
                <a:schemeClr val="bg1"/>
              </a:solidFill>
            </a:endParaRPr>
          </a:p>
        </p:txBody>
      </p:sp>
    </p:spTree>
    <p:extLst>
      <p:ext uri="{BB962C8B-B14F-4D97-AF65-F5344CB8AC3E}">
        <p14:creationId xmlns:p14="http://schemas.microsoft.com/office/powerpoint/2010/main" val="218203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Points to Consider </a:t>
            </a:r>
          </a:p>
        </p:txBody>
      </p:sp>
      <p:sp>
        <p:nvSpPr>
          <p:cNvPr id="3" name="Content Placeholder 2"/>
          <p:cNvSpPr>
            <a:spLocks noGrp="1"/>
          </p:cNvSpPr>
          <p:nvPr>
            <p:ph idx="1"/>
          </p:nvPr>
        </p:nvSpPr>
        <p:spPr>
          <a:xfrm>
            <a:off x="609600" y="1420284"/>
            <a:ext cx="10972800" cy="4525963"/>
          </a:xfrm>
        </p:spPr>
        <p:txBody>
          <a:bodyPr vert="horz" lIns="91440" tIns="45720" rIns="91440" bIns="45720" rtlCol="0" anchor="t">
            <a:normAutofit/>
          </a:bodyPr>
          <a:lstStyle/>
          <a:p>
            <a:pPr marL="456565" indent="-456565"/>
            <a:r>
              <a:rPr lang="en-US" sz="2800" dirty="0"/>
              <a:t>Myth: Needing help is weakness.</a:t>
            </a:r>
          </a:p>
          <a:p>
            <a:pPr marL="989965" lvl="1" indent="-380365"/>
            <a:r>
              <a:rPr lang="en-US" sz="2800" dirty="0"/>
              <a:t>Mental health is a growing concern within graduate education. </a:t>
            </a:r>
          </a:p>
          <a:p>
            <a:pPr marL="456565" indent="-380365"/>
            <a:r>
              <a:rPr lang="en-US" sz="2800" dirty="0"/>
              <a:t>Imposter Syndrome is real. </a:t>
            </a:r>
          </a:p>
          <a:p>
            <a:pPr marL="456565" indent="-380365"/>
            <a:r>
              <a:rPr lang="en-US" sz="2800" dirty="0"/>
              <a:t>Power differential. </a:t>
            </a:r>
          </a:p>
          <a:p>
            <a:pPr marL="456565" indent="-380365"/>
            <a:r>
              <a:rPr lang="en-US" sz="2800" dirty="0"/>
              <a:t>Elements of privilege and bias.</a:t>
            </a:r>
          </a:p>
          <a:p>
            <a:pPr marL="456565" indent="-380365"/>
            <a:r>
              <a:rPr lang="en-US" sz="2800" dirty="0"/>
              <a:t>What expectations have been established?</a:t>
            </a:r>
          </a:p>
          <a:p>
            <a:pPr marL="456565" indent="-380365"/>
            <a:r>
              <a:rPr lang="en-US" sz="2800" dirty="0"/>
              <a:t>How you feel about engaging in conversation?</a:t>
            </a:r>
          </a:p>
          <a:p>
            <a:pPr marL="456565" indent="-380365"/>
            <a:r>
              <a:rPr lang="en-US" sz="2800" dirty="0"/>
              <a:t>Documentation.</a:t>
            </a:r>
          </a:p>
          <a:p>
            <a:pPr marL="456565" indent="-456565"/>
            <a:endParaRPr lang="en-US" dirty="0"/>
          </a:p>
        </p:txBody>
      </p:sp>
    </p:spTree>
    <p:extLst>
      <p:ext uri="{BB962C8B-B14F-4D97-AF65-F5344CB8AC3E}">
        <p14:creationId xmlns:p14="http://schemas.microsoft.com/office/powerpoint/2010/main" val="1443292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850"/>
              <a:t>What Not to Say</a:t>
            </a:r>
          </a:p>
        </p:txBody>
      </p:sp>
      <p:sp>
        <p:nvSpPr>
          <p:cNvPr id="3" name="Content Placeholder 2"/>
          <p:cNvSpPr>
            <a:spLocks noGrp="1"/>
          </p:cNvSpPr>
          <p:nvPr>
            <p:ph idx="1"/>
          </p:nvPr>
        </p:nvSpPr>
        <p:spPr>
          <a:xfrm>
            <a:off x="609600" y="1417639"/>
            <a:ext cx="10972800" cy="4708525"/>
          </a:xfrm>
        </p:spPr>
        <p:txBody>
          <a:bodyPr vert="horz" lIns="91440" tIns="45720" rIns="91440" bIns="45720" rtlCol="0" anchor="t">
            <a:normAutofit/>
          </a:bodyPr>
          <a:lstStyle/>
          <a:p>
            <a:pPr marL="456565" indent="-456565"/>
            <a:r>
              <a:rPr lang="en-US" sz="2100" dirty="0"/>
              <a:t>"What’s wrong with you?"</a:t>
            </a:r>
          </a:p>
          <a:p>
            <a:pPr marL="456565" indent="-456565"/>
            <a:r>
              <a:rPr lang="en-US" sz="2100" dirty="0"/>
              <a:t>"It doesn’t seem like you are cut out for this."</a:t>
            </a:r>
          </a:p>
          <a:p>
            <a:pPr marL="456565" indent="-456565"/>
            <a:r>
              <a:rPr lang="en-US" sz="2100" dirty="0"/>
              <a:t>"Your lab mates are not having these problems."</a:t>
            </a:r>
          </a:p>
          <a:p>
            <a:pPr marL="456565" indent="-456565"/>
            <a:endParaRPr lang="en-US" sz="1100"/>
          </a:p>
          <a:p>
            <a:pPr marL="0" indent="0">
              <a:buNone/>
            </a:pPr>
            <a:r>
              <a:rPr lang="en-US" sz="2100" dirty="0"/>
              <a:t>Things that actually WOULD break a rule…</a:t>
            </a:r>
          </a:p>
          <a:p>
            <a:pPr marL="989965" lvl="1" indent="-380365"/>
            <a:r>
              <a:rPr lang="en-US" sz="2100" dirty="0"/>
              <a:t>ADA</a:t>
            </a:r>
          </a:p>
          <a:p>
            <a:pPr marL="1523365" lvl="2" indent="-304165"/>
            <a:r>
              <a:rPr lang="en-US" sz="2100" dirty="0"/>
              <a:t>You should be able to do this.</a:t>
            </a:r>
          </a:p>
          <a:p>
            <a:pPr marL="1523365" lvl="2" indent="-304165"/>
            <a:r>
              <a:rPr lang="en-US" sz="2100" dirty="0"/>
              <a:t>Why do you need this accommodation?</a:t>
            </a:r>
          </a:p>
          <a:p>
            <a:pPr marL="1523365" lvl="2" indent="-304165"/>
            <a:r>
              <a:rPr lang="en-US" sz="2100" dirty="0"/>
              <a:t>You should not need this accommodation.</a:t>
            </a:r>
          </a:p>
          <a:p>
            <a:pPr marL="1523365" lvl="2" indent="-304165"/>
            <a:r>
              <a:rPr lang="en-US" sz="2100" dirty="0"/>
              <a:t>I’ll need to see a doctor’s note.</a:t>
            </a:r>
          </a:p>
          <a:p>
            <a:pPr marL="989965" lvl="1" indent="-380365"/>
            <a:r>
              <a:rPr lang="en-US" sz="2100" dirty="0"/>
              <a:t>Title IX</a:t>
            </a:r>
          </a:p>
          <a:p>
            <a:pPr marL="1523365" lvl="2" indent="-304165"/>
            <a:r>
              <a:rPr lang="en-US" sz="2100" dirty="0"/>
              <a:t>You should have waited to have kids until after you were done.</a:t>
            </a:r>
          </a:p>
          <a:p>
            <a:pPr marL="456565" indent="-456565"/>
            <a:endParaRPr lang="en-US"/>
          </a:p>
          <a:p>
            <a:pPr marL="456565" indent="-456565"/>
            <a:endParaRPr lang="en-US"/>
          </a:p>
        </p:txBody>
      </p:sp>
    </p:spTree>
    <p:extLst>
      <p:ext uri="{BB962C8B-B14F-4D97-AF65-F5344CB8AC3E}">
        <p14:creationId xmlns:p14="http://schemas.microsoft.com/office/powerpoint/2010/main" val="3517337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0946"/>
            <a:ext cx="10515600" cy="1325563"/>
          </a:xfrm>
        </p:spPr>
        <p:txBody>
          <a:bodyPr>
            <a:normAutofit fontScale="90000"/>
          </a:bodyPr>
          <a:lstStyle/>
          <a:p>
            <a:r>
              <a:rPr lang="en-US"/>
              <a:t>I might need to consult someone first…</a:t>
            </a:r>
          </a:p>
        </p:txBody>
      </p:sp>
      <p:sp>
        <p:nvSpPr>
          <p:cNvPr id="3" name="Content Placeholder 2"/>
          <p:cNvSpPr>
            <a:spLocks noGrp="1"/>
          </p:cNvSpPr>
          <p:nvPr>
            <p:ph idx="1"/>
          </p:nvPr>
        </p:nvSpPr>
        <p:spPr>
          <a:xfrm>
            <a:off x="838200" y="2179321"/>
            <a:ext cx="10972800" cy="4525963"/>
          </a:xfrm>
        </p:spPr>
        <p:txBody>
          <a:bodyPr/>
          <a:lstStyle/>
          <a:p>
            <a:r>
              <a:rPr lang="en-US" dirty="0"/>
              <a:t>The Graduate School</a:t>
            </a:r>
          </a:p>
          <a:p>
            <a:pPr lvl="1"/>
            <a:r>
              <a:rPr lang="en-US" dirty="0"/>
              <a:t>Kim</a:t>
            </a:r>
          </a:p>
          <a:p>
            <a:pPr lvl="1"/>
            <a:r>
              <a:rPr lang="en-US" dirty="0"/>
              <a:t>Karen</a:t>
            </a:r>
          </a:p>
          <a:p>
            <a:r>
              <a:rPr lang="en-US" dirty="0"/>
              <a:t>Center for Students with Disabilities</a:t>
            </a:r>
          </a:p>
          <a:p>
            <a:r>
              <a:rPr lang="en-US" dirty="0"/>
              <a:t>Student Health and Wellness (</a:t>
            </a:r>
            <a:r>
              <a:rPr lang="en-US" dirty="0" err="1"/>
              <a:t>SHaW</a:t>
            </a:r>
            <a:r>
              <a:rPr lang="en-US" dirty="0"/>
              <a:t>)</a:t>
            </a:r>
          </a:p>
          <a:p>
            <a:r>
              <a:rPr lang="en-US" dirty="0"/>
              <a:t>University Ombuds </a:t>
            </a:r>
          </a:p>
          <a:p>
            <a:r>
              <a:rPr lang="en-US" dirty="0"/>
              <a:t>Student Care Team</a:t>
            </a:r>
          </a:p>
        </p:txBody>
      </p:sp>
    </p:spTree>
    <p:extLst>
      <p:ext uri="{BB962C8B-B14F-4D97-AF65-F5344CB8AC3E}">
        <p14:creationId xmlns:p14="http://schemas.microsoft.com/office/powerpoint/2010/main" val="434519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and Referrals </a:t>
            </a:r>
          </a:p>
        </p:txBody>
      </p:sp>
      <p:graphicFrame>
        <p:nvGraphicFramePr>
          <p:cNvPr id="4" name="Diagram 3" descr="The Graduate School&#10;- "/>
          <p:cNvGraphicFramePr/>
          <p:nvPr>
            <p:extLst>
              <p:ext uri="{D42A27DB-BD31-4B8C-83A1-F6EECF244321}">
                <p14:modId xmlns:p14="http://schemas.microsoft.com/office/powerpoint/2010/main" val="2124860261"/>
              </p:ext>
            </p:extLst>
          </p:nvPr>
        </p:nvGraphicFramePr>
        <p:xfrm>
          <a:off x="609600" y="1249681"/>
          <a:ext cx="11109960" cy="4663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2817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21919A-EE9C-D17D-473C-C69EF2528495}"/>
              </a:ext>
            </a:extLst>
          </p:cNvPr>
          <p:cNvSpPr>
            <a:spLocks noGrp="1"/>
          </p:cNvSpPr>
          <p:nvPr>
            <p:ph type="title" idx="4294967295"/>
          </p:nvPr>
        </p:nvSpPr>
        <p:spPr>
          <a:xfrm>
            <a:off x="609600" y="-1143000"/>
            <a:ext cx="10972800" cy="1143000"/>
          </a:xfrm>
        </p:spPr>
        <p:txBody>
          <a:bodyPr vert="horz" lIns="91440" tIns="45720" rIns="91440" bIns="45720" rtlCol="0" anchor="b">
            <a:normAutofit/>
          </a:bodyPr>
          <a:lstStyle/>
          <a:p>
            <a:r>
              <a:rPr lang="en-US" dirty="0"/>
              <a:t>UConn Office of Student Care and Concern</a:t>
            </a:r>
          </a:p>
        </p:txBody>
      </p:sp>
      <p:pic>
        <p:nvPicPr>
          <p:cNvPr id="5" name="Picture 4" descr="UConn Office of Student Care and Concern">
            <a:extLst>
              <a:ext uri="{FF2B5EF4-FFF2-40B4-BE49-F238E27FC236}">
                <a16:creationId xmlns:a16="http://schemas.microsoft.com/office/drawing/2014/main" id="{315D7997-29E0-94F1-6BC0-CD08797EE49C}"/>
              </a:ext>
            </a:extLst>
          </p:cNvPr>
          <p:cNvPicPr>
            <a:picLocks noChangeAspect="1"/>
          </p:cNvPicPr>
          <p:nvPr/>
        </p:nvPicPr>
        <p:blipFill>
          <a:blip r:embed="rId3"/>
          <a:stretch>
            <a:fillRect/>
          </a:stretch>
        </p:blipFill>
        <p:spPr>
          <a:xfrm>
            <a:off x="811445" y="1037373"/>
            <a:ext cx="4127949" cy="1464439"/>
          </a:xfrm>
          <a:prstGeom prst="rect">
            <a:avLst/>
          </a:prstGeom>
        </p:spPr>
      </p:pic>
      <p:pic>
        <p:nvPicPr>
          <p:cNvPr id="1026" name="Picture 2" descr="UConn Student Care Team">
            <a:extLst>
              <a:ext uri="{FF2B5EF4-FFF2-40B4-BE49-F238E27FC236}">
                <a16:creationId xmlns:a16="http://schemas.microsoft.com/office/drawing/2014/main" id="{31E004DC-7E63-95A9-7C9E-D8D1CE0728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0126" y="1037373"/>
            <a:ext cx="4127948" cy="12225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06E9728-64B9-D888-A429-2AE77AF6AB4E}"/>
              </a:ext>
            </a:extLst>
          </p:cNvPr>
          <p:cNvSpPr txBox="1"/>
          <p:nvPr/>
        </p:nvSpPr>
        <p:spPr>
          <a:xfrm>
            <a:off x="2875419" y="2452341"/>
            <a:ext cx="6096000" cy="3046988"/>
          </a:xfrm>
          <a:prstGeom prst="rect">
            <a:avLst/>
          </a:prstGeom>
          <a:no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br>
              <a:rPr lang="en-US" sz="3200" b="0" i="0" dirty="0">
                <a:solidFill>
                  <a:srgbClr val="000000"/>
                </a:solidFill>
                <a:effectLst/>
                <a:latin typeface="Source Sans Pro" panose="020B0503030403020204" pitchFamily="34" charset="0"/>
              </a:rPr>
            </a:br>
            <a:r>
              <a:rPr lang="en-US" sz="3200" b="0" i="0" dirty="0">
                <a:solidFill>
                  <a:srgbClr val="000000"/>
                </a:solidFill>
                <a:effectLst/>
                <a:latin typeface="Source Sans Pro" panose="020B0503030403020204" pitchFamily="34" charset="0"/>
              </a:rPr>
              <a:t>Wilbur Cross Building, Suite 29</a:t>
            </a:r>
            <a:br>
              <a:rPr lang="en-US" sz="3200" b="0" i="0" dirty="0">
                <a:solidFill>
                  <a:srgbClr val="000000"/>
                </a:solidFill>
                <a:effectLst/>
                <a:latin typeface="Source Sans Pro" panose="020B0503030403020204" pitchFamily="34" charset="0"/>
              </a:rPr>
            </a:br>
            <a:r>
              <a:rPr lang="en-US" sz="3200" b="0" i="0" dirty="0">
                <a:solidFill>
                  <a:srgbClr val="000000"/>
                </a:solidFill>
                <a:effectLst/>
                <a:latin typeface="Source Sans Pro" panose="020B0503030403020204" pitchFamily="34" charset="0"/>
              </a:rPr>
              <a:t>233 Glenbrook Road, Unit 4131</a:t>
            </a:r>
            <a:br>
              <a:rPr lang="en-US" sz="3200" b="0" i="0" dirty="0">
                <a:solidFill>
                  <a:srgbClr val="000000"/>
                </a:solidFill>
                <a:effectLst/>
                <a:latin typeface="Source Sans Pro" panose="020B0503030403020204" pitchFamily="34" charset="0"/>
              </a:rPr>
            </a:br>
            <a:r>
              <a:rPr lang="en-US" sz="3200" b="0" i="0" dirty="0">
                <a:solidFill>
                  <a:srgbClr val="000000"/>
                </a:solidFill>
                <a:effectLst/>
                <a:latin typeface="Source Sans Pro" panose="020B0503030403020204" pitchFamily="34" charset="0"/>
              </a:rPr>
              <a:t>Storrs, CT 06269-4131</a:t>
            </a:r>
          </a:p>
          <a:p>
            <a:pPr algn="ctr"/>
            <a:r>
              <a:rPr lang="en-US" sz="3200" b="0" i="0" dirty="0">
                <a:solidFill>
                  <a:srgbClr val="000000"/>
                </a:solidFill>
                <a:effectLst/>
                <a:latin typeface="Source Sans Pro" panose="020B0503030403020204" pitchFamily="34" charset="0"/>
              </a:rPr>
              <a:t>Email: </a:t>
            </a:r>
            <a:r>
              <a:rPr lang="en-US" sz="3200" b="0" i="0" u="sng" dirty="0">
                <a:solidFill>
                  <a:srgbClr val="7E2553"/>
                </a:solidFill>
                <a:effectLst/>
                <a:latin typeface="Source Sans Pro" panose="020B0503030403020204" pitchFamily="34" charset="0"/>
                <a:hlinkClick r:id="rId5"/>
              </a:rPr>
              <a:t>oscc@uconn.edu</a:t>
            </a:r>
            <a:br>
              <a:rPr lang="en-US" sz="3200" b="0" i="0" dirty="0">
                <a:solidFill>
                  <a:srgbClr val="000000"/>
                </a:solidFill>
                <a:effectLst/>
                <a:latin typeface="Source Sans Pro" panose="020B0503030403020204" pitchFamily="34" charset="0"/>
              </a:rPr>
            </a:br>
            <a:r>
              <a:rPr lang="en-US" sz="3200" b="0" i="0" dirty="0">
                <a:solidFill>
                  <a:srgbClr val="000000"/>
                </a:solidFill>
                <a:effectLst/>
                <a:latin typeface="Source Sans Pro" panose="020B0503030403020204" pitchFamily="34" charset="0"/>
              </a:rPr>
              <a:t>Phone: </a:t>
            </a:r>
            <a:r>
              <a:rPr lang="en-US" sz="3200" b="1" i="0" dirty="0">
                <a:solidFill>
                  <a:srgbClr val="000000"/>
                </a:solidFill>
                <a:effectLst/>
                <a:latin typeface="Source Sans Pro" panose="020B0503030403020204" pitchFamily="34" charset="0"/>
              </a:rPr>
              <a:t>(860) 486-8777</a:t>
            </a:r>
          </a:p>
        </p:txBody>
      </p:sp>
      <p:sp>
        <p:nvSpPr>
          <p:cNvPr id="2" name="Content Placeholder 4">
            <a:extLst>
              <a:ext uri="{FF2B5EF4-FFF2-40B4-BE49-F238E27FC236}">
                <a16:creationId xmlns:a16="http://schemas.microsoft.com/office/drawing/2014/main" id="{68763398-A149-A464-B533-33E13B777D04}"/>
              </a:ext>
              <a:ext uri="{C183D7F6-B498-43B3-948B-1728B52AA6E4}">
                <adec:decorative xmlns:adec="http://schemas.microsoft.com/office/drawing/2017/decorative" val="1"/>
              </a:ext>
            </a:extLst>
          </p:cNvPr>
          <p:cNvSpPr txBox="1">
            <a:spLocks/>
          </p:cNvSpPr>
          <p:nvPr/>
        </p:nvSpPr>
        <p:spPr>
          <a:xfrm>
            <a:off x="6634481" y="1166284"/>
            <a:ext cx="5323840" cy="4525433"/>
          </a:xfrm>
          <a:prstGeom prst="rect">
            <a:avLst/>
          </a:prstGeom>
        </p:spPr>
        <p:txBody>
          <a:bodyPr vert="horz" lIns="121920" tIns="60960" rIns="121920" bIns="60960" rtlCol="0">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lnSpc>
                <a:spcPct val="90000"/>
              </a:lnSpc>
              <a:buFont typeface="Arial"/>
              <a:buNone/>
            </a:pPr>
            <a:endParaRPr lang="en-US" sz="2000"/>
          </a:p>
          <a:p>
            <a:pPr marL="0" indent="0">
              <a:lnSpc>
                <a:spcPct val="90000"/>
              </a:lnSpc>
              <a:buFont typeface="Arial"/>
              <a:buNone/>
            </a:pPr>
            <a:endParaRPr lang="en-US" sz="2000"/>
          </a:p>
        </p:txBody>
      </p:sp>
    </p:spTree>
    <p:extLst>
      <p:ext uri="{BB962C8B-B14F-4D97-AF65-F5344CB8AC3E}">
        <p14:creationId xmlns:p14="http://schemas.microsoft.com/office/powerpoint/2010/main" val="440678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0E8D03-63D1-73FC-B448-BD17AACA2DA8}"/>
              </a:ext>
            </a:extLst>
          </p:cNvPr>
          <p:cNvSpPr>
            <a:spLocks noGrp="1"/>
          </p:cNvSpPr>
          <p:nvPr>
            <p:ph type="title" idx="4294967295"/>
          </p:nvPr>
        </p:nvSpPr>
        <p:spPr>
          <a:xfrm>
            <a:off x="609600" y="-1143000"/>
            <a:ext cx="10972800" cy="1143000"/>
          </a:xfrm>
        </p:spPr>
        <p:txBody>
          <a:bodyPr vert="horz" lIns="91440" tIns="45720" rIns="91440" bIns="45720" rtlCol="0" anchor="b">
            <a:normAutofit/>
          </a:bodyPr>
          <a:lstStyle/>
          <a:p>
            <a:r>
              <a:rPr lang="en-US" dirty="0"/>
              <a:t>Meet the Team</a:t>
            </a:r>
          </a:p>
        </p:txBody>
      </p:sp>
      <p:pic>
        <p:nvPicPr>
          <p:cNvPr id="3" name="Picture 2" descr="The Student Care Team&#10;&#10;Pictured, top row: Jonathan Ficara (Assistant Director), John Armstrong (Interim Director), Kay Camerato (Assistant Director).&#10;&#10;Pictured, bottom row: Rachel Devin (Program Assistant), Marci Schneider (Assistant Director), Annie Weese (Assistant Director).">
            <a:extLst>
              <a:ext uri="{FF2B5EF4-FFF2-40B4-BE49-F238E27FC236}">
                <a16:creationId xmlns:a16="http://schemas.microsoft.com/office/drawing/2014/main" id="{B6E7345A-8D5C-486C-098C-D450E5AB02CE}"/>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81F653EA-5A3D-BACF-2D61-E263BF61FF29}"/>
              </a:ext>
            </a:extLst>
          </p:cNvPr>
          <p:cNvSpPr txBox="1"/>
          <p:nvPr/>
        </p:nvSpPr>
        <p:spPr>
          <a:xfrm>
            <a:off x="177940" y="976574"/>
            <a:ext cx="252569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bg1"/>
                </a:solidFill>
                <a:ea typeface="Calibri"/>
                <a:cs typeface="Calibri"/>
              </a:rPr>
              <a:t>Office of Student Care and Concern </a:t>
            </a:r>
          </a:p>
          <a:p>
            <a:endParaRPr lang="en-US" sz="2000">
              <a:solidFill>
                <a:schemeClr val="bg1"/>
              </a:solidFill>
              <a:ea typeface="Calibri"/>
              <a:cs typeface="Calibri"/>
            </a:endParaRPr>
          </a:p>
          <a:p>
            <a:r>
              <a:rPr lang="en-US" sz="2000">
                <a:solidFill>
                  <a:schemeClr val="bg1"/>
                </a:solidFill>
                <a:ea typeface="Calibri"/>
                <a:cs typeface="Calibri"/>
              </a:rPr>
              <a:t>Wilbur Cross, Suite 29</a:t>
            </a:r>
          </a:p>
          <a:p>
            <a:r>
              <a:rPr lang="en-US" sz="2000">
                <a:solidFill>
                  <a:schemeClr val="bg1"/>
                </a:solidFill>
                <a:ea typeface="Calibri"/>
                <a:cs typeface="Calibri"/>
              </a:rPr>
              <a:t>(860) 486-8777</a:t>
            </a:r>
          </a:p>
          <a:p>
            <a:r>
              <a:rPr lang="en-US" sz="2000">
                <a:solidFill>
                  <a:schemeClr val="bg1"/>
                </a:solidFill>
                <a:ea typeface="Calibri"/>
                <a:cs typeface="Calibri"/>
              </a:rPr>
              <a:t>oscc@uconn.edu</a:t>
            </a:r>
          </a:p>
        </p:txBody>
      </p:sp>
    </p:spTree>
    <p:extLst>
      <p:ext uri="{BB962C8B-B14F-4D97-AF65-F5344CB8AC3E}">
        <p14:creationId xmlns:p14="http://schemas.microsoft.com/office/powerpoint/2010/main" val="3832614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12B79-1C94-1311-1AED-630F59B9C385}"/>
              </a:ext>
            </a:extLst>
          </p:cNvPr>
          <p:cNvSpPr>
            <a:spLocks noGrp="1"/>
          </p:cNvSpPr>
          <p:nvPr>
            <p:ph type="title"/>
          </p:nvPr>
        </p:nvSpPr>
        <p:spPr>
          <a:xfrm>
            <a:off x="609600" y="-1143000"/>
            <a:ext cx="10972800" cy="1143000"/>
          </a:xfrm>
        </p:spPr>
        <p:txBody>
          <a:bodyPr vert="horz" lIns="91440" tIns="45720" rIns="91440" bIns="45720" rtlCol="0" anchor="b">
            <a:normAutofit/>
          </a:bodyPr>
          <a:lstStyle/>
          <a:p>
            <a:r>
              <a:rPr lang="en-US" dirty="0"/>
              <a:t>UConn Student Care Team</a:t>
            </a:r>
          </a:p>
        </p:txBody>
      </p:sp>
      <p:pic>
        <p:nvPicPr>
          <p:cNvPr id="10" name="Picture 9" descr="A screenshot of a computer">
            <a:extLst>
              <a:ext uri="{FF2B5EF4-FFF2-40B4-BE49-F238E27FC236}">
                <a16:creationId xmlns:a16="http://schemas.microsoft.com/office/drawing/2014/main" id="{24B4BCC2-696F-6DD9-860B-8E57FDA185B1}"/>
              </a:ext>
            </a:extLst>
          </p:cNvPr>
          <p:cNvPicPr>
            <a:picLocks noChangeAspect="1"/>
          </p:cNvPicPr>
          <p:nvPr/>
        </p:nvPicPr>
        <p:blipFill>
          <a:blip r:embed="rId3"/>
          <a:stretch>
            <a:fillRect/>
          </a:stretch>
        </p:blipFill>
        <p:spPr>
          <a:xfrm>
            <a:off x="1514324" y="-34225"/>
            <a:ext cx="11069561" cy="6226628"/>
          </a:xfrm>
          <a:prstGeom prst="rect">
            <a:avLst/>
          </a:prstGeom>
        </p:spPr>
      </p:pic>
      <p:pic>
        <p:nvPicPr>
          <p:cNvPr id="3" name="Picture 2" descr="Student Care Team&#10;The Student Care Team is a multidisciplinary team that meets regularly to evaluate behaviors by University students that are perceived to be threatening, harming or disruptive to the student, to others or to both and coordinate an appropriate response.">
            <a:extLst>
              <a:ext uri="{FF2B5EF4-FFF2-40B4-BE49-F238E27FC236}">
                <a16:creationId xmlns:a16="http://schemas.microsoft.com/office/drawing/2014/main" id="{D747292B-B140-8EC7-F14F-751B9AE31DBF}"/>
              </a:ext>
            </a:extLst>
          </p:cNvPr>
          <p:cNvPicPr>
            <a:picLocks noChangeAspect="1"/>
          </p:cNvPicPr>
          <p:nvPr/>
        </p:nvPicPr>
        <p:blipFill>
          <a:blip r:embed="rId4"/>
          <a:stretch>
            <a:fillRect/>
          </a:stretch>
        </p:blipFill>
        <p:spPr>
          <a:xfrm>
            <a:off x="106631" y="1826079"/>
            <a:ext cx="3328308" cy="3778909"/>
          </a:xfrm>
          <a:prstGeom prst="rect">
            <a:avLst/>
          </a:prstGeom>
        </p:spPr>
      </p:pic>
    </p:spTree>
    <p:extLst>
      <p:ext uri="{BB962C8B-B14F-4D97-AF65-F5344CB8AC3E}">
        <p14:creationId xmlns:p14="http://schemas.microsoft.com/office/powerpoint/2010/main" val="3344758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4C34E-A1A1-6018-DC3B-9525E19BED5A}"/>
              </a:ext>
            </a:extLst>
          </p:cNvPr>
          <p:cNvSpPr>
            <a:spLocks noGrp="1"/>
          </p:cNvSpPr>
          <p:nvPr>
            <p:ph type="title" idx="4294967295"/>
          </p:nvPr>
        </p:nvSpPr>
        <p:spPr>
          <a:xfrm>
            <a:off x="609600" y="-1143000"/>
            <a:ext cx="10972800" cy="1143000"/>
          </a:xfrm>
        </p:spPr>
        <p:txBody>
          <a:bodyPr vert="horz" lIns="91440" tIns="45720" rIns="91440" bIns="45720" rtlCol="0" anchor="b">
            <a:normAutofit/>
          </a:bodyPr>
          <a:lstStyle/>
          <a:p>
            <a:r>
              <a:rPr lang="en-US" dirty="0"/>
              <a:t>UConn Threat Assessment Teams</a:t>
            </a:r>
          </a:p>
        </p:txBody>
      </p:sp>
      <p:pic>
        <p:nvPicPr>
          <p:cNvPr id="5" name="Picture 4" descr="A diagram of a diagram with blue and orange circles">
            <a:extLst>
              <a:ext uri="{FF2B5EF4-FFF2-40B4-BE49-F238E27FC236}">
                <a16:creationId xmlns:a16="http://schemas.microsoft.com/office/drawing/2014/main" id="{F4F25606-B2BA-9301-0B90-7D70E3451DA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60123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6F192-86D3-0E2C-7264-CD4A9A62D178}"/>
              </a:ext>
            </a:extLst>
          </p:cNvPr>
          <p:cNvSpPr>
            <a:spLocks noGrp="1"/>
          </p:cNvSpPr>
          <p:nvPr>
            <p:ph type="title"/>
          </p:nvPr>
        </p:nvSpPr>
        <p:spPr>
          <a:xfrm>
            <a:off x="609600" y="-1143000"/>
            <a:ext cx="10972800" cy="1143000"/>
          </a:xfrm>
        </p:spPr>
        <p:txBody>
          <a:bodyPr vert="horz" lIns="91440" tIns="45720" rIns="91440" bIns="45720" rtlCol="0" anchor="b">
            <a:normAutofit/>
          </a:bodyPr>
          <a:lstStyle/>
          <a:p>
            <a:r>
              <a:rPr lang="en-US" dirty="0"/>
              <a:t>Care Team Focus Areas</a:t>
            </a:r>
          </a:p>
        </p:txBody>
      </p:sp>
      <p:pic>
        <p:nvPicPr>
          <p:cNvPr id="3" name="Picture 2" descr="A diagram of a team">
            <a:extLst>
              <a:ext uri="{FF2B5EF4-FFF2-40B4-BE49-F238E27FC236}">
                <a16:creationId xmlns:a16="http://schemas.microsoft.com/office/drawing/2014/main" id="{2496A77A-3DA5-B76C-D727-577AEA419C81}"/>
              </a:ext>
            </a:extLst>
          </p:cNvPr>
          <p:cNvPicPr>
            <a:picLocks noChangeAspect="1"/>
          </p:cNvPicPr>
          <p:nvPr/>
        </p:nvPicPr>
        <p:blipFill rotWithShape="1">
          <a:blip r:embed="rId2"/>
          <a:srcRect t="16128" r="2" b="8871"/>
          <a:stretch/>
        </p:blipFill>
        <p:spPr>
          <a:xfrm>
            <a:off x="120651" y="67734"/>
            <a:ext cx="11950700" cy="6722533"/>
          </a:xfrm>
          <a:prstGeom prst="rect">
            <a:avLst/>
          </a:prstGeom>
          <a:noFill/>
        </p:spPr>
      </p:pic>
    </p:spTree>
    <p:extLst>
      <p:ext uri="{BB962C8B-B14F-4D97-AF65-F5344CB8AC3E}">
        <p14:creationId xmlns:p14="http://schemas.microsoft.com/office/powerpoint/2010/main" val="3843349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148A4-92B0-E312-5B4B-D8AFCF737698}"/>
              </a:ext>
            </a:extLst>
          </p:cNvPr>
          <p:cNvSpPr>
            <a:spLocks noGrp="1"/>
          </p:cNvSpPr>
          <p:nvPr>
            <p:ph type="title"/>
          </p:nvPr>
        </p:nvSpPr>
        <p:spPr>
          <a:xfrm>
            <a:off x="609600" y="-1143000"/>
            <a:ext cx="10972800" cy="1143000"/>
          </a:xfrm>
        </p:spPr>
        <p:txBody>
          <a:bodyPr vert="horz" lIns="91440" tIns="45720" rIns="91440" bIns="45720" rtlCol="0" anchor="b">
            <a:normAutofit/>
          </a:bodyPr>
          <a:lstStyle/>
          <a:p>
            <a:r>
              <a:rPr lang="en-US" dirty="0"/>
              <a:t>Types of Care Team Referrals</a:t>
            </a:r>
          </a:p>
        </p:txBody>
      </p:sp>
      <p:pic>
        <p:nvPicPr>
          <p:cNvPr id="6" name="Picture 5" descr="Types of Care Team Referrals&#10;&#10;Green level:&#10;-I am not concerned for the student’s immediate safety,&#10;but they are having significant academic and/or personal issues and could use more support.&#10;Yellow level:&#10;-Student shows signs of distress, but I am unsure of how serious it is. The interaction left me feeling uneasy and/or very concerned about the student.&#10;Red level:&#10;-Student’s behavior is imminently dangerous to self or others, reckless, or disorderly. Student needs immediate assistance.&#10;&#10;RECOGNIZE - RESPOND - REFER">
            <a:extLst>
              <a:ext uri="{FF2B5EF4-FFF2-40B4-BE49-F238E27FC236}">
                <a16:creationId xmlns:a16="http://schemas.microsoft.com/office/drawing/2014/main" id="{42BDD4C8-CADB-970D-873A-AD79C74C25F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24557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3812" y="302630"/>
            <a:ext cx="10972800" cy="1143000"/>
          </a:xfrm>
        </p:spPr>
        <p:txBody>
          <a:bodyPr/>
          <a:lstStyle/>
          <a:p>
            <a:r>
              <a:rPr lang="en-US" dirty="0"/>
              <a:t>Tell Us About Your Goals…</a:t>
            </a:r>
          </a:p>
        </p:txBody>
      </p:sp>
      <p:graphicFrame>
        <p:nvGraphicFramePr>
          <p:cNvPr id="6" name="Diagram 5" descr="Why did you decide to join us today? What are you hoping to learn?"/>
          <p:cNvGraphicFramePr/>
          <p:nvPr>
            <p:extLst>
              <p:ext uri="{D42A27DB-BD31-4B8C-83A1-F6EECF244321}">
                <p14:modId xmlns:p14="http://schemas.microsoft.com/office/powerpoint/2010/main" val="1935247965"/>
              </p:ext>
            </p:extLst>
          </p:nvPr>
        </p:nvGraphicFramePr>
        <p:xfrm>
          <a:off x="905069" y="1660850"/>
          <a:ext cx="10114383" cy="4020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1740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A165C-52D5-C092-AB2A-5D6B4825F3A0}"/>
              </a:ext>
            </a:extLst>
          </p:cNvPr>
          <p:cNvSpPr>
            <a:spLocks noGrp="1"/>
          </p:cNvSpPr>
          <p:nvPr>
            <p:ph type="title"/>
          </p:nvPr>
        </p:nvSpPr>
        <p:spPr>
          <a:xfrm>
            <a:off x="609601" y="-1162049"/>
            <a:ext cx="4011084" cy="1162049"/>
          </a:xfrm>
        </p:spPr>
        <p:txBody>
          <a:bodyPr vert="horz" lIns="91440" tIns="45720" rIns="91440" bIns="45720" rtlCol="0" anchor="b">
            <a:normAutofit/>
          </a:bodyPr>
          <a:lstStyle/>
          <a:p>
            <a:r>
              <a:rPr lang="en-US" dirty="0"/>
              <a:t>Care Team Referral Form</a:t>
            </a:r>
          </a:p>
        </p:txBody>
      </p:sp>
      <p:pic>
        <p:nvPicPr>
          <p:cNvPr id="8" name="Picture 7" descr="1. Recognize: Know what distress looks like. You are likely to see these things before we do.&#10;2. Respond: Address the student directly. Consult with a supervisor. Contact OSCC.&#10;3. Refer: Always make a referral even if you are unsure.">
            <a:extLst>
              <a:ext uri="{FF2B5EF4-FFF2-40B4-BE49-F238E27FC236}">
                <a16:creationId xmlns:a16="http://schemas.microsoft.com/office/drawing/2014/main" id="{82D4F4BF-C0EF-504C-90C3-ABC6F7A71EB5}"/>
              </a:ext>
            </a:extLst>
          </p:cNvPr>
          <p:cNvPicPr>
            <a:picLocks noChangeAspect="1"/>
          </p:cNvPicPr>
          <p:nvPr/>
        </p:nvPicPr>
        <p:blipFill>
          <a:blip r:embed="rId2"/>
          <a:stretch>
            <a:fillRect/>
          </a:stretch>
        </p:blipFill>
        <p:spPr>
          <a:xfrm>
            <a:off x="428839" y="227492"/>
            <a:ext cx="4274013" cy="6403016"/>
          </a:xfrm>
          <a:prstGeom prst="rect">
            <a:avLst/>
          </a:prstGeom>
          <a:noFill/>
        </p:spPr>
      </p:pic>
      <p:pic>
        <p:nvPicPr>
          <p:cNvPr id="22" name="Graphic 21" descr="Back with solid fill">
            <a:extLst>
              <a:ext uri="{FF2B5EF4-FFF2-40B4-BE49-F238E27FC236}">
                <a16:creationId xmlns:a16="http://schemas.microsoft.com/office/drawing/2014/main" id="{0C3594A4-0D04-4CCD-447A-7F3D731E6D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97031" y="1183528"/>
            <a:ext cx="1219200" cy="1219200"/>
          </a:xfrm>
          <a:prstGeom prst="rect">
            <a:avLst/>
          </a:prstGeom>
        </p:spPr>
      </p:pic>
      <p:pic>
        <p:nvPicPr>
          <p:cNvPr id="12" name="Picture 11" descr="Academic&#10;-Sudden decline in work quality and grades&#10;-Frequently missed classes and assignments&#10;-Bizarre, disturbing, or otherwise concerning content in writing or presentations&#10;-Repeated classroom disruptions&#10;-Continuously coming to you for personal rather than academic counseling">
            <a:extLst>
              <a:ext uri="{FF2B5EF4-FFF2-40B4-BE49-F238E27FC236}">
                <a16:creationId xmlns:a16="http://schemas.microsoft.com/office/drawing/2014/main" id="{83E4243F-9694-B8C8-0A4A-7483AAE5E15A}"/>
              </a:ext>
            </a:extLst>
          </p:cNvPr>
          <p:cNvPicPr>
            <a:picLocks noChangeAspect="1"/>
          </p:cNvPicPr>
          <p:nvPr/>
        </p:nvPicPr>
        <p:blipFill>
          <a:blip r:embed="rId5"/>
          <a:stretch>
            <a:fillRect/>
          </a:stretch>
        </p:blipFill>
        <p:spPr>
          <a:xfrm>
            <a:off x="5204101" y="130363"/>
            <a:ext cx="2676648" cy="3325532"/>
          </a:xfrm>
          <a:prstGeom prst="rect">
            <a:avLst/>
          </a:prstGeom>
        </p:spPr>
      </p:pic>
      <p:pic>
        <p:nvPicPr>
          <p:cNvPr id="16" name="Picture 15" descr="Physical&#10;-Noticeable changes in physical appearance including hygiene, grooming, sudden weight loss/gain&#10;-Excessive sleepiness or falling asleep in class&#10;-Visibly under the influence of alcohol or other drugs&#10;-Seeming disoriented or confused">
            <a:extLst>
              <a:ext uri="{FF2B5EF4-FFF2-40B4-BE49-F238E27FC236}">
                <a16:creationId xmlns:a16="http://schemas.microsoft.com/office/drawing/2014/main" id="{5EF04A01-A424-5C14-D13A-B9088D1385BD}"/>
              </a:ext>
            </a:extLst>
          </p:cNvPr>
          <p:cNvPicPr>
            <a:picLocks noChangeAspect="1"/>
          </p:cNvPicPr>
          <p:nvPr/>
        </p:nvPicPr>
        <p:blipFill>
          <a:blip r:embed="rId6"/>
          <a:stretch>
            <a:fillRect/>
          </a:stretch>
        </p:blipFill>
        <p:spPr>
          <a:xfrm>
            <a:off x="8507506" y="263351"/>
            <a:ext cx="2755677" cy="2656167"/>
          </a:xfrm>
          <a:prstGeom prst="rect">
            <a:avLst/>
          </a:prstGeom>
        </p:spPr>
      </p:pic>
      <p:pic>
        <p:nvPicPr>
          <p:cNvPr id="18" name="Picture 17" descr="Emotional&#10;-Repeated tearfulness&#10;-Panic symptoms&#10;-Self-disclosure of personal distress (e.g. family conflict, financial problems, depression, grief, thoughts of suicide)&#10;-Verbal abuse&#10;-Expressions of concern by other students">
            <a:extLst>
              <a:ext uri="{FF2B5EF4-FFF2-40B4-BE49-F238E27FC236}">
                <a16:creationId xmlns:a16="http://schemas.microsoft.com/office/drawing/2014/main" id="{82308D3F-5EA8-F9EC-CF42-AAC83EF68208}"/>
              </a:ext>
            </a:extLst>
          </p:cNvPr>
          <p:cNvPicPr>
            <a:picLocks noChangeAspect="1"/>
          </p:cNvPicPr>
          <p:nvPr/>
        </p:nvPicPr>
        <p:blipFill>
          <a:blip r:embed="rId7"/>
          <a:stretch>
            <a:fillRect/>
          </a:stretch>
        </p:blipFill>
        <p:spPr>
          <a:xfrm>
            <a:off x="5204102" y="4138321"/>
            <a:ext cx="2415613" cy="2492188"/>
          </a:xfrm>
          <a:prstGeom prst="rect">
            <a:avLst/>
          </a:prstGeom>
        </p:spPr>
      </p:pic>
      <p:pic>
        <p:nvPicPr>
          <p:cNvPr id="20" name="Picture 19" descr="Risk Related&#10;-Unprovoked anger or hostility&#10;-Implying or making a direct threat to self or others&#10;-Academic assignments dominated by themes of death, extreme hopelessness, helplessness, isolation, rage, violence, self-injury&#10;-Communicating threats via email, text, social media or phone calls">
            <a:extLst>
              <a:ext uri="{FF2B5EF4-FFF2-40B4-BE49-F238E27FC236}">
                <a16:creationId xmlns:a16="http://schemas.microsoft.com/office/drawing/2014/main" id="{5BBE3459-5A24-5AE0-15E5-3923AB4BAEC0}"/>
              </a:ext>
            </a:extLst>
          </p:cNvPr>
          <p:cNvPicPr>
            <a:picLocks noChangeAspect="1"/>
          </p:cNvPicPr>
          <p:nvPr/>
        </p:nvPicPr>
        <p:blipFill>
          <a:blip r:embed="rId8"/>
          <a:stretch>
            <a:fillRect/>
          </a:stretch>
        </p:blipFill>
        <p:spPr>
          <a:xfrm>
            <a:off x="8586535" y="4031177"/>
            <a:ext cx="2676648" cy="2706472"/>
          </a:xfrm>
          <a:prstGeom prst="rect">
            <a:avLst/>
          </a:prstGeom>
        </p:spPr>
      </p:pic>
    </p:spTree>
    <p:extLst>
      <p:ext uri="{BB962C8B-B14F-4D97-AF65-F5344CB8AC3E}">
        <p14:creationId xmlns:p14="http://schemas.microsoft.com/office/powerpoint/2010/main" val="1577553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9F6D7-E261-F717-30C0-E0001226A917}"/>
              </a:ext>
            </a:extLst>
          </p:cNvPr>
          <p:cNvSpPr>
            <a:spLocks noGrp="1"/>
          </p:cNvSpPr>
          <p:nvPr>
            <p:ph type="title"/>
          </p:nvPr>
        </p:nvSpPr>
        <p:spPr>
          <a:xfrm>
            <a:off x="609600" y="-1143000"/>
            <a:ext cx="10972800" cy="1143000"/>
          </a:xfrm>
        </p:spPr>
        <p:txBody>
          <a:bodyPr vert="horz" lIns="91440" tIns="45720" rIns="91440" bIns="45720" rtlCol="0" anchor="b">
            <a:normAutofit/>
          </a:bodyPr>
          <a:lstStyle/>
          <a:p>
            <a:r>
              <a:rPr lang="en-US" dirty="0"/>
              <a:t>The Care Team Referral Process</a:t>
            </a:r>
          </a:p>
        </p:txBody>
      </p:sp>
      <p:pic>
        <p:nvPicPr>
          <p:cNvPr id="10" name="Picture 9" descr="The Care Team Referral Process&#10;&#10;1. Referral Received&#10;2. Case Assigned/Care Team Notified&#10;3. Outreach to Student&#10;4. Information Sharing&#10;5. Care Team Meeting (Weekly)">
            <a:extLst>
              <a:ext uri="{FF2B5EF4-FFF2-40B4-BE49-F238E27FC236}">
                <a16:creationId xmlns:a16="http://schemas.microsoft.com/office/drawing/2014/main" id="{9F19DE95-736F-4AE8-F25F-9F256C5867D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44892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4250" dirty="0">
                <a:solidFill>
                  <a:schemeClr val="bg1"/>
                </a:solidFill>
              </a:rPr>
              <a:t>Students in Distress Response Protocol</a:t>
            </a:r>
          </a:p>
        </p:txBody>
      </p:sp>
      <p:sp>
        <p:nvSpPr>
          <p:cNvPr id="3" name="Content Placeholder 2" descr="Question: Is the student a danger to self or others?&#10;If Yes:&#10;-Student is clearly and imminently reckless, disorderly, dangerous or threatening (this include self harm)&#10;-Call 911&#10;-Then fill out a care team referral at studentcareteam.uconn.edu&#10;If No:&#10;-Not concerned with student's immediate safety but student is having significant academic and/or personal issues and could use some support&#10;-Fill out a care team referral at studentcareteam.uconn.edu"/>
          <p:cNvSpPr>
            <a:spLocks noGrp="1"/>
          </p:cNvSpPr>
          <p:nvPr>
            <p:ph idx="1"/>
          </p:nvPr>
        </p:nvSpPr>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lgn="ctr">
              <a:buNone/>
            </a:pPr>
            <a:r>
              <a:rPr lang="en-US" b="1" dirty="0"/>
              <a:t>Question: Is the student a danger to self or others?</a:t>
            </a:r>
          </a:p>
        </p:txBody>
      </p:sp>
      <p:graphicFrame>
        <p:nvGraphicFramePr>
          <p:cNvPr id="4" name="Content Placeholder 3">
            <a:extLst>
              <a:ext uri="{FF2B5EF4-FFF2-40B4-BE49-F238E27FC236}">
                <a16:creationId xmlns:a16="http://schemas.microsoft.com/office/drawing/2014/main" id="{1462D78C-FED8-4DC7-B5E7-BF1CDFA96D47}"/>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500897703"/>
              </p:ext>
            </p:extLst>
          </p:nvPr>
        </p:nvGraphicFramePr>
        <p:xfrm>
          <a:off x="559451" y="2106707"/>
          <a:ext cx="10538855" cy="3451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1606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34609-21E4-E17D-55F9-0E7E54BDDEBF}"/>
              </a:ext>
            </a:extLst>
          </p:cNvPr>
          <p:cNvSpPr>
            <a:spLocks noGrp="1"/>
          </p:cNvSpPr>
          <p:nvPr>
            <p:ph type="title" idx="4294967295"/>
          </p:nvPr>
        </p:nvSpPr>
        <p:spPr>
          <a:xfrm>
            <a:off x="609600" y="-1143000"/>
            <a:ext cx="10972800" cy="1143000"/>
          </a:xfrm>
        </p:spPr>
        <p:txBody>
          <a:bodyPr vert="horz" lIns="91440" tIns="45720" rIns="91440" bIns="45720" rtlCol="0" anchor="b">
            <a:normAutofit/>
          </a:bodyPr>
          <a:lstStyle/>
          <a:p>
            <a:r>
              <a:rPr lang="en-US" dirty="0"/>
              <a:t>Inform</a:t>
            </a:r>
          </a:p>
        </p:txBody>
      </p:sp>
      <p:pic>
        <p:nvPicPr>
          <p:cNvPr id="3" name="Picture 2" descr="INFORM, Report Incidents. Get Support.">
            <a:hlinkClick r:id="rId2"/>
            <a:extLst>
              <a:ext uri="{FF2B5EF4-FFF2-40B4-BE49-F238E27FC236}">
                <a16:creationId xmlns:a16="http://schemas.microsoft.com/office/drawing/2014/main" id="{838026A2-795E-DD57-4910-F69F61F9AD22}"/>
              </a:ext>
            </a:extLst>
          </p:cNvPr>
          <p:cNvPicPr>
            <a:picLocks noChangeAspect="1"/>
          </p:cNvPicPr>
          <p:nvPr/>
        </p:nvPicPr>
        <p:blipFill>
          <a:blip r:embed="rId3"/>
          <a:stretch>
            <a:fillRect/>
          </a:stretch>
        </p:blipFill>
        <p:spPr>
          <a:xfrm>
            <a:off x="-77587" y="146925"/>
            <a:ext cx="8930952" cy="2535075"/>
          </a:xfrm>
          <a:prstGeom prst="rect">
            <a:avLst/>
          </a:prstGeom>
        </p:spPr>
      </p:pic>
      <p:sp>
        <p:nvSpPr>
          <p:cNvPr id="7" name="Rectangle 6">
            <a:extLst>
              <a:ext uri="{FF2B5EF4-FFF2-40B4-BE49-F238E27FC236}">
                <a16:creationId xmlns:a16="http://schemas.microsoft.com/office/drawing/2014/main" id="{34B10894-E76F-5491-CD84-E472570B1E10}"/>
              </a:ext>
            </a:extLst>
          </p:cNvPr>
          <p:cNvSpPr/>
          <p:nvPr/>
        </p:nvSpPr>
        <p:spPr>
          <a:xfrm>
            <a:off x="-819635" y="2704751"/>
            <a:ext cx="9673000" cy="1231107"/>
          </a:xfrm>
          <a:prstGeom prst="rect">
            <a:avLst/>
          </a:prstGeom>
          <a:noFill/>
        </p:spPr>
        <p:txBody>
          <a:bodyPr wrap="square" lIns="121920" tIns="60960" rIns="121920" bIns="6096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7200">
                <a:ln w="0"/>
                <a:solidFill>
                  <a:schemeClr val="accent1"/>
                </a:solidFill>
                <a:effectLst>
                  <a:outerShdw blurRad="38100" dist="25400" dir="5400000" algn="ctr" rotWithShape="0">
                    <a:srgbClr val="6E747A">
                      <a:alpha val="43000"/>
                    </a:srgbClr>
                  </a:outerShdw>
                </a:effectLst>
              </a:rPr>
              <a:t>inform.uconn.edu </a:t>
            </a:r>
          </a:p>
        </p:txBody>
      </p:sp>
      <p:pic>
        <p:nvPicPr>
          <p:cNvPr id="5" name="Picture 4">
            <a:extLst>
              <a:ext uri="{FF2B5EF4-FFF2-40B4-BE49-F238E27FC236}">
                <a16:creationId xmlns:a16="http://schemas.microsoft.com/office/drawing/2014/main" id="{C9952A15-F54F-EF65-69E6-5F7E5B0EC8F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510677" y="2902045"/>
            <a:ext cx="3344564" cy="3082371"/>
          </a:xfrm>
          <a:prstGeom prst="rect">
            <a:avLst/>
          </a:prstGeom>
        </p:spPr>
      </p:pic>
      <p:sp>
        <p:nvSpPr>
          <p:cNvPr id="8" name="TextBox 7">
            <a:extLst>
              <a:ext uri="{FF2B5EF4-FFF2-40B4-BE49-F238E27FC236}">
                <a16:creationId xmlns:a16="http://schemas.microsoft.com/office/drawing/2014/main" id="{C1D0AF44-1486-E6A3-42CA-70D985E185B9}"/>
              </a:ext>
            </a:extLst>
          </p:cNvPr>
          <p:cNvSpPr txBox="1"/>
          <p:nvPr/>
        </p:nvSpPr>
        <p:spPr>
          <a:xfrm>
            <a:off x="598517" y="4093199"/>
            <a:ext cx="8022692" cy="1815882"/>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2800" b="0" i="0">
                <a:solidFill>
                  <a:srgbClr val="0A0A0A"/>
                </a:solidFill>
                <a:effectLst/>
                <a:latin typeface="Proxima-nova"/>
              </a:rPr>
              <a:t>Please provide a detailed description of the incident/concern using specific concise, objective language </a:t>
            </a:r>
          </a:p>
          <a:p>
            <a:pPr algn="ctr"/>
            <a:r>
              <a:rPr lang="en-US" sz="2800" b="0" i="0">
                <a:solidFill>
                  <a:srgbClr val="0A0A0A"/>
                </a:solidFill>
                <a:effectLst/>
                <a:latin typeface="Proxima-nova"/>
              </a:rPr>
              <a:t>(who, what, where, when, and how). </a:t>
            </a:r>
            <a:endParaRPr lang="en-US" sz="2800"/>
          </a:p>
        </p:txBody>
      </p:sp>
      <p:sp>
        <p:nvSpPr>
          <p:cNvPr id="6" name="Rectangle 5">
            <a:extLst>
              <a:ext uri="{FF2B5EF4-FFF2-40B4-BE49-F238E27FC236}">
                <a16:creationId xmlns:a16="http://schemas.microsoft.com/office/drawing/2014/main" id="{87C68094-17DD-1417-7E9A-24F8D1DF6553}"/>
              </a:ext>
            </a:extLst>
          </p:cNvPr>
          <p:cNvSpPr/>
          <p:nvPr/>
        </p:nvSpPr>
        <p:spPr>
          <a:xfrm>
            <a:off x="2660074" y="5697089"/>
            <a:ext cx="9305699" cy="1231107"/>
          </a:xfrm>
          <a:prstGeom prst="rect">
            <a:avLst/>
          </a:prstGeom>
          <a:noFill/>
        </p:spPr>
        <p:txBody>
          <a:bodyPr wrap="square" lIns="121920" tIns="60960" rIns="121920" bIns="6096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7200">
                <a:ln w="0"/>
                <a:solidFill>
                  <a:schemeClr val="accent1"/>
                </a:solidFill>
                <a:effectLst>
                  <a:outerShdw blurRad="38100" dist="25400" dir="5400000" algn="ctr" rotWithShape="0">
                    <a:srgbClr val="6E747A">
                      <a:alpha val="43000"/>
                    </a:srgbClr>
                  </a:outerShdw>
                </a:effectLst>
              </a:rPr>
              <a:t>studentcare.uconn.edu </a:t>
            </a:r>
          </a:p>
        </p:txBody>
      </p:sp>
    </p:spTree>
    <p:extLst>
      <p:ext uri="{BB962C8B-B14F-4D97-AF65-F5344CB8AC3E}">
        <p14:creationId xmlns:p14="http://schemas.microsoft.com/office/powerpoint/2010/main" val="2074520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5300" dirty="0">
                <a:solidFill>
                  <a:schemeClr val="bg1"/>
                </a:solidFill>
              </a:rPr>
              <a:t>Office of Student Care and Concern</a:t>
            </a:r>
            <a:endParaRPr lang="en-US" sz="5300" dirty="0">
              <a:solidFill>
                <a:schemeClr val="bg1"/>
              </a:solidFill>
              <a:ea typeface="Calibri"/>
              <a:cs typeface="Calibri"/>
            </a:endParaRPr>
          </a:p>
        </p:txBody>
      </p:sp>
      <p:sp>
        <p:nvSpPr>
          <p:cNvPr id="8" name="Content Placeholder 7"/>
          <p:cNvSpPr>
            <a:spLocks noGrp="1"/>
          </p:cNvSpPr>
          <p:nvPr>
            <p:ph sz="half" idx="1"/>
          </p:nvPr>
        </p:nvSpPr>
        <p:spPr/>
        <p:txBody>
          <a:bodyPr vert="horz" lIns="121920" tIns="60960" rIns="121920" bIns="60960" rtlCol="0" anchor="t">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indent="0" algn="ctr">
              <a:buNone/>
            </a:pPr>
            <a:endParaRPr lang="en-US"/>
          </a:p>
          <a:p>
            <a:pPr marL="0" indent="0" algn="ctr">
              <a:buNone/>
            </a:pPr>
            <a:r>
              <a:rPr lang="en-US"/>
              <a:t>Wilbur Cross Suite 29</a:t>
            </a:r>
          </a:p>
          <a:p>
            <a:pPr marL="0" indent="0" algn="ctr">
              <a:buFont typeface="Arial"/>
              <a:buNone/>
            </a:pPr>
            <a:r>
              <a:rPr lang="en-US"/>
              <a:t>Phone: (860) 486-8777</a:t>
            </a:r>
          </a:p>
          <a:p>
            <a:pPr marL="0" indent="0" algn="ctr">
              <a:buFont typeface="Arial"/>
              <a:buNone/>
            </a:pPr>
            <a:r>
              <a:rPr lang="en-US"/>
              <a:t>Website: </a:t>
            </a:r>
            <a:r>
              <a:rPr lang="en-US">
                <a:solidFill>
                  <a:srgbClr val="000E2F"/>
                </a:solidFill>
                <a:hlinkClick r:id="rId3"/>
              </a:rPr>
              <a:t>studentcare.uconn.edu</a:t>
            </a:r>
            <a:endParaRPr lang="en-US">
              <a:solidFill>
                <a:srgbClr val="000E2F"/>
              </a:solidFill>
            </a:endParaRPr>
          </a:p>
          <a:p>
            <a:pPr marL="0" indent="0" algn="ctr">
              <a:buFont typeface="Arial"/>
              <a:buNone/>
            </a:pPr>
            <a:endParaRPr lang="en-US">
              <a:solidFill>
                <a:srgbClr val="000E2F"/>
              </a:solidFill>
            </a:endParaRPr>
          </a:p>
          <a:p>
            <a:pPr marL="0" indent="0" algn="ctr">
              <a:buNone/>
            </a:pPr>
            <a:r>
              <a:rPr lang="en-US"/>
              <a:t>If you have any questions, please email us at </a:t>
            </a:r>
            <a:r>
              <a:rPr lang="en-US">
                <a:solidFill>
                  <a:srgbClr val="002060"/>
                </a:solidFill>
                <a:hlinkClick r:id="rId4"/>
              </a:rPr>
              <a:t>oscc@uconn.edu</a:t>
            </a:r>
            <a:r>
              <a:rPr lang="en-US">
                <a:solidFill>
                  <a:srgbClr val="002060"/>
                </a:solidFill>
              </a:rPr>
              <a:t> </a:t>
            </a:r>
            <a:endParaRPr lang="en-US"/>
          </a:p>
          <a:p>
            <a:endParaRPr lang="en-US"/>
          </a:p>
        </p:txBody>
      </p:sp>
      <p:pic>
        <p:nvPicPr>
          <p:cNvPr id="4" name="Content Placeholder 3" descr="A dog in front of a building">
            <a:extLst>
              <a:ext uri="{FF2B5EF4-FFF2-40B4-BE49-F238E27FC236}">
                <a16:creationId xmlns:a16="http://schemas.microsoft.com/office/drawing/2014/main" id="{671A05D9-B52B-4B7C-8B19-7CB633A4284E}"/>
              </a:ext>
            </a:extLst>
          </p:cNvPr>
          <p:cNvPicPr>
            <a:picLocks noGrp="1" noChangeAspect="1"/>
          </p:cNvPicPr>
          <p:nvPr>
            <p:ph sz="half" idx="2"/>
          </p:nvPr>
        </p:nvPicPr>
        <p:blipFill>
          <a:blip r:embed="rId5"/>
          <a:stretch>
            <a:fillRect/>
          </a:stretch>
        </p:blipFill>
        <p:spPr>
          <a:xfrm>
            <a:off x="7261115" y="2143761"/>
            <a:ext cx="3599935" cy="3329940"/>
          </a:xfrm>
        </p:spPr>
      </p:pic>
    </p:spTree>
    <p:extLst>
      <p:ext uri="{BB962C8B-B14F-4D97-AF65-F5344CB8AC3E}">
        <p14:creationId xmlns:p14="http://schemas.microsoft.com/office/powerpoint/2010/main" val="3696177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Goals for Today</a:t>
            </a:r>
          </a:p>
        </p:txBody>
      </p:sp>
      <p:graphicFrame>
        <p:nvGraphicFramePr>
          <p:cNvPr id="4" name="Diagram 3" descr="Ethic of Care - The Rules vs Best Practices&#10;Conversation Starters and Stoppers&#10;Resources&#10;Student Care Team"/>
          <p:cNvGraphicFramePr/>
          <p:nvPr>
            <p:extLst>
              <p:ext uri="{D42A27DB-BD31-4B8C-83A1-F6EECF244321}">
                <p14:modId xmlns:p14="http://schemas.microsoft.com/office/powerpoint/2010/main" val="3918256677"/>
              </p:ext>
            </p:extLst>
          </p:nvPr>
        </p:nvGraphicFramePr>
        <p:xfrm>
          <a:off x="2230120" y="1417639"/>
          <a:ext cx="7477760" cy="4370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7825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5CDA-C541-4C76-6742-C80651B5AEC1}"/>
              </a:ext>
            </a:extLst>
          </p:cNvPr>
          <p:cNvSpPr>
            <a:spLocks noGrp="1"/>
          </p:cNvSpPr>
          <p:nvPr>
            <p:ph type="title"/>
          </p:nvPr>
        </p:nvSpPr>
        <p:spPr/>
        <p:txBody>
          <a:bodyPr/>
          <a:lstStyle/>
          <a:p>
            <a:r>
              <a:rPr kumimoji="0" lang="en-US" sz="5867" b="0" i="0" u="none" strike="noStrike" kern="1200" cap="none" spc="0" normalizeH="0" baseline="0" noProof="0">
                <a:ln>
                  <a:noFill/>
                </a:ln>
                <a:solidFill>
                  <a:prstClr val="black"/>
                </a:solidFill>
                <a:effectLst/>
                <a:uLnTx/>
                <a:uFillTx/>
                <a:latin typeface="Arial"/>
                <a:ea typeface="+mj-ea"/>
                <a:cs typeface="Arial"/>
              </a:rPr>
              <a:t>Ethic of Care – What is it?</a:t>
            </a:r>
            <a:endParaRPr lang="en-US"/>
          </a:p>
        </p:txBody>
      </p:sp>
      <p:sp>
        <p:nvSpPr>
          <p:cNvPr id="3" name="Content Placeholder 2">
            <a:extLst>
              <a:ext uri="{FF2B5EF4-FFF2-40B4-BE49-F238E27FC236}">
                <a16:creationId xmlns:a16="http://schemas.microsoft.com/office/drawing/2014/main" id="{A3D19881-B651-C4CF-7AC6-57BC387F3B74}"/>
              </a:ext>
            </a:extLst>
          </p:cNvPr>
          <p:cNvSpPr>
            <a:spLocks noGrp="1"/>
          </p:cNvSpPr>
          <p:nvPr>
            <p:ph idx="1"/>
          </p:nvPr>
        </p:nvSpPr>
        <p:spPr/>
        <p:txBody>
          <a:bodyPr>
            <a:normAutofit/>
          </a:bodyPr>
          <a:lstStyle/>
          <a:p>
            <a:r>
              <a:rPr lang="en-US" sz="3200"/>
              <a:t>Ethic of Care is a feminist theory based in virtue ethics and developed by psychologist Dr. Carol Gilligan that believes:</a:t>
            </a:r>
          </a:p>
          <a:p>
            <a:pPr lvl="1"/>
            <a:r>
              <a:rPr lang="en-US" sz="3200"/>
              <a:t>Context can ofttimes overrule some universal code of conduct.</a:t>
            </a:r>
          </a:p>
          <a:p>
            <a:pPr lvl="2"/>
            <a:r>
              <a:rPr lang="en-US" sz="3200"/>
              <a:t>Emphasizes interconnectedness of humanity, and</a:t>
            </a:r>
          </a:p>
          <a:p>
            <a:pPr lvl="2"/>
            <a:r>
              <a:rPr lang="en-US" sz="3200"/>
              <a:t>Places a moral significance on our relationships as ‘care givers’ and ‘care receivers.’</a:t>
            </a:r>
          </a:p>
          <a:p>
            <a:pPr lvl="2"/>
            <a:endParaRPr lang="en-US" sz="2400"/>
          </a:p>
        </p:txBody>
      </p:sp>
    </p:spTree>
    <p:extLst>
      <p:ext uri="{BB962C8B-B14F-4D97-AF65-F5344CB8AC3E}">
        <p14:creationId xmlns:p14="http://schemas.microsoft.com/office/powerpoint/2010/main" val="56202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46176-FE97-0674-39E6-48BE0801F751}"/>
              </a:ext>
            </a:extLst>
          </p:cNvPr>
          <p:cNvSpPr>
            <a:spLocks noGrp="1"/>
          </p:cNvSpPr>
          <p:nvPr>
            <p:ph type="title"/>
          </p:nvPr>
        </p:nvSpPr>
        <p:spPr/>
        <p:txBody>
          <a:bodyPr>
            <a:noAutofit/>
          </a:bodyPr>
          <a:lstStyle/>
          <a:p>
            <a:r>
              <a:rPr kumimoji="0" lang="en-US" sz="4800" b="0" i="0" u="none" strike="noStrike" kern="1200" cap="none" spc="0" normalizeH="0" baseline="0" noProof="0">
                <a:ln>
                  <a:noFill/>
                </a:ln>
                <a:solidFill>
                  <a:prstClr val="black"/>
                </a:solidFill>
                <a:effectLst/>
                <a:uLnTx/>
                <a:uFillTx/>
                <a:latin typeface="Arial"/>
                <a:ea typeface="+mj-ea"/>
                <a:cs typeface="Arial"/>
              </a:rPr>
              <a:t>Ethic of Care – Why Should We Care?</a:t>
            </a:r>
            <a:endParaRPr lang="en-US" sz="4800"/>
          </a:p>
        </p:txBody>
      </p:sp>
      <p:sp>
        <p:nvSpPr>
          <p:cNvPr id="3" name="Content Placeholder 2">
            <a:extLst>
              <a:ext uri="{FF2B5EF4-FFF2-40B4-BE49-F238E27FC236}">
                <a16:creationId xmlns:a16="http://schemas.microsoft.com/office/drawing/2014/main" id="{33AFFE1A-CC98-010E-AF3A-4BEDEDCA8F16}"/>
              </a:ext>
            </a:extLst>
          </p:cNvPr>
          <p:cNvSpPr>
            <a:spLocks noGrp="1"/>
          </p:cNvSpPr>
          <p:nvPr>
            <p:ph idx="1"/>
          </p:nvPr>
        </p:nvSpPr>
        <p:spPr>
          <a:xfrm>
            <a:off x="609600" y="1417640"/>
            <a:ext cx="10972800" cy="4345208"/>
          </a:xfrm>
        </p:spPr>
        <p:txBody>
          <a:bodyPr>
            <a:normAutofit/>
          </a:bodyPr>
          <a:lstStyle/>
          <a:p>
            <a:pPr lvl="1"/>
            <a:r>
              <a:rPr lang="en-US" sz="2800" dirty="0"/>
              <a:t>Overall, rates of self-reported depression and anxiety are </a:t>
            </a:r>
            <a:r>
              <a:rPr lang="en-US" sz="2800" b="1" i="1" dirty="0">
                <a:solidFill>
                  <a:srgbClr val="7030A0"/>
                </a:solidFill>
              </a:rPr>
              <a:t>six times</a:t>
            </a:r>
            <a:r>
              <a:rPr lang="en-US" sz="2800" b="1" i="1" dirty="0">
                <a:solidFill>
                  <a:srgbClr val="FF0000"/>
                </a:solidFill>
              </a:rPr>
              <a:t> </a:t>
            </a:r>
            <a:r>
              <a:rPr lang="en-US" sz="2800" dirty="0"/>
              <a:t>higher among graduate students compared to those of the general population, and higher than their same-aged, college educated peers. </a:t>
            </a:r>
          </a:p>
          <a:p>
            <a:pPr lvl="1"/>
            <a:r>
              <a:rPr lang="en-US" sz="2800" dirty="0"/>
              <a:t>Consistent with existing literature, results indicate that lack of funding, poor faculty mentorship, and institutional discrimination are related to depressive symptoms among graduate students. </a:t>
            </a:r>
          </a:p>
          <a:p>
            <a:pPr marL="609585" lvl="1" indent="0" algn="ctr">
              <a:buNone/>
            </a:pPr>
            <a:r>
              <a:rPr lang="en-US" sz="1400" b="1" dirty="0"/>
              <a:t>Susan T. Charles, Melissa M. </a:t>
            </a:r>
            <a:r>
              <a:rPr lang="en-US" sz="1400" b="1" dirty="0" err="1"/>
              <a:t>Karnaze</a:t>
            </a:r>
            <a:r>
              <a:rPr lang="en-US" sz="1400" b="1" dirty="0"/>
              <a:t> &amp; Frances M. Leslie (2022) Positive factors related to graduate student mental health, Journal of American College Health, 70:6, 1858-1866</a:t>
            </a:r>
          </a:p>
        </p:txBody>
      </p:sp>
    </p:spTree>
    <p:extLst>
      <p:ext uri="{BB962C8B-B14F-4D97-AF65-F5344CB8AC3E}">
        <p14:creationId xmlns:p14="http://schemas.microsoft.com/office/powerpoint/2010/main" val="3649928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 of Care</a:t>
            </a:r>
          </a:p>
        </p:txBody>
      </p:sp>
      <p:sp>
        <p:nvSpPr>
          <p:cNvPr id="3" name="Content Placeholder 2"/>
          <p:cNvSpPr>
            <a:spLocks noGrp="1"/>
          </p:cNvSpPr>
          <p:nvPr>
            <p:ph idx="1"/>
          </p:nvPr>
        </p:nvSpPr>
        <p:spPr>
          <a:xfrm>
            <a:off x="426720" y="1478918"/>
            <a:ext cx="7211646" cy="4351338"/>
          </a:xfrm>
        </p:spPr>
        <p:txBody>
          <a:bodyPr>
            <a:normAutofit lnSpcReduction="10000"/>
          </a:bodyPr>
          <a:lstStyle/>
          <a:p>
            <a:r>
              <a:rPr lang="en-US" sz="2800">
                <a:solidFill>
                  <a:schemeClr val="tx1"/>
                </a:solidFill>
              </a:rPr>
              <a:t>Recognize each student is a whole person.</a:t>
            </a:r>
          </a:p>
          <a:p>
            <a:r>
              <a:rPr lang="en-US" sz="2800">
                <a:solidFill>
                  <a:schemeClr val="tx1"/>
                </a:solidFill>
              </a:rPr>
              <a:t>Ask questions. You have “permission.”</a:t>
            </a:r>
          </a:p>
          <a:p>
            <a:r>
              <a:rPr lang="en-US" sz="2800">
                <a:solidFill>
                  <a:schemeClr val="tx1"/>
                </a:solidFill>
              </a:rPr>
              <a:t>Show you care. Caring does not mean you have to be a counselor or friend.</a:t>
            </a:r>
          </a:p>
          <a:p>
            <a:pPr marL="0" indent="0">
              <a:buNone/>
            </a:pPr>
            <a:endParaRPr lang="en-US" sz="2800">
              <a:solidFill>
                <a:schemeClr val="tx1"/>
              </a:solidFill>
            </a:endParaRPr>
          </a:p>
          <a:p>
            <a:pPr marL="0" indent="0" algn="ctr">
              <a:buNone/>
            </a:pPr>
            <a:r>
              <a:rPr lang="en-US" sz="3000" b="1" i="1">
                <a:solidFill>
                  <a:schemeClr val="tx2">
                    <a:lumMod val="60000"/>
                    <a:lumOff val="40000"/>
                  </a:schemeClr>
                </a:solidFill>
              </a:rPr>
              <a:t>We can help you and your students foster a stronger mentor/mentee relationship.</a:t>
            </a:r>
          </a:p>
          <a:p>
            <a:endParaRPr lang="en-US"/>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1396" y="1661160"/>
            <a:ext cx="3695422" cy="2449537"/>
          </a:xfrm>
          <a:prstGeom prst="rect">
            <a:avLst/>
          </a:prstGeom>
        </p:spPr>
      </p:pic>
    </p:spTree>
    <p:extLst>
      <p:ext uri="{BB962C8B-B14F-4D97-AF65-F5344CB8AC3E}">
        <p14:creationId xmlns:p14="http://schemas.microsoft.com/office/powerpoint/2010/main" val="2490582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Stories from the Field</a:t>
            </a:r>
          </a:p>
        </p:txBody>
      </p:sp>
      <p:graphicFrame>
        <p:nvGraphicFramePr>
          <p:cNvPr id="4" name="Content Placeholder 3" descr="1. An academic meeting with a student from a minoritized group/identity affected by local or global political/civil unrest.&#10;&#10;2. A student who is continuing to ask for extensions on assignments/projects and has also missed some assignments.&#10;&#10;3. An international student has stopped communication with you despite emails. texts. and Slack reach outs. This is not the first time they have stopped communicating and you are starting to see a pattern."/>
          <p:cNvGraphicFramePr>
            <a:graphicFrameLocks noGrp="1"/>
          </p:cNvGraphicFramePr>
          <p:nvPr>
            <p:ph idx="1"/>
            <p:extLst>
              <p:ext uri="{D42A27DB-BD31-4B8C-83A1-F6EECF244321}">
                <p14:modId xmlns:p14="http://schemas.microsoft.com/office/powerpoint/2010/main" val="896523654"/>
              </p:ext>
            </p:extLst>
          </p:nvPr>
        </p:nvGraphicFramePr>
        <p:xfrm>
          <a:off x="487680" y="1417639"/>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8064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When Outreach is in Order</a:t>
            </a:r>
          </a:p>
        </p:txBody>
      </p:sp>
      <p:sp>
        <p:nvSpPr>
          <p:cNvPr id="3" name="Content Placeholder 2"/>
          <p:cNvSpPr>
            <a:spLocks noGrp="1"/>
          </p:cNvSpPr>
          <p:nvPr>
            <p:ph idx="1"/>
          </p:nvPr>
        </p:nvSpPr>
        <p:spPr>
          <a:xfrm>
            <a:off x="609600" y="1417639"/>
            <a:ext cx="10972800" cy="4525963"/>
          </a:xfrm>
        </p:spPr>
        <p:txBody>
          <a:bodyPr vert="horz" lIns="91440" tIns="45720" rIns="91440" bIns="45720" rtlCol="0" anchor="t">
            <a:normAutofit/>
          </a:bodyPr>
          <a:lstStyle/>
          <a:p>
            <a:pPr marL="456565" indent="-456565"/>
            <a:r>
              <a:rPr lang="en-US" sz="2100" dirty="0"/>
              <a:t>Behavior has changed</a:t>
            </a:r>
            <a:endParaRPr lang="en-US"/>
          </a:p>
          <a:p>
            <a:pPr marL="456565" indent="-456565"/>
            <a:r>
              <a:rPr lang="en-US" sz="2100"/>
              <a:t>Quality of work has diminished</a:t>
            </a:r>
          </a:p>
          <a:p>
            <a:pPr marL="456565" indent="-456565"/>
            <a:r>
              <a:rPr lang="en-US" sz="2100" dirty="0"/>
              <a:t>Deadlines have not been met</a:t>
            </a:r>
          </a:p>
          <a:p>
            <a:pPr marL="456565" indent="-456565"/>
            <a:r>
              <a:rPr lang="en-US" sz="2100"/>
              <a:t>Communication is reduced or stopped</a:t>
            </a:r>
          </a:p>
          <a:p>
            <a:pPr marL="456565" indent="-456565"/>
            <a:r>
              <a:rPr lang="en-US" sz="2100" dirty="0"/>
              <a:t>Student is present but distracted</a:t>
            </a:r>
          </a:p>
          <a:p>
            <a:pPr marL="456565" indent="-456565"/>
            <a:r>
              <a:rPr lang="en-US" sz="2100" dirty="0"/>
              <a:t>You hear concern from others</a:t>
            </a:r>
          </a:p>
          <a:p>
            <a:pPr marL="456565" indent="-456565"/>
            <a:endParaRPr lang="en-US"/>
          </a:p>
          <a:p>
            <a:pPr marL="0" indent="0" algn="ctr">
              <a:buNone/>
            </a:pPr>
            <a:endParaRPr lang="en-US"/>
          </a:p>
          <a:p>
            <a:pPr marL="0" indent="0" algn="ctr">
              <a:buNone/>
            </a:pPr>
            <a:r>
              <a:rPr lang="en-US" sz="2800" dirty="0"/>
              <a:t>Others that have come up for you?</a:t>
            </a:r>
          </a:p>
          <a:p>
            <a:pPr marL="456565" indent="-456565"/>
            <a:endParaRPr lang="en-US"/>
          </a:p>
        </p:txBody>
      </p:sp>
    </p:spTree>
    <p:extLst>
      <p:ext uri="{BB962C8B-B14F-4D97-AF65-F5344CB8AC3E}">
        <p14:creationId xmlns:p14="http://schemas.microsoft.com/office/powerpoint/2010/main" val="279208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Conversation Starters</a:t>
            </a:r>
          </a:p>
        </p:txBody>
      </p:sp>
      <p:sp>
        <p:nvSpPr>
          <p:cNvPr id="3" name="Content Placeholder 2"/>
          <p:cNvSpPr>
            <a:spLocks noGrp="1"/>
          </p:cNvSpPr>
          <p:nvPr>
            <p:ph idx="1"/>
          </p:nvPr>
        </p:nvSpPr>
        <p:spPr>
          <a:xfrm>
            <a:off x="609600" y="1417639"/>
            <a:ext cx="10972800" cy="4708525"/>
          </a:xfrm>
        </p:spPr>
        <p:txBody>
          <a:bodyPr vert="horz" lIns="91440" tIns="45720" rIns="91440" bIns="45720" rtlCol="0" anchor="t">
            <a:normAutofit/>
          </a:bodyPr>
          <a:lstStyle/>
          <a:p>
            <a:pPr marL="456565" indent="-456565"/>
            <a:r>
              <a:rPr lang="en-US" sz="2100"/>
              <a:t>Behavior that you noticed. Question about how to help.</a:t>
            </a:r>
          </a:p>
          <a:p>
            <a:pPr marL="989965" lvl="1" indent="-380365">
              <a:buFont typeface="Courier New"/>
              <a:buChar char="o"/>
            </a:pPr>
            <a:r>
              <a:rPr lang="en-US" sz="2100"/>
              <a:t>I've noticed you seem more stressed lately.  How are you doing? How can I be helpful?</a:t>
            </a:r>
          </a:p>
          <a:p>
            <a:pPr marL="989965" lvl="1" indent="-380365">
              <a:buFont typeface="Courier New"/>
              <a:buChar char="o"/>
            </a:pPr>
            <a:r>
              <a:rPr lang="en-US" sz="2100"/>
              <a:t>You don't seem like yourself lately. Is there anything that you would like to talk about?</a:t>
            </a:r>
          </a:p>
          <a:p>
            <a:pPr marL="989965" lvl="1" indent="-380365">
              <a:buFont typeface="Courier New"/>
              <a:buChar char="o"/>
            </a:pPr>
            <a:r>
              <a:rPr lang="en-US"/>
              <a:t>You seem distracted lately.  Is there anything going on?</a:t>
            </a:r>
          </a:p>
          <a:p>
            <a:pPr marL="0" indent="0">
              <a:buNone/>
            </a:pPr>
            <a:endParaRPr lang="en-US"/>
          </a:p>
          <a:p>
            <a:pPr marL="0" indent="0" algn="ctr">
              <a:buNone/>
            </a:pPr>
            <a:r>
              <a:rPr lang="en-US" sz="2800"/>
              <a:t>What have you used to start a conversation?</a:t>
            </a:r>
          </a:p>
          <a:p>
            <a:pPr marL="456565" indent="-456565"/>
            <a:endParaRPr lang="en-US"/>
          </a:p>
        </p:txBody>
      </p:sp>
    </p:spTree>
    <p:extLst>
      <p:ext uri="{BB962C8B-B14F-4D97-AF65-F5344CB8AC3E}">
        <p14:creationId xmlns:p14="http://schemas.microsoft.com/office/powerpoint/2010/main" val="81135068"/>
      </p:ext>
    </p:extLst>
  </p:cSld>
  <p:clrMapOvr>
    <a:masterClrMapping/>
  </p:clrMapOvr>
</p:sld>
</file>

<file path=ppt/theme/theme1.xml><?xml version="1.0" encoding="utf-8"?>
<a:theme xmlns:a="http://schemas.openxmlformats.org/drawingml/2006/main" name="blu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ue-wideformat-temp (1)" id="{714BF44B-4349-4CE1-AC61-1BB74500DAC0}" vid="{32167D3C-2B0B-4E9F-B744-0C393DE49700}"/>
    </a:ext>
  </a:extLst>
</a:theme>
</file>

<file path=ppt/theme/theme10.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ue-wideformat-temp (1)" id="{714BF44B-4349-4CE1-AC61-1BB74500DAC0}" vid="{F7B53899-2D8D-499B-839E-E1BF552C4149}"/>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ue-wideformat-temp (1)" id="{714BF44B-4349-4CE1-AC61-1BB74500DAC0}" vid="{5CD71D98-A1E6-4C75-9D92-AB4386E5D7EB}"/>
    </a:ext>
  </a:extLst>
</a:theme>
</file>

<file path=ppt/theme/theme4.xml><?xml version="1.0" encoding="utf-8"?>
<a:theme xmlns:a="http://schemas.openxmlformats.org/drawingml/2006/main" name="white-bluebar-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hite-bluebar-wideformat-temp (1)" id="{87D544EB-3F59-446A-8C46-C66930D5B3F2}" vid="{4B4AE334-AAB6-4B0F-92B0-ACF9B142083D}"/>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hite-bluebar-wideformat-temp (1)" id="{87D544EB-3F59-446A-8C46-C66930D5B3F2}" vid="{0EFBC542-3C45-4EE3-AED7-20FAEA011295}"/>
    </a:ext>
  </a:ext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hite-bluebar-wideformat-temp (1)" id="{87D544EB-3F59-446A-8C46-C66930D5B3F2}" vid="{CD268521-CEED-4C53-AA72-E9D212BDFD88}"/>
    </a:ext>
  </a:extLst>
</a:theme>
</file>

<file path=ppt/theme/theme7.xml><?xml version="1.0" encoding="utf-8"?>
<a:theme xmlns:a="http://schemas.openxmlformats.org/drawingml/2006/main" name="1_white-bluebar-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e presentation for Graduate Faculty (002)" id="{247FB74F-49B1-4593-8CBD-B13A84B9D19E}" vid="{4E0490D3-A2AB-43F9-BD5E-D227A7416FBD}"/>
    </a:ext>
  </a:extLst>
</a:theme>
</file>

<file path=ppt/theme/theme8.xml><?xml version="1.0" encoding="utf-8"?>
<a:theme xmlns:a="http://schemas.openxmlformats.org/drawingml/2006/main" name="white-bluebar-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blue-wideformat-temp (1)</Template>
  <TotalTime>34</TotalTime>
  <Words>1282</Words>
  <Application>Microsoft Office PowerPoint</Application>
  <PresentationFormat>Widescreen</PresentationFormat>
  <Paragraphs>154</Paragraphs>
  <Slides>24</Slides>
  <Notes>17</Notes>
  <HiddenSlides>0</HiddenSlides>
  <MMClips>0</MMClips>
  <ScaleCrop>false</ScaleCrop>
  <HeadingPairs>
    <vt:vector size="6" baseType="variant">
      <vt:variant>
        <vt:lpstr>Fonts Used</vt:lpstr>
      </vt:variant>
      <vt:variant>
        <vt:i4>5</vt:i4>
      </vt:variant>
      <vt:variant>
        <vt:lpstr>Theme</vt:lpstr>
      </vt:variant>
      <vt:variant>
        <vt:i4>10</vt:i4>
      </vt:variant>
      <vt:variant>
        <vt:lpstr>Slide Titles</vt:lpstr>
      </vt:variant>
      <vt:variant>
        <vt:i4>24</vt:i4>
      </vt:variant>
    </vt:vector>
  </HeadingPairs>
  <TitlesOfParts>
    <vt:vector size="39" baseType="lpstr">
      <vt:lpstr>Arial</vt:lpstr>
      <vt:lpstr>Calibri</vt:lpstr>
      <vt:lpstr>Courier New</vt:lpstr>
      <vt:lpstr>Proxima-nova</vt:lpstr>
      <vt:lpstr>Source Sans Pro</vt:lpstr>
      <vt:lpstr>blue-template</vt:lpstr>
      <vt:lpstr>1_Custom Design</vt:lpstr>
      <vt:lpstr>Custom Design</vt:lpstr>
      <vt:lpstr>white-bluebar-template</vt:lpstr>
      <vt:lpstr>2_Custom Design</vt:lpstr>
      <vt:lpstr>3_Custom Design</vt:lpstr>
      <vt:lpstr>1_white-bluebar-template</vt:lpstr>
      <vt:lpstr>white-bluebar-template</vt:lpstr>
      <vt:lpstr>Custom Design</vt:lpstr>
      <vt:lpstr>2_Custom Design</vt:lpstr>
      <vt:lpstr>“How Are You Doing?”… And Other Scary Questions </vt:lpstr>
      <vt:lpstr>Tell Us About Your Goals…</vt:lpstr>
      <vt:lpstr>Our Goals for Today</vt:lpstr>
      <vt:lpstr>Ethic of Care – What is it?</vt:lpstr>
      <vt:lpstr>Ethic of Care – Why Should We Care?</vt:lpstr>
      <vt:lpstr>Ethic of Care</vt:lpstr>
      <vt:lpstr>Stories from the Field</vt:lpstr>
      <vt:lpstr>When Outreach is in Order</vt:lpstr>
      <vt:lpstr>Conversation Starters</vt:lpstr>
      <vt:lpstr>Points to Consider </vt:lpstr>
      <vt:lpstr>What Not to Say</vt:lpstr>
      <vt:lpstr>I might need to consult someone first…</vt:lpstr>
      <vt:lpstr>Resources and Referrals </vt:lpstr>
      <vt:lpstr>UConn Office of Student Care and Concern</vt:lpstr>
      <vt:lpstr>Meet the Team</vt:lpstr>
      <vt:lpstr>UConn Student Care Team</vt:lpstr>
      <vt:lpstr>UConn Threat Assessment Teams</vt:lpstr>
      <vt:lpstr>Care Team Focus Areas</vt:lpstr>
      <vt:lpstr>Types of Care Team Referrals</vt:lpstr>
      <vt:lpstr>Care Team Referral Form</vt:lpstr>
      <vt:lpstr>The Care Team Referral Process</vt:lpstr>
      <vt:lpstr>Students in Distress Response Protocol</vt:lpstr>
      <vt:lpstr>Inform</vt:lpstr>
      <vt:lpstr>Office of Student Care and Concern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Are You Doing?” and Other Scary Questions...</dc:title>
  <dc:creator>Bresciano, Karen</dc:creator>
  <cp:lastModifiedBy>Petsa, Megan</cp:lastModifiedBy>
  <cp:revision>49</cp:revision>
  <dcterms:created xsi:type="dcterms:W3CDTF">2020-09-02T17:14:16Z</dcterms:created>
  <dcterms:modified xsi:type="dcterms:W3CDTF">2024-03-28T15:56:21Z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