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63" r:id="rId6"/>
    <p:sldId id="264" r:id="rId7"/>
    <p:sldId id="265" r:id="rId8"/>
    <p:sldId id="262" r:id="rId9"/>
    <p:sldId id="259" r:id="rId10"/>
    <p:sldId id="261" r:id="rId11"/>
    <p:sldId id="268" r:id="rId12"/>
    <p:sldId id="271"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EFB"/>
    <a:srgbClr val="7D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729" autoAdjust="0"/>
  </p:normalViewPr>
  <p:slideViewPr>
    <p:cSldViewPr snapToGrid="0">
      <p:cViewPr varScale="1">
        <p:scale>
          <a:sx n="86" d="100"/>
          <a:sy n="86" d="100"/>
        </p:scale>
        <p:origin x="168" y="2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812D7-921C-4A1E-A8C2-B056F983758D}" type="datetimeFigureOut">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11020-EFC0-4478-A692-72624C58C9D3}" type="slidenum">
              <a:t>‹#›</a:t>
            </a:fld>
            <a:endParaRPr lang="en-US"/>
          </a:p>
        </p:txBody>
      </p:sp>
    </p:spTree>
    <p:extLst>
      <p:ext uri="{BB962C8B-B14F-4D97-AF65-F5344CB8AC3E}">
        <p14:creationId xmlns:p14="http://schemas.microsoft.com/office/powerpoint/2010/main" val="133590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Arthur</a:t>
            </a:r>
          </a:p>
        </p:txBody>
      </p:sp>
      <p:sp>
        <p:nvSpPr>
          <p:cNvPr id="4" name="Slide Number Placeholder 3"/>
          <p:cNvSpPr>
            <a:spLocks noGrp="1"/>
          </p:cNvSpPr>
          <p:nvPr>
            <p:ph type="sldNum" sz="quarter" idx="5"/>
          </p:nvPr>
        </p:nvSpPr>
        <p:spPr/>
        <p:txBody>
          <a:bodyPr/>
          <a:lstStyle/>
          <a:p>
            <a:fld id="{35C11020-EFC0-4478-A692-72624C58C9D3}" type="slidenum">
              <a:t>2</a:t>
            </a:fld>
            <a:endParaRPr lang="en-US"/>
          </a:p>
        </p:txBody>
      </p:sp>
    </p:spTree>
    <p:extLst>
      <p:ext uri="{BB962C8B-B14F-4D97-AF65-F5344CB8AC3E}">
        <p14:creationId xmlns:p14="http://schemas.microsoft.com/office/powerpoint/2010/main" val="92550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Neena</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5C11020-EFC0-4478-A692-72624C58C9D3}" type="slidenum">
              <a:t>3</a:t>
            </a:fld>
            <a:endParaRPr lang="en-US"/>
          </a:p>
        </p:txBody>
      </p:sp>
    </p:spTree>
    <p:extLst>
      <p:ext uri="{BB962C8B-B14F-4D97-AF65-F5344CB8AC3E}">
        <p14:creationId xmlns:p14="http://schemas.microsoft.com/office/powerpoint/2010/main" val="395283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Huong</a:t>
            </a:r>
          </a:p>
        </p:txBody>
      </p:sp>
      <p:sp>
        <p:nvSpPr>
          <p:cNvPr id="4" name="Slide Number Placeholder 3"/>
          <p:cNvSpPr>
            <a:spLocks noGrp="1"/>
          </p:cNvSpPr>
          <p:nvPr>
            <p:ph type="sldNum" sz="quarter" idx="5"/>
          </p:nvPr>
        </p:nvSpPr>
        <p:spPr/>
        <p:txBody>
          <a:bodyPr/>
          <a:lstStyle/>
          <a:p>
            <a:fld id="{35C11020-EFC0-4478-A692-72624C58C9D3}" type="slidenum">
              <a:t>4</a:t>
            </a:fld>
            <a:endParaRPr lang="en-US"/>
          </a:p>
        </p:txBody>
      </p:sp>
    </p:spTree>
    <p:extLst>
      <p:ext uri="{BB962C8B-B14F-4D97-AF65-F5344CB8AC3E}">
        <p14:creationId xmlns:p14="http://schemas.microsoft.com/office/powerpoint/2010/main" val="76934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Summer Starters except required summer programs. - because you must be full-time enrolled and in in-person classes.</a:t>
            </a:r>
          </a:p>
          <a:p>
            <a:r>
              <a:rPr lang="en-US">
                <a:ea typeface="Calibri"/>
                <a:cs typeface="Calibri"/>
              </a:rPr>
              <a:t>Athletic Training, Doctor Physical Therapy</a:t>
            </a:r>
          </a:p>
          <a:p>
            <a:r>
              <a:rPr lang="en-US">
                <a:ea typeface="Calibri"/>
                <a:cs typeface="Calibri"/>
              </a:rPr>
              <a:t>Nadine</a:t>
            </a:r>
          </a:p>
        </p:txBody>
      </p:sp>
      <p:sp>
        <p:nvSpPr>
          <p:cNvPr id="4" name="Slide Number Placeholder 3"/>
          <p:cNvSpPr>
            <a:spLocks noGrp="1"/>
          </p:cNvSpPr>
          <p:nvPr>
            <p:ph type="sldNum" sz="quarter" idx="5"/>
          </p:nvPr>
        </p:nvSpPr>
        <p:spPr/>
        <p:txBody>
          <a:bodyPr/>
          <a:lstStyle/>
          <a:p>
            <a:fld id="{35C11020-EFC0-4478-A692-72624C58C9D3}" type="slidenum">
              <a:t>5</a:t>
            </a:fld>
            <a:endParaRPr lang="en-US"/>
          </a:p>
        </p:txBody>
      </p:sp>
    </p:spTree>
    <p:extLst>
      <p:ext uri="{BB962C8B-B14F-4D97-AF65-F5344CB8AC3E}">
        <p14:creationId xmlns:p14="http://schemas.microsoft.com/office/powerpoint/2010/main" val="174729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Jeannie</a:t>
            </a:r>
          </a:p>
        </p:txBody>
      </p:sp>
      <p:sp>
        <p:nvSpPr>
          <p:cNvPr id="4" name="Slide Number Placeholder 3"/>
          <p:cNvSpPr>
            <a:spLocks noGrp="1"/>
          </p:cNvSpPr>
          <p:nvPr>
            <p:ph type="sldNum" sz="quarter" idx="5"/>
          </p:nvPr>
        </p:nvSpPr>
        <p:spPr/>
        <p:txBody>
          <a:bodyPr/>
          <a:lstStyle/>
          <a:p>
            <a:fld id="{35C11020-EFC0-4478-A692-72624C58C9D3}" type="slidenum">
              <a:t>6</a:t>
            </a:fld>
            <a:endParaRPr lang="en-US"/>
          </a:p>
        </p:txBody>
      </p:sp>
    </p:spTree>
    <p:extLst>
      <p:ext uri="{BB962C8B-B14F-4D97-AF65-F5344CB8AC3E}">
        <p14:creationId xmlns:p14="http://schemas.microsoft.com/office/powerpoint/2010/main" val="129980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this slide is not to necessarily walk you through the process of obtaining the F or J visa but we want you to know that we are supporting your incoming students in these different ways. </a:t>
            </a:r>
            <a:r>
              <a:rPr lang="en-US">
                <a:ea typeface="Calibri"/>
                <a:cs typeface="Calibri"/>
              </a:rPr>
              <a:t>ISSS provides support with the visa process. When ISSS issues the I-20, we send a pre-arrival email that includes information how to secure the F-1 visa, there is a webpage on our website dedicated to the step by step process on how to get the visa </a:t>
            </a:r>
            <a:r>
              <a:rPr lang="en-US" err="1">
                <a:ea typeface="Calibri"/>
                <a:cs typeface="Calibri"/>
              </a:rPr>
              <a:t>alonside</a:t>
            </a:r>
            <a:r>
              <a:rPr lang="en-US">
                <a:ea typeface="Calibri"/>
                <a:cs typeface="Calibri"/>
              </a:rPr>
              <a:t> a video guide. We have two webinars for grad and undergrad respectively that is dedicated to getting the I-20 and F-1 visa. Specifically departments should be aware that showing proof of funding up to 1-year of the academic program is required for I-20 and visa purposes because it is a non-</a:t>
            </a:r>
            <a:r>
              <a:rPr lang="en-US" err="1">
                <a:ea typeface="Calibri"/>
                <a:cs typeface="Calibri"/>
              </a:rPr>
              <a:t>immigratn</a:t>
            </a:r>
            <a:r>
              <a:rPr lang="en-US">
                <a:ea typeface="Calibri"/>
                <a:cs typeface="Calibri"/>
              </a:rPr>
              <a:t> visa. There can be some challenges in this situation. If the student is a fully funded student but the will start in the Spring you may only give GA for 1-semester but student can't get the I-20/DS-2019 and F or J visa unless the GA letter is for 1-year. Students maybe come back asking for more money and this is why. Students can show both GA funding and personal funds if for example the GA is part-time. We have many students from Iran at UConn, it is a top 5 country with almost 100 students on-campus. Iran has unique challenges in that there is no formal banking relationship. There is not way they can get money from home unless they carry cash or have family in another </a:t>
            </a:r>
            <a:r>
              <a:rPr lang="en-US" err="1">
                <a:ea typeface="Calibri"/>
                <a:cs typeface="Calibri"/>
              </a:rPr>
              <a:t>countrythat</a:t>
            </a:r>
            <a:r>
              <a:rPr lang="en-US">
                <a:ea typeface="Calibri"/>
                <a:cs typeface="Calibri"/>
              </a:rPr>
              <a:t> can send it to them so that is </a:t>
            </a:r>
            <a:r>
              <a:rPr lang="en-US" err="1">
                <a:ea typeface="Calibri"/>
                <a:cs typeface="Calibri"/>
              </a:rPr>
              <a:t>whe</a:t>
            </a:r>
            <a:r>
              <a:rPr lang="en-US">
                <a:ea typeface="Calibri"/>
                <a:cs typeface="Calibri"/>
              </a:rPr>
              <a:t> students from Iran may ask for funding. May not come because there is not way they can support themselves with personal funds. Last Fall, their currency tanked so student with personal funds and may go through a difficult period. Globally we are going through inflation and economic challenges, engineering and fine arts.  All this information would be particular useful for Directors of Graduate studies at your school , </a:t>
            </a:r>
            <a:endParaRPr lang="en-US"/>
          </a:p>
        </p:txBody>
      </p:sp>
      <p:sp>
        <p:nvSpPr>
          <p:cNvPr id="4" name="Slide Number Placeholder 3"/>
          <p:cNvSpPr>
            <a:spLocks noGrp="1"/>
          </p:cNvSpPr>
          <p:nvPr>
            <p:ph type="sldNum" sz="quarter" idx="5"/>
          </p:nvPr>
        </p:nvSpPr>
        <p:spPr/>
        <p:txBody>
          <a:bodyPr/>
          <a:lstStyle/>
          <a:p>
            <a:fld id="{35C11020-EFC0-4478-A692-72624C58C9D3}" type="slidenum">
              <a:t>7</a:t>
            </a:fld>
            <a:endParaRPr lang="en-US"/>
          </a:p>
        </p:txBody>
      </p:sp>
    </p:spTree>
    <p:extLst>
      <p:ext uri="{BB962C8B-B14F-4D97-AF65-F5344CB8AC3E}">
        <p14:creationId xmlns:p14="http://schemas.microsoft.com/office/powerpoint/2010/main" val="198777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Jenn</a:t>
            </a:r>
          </a:p>
        </p:txBody>
      </p:sp>
      <p:sp>
        <p:nvSpPr>
          <p:cNvPr id="4" name="Slide Number Placeholder 3"/>
          <p:cNvSpPr>
            <a:spLocks noGrp="1"/>
          </p:cNvSpPr>
          <p:nvPr>
            <p:ph type="sldNum" sz="quarter" idx="5"/>
          </p:nvPr>
        </p:nvSpPr>
        <p:spPr/>
        <p:txBody>
          <a:bodyPr/>
          <a:lstStyle/>
          <a:p>
            <a:fld id="{35C11020-EFC0-4478-A692-72624C58C9D3}" type="slidenum">
              <a:t>8</a:t>
            </a:fld>
            <a:endParaRPr lang="en-US"/>
          </a:p>
        </p:txBody>
      </p:sp>
    </p:spTree>
    <p:extLst>
      <p:ext uri="{BB962C8B-B14F-4D97-AF65-F5344CB8AC3E}">
        <p14:creationId xmlns:p14="http://schemas.microsoft.com/office/powerpoint/2010/main" val="902453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a:ea typeface="Calibri"/>
                <a:cs typeface="Calibri"/>
              </a:rPr>
              <a:t>Catherine:  </a:t>
            </a:r>
            <a:r>
              <a:rPr lang="en-US"/>
              <a:t>Postdocs may have many visa types</a:t>
            </a:r>
          </a:p>
          <a:p>
            <a:pPr marL="171450" indent="-171450">
              <a:lnSpc>
                <a:spcPct val="90000"/>
              </a:lnSpc>
              <a:spcBef>
                <a:spcPts val="1000"/>
              </a:spcBef>
              <a:buFont typeface="Arial"/>
              <a:buChar char="•"/>
            </a:pPr>
            <a:endParaRPr lang="en-US"/>
          </a:p>
          <a:p>
            <a:pPr marL="457200">
              <a:buFont typeface="Arial"/>
              <a:buChar char="•"/>
            </a:pPr>
            <a:r>
              <a:rPr lang="en-US"/>
              <a:t>OPT, J-1, H-1B and Other Visas. You may have international postdocs in your departments but who are not connected with ISSS. You could have post-docs on OPT from other institutions or on H-1B visas. We maintain a scholar listserv for J-1 postdocs and visiting scholars, you are welcome to share our events and messaging with your postdocs in other visa categories. Reminder – UConn is not registered with the E-Verify program university wide.  Therefore if you do have any postdocs on OPT they will not be able to apply for the OPT STEM extension to work at UConn and they will need to work with you for other visa sponsorship options. </a:t>
            </a:r>
            <a:endParaRPr lang="en-US">
              <a:cs typeface="Calibri" panose="020F0502020204030204"/>
            </a:endParaRPr>
          </a:p>
          <a:p>
            <a:pPr marL="628650" lvl="1" indent="-171450">
              <a:lnSpc>
                <a:spcPct val="90000"/>
              </a:lnSpc>
              <a:spcBef>
                <a:spcPts val="500"/>
              </a:spcBef>
              <a:buFont typeface="Courier New,monospace"/>
              <a:buChar char="o"/>
            </a:pPr>
            <a:endParaRPr lang="en-US">
              <a:ea typeface="Calibri"/>
              <a:cs typeface="Calibri"/>
            </a:endParaRPr>
          </a:p>
          <a:p>
            <a:pPr marL="628650" lvl="1" indent="-171450">
              <a:lnSpc>
                <a:spcPct val="90000"/>
              </a:lnSpc>
              <a:spcBef>
                <a:spcPts val="500"/>
              </a:spcBef>
              <a:buFont typeface="Courier New,monospace"/>
              <a:buChar char="o"/>
            </a:pPr>
            <a:r>
              <a:rPr lang="en-US"/>
              <a:t>STEM extension (UConn is not an </a:t>
            </a:r>
            <a:r>
              <a:rPr lang="en-US" err="1"/>
              <a:t>e-verify</a:t>
            </a:r>
            <a:r>
              <a:rPr lang="en-US"/>
              <a:t> employer). </a:t>
            </a:r>
            <a:endParaRPr lang="en-US">
              <a:cs typeface="Calibri"/>
            </a:endParaRPr>
          </a:p>
          <a:p>
            <a:pPr marL="628650" lvl="1" indent="-171450">
              <a:lnSpc>
                <a:spcPct val="90000"/>
              </a:lnSpc>
              <a:spcBef>
                <a:spcPts val="500"/>
              </a:spcBef>
              <a:buFont typeface="Courier New,monospace"/>
              <a:buChar char="o"/>
            </a:pPr>
            <a:r>
              <a:rPr lang="en-US"/>
              <a:t>Visa Services, Orientation, Cultural Programming (Regional campuses: Neena (GBLC, Hartford, AP; Lulu – Stamford, Waterbury; Leslie – School of Law)</a:t>
            </a:r>
            <a:endParaRPr lang="en-US">
              <a:cs typeface="Calibri"/>
            </a:endParaRPr>
          </a:p>
          <a:p>
            <a:pPr marL="628650" lvl="1" indent="-171450">
              <a:lnSpc>
                <a:spcPct val="90000"/>
              </a:lnSpc>
              <a:spcBef>
                <a:spcPts val="500"/>
              </a:spcBef>
              <a:buFont typeface="Courier New,monospace"/>
              <a:buChar char="o"/>
            </a:pPr>
            <a:r>
              <a:rPr lang="en-US"/>
              <a:t>Travel and Remote Work</a:t>
            </a:r>
            <a:endParaRPr lang="en-US">
              <a:cs typeface="Calibri"/>
            </a:endParaRPr>
          </a:p>
          <a:p>
            <a:pPr marL="628650" lvl="1" indent="-171450">
              <a:lnSpc>
                <a:spcPct val="90000"/>
              </a:lnSpc>
              <a:spcBef>
                <a:spcPts val="500"/>
              </a:spcBef>
              <a:buFont typeface="Courier New,monospace"/>
              <a:buChar char="o"/>
            </a:pPr>
            <a:r>
              <a:rPr lang="en-US"/>
              <a:t>Keep in Touch</a:t>
            </a:r>
            <a:endParaRPr lang="en-US">
              <a:cs typeface="Calibri"/>
            </a:endParaRPr>
          </a:p>
          <a:p>
            <a:pPr marL="628650" lvl="1" indent="-171450">
              <a:lnSpc>
                <a:spcPct val="90000"/>
              </a:lnSpc>
              <a:spcBef>
                <a:spcPts val="500"/>
              </a:spcBef>
              <a:buFont typeface="Courier New,monospace"/>
              <a:buChar char="o"/>
            </a:pPr>
            <a:endParaRPr lang="en-US">
              <a:ea typeface="Calibri"/>
              <a:cs typeface="Calibri"/>
            </a:endParaRPr>
          </a:p>
          <a:p>
            <a:pPr marL="628650" lvl="1" indent="-171450">
              <a:lnSpc>
                <a:spcPct val="90000"/>
              </a:lnSpc>
              <a:spcBef>
                <a:spcPts val="500"/>
              </a:spcBef>
              <a:buFont typeface="Courier New,monospace"/>
              <a:buChar char="o"/>
            </a:pPr>
            <a:r>
              <a:rPr lang="en-US"/>
              <a:t>ISSS offers J-1 visa sponsorship to postdocs on a J-1 visa. </a:t>
            </a:r>
            <a:r>
              <a:rPr lang="en-US">
                <a:ea typeface="Calibri"/>
                <a:cs typeface="Calibri"/>
              </a:rPr>
              <a:t>Scholar Portal, Research Scholars (up to 5 years program duration), academic department/research unit-driven; at least 7 weeks between the request completion and the program start date (preferably, more, especially for scholars from certain countries – e. g., Iran, China). </a:t>
            </a:r>
          </a:p>
          <a:p>
            <a:pPr marL="628650" lvl="1" indent="-171450">
              <a:lnSpc>
                <a:spcPct val="90000"/>
              </a:lnSpc>
              <a:spcBef>
                <a:spcPts val="500"/>
              </a:spcBef>
              <a:buFont typeface="Courier New,monospace"/>
              <a:buChar char="o"/>
            </a:pPr>
            <a:r>
              <a:rPr lang="en-US">
                <a:ea typeface="Calibri"/>
                <a:cs typeface="Calibri"/>
              </a:rPr>
              <a:t>Walk-In orientation hours – pre-arrival outreach.</a:t>
            </a:r>
          </a:p>
          <a:p>
            <a:pPr marL="628650" lvl="1" indent="-171450">
              <a:lnSpc>
                <a:spcPct val="90000"/>
              </a:lnSpc>
              <a:spcBef>
                <a:spcPts val="500"/>
              </a:spcBef>
              <a:buFont typeface="Courier New,monospace"/>
              <a:buChar char="o"/>
            </a:pPr>
            <a:r>
              <a:rPr lang="en-US">
                <a:ea typeface="Calibri"/>
                <a:cs typeface="Calibri"/>
              </a:rPr>
              <a:t>Cultural programming – annual report to the DoS, CISS programs and events, scholar listserv.</a:t>
            </a:r>
          </a:p>
          <a:p>
            <a:pPr marL="628650" lvl="1" indent="-171450">
              <a:lnSpc>
                <a:spcPct val="90000"/>
              </a:lnSpc>
              <a:spcBef>
                <a:spcPts val="500"/>
              </a:spcBef>
              <a:buFont typeface="Courier New,monospace"/>
              <a:buChar char="o"/>
            </a:pPr>
            <a:r>
              <a:rPr lang="en-US">
                <a:ea typeface="Calibri"/>
                <a:cs typeface="Calibri"/>
              </a:rPr>
              <a:t>Important: keep in touch w/CISS on such issues as travel (duration recommendations) and remote work (requires HR approval in advance).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5C11020-EFC0-4478-A692-72624C58C9D3}" type="slidenum">
              <a:t>10</a:t>
            </a:fld>
            <a:endParaRPr lang="en-US"/>
          </a:p>
        </p:txBody>
      </p:sp>
    </p:spTree>
    <p:extLst>
      <p:ext uri="{BB962C8B-B14F-4D97-AF65-F5344CB8AC3E}">
        <p14:creationId xmlns:p14="http://schemas.microsoft.com/office/powerpoint/2010/main" val="207547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Neena.Kapoor@uconn.edu" TargetMode="External"/><Relationship Id="rId3" Type="http://schemas.openxmlformats.org/officeDocument/2006/relationships/hyperlink" Target="mailto:International@uconn.edu" TargetMode="External"/><Relationship Id="rId7" Type="http://schemas.openxmlformats.org/officeDocument/2006/relationships/hyperlink" Target="mailto:Lulu.Dong@uconn.edu"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mailto:Annie.Casarella@uconn.edu" TargetMode="External"/><Relationship Id="rId5" Type="http://schemas.openxmlformats.org/officeDocument/2006/relationships/hyperlink" Target="mailto:Nadine.Boudissa@uconn.edu" TargetMode="External"/><Relationship Id="rId10" Type="http://schemas.openxmlformats.org/officeDocument/2006/relationships/hyperlink" Target="mailto:Huong.Pham@uconn.edu" TargetMode="External"/><Relationship Id="rId4" Type="http://schemas.openxmlformats.org/officeDocument/2006/relationships/hyperlink" Target="mailto:Ekaterina.barachkova@uconn.edu" TargetMode="External"/><Relationship Id="rId9" Type="http://schemas.openxmlformats.org/officeDocument/2006/relationships/hyperlink" Target="mailto:Leslie.Lawrence@ucon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sss.uconn.edu/webinar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isss.uconn.edu/orientation/"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grad.uconn.edu/assistantships/" TargetMode="External"/><Relationship Id="rId5" Type="http://schemas.openxmlformats.org/officeDocument/2006/relationships/hyperlink" Target="https://payroll.uconn.edu/forms/" TargetMode="External"/><Relationship Id="rId10" Type="http://schemas.openxmlformats.org/officeDocument/2006/relationships/hyperlink" Target="https://isss.uconn.edu/gr-orientation/" TargetMode="External"/><Relationship Id="rId4" Type="http://schemas.openxmlformats.org/officeDocument/2006/relationships/hyperlink" Target="https://isss.uconn.edu/arrival-checklist/" TargetMode="External"/><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isss.uconn.edu/gr-orientation/"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in graduation gowns and caps and gowns with a dog">
            <a:extLst>
              <a:ext uri="{FF2B5EF4-FFF2-40B4-BE49-F238E27FC236}">
                <a16:creationId xmlns:a16="http://schemas.microsoft.com/office/drawing/2014/main" id="{B1D5941A-B2C1-F22B-4AA8-E0449923A613}"/>
              </a:ext>
            </a:extLst>
          </p:cNvPr>
          <p:cNvPicPr>
            <a:picLocks noChangeAspect="1"/>
          </p:cNvPicPr>
          <p:nvPr/>
        </p:nvPicPr>
        <p:blipFill rotWithShape="1">
          <a:blip r:embed="rId2"/>
          <a:srcRect l="5884" r="-1" b="-1"/>
          <a:stretch/>
        </p:blipFill>
        <p:spPr>
          <a:xfrm>
            <a:off x="2522358" y="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2228" y="743447"/>
            <a:ext cx="3973385" cy="3692028"/>
          </a:xfrm>
          <a:noFill/>
        </p:spPr>
        <p:txBody>
          <a:bodyPr>
            <a:normAutofit/>
          </a:bodyPr>
          <a:lstStyle/>
          <a:p>
            <a:pPr algn="l"/>
            <a:r>
              <a:rPr lang="en-US" sz="5200" dirty="0"/>
              <a:t>Graduating and Onboarding International Students</a:t>
            </a:r>
          </a:p>
        </p:txBody>
      </p:sp>
      <p:sp>
        <p:nvSpPr>
          <p:cNvPr id="3" name="Subtitle 2"/>
          <p:cNvSpPr>
            <a:spLocks noGrp="1"/>
          </p:cNvSpPr>
          <p:nvPr>
            <p:ph type="subTitle" idx="1"/>
          </p:nvPr>
        </p:nvSpPr>
        <p:spPr>
          <a:xfrm>
            <a:off x="235722" y="6335204"/>
            <a:ext cx="1913801" cy="352199"/>
          </a:xfrm>
          <a:noFill/>
        </p:spPr>
        <p:txBody>
          <a:bodyPr>
            <a:normAutofit/>
          </a:bodyPr>
          <a:lstStyle/>
          <a:p>
            <a:pPr algn="l"/>
            <a:r>
              <a:rPr lang="en-US" sz="1400" dirty="0"/>
              <a:t>April 11, 2024</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2DCB-8EE9-787A-57AB-BDB3EB30B1E1}"/>
              </a:ext>
            </a:extLst>
          </p:cNvPr>
          <p:cNvSpPr>
            <a:spLocks noGrp="1"/>
          </p:cNvSpPr>
          <p:nvPr>
            <p:ph type="title"/>
          </p:nvPr>
        </p:nvSpPr>
        <p:spPr>
          <a:xfrm>
            <a:off x="7761817" y="112094"/>
            <a:ext cx="4196179" cy="822604"/>
          </a:xfrm>
        </p:spPr>
        <p:txBody>
          <a:bodyPr anchor="t">
            <a:normAutofit fontScale="90000"/>
          </a:bodyPr>
          <a:lstStyle/>
          <a:p>
            <a:pPr algn="ctr"/>
            <a:r>
              <a:rPr lang="en-US" sz="3200" b="1" dirty="0"/>
              <a:t>Postdoctoral Research Associates:</a:t>
            </a:r>
            <a:endParaRPr lang="en-US" b="1" dirty="0"/>
          </a:p>
        </p:txBody>
      </p:sp>
      <p:pic>
        <p:nvPicPr>
          <p:cNvPr id="4" name="Content Placeholder 3" descr="A group of students posing for a photo">
            <a:extLst>
              <a:ext uri="{FF2B5EF4-FFF2-40B4-BE49-F238E27FC236}">
                <a16:creationId xmlns:a16="http://schemas.microsoft.com/office/drawing/2014/main" id="{B233FF68-8316-3468-B7D4-A23EF1EEC8B6}"/>
              </a:ext>
            </a:extLst>
          </p:cNvPr>
          <p:cNvPicPr>
            <a:picLocks noChangeAspect="1"/>
          </p:cNvPicPr>
          <p:nvPr/>
        </p:nvPicPr>
        <p:blipFill rotWithShape="1">
          <a:blip r:embed="rId3"/>
          <a:srcRect l="6637" r="19657" b="-1"/>
          <a:stretch/>
        </p:blipFill>
        <p:spPr>
          <a:xfrm>
            <a:off x="697" y="10"/>
            <a:ext cx="7572605" cy="6857990"/>
          </a:xfrm>
          <a:prstGeom prst="rect">
            <a:avLst/>
          </a:prstGeom>
        </p:spPr>
      </p:pic>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E3BCBF83-4A1C-2BF3-730B-5B2BB7841A4F}"/>
              </a:ext>
            </a:extLst>
          </p:cNvPr>
          <p:cNvSpPr>
            <a:spLocks noGrp="1"/>
          </p:cNvSpPr>
          <p:nvPr>
            <p:ph idx="1"/>
          </p:nvPr>
        </p:nvSpPr>
        <p:spPr>
          <a:xfrm>
            <a:off x="7735078" y="1011008"/>
            <a:ext cx="4237401" cy="5722369"/>
          </a:xfrm>
        </p:spPr>
        <p:txBody>
          <a:bodyPr vert="horz" lIns="91440" tIns="45720" rIns="91440" bIns="45720" rtlCol="0" anchor="t">
            <a:normAutofit/>
          </a:bodyPr>
          <a:lstStyle/>
          <a:p>
            <a:r>
              <a:rPr lang="en-US">
                <a:latin typeface="Arial"/>
                <a:cs typeface="Arial"/>
              </a:rPr>
              <a:t>J-1 Exchange Visitors</a:t>
            </a:r>
          </a:p>
          <a:p>
            <a:endParaRPr lang="en-US">
              <a:latin typeface="Arial"/>
              <a:cs typeface="Arial"/>
            </a:endParaRPr>
          </a:p>
          <a:p>
            <a:r>
              <a:rPr lang="en-US">
                <a:latin typeface="Arial"/>
                <a:cs typeface="Arial"/>
              </a:rPr>
              <a:t>DS-2019 Sponsorship Request Timeline</a:t>
            </a:r>
          </a:p>
          <a:p>
            <a:endParaRPr lang="en-US">
              <a:latin typeface="Arial"/>
              <a:cs typeface="Arial"/>
            </a:endParaRPr>
          </a:p>
          <a:p>
            <a:r>
              <a:rPr lang="en-US">
                <a:latin typeface="Arial"/>
                <a:cs typeface="Arial"/>
              </a:rPr>
              <a:t>Orientation/Walk-In Hours – Th, 2 – 4 pm</a:t>
            </a:r>
          </a:p>
          <a:p>
            <a:endParaRPr lang="en-US">
              <a:latin typeface="Arial"/>
              <a:cs typeface="Arial"/>
            </a:endParaRPr>
          </a:p>
          <a:p>
            <a:r>
              <a:rPr lang="en-US">
                <a:latin typeface="Arial"/>
                <a:cs typeface="Arial"/>
              </a:rPr>
              <a:t>Cultural Programming</a:t>
            </a:r>
          </a:p>
          <a:p>
            <a:endParaRPr lang="en-US">
              <a:latin typeface="Arial"/>
              <a:cs typeface="Arial"/>
            </a:endParaRPr>
          </a:p>
          <a:p>
            <a:r>
              <a:rPr lang="en-US">
                <a:latin typeface="Arial"/>
                <a:cs typeface="Arial"/>
              </a:rPr>
              <a:t>Travel and Remote Work</a:t>
            </a:r>
          </a:p>
          <a:p>
            <a:endParaRPr lang="en-US">
              <a:latin typeface="Arial"/>
              <a:cs typeface="Arial"/>
            </a:endParaRPr>
          </a:p>
          <a:p>
            <a:endParaRPr lang="en-US">
              <a:latin typeface="Arial"/>
              <a:cs typeface="Arial"/>
            </a:endParaRPr>
          </a:p>
        </p:txBody>
      </p:sp>
    </p:spTree>
    <p:extLst>
      <p:ext uri="{BB962C8B-B14F-4D97-AF65-F5344CB8AC3E}">
        <p14:creationId xmlns:p14="http://schemas.microsoft.com/office/powerpoint/2010/main" val="177869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AB7F-7FD1-A4D3-E58C-5E0B9E86B673}"/>
              </a:ext>
            </a:extLst>
          </p:cNvPr>
          <p:cNvSpPr>
            <a:spLocks noGrp="1"/>
          </p:cNvSpPr>
          <p:nvPr>
            <p:ph type="title"/>
          </p:nvPr>
        </p:nvSpPr>
        <p:spPr>
          <a:xfrm>
            <a:off x="8015817" y="165011"/>
            <a:ext cx="3434180" cy="589770"/>
          </a:xfrm>
        </p:spPr>
        <p:txBody>
          <a:bodyPr anchor="t">
            <a:normAutofit/>
          </a:bodyPr>
          <a:lstStyle/>
          <a:p>
            <a:r>
              <a:rPr lang="en-US" sz="3200" dirty="0"/>
              <a:t>Questions</a:t>
            </a:r>
          </a:p>
        </p:txBody>
      </p:sp>
      <p:pic>
        <p:nvPicPr>
          <p:cNvPr id="4" name="Content Placeholder 3" descr="Jonathan the Husky mascot">
            <a:extLst>
              <a:ext uri="{FF2B5EF4-FFF2-40B4-BE49-F238E27FC236}">
                <a16:creationId xmlns:a16="http://schemas.microsoft.com/office/drawing/2014/main" id="{10DBB1AD-C0CA-6373-238A-95F6D03E26A2}"/>
              </a:ext>
            </a:extLst>
          </p:cNvPr>
          <p:cNvPicPr>
            <a:picLocks noChangeAspect="1"/>
          </p:cNvPicPr>
          <p:nvPr/>
        </p:nvPicPr>
        <p:blipFill rotWithShape="1">
          <a:blip r:embed="rId2"/>
          <a:srcRect l="15143" r="11150" b="-1"/>
          <a:stretch/>
        </p:blipFill>
        <p:spPr>
          <a:xfrm>
            <a:off x="-9886" y="10"/>
            <a:ext cx="7572605" cy="6857990"/>
          </a:xfrm>
          <a:prstGeom prst="rect">
            <a:avLst/>
          </a:prstGeom>
        </p:spPr>
      </p:pic>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DB70E420-4045-97D4-9773-65BB8F6B4064}"/>
              </a:ext>
            </a:extLst>
          </p:cNvPr>
          <p:cNvSpPr>
            <a:spLocks noGrp="1"/>
          </p:cNvSpPr>
          <p:nvPr>
            <p:ph idx="1"/>
          </p:nvPr>
        </p:nvSpPr>
        <p:spPr>
          <a:xfrm>
            <a:off x="7772400" y="1104031"/>
            <a:ext cx="4333762" cy="5038352"/>
          </a:xfrm>
        </p:spPr>
        <p:txBody>
          <a:bodyPr vert="horz" lIns="91440" tIns="45720" rIns="91440" bIns="45720" rtlCol="0" anchor="t">
            <a:normAutofit/>
          </a:bodyPr>
          <a:lstStyle/>
          <a:p>
            <a:r>
              <a:rPr lang="en-US" sz="2000" dirty="0">
                <a:hlinkClick r:id="rId3"/>
              </a:rPr>
              <a:t>International@uconn.edu</a:t>
            </a:r>
            <a:endParaRPr lang="en-US" dirty="0"/>
          </a:p>
          <a:p>
            <a:endParaRPr lang="en-US" sz="2000" dirty="0"/>
          </a:p>
          <a:p>
            <a:pPr marL="0" indent="0">
              <a:buNone/>
            </a:pPr>
            <a:r>
              <a:rPr lang="en-US" sz="2000" dirty="0"/>
              <a:t>Scholar/Postdoc Advising</a:t>
            </a:r>
          </a:p>
          <a:p>
            <a:pPr marL="0" indent="0">
              <a:buNone/>
            </a:pPr>
            <a:r>
              <a:rPr lang="en-US" sz="2000" dirty="0">
                <a:hlinkClick r:id="rId4"/>
              </a:rPr>
              <a:t>Ekaterina.Barachkova@uconn.edu</a:t>
            </a:r>
            <a:endParaRPr lang="en-US" sz="2000" dirty="0"/>
          </a:p>
          <a:p>
            <a:pPr marL="0" indent="0">
              <a:buNone/>
            </a:pPr>
            <a:endParaRPr lang="en-US" sz="2000"/>
          </a:p>
          <a:p>
            <a:pPr marL="0" indent="0">
              <a:buNone/>
            </a:pPr>
            <a:r>
              <a:rPr lang="en-US" sz="2000" dirty="0"/>
              <a:t>Student Advisors</a:t>
            </a:r>
          </a:p>
          <a:p>
            <a:pPr marL="0" indent="0">
              <a:buNone/>
            </a:pPr>
            <a:r>
              <a:rPr lang="en-US" sz="2000" dirty="0">
                <a:hlinkClick r:id="rId5"/>
              </a:rPr>
              <a:t>Nadine.Boudissa@uconn.edu</a:t>
            </a:r>
            <a:endParaRPr lang="en-US" sz="2000" dirty="0"/>
          </a:p>
          <a:p>
            <a:pPr marL="0" indent="0">
              <a:buNone/>
            </a:pPr>
            <a:r>
              <a:rPr lang="en-US" sz="2000" dirty="0">
                <a:hlinkClick r:id="rId6"/>
              </a:rPr>
              <a:t>Annie.Casarella@uconn.edu</a:t>
            </a:r>
            <a:endParaRPr lang="en-US" sz="2000" dirty="0"/>
          </a:p>
          <a:p>
            <a:pPr marL="0" indent="0">
              <a:buNone/>
            </a:pPr>
            <a:r>
              <a:rPr lang="en-US" sz="2000" dirty="0">
                <a:hlinkClick r:id="rId7"/>
              </a:rPr>
              <a:t>Lulu.Dong@uconn.edu</a:t>
            </a:r>
            <a:r>
              <a:rPr lang="en-US" sz="2000" dirty="0"/>
              <a:t> </a:t>
            </a:r>
            <a:r>
              <a:rPr lang="en-US" sz="1400" dirty="0"/>
              <a:t>(Stamford/WTBY)</a:t>
            </a:r>
          </a:p>
          <a:p>
            <a:pPr marL="0" indent="0">
              <a:buNone/>
            </a:pPr>
            <a:r>
              <a:rPr lang="en-US" sz="2000" dirty="0">
                <a:hlinkClick r:id="rId8"/>
              </a:rPr>
              <a:t>Neena.Kapoor@uconn.edu</a:t>
            </a:r>
            <a:r>
              <a:rPr lang="en-US" sz="2000" dirty="0"/>
              <a:t> </a:t>
            </a:r>
            <a:r>
              <a:rPr lang="en-US" sz="1400" dirty="0"/>
              <a:t>(Hartford/AP)</a:t>
            </a:r>
          </a:p>
          <a:p>
            <a:pPr marL="0" indent="0">
              <a:buNone/>
            </a:pPr>
            <a:r>
              <a:rPr lang="en-US" sz="2000" dirty="0">
                <a:hlinkClick r:id="rId9"/>
              </a:rPr>
              <a:t>Leslie.Lawrence@uconn.edu</a:t>
            </a:r>
            <a:r>
              <a:rPr lang="en-US" sz="2000" dirty="0"/>
              <a:t> </a:t>
            </a:r>
            <a:r>
              <a:rPr lang="en-US" sz="1400" dirty="0"/>
              <a:t>(Law)</a:t>
            </a:r>
          </a:p>
          <a:p>
            <a:pPr marL="0" indent="0">
              <a:buNone/>
            </a:pPr>
            <a:r>
              <a:rPr lang="en-US" sz="2000" dirty="0">
                <a:hlinkClick r:id="rId10"/>
              </a:rPr>
              <a:t>Huong.Pham@uconn.edu</a:t>
            </a:r>
            <a:r>
              <a:rPr lang="en-US" sz="2000" dirty="0"/>
              <a:t> </a:t>
            </a:r>
          </a:p>
          <a:p>
            <a:endParaRPr lang="en-US" sz="2000"/>
          </a:p>
        </p:txBody>
      </p:sp>
    </p:spTree>
    <p:extLst>
      <p:ext uri="{BB962C8B-B14F-4D97-AF65-F5344CB8AC3E}">
        <p14:creationId xmlns:p14="http://schemas.microsoft.com/office/powerpoint/2010/main" val="38862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F101-2089-13E7-2AC7-68FF906B65E3}"/>
              </a:ext>
            </a:extLst>
          </p:cNvPr>
          <p:cNvSpPr txBox="1">
            <a:spLocks noGrp="1"/>
          </p:cNvSpPr>
          <p:nvPr>
            <p:ph type="title" idx="4294967295"/>
          </p:nvPr>
        </p:nvSpPr>
        <p:spPr>
          <a:xfrm>
            <a:off x="6741583" y="95250"/>
            <a:ext cx="268816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AGENDA</a:t>
            </a:r>
          </a:p>
        </p:txBody>
      </p:sp>
      <p:pic>
        <p:nvPicPr>
          <p:cNvPr id="4" name="Content Placeholder 3" descr="A screenshot of a timeline outlining the academic calendar.">
            <a:extLst>
              <a:ext uri="{FF2B5EF4-FFF2-40B4-BE49-F238E27FC236}">
                <a16:creationId xmlns:a16="http://schemas.microsoft.com/office/drawing/2014/main" id="{C8CAC7E2-E290-920D-E40E-4520EC0D2134}"/>
              </a:ext>
            </a:extLst>
          </p:cNvPr>
          <p:cNvPicPr>
            <a:picLocks noChangeAspect="1"/>
          </p:cNvPicPr>
          <p:nvPr/>
        </p:nvPicPr>
        <p:blipFill rotWithShape="1">
          <a:blip r:embed="rId3"/>
          <a:srcRect t="18394" b="18891"/>
          <a:stretch/>
        </p:blipFill>
        <p:spPr>
          <a:xfrm>
            <a:off x="697" y="10"/>
            <a:ext cx="6503689" cy="6857990"/>
          </a:xfrm>
          <a:prstGeom prst="rect">
            <a:avLst/>
          </a:prstGeom>
        </p:spPr>
      </p:pic>
      <p:sp>
        <p:nvSpPr>
          <p:cNvPr id="8" name="Content Placeholder 7">
            <a:extLst>
              <a:ext uri="{FF2B5EF4-FFF2-40B4-BE49-F238E27FC236}">
                <a16:creationId xmlns:a16="http://schemas.microsoft.com/office/drawing/2014/main" id="{89C2A37C-276A-B6DC-AAE5-91841B20F238}"/>
              </a:ext>
            </a:extLst>
          </p:cNvPr>
          <p:cNvSpPr>
            <a:spLocks noGrp="1"/>
          </p:cNvSpPr>
          <p:nvPr>
            <p:ph idx="1"/>
          </p:nvPr>
        </p:nvSpPr>
        <p:spPr>
          <a:xfrm>
            <a:off x="6641033" y="921645"/>
            <a:ext cx="5561429" cy="5631019"/>
          </a:xfrm>
        </p:spPr>
        <p:txBody>
          <a:bodyPr vert="horz" lIns="91440" tIns="45720" rIns="91440" bIns="45720" rtlCol="0" anchor="t">
            <a:normAutofit/>
          </a:bodyPr>
          <a:lstStyle/>
          <a:p>
            <a:r>
              <a:rPr lang="en-US" sz="2400"/>
              <a:t>Continuing Students</a:t>
            </a:r>
            <a:endParaRPr lang="en-US"/>
          </a:p>
          <a:p>
            <a:pPr lvl="1">
              <a:buFont typeface="Courier New" panose="020B0604020202020204" pitchFamily="34" charset="0"/>
              <a:buChar char="o"/>
            </a:pPr>
            <a:r>
              <a:rPr lang="en-US" sz="2000"/>
              <a:t>Taxes</a:t>
            </a:r>
          </a:p>
          <a:p>
            <a:pPr lvl="1">
              <a:buFont typeface="Courier New" panose="020B0604020202020204" pitchFamily="34" charset="0"/>
              <a:buChar char="o"/>
            </a:pPr>
            <a:r>
              <a:rPr lang="en-US" sz="2000"/>
              <a:t>Summer work and travel</a:t>
            </a:r>
          </a:p>
          <a:p>
            <a:r>
              <a:rPr lang="en-US" sz="2400"/>
              <a:t>Graduating Students</a:t>
            </a:r>
            <a:endParaRPr lang="en-US"/>
          </a:p>
          <a:p>
            <a:pPr lvl="1">
              <a:buFont typeface="Courier New" panose="020B0604020202020204" pitchFamily="34" charset="0"/>
              <a:buChar char="o"/>
            </a:pPr>
            <a:r>
              <a:rPr lang="en-US" sz="2000"/>
              <a:t>End Dates</a:t>
            </a:r>
          </a:p>
          <a:p>
            <a:pPr lvl="1">
              <a:buFont typeface="Courier New" panose="020B0604020202020204" pitchFamily="34" charset="0"/>
              <a:buChar char="o"/>
            </a:pPr>
            <a:r>
              <a:rPr lang="en-US" sz="2000"/>
              <a:t>Working on campus</a:t>
            </a:r>
          </a:p>
          <a:p>
            <a:pPr lvl="1">
              <a:buFont typeface="Courier New" panose="020B0604020202020204" pitchFamily="34" charset="0"/>
              <a:buChar char="o"/>
            </a:pPr>
            <a:r>
              <a:rPr lang="en-US" sz="2000"/>
              <a:t>Changing Plans</a:t>
            </a:r>
          </a:p>
          <a:p>
            <a:r>
              <a:rPr lang="en-US" sz="2400"/>
              <a:t>Preparing for New Students in Fall 2024</a:t>
            </a:r>
          </a:p>
          <a:p>
            <a:pPr lvl="1">
              <a:buFont typeface="Courier New" panose="020B0604020202020204" pitchFamily="34" charset="0"/>
              <a:buChar char="o"/>
            </a:pPr>
            <a:r>
              <a:rPr lang="en-US" sz="2000"/>
              <a:t>ITA Testing</a:t>
            </a:r>
          </a:p>
          <a:p>
            <a:pPr lvl="1">
              <a:buFont typeface="Courier New" panose="020B0604020202020204" pitchFamily="34" charset="0"/>
              <a:buChar char="o"/>
            </a:pPr>
            <a:r>
              <a:rPr lang="en-US" sz="2000"/>
              <a:t>I-20 Forms and Visas</a:t>
            </a:r>
            <a:endParaRPr lang="en-US"/>
          </a:p>
          <a:p>
            <a:pPr lvl="1">
              <a:buFont typeface="Courier New" panose="020B0604020202020204" pitchFamily="34" charset="0"/>
              <a:buChar char="o"/>
            </a:pPr>
            <a:r>
              <a:rPr lang="en-US" sz="2000"/>
              <a:t>Arrival, CISS Welcome &amp; Support Program</a:t>
            </a:r>
          </a:p>
          <a:p>
            <a:r>
              <a:rPr lang="en-US" sz="2400"/>
              <a:t>Postdoc Support</a:t>
            </a:r>
          </a:p>
          <a:p>
            <a:endParaRPr lang="en-US" sz="2400"/>
          </a:p>
          <a:p>
            <a:endParaRPr lang="en-US" sz="2400"/>
          </a:p>
        </p:txBody>
      </p:sp>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72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EC77-170F-2299-DA42-42CF75DDDAA6}"/>
              </a:ext>
            </a:extLst>
          </p:cNvPr>
          <p:cNvSpPr>
            <a:spLocks noGrp="1"/>
          </p:cNvSpPr>
          <p:nvPr>
            <p:ph type="title"/>
          </p:nvPr>
        </p:nvSpPr>
        <p:spPr>
          <a:xfrm>
            <a:off x="7698317" y="165011"/>
            <a:ext cx="4323179" cy="875521"/>
          </a:xfrm>
        </p:spPr>
        <p:txBody>
          <a:bodyPr anchor="t">
            <a:normAutofit fontScale="90000"/>
          </a:bodyPr>
          <a:lstStyle/>
          <a:p>
            <a:pPr algn="ctr"/>
            <a:r>
              <a:rPr lang="en-US" sz="3200" dirty="0"/>
              <a:t>Continuing Students</a:t>
            </a:r>
            <a:br>
              <a:rPr lang="en-US" sz="3200" dirty="0"/>
            </a:br>
            <a:r>
              <a:rPr lang="en-US" sz="3200" dirty="0"/>
              <a:t>Topics</a:t>
            </a:r>
            <a:endParaRPr lang="en-US" dirty="0"/>
          </a:p>
        </p:txBody>
      </p:sp>
      <p:pic>
        <p:nvPicPr>
          <p:cNvPr id="4" name="Content Placeholder 3" descr="A group of people sitting at a table in front of a &quot;Volunteers Have Lot of Hearts&quot; sign">
            <a:extLst>
              <a:ext uri="{FF2B5EF4-FFF2-40B4-BE49-F238E27FC236}">
                <a16:creationId xmlns:a16="http://schemas.microsoft.com/office/drawing/2014/main" id="{C55F60E3-BED8-2D31-DC21-08F85EC4072C}"/>
              </a:ext>
            </a:extLst>
          </p:cNvPr>
          <p:cNvPicPr>
            <a:picLocks noChangeAspect="1"/>
          </p:cNvPicPr>
          <p:nvPr/>
        </p:nvPicPr>
        <p:blipFill rotWithShape="1">
          <a:blip r:embed="rId3"/>
          <a:srcRect l="20600" r="7351" b="1"/>
          <a:stretch/>
        </p:blipFill>
        <p:spPr>
          <a:xfrm>
            <a:off x="-9886" y="10"/>
            <a:ext cx="7572605" cy="6857990"/>
          </a:xfrm>
          <a:prstGeom prst="rect">
            <a:avLst/>
          </a:prstGeom>
        </p:spPr>
      </p:pic>
      <p:cxnSp>
        <p:nvCxnSpPr>
          <p:cNvPr id="38" name="Straight Connector 37">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3B9E91BC-AF76-C42A-B792-4658905C9515}"/>
              </a:ext>
            </a:extLst>
          </p:cNvPr>
          <p:cNvSpPr>
            <a:spLocks noGrp="1"/>
          </p:cNvSpPr>
          <p:nvPr>
            <p:ph idx="1"/>
          </p:nvPr>
        </p:nvSpPr>
        <p:spPr>
          <a:xfrm>
            <a:off x="7698317" y="1156948"/>
            <a:ext cx="4323179" cy="5419351"/>
          </a:xfrm>
        </p:spPr>
        <p:txBody>
          <a:bodyPr vert="horz" lIns="91440" tIns="45720" rIns="91440" bIns="45720" rtlCol="0" anchor="t">
            <a:normAutofit/>
          </a:bodyPr>
          <a:lstStyle/>
          <a:p>
            <a:r>
              <a:rPr lang="en-US" sz="1900"/>
              <a:t>Taxes</a:t>
            </a:r>
          </a:p>
          <a:p>
            <a:pPr lvl="1">
              <a:buFont typeface="Courier New" panose="020B0604020202020204" pitchFamily="34" charset="0"/>
              <a:buChar char="o"/>
            </a:pPr>
            <a:r>
              <a:rPr lang="en-US" sz="1900"/>
              <a:t>6 workshops</a:t>
            </a:r>
          </a:p>
          <a:p>
            <a:pPr lvl="1">
              <a:buFont typeface="Courier New" panose="020B0604020202020204" pitchFamily="34" charset="0"/>
              <a:buChar char="o"/>
            </a:pPr>
            <a:r>
              <a:rPr lang="en-US" sz="1900"/>
              <a:t>5 filing sessions</a:t>
            </a:r>
          </a:p>
          <a:p>
            <a:pPr lvl="1">
              <a:buFont typeface="Courier New" panose="020B0604020202020204" pitchFamily="34" charset="0"/>
              <a:buChar char="o"/>
            </a:pPr>
            <a:r>
              <a:rPr lang="en-US" sz="1900"/>
              <a:t>Tax Software</a:t>
            </a:r>
          </a:p>
          <a:p>
            <a:r>
              <a:rPr lang="en-US" sz="1900"/>
              <a:t>Summer Work Permission</a:t>
            </a:r>
          </a:p>
          <a:p>
            <a:pPr lvl="1">
              <a:buFont typeface="Courier New" panose="020B0604020202020204" pitchFamily="34" charset="0"/>
              <a:buChar char="o"/>
            </a:pPr>
            <a:r>
              <a:rPr lang="en-US" sz="1900"/>
              <a:t>Off-campus work requires special authorization</a:t>
            </a:r>
          </a:p>
          <a:p>
            <a:pPr lvl="1">
              <a:buFont typeface="Courier New" panose="020B0604020202020204" pitchFamily="34" charset="0"/>
              <a:buChar char="o"/>
            </a:pPr>
            <a:r>
              <a:rPr lang="en-US" sz="1900">
                <a:ea typeface="+mn-lt"/>
                <a:cs typeface="+mn-lt"/>
              </a:rPr>
              <a:t>Weekly workshops on OPT and CPT</a:t>
            </a:r>
          </a:p>
          <a:p>
            <a:pPr lvl="1">
              <a:buFont typeface="Courier New" panose="020B0604020202020204" pitchFamily="34" charset="0"/>
              <a:buChar char="o"/>
            </a:pPr>
            <a:r>
              <a:rPr lang="en-US" sz="1900"/>
              <a:t>Advisor Recommendation</a:t>
            </a:r>
          </a:p>
          <a:p>
            <a:r>
              <a:rPr lang="en-US" sz="1900"/>
              <a:t>Travel Signatures</a:t>
            </a:r>
          </a:p>
          <a:p>
            <a:pPr lvl="1">
              <a:buFont typeface="Courier New" panose="020B0604020202020204" pitchFamily="34" charset="0"/>
              <a:buChar char="o"/>
            </a:pPr>
            <a:r>
              <a:rPr lang="en-US" sz="1900"/>
              <a:t>Report travel before departing U.S.</a:t>
            </a:r>
          </a:p>
          <a:p>
            <a:pPr lvl="1">
              <a:buFont typeface="Courier New" panose="020B0604020202020204" pitchFamily="34" charset="0"/>
              <a:buChar char="o"/>
            </a:pPr>
            <a:r>
              <a:rPr lang="en-US" sz="1900"/>
              <a:t>Restrictions on remote work and online study</a:t>
            </a:r>
          </a:p>
          <a:p>
            <a:pPr lvl="1">
              <a:buFont typeface="Courier New" panose="020B0604020202020204" pitchFamily="34" charset="0"/>
              <a:buChar char="o"/>
            </a:pPr>
            <a:endParaRPr lang="en-US" sz="1900"/>
          </a:p>
          <a:p>
            <a:pPr lvl="1">
              <a:buFont typeface="Courier New" panose="020B0604020202020204" pitchFamily="34" charset="0"/>
              <a:buChar char="o"/>
            </a:pPr>
            <a:endParaRPr lang="en-US" sz="1900"/>
          </a:p>
        </p:txBody>
      </p:sp>
    </p:spTree>
    <p:extLst>
      <p:ext uri="{BB962C8B-B14F-4D97-AF65-F5344CB8AC3E}">
        <p14:creationId xmlns:p14="http://schemas.microsoft.com/office/powerpoint/2010/main" val="96844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C0A6A-B8E5-ECA2-5364-74AA7C47E71A}"/>
              </a:ext>
            </a:extLst>
          </p:cNvPr>
          <p:cNvSpPr>
            <a:spLocks noGrp="1"/>
          </p:cNvSpPr>
          <p:nvPr>
            <p:ph type="title"/>
          </p:nvPr>
        </p:nvSpPr>
        <p:spPr>
          <a:xfrm>
            <a:off x="878220" y="946"/>
            <a:ext cx="4646904" cy="1624520"/>
          </a:xfrm>
        </p:spPr>
        <p:txBody>
          <a:bodyPr anchor="ctr">
            <a:normAutofit/>
          </a:bodyPr>
          <a:lstStyle/>
          <a:p>
            <a:r>
              <a:rPr lang="en-US" sz="4000" dirty="0"/>
              <a:t>Spring Term Grads</a:t>
            </a:r>
          </a:p>
        </p:txBody>
      </p:sp>
      <p:sp>
        <p:nvSpPr>
          <p:cNvPr id="8" name="Content Placeholder 7">
            <a:extLst>
              <a:ext uri="{FF2B5EF4-FFF2-40B4-BE49-F238E27FC236}">
                <a16:creationId xmlns:a16="http://schemas.microsoft.com/office/drawing/2014/main" id="{8BE0DA2A-4F70-4F63-E489-C15657099DC8}"/>
              </a:ext>
            </a:extLst>
          </p:cNvPr>
          <p:cNvSpPr>
            <a:spLocks noGrp="1"/>
          </p:cNvSpPr>
          <p:nvPr>
            <p:ph idx="1"/>
          </p:nvPr>
        </p:nvSpPr>
        <p:spPr>
          <a:xfrm>
            <a:off x="116219" y="1339850"/>
            <a:ext cx="5863987" cy="5520266"/>
          </a:xfrm>
        </p:spPr>
        <p:txBody>
          <a:bodyPr vert="horz" lIns="91440" tIns="45720" rIns="91440" bIns="45720" rtlCol="0" anchor="ctr">
            <a:normAutofit fontScale="85000" lnSpcReduction="20000"/>
          </a:bodyPr>
          <a:lstStyle/>
          <a:p>
            <a:r>
              <a:rPr lang="en-US" sz="2400"/>
              <a:t>Program End Date = May 4, 2024</a:t>
            </a:r>
          </a:p>
          <a:p>
            <a:r>
              <a:rPr lang="en-US" sz="2400"/>
              <a:t>Last day for on-campus employment </a:t>
            </a:r>
          </a:p>
          <a:p>
            <a:pPr marL="0" indent="0" algn="ctr">
              <a:buNone/>
            </a:pPr>
            <a:r>
              <a:rPr lang="en-US" sz="2400"/>
              <a:t>= May 4, 2024</a:t>
            </a:r>
            <a:endParaRPr lang="en-US"/>
          </a:p>
          <a:p>
            <a:pPr marL="0" indent="0" algn="ctr">
              <a:buNone/>
            </a:pPr>
            <a:endParaRPr lang="en-US" sz="2400"/>
          </a:p>
          <a:p>
            <a:r>
              <a:rPr lang="en-US" sz="2400" b="1"/>
              <a:t>Need more time to finish? </a:t>
            </a:r>
          </a:p>
          <a:p>
            <a:pPr lvl="1">
              <a:buFont typeface="Courier New" panose="020B0604020202020204" pitchFamily="34" charset="0"/>
              <a:buChar char="o"/>
            </a:pPr>
            <a:r>
              <a:rPr lang="en-US" sz="1800"/>
              <a:t>Extend form I-20/DS-2019 BEFORE May 4, 2024</a:t>
            </a:r>
          </a:p>
          <a:p>
            <a:r>
              <a:rPr lang="en-US" sz="2400" b="1"/>
              <a:t>Options for Graduates- Grace Period</a:t>
            </a:r>
          </a:p>
          <a:p>
            <a:pPr lvl="1">
              <a:buFont typeface="Courier New" panose="020B0604020202020204" pitchFamily="34" charset="0"/>
              <a:buChar char="o"/>
            </a:pPr>
            <a:r>
              <a:rPr lang="en-US" sz="1800"/>
              <a:t>Depart the U.S.</a:t>
            </a:r>
          </a:p>
          <a:p>
            <a:pPr lvl="1">
              <a:buFont typeface="Courier New" panose="020B0604020202020204" pitchFamily="34" charset="0"/>
              <a:buChar char="o"/>
            </a:pPr>
            <a:r>
              <a:rPr lang="en-US" sz="1800"/>
              <a:t>Transfer to new grad program/Start new grad program @ UConn</a:t>
            </a:r>
          </a:p>
          <a:p>
            <a:pPr lvl="1">
              <a:buFont typeface="Courier New" panose="020B0604020202020204" pitchFamily="34" charset="0"/>
              <a:buChar char="o"/>
            </a:pPr>
            <a:r>
              <a:rPr lang="en-US" sz="1800"/>
              <a:t>Apply for Post Completion OPT</a:t>
            </a:r>
          </a:p>
          <a:p>
            <a:pPr lvl="1">
              <a:buFont typeface="Courier New" panose="020B0604020202020204" pitchFamily="34" charset="0"/>
              <a:buChar char="o"/>
            </a:pPr>
            <a:r>
              <a:rPr lang="en-US" sz="1800"/>
              <a:t>No Travel Internationally</a:t>
            </a:r>
          </a:p>
          <a:p>
            <a:r>
              <a:rPr lang="en-US" sz="2400" b="1"/>
              <a:t>Change of Academic Plans</a:t>
            </a:r>
          </a:p>
          <a:p>
            <a:pPr lvl="1">
              <a:buFont typeface="Courier New" panose="020B0604020202020204" pitchFamily="34" charset="0"/>
              <a:buChar char="o"/>
            </a:pPr>
            <a:r>
              <a:rPr lang="en-US" sz="1800"/>
              <a:t>Terminal Masters</a:t>
            </a:r>
          </a:p>
          <a:p>
            <a:pPr lvl="2">
              <a:buFont typeface="Wingdings" panose="020B0604020202020204" pitchFamily="34" charset="0"/>
              <a:buChar char="§"/>
            </a:pPr>
            <a:r>
              <a:rPr lang="en-US" sz="1400"/>
              <a:t>Confirm the end date w/ the program</a:t>
            </a:r>
          </a:p>
          <a:p>
            <a:pPr lvl="1">
              <a:buFont typeface="Courier New" panose="020B0604020202020204" pitchFamily="34" charset="0"/>
              <a:buChar char="o"/>
            </a:pPr>
            <a:r>
              <a:rPr lang="en-US" sz="1800"/>
              <a:t>Start new Master's/PhD program</a:t>
            </a:r>
          </a:p>
          <a:p>
            <a:pPr lvl="2">
              <a:buFont typeface="Wingdings" panose="020B0604020202020204" pitchFamily="34" charset="0"/>
              <a:buChar char="§"/>
            </a:pPr>
            <a:r>
              <a:rPr lang="en-US" sz="1400"/>
              <a:t>Request new I-20 form w/ funding</a:t>
            </a:r>
          </a:p>
          <a:p>
            <a:pPr lvl="1">
              <a:buFont typeface="Courier New" panose="020B0604020202020204" pitchFamily="34" charset="0"/>
              <a:buChar char="o"/>
            </a:pPr>
            <a:r>
              <a:rPr lang="en-US" sz="1800"/>
              <a:t>Changing campuses?</a:t>
            </a:r>
          </a:p>
          <a:p>
            <a:pPr lvl="2">
              <a:buFont typeface="Wingdings" panose="020B0604020202020204" pitchFamily="34" charset="0"/>
              <a:buChar char="§"/>
            </a:pPr>
            <a:r>
              <a:rPr lang="en-US" sz="1400"/>
              <a:t>Requires a new I-20</a:t>
            </a:r>
          </a:p>
          <a:p>
            <a:pPr lvl="1">
              <a:buFont typeface="Courier New" panose="020B0604020202020204" pitchFamily="34" charset="0"/>
              <a:buChar char="o"/>
            </a:pPr>
            <a:r>
              <a:rPr lang="en-US" sz="1800"/>
              <a:t>See ISSS to update form I-20/DS-2019</a:t>
            </a:r>
          </a:p>
          <a:p>
            <a:endParaRPr lang="en-US" sz="2000"/>
          </a:p>
        </p:txBody>
      </p:sp>
      <p:pic>
        <p:nvPicPr>
          <p:cNvPr id="4" name="Content Placeholder 3" descr="A group of people in graduation gowns and caps and gowns with a dog">
            <a:extLst>
              <a:ext uri="{FF2B5EF4-FFF2-40B4-BE49-F238E27FC236}">
                <a16:creationId xmlns:a16="http://schemas.microsoft.com/office/drawing/2014/main" id="{FFA4E245-94C0-D757-49E4-AC917059B632}"/>
              </a:ext>
            </a:extLst>
          </p:cNvPr>
          <p:cNvPicPr>
            <a:picLocks noChangeAspect="1"/>
          </p:cNvPicPr>
          <p:nvPr/>
        </p:nvPicPr>
        <p:blipFill rotWithShape="1">
          <a:blip r:embed="rId3"/>
          <a:srcRect l="28258" r="12342" b="-2"/>
          <a:stretch/>
        </p:blipFill>
        <p:spPr>
          <a:xfrm>
            <a:off x="6096000" y="1"/>
            <a:ext cx="6102825" cy="6858000"/>
          </a:xfrm>
          <a:prstGeom prst="rect">
            <a:avLst/>
          </a:prstGeom>
        </p:spPr>
      </p:pic>
    </p:spTree>
    <p:extLst>
      <p:ext uri="{BB962C8B-B14F-4D97-AF65-F5344CB8AC3E}">
        <p14:creationId xmlns:p14="http://schemas.microsoft.com/office/powerpoint/2010/main" val="258549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5EA370-045E-7A38-A492-B31D77ADB629}"/>
              </a:ext>
            </a:extLst>
          </p:cNvPr>
          <p:cNvSpPr>
            <a:spLocks noGrp="1"/>
          </p:cNvSpPr>
          <p:nvPr>
            <p:ph type="title"/>
          </p:nvPr>
        </p:nvSpPr>
        <p:spPr>
          <a:xfrm>
            <a:off x="5910835" y="-61895"/>
            <a:ext cx="5222257" cy="761356"/>
          </a:xfrm>
        </p:spPr>
        <p:txBody>
          <a:bodyPr anchor="b">
            <a:normAutofit/>
          </a:bodyPr>
          <a:lstStyle/>
          <a:p>
            <a:pPr algn="ctr"/>
            <a:r>
              <a:rPr lang="en-US" sz="4000" dirty="0"/>
              <a:t>Summer Term Grads</a:t>
            </a: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og lying on the floor">
            <a:extLst>
              <a:ext uri="{FF2B5EF4-FFF2-40B4-BE49-F238E27FC236}">
                <a16:creationId xmlns:a16="http://schemas.microsoft.com/office/drawing/2014/main" id="{156C21C4-923B-02B0-5E6B-6353E2AFF78E}"/>
              </a:ext>
            </a:extLst>
          </p:cNvPr>
          <p:cNvPicPr>
            <a:picLocks noChangeAspect="1"/>
          </p:cNvPicPr>
          <p:nvPr/>
        </p:nvPicPr>
        <p:blipFill rotWithShape="1">
          <a:blip r:embed="rId3"/>
          <a:srcRect l="12282" r="20967" b="-2"/>
          <a:stretch/>
        </p:blipFill>
        <p:spPr>
          <a:xfrm>
            <a:off x="-182499" y="75106"/>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id="{D428FCBE-361A-F15F-C1B7-37687AC8A714}"/>
              </a:ext>
            </a:extLst>
          </p:cNvPr>
          <p:cNvSpPr>
            <a:spLocks noGrp="1"/>
          </p:cNvSpPr>
          <p:nvPr>
            <p:ph idx="1"/>
          </p:nvPr>
        </p:nvSpPr>
        <p:spPr>
          <a:xfrm>
            <a:off x="6371966" y="1001152"/>
            <a:ext cx="5560922" cy="1908456"/>
          </a:xfrm>
        </p:spPr>
        <p:txBody>
          <a:bodyPr anchor="t">
            <a:normAutofit/>
          </a:bodyPr>
          <a:lstStyle/>
          <a:p>
            <a:r>
              <a:rPr lang="en-US" sz="1700">
                <a:solidFill>
                  <a:srgbClr val="000000"/>
                </a:solidFill>
                <a:latin typeface="Aptos"/>
                <a:cs typeface="Arial"/>
              </a:rPr>
              <a:t>Program End Date = </a:t>
            </a:r>
            <a:br>
              <a:rPr lang="en-US" sz="1700">
                <a:latin typeface="Aptos"/>
                <a:cs typeface="Arial"/>
              </a:rPr>
            </a:br>
            <a:r>
              <a:rPr lang="en-US" sz="1700">
                <a:solidFill>
                  <a:srgbClr val="000000"/>
                </a:solidFill>
                <a:latin typeface="Aptos"/>
                <a:cs typeface="Arial"/>
              </a:rPr>
              <a:t>Dissertation Submission Date</a:t>
            </a:r>
            <a:endParaRPr lang="en-US" sz="1700">
              <a:latin typeface="Aptos"/>
            </a:endParaRPr>
          </a:p>
          <a:p>
            <a:r>
              <a:rPr lang="en-US" sz="1700">
                <a:solidFill>
                  <a:srgbClr val="000000"/>
                </a:solidFill>
                <a:latin typeface="Aptos"/>
                <a:cs typeface="Arial"/>
              </a:rPr>
              <a:t>Last day for on-campus employment </a:t>
            </a:r>
          </a:p>
          <a:p>
            <a:pPr marL="0" indent="0" algn="ctr">
              <a:buNone/>
            </a:pPr>
            <a:r>
              <a:rPr lang="en-US" sz="1700">
                <a:solidFill>
                  <a:srgbClr val="000000"/>
                </a:solidFill>
                <a:latin typeface="Aptos"/>
                <a:cs typeface="Arial"/>
              </a:rPr>
              <a:t>= Dissertation Submission Date</a:t>
            </a:r>
          </a:p>
          <a:p>
            <a:pPr marL="0" indent="0" algn="ctr">
              <a:buNone/>
            </a:pPr>
            <a:r>
              <a:rPr lang="en-US" sz="1700">
                <a:latin typeface="Aptos"/>
                <a:cs typeface="Arial"/>
              </a:rPr>
              <a:t>August 9, 2024 is the latest summer submission date</a:t>
            </a: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C1840EED-8B13-11E2-C7CD-E6B167470139}"/>
              </a:ext>
            </a:extLst>
          </p:cNvPr>
          <p:cNvSpPr txBox="1">
            <a:spLocks/>
          </p:cNvSpPr>
          <p:nvPr/>
        </p:nvSpPr>
        <p:spPr>
          <a:xfrm>
            <a:off x="6369143" y="3050309"/>
            <a:ext cx="5222257" cy="7613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t>Summer Term Starters</a:t>
            </a:r>
          </a:p>
        </p:txBody>
      </p:sp>
      <p:sp>
        <p:nvSpPr>
          <p:cNvPr id="10" name="Content Placeholder 7">
            <a:extLst>
              <a:ext uri="{FF2B5EF4-FFF2-40B4-BE49-F238E27FC236}">
                <a16:creationId xmlns:a16="http://schemas.microsoft.com/office/drawing/2014/main" id="{2533B032-364B-7952-F157-B5B649A844B5}"/>
              </a:ext>
            </a:extLst>
          </p:cNvPr>
          <p:cNvSpPr txBox="1">
            <a:spLocks/>
          </p:cNvSpPr>
          <p:nvPr/>
        </p:nvSpPr>
        <p:spPr>
          <a:xfrm>
            <a:off x="6873615" y="3848775"/>
            <a:ext cx="4245062" cy="279039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tx1">
                    <a:alpha val="80000"/>
                  </a:schemeClr>
                </a:solidFill>
                <a:latin typeface="Aptos"/>
                <a:cs typeface="Arial"/>
              </a:rPr>
              <a:t>No Summer Starters except required summer programs.</a:t>
            </a:r>
          </a:p>
          <a:p>
            <a:r>
              <a:rPr lang="en-US" sz="1800">
                <a:solidFill>
                  <a:schemeClr val="tx1">
                    <a:alpha val="80000"/>
                  </a:schemeClr>
                </a:solidFill>
                <a:latin typeface="Aptos"/>
                <a:cs typeface="Arial"/>
              </a:rPr>
              <a:t>SEVIS transfer students</a:t>
            </a:r>
          </a:p>
          <a:p>
            <a:pPr lvl="1">
              <a:buFont typeface="Courier New" panose="020B0604020202020204" pitchFamily="34" charset="0"/>
              <a:buChar char="o"/>
            </a:pPr>
            <a:r>
              <a:rPr lang="en-US" sz="1800">
                <a:solidFill>
                  <a:schemeClr val="tx1">
                    <a:alpha val="80000"/>
                  </a:schemeClr>
                </a:solidFill>
                <a:latin typeface="Aptos"/>
                <a:cs typeface="Arial"/>
              </a:rPr>
              <a:t>Optional study</a:t>
            </a:r>
          </a:p>
          <a:p>
            <a:pPr lvl="1">
              <a:buFont typeface="Courier New" panose="020B0604020202020204" pitchFamily="34" charset="0"/>
              <a:buChar char="o"/>
            </a:pPr>
            <a:r>
              <a:rPr lang="en-US" sz="1800">
                <a:solidFill>
                  <a:schemeClr val="tx1">
                    <a:alpha val="80000"/>
                  </a:schemeClr>
                </a:solidFill>
                <a:latin typeface="Aptos"/>
                <a:cs typeface="Arial"/>
              </a:rPr>
              <a:t>May work on campus over summer</a:t>
            </a:r>
          </a:p>
          <a:p>
            <a:pPr lvl="2">
              <a:buFont typeface="Wingdings,Sans-Serif" panose="020B0604020202020204" pitchFamily="34" charset="0"/>
              <a:buChar char="§"/>
            </a:pPr>
            <a:r>
              <a:rPr lang="en-US" sz="1800">
                <a:solidFill>
                  <a:schemeClr val="tx1">
                    <a:alpha val="80000"/>
                  </a:schemeClr>
                </a:solidFill>
                <a:latin typeface="Aptos"/>
                <a:cs typeface="Arial"/>
              </a:rPr>
              <a:t>Transfer form I-20</a:t>
            </a:r>
          </a:p>
          <a:p>
            <a:pPr lvl="2">
              <a:buFont typeface="Wingdings,Sans-Serif" panose="020B0604020202020204" pitchFamily="34" charset="0"/>
              <a:buChar char="§"/>
            </a:pPr>
            <a:r>
              <a:rPr lang="en-US" sz="1800">
                <a:solidFill>
                  <a:schemeClr val="tx1">
                    <a:alpha val="80000"/>
                  </a:schemeClr>
                </a:solidFill>
                <a:latin typeface="Aptos"/>
                <a:cs typeface="Arial"/>
              </a:rPr>
              <a:t>Check in w/ ISSS</a:t>
            </a:r>
          </a:p>
          <a:p>
            <a:pPr lvl="2">
              <a:buFont typeface="Wingdings,Sans-Serif" panose="020B0604020202020204" pitchFamily="34" charset="0"/>
              <a:buChar char="§"/>
            </a:pPr>
            <a:r>
              <a:rPr lang="en-US" sz="1800">
                <a:solidFill>
                  <a:schemeClr val="tx1">
                    <a:alpha val="80000"/>
                  </a:schemeClr>
                </a:solidFill>
                <a:latin typeface="Aptos"/>
                <a:cs typeface="Arial"/>
              </a:rPr>
              <a:t>Enroll in Fall term</a:t>
            </a:r>
          </a:p>
          <a:p>
            <a:pPr lvl="2">
              <a:buFont typeface="Wingdings,Sans-Serif" panose="020B0604020202020204" pitchFamily="34" charset="0"/>
              <a:buChar char="§"/>
            </a:pPr>
            <a:r>
              <a:rPr lang="en-US" sz="1800">
                <a:solidFill>
                  <a:schemeClr val="tx1">
                    <a:alpha val="80000"/>
                  </a:schemeClr>
                </a:solidFill>
                <a:latin typeface="Aptos"/>
                <a:cs typeface="Arial"/>
              </a:rPr>
              <a:t>Registered in SEVIS</a:t>
            </a:r>
          </a:p>
        </p:txBody>
      </p:sp>
    </p:spTree>
    <p:extLst>
      <p:ext uri="{BB962C8B-B14F-4D97-AF65-F5344CB8AC3E}">
        <p14:creationId xmlns:p14="http://schemas.microsoft.com/office/powerpoint/2010/main" val="200556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0EA3-9D14-EBF2-6F9A-A2E66B8C8803}"/>
              </a:ext>
            </a:extLst>
          </p:cNvPr>
          <p:cNvSpPr>
            <a:spLocks noGrp="1"/>
          </p:cNvSpPr>
          <p:nvPr>
            <p:ph type="title"/>
          </p:nvPr>
        </p:nvSpPr>
        <p:spPr>
          <a:xfrm>
            <a:off x="270631" y="924857"/>
            <a:ext cx="5122831" cy="778054"/>
          </a:xfrm>
        </p:spPr>
        <p:txBody>
          <a:bodyPr anchor="t">
            <a:normAutofit/>
          </a:bodyPr>
          <a:lstStyle/>
          <a:p>
            <a:r>
              <a:rPr lang="en-US" sz="3200" dirty="0"/>
              <a:t>ITA Testing</a:t>
            </a:r>
            <a:endParaRPr lang="en-US" dirty="0"/>
          </a:p>
        </p:txBody>
      </p:sp>
      <p:cxnSp>
        <p:nvCxnSpPr>
          <p:cNvPr id="27" name="Straight Connector 2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12">
            <a:extLst>
              <a:ext uri="{FF2B5EF4-FFF2-40B4-BE49-F238E27FC236}">
                <a16:creationId xmlns:a16="http://schemas.microsoft.com/office/drawing/2014/main" id="{E3CA891A-3731-2B5D-B515-4C1791249A98}"/>
              </a:ext>
            </a:extLst>
          </p:cNvPr>
          <p:cNvSpPr>
            <a:spLocks noGrp="1"/>
          </p:cNvSpPr>
          <p:nvPr>
            <p:ph idx="1"/>
          </p:nvPr>
        </p:nvSpPr>
        <p:spPr>
          <a:xfrm>
            <a:off x="275167" y="1704509"/>
            <a:ext cx="5122831" cy="4825929"/>
          </a:xfrm>
        </p:spPr>
        <p:txBody>
          <a:bodyPr vert="horz" lIns="91440" tIns="45720" rIns="91440" bIns="45720" rtlCol="0" anchor="t">
            <a:normAutofit/>
          </a:bodyPr>
          <a:lstStyle/>
          <a:p>
            <a:pPr marL="0" indent="0">
              <a:buNone/>
            </a:pPr>
            <a:r>
              <a:rPr lang="en-US" sz="2000"/>
              <a:t>Every academic unit must ensure that each international graduate student has the appropriate oral proficiency in English before they are assigned direct instructional duties.</a:t>
            </a:r>
            <a:endParaRPr lang="en-US"/>
          </a:p>
          <a:p>
            <a:pPr marL="0" indent="0">
              <a:buNone/>
            </a:pPr>
            <a:endParaRPr lang="en-US" sz="2000"/>
          </a:p>
          <a:p>
            <a:pPr marL="0" indent="0">
              <a:buNone/>
            </a:pPr>
            <a:r>
              <a:rPr lang="en-US" sz="2000"/>
              <a:t>Upcoming Screenings: </a:t>
            </a:r>
          </a:p>
          <a:p>
            <a:pPr marL="342900" indent="-342900"/>
            <a:r>
              <a:rPr lang="en-US" sz="2000"/>
              <a:t>Monday, May 6 </a:t>
            </a:r>
          </a:p>
          <a:p>
            <a:pPr marL="342900" indent="-342900"/>
            <a:r>
              <a:rPr lang="en-US" sz="2000"/>
              <a:t>Monday, June 3</a:t>
            </a:r>
            <a:endParaRPr lang="en-US"/>
          </a:p>
          <a:p>
            <a:pPr marL="342900" indent="-342900"/>
            <a:r>
              <a:rPr lang="en-US" sz="2000"/>
              <a:t>Monday, June 17</a:t>
            </a:r>
          </a:p>
          <a:p>
            <a:pPr marL="0" indent="0">
              <a:buNone/>
            </a:pPr>
            <a:endParaRPr lang="en-US" sz="2000"/>
          </a:p>
          <a:p>
            <a:pPr marL="0" indent="0">
              <a:buNone/>
            </a:pPr>
            <a:r>
              <a:rPr lang="en-US" sz="2000"/>
              <a:t>ITA Orientation: Monday, August 12</a:t>
            </a:r>
          </a:p>
          <a:p>
            <a:pPr marL="0" indent="0">
              <a:buNone/>
            </a:pPr>
            <a:r>
              <a:rPr lang="en-US" sz="2000"/>
              <a:t>Last date for Language Screening before September: Tuesday, August 13th. </a:t>
            </a:r>
          </a:p>
          <a:p>
            <a:pPr marL="342900" indent="-342900"/>
            <a:endParaRPr lang="en-US" sz="2000"/>
          </a:p>
        </p:txBody>
      </p:sp>
      <p:pic>
        <p:nvPicPr>
          <p:cNvPr id="4" name="Content Placeholder 3" descr="A group of women sitting in chairs in a room">
            <a:extLst>
              <a:ext uri="{FF2B5EF4-FFF2-40B4-BE49-F238E27FC236}">
                <a16:creationId xmlns:a16="http://schemas.microsoft.com/office/drawing/2014/main" id="{FCDCA574-62DC-7E54-C26F-0740DBF793CB}"/>
              </a:ext>
            </a:extLst>
          </p:cNvPr>
          <p:cNvPicPr>
            <a:picLocks noChangeAspect="1"/>
          </p:cNvPicPr>
          <p:nvPr/>
        </p:nvPicPr>
        <p:blipFill rotWithShape="1">
          <a:blip r:embed="rId3"/>
          <a:srcRect l="20608" r="15727" b="-1"/>
          <a:stretch/>
        </p:blipFill>
        <p:spPr>
          <a:xfrm>
            <a:off x="5650992" y="10"/>
            <a:ext cx="6541008" cy="6857990"/>
          </a:xfrm>
          <a:prstGeom prst="rect">
            <a:avLst/>
          </a:prstGeom>
        </p:spPr>
      </p:pic>
    </p:spTree>
    <p:extLst>
      <p:ext uri="{BB962C8B-B14F-4D97-AF65-F5344CB8AC3E}">
        <p14:creationId xmlns:p14="http://schemas.microsoft.com/office/powerpoint/2010/main" val="340961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9" name="Rectangle 38">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B0681-A600-D75D-60C6-CC30133959F9}"/>
              </a:ext>
            </a:extLst>
          </p:cNvPr>
          <p:cNvSpPr>
            <a:spLocks noGrp="1"/>
          </p:cNvSpPr>
          <p:nvPr>
            <p:ph type="title"/>
          </p:nvPr>
        </p:nvSpPr>
        <p:spPr>
          <a:xfrm>
            <a:off x="761995" y="307447"/>
            <a:ext cx="5529218" cy="1057016"/>
          </a:xfrm>
        </p:spPr>
        <p:txBody>
          <a:bodyPr>
            <a:normAutofit/>
          </a:bodyPr>
          <a:lstStyle/>
          <a:p>
            <a:r>
              <a:rPr lang="en-US" sz="4000" dirty="0"/>
              <a:t>Student Visa Application</a:t>
            </a:r>
          </a:p>
        </p:txBody>
      </p:sp>
      <p:pic>
        <p:nvPicPr>
          <p:cNvPr id="3" name="Content Placeholder 2" descr="A screenshot of a computer outlining the VISA agenda">
            <a:extLst>
              <a:ext uri="{FF2B5EF4-FFF2-40B4-BE49-F238E27FC236}">
                <a16:creationId xmlns:a16="http://schemas.microsoft.com/office/drawing/2014/main" id="{B15E720F-0A5D-3F2F-1A7A-8BD4B983966D}"/>
              </a:ext>
            </a:extLst>
          </p:cNvPr>
          <p:cNvPicPr>
            <a:picLocks noChangeAspect="1"/>
          </p:cNvPicPr>
          <p:nvPr/>
        </p:nvPicPr>
        <p:blipFill>
          <a:blip r:embed="rId3"/>
          <a:stretch>
            <a:fillRect/>
          </a:stretch>
        </p:blipFill>
        <p:spPr>
          <a:xfrm>
            <a:off x="-110544" y="2030909"/>
            <a:ext cx="6683371" cy="3762702"/>
          </a:xfrm>
          <a:prstGeom prst="rect">
            <a:avLst/>
          </a:prstGeom>
        </p:spPr>
      </p:pic>
      <p:sp>
        <p:nvSpPr>
          <p:cNvPr id="18" name="Content Placeholder 17">
            <a:extLst>
              <a:ext uri="{FF2B5EF4-FFF2-40B4-BE49-F238E27FC236}">
                <a16:creationId xmlns:a16="http://schemas.microsoft.com/office/drawing/2014/main" id="{F54616F2-2DE5-0AEE-C99F-7FE77534D492}"/>
              </a:ext>
            </a:extLst>
          </p:cNvPr>
          <p:cNvSpPr>
            <a:spLocks noGrp="1"/>
          </p:cNvSpPr>
          <p:nvPr>
            <p:ph idx="1"/>
          </p:nvPr>
        </p:nvSpPr>
        <p:spPr>
          <a:xfrm>
            <a:off x="6978843" y="311777"/>
            <a:ext cx="5013258" cy="6432051"/>
          </a:xfrm>
        </p:spPr>
        <p:txBody>
          <a:bodyPr vert="horz" lIns="91440" tIns="45720" rIns="91440" bIns="45720" rtlCol="0" anchor="ctr">
            <a:noAutofit/>
          </a:bodyPr>
          <a:lstStyle/>
          <a:p>
            <a:r>
              <a:rPr lang="en-US" sz="2000"/>
              <a:t>Request I-20/DS-2019</a:t>
            </a:r>
          </a:p>
          <a:p>
            <a:pPr lvl="1">
              <a:buFont typeface="Courier New" panose="020B0604020202020204" pitchFamily="34" charset="0"/>
              <a:buChar char="o"/>
            </a:pPr>
            <a:r>
              <a:rPr lang="en-US" sz="2000"/>
              <a:t>1 </a:t>
            </a:r>
            <a:r>
              <a:rPr lang="en-US" sz="2000" err="1"/>
              <a:t>yr</a:t>
            </a:r>
            <a:r>
              <a:rPr lang="en-US" sz="2000"/>
              <a:t> funding covering COA</a:t>
            </a:r>
          </a:p>
          <a:p>
            <a:pPr lvl="1">
              <a:buFont typeface="Courier New" panose="020B0604020202020204" pitchFamily="34" charset="0"/>
              <a:buChar char="o"/>
            </a:pPr>
            <a:r>
              <a:rPr lang="en-US" sz="2000"/>
              <a:t>Spring starters request confirmation of funding for 1 year</a:t>
            </a:r>
          </a:p>
          <a:p>
            <a:pPr lvl="1">
              <a:buFont typeface="Courier New" panose="020B0604020202020204" pitchFamily="34" charset="0"/>
              <a:buChar char="o"/>
            </a:pPr>
            <a:r>
              <a:rPr lang="en-US" sz="2000"/>
              <a:t>Challenges: Iran</a:t>
            </a:r>
          </a:p>
          <a:p>
            <a:r>
              <a:rPr lang="en-US" sz="2000"/>
              <a:t>Schedule Visa Interview</a:t>
            </a:r>
          </a:p>
          <a:p>
            <a:pPr lvl="1">
              <a:buFont typeface="Courier New" panose="020B0604020202020204" pitchFamily="34" charset="0"/>
              <a:buChar char="o"/>
            </a:pPr>
            <a:r>
              <a:rPr lang="en-US" sz="2000"/>
              <a:t>Admin Processing may require research plan and advisor CV</a:t>
            </a:r>
          </a:p>
          <a:p>
            <a:pPr lvl="1">
              <a:buFont typeface="Courier New" panose="020B0604020202020204" pitchFamily="34" charset="0"/>
              <a:buChar char="o"/>
            </a:pPr>
            <a:endParaRPr lang="en-US" sz="2000"/>
          </a:p>
          <a:p>
            <a:pPr lvl="1">
              <a:buFont typeface="Courier New" panose="020B0604020202020204" pitchFamily="34" charset="0"/>
              <a:buChar char="o"/>
            </a:pPr>
            <a:endParaRPr lang="en-US" sz="2000"/>
          </a:p>
          <a:p>
            <a:endParaRPr lang="en-US" sz="2000"/>
          </a:p>
          <a:p>
            <a:r>
              <a:rPr lang="en-US" sz="2000"/>
              <a:t>ISSS Pre-arrival Emails</a:t>
            </a:r>
          </a:p>
          <a:p>
            <a:r>
              <a:rPr lang="en-US" sz="2000"/>
              <a:t>ISSS Website</a:t>
            </a:r>
          </a:p>
          <a:p>
            <a:pPr lvl="1">
              <a:buFont typeface="Courier New" panose="020B0604020202020204" pitchFamily="34" charset="0"/>
              <a:buChar char="o"/>
            </a:pPr>
            <a:r>
              <a:rPr lang="en-US" sz="2000">
                <a:ea typeface="+mn-lt"/>
                <a:cs typeface="+mn-lt"/>
              </a:rPr>
              <a:t>Video Guides</a:t>
            </a:r>
            <a:endParaRPr lang="en-US" sz="2000"/>
          </a:p>
          <a:p>
            <a:r>
              <a:rPr lang="en-US" sz="2000"/>
              <a:t>New Student Webinars</a:t>
            </a:r>
          </a:p>
          <a:p>
            <a:pPr marL="0" indent="0">
              <a:buNone/>
            </a:pPr>
            <a:r>
              <a:rPr lang="en-US" sz="2000">
                <a:latin typeface="Aptos"/>
                <a:cs typeface="Segoe UI"/>
                <a:hlinkClick r:id="rId4"/>
              </a:rPr>
              <a:t>https://isss.uconn.edu/webinars/</a:t>
            </a:r>
            <a:r>
              <a:rPr lang="en-US" sz="2000">
                <a:ea typeface="+mn-lt"/>
                <a:cs typeface="+mn-lt"/>
              </a:rPr>
              <a:t> </a:t>
            </a:r>
            <a:endParaRPr lang="en-US" sz="2000"/>
          </a:p>
          <a:p>
            <a:endParaRPr lang="en-US" sz="1100"/>
          </a:p>
        </p:txBody>
      </p:sp>
    </p:spTree>
    <p:extLst>
      <p:ext uri="{BB962C8B-B14F-4D97-AF65-F5344CB8AC3E}">
        <p14:creationId xmlns:p14="http://schemas.microsoft.com/office/powerpoint/2010/main" val="26797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8F1C8-F28C-6E68-93D9-04913836E9DB}"/>
              </a:ext>
            </a:extLst>
          </p:cNvPr>
          <p:cNvSpPr>
            <a:spLocks noGrp="1"/>
          </p:cNvSpPr>
          <p:nvPr>
            <p:ph type="title"/>
          </p:nvPr>
        </p:nvSpPr>
        <p:spPr>
          <a:xfrm>
            <a:off x="838201" y="345810"/>
            <a:ext cx="5120561" cy="1325563"/>
          </a:xfrm>
        </p:spPr>
        <p:txBody>
          <a:bodyPr>
            <a:normAutofit/>
          </a:bodyPr>
          <a:lstStyle/>
          <a:p>
            <a:r>
              <a:rPr lang="en-US" dirty="0"/>
              <a:t>Welcome &amp; Support Program - </a:t>
            </a:r>
            <a:r>
              <a:rPr lang="en-US" dirty="0">
                <a:solidFill>
                  <a:srgbClr val="002060"/>
                </a:solidFill>
              </a:rPr>
              <a:t>Storrs</a:t>
            </a:r>
          </a:p>
        </p:txBody>
      </p:sp>
      <p:sp>
        <p:nvSpPr>
          <p:cNvPr id="3" name="Content Placeholder 2">
            <a:extLst>
              <a:ext uri="{FF2B5EF4-FFF2-40B4-BE49-F238E27FC236}">
                <a16:creationId xmlns:a16="http://schemas.microsoft.com/office/drawing/2014/main" id="{48AFB1D4-4FF0-D600-B1FE-AD1358A8BB9D}"/>
              </a:ext>
            </a:extLst>
          </p:cNvPr>
          <p:cNvSpPr>
            <a:spLocks noGrp="1"/>
          </p:cNvSpPr>
          <p:nvPr>
            <p:ph idx="1"/>
          </p:nvPr>
        </p:nvSpPr>
        <p:spPr>
          <a:xfrm>
            <a:off x="677780" y="1825625"/>
            <a:ext cx="5414725" cy="4351338"/>
          </a:xfrm>
        </p:spPr>
        <p:txBody>
          <a:bodyPr vert="horz" lIns="91440" tIns="45720" rIns="91440" bIns="45720" rtlCol="0" anchor="t">
            <a:normAutofit/>
          </a:bodyPr>
          <a:lstStyle/>
          <a:p>
            <a:pPr marL="457200" lvl="1" indent="0">
              <a:buNone/>
            </a:pPr>
            <a:endParaRPr lang="en-US" sz="1400" dirty="0">
              <a:latin typeface="Aptos"/>
              <a:cs typeface="Arial"/>
            </a:endParaRPr>
          </a:p>
          <a:p>
            <a:pPr marL="457200" lvl="1" indent="0">
              <a:buNone/>
            </a:pPr>
            <a:r>
              <a:rPr lang="en-US" sz="1400" dirty="0">
                <a:latin typeface="Aptos"/>
                <a:cs typeface="Arial"/>
              </a:rPr>
              <a:t>Arrival to Campus  ---&gt;  </a:t>
            </a:r>
            <a:r>
              <a:rPr lang="en-US" sz="1600" b="1" dirty="0">
                <a:latin typeface="Aptos"/>
                <a:cs typeface="Arial"/>
              </a:rPr>
              <a:t>8/16/2024</a:t>
            </a:r>
            <a:r>
              <a:rPr lang="en-US" sz="1400" dirty="0">
                <a:latin typeface="Aptos"/>
                <a:cs typeface="Arial"/>
              </a:rPr>
              <a:t> </a:t>
            </a:r>
            <a:br>
              <a:rPr lang="en-US" sz="1400" dirty="0">
                <a:latin typeface="Aptos"/>
                <a:cs typeface="Arial"/>
              </a:rPr>
            </a:br>
            <a:r>
              <a:rPr lang="en-US" sz="1400" dirty="0">
                <a:latin typeface="Aptos"/>
                <a:cs typeface="Arial"/>
              </a:rPr>
              <a:t>(Move in to On-Campus Housing)</a:t>
            </a:r>
          </a:p>
          <a:p>
            <a:pPr marL="457200" lvl="1" indent="0">
              <a:buNone/>
            </a:pPr>
            <a:br>
              <a:rPr lang="en-US" sz="1400" dirty="0">
                <a:latin typeface="Aptos"/>
                <a:cs typeface="Arial"/>
              </a:rPr>
            </a:br>
            <a:r>
              <a:rPr lang="en-US" sz="1400" dirty="0">
                <a:latin typeface="Aptos"/>
                <a:cs typeface="Arial"/>
                <a:hlinkClick r:id="rId3"/>
              </a:rPr>
              <a:t>CISS Welcome &amp; Support Program</a:t>
            </a:r>
            <a:r>
              <a:rPr lang="en-US" sz="1400" dirty="0">
                <a:latin typeface="Aptos"/>
                <a:cs typeface="Arial"/>
              </a:rPr>
              <a:t> (</a:t>
            </a:r>
            <a:r>
              <a:rPr lang="en-US" sz="1400" b="1" dirty="0">
                <a:solidFill>
                  <a:srgbClr val="002060"/>
                </a:solidFill>
                <a:latin typeface="Aptos"/>
                <a:cs typeface="Arial"/>
              </a:rPr>
              <a:t>required</a:t>
            </a:r>
            <a:r>
              <a:rPr lang="en-US" sz="1400" dirty="0">
                <a:latin typeface="Aptos"/>
                <a:cs typeface="Arial"/>
              </a:rPr>
              <a:t>) ---&gt; </a:t>
            </a:r>
            <a:r>
              <a:rPr lang="en-US" sz="1600" b="1" dirty="0">
                <a:latin typeface="Aptos"/>
                <a:cs typeface="Arial"/>
              </a:rPr>
              <a:t>8/19/2024</a:t>
            </a:r>
            <a:br>
              <a:rPr lang="en-US" sz="1400" b="1" dirty="0">
                <a:latin typeface="Aptos"/>
                <a:cs typeface="Arial"/>
              </a:rPr>
            </a:br>
            <a:r>
              <a:rPr lang="en-US" sz="1400" b="1" dirty="0">
                <a:latin typeface="Aptos"/>
                <a:cs typeface="Arial"/>
              </a:rPr>
              <a:t>         SAVE THE DATE!</a:t>
            </a:r>
          </a:p>
          <a:p>
            <a:pPr marL="0" indent="0">
              <a:buNone/>
            </a:pPr>
            <a:endParaRPr lang="en-US" sz="1400" dirty="0">
              <a:latin typeface="Aptos"/>
              <a:cs typeface="Arial"/>
            </a:endParaRPr>
          </a:p>
          <a:p>
            <a:pPr marL="800100" lvl="1" indent="-342900">
              <a:buFont typeface="Arial"/>
              <a:buChar char="•"/>
            </a:pPr>
            <a:r>
              <a:rPr lang="en-US" sz="1400" dirty="0">
                <a:hlinkClick r:id="rId4"/>
              </a:rPr>
              <a:t>Submit Arrival Documents</a:t>
            </a:r>
            <a:r>
              <a:rPr lang="en-US" sz="1400" dirty="0"/>
              <a:t> online</a:t>
            </a:r>
          </a:p>
          <a:p>
            <a:pPr marL="800100" lvl="1" indent="-342900">
              <a:buFont typeface="Arial"/>
              <a:buChar char="•"/>
            </a:pPr>
            <a:r>
              <a:rPr lang="en-US" sz="1400" dirty="0">
                <a:ea typeface="+mn-lt"/>
                <a:cs typeface="+mn-lt"/>
              </a:rPr>
              <a:t>F/J Immigration Presentation</a:t>
            </a:r>
            <a:endParaRPr lang="en-US" sz="1400" dirty="0">
              <a:latin typeface="Aptos"/>
              <a:cs typeface="Arial"/>
            </a:endParaRPr>
          </a:p>
          <a:p>
            <a:pPr marL="800100" lvl="1" indent="-342900">
              <a:buFont typeface="Arial"/>
              <a:buChar char="•"/>
            </a:pPr>
            <a:r>
              <a:rPr lang="en-US" sz="1400" dirty="0">
                <a:latin typeface="Aptos"/>
                <a:cs typeface="Arial"/>
              </a:rPr>
              <a:t>Apply Social Security Number, DMV</a:t>
            </a:r>
          </a:p>
          <a:p>
            <a:pPr marL="800100" lvl="1" indent="-342900">
              <a:buFont typeface="Arial"/>
              <a:buChar char="•"/>
            </a:pPr>
            <a:r>
              <a:rPr lang="en-US" sz="1400" dirty="0">
                <a:ea typeface="+mn-lt"/>
                <a:cs typeface="+mn-lt"/>
              </a:rPr>
              <a:t>Open Bank Accounts/Cell Phone</a:t>
            </a:r>
          </a:p>
          <a:p>
            <a:pPr marL="800100" lvl="1" indent="-342900">
              <a:buFont typeface="Arial"/>
              <a:buChar char="•"/>
            </a:pPr>
            <a:r>
              <a:rPr lang="en-US" sz="1400" dirty="0">
                <a:latin typeface="Aptos"/>
                <a:cs typeface="Arial"/>
              </a:rPr>
              <a:t>*Submit </a:t>
            </a:r>
            <a:r>
              <a:rPr lang="en-US" sz="1400" dirty="0">
                <a:latin typeface="Aptos"/>
                <a:cs typeface="Arial"/>
                <a:hlinkClick r:id="rId5"/>
              </a:rPr>
              <a:t>Foreign National Information Form</a:t>
            </a:r>
            <a:endParaRPr lang="en-US" sz="1400" dirty="0">
              <a:cs typeface="Arial"/>
            </a:endParaRPr>
          </a:p>
          <a:p>
            <a:pPr marL="800100" lvl="1" indent="-342900">
              <a:buFont typeface="Arial"/>
              <a:buChar char="•"/>
            </a:pPr>
            <a:r>
              <a:rPr lang="en-US" sz="1400" dirty="0">
                <a:latin typeface="Aptos"/>
                <a:cs typeface="Arial"/>
              </a:rPr>
              <a:t>*Review </a:t>
            </a:r>
            <a:r>
              <a:rPr lang="en-US" sz="1400" dirty="0">
                <a:latin typeface="Aptos"/>
                <a:cs typeface="Arial"/>
                <a:hlinkClick r:id="rId6"/>
              </a:rPr>
              <a:t>TGS GA Onboarding Page</a:t>
            </a:r>
          </a:p>
          <a:p>
            <a:pPr marL="457200" lvl="1" indent="0">
              <a:buNone/>
            </a:pPr>
            <a:endParaRPr lang="en-US" sz="1400" dirty="0">
              <a:latin typeface="Aptos"/>
              <a:cs typeface="Arial"/>
            </a:endParaRPr>
          </a:p>
          <a:p>
            <a:pPr marL="0" indent="0">
              <a:buNone/>
            </a:pPr>
            <a:r>
              <a:rPr lang="en-US" sz="1000" dirty="0"/>
              <a:t>*Academic Department Initiated Support</a:t>
            </a:r>
          </a:p>
        </p:txBody>
      </p:sp>
      <p:pic>
        <p:nvPicPr>
          <p:cNvPr id="5" name="Picture 4" descr="A sign with text saying &quot;Arrivals&quot; and a plane on it">
            <a:extLst>
              <a:ext uri="{FF2B5EF4-FFF2-40B4-BE49-F238E27FC236}">
                <a16:creationId xmlns:a16="http://schemas.microsoft.com/office/drawing/2014/main" id="{A987C9BA-FAE9-2384-BB0F-D46CF68D9E73}"/>
              </a:ext>
            </a:extLst>
          </p:cNvPr>
          <p:cNvPicPr>
            <a:picLocks noChangeAspect="1"/>
          </p:cNvPicPr>
          <p:nvPr/>
        </p:nvPicPr>
        <p:blipFill rotWithShape="1">
          <a:blip r:embed="rId7"/>
          <a:srcRect l="17217" r="10128" b="-3"/>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1" name="Arc 2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a:extLst>
              <a:ext uri="{FF2B5EF4-FFF2-40B4-BE49-F238E27FC236}">
                <a16:creationId xmlns:a16="http://schemas.microsoft.com/office/drawing/2014/main" id="{23505D31-BCBE-AC5B-E142-002B88648BDC}"/>
              </a:ext>
              <a:ext uri="{C183D7F6-B498-43B3-948B-1728B52AA6E4}">
                <adec:decorative xmlns:adec="http://schemas.microsoft.com/office/drawing/2017/decorative" val="1"/>
              </a:ext>
            </a:extLst>
          </p:cNvPr>
          <p:cNvPicPr>
            <a:picLocks noChangeAspect="1"/>
          </p:cNvPicPr>
          <p:nvPr/>
        </p:nvPicPr>
        <p:blipFill rotWithShape="1">
          <a:blip r:embed="rId8"/>
          <a:srcRect l="4655" r="16663" b="2"/>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4" name="Picture 3" descr="Post It Memo Pin · Free image on Pixabay">
            <a:extLst>
              <a:ext uri="{FF2B5EF4-FFF2-40B4-BE49-F238E27FC236}">
                <a16:creationId xmlns:a16="http://schemas.microsoft.com/office/drawing/2014/main" id="{DB7D52E9-901B-30C1-B01C-9D619E65856A}"/>
              </a:ext>
            </a:extLst>
          </p:cNvPr>
          <p:cNvPicPr>
            <a:picLocks noChangeAspect="1"/>
          </p:cNvPicPr>
          <p:nvPr/>
        </p:nvPicPr>
        <p:blipFill rotWithShape="1">
          <a:blip r:embed="rId9"/>
          <a:srcRect l="18647" r="17819" b="4"/>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7" name="TextBox 6">
            <a:extLst>
              <a:ext uri="{FF2B5EF4-FFF2-40B4-BE49-F238E27FC236}">
                <a16:creationId xmlns:a16="http://schemas.microsoft.com/office/drawing/2014/main" id="{177D865A-3D59-0C06-D626-33226A8A8FC3}"/>
              </a:ext>
            </a:extLst>
          </p:cNvPr>
          <p:cNvSpPr txBox="1"/>
          <p:nvPr/>
        </p:nvSpPr>
        <p:spPr>
          <a:xfrm>
            <a:off x="409942" y="6028612"/>
            <a:ext cx="57276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10"/>
              </a:rPr>
              <a:t>https://isss.uconn.edu/gr-orientation/</a:t>
            </a:r>
            <a:r>
              <a:rPr lang="en-US" dirty="0"/>
              <a:t> </a:t>
            </a:r>
          </a:p>
        </p:txBody>
      </p:sp>
    </p:spTree>
    <p:extLst>
      <p:ext uri="{BB962C8B-B14F-4D97-AF65-F5344CB8AC3E}">
        <p14:creationId xmlns:p14="http://schemas.microsoft.com/office/powerpoint/2010/main" val="326079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E3DCB6C2-EAC2-BDA8-EF36-F6C3AAEC3947}"/>
              </a:ext>
              <a:ext uri="{C183D7F6-B498-43B3-948B-1728B52AA6E4}">
                <adec:decorative xmlns:adec="http://schemas.microsoft.com/office/drawing/2017/decorative" val="1"/>
              </a:ext>
            </a:extLst>
          </p:cNvPr>
          <p:cNvPicPr>
            <a:picLocks noChangeAspect="1"/>
          </p:cNvPicPr>
          <p:nvPr/>
        </p:nvPicPr>
        <p:blipFill rotWithShape="1">
          <a:blip r:embed="rId2"/>
          <a:srcRect l="22238" r="17751" b="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DA36143-2543-6513-8AE1-899AB189A8EA}"/>
              </a:ext>
              <a:ext uri="{C183D7F6-B498-43B3-948B-1728B52AA6E4}">
                <adec:decorative xmlns:adec="http://schemas.microsoft.com/office/drawing/2017/decorative" val="1"/>
              </a:ext>
            </a:extLst>
          </p:cNvPr>
          <p:cNvSpPr txBox="1"/>
          <p:nvPr/>
        </p:nvSpPr>
        <p:spPr>
          <a:xfrm>
            <a:off x="31296" y="-2722"/>
            <a:ext cx="12121241" cy="6730092"/>
          </a:xfrm>
          <a:prstGeom prst="rect">
            <a:avLst/>
          </a:prstGeom>
          <a:solidFill>
            <a:srgbClr val="CAEEFB">
              <a:alpha val="40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itle 1">
            <a:extLst>
              <a:ext uri="{FF2B5EF4-FFF2-40B4-BE49-F238E27FC236}">
                <a16:creationId xmlns:a16="http://schemas.microsoft.com/office/drawing/2014/main" id="{7AF5CE30-C937-B250-0C1C-55683A414E1A}"/>
              </a:ext>
            </a:extLst>
          </p:cNvPr>
          <p:cNvSpPr>
            <a:spLocks noGrp="1"/>
          </p:cNvSpPr>
          <p:nvPr>
            <p:ph type="title" idx="4294967295"/>
          </p:nvPr>
        </p:nvSpPr>
        <p:spPr>
          <a:xfrm>
            <a:off x="68263" y="222250"/>
            <a:ext cx="12125325" cy="8112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a:ea typeface="+mj-ea"/>
                <a:cs typeface="+mj-cs"/>
              </a:rPr>
              <a:t>Welcome and Support Program - Regional Graduate Students</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 Placeholder 2">
            <a:extLst>
              <a:ext uri="{FF2B5EF4-FFF2-40B4-BE49-F238E27FC236}">
                <a16:creationId xmlns:a16="http://schemas.microsoft.com/office/drawing/2014/main" id="{DC36C206-0CB2-FD0D-37CC-0CF4AF3CCC88}"/>
              </a:ext>
            </a:extLst>
          </p:cNvPr>
          <p:cNvSpPr txBox="1">
            <a:spLocks/>
          </p:cNvSpPr>
          <p:nvPr/>
        </p:nvSpPr>
        <p:spPr>
          <a:xfrm>
            <a:off x="839788" y="1042988"/>
            <a:ext cx="5157787" cy="4619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lumMod val="75000"/>
                    <a:lumOff val="25000"/>
                  </a:schemeClr>
                </a:solidFill>
              </a:rPr>
              <a:t>HARTFORD/AVERY POINT</a:t>
            </a:r>
            <a:endParaRPr lang="en-US">
              <a:solidFill>
                <a:schemeClr val="tx2">
                  <a:lumMod val="75000"/>
                  <a:lumOff val="25000"/>
                </a:schemeClr>
              </a:solidFill>
            </a:endParaRPr>
          </a:p>
        </p:txBody>
      </p:sp>
      <p:sp>
        <p:nvSpPr>
          <p:cNvPr id="10" name="Content Placeholder 3">
            <a:extLst>
              <a:ext uri="{FF2B5EF4-FFF2-40B4-BE49-F238E27FC236}">
                <a16:creationId xmlns:a16="http://schemas.microsoft.com/office/drawing/2014/main" id="{9E43AB34-F510-23E2-F70F-3BC3873A47A5}"/>
              </a:ext>
            </a:extLst>
          </p:cNvPr>
          <p:cNvSpPr>
            <a:spLocks noGrp="1"/>
          </p:cNvSpPr>
          <p:nvPr/>
        </p:nvSpPr>
        <p:spPr>
          <a:xfrm>
            <a:off x="449263" y="1800225"/>
            <a:ext cx="5386387" cy="45989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bg1"/>
                </a:solidFill>
              </a:rPr>
              <a:t>Hartford Welcome Program</a:t>
            </a:r>
          </a:p>
          <a:p>
            <a:pPr lvl="1">
              <a:buFont typeface="Courier New" panose="020B0604020202020204" pitchFamily="34" charset="0"/>
              <a:buChar char="o"/>
            </a:pPr>
            <a:r>
              <a:rPr lang="en-US">
                <a:solidFill>
                  <a:schemeClr val="bg1"/>
                </a:solidFill>
              </a:rPr>
              <a:t>August 19</a:t>
            </a:r>
          </a:p>
          <a:p>
            <a:pPr lvl="1">
              <a:buFont typeface="Courier New" panose="020B0604020202020204" pitchFamily="34" charset="0"/>
              <a:buChar char="o"/>
            </a:pPr>
            <a:endParaRPr lang="en-US">
              <a:solidFill>
                <a:schemeClr val="bg1"/>
              </a:solidFill>
            </a:endParaRPr>
          </a:p>
          <a:p>
            <a:r>
              <a:rPr lang="en-US" b="1">
                <a:solidFill>
                  <a:schemeClr val="bg1"/>
                </a:solidFill>
              </a:rPr>
              <a:t>Avery Point Welcome Program</a:t>
            </a:r>
          </a:p>
          <a:p>
            <a:pPr lvl="1">
              <a:buFont typeface="Courier New" panose="020B0604020202020204" pitchFamily="34" charset="0"/>
              <a:buChar char="o"/>
            </a:pPr>
            <a:r>
              <a:rPr lang="en-US">
                <a:solidFill>
                  <a:schemeClr val="bg1"/>
                </a:solidFill>
              </a:rPr>
              <a:t>Individualized</a:t>
            </a:r>
          </a:p>
          <a:p>
            <a:pPr lvl="1">
              <a:buFont typeface="Courier New" panose="020B0604020202020204" pitchFamily="34" charset="0"/>
              <a:buChar char="o"/>
            </a:pPr>
            <a:r>
              <a:rPr lang="en-US">
                <a:solidFill>
                  <a:schemeClr val="bg1"/>
                </a:solidFill>
              </a:rPr>
              <a:t>Students invited to attend Storrs program</a:t>
            </a:r>
          </a:p>
        </p:txBody>
      </p:sp>
      <p:sp>
        <p:nvSpPr>
          <p:cNvPr id="13" name="Text Placeholder 4">
            <a:extLst>
              <a:ext uri="{FF2B5EF4-FFF2-40B4-BE49-F238E27FC236}">
                <a16:creationId xmlns:a16="http://schemas.microsoft.com/office/drawing/2014/main" id="{98887CDD-89EB-15F4-8FD5-641DAC2594D7}"/>
              </a:ext>
            </a:extLst>
          </p:cNvPr>
          <p:cNvSpPr txBox="1">
            <a:spLocks/>
          </p:cNvSpPr>
          <p:nvPr/>
        </p:nvSpPr>
        <p:spPr>
          <a:xfrm>
            <a:off x="6686550" y="973773"/>
            <a:ext cx="5183188" cy="51911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lumMod val="75000"/>
                    <a:lumOff val="25000"/>
                  </a:schemeClr>
                </a:solidFill>
              </a:rPr>
              <a:t>STAMFORD/WATERBURY</a:t>
            </a:r>
            <a:endParaRPr lang="en-US"/>
          </a:p>
        </p:txBody>
      </p:sp>
      <p:sp>
        <p:nvSpPr>
          <p:cNvPr id="11" name="Content Placeholder 5">
            <a:extLst>
              <a:ext uri="{FF2B5EF4-FFF2-40B4-BE49-F238E27FC236}">
                <a16:creationId xmlns:a16="http://schemas.microsoft.com/office/drawing/2014/main" id="{03EBE980-74D6-E39C-F82E-B8F0F0DE3CB3}"/>
              </a:ext>
            </a:extLst>
          </p:cNvPr>
          <p:cNvSpPr>
            <a:spLocks noGrp="1"/>
          </p:cNvSpPr>
          <p:nvPr/>
        </p:nvSpPr>
        <p:spPr>
          <a:xfrm>
            <a:off x="6238875" y="1798955"/>
            <a:ext cx="5507038" cy="40274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bg1"/>
                </a:solidFill>
              </a:rPr>
              <a:t>Stamford Welcome Program</a:t>
            </a:r>
          </a:p>
          <a:p>
            <a:pPr lvl="1">
              <a:buFont typeface="Courier New" panose="020B0604020202020204" pitchFamily="34" charset="0"/>
              <a:buChar char="o"/>
            </a:pPr>
            <a:r>
              <a:rPr lang="en-US" sz="2000">
                <a:solidFill>
                  <a:schemeClr val="bg1"/>
                </a:solidFill>
                <a:latin typeface="Arial"/>
                <a:cs typeface="Arial"/>
              </a:rPr>
              <a:t>August 19 for graduate students, ISSS session and university and campus resources</a:t>
            </a:r>
          </a:p>
          <a:p>
            <a:pPr lvl="1">
              <a:buFont typeface="Courier New" panose="020B0604020202020204" pitchFamily="34" charset="0"/>
              <a:buChar char="o"/>
            </a:pPr>
            <a:r>
              <a:rPr lang="en-US" sz="2000">
                <a:solidFill>
                  <a:schemeClr val="bg1"/>
                </a:solidFill>
                <a:latin typeface="Arial"/>
                <a:cs typeface="Arial"/>
              </a:rPr>
              <a:t>August 21 for undergraduate students, academic advising/major review, ISSS session, campus tour, city tour, residence life tour</a:t>
            </a:r>
          </a:p>
          <a:p>
            <a:r>
              <a:rPr lang="en-US" b="1">
                <a:solidFill>
                  <a:schemeClr val="bg1"/>
                </a:solidFill>
              </a:rPr>
              <a:t>Waterbury Welcome Program</a:t>
            </a:r>
            <a:endParaRPr lang="en-US" sz="2000">
              <a:solidFill>
                <a:schemeClr val="bg1"/>
              </a:solidFill>
            </a:endParaRPr>
          </a:p>
          <a:p>
            <a:pPr lvl="1">
              <a:buFont typeface="Courier New" panose="020B0604020202020204" pitchFamily="34" charset="0"/>
              <a:buChar char="o"/>
            </a:pPr>
            <a:r>
              <a:rPr lang="en-US" sz="2000">
                <a:solidFill>
                  <a:schemeClr val="bg1"/>
                </a:solidFill>
              </a:rPr>
              <a:t>One</a:t>
            </a:r>
            <a:r>
              <a:rPr lang="en-US" sz="2000">
                <a:solidFill>
                  <a:schemeClr val="bg1"/>
                </a:solidFill>
                <a:ea typeface="+mn-lt"/>
                <a:cs typeface="+mn-lt"/>
              </a:rPr>
              <a:t> on one individualized</a:t>
            </a:r>
          </a:p>
          <a:p>
            <a:pPr lvl="1">
              <a:buFont typeface="Courier New" panose="020B0604020202020204" pitchFamily="34" charset="0"/>
              <a:buChar char="o"/>
            </a:pPr>
            <a:r>
              <a:rPr lang="en-US" sz="2000">
                <a:solidFill>
                  <a:schemeClr val="bg1"/>
                </a:solidFill>
              </a:rPr>
              <a:t>Currently only UG students in Waterbury</a:t>
            </a:r>
          </a:p>
        </p:txBody>
      </p:sp>
      <p:sp>
        <p:nvSpPr>
          <p:cNvPr id="15" name="TextBox 14">
            <a:extLst>
              <a:ext uri="{FF2B5EF4-FFF2-40B4-BE49-F238E27FC236}">
                <a16:creationId xmlns:a16="http://schemas.microsoft.com/office/drawing/2014/main" id="{B0C8DFEE-4EA3-733C-3FE0-2EC007EA043C}"/>
              </a:ext>
            </a:extLst>
          </p:cNvPr>
          <p:cNvSpPr txBox="1"/>
          <p:nvPr/>
        </p:nvSpPr>
        <p:spPr>
          <a:xfrm>
            <a:off x="409942" y="6028612"/>
            <a:ext cx="57276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hlinkClick r:id="rId3">
                  <a:extLst>
                    <a:ext uri="{A12FA001-AC4F-418D-AE19-62706E023703}">
                      <ahyp:hlinkClr xmlns:ahyp="http://schemas.microsoft.com/office/drawing/2018/hyperlinkcolor" val="tx"/>
                    </a:ext>
                  </a:extLst>
                </a:hlinkClick>
              </a:rPr>
              <a:t>https://isss.uconn.edu/gr-orientation/</a:t>
            </a:r>
            <a:r>
              <a:rPr lang="en-US" b="1">
                <a:solidFill>
                  <a:schemeClr val="bg1"/>
                </a:solidFill>
              </a:rPr>
              <a:t> </a:t>
            </a:r>
          </a:p>
        </p:txBody>
      </p:sp>
    </p:spTree>
    <p:extLst>
      <p:ext uri="{BB962C8B-B14F-4D97-AF65-F5344CB8AC3E}">
        <p14:creationId xmlns:p14="http://schemas.microsoft.com/office/powerpoint/2010/main" val="76176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4ba673-9c90-4e88-928d-ade57ab8da21" xsi:nil="true"/>
    <lcf76f155ced4ddcb4097134ff3c332f xmlns="21de0696-fac1-449f-83e1-a313c2246985">
      <Terms xmlns="http://schemas.microsoft.com/office/infopath/2007/PartnerControls"/>
    </lcf76f155ced4ddcb4097134ff3c332f>
    <SharedWithUsers xmlns="2a4ba673-9c90-4e88-928d-ade57ab8da21">
      <UserInfo>
        <DisplayName/>
        <AccountId xsi:nil="true"/>
        <AccountType/>
      </UserInfo>
    </SharedWithUsers>
    <MediaLengthInSeconds xmlns="21de0696-fac1-449f-83e1-a313c224698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C4E339A15B324FA2184F51C3AFCE3D" ma:contentTypeVersion="15" ma:contentTypeDescription="Create a new document." ma:contentTypeScope="" ma:versionID="6d8f0088615adb0db2a4db1bc6ca2a76">
  <xsd:schema xmlns:xsd="http://www.w3.org/2001/XMLSchema" xmlns:xs="http://www.w3.org/2001/XMLSchema" xmlns:p="http://schemas.microsoft.com/office/2006/metadata/properties" xmlns:ns2="21de0696-fac1-449f-83e1-a313c2246985" xmlns:ns3="2a4ba673-9c90-4e88-928d-ade57ab8da21" targetNamespace="http://schemas.microsoft.com/office/2006/metadata/properties" ma:root="true" ma:fieldsID="33a36899d745a9113d7a7131c15622b5" ns2:_="" ns3:_="">
    <xsd:import namespace="21de0696-fac1-449f-83e1-a313c2246985"/>
    <xsd:import namespace="2a4ba673-9c90-4e88-928d-ade57ab8da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de0696-fac1-449f-83e1-a313c2246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4ba673-9c90-4e88-928d-ade57ab8da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8f4b1a8-8620-46af-83a4-7881504c6c7b}" ma:internalName="TaxCatchAll" ma:showField="CatchAllData" ma:web="2a4ba673-9c90-4e88-928d-ade57ab8da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2C851C-6037-4B9E-8F3C-7D8C9F27AA99}">
  <ds:schemaRefs>
    <ds:schemaRef ds:uri="21de0696-fac1-449f-83e1-a313c2246985"/>
    <ds:schemaRef ds:uri="2a4ba673-9c90-4e88-928d-ade57ab8da2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8E80FF7-6473-4CD9-8D99-B0E04291CE28}">
  <ds:schemaRefs>
    <ds:schemaRef ds:uri="21de0696-fac1-449f-83e1-a313c2246985"/>
    <ds:schemaRef ds:uri="2a4ba673-9c90-4e88-928d-ade57ab8da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15286A-875A-4D35-92FB-1E37675435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1363</Words>
  <Application>Microsoft Office PowerPoint</Application>
  <PresentationFormat>Widescreen</PresentationFormat>
  <Paragraphs>169</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Arial</vt:lpstr>
      <vt:lpstr>Calibri</vt:lpstr>
      <vt:lpstr>Courier New</vt:lpstr>
      <vt:lpstr>Courier New,monospace</vt:lpstr>
      <vt:lpstr>Wingdings</vt:lpstr>
      <vt:lpstr>Wingdings,Sans-Serif</vt:lpstr>
      <vt:lpstr>office theme</vt:lpstr>
      <vt:lpstr>Graduating and Onboarding International Students</vt:lpstr>
      <vt:lpstr>AGENDA</vt:lpstr>
      <vt:lpstr>Continuing Students Topics</vt:lpstr>
      <vt:lpstr>Spring Term Grads</vt:lpstr>
      <vt:lpstr>Summer Term Grads</vt:lpstr>
      <vt:lpstr>ITA Testing</vt:lpstr>
      <vt:lpstr>Student Visa Application</vt:lpstr>
      <vt:lpstr>Welcome &amp; Support Program - Storrs</vt:lpstr>
      <vt:lpstr>Welcome and Support Program - Regional Graduate Students </vt:lpstr>
      <vt:lpstr>Postdoctoral Research Associates: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
  <cp:lastModifiedBy>Corcoran, Jack</cp:lastModifiedBy>
  <cp:revision>9</cp:revision>
  <dcterms:created xsi:type="dcterms:W3CDTF">2024-03-26T13:50:45Z</dcterms:created>
  <dcterms:modified xsi:type="dcterms:W3CDTF">2024-04-15T14:13:47Z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0x01010027C4E339A15B324FA2184F51C3AFCE3D</vt:lpwstr>
  </property>
  <property fmtid="{D5CDD505-2E9C-101B-9397-08002B2CF9AE}" pid="3" name="Order">
    <vt:r8>7292100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