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8" r:id="rId1"/>
    <p:sldMasterId id="2147483659" r:id="rId2"/>
  </p:sldMasterIdLst>
  <p:notesMasterIdLst>
    <p:notesMasterId r:id="rId35"/>
  </p:notesMasterIdLst>
  <p:sldIdLst>
    <p:sldId id="256" r:id="rId3"/>
    <p:sldId id="286" r:id="rId4"/>
    <p:sldId id="257" r:id="rId5"/>
    <p:sldId id="302" r:id="rId6"/>
    <p:sldId id="291" r:id="rId7"/>
    <p:sldId id="747" r:id="rId8"/>
    <p:sldId id="305" r:id="rId9"/>
    <p:sldId id="753" r:id="rId10"/>
    <p:sldId id="304" r:id="rId11"/>
    <p:sldId id="259" r:id="rId12"/>
    <p:sldId id="751" r:id="rId13"/>
    <p:sldId id="752" r:id="rId14"/>
    <p:sldId id="754" r:id="rId15"/>
    <p:sldId id="750" r:id="rId16"/>
    <p:sldId id="258" r:id="rId17"/>
    <p:sldId id="300" r:id="rId18"/>
    <p:sldId id="290" r:id="rId19"/>
    <p:sldId id="748" r:id="rId20"/>
    <p:sldId id="281" r:id="rId21"/>
    <p:sldId id="301" r:id="rId22"/>
    <p:sldId id="282" r:id="rId23"/>
    <p:sldId id="284" r:id="rId24"/>
    <p:sldId id="293" r:id="rId25"/>
    <p:sldId id="740" r:id="rId26"/>
    <p:sldId id="741" r:id="rId27"/>
    <p:sldId id="742" r:id="rId28"/>
    <p:sldId id="743" r:id="rId29"/>
    <p:sldId id="744" r:id="rId30"/>
    <p:sldId id="745" r:id="rId31"/>
    <p:sldId id="746" r:id="rId32"/>
    <p:sldId id="749" r:id="rId33"/>
    <p:sldId id="266" r:id="rId3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182C4C-0D09-4351-9895-3041C9A695CE}" v="1" dt="2024-05-23T18:54:43.946"/>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324" autoAdjust="0"/>
  </p:normalViewPr>
  <p:slideViewPr>
    <p:cSldViewPr snapToGrid="0">
      <p:cViewPr varScale="1">
        <p:scale>
          <a:sx n="115" d="100"/>
          <a:sy n="115" d="100"/>
        </p:scale>
        <p:origin x="141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sa, Megan" userId="2c26d7c6-c8ea-4a5a-be64-e7c777e36cad" providerId="ADAL" clId="{63182C4C-0D09-4351-9895-3041C9A695CE}"/>
    <pc:docChg chg="modSld">
      <pc:chgData name="Petsa, Megan" userId="2c26d7c6-c8ea-4a5a-be64-e7c777e36cad" providerId="ADAL" clId="{63182C4C-0D09-4351-9895-3041C9A695CE}" dt="2024-05-23T18:54:29.787" v="10" actId="20577"/>
      <pc:docMkLst>
        <pc:docMk/>
      </pc:docMkLst>
      <pc:sldChg chg="modNotesTx">
        <pc:chgData name="Petsa, Megan" userId="2c26d7c6-c8ea-4a5a-be64-e7c777e36cad" providerId="ADAL" clId="{63182C4C-0D09-4351-9895-3041C9A695CE}" dt="2024-05-23T18:54:14.879" v="6" actId="20577"/>
        <pc:sldMkLst>
          <pc:docMk/>
          <pc:sldMk cId="0" sldId="259"/>
        </pc:sldMkLst>
      </pc:sldChg>
      <pc:sldChg chg="modNotesTx">
        <pc:chgData name="Petsa, Megan" userId="2c26d7c6-c8ea-4a5a-be64-e7c777e36cad" providerId="ADAL" clId="{63182C4C-0D09-4351-9895-3041C9A695CE}" dt="2024-05-23T18:54:26.513" v="9" actId="20577"/>
        <pc:sldMkLst>
          <pc:docMk/>
          <pc:sldMk cId="1064842220" sldId="281"/>
        </pc:sldMkLst>
      </pc:sldChg>
      <pc:sldChg chg="modNotesTx">
        <pc:chgData name="Petsa, Megan" userId="2c26d7c6-c8ea-4a5a-be64-e7c777e36cad" providerId="ADAL" clId="{63182C4C-0D09-4351-9895-3041C9A695CE}" dt="2024-05-23T18:54:29.787" v="10" actId="20577"/>
        <pc:sldMkLst>
          <pc:docMk/>
          <pc:sldMk cId="4161363726" sldId="282"/>
        </pc:sldMkLst>
      </pc:sldChg>
      <pc:sldChg chg="modNotesTx">
        <pc:chgData name="Petsa, Megan" userId="2c26d7c6-c8ea-4a5a-be64-e7c777e36cad" providerId="ADAL" clId="{63182C4C-0D09-4351-9895-3041C9A695CE}" dt="2024-05-23T18:54:22.683" v="7" actId="20577"/>
        <pc:sldMkLst>
          <pc:docMk/>
          <pc:sldMk cId="4256609831" sldId="290"/>
        </pc:sldMkLst>
      </pc:sldChg>
      <pc:sldChg chg="modNotesTx">
        <pc:chgData name="Petsa, Megan" userId="2c26d7c6-c8ea-4a5a-be64-e7c777e36cad" providerId="ADAL" clId="{63182C4C-0D09-4351-9895-3041C9A695CE}" dt="2024-05-23T18:54:03.804" v="1" actId="20577"/>
        <pc:sldMkLst>
          <pc:docMk/>
          <pc:sldMk cId="2073566184" sldId="291"/>
        </pc:sldMkLst>
      </pc:sldChg>
      <pc:sldChg chg="modNotesTx">
        <pc:chgData name="Petsa, Megan" userId="2c26d7c6-c8ea-4a5a-be64-e7c777e36cad" providerId="ADAL" clId="{63182C4C-0D09-4351-9895-3041C9A695CE}" dt="2024-05-23T18:54:01.729" v="0" actId="20577"/>
        <pc:sldMkLst>
          <pc:docMk/>
          <pc:sldMk cId="4081988831" sldId="302"/>
        </pc:sldMkLst>
      </pc:sldChg>
      <pc:sldChg chg="modNotesTx">
        <pc:chgData name="Petsa, Megan" userId="2c26d7c6-c8ea-4a5a-be64-e7c777e36cad" providerId="ADAL" clId="{63182C4C-0D09-4351-9895-3041C9A695CE}" dt="2024-05-23T18:54:12.301" v="5" actId="20577"/>
        <pc:sldMkLst>
          <pc:docMk/>
          <pc:sldMk cId="1984697217" sldId="304"/>
        </pc:sldMkLst>
      </pc:sldChg>
      <pc:sldChg chg="modNotesTx">
        <pc:chgData name="Petsa, Megan" userId="2c26d7c6-c8ea-4a5a-be64-e7c777e36cad" providerId="ADAL" clId="{63182C4C-0D09-4351-9895-3041C9A695CE}" dt="2024-05-23T18:54:07.982" v="3" actId="20577"/>
        <pc:sldMkLst>
          <pc:docMk/>
          <pc:sldMk cId="2821258511" sldId="305"/>
        </pc:sldMkLst>
      </pc:sldChg>
      <pc:sldChg chg="modNotesTx">
        <pc:chgData name="Petsa, Megan" userId="2c26d7c6-c8ea-4a5a-be64-e7c777e36cad" providerId="ADAL" clId="{63182C4C-0D09-4351-9895-3041C9A695CE}" dt="2024-05-23T18:54:06.179" v="2" actId="20577"/>
        <pc:sldMkLst>
          <pc:docMk/>
          <pc:sldMk cId="1418521348" sldId="747"/>
        </pc:sldMkLst>
      </pc:sldChg>
      <pc:sldChg chg="modNotesTx">
        <pc:chgData name="Petsa, Megan" userId="2c26d7c6-c8ea-4a5a-be64-e7c777e36cad" providerId="ADAL" clId="{63182C4C-0D09-4351-9895-3041C9A695CE}" dt="2024-05-23T18:54:24.528" v="8" actId="20577"/>
        <pc:sldMkLst>
          <pc:docMk/>
          <pc:sldMk cId="490130605" sldId="748"/>
        </pc:sldMkLst>
      </pc:sldChg>
      <pc:sldChg chg="modNotesTx">
        <pc:chgData name="Petsa, Megan" userId="2c26d7c6-c8ea-4a5a-be64-e7c777e36cad" providerId="ADAL" clId="{63182C4C-0D09-4351-9895-3041C9A695CE}" dt="2024-05-23T18:54:10.457" v="4" actId="20577"/>
        <pc:sldMkLst>
          <pc:docMk/>
          <pc:sldMk cId="2650199264" sldId="75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86856048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Add for next year: </a:t>
            </a:r>
          </a:p>
          <a:p>
            <a:pPr marL="0" lvl="0" indent="0" algn="l" rtl="0">
              <a:spcBef>
                <a:spcPts val="0"/>
              </a:spcBef>
              <a:spcAft>
                <a:spcPts val="0"/>
              </a:spcAft>
              <a:buNone/>
            </a:pPr>
            <a:endParaRPr lang="en-US"/>
          </a:p>
          <a:p>
            <a:pPr marL="0" lvl="0" indent="0" algn="l" rtl="0">
              <a:spcBef>
                <a:spcPts val="0"/>
              </a:spcBef>
              <a:spcAft>
                <a:spcPts val="0"/>
              </a:spcAft>
              <a:buNone/>
            </a:pPr>
            <a:r>
              <a:rPr lang="en-US"/>
              <a:t>	</a:t>
            </a:r>
            <a:endParaRPr/>
          </a:p>
        </p:txBody>
      </p:sp>
      <p:sp>
        <p:nvSpPr>
          <p:cNvPr id="81" name="Google Shape;8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7173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594c83e13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594c83e13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Tree>
    <p:extLst>
      <p:ext uri="{BB962C8B-B14F-4D97-AF65-F5344CB8AC3E}">
        <p14:creationId xmlns:p14="http://schemas.microsoft.com/office/powerpoint/2010/main" val="1183275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64517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a:p>
        </p:txBody>
      </p:sp>
      <p:sp>
        <p:nvSpPr>
          <p:cNvPr id="95" name="Google Shape;9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89961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a:p>
        </p:txBody>
      </p:sp>
      <p:sp>
        <p:nvSpPr>
          <p:cNvPr id="95" name="Google Shape;9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5794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5" name="Google Shape;9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8137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80520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b10eb10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baseline="0" dirty="0"/>
          </a:p>
        </p:txBody>
      </p:sp>
      <p:sp>
        <p:nvSpPr>
          <p:cNvPr id="89" name="Google Shape;89;g5b10eb10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62093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b10eb10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
        <p:nvSpPr>
          <p:cNvPr id="89" name="Google Shape;89;g5b10eb10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8084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
        <p:nvSpPr>
          <p:cNvPr id="108" name="Google Shape;10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5915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 name="Google Shape;8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7316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baseline="0"/>
          </a:p>
        </p:txBody>
      </p:sp>
      <p:sp>
        <p:nvSpPr>
          <p:cNvPr id="81" name="Google Shape;8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40310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100" b="1" i="0" u="none" strike="noStrike" cap="none">
                <a:solidFill>
                  <a:srgbClr val="000000"/>
                </a:solidFill>
                <a:effectLst/>
                <a:latin typeface="Arial"/>
                <a:ea typeface="Arial"/>
                <a:cs typeface="Arial"/>
                <a:sym typeface="Arial"/>
              </a:rPr>
              <a:t>Stipend Rates, Payroll Dates and Deadlines for processing </a:t>
            </a:r>
            <a:r>
              <a:rPr lang="en-US" sz="1100" b="0" i="0" u="none" strike="noStrike" cap="none">
                <a:solidFill>
                  <a:srgbClr val="000000"/>
                </a:solidFill>
                <a:effectLst/>
                <a:latin typeface="Arial"/>
                <a:ea typeface="Arial"/>
                <a:cs typeface="Arial"/>
                <a:sym typeface="Arial"/>
              </a:rPr>
              <a:t>are posted on the Payroll’s website. Currently, the posted rates are available through the end of spring 2026. This academic year’s 1</a:t>
            </a:r>
            <a:r>
              <a:rPr lang="en-US" sz="1100" b="0" i="0" u="none" strike="noStrike" cap="none" baseline="30000">
                <a:solidFill>
                  <a:srgbClr val="000000"/>
                </a:solidFill>
                <a:effectLst/>
                <a:latin typeface="Arial"/>
                <a:ea typeface="Arial"/>
                <a:cs typeface="Arial"/>
                <a:sym typeface="Arial"/>
              </a:rPr>
              <a:t>st</a:t>
            </a:r>
            <a:r>
              <a:rPr lang="en-US" sz="1100" b="0" i="0" u="none" strike="noStrike" cap="none">
                <a:solidFill>
                  <a:srgbClr val="000000"/>
                </a:solidFill>
                <a:effectLst/>
                <a:latin typeface="Arial"/>
                <a:ea typeface="Arial"/>
                <a:cs typeface="Arial"/>
                <a:sym typeface="Arial"/>
              </a:rPr>
              <a:t> deadline is July 15, 2022.  </a:t>
            </a:r>
          </a:p>
          <a:p>
            <a:pPr marL="158750" indent="0">
              <a:buNone/>
            </a:pPr>
            <a:r>
              <a:rPr lang="en-US" sz="1100" b="0" i="0" u="none" strike="noStrike" cap="none">
                <a:solidFill>
                  <a:srgbClr val="000000"/>
                </a:solidFill>
                <a:effectLst/>
                <a:latin typeface="Arial"/>
                <a:ea typeface="Arial"/>
                <a:cs typeface="Arial"/>
                <a:sym typeface="Arial"/>
              </a:rPr>
              <a:t> </a:t>
            </a:r>
          </a:p>
          <a:p>
            <a:r>
              <a:rPr lang="en-US" sz="1100" b="1" i="0" u="none" strike="noStrike" cap="none">
                <a:solidFill>
                  <a:srgbClr val="000000"/>
                </a:solidFill>
                <a:effectLst/>
                <a:latin typeface="Arial"/>
                <a:ea typeface="Arial"/>
                <a:cs typeface="Arial"/>
                <a:sym typeface="Arial"/>
              </a:rPr>
              <a:t>Graduate Assistant Offer Letters</a:t>
            </a:r>
            <a:r>
              <a:rPr lang="en-US" sz="1100" b="0" i="0" u="none" strike="noStrike" cap="none">
                <a:solidFill>
                  <a:srgbClr val="000000"/>
                </a:solidFill>
                <a:effectLst/>
                <a:latin typeface="Arial"/>
                <a:ea typeface="Arial"/>
                <a:cs typeface="Arial"/>
                <a:sym typeface="Arial"/>
              </a:rPr>
              <a:t>: Grad offer letters are posted on the HR website.  New letters should be downloaded each academic year and modified for your department needs.  The legal language should not be changed or deleted. If you have questions about modifying a GA letter, please contact either Megan or myself for guidance.</a:t>
            </a:r>
          </a:p>
          <a:p>
            <a:endParaRPr lang="en-US"/>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100" b="1" i="0" u="none" strike="noStrike" cap="none">
                <a:solidFill>
                  <a:srgbClr val="000000"/>
                </a:solidFill>
                <a:effectLst/>
                <a:latin typeface="Arial"/>
                <a:ea typeface="Arial"/>
                <a:cs typeface="Arial"/>
                <a:sym typeface="Arial"/>
              </a:rPr>
              <a:t>Link to Grad Contract</a:t>
            </a:r>
            <a:r>
              <a:rPr lang="en-US" sz="1100" b="0" i="0" u="none" strike="noStrike" cap="none">
                <a:solidFill>
                  <a:srgbClr val="000000"/>
                </a:solidFill>
                <a:effectLst/>
                <a:latin typeface="Arial"/>
                <a:ea typeface="Arial"/>
                <a:cs typeface="Arial"/>
                <a:sym typeface="Arial"/>
              </a:rPr>
              <a:t>:  SDD forms are a requirement of the contract.  If you are waiting for the SDD form, do not hold up entering the SmartHR transaction. These forms can be uploaded to the SmartHR template if it has not already been completed by Payroll, or emailed to Payroll later. They should be saved using the format: Last Name, First Name SDD fall or spring and the year.</a:t>
            </a:r>
          </a:p>
          <a:p>
            <a:endParaRPr lang="en-US"/>
          </a:p>
          <a:p>
            <a:r>
              <a:rPr lang="en-US" sz="1100" b="1" i="0" u="none" strike="noStrike" cap="none">
                <a:solidFill>
                  <a:srgbClr val="000000"/>
                </a:solidFill>
                <a:effectLst/>
                <a:latin typeface="Arial"/>
                <a:ea typeface="Arial"/>
                <a:cs typeface="Arial"/>
                <a:sym typeface="Arial"/>
              </a:rPr>
              <a:t>SmartHR/CoreCT transactions:</a:t>
            </a:r>
            <a:r>
              <a:rPr lang="en-US" sz="1100" b="0" i="0" u="none" strike="noStrike" cap="none">
                <a:solidFill>
                  <a:srgbClr val="000000"/>
                </a:solidFill>
                <a:effectLst/>
                <a:latin typeface="Arial"/>
                <a:ea typeface="Arial"/>
                <a:cs typeface="Arial"/>
                <a:sym typeface="Arial"/>
              </a:rPr>
              <a:t>  The following SmartHR templates are the only templates that should be used to start the FALL semester because they transmit data to the Bursar’s Office for the tuition waiver.  If the fall renewal will include a pay change, FTE change, or coding change that differs from the spring semester, these changes can be reflected using the general data change template - UC_TBH_DC_GRAD_DAT. </a:t>
            </a:r>
          </a:p>
          <a:p>
            <a:r>
              <a:rPr lang="en-US" sz="1100" b="0" i="0" u="none" strike="noStrike" cap="none">
                <a:solidFill>
                  <a:srgbClr val="000000"/>
                </a:solidFill>
                <a:effectLst/>
                <a:latin typeface="Arial"/>
                <a:ea typeface="Arial"/>
                <a:cs typeface="Arial"/>
                <a:sym typeface="Arial"/>
              </a:rPr>
              <a:t>UC_TBH_GA –  never employed as a GA or a GA that is returning from a break in service (following a separation action).</a:t>
            </a:r>
          </a:p>
          <a:p>
            <a:r>
              <a:rPr lang="en-US" sz="1100" b="0" i="0" u="none" strike="noStrike" cap="none">
                <a:solidFill>
                  <a:srgbClr val="000000"/>
                </a:solidFill>
                <a:effectLst/>
                <a:latin typeface="Arial"/>
                <a:ea typeface="Arial"/>
                <a:cs typeface="Arial"/>
                <a:sym typeface="Arial"/>
              </a:rPr>
              <a:t>UC_TBH_GI – Provost Professional Internship- only a few departments have Grad Interns.</a:t>
            </a:r>
          </a:p>
          <a:p>
            <a:r>
              <a:rPr lang="en-US" sz="1100" b="0" i="0" u="none" strike="noStrike" cap="none">
                <a:solidFill>
                  <a:srgbClr val="000000"/>
                </a:solidFill>
                <a:effectLst/>
                <a:latin typeface="Arial"/>
                <a:ea typeface="Arial"/>
                <a:cs typeface="Arial"/>
                <a:sym typeface="Arial"/>
              </a:rPr>
              <a:t>UC_TBH_DC_GRAD_DAT – Fall continuation following spring 2022 assistantship.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a:solidFill>
                  <a:srgbClr val="000000"/>
                </a:solidFill>
                <a:effectLst/>
                <a:latin typeface="Arial"/>
                <a:ea typeface="Arial"/>
                <a:cs typeface="Arial"/>
                <a:sym typeface="Arial"/>
              </a:rPr>
              <a:t>A pay change, or coding change template can be used </a:t>
            </a:r>
            <a:r>
              <a:rPr lang="en-US" sz="1100" b="1" i="0" u="sng" strike="noStrike" cap="none">
                <a:solidFill>
                  <a:srgbClr val="000000"/>
                </a:solidFill>
                <a:effectLst/>
                <a:latin typeface="Arial"/>
                <a:ea typeface="Arial"/>
                <a:cs typeface="Arial"/>
                <a:sym typeface="Arial"/>
              </a:rPr>
              <a:t>after</a:t>
            </a:r>
            <a:r>
              <a:rPr lang="en-US" sz="1100" b="0" i="0" u="none" strike="noStrike" cap="none">
                <a:solidFill>
                  <a:srgbClr val="000000"/>
                </a:solidFill>
                <a:effectLst/>
                <a:latin typeface="Arial"/>
                <a:ea typeface="Arial"/>
                <a:cs typeface="Arial"/>
                <a:sym typeface="Arial"/>
              </a:rPr>
              <a:t> the start of the semester. The appropriate information will not be transmitted to the Bursar’s Office if the wrong template is used to start the semester. </a:t>
            </a:r>
          </a:p>
          <a:p>
            <a:pPr marL="158750" indent="0">
              <a:buNone/>
            </a:pPr>
            <a:endParaRPr lang="en-US" sz="1100" b="0" i="0" u="none" strike="noStrike" cap="none">
              <a:solidFill>
                <a:srgbClr val="000000"/>
              </a:solidFill>
              <a:effectLst/>
              <a:latin typeface="Arial"/>
              <a:ea typeface="Arial"/>
              <a:cs typeface="Arial"/>
              <a:sym typeface="Arial"/>
            </a:endParaRPr>
          </a:p>
          <a:p>
            <a:endParaRPr lang="en-US"/>
          </a:p>
        </p:txBody>
      </p:sp>
    </p:spTree>
    <p:extLst>
      <p:ext uri="{BB962C8B-B14F-4D97-AF65-F5344CB8AC3E}">
        <p14:creationId xmlns:p14="http://schemas.microsoft.com/office/powerpoint/2010/main" val="31795372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a:p>
        </p:txBody>
      </p:sp>
    </p:spTree>
    <p:extLst>
      <p:ext uri="{BB962C8B-B14F-4D97-AF65-F5344CB8AC3E}">
        <p14:creationId xmlns:p14="http://schemas.microsoft.com/office/powerpoint/2010/main" val="640191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a:p>
        </p:txBody>
      </p:sp>
    </p:spTree>
    <p:extLst>
      <p:ext uri="{BB962C8B-B14F-4D97-AF65-F5344CB8AC3E}">
        <p14:creationId xmlns:p14="http://schemas.microsoft.com/office/powerpoint/2010/main" val="4864667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a:p>
        </p:txBody>
      </p:sp>
    </p:spTree>
    <p:extLst>
      <p:ext uri="{BB962C8B-B14F-4D97-AF65-F5344CB8AC3E}">
        <p14:creationId xmlns:p14="http://schemas.microsoft.com/office/powerpoint/2010/main" val="12863884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a:p>
        </p:txBody>
      </p:sp>
    </p:spTree>
    <p:extLst>
      <p:ext uri="{BB962C8B-B14F-4D97-AF65-F5344CB8AC3E}">
        <p14:creationId xmlns:p14="http://schemas.microsoft.com/office/powerpoint/2010/main" val="26880393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0" fontAlgn="base" latinLnBrk="0" hangingPunct="0">
              <a:lnSpc>
                <a:spcPct val="100000"/>
              </a:lnSpc>
              <a:spcBef>
                <a:spcPts val="0"/>
              </a:spcBef>
              <a:spcAft>
                <a:spcPts val="0"/>
              </a:spcAft>
              <a:buClr>
                <a:srgbClr val="000000"/>
              </a:buClr>
              <a:buSzPts val="1100"/>
              <a:buFont typeface="Arial"/>
              <a:buNone/>
              <a:tabLst/>
              <a:defRPr/>
            </a:pPr>
            <a:endParaRPr lang="en-US"/>
          </a:p>
        </p:txBody>
      </p:sp>
    </p:spTree>
    <p:extLst>
      <p:ext uri="{BB962C8B-B14F-4D97-AF65-F5344CB8AC3E}">
        <p14:creationId xmlns:p14="http://schemas.microsoft.com/office/powerpoint/2010/main" val="39178659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58750" indent="0">
              <a:buNone/>
            </a:pPr>
            <a:endParaRPr lang="en-US" altLang="en-US"/>
          </a:p>
        </p:txBody>
      </p:sp>
      <p:sp>
        <p:nvSpPr>
          <p:cNvPr id="12292" name="Slide Number Placeholder 3"/>
          <p:cNvSpPr>
            <a:spLocks noGrp="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7A016E-F618-4065-8E79-CB0D6B54D2EE}" type="slidenum">
              <a:rPr lang="en-US" altLang="en-US" smtClean="0">
                <a:latin typeface="Calibri" panose="020F0502020204030204" pitchFamily="34" charset="0"/>
              </a:rPr>
              <a:pPr/>
              <a:t>29</a:t>
            </a:fld>
            <a:endParaRPr lang="en-US" altLang="en-US">
              <a:latin typeface="Calibri" panose="020F0502020204030204" pitchFamily="34" charset="0"/>
            </a:endParaRPr>
          </a:p>
        </p:txBody>
      </p:sp>
    </p:spTree>
    <p:extLst>
      <p:ext uri="{BB962C8B-B14F-4D97-AF65-F5344CB8AC3E}">
        <p14:creationId xmlns:p14="http://schemas.microsoft.com/office/powerpoint/2010/main" val="2364943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a:p>
        </p:txBody>
      </p:sp>
    </p:spTree>
    <p:extLst>
      <p:ext uri="{BB962C8B-B14F-4D97-AF65-F5344CB8AC3E}">
        <p14:creationId xmlns:p14="http://schemas.microsoft.com/office/powerpoint/2010/main" val="10398573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a:p>
        </p:txBody>
      </p:sp>
    </p:spTree>
    <p:extLst>
      <p:ext uri="{BB962C8B-B14F-4D97-AF65-F5344CB8AC3E}">
        <p14:creationId xmlns:p14="http://schemas.microsoft.com/office/powerpoint/2010/main" val="42610820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594313036c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594313036c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9634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b10eb10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fontAlgn="base">
              <a:buNone/>
            </a:pPr>
            <a:endParaRPr/>
          </a:p>
        </p:txBody>
      </p:sp>
      <p:sp>
        <p:nvSpPr>
          <p:cNvPr id="89" name="Google Shape;89;g5b10eb10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5990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b10eb10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fontAlgn="base">
              <a:buNone/>
            </a:pPr>
            <a:endParaRPr dirty="0"/>
          </a:p>
        </p:txBody>
      </p:sp>
      <p:sp>
        <p:nvSpPr>
          <p:cNvPr id="89" name="Google Shape;89;g5b10eb10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5429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b10eb10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marR="0" lvl="0" indent="0" algn="l" defTabSz="914400" rtl="0" eaLnBrk="1" fontAlgn="base" latinLnBrk="0" hangingPunct="1">
              <a:lnSpc>
                <a:spcPct val="100000"/>
              </a:lnSpc>
              <a:spcBef>
                <a:spcPts val="0"/>
              </a:spcBef>
              <a:spcAft>
                <a:spcPts val="0"/>
              </a:spcAft>
              <a:buClr>
                <a:srgbClr val="000000"/>
              </a:buClr>
              <a:buSzPts val="1100"/>
              <a:buFont typeface="Arial"/>
              <a:buNone/>
              <a:tabLst/>
              <a:defRPr/>
            </a:pPr>
            <a:endParaRPr lang="en-US" sz="1100" dirty="0">
              <a:solidFill>
                <a:srgbClr val="FF0000"/>
              </a:solidFill>
            </a:endParaRPr>
          </a:p>
        </p:txBody>
      </p:sp>
      <p:sp>
        <p:nvSpPr>
          <p:cNvPr id="89" name="Google Shape;89;g5b10eb10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6388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b10eb10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marR="0" lvl="0" indent="0" algn="l" defTabSz="914400" rtl="0" eaLnBrk="1" fontAlgn="base" latinLnBrk="0" hangingPunct="1">
              <a:lnSpc>
                <a:spcPct val="100000"/>
              </a:lnSpc>
              <a:spcBef>
                <a:spcPts val="0"/>
              </a:spcBef>
              <a:spcAft>
                <a:spcPts val="0"/>
              </a:spcAft>
              <a:buClr>
                <a:srgbClr val="000000"/>
              </a:buClr>
              <a:buSzPts val="1100"/>
              <a:buFont typeface="Arial"/>
              <a:buNone/>
              <a:tabLst/>
              <a:defRPr/>
            </a:pPr>
            <a:endParaRPr lang="en-US" sz="1100" dirty="0">
              <a:solidFill>
                <a:srgbClr val="FF0000"/>
              </a:solidFill>
            </a:endParaRPr>
          </a:p>
        </p:txBody>
      </p:sp>
      <p:sp>
        <p:nvSpPr>
          <p:cNvPr id="89" name="Google Shape;89;g5b10eb10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5994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b10eb10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marR="0" lvl="0" indent="0" algn="l" defTabSz="914400" rtl="0" eaLnBrk="1" fontAlgn="base" latinLnBrk="0" hangingPunct="1">
              <a:lnSpc>
                <a:spcPct val="100000"/>
              </a:lnSpc>
              <a:spcBef>
                <a:spcPts val="0"/>
              </a:spcBef>
              <a:spcAft>
                <a:spcPts val="0"/>
              </a:spcAft>
              <a:buClr>
                <a:srgbClr val="000000"/>
              </a:buClr>
              <a:buSzPts val="1100"/>
              <a:buFont typeface="Arial"/>
              <a:buNone/>
              <a:tabLst/>
              <a:defRPr/>
            </a:pPr>
            <a:endParaRPr lang="en-US" sz="1100" dirty="0">
              <a:solidFill>
                <a:srgbClr val="FF0000"/>
              </a:solidFill>
            </a:endParaRPr>
          </a:p>
        </p:txBody>
      </p:sp>
      <p:sp>
        <p:nvSpPr>
          <p:cNvPr id="89" name="Google Shape;89;g5b10eb10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7457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b10eb10f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marR="0" lvl="0" indent="0" algn="l" defTabSz="914400" rtl="0" eaLnBrk="1" fontAlgn="base" latinLnBrk="0" hangingPunct="1">
              <a:lnSpc>
                <a:spcPct val="100000"/>
              </a:lnSpc>
              <a:spcBef>
                <a:spcPts val="0"/>
              </a:spcBef>
              <a:spcAft>
                <a:spcPts val="0"/>
              </a:spcAft>
              <a:buClr>
                <a:srgbClr val="000000"/>
              </a:buClr>
              <a:buSzPts val="1100"/>
              <a:buFont typeface="Arial"/>
              <a:buNone/>
              <a:tabLst/>
              <a:defRPr/>
            </a:pPr>
            <a:endParaRPr lang="en-US" sz="1100" dirty="0">
              <a:solidFill>
                <a:srgbClr val="FF0000"/>
              </a:solidFill>
            </a:endParaRPr>
          </a:p>
        </p:txBody>
      </p:sp>
      <p:sp>
        <p:nvSpPr>
          <p:cNvPr id="89" name="Google Shape;89;g5b10eb10f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315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b10eb10fe_0_0:notes"/>
          <p:cNvSpPr txBox="1">
            <a:spLocks noGrp="1"/>
          </p:cNvSpPr>
          <p:nvPr>
            <p:ph type="body" idx="1"/>
          </p:nvPr>
        </p:nvSpPr>
        <p:spPr>
          <a:xfrm>
            <a:off x="731520" y="4560570"/>
            <a:ext cx="5852160" cy="4320540"/>
          </a:xfrm>
          <a:prstGeom prst="rect">
            <a:avLst/>
          </a:prstGeom>
        </p:spPr>
        <p:txBody>
          <a:bodyPr spcFirstLastPara="1" wrap="square" lIns="96645" tIns="96645" rIns="96645" bIns="9664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dirty="0"/>
          </a:p>
        </p:txBody>
      </p:sp>
      <p:sp>
        <p:nvSpPr>
          <p:cNvPr id="89" name="Google Shape;89;g5b10eb10fe_0_0: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2280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rot="5400000">
            <a:off x="5464175" y="1371600"/>
            <a:ext cx="4387850" cy="2057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2"/>
          <p:cNvSpPr txBox="1">
            <a:spLocks noGrp="1"/>
          </p:cNvSpPr>
          <p:nvPr>
            <p:ph type="body" idx="1"/>
          </p:nvPr>
        </p:nvSpPr>
        <p:spPr>
          <a:xfrm rot="5400000">
            <a:off x="1273175" y="-609600"/>
            <a:ext cx="4387850"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12"/>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4"/>
          <p:cNvSpPr txBox="1">
            <a:spLocks noGrp="1"/>
          </p:cNvSpPr>
          <p:nvPr>
            <p:ph type="body" idx="1"/>
          </p:nvPr>
        </p:nvSpPr>
        <p:spPr>
          <a:xfrm>
            <a:off x="457200" y="1244277"/>
            <a:ext cx="8229600" cy="339407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lvl1pPr>
            <a:lvl2pPr marL="914400" lvl="1" indent="-342900" algn="l">
              <a:spcBef>
                <a:spcPts val="360"/>
              </a:spcBef>
              <a:spcAft>
                <a:spcPts val="0"/>
              </a:spcAft>
              <a:buClr>
                <a:schemeClr val="dk1"/>
              </a:buClr>
              <a:buSzPts val="1800"/>
              <a:buChar char="–"/>
              <a:defRPr sz="1800"/>
            </a:lvl2pPr>
            <a:lvl3pPr marL="1371600" lvl="2" indent="-342900" algn="l">
              <a:spcBef>
                <a:spcPts val="360"/>
              </a:spcBef>
              <a:spcAft>
                <a:spcPts val="0"/>
              </a:spcAft>
              <a:buClr>
                <a:schemeClr val="dk1"/>
              </a:buClr>
              <a:buSzPts val="1800"/>
              <a:buChar char="•"/>
              <a:defRPr sz="18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5" name="Google Shape;25;p4"/>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457200" y="1244277"/>
            <a:ext cx="4038600" cy="3394075"/>
          </a:xfrm>
          <a:prstGeom prst="rect">
            <a:avLst/>
          </a:prstGeom>
          <a:noFill/>
          <a:ln>
            <a:noFill/>
          </a:ln>
        </p:spPr>
        <p:txBody>
          <a:bodyPr spcFirstLastPara="1" wrap="square" lIns="91425" tIns="45700" rIns="91425" bIns="45700" anchor="t" anchorCtr="0">
            <a:noAutofit/>
          </a:bodyPr>
          <a:lstStyle>
            <a:lvl1pPr marL="457200" lvl="0" indent="-355600" algn="l">
              <a:spcBef>
                <a:spcPts val="400"/>
              </a:spcBef>
              <a:spcAft>
                <a:spcPts val="0"/>
              </a:spcAft>
              <a:buClr>
                <a:schemeClr val="dk1"/>
              </a:buClr>
              <a:buSzPts val="2000"/>
              <a:buChar char="•"/>
              <a:defRPr sz="2000">
                <a:latin typeface="Arial"/>
                <a:ea typeface="Arial"/>
                <a:cs typeface="Arial"/>
                <a:sym typeface="Arial"/>
              </a:defRPr>
            </a:lvl1pPr>
            <a:lvl2pPr marL="914400" lvl="1" indent="-355600" algn="l">
              <a:spcBef>
                <a:spcPts val="400"/>
              </a:spcBef>
              <a:spcAft>
                <a:spcPts val="0"/>
              </a:spcAft>
              <a:buClr>
                <a:schemeClr val="dk1"/>
              </a:buClr>
              <a:buSzPts val="2000"/>
              <a:buChar char="–"/>
              <a:defRPr sz="2000">
                <a:latin typeface="Arial"/>
                <a:ea typeface="Arial"/>
                <a:cs typeface="Arial"/>
                <a:sym typeface="Arial"/>
              </a:defRPr>
            </a:lvl2pPr>
            <a:lvl3pPr marL="1371600" lvl="2" indent="-355600" algn="l">
              <a:spcBef>
                <a:spcPts val="400"/>
              </a:spcBef>
              <a:spcAft>
                <a:spcPts val="0"/>
              </a:spcAft>
              <a:buClr>
                <a:schemeClr val="dk1"/>
              </a:buClr>
              <a:buSzPts val="2000"/>
              <a:buChar char="•"/>
              <a:defRPr sz="2000">
                <a:latin typeface="Arial"/>
                <a:ea typeface="Arial"/>
                <a:cs typeface="Arial"/>
                <a:sym typeface="Arial"/>
              </a:defRPr>
            </a:lvl3pPr>
            <a:lvl4pPr marL="1828800" lvl="3" indent="-355600" algn="l">
              <a:spcBef>
                <a:spcPts val="400"/>
              </a:spcBef>
              <a:spcAft>
                <a:spcPts val="0"/>
              </a:spcAft>
              <a:buClr>
                <a:schemeClr val="dk1"/>
              </a:buClr>
              <a:buSzPts val="2000"/>
              <a:buChar char="–"/>
              <a:defRPr sz="2000">
                <a:latin typeface="Arial"/>
                <a:ea typeface="Arial"/>
                <a:cs typeface="Arial"/>
                <a:sym typeface="Arial"/>
              </a:defRPr>
            </a:lvl4pPr>
            <a:lvl5pPr marL="2286000" lvl="4" indent="-355600" algn="l">
              <a:spcBef>
                <a:spcPts val="400"/>
              </a:spcBef>
              <a:spcAft>
                <a:spcPts val="0"/>
              </a:spcAft>
              <a:buClr>
                <a:schemeClr val="dk1"/>
              </a:buClr>
              <a:buSzPts val="2000"/>
              <a:buChar char="»"/>
              <a:defRPr sz="2000">
                <a:latin typeface="Arial"/>
                <a:ea typeface="Arial"/>
                <a:cs typeface="Arial"/>
                <a:sym typeface="Aria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1" name="Google Shape;31;p5"/>
          <p:cNvSpPr txBox="1">
            <a:spLocks noGrp="1"/>
          </p:cNvSpPr>
          <p:nvPr>
            <p:ph type="body" idx="2"/>
          </p:nvPr>
        </p:nvSpPr>
        <p:spPr>
          <a:xfrm>
            <a:off x="4648200" y="1244277"/>
            <a:ext cx="4038600" cy="3394075"/>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Clr>
                <a:schemeClr val="dk1"/>
              </a:buClr>
              <a:buSzPts val="2800"/>
              <a:buNone/>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5"/>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4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457200" y="1150938"/>
            <a:ext cx="4040188" cy="4810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atin typeface="Arial"/>
                <a:ea typeface="Arial"/>
                <a:cs typeface="Arial"/>
                <a:sym typeface="Arial"/>
              </a:defRPr>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8" name="Google Shape;38;p6"/>
          <p:cNvSpPr txBox="1">
            <a:spLocks noGrp="1"/>
          </p:cNvSpPr>
          <p:nvPr>
            <p:ph type="body" idx="2"/>
          </p:nvPr>
        </p:nvSpPr>
        <p:spPr>
          <a:xfrm>
            <a:off x="457200" y="1631950"/>
            <a:ext cx="4040188" cy="296227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latin typeface="Arial"/>
                <a:ea typeface="Arial"/>
                <a:cs typeface="Arial"/>
                <a:sym typeface="Arial"/>
              </a:defRPr>
            </a:lvl1pPr>
            <a:lvl2pPr marL="914400" lvl="1" indent="-342900" algn="l">
              <a:spcBef>
                <a:spcPts val="360"/>
              </a:spcBef>
              <a:spcAft>
                <a:spcPts val="0"/>
              </a:spcAft>
              <a:buClr>
                <a:schemeClr val="dk1"/>
              </a:buClr>
              <a:buSzPts val="1800"/>
              <a:buChar char="–"/>
              <a:defRPr sz="1800">
                <a:latin typeface="Arial"/>
                <a:ea typeface="Arial"/>
                <a:cs typeface="Arial"/>
                <a:sym typeface="Arial"/>
              </a:defRPr>
            </a:lvl2pPr>
            <a:lvl3pPr marL="1371600" lvl="2" indent="-342900" algn="l">
              <a:spcBef>
                <a:spcPts val="360"/>
              </a:spcBef>
              <a:spcAft>
                <a:spcPts val="0"/>
              </a:spcAft>
              <a:buClr>
                <a:schemeClr val="dk1"/>
              </a:buClr>
              <a:buSzPts val="1800"/>
              <a:buChar char="•"/>
              <a:defRPr sz="1800">
                <a:latin typeface="Arial"/>
                <a:ea typeface="Arial"/>
                <a:cs typeface="Arial"/>
                <a:sym typeface="Arial"/>
              </a:defRPr>
            </a:lvl3pPr>
            <a:lvl4pPr marL="1828800" lvl="3" indent="-342900" algn="l">
              <a:spcBef>
                <a:spcPts val="360"/>
              </a:spcBef>
              <a:spcAft>
                <a:spcPts val="0"/>
              </a:spcAft>
              <a:buClr>
                <a:schemeClr val="dk1"/>
              </a:buClr>
              <a:buSzPts val="1800"/>
              <a:buChar char="–"/>
              <a:defRPr sz="1800">
                <a:latin typeface="Arial"/>
                <a:ea typeface="Arial"/>
                <a:cs typeface="Arial"/>
                <a:sym typeface="Arial"/>
              </a:defRPr>
            </a:lvl4pPr>
            <a:lvl5pPr marL="2286000" lvl="4" indent="-342900" algn="l">
              <a:spcBef>
                <a:spcPts val="360"/>
              </a:spcBef>
              <a:spcAft>
                <a:spcPts val="0"/>
              </a:spcAft>
              <a:buClr>
                <a:schemeClr val="dk1"/>
              </a:buClr>
              <a:buSzPts val="1800"/>
              <a:buChar char="»"/>
              <a:defRPr sz="1800">
                <a:latin typeface="Arial"/>
                <a:ea typeface="Arial"/>
                <a:cs typeface="Arial"/>
                <a:sym typeface="Aria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9" name="Google Shape;39;p6"/>
          <p:cNvSpPr txBox="1">
            <a:spLocks noGrp="1"/>
          </p:cNvSpPr>
          <p:nvPr>
            <p:ph type="body" idx="3"/>
          </p:nvPr>
        </p:nvSpPr>
        <p:spPr>
          <a:xfrm>
            <a:off x="4645025" y="1150938"/>
            <a:ext cx="4041775" cy="4810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atin typeface="Arial"/>
                <a:ea typeface="Arial"/>
                <a:cs typeface="Arial"/>
                <a:sym typeface="Arial"/>
              </a:defRPr>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0" name="Google Shape;40;p6"/>
          <p:cNvSpPr txBox="1">
            <a:spLocks noGrp="1"/>
          </p:cNvSpPr>
          <p:nvPr>
            <p:ph type="body" idx="4"/>
          </p:nvPr>
        </p:nvSpPr>
        <p:spPr>
          <a:xfrm>
            <a:off x="4645025" y="1631950"/>
            <a:ext cx="4041775" cy="296227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latin typeface="Arial"/>
                <a:ea typeface="Arial"/>
                <a:cs typeface="Arial"/>
                <a:sym typeface="Arial"/>
              </a:defRPr>
            </a:lvl1pPr>
            <a:lvl2pPr marL="914400" lvl="1" indent="-342900" algn="l">
              <a:spcBef>
                <a:spcPts val="360"/>
              </a:spcBef>
              <a:spcAft>
                <a:spcPts val="0"/>
              </a:spcAft>
              <a:buClr>
                <a:schemeClr val="dk1"/>
              </a:buClr>
              <a:buSzPts val="1800"/>
              <a:buChar char="–"/>
              <a:defRPr sz="1800">
                <a:latin typeface="Arial"/>
                <a:ea typeface="Arial"/>
                <a:cs typeface="Arial"/>
                <a:sym typeface="Arial"/>
              </a:defRPr>
            </a:lvl2pPr>
            <a:lvl3pPr marL="1371600" lvl="2" indent="-342900" algn="l">
              <a:spcBef>
                <a:spcPts val="360"/>
              </a:spcBef>
              <a:spcAft>
                <a:spcPts val="0"/>
              </a:spcAft>
              <a:buClr>
                <a:schemeClr val="dk1"/>
              </a:buClr>
              <a:buSzPts val="1800"/>
              <a:buChar char="•"/>
              <a:defRPr sz="1800">
                <a:latin typeface="Arial"/>
                <a:ea typeface="Arial"/>
                <a:cs typeface="Arial"/>
                <a:sym typeface="Arial"/>
              </a:defRPr>
            </a:lvl3pPr>
            <a:lvl4pPr marL="1828800" lvl="3" indent="-342900" algn="l">
              <a:spcBef>
                <a:spcPts val="360"/>
              </a:spcBef>
              <a:spcAft>
                <a:spcPts val="0"/>
              </a:spcAft>
              <a:buClr>
                <a:schemeClr val="dk1"/>
              </a:buClr>
              <a:buSzPts val="1800"/>
              <a:buChar char="–"/>
              <a:defRPr sz="1800">
                <a:latin typeface="Arial"/>
                <a:ea typeface="Arial"/>
                <a:cs typeface="Arial"/>
                <a:sym typeface="Arial"/>
              </a:defRPr>
            </a:lvl4pPr>
            <a:lvl5pPr marL="2286000" lvl="4" indent="-342900" algn="l">
              <a:spcBef>
                <a:spcPts val="360"/>
              </a:spcBef>
              <a:spcAft>
                <a:spcPts val="0"/>
              </a:spcAft>
              <a:buClr>
                <a:schemeClr val="dk1"/>
              </a:buClr>
              <a:buSzPts val="1800"/>
              <a:buChar char="»"/>
              <a:defRPr sz="1800">
                <a:latin typeface="Arial"/>
                <a:ea typeface="Arial"/>
                <a:cs typeface="Arial"/>
                <a:sym typeface="Aria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1" name="Google Shape;41;p6"/>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8"/>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8"/>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3"/>
        <p:cNvGrpSpPr/>
        <p:nvPr/>
      </p:nvGrpSpPr>
      <p:grpSpPr>
        <a:xfrm>
          <a:off x="0" y="0"/>
          <a:ext cx="0" cy="0"/>
          <a:chOff x="0" y="0"/>
          <a:chExt cx="0" cy="0"/>
        </a:xfrm>
      </p:grpSpPr>
      <p:sp>
        <p:nvSpPr>
          <p:cNvPr id="54" name="Google Shape;54;p9"/>
          <p:cNvSpPr txBox="1">
            <a:spLocks noGrp="1"/>
          </p:cNvSpPr>
          <p:nvPr>
            <p:ph type="title"/>
          </p:nvPr>
        </p:nvSpPr>
        <p:spPr>
          <a:xfrm>
            <a:off x="457200" y="204788"/>
            <a:ext cx="3008313" cy="871537"/>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FFFFFF"/>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9"/>
          <p:cNvSpPr txBox="1">
            <a:spLocks noGrp="1"/>
          </p:cNvSpPr>
          <p:nvPr>
            <p:ph type="body" idx="1"/>
          </p:nvPr>
        </p:nvSpPr>
        <p:spPr>
          <a:xfrm>
            <a:off x="3575050" y="204788"/>
            <a:ext cx="5111750" cy="4389437"/>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6" name="Google Shape;56;p9"/>
          <p:cNvSpPr txBox="1">
            <a:spLocks noGrp="1"/>
          </p:cNvSpPr>
          <p:nvPr>
            <p:ph type="body" idx="2"/>
          </p:nvPr>
        </p:nvSpPr>
        <p:spPr>
          <a:xfrm>
            <a:off x="457200" y="1076325"/>
            <a:ext cx="3008313" cy="35179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7" name="Google Shape;57;p9"/>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9"/>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0"/>
        <p:cNvGrpSpPr/>
        <p:nvPr/>
      </p:nvGrpSpPr>
      <p:grpSpPr>
        <a:xfrm>
          <a:off x="0" y="0"/>
          <a:ext cx="0" cy="0"/>
          <a:chOff x="0" y="0"/>
          <a:chExt cx="0" cy="0"/>
        </a:xfrm>
      </p:grpSpPr>
      <p:sp>
        <p:nvSpPr>
          <p:cNvPr id="61" name="Google Shape;61;p10"/>
          <p:cNvSpPr txBox="1">
            <a:spLocks noGrp="1"/>
          </p:cNvSpPr>
          <p:nvPr>
            <p:ph type="title"/>
          </p:nvPr>
        </p:nvSpPr>
        <p:spPr>
          <a:xfrm>
            <a:off x="1792288" y="3600450"/>
            <a:ext cx="5486400" cy="4254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FFFFFF"/>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10"/>
          <p:cNvSpPr>
            <a:spLocks noGrp="1"/>
          </p:cNvSpPr>
          <p:nvPr>
            <p:ph type="pic" idx="2"/>
          </p:nvPr>
        </p:nvSpPr>
        <p:spPr>
          <a:xfrm>
            <a:off x="1792288" y="460375"/>
            <a:ext cx="5486400" cy="30861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3" name="Google Shape;63;p10"/>
          <p:cNvSpPr txBox="1">
            <a:spLocks noGrp="1"/>
          </p:cNvSpPr>
          <p:nvPr>
            <p:ph type="body" idx="1"/>
          </p:nvPr>
        </p:nvSpPr>
        <p:spPr>
          <a:xfrm>
            <a:off x="1792288" y="4025900"/>
            <a:ext cx="5486400" cy="60325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4" name="Google Shape;64;p10"/>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0"/>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7"/>
        <p:cNvGrpSpPr/>
        <p:nvPr/>
      </p:nvGrpSpPr>
      <p:grpSpPr>
        <a:xfrm>
          <a:off x="0" y="0"/>
          <a:ext cx="0" cy="0"/>
          <a:chOff x="0" y="0"/>
          <a:chExt cx="0" cy="0"/>
        </a:xfrm>
      </p:grpSpPr>
      <p:sp>
        <p:nvSpPr>
          <p:cNvPr id="68" name="Google Shape;68;p11"/>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1"/>
          <p:cNvSpPr txBox="1">
            <a:spLocks noGrp="1"/>
          </p:cNvSpPr>
          <p:nvPr>
            <p:ph type="body" idx="1"/>
          </p:nvPr>
        </p:nvSpPr>
        <p:spPr>
          <a:xfrm rot="5400000">
            <a:off x="2874962" y="-1173486"/>
            <a:ext cx="3394075"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0" name="Google Shape;70;p11"/>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200" marR="0" lvl="0"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1pPr>
            <a:lvl2pPr marL="914400" marR="0" lvl="1"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2pPr>
            <a:lvl3pPr marL="1371600" marR="0" lvl="2"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3pPr>
            <a:lvl4pPr marL="1828800" marR="0" lvl="3"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4pPr>
            <a:lvl5pPr marL="2286000" marR="0" lvl="4"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
        <p:cNvGrpSpPr/>
        <p:nvPr/>
      </p:nvGrpSpPr>
      <p:grpSpPr>
        <a:xfrm>
          <a:off x="0" y="0"/>
          <a:ext cx="0" cy="0"/>
          <a:chOff x="0" y="0"/>
          <a:chExt cx="0" cy="0"/>
        </a:xfrm>
      </p:grpSpPr>
      <p:sp>
        <p:nvSpPr>
          <p:cNvPr id="16" name="Google Shape;16;p3"/>
          <p:cNvSpPr/>
          <p:nvPr/>
        </p:nvSpPr>
        <p:spPr>
          <a:xfrm>
            <a:off x="-34325" y="0"/>
            <a:ext cx="9178325" cy="1200150"/>
          </a:xfrm>
          <a:prstGeom prst="rect">
            <a:avLst/>
          </a:prstGeom>
          <a:solidFill>
            <a:srgbClr val="100E2F"/>
          </a:soli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 name="Google Shape;17;p3"/>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rgbClr val="FFFFFF"/>
              </a:buClr>
              <a:buSzPts val="4400"/>
              <a:buFont typeface="Arial"/>
              <a:buNone/>
              <a:defRPr sz="4400" b="0" i="0" u="none" strike="noStrike" cap="none">
                <a:solidFill>
                  <a:srgbClr val="FFFFF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 name="Google Shape;18;p3"/>
          <p:cNvSpPr txBox="1">
            <a:spLocks noGrp="1"/>
          </p:cNvSpPr>
          <p:nvPr>
            <p:ph type="body" idx="1"/>
          </p:nvPr>
        </p:nvSpPr>
        <p:spPr>
          <a:xfrm>
            <a:off x="457200" y="1244277"/>
            <a:ext cx="8229600" cy="3394075"/>
          </a:xfrm>
          <a:prstGeom prst="rect">
            <a:avLst/>
          </a:prstGeom>
          <a:noFill/>
          <a:ln>
            <a:noFill/>
          </a:ln>
        </p:spPr>
        <p:txBody>
          <a:bodyPr spcFirstLastPara="1" wrap="square" lIns="91425" tIns="45700" rIns="91425" bIns="45700" anchor="t" anchorCtr="0">
            <a:noAutofit/>
          </a:bodyPr>
          <a:lstStyle>
            <a:lvl1pPr marL="457200" marR="0" lvl="0"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9" name="Google Shape;19;p3"/>
          <p:cNvSpPr txBox="1">
            <a:spLocks noGrp="1"/>
          </p:cNvSpPr>
          <p:nvPr>
            <p:ph type="dt" idx="10"/>
          </p:nvPr>
        </p:nvSpPr>
        <p:spPr>
          <a:xfrm>
            <a:off x="457200" y="4767263"/>
            <a:ext cx="2133600" cy="274637"/>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3"/>
          <p:cNvSpPr txBox="1">
            <a:spLocks noGrp="1"/>
          </p:cNvSpPr>
          <p:nvPr>
            <p:ph type="ftr" idx="11"/>
          </p:nvPr>
        </p:nvSpPr>
        <p:spPr>
          <a:xfrm>
            <a:off x="3124200" y="4767263"/>
            <a:ext cx="2895600" cy="274637"/>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3"/>
          <p:cNvSpPr txBox="1">
            <a:spLocks noGrp="1"/>
          </p:cNvSpPr>
          <p:nvPr>
            <p:ph type="sldNum" idx="12"/>
          </p:nvPr>
        </p:nvSpPr>
        <p:spPr>
          <a:xfrm>
            <a:off x="6553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ta.uconn.edu/testing-english-proficiency-certification-effective-for-teaching-assistants-starting-in-fall-2014-or-after/"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ita.uconn.edu/microteaching-testing/"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ita.uconn.edu/english-proficiency-policy-for-ita/"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hyperlink" Target="mailto:jack.corcoran@uconn.edu" TargetMode="External"/><Relationship Id="rId4" Type="http://schemas.openxmlformats.org/officeDocument/2006/relationships/hyperlink" Target="mailto:gradschool@uconn.edu"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connect.grad.uconn.edu/manage/"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4.jpeg"/><Relationship Id="rId5" Type="http://schemas.openxmlformats.org/officeDocument/2006/relationships/hyperlink" Target="https://nam10.safelinks.protection.outlook.com/?url=https%3A%2F%2Fconnect.grad.uconn.edu%2Fmanage%2Fquery%2Fquery%3Fid%3D2bf9087c-3f4a-4d74-9e4e-5aec046969d6&amp;data=05%7C02%7Cmegan.petsa%40uconn.edu%7Cee6822d6b1094ad6ea6d08dc6f9ace2d%7C17f1a87e2a254eaab9df9d439034b080%7C0%7C0%7C638507957878336154%7CUnknown%7CTWFpbGZsb3d8eyJWIjoiMC4wLjAwMDAiLCJQIjoiV2luMzIiLCJBTiI6Ik1haWwiLCJXVCI6Mn0%3D%7C0%7C%7C%7C&amp;sdata=xyU3G2h1h%2B2bLo8qze5tIWNLbknXZ2ITMYko8OOhQuA%3D&amp;reserved=0" TargetMode="External"/><Relationship Id="rId4" Type="http://schemas.openxmlformats.org/officeDocument/2006/relationships/hyperlink" Target="https://nam10.safelinks.protection.outlook.com/?url=https%3A%2F%2Fconnect.grad.uconn.edu%2Fmanage%2Fquery%2Fquery%3Fid%3D4093ab00-d181-4942-858a-3dd9428e5c68&amp;data=05%7C02%7Cmegan.petsa%40uconn.edu%7Cee6822d6b1094ad6ea6d08dc6f9ace2d%7C17f1a87e2a254eaab9df9d439034b080%7C0%7C0%7C638507957878331700%7CUnknown%7CTWFpbGZsb3d8eyJWIjoiMC4wLjAwMDAiLCJQIjoiV2luMzIiLCJBTiI6Ik1haWwiLCJXVCI6Mn0%3D%7C0%7C%7C%7C&amp;sdata=wGY5YRQf%2FpjhgEflZirf9yQiPqtHH%2FWqWM8P%2F3KcUcc%3D&amp;reserved=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grad.uconn.edu/staff/assistantship-information/while-gas-are-currently-her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megan.petsa@uconn.ed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Jeannie.Slayton@uconn.edu" TargetMode="External"/><Relationship Id="rId5" Type="http://schemas.openxmlformats.org/officeDocument/2006/relationships/hyperlink" Target="mailto:ana.s.colon@uconn.edu" TargetMode="External"/><Relationship Id="rId4" Type="http://schemas.openxmlformats.org/officeDocument/2006/relationships/hyperlink" Target="https://grad.uconn.edu/staff/assistantship-information/"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grad.uconn.edu/faculty-staff-resources/graduate-assistantships/appointing-a-graduate-assistant-in-a-non-academic-uni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grad.uconn.edu/form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hr.uconn.edu/ga-leave-administration/" TargetMode="External"/><Relationship Id="rId4" Type="http://schemas.openxmlformats.org/officeDocument/2006/relationships/hyperlink" Target="https://grad.uconn.edu/graduate-students/voluntary-separation/"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kacey.pilver@uconn.edu"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gradadmissions@uconn.edu"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mailto:kacey.pilver@uconn.edu"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registrar.uconn.edu/wp-content/uploads/sites/1604/2017/08/Biographical-Info-Update-Reque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nam10.safelinks.protection.outlook.com/?url=https%3A%2F%2Fforms.office.com%2Fr%2FjJB8yQKnAf&amp;data=05%7C02%7Ckacey.pilver%40uconn.edu%7Cc6718f73f5b7487c600708dc18f0933a%7C17f1a87e2a254eaab9df9d439034b080%7C0%7C0%7C638412668732410489%7CUnknown%7CTWFpbGZsb3d8eyJWIjoiMC4wLjAwMDAiLCJQIjoiV2luMzIiLCJBTiI6Ik1haWwiLCJXVCI6Mn0%3D%7C3000%7C%7C%7C&amp;sdata=RskIoIBmuEInIeUUckXfP8gh3Y0aJl8O34F58WamO8Y%3D&amp;reserved=0"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jessica.lowrey-manning@uconn.edu"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nam10.safelinks.protection.outlook.com/?url=https%3A%2F%2Fforms.office.com%2Fr%2FjJB8yQKnAf&amp;data=05%7C02%7Ckacey.pilver%40uconn.edu%7Cc6718f73f5b7487c600708dc18f0933a%7C17f1a87e2a254eaab9df9d439034b080%7C0%7C0%7C638412668732410489%7CUnknown%7CTWFpbGZsb3d8eyJWIjoiMC4wLjAwMDAiLCJQIjoiV2luMzIiLCJBTiI6Ik1haWwiLCJXVCI6Mn0%3D%7C3000%7C%7C%7C&amp;sdata=RskIoIBmuEInIeUUckXfP8gh3Y0aJl8O34F58WamO8Y%3D&amp;reserved=0" TargetMode="External"/><Relationship Id="rId4" Type="http://schemas.openxmlformats.org/officeDocument/2006/relationships/hyperlink" Target="https://payroll.uconn.edu/form-i9/"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mailto:jessica.lowrey-manning@uconn.edu" TargetMode="External"/><Relationship Id="rId3" Type="http://schemas.openxmlformats.org/officeDocument/2006/relationships/hyperlink" Target="https://ess.uconn.edu/" TargetMode="External"/><Relationship Id="rId7" Type="http://schemas.openxmlformats.org/officeDocument/2006/relationships/hyperlink" Target="https://payroll.uconn.edu/foreign-national-student/"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nam10.safelinks.protection.outlook.com/?url=https%3A%2F%2Fhclleap-prod2.its.uconn.edu%2Fapps%2Flanding%2Forg%2Fapp%2F1eeec1a4-6a3b-48f3-8342-a8a245de4b75%2Flaunch%2Findex.html%3Fform%3DF_ForeignNational&amp;data=04%7C01%7C%7C0ed8a25c1348413fea5408d92505e4eb%7C17f1a87e2a254eaab9df9d439034b080%7C0%7C0%7C637581529525115695%7CUnknown%7CTWFpbGZsb3d8eyJWIjoiMC4wLjAwMDAiLCJQIjoiV2luMzIiLCJBTiI6Ik1haWwiLCJXVCI6Mn0%3D%7C1000&amp;sdata=ACES2mfPYuWwxOPvzSTw4pBDe0YkKV1BqxKP0JnFwJI%3D&amp;reserved=0" TargetMode="External"/><Relationship Id="rId5" Type="http://schemas.openxmlformats.org/officeDocument/2006/relationships/hyperlink" Target="https://forms.office.com/pages/responsepage.aspx?id=fqjxFyUqqk65351DkDSwgMV2UTifDJZEubHNiKS-6vNUMDlYRlRYTUpSU05HM0VaSEkwSUxaNFJHNCQlQCN0PWcu" TargetMode="External"/><Relationship Id="rId4" Type="http://schemas.openxmlformats.org/officeDocument/2006/relationships/hyperlink" Target="https://portal.ct.gov/-/media/DRS/Forms/2024/WTH/CT-W4_1223.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mailto:kacey.pilver@uconn.edu"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3" Type="http://schemas.openxmlformats.org/officeDocument/2006/relationships/hyperlink" Target="https://grad.media.uconn.edu/wp-content/uploads/sites/2114/2022/01/Timely-Topics-Setting-Up-for-Success-1.26.23-1.pptx?_gl=1*i6mjoo*_gcl_aw*R0NMLjE3MTUzNjYyOTcuQ2p3S0NBandpX2V4QmhBOEVpd0Ffa1UxTXVuekNBYzlBbDRmT0ZzQUNkcmt6SDh4U0lWYnRfaHlOVVI5bWlxNjJXRjZXX3ZUN2lPdFB4b0NZc0lRQXZEX0J3RQ..*_gcl_au*OTA2NjU4NzE3LjE3MTI4NjU1MDY." TargetMode="External"/><Relationship Id="rId7" Type="http://schemas.openxmlformats.org/officeDocument/2006/relationships/hyperlink" Target="https://grad.media.uconn.edu/wp-content/uploads/sites/2114/2024/01/Dept-fellowship-award-letter-template.docx?_gl=1*1co330d*_gcl_aw*R0NMLjE3MTUzNjYyOTcuQ2p3S0NBandpX2V4QmhBOEVpd0Ffa1UxTXVuekNBYzlBbDRmT0ZzQUNkcmt6SDh4U0lWYnRfaHlOVVI5bWlxNjJXRjZXX3ZUN2lPdFB4b0NZc0lRQXZEX0J3RQ..*_gcl_au*OTA2NjU4NzE3LjE3MTI4NjU1MD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grad.uconn.edu/timely-topics/" TargetMode="External"/><Relationship Id="rId5" Type="http://schemas.openxmlformats.org/officeDocument/2006/relationships/hyperlink" Target="https://grad.uconn.edu/staff/assistantship-information/" TargetMode="External"/><Relationship Id="rId4" Type="http://schemas.openxmlformats.org/officeDocument/2006/relationships/hyperlink" Target="https://youtu.be/qPSVZkOBChk"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ess.uconn.edu/"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mailto:kacey.pilver@uconn.edu" TargetMode="External"/><Relationship Id="rId5" Type="http://schemas.openxmlformats.org/officeDocument/2006/relationships/hyperlink" Target="https://payroll.uconn.edu/payroll-help-desk/" TargetMode="External"/><Relationship Id="rId4" Type="http://schemas.openxmlformats.org/officeDocument/2006/relationships/hyperlink" Target="https://payroll.uconn.edu/direct-deposit/"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ad.uconn.edu/assistantship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gradcatalog.uconn.edu/grad-school-info/admiss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mailto:graduatedean@uconn.edu" TargetMode="External"/><Relationship Id="rId4" Type="http://schemas.openxmlformats.org/officeDocument/2006/relationships/hyperlink" Target="https://grad.uconn.edu/graduate-students/late-arriva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grad.uconn.edu/form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rad.uconn.edu/faculty-staff-resources/graduate-assistantships/creating-the-offer-letter/" TargetMode="External"/><Relationship Id="rId7" Type="http://schemas.openxmlformats.org/officeDocument/2006/relationships/hyperlink" Target="https://nam10.safelinks.protection.outlook.com/?url=https%3A%2F%2Fhr.uconn.edu%2Foffer-letters%2F&amp;data=05%7C01%7Cmegan.petsa%40uconn.edu%7C26c5e2f4eeae4a8779fb08db51753ee4%7C17f1a87e2a254eaab9df9d439034b080%7C0%7C0%7C638193336228004559%7CUnknown%7CTWFpbGZsb3d8eyJWIjoiMC4wLjAwMDAiLCJQIjoiV2luMzIiLCJBTiI6Ik1haWwiLCJXVCI6Mn0%3D%7C3000%7C%7C%7C&amp;sdata=5wks4Nm8RToAntbBM7Cj%2BnXPWMN1wVL6Wk826c1TUew%3D&amp;reserved=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jack.corcoran@uconn.edu" TargetMode="External"/><Relationship Id="rId5" Type="http://schemas.openxmlformats.org/officeDocument/2006/relationships/hyperlink" Target="mailto:gradschool@uconn.edu" TargetMode="External"/><Relationship Id="rId4" Type="http://schemas.openxmlformats.org/officeDocument/2006/relationships/hyperlink" Target="http://uconngradunion.org/geu-uaw-collective-bargaining-agreement/article-5-appointment-reappointment-notification/"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rad.uconn.edu/form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3"/>
          <p:cNvSpPr txBox="1">
            <a:spLocks noGrp="1"/>
          </p:cNvSpPr>
          <p:nvPr>
            <p:ph type="title" idx="4294967295"/>
          </p:nvPr>
        </p:nvSpPr>
        <p:spPr>
          <a:xfrm>
            <a:off x="457200" y="668139"/>
            <a:ext cx="8229600" cy="857250"/>
          </a:xfrm>
          <a:prstGeom prst="rect">
            <a:avLst/>
          </a:prstGeom>
          <a:noFill/>
          <a:ln>
            <a:noFill/>
            <a:prstDash/>
          </a:ln>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
                <a:schemeClr val="dk1"/>
              </a:buClr>
              <a:buSzPts val="4400"/>
              <a:buFont typeface="Arial"/>
              <a:buNone/>
              <a:tabLst/>
              <a:defRPr/>
            </a:pPr>
            <a:r>
              <a:rPr kumimoji="0" lang="en-US" sz="4400" b="0" i="0" u="none" strike="noStrike" kern="0" cap="none" spc="0" normalizeH="0" baseline="0" noProof="0">
                <a:ln>
                  <a:noFill/>
                </a:ln>
                <a:solidFill>
                  <a:schemeClr val="dk1"/>
                </a:solidFill>
                <a:effectLst/>
                <a:uLnTx/>
                <a:uFillTx/>
                <a:latin typeface="Arial"/>
                <a:ea typeface="Arial"/>
                <a:cs typeface="Arial"/>
                <a:sym typeface="Arial"/>
              </a:rPr>
              <a:t>The Graduate School’s</a:t>
            </a:r>
          </a:p>
          <a:p>
            <a:pPr marL="0" marR="0" lvl="0" indent="0" algn="l" defTabSz="914400" rtl="0" eaLnBrk="1" fontAlgn="auto" latinLnBrk="0" hangingPunct="1">
              <a:lnSpc>
                <a:spcPct val="100000"/>
              </a:lnSpc>
              <a:spcBef>
                <a:spcPts val="0"/>
              </a:spcBef>
              <a:spcAft>
                <a:spcPts val="0"/>
              </a:spcAft>
              <a:buClr>
                <a:schemeClr val="dk1"/>
              </a:buClr>
              <a:buSzPts val="4400"/>
              <a:buFont typeface="Arial"/>
              <a:buNone/>
              <a:tabLst/>
              <a:defRPr/>
            </a:pPr>
            <a:r>
              <a:rPr kumimoji="0" lang="en-US" sz="4000" b="0" i="0" u="none" strike="noStrike" kern="0" cap="none" spc="0" normalizeH="0" baseline="0" noProof="0">
                <a:ln>
                  <a:noFill/>
                </a:ln>
                <a:solidFill>
                  <a:schemeClr val="dk1"/>
                </a:solidFill>
                <a:effectLst/>
                <a:uLnTx/>
                <a:uFillTx/>
                <a:latin typeface="Arial"/>
                <a:ea typeface="Arial"/>
                <a:cs typeface="Arial"/>
                <a:sym typeface="Arial"/>
              </a:rPr>
              <a:t>Timely Topics Series</a:t>
            </a:r>
          </a:p>
        </p:txBody>
      </p:sp>
      <p:sp>
        <p:nvSpPr>
          <p:cNvPr id="84" name="Google Shape;84;p13"/>
          <p:cNvSpPr txBox="1"/>
          <p:nvPr/>
        </p:nvSpPr>
        <p:spPr>
          <a:xfrm>
            <a:off x="457200" y="2030472"/>
            <a:ext cx="8229600" cy="857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Arial"/>
              <a:buNone/>
            </a:pPr>
            <a:r>
              <a:rPr lang="en-US" sz="3000">
                <a:solidFill>
                  <a:schemeClr val="dk1"/>
                </a:solidFill>
              </a:rPr>
              <a:t>Preparing for Fall: Graduate Assistant Payroll Procedures </a:t>
            </a:r>
            <a:endParaRPr sz="3000" b="0" i="0" u="none" strike="noStrike" cap="none">
              <a:solidFill>
                <a:schemeClr val="dk1"/>
              </a:solidFill>
              <a:latin typeface="Arial"/>
              <a:ea typeface="Arial"/>
              <a:cs typeface="Arial"/>
              <a:sym typeface="Arial"/>
            </a:endParaRPr>
          </a:p>
        </p:txBody>
      </p:sp>
      <p:sp>
        <p:nvSpPr>
          <p:cNvPr id="85" name="Google Shape;85;p13"/>
          <p:cNvSpPr txBox="1"/>
          <p:nvPr/>
        </p:nvSpPr>
        <p:spPr>
          <a:xfrm>
            <a:off x="457200" y="3086825"/>
            <a:ext cx="8229600" cy="1185630"/>
          </a:xfrm>
          <a:prstGeom prst="rect">
            <a:avLst/>
          </a:prstGeom>
          <a:noFill/>
          <a:ln>
            <a:noFill/>
          </a:ln>
        </p:spPr>
        <p:txBody>
          <a:bodyPr spcFirstLastPara="1" wrap="square" lIns="91425" tIns="45700" rIns="91425" bIns="45700" anchor="ctr" anchorCtr="0">
            <a:noAutofit/>
          </a:bodyPr>
          <a:lstStyle/>
          <a:p>
            <a:pPr marL="0" marR="0" lvl="0" indent="0" algn="l" rtl="0">
              <a:buClr>
                <a:srgbClr val="BFBFBF"/>
              </a:buClr>
              <a:buSzPts val="2400"/>
              <a:buFont typeface="Arial"/>
              <a:buNone/>
            </a:pPr>
            <a:r>
              <a:rPr lang="en-US" sz="1600">
                <a:solidFill>
                  <a:srgbClr val="BFBFBF"/>
                </a:solidFill>
              </a:rPr>
              <a:t>Ana Colón-Wallace, UCAELI </a:t>
            </a:r>
          </a:p>
          <a:p>
            <a:pPr marL="0" marR="0" lvl="0" indent="0" algn="l" rtl="0">
              <a:buClr>
                <a:srgbClr val="BFBFBF"/>
              </a:buClr>
              <a:buSzPts val="2400"/>
              <a:buFont typeface="Arial"/>
              <a:buNone/>
            </a:pPr>
            <a:r>
              <a:rPr lang="en-US" sz="1600">
                <a:solidFill>
                  <a:srgbClr val="BFBFBF"/>
                </a:solidFill>
              </a:rPr>
              <a:t>Megan Petsa, The Graduate School</a:t>
            </a:r>
          </a:p>
          <a:p>
            <a:pPr>
              <a:buClr>
                <a:srgbClr val="BFBFBF"/>
              </a:buClr>
              <a:buSzPts val="2400"/>
            </a:pPr>
            <a:r>
              <a:rPr lang="en-US" sz="1600">
                <a:solidFill>
                  <a:srgbClr val="BFBFBF"/>
                </a:solidFill>
              </a:rPr>
              <a:t>Kacey Pilver, Payroll Department </a:t>
            </a:r>
          </a:p>
          <a:p>
            <a:pPr>
              <a:buClr>
                <a:srgbClr val="BFBFBF"/>
              </a:buClr>
              <a:buSzPts val="2400"/>
            </a:pPr>
            <a:r>
              <a:rPr lang="en-US" sz="1600">
                <a:solidFill>
                  <a:srgbClr val="BFBFBF"/>
                </a:solidFill>
              </a:rPr>
              <a:t>Jeannie Slayton, UCAELI</a:t>
            </a:r>
          </a:p>
        </p:txBody>
      </p:sp>
      <p:sp>
        <p:nvSpPr>
          <p:cNvPr id="86" name="Google Shape;86;p13"/>
          <p:cNvSpPr txBox="1"/>
          <p:nvPr/>
        </p:nvSpPr>
        <p:spPr>
          <a:xfrm>
            <a:off x="457200" y="4347426"/>
            <a:ext cx="8229600" cy="85725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BFBFBF"/>
              </a:buClr>
              <a:buSzPts val="1400"/>
              <a:buFont typeface="Arial"/>
              <a:buNone/>
            </a:pPr>
            <a:r>
              <a:rPr lang="en-US">
                <a:solidFill>
                  <a:srgbClr val="BFBFBF"/>
                </a:solidFill>
              </a:rPr>
              <a:t>May 23, 2024</a:t>
            </a:r>
            <a:endParaRPr sz="1400" b="0" i="0" u="none" strike="noStrike" cap="none">
              <a:solidFill>
                <a:srgbClr val="BFBFBF"/>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457200" y="206375"/>
            <a:ext cx="8229600" cy="8574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sz="3400"/>
              <a:t>Hiring TAs Without English Proficiency</a:t>
            </a:r>
            <a:endParaRPr sz="3400"/>
          </a:p>
        </p:txBody>
      </p:sp>
      <p:sp>
        <p:nvSpPr>
          <p:cNvPr id="105" name="Google Shape;105;p16"/>
          <p:cNvSpPr txBox="1">
            <a:spLocks noGrp="1"/>
          </p:cNvSpPr>
          <p:nvPr>
            <p:ph type="body" idx="1"/>
          </p:nvPr>
        </p:nvSpPr>
        <p:spPr>
          <a:xfrm>
            <a:off x="457200" y="1244275"/>
            <a:ext cx="8188800" cy="3394200"/>
          </a:xfrm>
          <a:prstGeom prst="rect">
            <a:avLst/>
          </a:prstGeom>
          <a:noFill/>
          <a:ln>
            <a:noFill/>
          </a:ln>
        </p:spPr>
        <p:txBody>
          <a:bodyPr spcFirstLastPara="1" wrap="square" lIns="91425" tIns="45700" rIns="91425" bIns="45700" anchor="t" anchorCtr="0">
            <a:noAutofit/>
          </a:bodyPr>
          <a:lstStyle/>
          <a:p>
            <a:pPr marL="342900" lvl="0" indent="-336550">
              <a:spcBef>
                <a:spcPts val="0"/>
              </a:spcBef>
              <a:buSzPts val="1700"/>
            </a:pPr>
            <a:endParaRPr lang="en-US" sz="1600" b="1"/>
          </a:p>
          <a:p>
            <a:pPr marL="342900" lvl="0" indent="-336550">
              <a:spcBef>
                <a:spcPts val="0"/>
              </a:spcBef>
              <a:buSzPts val="1700"/>
            </a:pPr>
            <a:r>
              <a:rPr lang="en-US" sz="1600" b="1"/>
              <a:t>Admission requirement vs TA requirement</a:t>
            </a:r>
          </a:p>
          <a:p>
            <a:pPr marL="742950" lvl="1" indent="-279400">
              <a:spcBef>
                <a:spcPts val="0"/>
              </a:spcBef>
              <a:buSzPts val="1700"/>
            </a:pPr>
            <a:r>
              <a:rPr lang="en-US" sz="1600"/>
              <a:t>Expanded language in GA Offer Letter template </a:t>
            </a:r>
          </a:p>
          <a:p>
            <a:pPr marL="6350" lvl="0" indent="0">
              <a:spcBef>
                <a:spcPts val="0"/>
              </a:spcBef>
              <a:buSzPts val="1700"/>
              <a:buNone/>
            </a:pPr>
            <a:endParaRPr lang="en-US" sz="1600" b="1"/>
          </a:p>
          <a:p>
            <a:pPr marL="342900" indent="-336550">
              <a:spcBef>
                <a:spcPts val="0"/>
              </a:spcBef>
              <a:buSzPts val="1700"/>
            </a:pPr>
            <a:r>
              <a:rPr lang="en-US" sz="1600" b="1"/>
              <a:t>TAs who have not provided proof of English proficiency will have a block on their payroll authorization </a:t>
            </a:r>
          </a:p>
          <a:p>
            <a:pPr marL="342900" lvl="0" indent="-336550">
              <a:spcBef>
                <a:spcPts val="0"/>
              </a:spcBef>
              <a:buSzPts val="1700"/>
            </a:pPr>
            <a:endParaRPr lang="en-US" sz="1600" b="1"/>
          </a:p>
          <a:p>
            <a:pPr marL="342900" lvl="0" indent="-336550">
              <a:spcBef>
                <a:spcPts val="0"/>
              </a:spcBef>
              <a:buSzPts val="1700"/>
            </a:pPr>
            <a:r>
              <a:rPr lang="en-US" sz="1600" b="1"/>
              <a:t>Anyone whose primary language is not English must provide proof of proficiency to be a TA with instructional contact duties </a:t>
            </a:r>
          </a:p>
          <a:p>
            <a:pPr marL="742950" lvl="1" indent="-279400">
              <a:spcBef>
                <a:spcPts val="0"/>
              </a:spcBef>
              <a:buSzPts val="1700"/>
            </a:pPr>
            <a:r>
              <a:rPr lang="en-US" sz="1600">
                <a:hlinkClick r:id="rId3"/>
              </a:rPr>
              <a:t>UConn’s English Proficiency Policy </a:t>
            </a:r>
            <a:endParaRPr lang="en-US" sz="1600"/>
          </a:p>
          <a:p>
            <a:pPr marL="742950" lvl="1" indent="-279400">
              <a:spcBef>
                <a:spcPts val="0"/>
              </a:spcBef>
              <a:buSzPts val="1700"/>
            </a:pPr>
            <a:r>
              <a:rPr lang="en-US" sz="1600">
                <a:solidFill>
                  <a:schemeClr val="tx1"/>
                </a:solidFill>
              </a:rPr>
              <a:t>4/18 listserv email, “Info to share with TAs - English proficiency policy”  </a:t>
            </a:r>
          </a:p>
          <a:p>
            <a:pPr marL="342900" lvl="0" indent="-336550">
              <a:spcBef>
                <a:spcPts val="0"/>
              </a:spcBef>
              <a:buSzPts val="1700"/>
            </a:pPr>
            <a:endParaRPr lang="en-US" sz="16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E5372-D6E1-C373-6DD9-D17D811574CC}"/>
              </a:ext>
            </a:extLst>
          </p:cNvPr>
          <p:cNvSpPr>
            <a:spLocks noGrp="1"/>
          </p:cNvSpPr>
          <p:nvPr>
            <p:ph type="title"/>
          </p:nvPr>
        </p:nvSpPr>
        <p:spPr/>
        <p:txBody>
          <a:bodyPr/>
          <a:lstStyle/>
          <a:p>
            <a:r>
              <a:rPr lang="en-US"/>
              <a:t>ITA Screenings </a:t>
            </a:r>
          </a:p>
        </p:txBody>
      </p:sp>
      <p:sp>
        <p:nvSpPr>
          <p:cNvPr id="3" name="Text Placeholder 2">
            <a:extLst>
              <a:ext uri="{FF2B5EF4-FFF2-40B4-BE49-F238E27FC236}">
                <a16:creationId xmlns:a16="http://schemas.microsoft.com/office/drawing/2014/main" id="{F252F452-831B-0DBD-0D18-1C3E5E49B723}"/>
              </a:ext>
            </a:extLst>
          </p:cNvPr>
          <p:cNvSpPr>
            <a:spLocks noGrp="1"/>
          </p:cNvSpPr>
          <p:nvPr>
            <p:ph type="body" idx="1"/>
          </p:nvPr>
        </p:nvSpPr>
        <p:spPr>
          <a:xfrm>
            <a:off x="457200" y="1276626"/>
            <a:ext cx="4103298" cy="3663650"/>
          </a:xfrm>
        </p:spPr>
        <p:txBody>
          <a:bodyPr/>
          <a:lstStyle/>
          <a:p>
            <a:pPr marL="101600" indent="0">
              <a:buNone/>
            </a:pPr>
            <a:r>
              <a:rPr lang="en-US" b="1" u="sng">
                <a:solidFill>
                  <a:srgbClr val="000000"/>
                </a:solidFill>
              </a:rPr>
              <a:t>Microteaching Test</a:t>
            </a:r>
            <a:r>
              <a:rPr lang="en-US" b="1" u="sng"/>
              <a:t> </a:t>
            </a:r>
          </a:p>
          <a:p>
            <a:pPr marL="101600" indent="0">
              <a:buNone/>
            </a:pPr>
            <a:r>
              <a:rPr lang="en-US" sz="1600" b="1"/>
              <a:t>Eligibility </a:t>
            </a:r>
            <a:endParaRPr lang="en-US"/>
          </a:p>
          <a:p>
            <a:pPr marL="387350" indent="-285750">
              <a:buFont typeface="Calibri"/>
              <a:buChar char="-"/>
            </a:pPr>
            <a:r>
              <a:rPr lang="en-US" sz="1400"/>
              <a:t>English test scores on file, check Slate!</a:t>
            </a:r>
          </a:p>
          <a:p>
            <a:pPr marL="387350" indent="-285750">
              <a:buFont typeface="Calibri"/>
              <a:buChar char="-"/>
            </a:pPr>
            <a:r>
              <a:rPr lang="en-US" sz="1400"/>
              <a:t>TOEFL: 22-27 speaking score</a:t>
            </a:r>
            <a:endParaRPr lang="en-US"/>
          </a:p>
          <a:p>
            <a:pPr marL="387350" indent="-285750">
              <a:buFont typeface="Calibri"/>
              <a:buChar char="-"/>
            </a:pPr>
            <a:r>
              <a:rPr lang="en-US" sz="1400"/>
              <a:t>IELTS: 7.0 and 7.5 speaking band</a:t>
            </a:r>
          </a:p>
          <a:p>
            <a:pPr marL="101600" indent="0">
              <a:buNone/>
            </a:pPr>
            <a:endParaRPr lang="en-US" sz="1400"/>
          </a:p>
          <a:p>
            <a:pPr marL="101600" indent="0">
              <a:buNone/>
            </a:pPr>
            <a:r>
              <a:rPr lang="en-US" sz="1400" b="1"/>
              <a:t>Upcoming Test Dates</a:t>
            </a:r>
          </a:p>
          <a:p>
            <a:pPr marL="101600" indent="0">
              <a:buNone/>
            </a:pPr>
            <a:r>
              <a:rPr lang="en-US" sz="1400"/>
              <a:t>Monday, June 3 2024 (online)</a:t>
            </a:r>
          </a:p>
          <a:p>
            <a:pPr marL="101600" indent="0">
              <a:buNone/>
            </a:pPr>
            <a:r>
              <a:rPr lang="en-US" sz="1400"/>
              <a:t>Tuesday, August 13 2024 (online and in-person)</a:t>
            </a:r>
            <a:endParaRPr lang="en-US"/>
          </a:p>
          <a:p>
            <a:pPr marL="101600" indent="0">
              <a:buNone/>
            </a:pPr>
            <a:endParaRPr lang="en-US" b="1"/>
          </a:p>
          <a:p>
            <a:pPr marL="101600" indent="0">
              <a:buNone/>
            </a:pPr>
            <a:endParaRPr lang="en-US" b="1"/>
          </a:p>
        </p:txBody>
      </p:sp>
      <p:sp>
        <p:nvSpPr>
          <p:cNvPr id="4" name="Text Placeholder 3">
            <a:extLst>
              <a:ext uri="{FF2B5EF4-FFF2-40B4-BE49-F238E27FC236}">
                <a16:creationId xmlns:a16="http://schemas.microsoft.com/office/drawing/2014/main" id="{6DA18B0F-A5F1-8CC4-C369-1B9440DD69D8}"/>
              </a:ext>
            </a:extLst>
          </p:cNvPr>
          <p:cNvSpPr>
            <a:spLocks noGrp="1"/>
          </p:cNvSpPr>
          <p:nvPr>
            <p:ph type="body" idx="2"/>
          </p:nvPr>
        </p:nvSpPr>
        <p:spPr>
          <a:xfrm>
            <a:off x="4572719" y="1276626"/>
            <a:ext cx="4114081" cy="3663650"/>
          </a:xfrm>
        </p:spPr>
        <p:txBody>
          <a:bodyPr/>
          <a:lstStyle/>
          <a:p>
            <a:r>
              <a:rPr lang="en-US" sz="2000" b="1" u="sng" dirty="0"/>
              <a:t>Proficiency Assessment</a:t>
            </a:r>
          </a:p>
          <a:p>
            <a:r>
              <a:rPr lang="en-US" sz="1600" b="1" dirty="0"/>
              <a:t>Eligibility </a:t>
            </a:r>
            <a:endParaRPr lang="en-US" dirty="0"/>
          </a:p>
          <a:p>
            <a:pPr marL="568325" indent="-338138">
              <a:buFont typeface="Calibri"/>
              <a:buChar char="-"/>
            </a:pPr>
            <a:r>
              <a:rPr lang="en-US" sz="1400" dirty="0">
                <a:solidFill>
                  <a:schemeClr val="tx1"/>
                </a:solidFill>
              </a:rPr>
              <a:t>Students with Duolingo scores</a:t>
            </a:r>
          </a:p>
          <a:p>
            <a:pPr marL="571500" indent="-342900">
              <a:buFont typeface="Calibri"/>
              <a:buChar char="-"/>
            </a:pPr>
            <a:r>
              <a:rPr lang="en-US" sz="1400" dirty="0">
                <a:solidFill>
                  <a:schemeClr val="tx1"/>
                </a:solidFill>
              </a:rPr>
              <a:t>Students who are not eligible for the microteaching test </a:t>
            </a:r>
          </a:p>
          <a:p>
            <a:pPr marL="571500" indent="-342900">
              <a:buFont typeface="Calibri"/>
              <a:buChar char="-"/>
            </a:pPr>
            <a:r>
              <a:rPr lang="en-US" sz="1400" dirty="0">
                <a:solidFill>
                  <a:schemeClr val="tx1"/>
                </a:solidFill>
              </a:rPr>
              <a:t>Students eligible for </a:t>
            </a:r>
            <a:r>
              <a:rPr lang="en-US" sz="1400" dirty="0">
                <a:solidFill>
                  <a:schemeClr val="tx1"/>
                </a:solidFill>
                <a:hlinkClick r:id="rId3">
                  <a:extLst>
                    <a:ext uri="{A12FA001-AC4F-418D-AE19-62706E023703}">
                      <ahyp:hlinkClr xmlns:ahyp="http://schemas.microsoft.com/office/drawing/2018/hyperlinkcolor" val="tx"/>
                    </a:ext>
                  </a:extLst>
                </a:hlinkClick>
              </a:rPr>
              <a:t>microteaching testing</a:t>
            </a:r>
            <a:r>
              <a:rPr lang="en-US" sz="1400" dirty="0">
                <a:solidFill>
                  <a:schemeClr val="tx1"/>
                </a:solidFill>
              </a:rPr>
              <a:t> that need to be screened sooner from the next available testing date.</a:t>
            </a:r>
          </a:p>
          <a:p>
            <a:pPr marL="571500" indent="-342900">
              <a:buFont typeface="Calibri"/>
              <a:buChar char="-"/>
            </a:pPr>
            <a:r>
              <a:rPr lang="en-US" sz="1400" dirty="0">
                <a:solidFill>
                  <a:schemeClr val="tx1"/>
                </a:solidFill>
              </a:rPr>
              <a:t>Students who qualified for the Waiver of Language Proficiency Examinations. </a:t>
            </a:r>
          </a:p>
          <a:p>
            <a:pPr marL="228600" indent="0"/>
            <a:endParaRPr lang="en-US" sz="1400" dirty="0">
              <a:solidFill>
                <a:schemeClr val="tx1"/>
              </a:solidFill>
            </a:endParaRPr>
          </a:p>
          <a:p>
            <a:pPr marL="228600" indent="0"/>
            <a:r>
              <a:rPr lang="en-US" sz="1400" b="1" dirty="0">
                <a:solidFill>
                  <a:schemeClr val="tx1"/>
                </a:solidFill>
              </a:rPr>
              <a:t>Scheduled 1-2 days per month depending on the demand</a:t>
            </a:r>
            <a:endParaRPr lang="en-US" b="1" dirty="0">
              <a:solidFill>
                <a:schemeClr val="tx1"/>
              </a:solidFill>
            </a:endParaRPr>
          </a:p>
        </p:txBody>
      </p:sp>
    </p:spTree>
    <p:extLst>
      <p:ext uri="{BB962C8B-B14F-4D97-AF65-F5344CB8AC3E}">
        <p14:creationId xmlns:p14="http://schemas.microsoft.com/office/powerpoint/2010/main" val="3362830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DC9FB-7103-1D91-6F76-85BA9B731F46}"/>
              </a:ext>
            </a:extLst>
          </p:cNvPr>
          <p:cNvSpPr>
            <a:spLocks noGrp="1"/>
          </p:cNvSpPr>
          <p:nvPr>
            <p:ph type="title"/>
          </p:nvPr>
        </p:nvSpPr>
        <p:spPr/>
        <p:txBody>
          <a:bodyPr/>
          <a:lstStyle/>
          <a:p>
            <a:r>
              <a:rPr lang="en-US"/>
              <a:t>ITA Screening Results </a:t>
            </a:r>
          </a:p>
        </p:txBody>
      </p:sp>
      <p:graphicFrame>
        <p:nvGraphicFramePr>
          <p:cNvPr id="6" name="Table 5">
            <a:extLst>
              <a:ext uri="{FF2B5EF4-FFF2-40B4-BE49-F238E27FC236}">
                <a16:creationId xmlns:a16="http://schemas.microsoft.com/office/drawing/2014/main" id="{D2CE4153-2623-C33A-119C-543529C7B1D6}"/>
              </a:ext>
            </a:extLst>
          </p:cNvPr>
          <p:cNvGraphicFramePr>
            <a:graphicFrameLocks noGrp="1"/>
          </p:cNvGraphicFramePr>
          <p:nvPr>
            <p:extLst>
              <p:ext uri="{D42A27DB-BD31-4B8C-83A1-F6EECF244321}">
                <p14:modId xmlns:p14="http://schemas.microsoft.com/office/powerpoint/2010/main" val="1748920490"/>
              </p:ext>
            </p:extLst>
          </p:nvPr>
        </p:nvGraphicFramePr>
        <p:xfrm>
          <a:off x="269575" y="1703716"/>
          <a:ext cx="8418635" cy="3224313"/>
        </p:xfrm>
        <a:graphic>
          <a:graphicData uri="http://schemas.openxmlformats.org/drawingml/2006/table">
            <a:tbl>
              <a:tblPr bandRow="1">
                <a:tableStyleId>{5C22544A-7EE6-4342-B048-85BDC9FD1C3A}</a:tableStyleId>
              </a:tblPr>
              <a:tblGrid>
                <a:gridCol w="2005999">
                  <a:extLst>
                    <a:ext uri="{9D8B030D-6E8A-4147-A177-3AD203B41FA5}">
                      <a16:colId xmlns:a16="http://schemas.microsoft.com/office/drawing/2014/main" val="2622397752"/>
                    </a:ext>
                  </a:extLst>
                </a:gridCol>
                <a:gridCol w="6412636">
                  <a:extLst>
                    <a:ext uri="{9D8B030D-6E8A-4147-A177-3AD203B41FA5}">
                      <a16:colId xmlns:a16="http://schemas.microsoft.com/office/drawing/2014/main" val="4206746224"/>
                    </a:ext>
                  </a:extLst>
                </a:gridCol>
              </a:tblGrid>
              <a:tr h="666631">
                <a:tc>
                  <a:txBody>
                    <a:bodyPr/>
                    <a:lstStyle/>
                    <a:p>
                      <a:pPr fontAlgn="t"/>
                      <a:r>
                        <a:rPr lang="en-US" b="1">
                          <a:effectLst/>
                        </a:rPr>
                        <a:t> Pass</a:t>
                      </a:r>
                      <a:endParaRPr lang="en-US">
                        <a:effectLst/>
                      </a:endParaRP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tc>
                  <a:txBody>
                    <a:bodyPr/>
                    <a:lstStyle/>
                    <a:p>
                      <a:pPr fontAlgn="t"/>
                      <a:r>
                        <a:rPr lang="en-US">
                          <a:effectLst/>
                        </a:rPr>
                        <a:t>Cleared to teach. Student meets the English requirement to teach undergraduate students. </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2577226497"/>
                  </a:ext>
                </a:extLst>
              </a:tr>
              <a:tr h="1401281">
                <a:tc>
                  <a:txBody>
                    <a:bodyPr/>
                    <a:lstStyle/>
                    <a:p>
                      <a:pPr fontAlgn="t"/>
                      <a:r>
                        <a:rPr lang="en-US" b="1">
                          <a:effectLst/>
                        </a:rPr>
                        <a:t> Conditional Pass</a:t>
                      </a:r>
                      <a:endParaRPr lang="en-US">
                        <a:effectLst/>
                      </a:endParaRP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tc>
                  <a:txBody>
                    <a:bodyPr/>
                    <a:lstStyle/>
                    <a:p>
                      <a:pPr fontAlgn="t"/>
                      <a:r>
                        <a:rPr lang="en-US">
                          <a:effectLst/>
                        </a:rPr>
                        <a:t>Cleared to teach and may begin teaching. However, the student must successfully complete the recommended English course during the semester immediately following the test. If the conditional pass expires because the student did not register or complete the course, the student will need to be retested with the Microteaching Test.</a:t>
                      </a:r>
                      <a:endParaRPr lang="en-US" u="sng">
                        <a:solidFill>
                          <a:srgbClr val="053C7F"/>
                        </a:solidFill>
                        <a:effectLst/>
                      </a:endParaRP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2338868850"/>
                  </a:ext>
                </a:extLst>
              </a:tr>
              <a:tr h="1156401">
                <a:tc>
                  <a:txBody>
                    <a:bodyPr/>
                    <a:lstStyle/>
                    <a:p>
                      <a:pPr fontAlgn="t"/>
                      <a:r>
                        <a:rPr lang="en-US" b="1">
                          <a:effectLst/>
                        </a:rPr>
                        <a:t> Fail</a:t>
                      </a:r>
                      <a:endParaRPr lang="en-US">
                        <a:effectLst/>
                      </a:endParaRPr>
                    </a:p>
                  </a:txBody>
                  <a:tcPr marL="76200" marR="76200" marT="76200" marB="76200">
                    <a:lnL>
                      <a:noFill/>
                    </a:lnL>
                    <a:lnR>
                      <a:noFill/>
                    </a:lnR>
                    <a:lnT w="9525" cap="flat" cmpd="sng" algn="ctr">
                      <a:solidFill>
                        <a:srgbClr val="DDDDDD"/>
                      </a:solidFill>
                      <a:prstDash val="solid"/>
                      <a:round/>
                      <a:headEnd type="none" w="med" len="med"/>
                      <a:tailEnd type="none" w="med" len="med"/>
                    </a:lnT>
                    <a:lnB>
                      <a:noFill/>
                    </a:lnB>
                    <a:noFill/>
                  </a:tcPr>
                </a:tc>
                <a:tc>
                  <a:txBody>
                    <a:bodyPr/>
                    <a:lstStyle/>
                    <a:p>
                      <a:pPr fontAlgn="t"/>
                      <a:r>
                        <a:rPr lang="en-US">
                          <a:effectLst/>
                        </a:rPr>
                        <a:t>Not cleared to teach. Student does not meet the English requirement to teach undergraduate students. Must either successfully complete an English course or submit an updated TOEFL speaking score demonstrating improvement. The student will need to be retested with the Microteaching Test.</a:t>
                      </a:r>
                      <a:endParaRPr lang="en-US" u="sng">
                        <a:solidFill>
                          <a:srgbClr val="053C7F"/>
                        </a:solidFill>
                        <a:effectLst/>
                      </a:endParaRPr>
                    </a:p>
                  </a:txBody>
                  <a:tcPr marL="76200" marR="76200" marT="76200" marB="76200">
                    <a:lnL>
                      <a:noFill/>
                    </a:lnL>
                    <a:lnR>
                      <a:noFill/>
                    </a:lnR>
                    <a:lnT w="9525" cap="flat" cmpd="sng" algn="ctr">
                      <a:solidFill>
                        <a:srgbClr val="DDDDDD"/>
                      </a:solidFill>
                      <a:prstDash val="solid"/>
                      <a:round/>
                      <a:headEnd type="none" w="med" len="med"/>
                      <a:tailEnd type="none" w="med" len="med"/>
                    </a:lnT>
                    <a:lnB>
                      <a:noFill/>
                    </a:lnB>
                    <a:noFill/>
                  </a:tcPr>
                </a:tc>
                <a:extLst>
                  <a:ext uri="{0D108BD9-81ED-4DB2-BD59-A6C34878D82A}">
                    <a16:rowId xmlns:a16="http://schemas.microsoft.com/office/drawing/2014/main" val="3042420334"/>
                  </a:ext>
                </a:extLst>
              </a:tr>
            </a:tbl>
          </a:graphicData>
        </a:graphic>
      </p:graphicFrame>
      <p:sp>
        <p:nvSpPr>
          <p:cNvPr id="7" name="TextBox 6">
            <a:extLst>
              <a:ext uri="{FF2B5EF4-FFF2-40B4-BE49-F238E27FC236}">
                <a16:creationId xmlns:a16="http://schemas.microsoft.com/office/drawing/2014/main" id="{CA5C45D0-5B4A-4967-3751-F33C69DBA953}"/>
              </a:ext>
            </a:extLst>
          </p:cNvPr>
          <p:cNvSpPr txBox="1"/>
          <p:nvPr/>
        </p:nvSpPr>
        <p:spPr>
          <a:xfrm>
            <a:off x="267419" y="1286414"/>
            <a:ext cx="4727275"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solidFill>
                  <a:srgbClr val="BA0B3A"/>
                </a:solidFill>
              </a:rPr>
              <a:t>These results apply to all ITA screenings. </a:t>
            </a:r>
          </a:p>
          <a:p>
            <a:endParaRPr lang="en-US"/>
          </a:p>
          <a:p>
            <a:endParaRPr lang="en-US">
              <a:solidFill>
                <a:srgbClr val="000E2F"/>
              </a:solidFill>
              <a:latin typeface="proxima nova"/>
            </a:endParaRPr>
          </a:p>
        </p:txBody>
      </p:sp>
    </p:spTree>
    <p:extLst>
      <p:ext uri="{BB962C8B-B14F-4D97-AF65-F5344CB8AC3E}">
        <p14:creationId xmlns:p14="http://schemas.microsoft.com/office/powerpoint/2010/main" val="4177855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54755-926B-6625-B4B6-4C729C2EE6B5}"/>
              </a:ext>
            </a:extLst>
          </p:cNvPr>
          <p:cNvSpPr>
            <a:spLocks noGrp="1"/>
          </p:cNvSpPr>
          <p:nvPr>
            <p:ph type="title"/>
          </p:nvPr>
        </p:nvSpPr>
        <p:spPr/>
        <p:txBody>
          <a:bodyPr/>
          <a:lstStyle/>
          <a:p>
            <a:r>
              <a:rPr lang="en-US"/>
              <a:t>Please contact UCAELI if...</a:t>
            </a:r>
          </a:p>
        </p:txBody>
      </p:sp>
      <p:sp>
        <p:nvSpPr>
          <p:cNvPr id="3" name="Text Placeholder 2">
            <a:extLst>
              <a:ext uri="{FF2B5EF4-FFF2-40B4-BE49-F238E27FC236}">
                <a16:creationId xmlns:a16="http://schemas.microsoft.com/office/drawing/2014/main" id="{50570701-AAF7-1162-8E8C-FB38B93A8353}"/>
              </a:ext>
            </a:extLst>
          </p:cNvPr>
          <p:cNvSpPr>
            <a:spLocks noGrp="1"/>
          </p:cNvSpPr>
          <p:nvPr>
            <p:ph type="body" idx="1"/>
          </p:nvPr>
        </p:nvSpPr>
        <p:spPr>
          <a:xfrm>
            <a:off x="457200" y="1276626"/>
            <a:ext cx="8049883" cy="3361726"/>
          </a:xfrm>
        </p:spPr>
        <p:txBody>
          <a:bodyPr/>
          <a:lstStyle/>
          <a:p>
            <a:pPr marL="387350" indent="-285750"/>
            <a:endParaRPr lang="en-US" dirty="0"/>
          </a:p>
          <a:p>
            <a:pPr marL="387350" indent="-285750"/>
            <a:r>
              <a:rPr lang="en-US" dirty="0"/>
              <a:t>Students who listed English as their primary language on their graduate application, </a:t>
            </a:r>
            <a:r>
              <a:rPr lang="en-US" b="1" dirty="0"/>
              <a:t>do not </a:t>
            </a:r>
            <a:r>
              <a:rPr lang="en-US" dirty="0"/>
              <a:t>need an ITA screening </a:t>
            </a:r>
          </a:p>
          <a:p>
            <a:pPr marL="101600" indent="0">
              <a:buNone/>
            </a:pPr>
            <a:endParaRPr lang="en-US" dirty="0"/>
          </a:p>
          <a:p>
            <a:pPr marL="387350" indent="-285750"/>
            <a:r>
              <a:rPr lang="en-US" dirty="0"/>
              <a:t>Contact UCAELI if the student has a speech test hold </a:t>
            </a:r>
          </a:p>
          <a:p>
            <a:pPr marL="101600" indent="0">
              <a:buNone/>
            </a:pPr>
            <a:endParaRPr lang="en-US" dirty="0"/>
          </a:p>
          <a:p>
            <a:pPr marL="387350" indent="-285750"/>
            <a:r>
              <a:rPr lang="en-US" dirty="0"/>
              <a:t>Contact UCAELI if the student has previous TA experience at another U.S. institution of higher education</a:t>
            </a:r>
          </a:p>
          <a:p>
            <a:pPr marL="101600" indent="0">
              <a:buNone/>
            </a:pPr>
            <a:endParaRPr lang="en-US" dirty="0"/>
          </a:p>
        </p:txBody>
      </p:sp>
    </p:spTree>
    <p:extLst>
      <p:ext uri="{BB962C8B-B14F-4D97-AF65-F5344CB8AC3E}">
        <p14:creationId xmlns:p14="http://schemas.microsoft.com/office/powerpoint/2010/main" val="29548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60F5-DDBB-E518-26C0-DB29DA59164A}"/>
              </a:ext>
            </a:extLst>
          </p:cNvPr>
          <p:cNvSpPr>
            <a:spLocks noGrp="1"/>
          </p:cNvSpPr>
          <p:nvPr>
            <p:ph type="title"/>
          </p:nvPr>
        </p:nvSpPr>
        <p:spPr/>
        <p:txBody>
          <a:bodyPr/>
          <a:lstStyle/>
          <a:p>
            <a:r>
              <a:rPr lang="en-US" sz="3200"/>
              <a:t>International Teaching Assistant Orientation</a:t>
            </a:r>
          </a:p>
        </p:txBody>
      </p:sp>
      <p:sp>
        <p:nvSpPr>
          <p:cNvPr id="3" name="Text Placeholder 2">
            <a:extLst>
              <a:ext uri="{FF2B5EF4-FFF2-40B4-BE49-F238E27FC236}">
                <a16:creationId xmlns:a16="http://schemas.microsoft.com/office/drawing/2014/main" id="{1A5767DF-4024-5158-7DA0-39D6B8416F55}"/>
              </a:ext>
            </a:extLst>
          </p:cNvPr>
          <p:cNvSpPr>
            <a:spLocks noGrp="1"/>
          </p:cNvSpPr>
          <p:nvPr>
            <p:ph type="body" idx="1"/>
          </p:nvPr>
        </p:nvSpPr>
        <p:spPr>
          <a:xfrm>
            <a:off x="457200" y="1287409"/>
            <a:ext cx="8578250" cy="3642084"/>
          </a:xfrm>
        </p:spPr>
        <p:txBody>
          <a:bodyPr/>
          <a:lstStyle/>
          <a:p>
            <a:pPr marL="101600" indent="0">
              <a:buNone/>
            </a:pPr>
            <a:endParaRPr lang="en-US" sz="1800" b="1">
              <a:solidFill>
                <a:schemeClr val="tx1"/>
              </a:solidFill>
            </a:endParaRPr>
          </a:p>
          <a:p>
            <a:pPr marL="387350" indent="-285750"/>
            <a:r>
              <a:rPr lang="en-US" sz="1800" b="1">
                <a:solidFill>
                  <a:schemeClr val="tx1"/>
                </a:solidFill>
              </a:rPr>
              <a:t>Monday, August 12, 2024 9am-12pm.</a:t>
            </a:r>
            <a:endParaRPr lang="en-US" sz="1800">
              <a:solidFill>
                <a:schemeClr val="tx1"/>
              </a:solidFill>
            </a:endParaRPr>
          </a:p>
          <a:p>
            <a:pPr marL="387350" indent="-285750"/>
            <a:r>
              <a:rPr lang="en-US" sz="1800" b="1">
                <a:solidFill>
                  <a:schemeClr val="tx1"/>
                </a:solidFill>
              </a:rPr>
              <a:t>Rowe Center for Undergraduate Education, Room 122</a:t>
            </a:r>
            <a:endParaRPr lang="en-US" sz="1800">
              <a:solidFill>
                <a:schemeClr val="tx1"/>
              </a:solidFill>
            </a:endParaRPr>
          </a:p>
          <a:p>
            <a:pPr marL="387350" indent="-285750"/>
            <a:r>
              <a:rPr lang="en-US" sz="1800" b="1">
                <a:solidFill>
                  <a:schemeClr val="tx1"/>
                </a:solidFill>
              </a:rPr>
              <a:t>Register: ita.uconn.edu/orientation  </a:t>
            </a:r>
          </a:p>
          <a:p>
            <a:pPr marL="387350" indent="-285750"/>
            <a:endParaRPr lang="en-US" sz="1800" b="1">
              <a:solidFill>
                <a:schemeClr val="tx1"/>
              </a:solidFill>
            </a:endParaRPr>
          </a:p>
          <a:p>
            <a:pPr marL="101600" indent="0">
              <a:buNone/>
            </a:pPr>
            <a:r>
              <a:rPr lang="en-US" sz="1800">
                <a:solidFill>
                  <a:schemeClr val="tx1"/>
                </a:solidFill>
              </a:rPr>
              <a:t>International Teaching Assistant Orientation is </a:t>
            </a:r>
            <a:r>
              <a:rPr lang="en-US" sz="1800" u="sng">
                <a:solidFill>
                  <a:schemeClr val="tx1"/>
                </a:solidFill>
              </a:rPr>
              <a:t>recommended</a:t>
            </a:r>
            <a:r>
              <a:rPr lang="en-US" sz="1800">
                <a:solidFill>
                  <a:schemeClr val="tx1"/>
                </a:solidFill>
              </a:rPr>
              <a:t> for newly appointed or prospective international teaching assistants that never taught in the United States. Participation is not mandatory, but it is available to support international students in their transition to the TA role. </a:t>
            </a:r>
            <a:endParaRPr lang="en-US" sz="1800" b="1">
              <a:solidFill>
                <a:schemeClr val="tx1"/>
              </a:solidFill>
            </a:endParaRPr>
          </a:p>
          <a:p>
            <a:pPr marL="101600" indent="0">
              <a:buNone/>
            </a:pPr>
            <a:endParaRPr lang="en-US" sz="1800">
              <a:solidFill>
                <a:schemeClr val="tx1"/>
              </a:solidFill>
            </a:endParaRPr>
          </a:p>
          <a:p>
            <a:pPr marL="101600" indent="0">
              <a:buNone/>
            </a:pPr>
            <a:r>
              <a:rPr lang="en-US" sz="1800" b="1">
                <a:solidFill>
                  <a:schemeClr val="tx1"/>
                </a:solidFill>
              </a:rPr>
              <a:t>Students who arrive before the orientation date are encouraged to attend.</a:t>
            </a:r>
          </a:p>
          <a:p>
            <a:pPr marL="101600" indent="0">
              <a:buNone/>
            </a:pPr>
            <a:endParaRPr lang="en-US" sz="1600" b="1">
              <a:solidFill>
                <a:schemeClr val="tx1"/>
              </a:solidFill>
            </a:endParaRPr>
          </a:p>
          <a:p>
            <a:endParaRPr lang="en-US"/>
          </a:p>
        </p:txBody>
      </p:sp>
    </p:spTree>
    <p:extLst>
      <p:ext uri="{BB962C8B-B14F-4D97-AF65-F5344CB8AC3E}">
        <p14:creationId xmlns:p14="http://schemas.microsoft.com/office/powerpoint/2010/main" val="2420406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FF"/>
              </a:buClr>
              <a:buSzPts val="4400"/>
              <a:buFont typeface="Arial"/>
              <a:buNone/>
            </a:pPr>
            <a:r>
              <a:rPr lang="en-US" sz="3600"/>
              <a:t>Overrides for </a:t>
            </a:r>
            <a:r>
              <a:rPr lang="en-US" sz="3600" err="1"/>
              <a:t>SmartHR</a:t>
            </a:r>
            <a:r>
              <a:rPr lang="en-US" sz="3600"/>
              <a:t> Transactions</a:t>
            </a:r>
            <a:endParaRPr sz="3600"/>
          </a:p>
        </p:txBody>
      </p:sp>
      <p:sp>
        <p:nvSpPr>
          <p:cNvPr id="98" name="Google Shape;98;p15"/>
          <p:cNvSpPr txBox="1">
            <a:spLocks noGrp="1"/>
          </p:cNvSpPr>
          <p:nvPr>
            <p:ph type="body" idx="1"/>
          </p:nvPr>
        </p:nvSpPr>
        <p:spPr>
          <a:xfrm>
            <a:off x="457200" y="1244277"/>
            <a:ext cx="8229600" cy="3394075"/>
          </a:xfrm>
          <a:prstGeom prst="rect">
            <a:avLst/>
          </a:prstGeom>
          <a:noFill/>
          <a:ln>
            <a:noFill/>
          </a:ln>
        </p:spPr>
        <p:txBody>
          <a:bodyPr spcFirstLastPara="1" wrap="square" lIns="91425" tIns="45700" rIns="91425" bIns="45700" anchor="t" anchorCtr="0">
            <a:noAutofit/>
          </a:bodyPr>
          <a:lstStyle/>
          <a:p>
            <a:pPr marL="342900" lvl="0" indent="-342900">
              <a:lnSpc>
                <a:spcPct val="90000"/>
              </a:lnSpc>
              <a:spcBef>
                <a:spcPts val="0"/>
              </a:spcBef>
              <a:buSzPts val="1850"/>
            </a:pPr>
            <a:r>
              <a:rPr lang="en-US" sz="1400" b="1">
                <a:latin typeface="+mn-lt"/>
              </a:rPr>
              <a:t>Blocks: </a:t>
            </a:r>
          </a:p>
          <a:p>
            <a:pPr marL="742950" lvl="1" indent="-276225">
              <a:lnSpc>
                <a:spcPct val="90000"/>
              </a:lnSpc>
              <a:spcBef>
                <a:spcPts val="0"/>
              </a:spcBef>
              <a:buSzPts val="1850"/>
            </a:pPr>
            <a:r>
              <a:rPr lang="en-US" sz="1400">
                <a:latin typeface="+mn-lt"/>
              </a:rPr>
              <a:t>Provisional – will </a:t>
            </a:r>
            <a:r>
              <a:rPr lang="en-US" sz="1400" b="1">
                <a:latin typeface="+mn-lt"/>
              </a:rPr>
              <a:t>not</a:t>
            </a:r>
            <a:r>
              <a:rPr lang="en-US" sz="1400">
                <a:latin typeface="+mn-lt"/>
              </a:rPr>
              <a:t> be overridden </a:t>
            </a:r>
          </a:p>
          <a:p>
            <a:pPr marL="742950" lvl="1" indent="-276225">
              <a:lnSpc>
                <a:spcPct val="90000"/>
              </a:lnSpc>
              <a:spcBef>
                <a:spcPts val="0"/>
              </a:spcBef>
              <a:buSzPts val="1850"/>
            </a:pPr>
            <a:r>
              <a:rPr lang="en-US" sz="1400">
                <a:latin typeface="+mn-lt"/>
              </a:rPr>
              <a:t>Classroom English proficiency (</a:t>
            </a:r>
            <a:r>
              <a:rPr lang="en-US" sz="1400">
                <a:latin typeface="+mn-lt"/>
                <a:hlinkClick r:id="rId3"/>
              </a:rPr>
              <a:t>more information on this policy</a:t>
            </a:r>
            <a:r>
              <a:rPr lang="en-US" sz="1400">
                <a:latin typeface="+mn-lt"/>
              </a:rPr>
              <a:t>)  </a:t>
            </a:r>
          </a:p>
          <a:p>
            <a:pPr marL="1200150" lvl="2" indent="-276225">
              <a:lnSpc>
                <a:spcPct val="90000"/>
              </a:lnSpc>
              <a:spcBef>
                <a:spcPts val="0"/>
              </a:spcBef>
              <a:buSzPts val="1850"/>
            </a:pPr>
            <a:r>
              <a:rPr lang="en-US" sz="1400">
                <a:latin typeface="+mn-lt"/>
              </a:rPr>
              <a:t>TAs who have not provided proof of English proficiency will have a block on their payroll authorization </a:t>
            </a:r>
          </a:p>
          <a:p>
            <a:pPr marL="466725" lvl="1" indent="0">
              <a:lnSpc>
                <a:spcPct val="90000"/>
              </a:lnSpc>
              <a:spcBef>
                <a:spcPts val="0"/>
              </a:spcBef>
              <a:buSzPts val="1850"/>
              <a:buNone/>
            </a:pPr>
            <a:endParaRPr lang="en-US" sz="1400">
              <a:latin typeface="+mn-lt"/>
            </a:endParaRPr>
          </a:p>
          <a:p>
            <a:pPr marL="342900" lvl="0" indent="-342900" algn="l" rtl="0">
              <a:lnSpc>
                <a:spcPct val="90000"/>
              </a:lnSpc>
              <a:spcBef>
                <a:spcPts val="0"/>
              </a:spcBef>
              <a:spcAft>
                <a:spcPts val="0"/>
              </a:spcAft>
              <a:buClr>
                <a:schemeClr val="dk1"/>
              </a:buClr>
              <a:buSzPts val="1850"/>
              <a:buChar char="•"/>
            </a:pPr>
            <a:r>
              <a:rPr lang="en-US" sz="1400" b="1">
                <a:latin typeface="+mn-lt"/>
              </a:rPr>
              <a:t>Override Requests for Speech Block </a:t>
            </a:r>
          </a:p>
          <a:p>
            <a:pPr marL="742950" lvl="1" indent="-279400">
              <a:spcBef>
                <a:spcPts val="0"/>
              </a:spcBef>
              <a:buSzPts val="1700"/>
            </a:pPr>
            <a:r>
              <a:rPr lang="en-US" sz="1400">
                <a:solidFill>
                  <a:schemeClr val="tx1"/>
                </a:solidFill>
                <a:latin typeface="+mn-lt"/>
              </a:rPr>
              <a:t>When you get the error message saying, “Contact Grad School”, the transaction has automatically saved to DRAFT status </a:t>
            </a:r>
          </a:p>
          <a:p>
            <a:pPr marL="1200150" lvl="2" indent="-279400">
              <a:spcBef>
                <a:spcPts val="0"/>
              </a:spcBef>
              <a:buSzPts val="1700"/>
            </a:pPr>
            <a:r>
              <a:rPr lang="en-US" sz="1400">
                <a:effectLst/>
                <a:latin typeface="+mn-lt"/>
                <a:ea typeface="Aptos" panose="020B0004020202020204" pitchFamily="34" charset="0"/>
                <a:cs typeface="Aptos" panose="020B0004020202020204" pitchFamily="34" charset="0"/>
              </a:rPr>
              <a:t>Coming soon: “This transaction requires an override from The Graduate School before it can be submitted. The transaction has been saved in DRAFT status. Please close this transaction and reach out to </a:t>
            </a:r>
            <a:r>
              <a:rPr lang="en-US" sz="1400" u="sng">
                <a:solidFill>
                  <a:srgbClr val="467886"/>
                </a:solidFill>
                <a:effectLst/>
                <a:latin typeface="+mn-lt"/>
                <a:ea typeface="Aptos" panose="020B0004020202020204" pitchFamily="34" charset="0"/>
                <a:cs typeface="Aptos" panose="020B0004020202020204" pitchFamily="34" charset="0"/>
                <a:hlinkClick r:id="rId4"/>
              </a:rPr>
              <a:t>gradschool@uconn.edu</a:t>
            </a:r>
            <a:r>
              <a:rPr lang="en-US" sz="1400">
                <a:effectLst/>
                <a:latin typeface="+mn-lt"/>
                <a:ea typeface="Aptos" panose="020B0004020202020204" pitchFamily="34" charset="0"/>
                <a:cs typeface="Aptos" panose="020B0004020202020204" pitchFamily="34" charset="0"/>
              </a:rPr>
              <a:t> to request an override.” </a:t>
            </a:r>
            <a:endParaRPr lang="en-US" sz="1400">
              <a:solidFill>
                <a:srgbClr val="FF0000"/>
              </a:solidFill>
              <a:latin typeface="+mn-lt"/>
            </a:endParaRPr>
          </a:p>
          <a:p>
            <a:pPr marL="742950" lvl="1" indent="-276225">
              <a:lnSpc>
                <a:spcPct val="90000"/>
              </a:lnSpc>
              <a:spcBef>
                <a:spcPts val="0"/>
              </a:spcBef>
              <a:buSzPts val="1850"/>
            </a:pPr>
            <a:r>
              <a:rPr lang="en-US" sz="1400">
                <a:latin typeface="+mn-lt"/>
              </a:rPr>
              <a:t>Request an override from </a:t>
            </a:r>
            <a:r>
              <a:rPr lang="en-US" sz="1400">
                <a:latin typeface="+mn-lt"/>
                <a:hlinkClick r:id="rId5"/>
              </a:rPr>
              <a:t>jack.corcoran@uconn.edu</a:t>
            </a:r>
            <a:endParaRPr lang="en-US" sz="1400">
              <a:latin typeface="+mn-lt"/>
            </a:endParaRPr>
          </a:p>
          <a:p>
            <a:pPr marL="1200150" lvl="2" indent="-276225">
              <a:lnSpc>
                <a:spcPct val="90000"/>
              </a:lnSpc>
              <a:spcBef>
                <a:spcPts val="0"/>
              </a:spcBef>
              <a:buSzPts val="1850"/>
            </a:pPr>
            <a:r>
              <a:rPr lang="en-US" sz="1400">
                <a:latin typeface="+mn-lt"/>
              </a:rPr>
              <a:t>Include name, ID, and justification for override</a:t>
            </a:r>
          </a:p>
          <a:p>
            <a:pPr marL="1657350" lvl="3" indent="-276225">
              <a:lnSpc>
                <a:spcPct val="90000"/>
              </a:lnSpc>
              <a:spcBef>
                <a:spcPts val="0"/>
              </a:spcBef>
              <a:buSzPts val="1850"/>
            </a:pPr>
            <a:r>
              <a:rPr lang="en-US" sz="1400">
                <a:latin typeface="+mn-lt"/>
              </a:rPr>
              <a:t>Example: “TA will not be assigned instructional contact duties” or “TA is signed up for the August microteaching test and will be assigned to non-instructional contact duties only if they do not pass.” </a:t>
            </a:r>
          </a:p>
          <a:p>
            <a:pPr marL="742950" lvl="1" indent="-276225">
              <a:lnSpc>
                <a:spcPct val="90000"/>
              </a:lnSpc>
              <a:spcBef>
                <a:spcPts val="0"/>
              </a:spcBef>
              <a:buSzPts val="1850"/>
            </a:pPr>
            <a:r>
              <a:rPr lang="en-US" sz="1400">
                <a:latin typeface="+mn-lt"/>
              </a:rPr>
              <a:t>Make sure you close out of the transaction before requesting an override.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FF"/>
              </a:buClr>
              <a:buSzPts val="4400"/>
              <a:buFont typeface="Arial"/>
              <a:buNone/>
            </a:pPr>
            <a:r>
              <a:rPr lang="en-US" sz="3600"/>
              <a:t>GA Hire Level Report</a:t>
            </a:r>
            <a:endParaRPr sz="3600"/>
          </a:p>
        </p:txBody>
      </p:sp>
      <p:sp>
        <p:nvSpPr>
          <p:cNvPr id="98" name="Google Shape;98;p15"/>
          <p:cNvSpPr txBox="1">
            <a:spLocks noGrp="1"/>
          </p:cNvSpPr>
          <p:nvPr>
            <p:ph type="body" idx="1"/>
          </p:nvPr>
        </p:nvSpPr>
        <p:spPr>
          <a:xfrm>
            <a:off x="457200" y="1244277"/>
            <a:ext cx="3660044" cy="33940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50"/>
              <a:buNone/>
            </a:pPr>
            <a:r>
              <a:rPr lang="en-US" sz="1600" b="1"/>
              <a:t>“GA Hire Eligibility and Stipend Level Report”  </a:t>
            </a:r>
          </a:p>
          <a:p>
            <a:pPr marL="571500" indent="-285750">
              <a:lnSpc>
                <a:spcPct val="90000"/>
              </a:lnSpc>
              <a:spcBef>
                <a:spcPts val="0"/>
              </a:spcBef>
              <a:buSzPts val="1850"/>
            </a:pPr>
            <a:r>
              <a:rPr lang="en-US" sz="1600"/>
              <a:t>Report includes all matriculated grads</a:t>
            </a:r>
          </a:p>
          <a:p>
            <a:pPr marL="571500" indent="-285750">
              <a:lnSpc>
                <a:spcPct val="90000"/>
              </a:lnSpc>
              <a:spcBef>
                <a:spcPts val="0"/>
              </a:spcBef>
              <a:buSzPts val="1850"/>
            </a:pPr>
            <a:r>
              <a:rPr lang="en-US" sz="1600"/>
              <a:t>Approval Flag column shows blocks on their payroll transaction</a:t>
            </a:r>
          </a:p>
          <a:p>
            <a:pPr marL="571500" indent="-285750">
              <a:lnSpc>
                <a:spcPct val="90000"/>
              </a:lnSpc>
              <a:spcBef>
                <a:spcPts val="0"/>
              </a:spcBef>
              <a:buSzPts val="1850"/>
            </a:pPr>
            <a:r>
              <a:rPr lang="en-US" sz="1600"/>
              <a:t>Shows the level they will auto-populate as in </a:t>
            </a:r>
            <a:r>
              <a:rPr lang="en-US" sz="1600" err="1"/>
              <a:t>SmartHR</a:t>
            </a:r>
            <a:endParaRPr lang="en-US" sz="1600"/>
          </a:p>
          <a:p>
            <a:pPr marL="1028700" lvl="1" indent="-285750">
              <a:lnSpc>
                <a:spcPct val="90000"/>
              </a:lnSpc>
              <a:spcBef>
                <a:spcPts val="0"/>
              </a:spcBef>
              <a:buSzPts val="1850"/>
            </a:pPr>
            <a:r>
              <a:rPr lang="en-US" sz="1600"/>
              <a:t>Check this report to make sure the level on the offer letter matches what you will see in </a:t>
            </a:r>
            <a:r>
              <a:rPr lang="en-US" sz="1600" err="1"/>
              <a:t>SmartHR</a:t>
            </a:r>
            <a:endParaRPr lang="en-US" sz="1600"/>
          </a:p>
        </p:txBody>
      </p:sp>
      <p:pic>
        <p:nvPicPr>
          <p:cNvPr id="3" name="Picture 2" descr="Screenshot of a spreadsheet showing Student ID, Name, Email, Approval Flag, Pay Code, Degree, and Student Group. "/>
          <p:cNvPicPr>
            <a:picLocks noChangeAspect="1"/>
          </p:cNvPicPr>
          <p:nvPr/>
        </p:nvPicPr>
        <p:blipFill>
          <a:blip r:embed="rId3"/>
          <a:stretch>
            <a:fillRect/>
          </a:stretch>
        </p:blipFill>
        <p:spPr>
          <a:xfrm>
            <a:off x="4117244" y="1741557"/>
            <a:ext cx="5026756" cy="1765318"/>
          </a:xfrm>
          <a:prstGeom prst="rect">
            <a:avLst/>
          </a:prstGeom>
        </p:spPr>
      </p:pic>
    </p:spTree>
    <p:extLst>
      <p:ext uri="{BB962C8B-B14F-4D97-AF65-F5344CB8AC3E}">
        <p14:creationId xmlns:p14="http://schemas.microsoft.com/office/powerpoint/2010/main" val="2088293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FF"/>
              </a:buClr>
              <a:buSzPts val="4400"/>
              <a:buFont typeface="Arial"/>
              <a:buNone/>
            </a:pPr>
            <a:r>
              <a:rPr lang="en-US" sz="3600"/>
              <a:t>Can’t Find a Record in </a:t>
            </a:r>
            <a:r>
              <a:rPr lang="en-US" sz="3600" err="1"/>
              <a:t>SmartHR</a:t>
            </a:r>
            <a:r>
              <a:rPr lang="en-US" sz="3600"/>
              <a:t>? </a:t>
            </a:r>
            <a:endParaRPr sz="3600"/>
          </a:p>
        </p:txBody>
      </p:sp>
      <p:sp>
        <p:nvSpPr>
          <p:cNvPr id="98" name="Google Shape;98;p15"/>
          <p:cNvSpPr txBox="1">
            <a:spLocks noGrp="1"/>
          </p:cNvSpPr>
          <p:nvPr>
            <p:ph type="body" idx="1"/>
          </p:nvPr>
        </p:nvSpPr>
        <p:spPr>
          <a:xfrm>
            <a:off x="457200" y="1244277"/>
            <a:ext cx="3349256" cy="3394075"/>
          </a:xfrm>
          <a:prstGeom prst="rect">
            <a:avLst/>
          </a:prstGeom>
          <a:noFill/>
          <a:ln>
            <a:noFill/>
          </a:ln>
        </p:spPr>
        <p:txBody>
          <a:bodyPr spcFirstLastPara="1" wrap="square" lIns="91425" tIns="45700" rIns="91425" bIns="45700" anchor="t" anchorCtr="0">
            <a:noAutofit/>
          </a:bodyPr>
          <a:lstStyle/>
          <a:p>
            <a:pPr marL="285750" indent="-285750">
              <a:lnSpc>
                <a:spcPct val="90000"/>
              </a:lnSpc>
              <a:spcBef>
                <a:spcPts val="0"/>
              </a:spcBef>
              <a:buSzPts val="1850"/>
            </a:pPr>
            <a:r>
              <a:rPr lang="en-US" sz="1400" b="1">
                <a:solidFill>
                  <a:schemeClr val="tx1"/>
                </a:solidFill>
              </a:rPr>
              <a:t>Did they accept admission?</a:t>
            </a:r>
          </a:p>
          <a:p>
            <a:pPr marL="742950" lvl="1" indent="-285750">
              <a:lnSpc>
                <a:spcPct val="90000"/>
              </a:lnSpc>
              <a:spcBef>
                <a:spcPts val="0"/>
              </a:spcBef>
              <a:buSzPts val="1850"/>
            </a:pPr>
            <a:r>
              <a:rPr lang="en-US" sz="1400">
                <a:solidFill>
                  <a:schemeClr val="tx1"/>
                </a:solidFill>
              </a:rPr>
              <a:t>Verify incoming grads have accepted offer of admission through Slate </a:t>
            </a:r>
          </a:p>
          <a:p>
            <a:pPr marL="285750" indent="-285750">
              <a:lnSpc>
                <a:spcPct val="90000"/>
              </a:lnSpc>
              <a:spcBef>
                <a:spcPts val="0"/>
              </a:spcBef>
              <a:buSzPts val="1850"/>
            </a:pPr>
            <a:endParaRPr lang="en-US" sz="1400" b="1"/>
          </a:p>
          <a:p>
            <a:pPr marL="285750" indent="-285750">
              <a:lnSpc>
                <a:spcPct val="90000"/>
              </a:lnSpc>
              <a:spcBef>
                <a:spcPts val="0"/>
              </a:spcBef>
              <a:buSzPts val="1850"/>
            </a:pPr>
            <a:r>
              <a:rPr lang="en-US" sz="1400" b="1"/>
              <a:t>Has the student been matriculated? </a:t>
            </a:r>
          </a:p>
          <a:p>
            <a:pPr marL="285750" indent="-285750">
              <a:lnSpc>
                <a:spcPct val="90000"/>
              </a:lnSpc>
              <a:spcBef>
                <a:spcPts val="0"/>
              </a:spcBef>
              <a:buSzPts val="1850"/>
            </a:pPr>
            <a:endParaRPr lang="en-US" sz="1400" b="1"/>
          </a:p>
          <a:p>
            <a:pPr marL="285750" indent="-285750">
              <a:lnSpc>
                <a:spcPct val="90000"/>
              </a:lnSpc>
              <a:spcBef>
                <a:spcPts val="0"/>
              </a:spcBef>
              <a:buSzPts val="1850"/>
            </a:pPr>
            <a:r>
              <a:rPr lang="en-US" sz="1400" b="1"/>
              <a:t>Were they on academic leave? </a:t>
            </a:r>
          </a:p>
          <a:p>
            <a:pPr marL="285750" indent="-285750">
              <a:lnSpc>
                <a:spcPct val="90000"/>
              </a:lnSpc>
              <a:spcBef>
                <a:spcPts val="0"/>
              </a:spcBef>
              <a:buSzPts val="1850"/>
            </a:pPr>
            <a:endParaRPr lang="en-US" sz="1400" b="1"/>
          </a:p>
          <a:p>
            <a:pPr marL="285750" indent="-285750">
              <a:lnSpc>
                <a:spcPct val="90000"/>
              </a:lnSpc>
              <a:spcBef>
                <a:spcPts val="0"/>
              </a:spcBef>
              <a:buSzPts val="1850"/>
            </a:pPr>
            <a:r>
              <a:rPr lang="en-US" sz="1400" b="1"/>
              <a:t>Deferred students cannot be placed on payroll yet</a:t>
            </a:r>
          </a:p>
          <a:p>
            <a:pPr marL="742950" lvl="1" indent="-276225">
              <a:lnSpc>
                <a:spcPct val="90000"/>
              </a:lnSpc>
              <a:spcBef>
                <a:spcPts val="0"/>
              </a:spcBef>
              <a:buSzPts val="1850"/>
            </a:pPr>
            <a:r>
              <a:rPr lang="en-US" sz="1400"/>
              <a:t>Check status on the Program/Plan panel in Student Admin </a:t>
            </a:r>
          </a:p>
          <a:p>
            <a:pPr marL="742950" lvl="1" indent="-276225">
              <a:lnSpc>
                <a:spcPct val="90000"/>
              </a:lnSpc>
              <a:spcBef>
                <a:spcPts val="0"/>
              </a:spcBef>
              <a:buSzPts val="1850"/>
            </a:pPr>
            <a:r>
              <a:rPr lang="en-US" sz="1400"/>
              <a:t>Once they are term activated, they can be added to payroll </a:t>
            </a:r>
          </a:p>
          <a:p>
            <a:pPr marL="0" lvl="0" indent="0" algn="l" rtl="0">
              <a:lnSpc>
                <a:spcPct val="90000"/>
              </a:lnSpc>
              <a:spcBef>
                <a:spcPts val="0"/>
              </a:spcBef>
              <a:spcAft>
                <a:spcPts val="0"/>
              </a:spcAft>
              <a:buClr>
                <a:schemeClr val="dk1"/>
              </a:buClr>
              <a:buSzPts val="1850"/>
              <a:buNone/>
            </a:pPr>
            <a:endParaRPr lang="en-US" sz="1400" b="1"/>
          </a:p>
          <a:p>
            <a:pPr marL="342900" lvl="0" indent="-342900" algn="l" rtl="0">
              <a:lnSpc>
                <a:spcPct val="90000"/>
              </a:lnSpc>
              <a:spcBef>
                <a:spcPts val="0"/>
              </a:spcBef>
              <a:spcAft>
                <a:spcPts val="0"/>
              </a:spcAft>
              <a:buClr>
                <a:schemeClr val="dk1"/>
              </a:buClr>
              <a:buSzPts val="1850"/>
              <a:buChar char="•"/>
            </a:pPr>
            <a:r>
              <a:rPr lang="en-US" sz="1400" b="1"/>
              <a:t>Reach out to TGS for assistance </a:t>
            </a:r>
            <a:endParaRPr sz="1400"/>
          </a:p>
        </p:txBody>
      </p:sp>
      <p:pic>
        <p:nvPicPr>
          <p:cNvPr id="5" name="Picture 4" descr="Screenshot from Student Admin showing the Student Program/Plan panel.">
            <a:extLst>
              <a:ext uri="{FF2B5EF4-FFF2-40B4-BE49-F238E27FC236}">
                <a16:creationId xmlns:a16="http://schemas.microsoft.com/office/drawing/2014/main" id="{8D379F5D-71AF-8F6A-65D8-02701EA55EC0}"/>
              </a:ext>
            </a:extLst>
          </p:cNvPr>
          <p:cNvPicPr>
            <a:picLocks noChangeAspect="1"/>
          </p:cNvPicPr>
          <p:nvPr/>
        </p:nvPicPr>
        <p:blipFill>
          <a:blip r:embed="rId3"/>
          <a:stretch>
            <a:fillRect/>
          </a:stretch>
        </p:blipFill>
        <p:spPr>
          <a:xfrm>
            <a:off x="3967687" y="1460916"/>
            <a:ext cx="4922189" cy="2419968"/>
          </a:xfrm>
          <a:prstGeom prst="rect">
            <a:avLst/>
          </a:prstGeom>
        </p:spPr>
      </p:pic>
    </p:spTree>
    <p:extLst>
      <p:ext uri="{BB962C8B-B14F-4D97-AF65-F5344CB8AC3E}">
        <p14:creationId xmlns:p14="http://schemas.microsoft.com/office/powerpoint/2010/main" val="4256609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C4E90-7665-5102-3648-B3054599CD65}"/>
              </a:ext>
            </a:extLst>
          </p:cNvPr>
          <p:cNvSpPr>
            <a:spLocks noGrp="1"/>
          </p:cNvSpPr>
          <p:nvPr>
            <p:ph type="title"/>
          </p:nvPr>
        </p:nvSpPr>
        <p:spPr/>
        <p:txBody>
          <a:bodyPr/>
          <a:lstStyle/>
          <a:p>
            <a:r>
              <a:rPr lang="en-US" sz="4400"/>
              <a:t>Checking Status in Slate</a:t>
            </a:r>
            <a:endParaRPr lang="en-US"/>
          </a:p>
        </p:txBody>
      </p:sp>
      <p:sp>
        <p:nvSpPr>
          <p:cNvPr id="3" name="Text Placeholder 2">
            <a:extLst>
              <a:ext uri="{FF2B5EF4-FFF2-40B4-BE49-F238E27FC236}">
                <a16:creationId xmlns:a16="http://schemas.microsoft.com/office/drawing/2014/main" id="{3CA2873C-DF35-B2EE-5913-B43E7C262223}"/>
              </a:ext>
            </a:extLst>
          </p:cNvPr>
          <p:cNvSpPr>
            <a:spLocks noGrp="1"/>
          </p:cNvSpPr>
          <p:nvPr>
            <p:ph type="body" idx="1"/>
          </p:nvPr>
        </p:nvSpPr>
        <p:spPr/>
        <p:txBody>
          <a:bodyPr/>
          <a:lstStyle/>
          <a:p>
            <a:pPr marL="101600" indent="0">
              <a:buNone/>
            </a:pPr>
            <a:r>
              <a:rPr lang="en-US" sz="1600"/>
              <a:t>Users can find specific information about applicants in the back end of Slate by using queries Grad Admissions has set up</a:t>
            </a:r>
          </a:p>
          <a:p>
            <a:pPr marL="574675"/>
            <a:r>
              <a:rPr lang="en-US" sz="1600">
                <a:hlinkClick r:id="rId3"/>
              </a:rPr>
              <a:t>https://connect.grad.uconn.edu/manage/</a:t>
            </a:r>
            <a:r>
              <a:rPr lang="en-US" sz="1600"/>
              <a:t> </a:t>
            </a:r>
          </a:p>
          <a:p>
            <a:pPr lvl="1" indent="-284163"/>
            <a:r>
              <a:rPr lang="en-US" sz="1600"/>
              <a:t>Queries/Reports &gt; Select “Include shared queries”</a:t>
            </a:r>
          </a:p>
          <a:p>
            <a:pPr lvl="1" indent="-284163"/>
            <a:r>
              <a:rPr lang="en-US" sz="1600">
                <a:hlinkClick r:id="rId4"/>
              </a:rPr>
              <a:t>Bulk Data </a:t>
            </a:r>
            <a:endParaRPr lang="en-US" sz="1600"/>
          </a:p>
          <a:p>
            <a:pPr lvl="1" indent="-284163"/>
            <a:r>
              <a:rPr lang="en-US" sz="1600">
                <a:hlinkClick r:id="rId5"/>
              </a:rPr>
              <a:t>Quick Data </a:t>
            </a:r>
            <a:endParaRPr lang="en-US" sz="1600"/>
          </a:p>
          <a:p>
            <a:pPr lvl="1" indent="-284163"/>
            <a:r>
              <a:rPr lang="en-US" sz="1600"/>
              <a:t>“Offered Admit, Replied”</a:t>
            </a:r>
          </a:p>
          <a:p>
            <a:pPr marL="101600" indent="0">
              <a:buNone/>
            </a:pPr>
            <a:endParaRPr lang="en-US" sz="1600"/>
          </a:p>
          <a:p>
            <a:endParaRPr lang="en-US" sz="1600"/>
          </a:p>
        </p:txBody>
      </p:sp>
      <p:pic>
        <p:nvPicPr>
          <p:cNvPr id="5" name="Picture 2" descr="Screenshot of Slate Queries list">
            <a:extLst>
              <a:ext uri="{FF2B5EF4-FFF2-40B4-BE49-F238E27FC236}">
                <a16:creationId xmlns:a16="http://schemas.microsoft.com/office/drawing/2014/main" id="{87C709CA-C9E5-0543-AD5E-9D4007EE442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8542" y="1409944"/>
            <a:ext cx="4300092" cy="1328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0130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FF"/>
              </a:buClr>
              <a:buSzPts val="4400"/>
              <a:buFont typeface="Arial"/>
              <a:buNone/>
            </a:pPr>
            <a:r>
              <a:rPr lang="en-US">
                <a:solidFill>
                  <a:schemeClr val="bg1"/>
                </a:solidFill>
              </a:rPr>
              <a:t>Things You </a:t>
            </a:r>
            <a:r>
              <a:rPr lang="en-US" i="1">
                <a:solidFill>
                  <a:schemeClr val="bg1"/>
                </a:solidFill>
              </a:rPr>
              <a:t>Might</a:t>
            </a:r>
            <a:r>
              <a:rPr lang="en-US">
                <a:solidFill>
                  <a:schemeClr val="bg1"/>
                </a:solidFill>
              </a:rPr>
              <a:t> Need to Know</a:t>
            </a:r>
            <a:endParaRPr>
              <a:solidFill>
                <a:schemeClr val="bg1"/>
              </a:solidFill>
            </a:endParaRPr>
          </a:p>
        </p:txBody>
      </p:sp>
      <p:sp>
        <p:nvSpPr>
          <p:cNvPr id="92" name="Google Shape;92;p14"/>
          <p:cNvSpPr txBox="1">
            <a:spLocks noGrp="1"/>
          </p:cNvSpPr>
          <p:nvPr>
            <p:ph type="body" idx="1"/>
          </p:nvPr>
        </p:nvSpPr>
        <p:spPr>
          <a:xfrm>
            <a:off x="457200" y="1244277"/>
            <a:ext cx="8229600" cy="3394200"/>
          </a:xfrm>
          <a:prstGeom prst="rect">
            <a:avLst/>
          </a:prstGeom>
          <a:noFill/>
          <a:ln>
            <a:noFill/>
          </a:ln>
        </p:spPr>
        <p:txBody>
          <a:bodyPr spcFirstLastPara="1" wrap="square" lIns="91425" tIns="45700" rIns="91425" bIns="45700" anchor="t" anchorCtr="0">
            <a:noAutofit/>
          </a:bodyPr>
          <a:lstStyle/>
          <a:p>
            <a:pPr marL="342900" indent="-336550">
              <a:spcBef>
                <a:spcPts val="0"/>
              </a:spcBef>
              <a:buSzPts val="1700"/>
            </a:pPr>
            <a:r>
              <a:rPr lang="en-US" sz="1500" b="1">
                <a:effectLst/>
                <a:latin typeface="+mn-lt"/>
                <a:ea typeface="Calibri" panose="020F0502020204030204" pitchFamily="34" charset="0"/>
              </a:rPr>
              <a:t>GA appointments with either a retroactive date of hire or a retroactive increase in percentage of appointment are prohibited. </a:t>
            </a:r>
            <a:r>
              <a:rPr lang="en-US" sz="1500" b="1">
                <a:latin typeface="+mn-lt"/>
                <a:ea typeface="Calibri" panose="020F0502020204030204" pitchFamily="34" charset="0"/>
              </a:rPr>
              <a:t>Non-standard start dates require TGS review in advance. </a:t>
            </a:r>
            <a:endParaRPr lang="en-US" sz="1500" b="1">
              <a:latin typeface="+mn-lt"/>
            </a:endParaRPr>
          </a:p>
          <a:p>
            <a:pPr marL="6350" indent="0">
              <a:spcBef>
                <a:spcPts val="0"/>
              </a:spcBef>
              <a:buSzPts val="1700"/>
              <a:buNone/>
            </a:pPr>
            <a:endParaRPr lang="en-US" sz="1500" b="1"/>
          </a:p>
          <a:p>
            <a:pPr marL="342900" indent="-336550">
              <a:spcBef>
                <a:spcPts val="0"/>
              </a:spcBef>
              <a:buSzPts val="1700"/>
            </a:pPr>
            <a:r>
              <a:rPr lang="en-US" sz="1500" b="1"/>
              <a:t>Certificate only GAs </a:t>
            </a:r>
          </a:p>
          <a:p>
            <a:pPr marL="742950" lvl="1" indent="-279400">
              <a:spcBef>
                <a:spcPts val="0"/>
              </a:spcBef>
              <a:buSzPts val="1700"/>
            </a:pPr>
            <a:r>
              <a:rPr lang="en-US" sz="1500">
                <a:solidFill>
                  <a:schemeClr val="tx1"/>
                </a:solidFill>
              </a:rPr>
              <a:t>Send justification to TGS </a:t>
            </a:r>
          </a:p>
          <a:p>
            <a:pPr marL="463550" lvl="1" indent="0">
              <a:spcBef>
                <a:spcPts val="0"/>
              </a:spcBef>
              <a:buSzPts val="1700"/>
              <a:buNone/>
            </a:pPr>
            <a:endParaRPr lang="en-US" sz="1500">
              <a:solidFill>
                <a:schemeClr val="tx1"/>
              </a:solidFill>
            </a:endParaRPr>
          </a:p>
          <a:p>
            <a:pPr marL="342900" lvl="0" indent="-336550">
              <a:spcBef>
                <a:spcPts val="0"/>
              </a:spcBef>
              <a:buSzPts val="1700"/>
            </a:pPr>
            <a:r>
              <a:rPr lang="en-US" sz="1500" b="1">
                <a:solidFill>
                  <a:schemeClr val="tx1"/>
                </a:solidFill>
                <a:hlinkClick r:id="rId3"/>
              </a:rPr>
              <a:t>Supplemental Employment </a:t>
            </a:r>
            <a:endParaRPr lang="en-US" sz="1500" b="1">
              <a:solidFill>
                <a:schemeClr val="tx1"/>
              </a:solidFill>
            </a:endParaRPr>
          </a:p>
          <a:p>
            <a:pPr marL="742950" lvl="1" indent="-285750">
              <a:spcBef>
                <a:spcPts val="0"/>
              </a:spcBef>
            </a:pPr>
            <a:r>
              <a:rPr lang="en-US" sz="1500"/>
              <a:t>Updated catalog language: “Because graduate assistants divide their full-time efforts between study and assistantship responsibilities, they may not hold concurrent employment without the written consent of their major advisor and The Graduate School as recorded by a Supplemental Employment Approval Form.” </a:t>
            </a:r>
          </a:p>
          <a:p>
            <a:pPr marL="742950" lvl="1" indent="-285750">
              <a:spcBef>
                <a:spcPts val="0"/>
              </a:spcBef>
            </a:pPr>
            <a:r>
              <a:rPr lang="en-US" sz="1500"/>
              <a:t>Includes employing a GA above 20 </a:t>
            </a:r>
            <a:r>
              <a:rPr lang="en-US" sz="1500" err="1"/>
              <a:t>hr</a:t>
            </a:r>
            <a:r>
              <a:rPr lang="en-US" sz="1500"/>
              <a:t>/</a:t>
            </a:r>
            <a:r>
              <a:rPr lang="en-US" sz="1500" err="1"/>
              <a:t>wk</a:t>
            </a:r>
            <a:r>
              <a:rPr lang="en-US" sz="1500"/>
              <a:t> or on another UConn payroll while classes are in session; GAs who wish to hold a GA and internship simultaneously; external employment </a:t>
            </a:r>
          </a:p>
          <a:p>
            <a:pPr marL="742950" lvl="1" indent="-285750">
              <a:spcBef>
                <a:spcPts val="0"/>
              </a:spcBef>
            </a:pPr>
            <a:r>
              <a:rPr lang="en-US" sz="1500"/>
              <a:t>International students are restricted to 20 hours per week while classes are in session. </a:t>
            </a:r>
          </a:p>
          <a:p>
            <a:pPr marL="6350" lvl="0" indent="0" algn="l" rtl="0">
              <a:spcBef>
                <a:spcPts val="0"/>
              </a:spcBef>
              <a:spcAft>
                <a:spcPts val="0"/>
              </a:spcAft>
              <a:buSzPts val="1700"/>
              <a:buNone/>
            </a:pPr>
            <a:endParaRPr lang="en-US" sz="900" b="1"/>
          </a:p>
        </p:txBody>
      </p:sp>
    </p:spTree>
    <p:extLst>
      <p:ext uri="{BB962C8B-B14F-4D97-AF65-F5344CB8AC3E}">
        <p14:creationId xmlns:p14="http://schemas.microsoft.com/office/powerpoint/2010/main" val="1064842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3"/>
          <p:cNvSpPr txBox="1">
            <a:spLocks noGrp="1"/>
          </p:cNvSpPr>
          <p:nvPr>
            <p:ph type="title" idx="4294967295"/>
          </p:nvPr>
        </p:nvSpPr>
        <p:spPr>
          <a:xfrm>
            <a:off x="457200" y="100643"/>
            <a:ext cx="8229600" cy="857250"/>
          </a:xfrm>
          <a:prstGeom prst="rect">
            <a:avLst/>
          </a:prstGeom>
          <a:noFill/>
          <a:ln>
            <a:noFill/>
            <a:prstDash/>
          </a:ln>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
                <a:schemeClr val="dk1"/>
              </a:buClr>
              <a:buSzPts val="4400"/>
              <a:buFont typeface="Arial"/>
              <a:buNone/>
              <a:tabLst/>
              <a:defRPr/>
            </a:pPr>
            <a:r>
              <a:rPr kumimoji="0" lang="en-US" sz="3200" b="1" i="0" u="none" strike="noStrike" kern="0" cap="none" spc="0" normalizeH="0" baseline="0" noProof="0">
                <a:ln>
                  <a:noFill/>
                </a:ln>
                <a:solidFill>
                  <a:schemeClr val="tx1"/>
                </a:solidFill>
                <a:effectLst/>
                <a:uLnTx/>
                <a:uFillTx/>
                <a:latin typeface="Arial"/>
                <a:ea typeface="Arial"/>
                <a:cs typeface="Arial"/>
                <a:sym typeface="Arial"/>
              </a:rPr>
              <a:t>Graduate Assistants</a:t>
            </a:r>
          </a:p>
        </p:txBody>
      </p:sp>
      <p:sp>
        <p:nvSpPr>
          <p:cNvPr id="84" name="Google Shape;84;p13"/>
          <p:cNvSpPr txBox="1"/>
          <p:nvPr/>
        </p:nvSpPr>
        <p:spPr>
          <a:xfrm>
            <a:off x="646386" y="1519945"/>
            <a:ext cx="8229600" cy="139961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3600"/>
              <a:buFont typeface="Arial"/>
              <a:buNone/>
            </a:pPr>
            <a:r>
              <a:rPr lang="en-US" sz="1200">
                <a:solidFill>
                  <a:schemeClr val="tx1"/>
                </a:solidFill>
              </a:rPr>
              <a:t>- Eligibility to Hire/Offer Letter Guidance </a:t>
            </a:r>
          </a:p>
          <a:p>
            <a:pPr marL="0" marR="0" lvl="0" indent="0" algn="l" rtl="0">
              <a:spcBef>
                <a:spcPts val="0"/>
              </a:spcBef>
              <a:spcAft>
                <a:spcPts val="0"/>
              </a:spcAft>
              <a:buClr>
                <a:schemeClr val="dk1"/>
              </a:buClr>
              <a:buSzPts val="3600"/>
              <a:buFont typeface="Arial"/>
              <a:buNone/>
            </a:pPr>
            <a:r>
              <a:rPr lang="en-US" sz="1200">
                <a:solidFill>
                  <a:schemeClr val="tx1"/>
                </a:solidFill>
              </a:rPr>
              <a:t>- Prepping for Fall </a:t>
            </a:r>
          </a:p>
          <a:p>
            <a:pPr marL="0" marR="0" lvl="0" indent="0" algn="l" rtl="0">
              <a:spcBef>
                <a:spcPts val="0"/>
              </a:spcBef>
              <a:spcAft>
                <a:spcPts val="0"/>
              </a:spcAft>
              <a:buClr>
                <a:schemeClr val="dk1"/>
              </a:buClr>
              <a:buSzPts val="3600"/>
              <a:buFont typeface="Arial"/>
              <a:buNone/>
            </a:pPr>
            <a:r>
              <a:rPr lang="en-US" sz="1200" b="0" i="0" u="none" strike="noStrike" cap="none">
                <a:solidFill>
                  <a:schemeClr val="tx1"/>
                </a:solidFill>
                <a:sym typeface="Arial"/>
              </a:rPr>
              <a:t>- Supplemental Description of Duties Forms</a:t>
            </a:r>
          </a:p>
          <a:p>
            <a:pPr marL="0" marR="0" lvl="0" indent="0" algn="l" rtl="0">
              <a:spcBef>
                <a:spcPts val="0"/>
              </a:spcBef>
              <a:spcAft>
                <a:spcPts val="0"/>
              </a:spcAft>
              <a:buClr>
                <a:schemeClr val="dk1"/>
              </a:buClr>
              <a:buSzPts val="3600"/>
              <a:buFont typeface="Arial"/>
              <a:buNone/>
            </a:pPr>
            <a:r>
              <a:rPr lang="en-US" sz="1200">
                <a:solidFill>
                  <a:schemeClr val="tx1"/>
                </a:solidFill>
              </a:rPr>
              <a:t>- Stipend Levels </a:t>
            </a:r>
          </a:p>
          <a:p>
            <a:pPr marL="0" marR="0" lvl="0" indent="0" algn="l" rtl="0">
              <a:spcBef>
                <a:spcPts val="0"/>
              </a:spcBef>
              <a:spcAft>
                <a:spcPts val="0"/>
              </a:spcAft>
              <a:buClr>
                <a:schemeClr val="dk1"/>
              </a:buClr>
              <a:buSzPts val="3600"/>
              <a:buFont typeface="Arial"/>
              <a:buNone/>
            </a:pPr>
            <a:r>
              <a:rPr lang="en-US" sz="1200" b="0" i="0" u="none" strike="noStrike" cap="none">
                <a:solidFill>
                  <a:schemeClr val="tx1"/>
                </a:solidFill>
                <a:sym typeface="Arial"/>
              </a:rPr>
              <a:t>- TA English Proficiency </a:t>
            </a:r>
          </a:p>
          <a:p>
            <a:pPr marL="0" marR="0" lvl="0" indent="0" algn="l" rtl="0">
              <a:spcBef>
                <a:spcPts val="0"/>
              </a:spcBef>
              <a:spcAft>
                <a:spcPts val="0"/>
              </a:spcAft>
              <a:buClr>
                <a:schemeClr val="dk1"/>
              </a:buClr>
              <a:buSzPts val="3600"/>
              <a:buFont typeface="Arial"/>
              <a:buNone/>
            </a:pPr>
            <a:r>
              <a:rPr lang="en-US" sz="1200">
                <a:solidFill>
                  <a:schemeClr val="tx1"/>
                </a:solidFill>
              </a:rPr>
              <a:t>- ITA Screenings and Orientation </a:t>
            </a:r>
          </a:p>
          <a:p>
            <a:pPr marR="0" lvl="0" algn="l" rtl="0">
              <a:spcBef>
                <a:spcPts val="0"/>
              </a:spcBef>
              <a:spcAft>
                <a:spcPts val="0"/>
              </a:spcAft>
              <a:buClr>
                <a:schemeClr val="dk1"/>
              </a:buClr>
              <a:buSzPts val="3600"/>
            </a:pPr>
            <a:r>
              <a:rPr lang="en-US" sz="1200">
                <a:solidFill>
                  <a:schemeClr val="tx1"/>
                </a:solidFill>
              </a:rPr>
              <a:t>- Overrides for </a:t>
            </a:r>
            <a:r>
              <a:rPr lang="en-US" sz="1200" err="1">
                <a:solidFill>
                  <a:schemeClr val="tx1"/>
                </a:solidFill>
              </a:rPr>
              <a:t>SmartHR</a:t>
            </a:r>
            <a:r>
              <a:rPr lang="en-US" sz="1200">
                <a:solidFill>
                  <a:schemeClr val="tx1"/>
                </a:solidFill>
              </a:rPr>
              <a:t> Transactions </a:t>
            </a:r>
          </a:p>
          <a:p>
            <a:pPr marR="0" lvl="0" algn="l" rtl="0">
              <a:spcBef>
                <a:spcPts val="0"/>
              </a:spcBef>
              <a:spcAft>
                <a:spcPts val="0"/>
              </a:spcAft>
              <a:buClr>
                <a:schemeClr val="dk1"/>
              </a:buClr>
              <a:buSzPts val="3600"/>
            </a:pPr>
            <a:r>
              <a:rPr lang="en-US" sz="1200">
                <a:solidFill>
                  <a:schemeClr val="tx1"/>
                </a:solidFill>
              </a:rPr>
              <a:t>- GA Hire Level Report </a:t>
            </a:r>
          </a:p>
          <a:p>
            <a:pPr marR="0" lvl="0" algn="l" rtl="0">
              <a:spcBef>
                <a:spcPts val="0"/>
              </a:spcBef>
              <a:spcAft>
                <a:spcPts val="0"/>
              </a:spcAft>
              <a:buClr>
                <a:schemeClr val="dk1"/>
              </a:buClr>
              <a:buSzPts val="3600"/>
            </a:pPr>
            <a:r>
              <a:rPr lang="en-US" sz="1200">
                <a:solidFill>
                  <a:schemeClr val="tx1"/>
                </a:solidFill>
              </a:rPr>
              <a:t>- “Missing” Records in </a:t>
            </a:r>
            <a:r>
              <a:rPr lang="en-US" sz="1200" err="1">
                <a:solidFill>
                  <a:schemeClr val="tx1"/>
                </a:solidFill>
              </a:rPr>
              <a:t>SmartHR</a:t>
            </a:r>
            <a:endParaRPr lang="en-US" sz="1200">
              <a:solidFill>
                <a:schemeClr val="tx1"/>
              </a:solidFill>
            </a:endParaRPr>
          </a:p>
          <a:p>
            <a:pPr marL="0" marR="0" lvl="0" indent="0" algn="l" rtl="0">
              <a:spcBef>
                <a:spcPts val="0"/>
              </a:spcBef>
              <a:spcAft>
                <a:spcPts val="0"/>
              </a:spcAft>
              <a:buClr>
                <a:schemeClr val="dk1"/>
              </a:buClr>
              <a:buSzPts val="3600"/>
              <a:buFont typeface="Arial"/>
              <a:buNone/>
            </a:pPr>
            <a:r>
              <a:rPr lang="en-US" sz="1200" b="0" i="0" u="none" strike="noStrike" cap="none">
                <a:solidFill>
                  <a:schemeClr val="tx1"/>
                </a:solidFill>
                <a:sym typeface="Arial"/>
              </a:rPr>
              <a:t>- Things You </a:t>
            </a:r>
            <a:r>
              <a:rPr lang="en-US" sz="1200" b="0" i="1" u="none" strike="noStrike" cap="none">
                <a:solidFill>
                  <a:schemeClr val="tx1"/>
                </a:solidFill>
                <a:sym typeface="Arial"/>
              </a:rPr>
              <a:t>Might</a:t>
            </a:r>
            <a:r>
              <a:rPr lang="en-US" sz="1200" b="0" i="0" u="none" strike="noStrike" cap="none">
                <a:solidFill>
                  <a:schemeClr val="tx1"/>
                </a:solidFill>
                <a:sym typeface="Arial"/>
              </a:rPr>
              <a:t> Need to Know </a:t>
            </a:r>
          </a:p>
          <a:p>
            <a:pPr>
              <a:buClr>
                <a:schemeClr val="dk1"/>
              </a:buClr>
              <a:buSzPts val="3600"/>
            </a:pPr>
            <a:r>
              <a:rPr lang="en-US" sz="1200">
                <a:solidFill>
                  <a:schemeClr val="tx1"/>
                </a:solidFill>
              </a:rPr>
              <a:t>- Mid-semester Separations </a:t>
            </a:r>
          </a:p>
          <a:p>
            <a:pPr>
              <a:buClr>
                <a:schemeClr val="dk1"/>
              </a:buClr>
              <a:buSzPts val="3600"/>
            </a:pPr>
            <a:endParaRPr lang="en-US" sz="1200">
              <a:solidFill>
                <a:srgbClr val="FF0000"/>
              </a:solidFill>
            </a:endParaRPr>
          </a:p>
          <a:p>
            <a:pPr marL="0" marR="0" lvl="0" indent="0" algn="l" rtl="0">
              <a:spcBef>
                <a:spcPts val="0"/>
              </a:spcBef>
              <a:spcAft>
                <a:spcPts val="0"/>
              </a:spcAft>
              <a:buClr>
                <a:schemeClr val="dk1"/>
              </a:buClr>
              <a:buSzPts val="3600"/>
              <a:buFont typeface="Arial"/>
              <a:buNone/>
            </a:pPr>
            <a:r>
              <a:rPr lang="en-US" sz="1200" b="0" i="0" u="none" strike="noStrike" cap="none">
                <a:solidFill>
                  <a:srgbClr val="FF0000"/>
                </a:solidFill>
                <a:sym typeface="Arial"/>
              </a:rPr>
              <a:t> </a:t>
            </a:r>
          </a:p>
          <a:p>
            <a:pPr marL="0" marR="0" lvl="0" indent="0" algn="l" rtl="0">
              <a:spcBef>
                <a:spcPts val="0"/>
              </a:spcBef>
              <a:spcAft>
                <a:spcPts val="0"/>
              </a:spcAft>
              <a:buClr>
                <a:schemeClr val="dk1"/>
              </a:buClr>
              <a:buSzPts val="3600"/>
              <a:buFont typeface="Arial"/>
              <a:buNone/>
            </a:pPr>
            <a:endParaRPr lang="en-US" sz="1200" b="0" i="0" u="none" strike="noStrike" cap="none">
              <a:solidFill>
                <a:schemeClr val="dk1"/>
              </a:solidFill>
              <a:sym typeface="Arial"/>
            </a:endParaRPr>
          </a:p>
          <a:p>
            <a:pPr marL="0" marR="0" lvl="0" indent="0" algn="l" rtl="0">
              <a:spcBef>
                <a:spcPts val="0"/>
              </a:spcBef>
              <a:spcAft>
                <a:spcPts val="0"/>
              </a:spcAft>
              <a:buClr>
                <a:schemeClr val="dk1"/>
              </a:buClr>
              <a:buSzPts val="3600"/>
              <a:buFont typeface="Arial"/>
              <a:buNone/>
            </a:pPr>
            <a:endParaRPr sz="1200" b="0" i="0" u="none" strike="noStrike" cap="none">
              <a:solidFill>
                <a:schemeClr val="dk1"/>
              </a:solidFill>
              <a:sym typeface="Arial"/>
            </a:endParaRPr>
          </a:p>
        </p:txBody>
      </p:sp>
      <p:sp>
        <p:nvSpPr>
          <p:cNvPr id="85" name="Google Shape;85;p13"/>
          <p:cNvSpPr txBox="1"/>
          <p:nvPr/>
        </p:nvSpPr>
        <p:spPr>
          <a:xfrm>
            <a:off x="457200" y="3160207"/>
            <a:ext cx="8229600" cy="1025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BFBFBF"/>
              </a:buClr>
              <a:buSzPts val="2400"/>
              <a:buFont typeface="Arial"/>
              <a:buNone/>
            </a:pPr>
            <a:r>
              <a:rPr lang="en-US" sz="1200">
                <a:solidFill>
                  <a:schemeClr val="tx1"/>
                </a:solidFill>
              </a:rPr>
              <a:t>Megan Petsa, Director of Graduate Student Administration, The Graduate School</a:t>
            </a:r>
          </a:p>
          <a:p>
            <a:pPr marL="0" marR="0" lvl="0" indent="0" algn="l" rtl="0">
              <a:spcBef>
                <a:spcPts val="0"/>
              </a:spcBef>
              <a:spcAft>
                <a:spcPts val="0"/>
              </a:spcAft>
              <a:buClr>
                <a:srgbClr val="BFBFBF"/>
              </a:buClr>
              <a:buSzPts val="2400"/>
              <a:buFont typeface="Arial"/>
              <a:buNone/>
            </a:pPr>
            <a:r>
              <a:rPr lang="en-US" sz="1200">
                <a:solidFill>
                  <a:schemeClr val="bg2">
                    <a:lumMod val="20000"/>
                    <a:lumOff val="80000"/>
                  </a:schemeClr>
                </a:solidFill>
                <a:hlinkClick r:id="rId3"/>
              </a:rPr>
              <a:t>megan.petsa@uconn.edu</a:t>
            </a:r>
            <a:r>
              <a:rPr lang="en-US" sz="1200">
                <a:solidFill>
                  <a:schemeClr val="bg2">
                    <a:lumMod val="20000"/>
                    <a:lumOff val="80000"/>
                  </a:schemeClr>
                </a:solidFill>
              </a:rPr>
              <a:t> | </a:t>
            </a:r>
            <a:r>
              <a:rPr lang="en-US" sz="1200">
                <a:hlinkClick r:id="rId4"/>
              </a:rPr>
              <a:t>https://grad.uconn.edu/staff/assistantship-information/</a:t>
            </a:r>
            <a:endParaRPr lang="en-US" sz="1200"/>
          </a:p>
          <a:p>
            <a:pPr marL="0" marR="0" lvl="0" indent="0" algn="l" rtl="0">
              <a:spcBef>
                <a:spcPts val="0"/>
              </a:spcBef>
              <a:spcAft>
                <a:spcPts val="0"/>
              </a:spcAft>
              <a:buClr>
                <a:srgbClr val="BFBFBF"/>
              </a:buClr>
              <a:buSzPts val="2400"/>
              <a:buFont typeface="Arial"/>
              <a:buNone/>
            </a:pPr>
            <a:endParaRPr lang="en-US" sz="700"/>
          </a:p>
          <a:p>
            <a:pPr marL="0" marR="0" lvl="0" indent="0" algn="l" rtl="0">
              <a:spcBef>
                <a:spcPts val="0"/>
              </a:spcBef>
              <a:spcAft>
                <a:spcPts val="0"/>
              </a:spcAft>
              <a:buClr>
                <a:srgbClr val="BFBFBF"/>
              </a:buClr>
              <a:buSzPts val="2400"/>
              <a:buFont typeface="Arial"/>
              <a:buNone/>
            </a:pPr>
            <a:r>
              <a:rPr lang="en-US" sz="1200"/>
              <a:t>Ana Colón-Wallace, Educational Program Assistant, UCAELI </a:t>
            </a:r>
          </a:p>
          <a:p>
            <a:pPr marL="0" marR="0" lvl="0" indent="0" algn="l" rtl="0">
              <a:spcBef>
                <a:spcPts val="0"/>
              </a:spcBef>
              <a:spcAft>
                <a:spcPts val="0"/>
              </a:spcAft>
              <a:buClr>
                <a:srgbClr val="BFBFBF"/>
              </a:buClr>
              <a:buSzPts val="2400"/>
              <a:buFont typeface="Arial"/>
              <a:buNone/>
            </a:pPr>
            <a:r>
              <a:rPr lang="en-US" sz="1200">
                <a:hlinkClick r:id="rId5"/>
              </a:rPr>
              <a:t>ana.s.colon@uconn.edu</a:t>
            </a:r>
            <a:r>
              <a:rPr lang="en-US" sz="1200"/>
              <a:t> </a:t>
            </a:r>
          </a:p>
          <a:p>
            <a:pPr marL="0" marR="0" lvl="0" indent="0" algn="l" rtl="0">
              <a:spcBef>
                <a:spcPts val="0"/>
              </a:spcBef>
              <a:spcAft>
                <a:spcPts val="0"/>
              </a:spcAft>
              <a:buClr>
                <a:srgbClr val="BFBFBF"/>
              </a:buClr>
              <a:buSzPts val="2400"/>
              <a:buFont typeface="Arial"/>
              <a:buNone/>
            </a:pPr>
            <a:endParaRPr lang="en-US" sz="700"/>
          </a:p>
          <a:p>
            <a:pPr marL="0" marR="0" lvl="0" indent="0" algn="l" rtl="0">
              <a:spcBef>
                <a:spcPts val="0"/>
              </a:spcBef>
              <a:spcAft>
                <a:spcPts val="0"/>
              </a:spcAft>
              <a:buClr>
                <a:srgbClr val="BFBFBF"/>
              </a:buClr>
              <a:buSzPts val="2400"/>
              <a:buFont typeface="Arial"/>
              <a:buNone/>
            </a:pPr>
            <a:r>
              <a:rPr lang="en-US" sz="1200"/>
              <a:t>Jeannie Slayton, Director of Intercultural Programs and Support/UCAELI </a:t>
            </a:r>
          </a:p>
          <a:p>
            <a:pPr marL="0" marR="0" lvl="0" indent="0" algn="l" rtl="0">
              <a:spcBef>
                <a:spcPts val="0"/>
              </a:spcBef>
              <a:spcAft>
                <a:spcPts val="0"/>
              </a:spcAft>
              <a:buClr>
                <a:srgbClr val="BFBFBF"/>
              </a:buClr>
              <a:buSzPts val="2400"/>
              <a:buFont typeface="Arial"/>
              <a:buNone/>
            </a:pPr>
            <a:r>
              <a:rPr lang="en-US" sz="1200">
                <a:hlinkClick r:id="rId6"/>
              </a:rPr>
              <a:t>jeannie.Slayton@uconn.edu</a:t>
            </a:r>
            <a:r>
              <a:rPr lang="en-US" sz="1200"/>
              <a:t> </a:t>
            </a:r>
          </a:p>
        </p:txBody>
      </p:sp>
      <p:sp>
        <p:nvSpPr>
          <p:cNvPr id="86" name="Google Shape;86;p13"/>
          <p:cNvSpPr txBox="1"/>
          <p:nvPr/>
        </p:nvSpPr>
        <p:spPr>
          <a:xfrm>
            <a:off x="457200" y="4347426"/>
            <a:ext cx="8229600" cy="85725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BFBFBF"/>
              </a:buClr>
              <a:buSzPts val="1400"/>
              <a:buFont typeface="Arial"/>
              <a:buNone/>
            </a:pPr>
            <a:r>
              <a:rPr lang="en-US">
                <a:solidFill>
                  <a:srgbClr val="BFBFBF"/>
                </a:solidFill>
              </a:rPr>
              <a:t>May 23, 2024</a:t>
            </a:r>
            <a:endParaRPr sz="1400" b="0" i="0" u="none" strike="noStrike" cap="none">
              <a:solidFill>
                <a:srgbClr val="BFBFBF"/>
              </a:solidFill>
              <a:latin typeface="Arial"/>
              <a:ea typeface="Arial"/>
              <a:cs typeface="Arial"/>
              <a:sym typeface="Arial"/>
            </a:endParaRPr>
          </a:p>
        </p:txBody>
      </p:sp>
    </p:spTree>
    <p:extLst>
      <p:ext uri="{BB962C8B-B14F-4D97-AF65-F5344CB8AC3E}">
        <p14:creationId xmlns:p14="http://schemas.microsoft.com/office/powerpoint/2010/main" val="1422991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FF"/>
              </a:buClr>
              <a:buSzPts val="4400"/>
              <a:buFont typeface="Arial"/>
              <a:buNone/>
            </a:pPr>
            <a:r>
              <a:rPr lang="en-US">
                <a:solidFill>
                  <a:schemeClr val="bg1"/>
                </a:solidFill>
              </a:rPr>
              <a:t>Things You </a:t>
            </a:r>
            <a:r>
              <a:rPr lang="en-US" i="1">
                <a:solidFill>
                  <a:schemeClr val="bg1"/>
                </a:solidFill>
              </a:rPr>
              <a:t>Might</a:t>
            </a:r>
            <a:r>
              <a:rPr lang="en-US">
                <a:solidFill>
                  <a:schemeClr val="bg1"/>
                </a:solidFill>
              </a:rPr>
              <a:t> Need to Know </a:t>
            </a:r>
            <a:endParaRPr/>
          </a:p>
        </p:txBody>
      </p:sp>
      <p:sp>
        <p:nvSpPr>
          <p:cNvPr id="92" name="Google Shape;92;p14"/>
          <p:cNvSpPr txBox="1">
            <a:spLocks noGrp="1"/>
          </p:cNvSpPr>
          <p:nvPr>
            <p:ph type="body" idx="1"/>
          </p:nvPr>
        </p:nvSpPr>
        <p:spPr>
          <a:xfrm>
            <a:off x="457200" y="1244277"/>
            <a:ext cx="8229600" cy="3394200"/>
          </a:xfrm>
          <a:prstGeom prst="rect">
            <a:avLst/>
          </a:prstGeom>
          <a:noFill/>
          <a:ln>
            <a:noFill/>
          </a:ln>
        </p:spPr>
        <p:txBody>
          <a:bodyPr spcFirstLastPara="1" wrap="square" lIns="91425" tIns="45700" rIns="91425" bIns="45700" anchor="t" anchorCtr="0">
            <a:noAutofit/>
          </a:bodyPr>
          <a:lstStyle/>
          <a:p>
            <a:pPr marL="6350" lvl="0" indent="0" algn="l" rtl="0">
              <a:spcBef>
                <a:spcPts val="0"/>
              </a:spcBef>
              <a:spcAft>
                <a:spcPts val="0"/>
              </a:spcAft>
              <a:buClr>
                <a:schemeClr val="dk1"/>
              </a:buClr>
              <a:buSzPts val="1700"/>
              <a:buNone/>
            </a:pPr>
            <a:r>
              <a:rPr lang="en-US" sz="1700" b="1"/>
              <a:t>Who Processes the Payroll Transaction? </a:t>
            </a:r>
          </a:p>
          <a:p>
            <a:pPr marL="512763" lvl="0" indent="-336550" algn="l" rtl="0">
              <a:spcBef>
                <a:spcPts val="0"/>
              </a:spcBef>
              <a:spcAft>
                <a:spcPts val="0"/>
              </a:spcAft>
              <a:buClr>
                <a:schemeClr val="dk1"/>
              </a:buClr>
              <a:buSzPts val="1700"/>
              <a:buChar char="•"/>
            </a:pPr>
            <a:r>
              <a:rPr lang="en-US" sz="1600" b="1"/>
              <a:t>GAs appointed outside their academic home department </a:t>
            </a:r>
            <a:endParaRPr sz="1600" b="1"/>
          </a:p>
          <a:p>
            <a:pPr marL="969963" lvl="1" indent="-279400" algn="l" rtl="0">
              <a:spcBef>
                <a:spcPts val="0"/>
              </a:spcBef>
              <a:spcAft>
                <a:spcPts val="0"/>
              </a:spcAft>
              <a:buSzPts val="1700"/>
              <a:buChar char="–"/>
            </a:pPr>
            <a:r>
              <a:rPr lang="en-US" sz="1600">
                <a:hlinkClick r:id="rId3"/>
              </a:rPr>
              <a:t>Website</a:t>
            </a:r>
            <a:r>
              <a:rPr lang="en-US" sz="1600"/>
              <a:t> with guidance </a:t>
            </a:r>
          </a:p>
          <a:p>
            <a:pPr marL="969963" lvl="1" indent="-279400" algn="l" rtl="0">
              <a:spcBef>
                <a:spcPts val="0"/>
              </a:spcBef>
              <a:spcAft>
                <a:spcPts val="0"/>
              </a:spcAft>
              <a:buSzPts val="1700"/>
              <a:buChar char="–"/>
            </a:pPr>
            <a:r>
              <a:rPr lang="en-US" sz="1600"/>
              <a:t>Hiring department should communicate with academic home department BEFORE issuing a formal or informal offer </a:t>
            </a:r>
          </a:p>
          <a:p>
            <a:pPr marL="969963" lvl="1" indent="-279400">
              <a:spcBef>
                <a:spcPts val="0"/>
              </a:spcBef>
              <a:buSzPts val="1700"/>
            </a:pPr>
            <a:r>
              <a:rPr lang="en-US" sz="1600"/>
              <a:t>Hiring department creates offer letter </a:t>
            </a:r>
          </a:p>
          <a:p>
            <a:pPr marL="969963" lvl="1" indent="-279400">
              <a:spcBef>
                <a:spcPts val="0"/>
              </a:spcBef>
              <a:buSzPts val="1700"/>
            </a:pPr>
            <a:r>
              <a:rPr lang="en-US" sz="1600"/>
              <a:t>Academic home department inputs payroll transaction </a:t>
            </a:r>
          </a:p>
          <a:p>
            <a:pPr marL="1200150" lvl="2" indent="-279400">
              <a:spcBef>
                <a:spcPts val="0"/>
              </a:spcBef>
              <a:buSzPts val="1700"/>
            </a:pPr>
            <a:r>
              <a:rPr lang="en-US" sz="1600"/>
              <a:t>Hiring department should provide fully executed offer letter, SDD, KFS, determine if I-9 is needed and who will handle that </a:t>
            </a:r>
          </a:p>
          <a:p>
            <a:pPr marL="512763" lvl="0" indent="-336550" algn="l" rtl="0">
              <a:spcBef>
                <a:spcPts val="0"/>
              </a:spcBef>
              <a:spcAft>
                <a:spcPts val="0"/>
              </a:spcAft>
              <a:buSzPts val="1700"/>
              <a:buChar char="•"/>
            </a:pPr>
            <a:r>
              <a:rPr lang="en-US" sz="1600" b="1">
                <a:solidFill>
                  <a:schemeClr val="tx1"/>
                </a:solidFill>
              </a:rPr>
              <a:t>GAs working at UConn Health </a:t>
            </a:r>
            <a:endParaRPr sz="1600" b="1">
              <a:solidFill>
                <a:schemeClr val="tx1"/>
              </a:solidFill>
            </a:endParaRPr>
          </a:p>
          <a:p>
            <a:pPr marL="969963" lvl="1" indent="-279400" algn="l" rtl="0">
              <a:spcBef>
                <a:spcPts val="0"/>
              </a:spcBef>
              <a:spcAft>
                <a:spcPts val="0"/>
              </a:spcAft>
              <a:buSzPts val="1700"/>
              <a:buChar char="–"/>
            </a:pPr>
            <a:r>
              <a:rPr lang="en-US" sz="1600">
                <a:solidFill>
                  <a:schemeClr val="tx1"/>
                </a:solidFill>
              </a:rPr>
              <a:t>GAs who will be working at UCH should be appointed through UCH </a:t>
            </a:r>
            <a:endParaRPr lang="en-US" sz="1600" b="1">
              <a:solidFill>
                <a:schemeClr val="tx1"/>
              </a:solidFill>
            </a:endParaRPr>
          </a:p>
          <a:p>
            <a:pPr marL="512763" lvl="0" indent="-336550">
              <a:spcBef>
                <a:spcPts val="0"/>
              </a:spcBef>
              <a:buSzPts val="1700"/>
            </a:pPr>
            <a:r>
              <a:rPr lang="en-US" sz="1600" b="1">
                <a:solidFill>
                  <a:schemeClr val="tx1"/>
                </a:solidFill>
              </a:rPr>
              <a:t>GAs in UConn Health-based grad programs working at Storrs</a:t>
            </a:r>
          </a:p>
          <a:p>
            <a:pPr marL="969963" lvl="1" indent="-279400">
              <a:spcBef>
                <a:spcPts val="0"/>
              </a:spcBef>
              <a:buSzPts val="1700"/>
            </a:pPr>
            <a:r>
              <a:rPr lang="en-US" sz="1600">
                <a:solidFill>
                  <a:schemeClr val="tx1"/>
                </a:solidFill>
              </a:rPr>
              <a:t>Reach out to TGS for assistance </a:t>
            </a:r>
          </a:p>
          <a:p>
            <a:pPr marL="342900" lvl="0" indent="-228600" algn="l" rtl="0">
              <a:spcBef>
                <a:spcPts val="360"/>
              </a:spcBef>
              <a:spcAft>
                <a:spcPts val="0"/>
              </a:spcAft>
              <a:buClr>
                <a:schemeClr val="dk1"/>
              </a:buClr>
              <a:buSzPts val="1800"/>
              <a:buNone/>
            </a:pPr>
            <a:endParaRPr>
              <a:latin typeface="Arial"/>
              <a:ea typeface="Arial"/>
              <a:cs typeface="Arial"/>
              <a:sym typeface="Arial"/>
            </a:endParaRPr>
          </a:p>
        </p:txBody>
      </p:sp>
    </p:spTree>
    <p:extLst>
      <p:ext uri="{BB962C8B-B14F-4D97-AF65-F5344CB8AC3E}">
        <p14:creationId xmlns:p14="http://schemas.microsoft.com/office/powerpoint/2010/main" val="769741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457200" y="206375"/>
            <a:ext cx="8229600" cy="8572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FF"/>
              </a:buClr>
              <a:buSzPts val="4400"/>
              <a:buFont typeface="Arial"/>
              <a:buNone/>
            </a:pPr>
            <a:r>
              <a:rPr lang="en-US"/>
              <a:t>Mid-Semester Separations</a:t>
            </a:r>
            <a:endParaRPr/>
          </a:p>
        </p:txBody>
      </p:sp>
      <p:sp>
        <p:nvSpPr>
          <p:cNvPr id="111" name="Google Shape;111;p17"/>
          <p:cNvSpPr txBox="1">
            <a:spLocks noGrp="1"/>
          </p:cNvSpPr>
          <p:nvPr>
            <p:ph type="body" idx="1"/>
          </p:nvPr>
        </p:nvSpPr>
        <p:spPr>
          <a:xfrm>
            <a:off x="457200" y="1244277"/>
            <a:ext cx="8229600" cy="3394075"/>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800"/>
              <a:buChar char="•"/>
            </a:pPr>
            <a:r>
              <a:rPr lang="en-US" sz="1300" b="1"/>
              <a:t>Defending does not automatically terminate GA </a:t>
            </a:r>
          </a:p>
          <a:p>
            <a:pPr marL="342900" lvl="0" indent="-342900" algn="l" rtl="0">
              <a:spcBef>
                <a:spcPts val="0"/>
              </a:spcBef>
              <a:spcAft>
                <a:spcPts val="0"/>
              </a:spcAft>
              <a:buClr>
                <a:schemeClr val="dk1"/>
              </a:buClr>
              <a:buSzPts val="1800"/>
              <a:buChar char="•"/>
            </a:pPr>
            <a:r>
              <a:rPr lang="en-US" sz="1300" b="1">
                <a:hlinkClick r:id="rId3"/>
              </a:rPr>
              <a:t>Alternate Completion Date Request</a:t>
            </a:r>
            <a:endParaRPr sz="1300" b="1"/>
          </a:p>
          <a:p>
            <a:pPr marL="742950" lvl="1" indent="-285750" algn="l" rtl="0">
              <a:spcBef>
                <a:spcPts val="0"/>
              </a:spcBef>
              <a:spcAft>
                <a:spcPts val="0"/>
              </a:spcAft>
              <a:buSzPts val="1800"/>
              <a:buChar char="–"/>
            </a:pPr>
            <a:r>
              <a:rPr lang="en-US" sz="1300"/>
              <a:t>A GA who completes all degree requirements and wishes to terminate GA early must complete this form</a:t>
            </a:r>
          </a:p>
          <a:p>
            <a:pPr marL="742950" lvl="1" indent="-285750" algn="l" rtl="0">
              <a:spcBef>
                <a:spcPts val="0"/>
              </a:spcBef>
              <a:spcAft>
                <a:spcPts val="0"/>
              </a:spcAft>
              <a:buSzPts val="1800"/>
              <a:buChar char="–"/>
            </a:pPr>
            <a:r>
              <a:rPr lang="en-US" sz="1300"/>
              <a:t>This process aligns the completion date and GA termination and notifies all relevant parties  </a:t>
            </a:r>
          </a:p>
          <a:p>
            <a:pPr marL="342900" lvl="0">
              <a:spcBef>
                <a:spcPts val="0"/>
              </a:spcBef>
            </a:pPr>
            <a:r>
              <a:rPr lang="en-US" sz="1300" b="1"/>
              <a:t>Separating without Completing </a:t>
            </a:r>
          </a:p>
          <a:p>
            <a:pPr marL="742950" lvl="1" indent="-285750">
              <a:spcBef>
                <a:spcPts val="0"/>
              </a:spcBef>
            </a:pPr>
            <a:r>
              <a:rPr lang="en-US" sz="1300"/>
              <a:t>A GA who is terminated without completing their degree within seven calendar days will be responsible for paying pro-rated tuition </a:t>
            </a:r>
          </a:p>
          <a:p>
            <a:pPr marL="342900" lvl="0">
              <a:spcBef>
                <a:spcPts val="0"/>
              </a:spcBef>
            </a:pPr>
            <a:r>
              <a:rPr lang="en-US" sz="1300" b="1">
                <a:solidFill>
                  <a:schemeClr val="tx1"/>
                </a:solidFill>
              </a:rPr>
              <a:t>Academic Leave of Absence </a:t>
            </a:r>
          </a:p>
          <a:p>
            <a:pPr marL="742950" lvl="1" indent="-285750">
              <a:spcBef>
                <a:spcPts val="0"/>
              </a:spcBef>
            </a:pPr>
            <a:r>
              <a:rPr lang="en-US" sz="1300">
                <a:hlinkClick r:id="rId4"/>
              </a:rPr>
              <a:t>Academic leave</a:t>
            </a:r>
            <a:r>
              <a:rPr lang="en-US" sz="1300"/>
              <a:t> (not </a:t>
            </a:r>
            <a:r>
              <a:rPr lang="en-US" sz="1300">
                <a:hlinkClick r:id="rId5"/>
              </a:rPr>
              <a:t>GA leave</a:t>
            </a:r>
            <a:r>
              <a:rPr lang="en-US" sz="1300"/>
              <a:t>) is a temporary suspension of student status. A student cannot hold a GA on academic leave. </a:t>
            </a:r>
          </a:p>
          <a:p>
            <a:pPr marL="742950" lvl="1" indent="-285750">
              <a:spcBef>
                <a:spcPts val="0"/>
              </a:spcBef>
            </a:pPr>
            <a:r>
              <a:rPr lang="en-US" sz="1300"/>
              <a:t>As part of the VSN process, the department payroll processor is notified what effective date to use on the payroll separation transaction. </a:t>
            </a:r>
          </a:p>
          <a:p>
            <a:pPr marL="342900" lvl="0">
              <a:spcBef>
                <a:spcPts val="0"/>
              </a:spcBef>
            </a:pPr>
            <a:r>
              <a:rPr lang="en-US" sz="1300" b="1">
                <a:solidFill>
                  <a:schemeClr val="tx1"/>
                </a:solidFill>
              </a:rPr>
              <a:t>Grads completing prior to Day 10</a:t>
            </a:r>
          </a:p>
          <a:p>
            <a:pPr marL="742950" lvl="1" indent="-285750">
              <a:spcBef>
                <a:spcPts val="0"/>
              </a:spcBef>
            </a:pPr>
            <a:r>
              <a:rPr lang="en-US" sz="1300"/>
              <a:t>GA eligibility criteria includes, “must be enrolled in a graduate degree program scheduled to extend through the entire period of the appointment or reappointment” </a:t>
            </a:r>
          </a:p>
          <a:p>
            <a:pPr marL="742950" lvl="1" indent="-285750">
              <a:spcBef>
                <a:spcPts val="0"/>
              </a:spcBef>
            </a:pPr>
            <a:r>
              <a:rPr lang="en-US" sz="1300"/>
              <a:t>Completion by Day 10 does not require registration, however, a GA appointment (even a partial one) does </a:t>
            </a:r>
          </a:p>
        </p:txBody>
      </p:sp>
    </p:spTree>
    <p:extLst>
      <p:ext uri="{BB962C8B-B14F-4D97-AF65-F5344CB8AC3E}">
        <p14:creationId xmlns:p14="http://schemas.microsoft.com/office/powerpoint/2010/main" val="4161363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3"/>
          <p:cNvSpPr txBox="1">
            <a:spLocks noGrp="1"/>
          </p:cNvSpPr>
          <p:nvPr>
            <p:ph type="title" idx="4294967295"/>
          </p:nvPr>
        </p:nvSpPr>
        <p:spPr>
          <a:xfrm>
            <a:off x="625151" y="130948"/>
            <a:ext cx="8229600" cy="1163380"/>
          </a:xfrm>
          <a:prstGeom prst="rect">
            <a:avLst/>
          </a:prstGeom>
          <a:noFill/>
          <a:ln>
            <a:noFill/>
            <a:prstDash/>
          </a:ln>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
                <a:schemeClr val="dk1"/>
              </a:buClr>
              <a:buSzPts val="4400"/>
              <a:buFont typeface="Arial"/>
              <a:buNone/>
              <a:tabLst/>
              <a:defRPr/>
            </a:pPr>
            <a:r>
              <a:rPr kumimoji="0" lang="en-US" sz="3200" b="1" i="0" u="none" strike="noStrike" kern="0" cap="none" spc="0" normalizeH="0" baseline="0" noProof="0">
                <a:ln>
                  <a:noFill/>
                </a:ln>
                <a:solidFill>
                  <a:schemeClr val="dk1"/>
                </a:solidFill>
                <a:effectLst/>
                <a:uLnTx/>
                <a:uFillTx/>
                <a:latin typeface="Arial"/>
                <a:ea typeface="Arial"/>
                <a:cs typeface="Arial"/>
                <a:sym typeface="Arial"/>
              </a:rPr>
              <a:t>Payroll Processing Overview </a:t>
            </a:r>
          </a:p>
        </p:txBody>
      </p:sp>
      <p:sp>
        <p:nvSpPr>
          <p:cNvPr id="84" name="Google Shape;84;p13"/>
          <p:cNvSpPr txBox="1"/>
          <p:nvPr/>
        </p:nvSpPr>
        <p:spPr>
          <a:xfrm>
            <a:off x="768700" y="1810487"/>
            <a:ext cx="8229600" cy="857400"/>
          </a:xfrm>
          <a:prstGeom prst="rect">
            <a:avLst/>
          </a:prstGeom>
          <a:noFill/>
          <a:ln>
            <a:noFill/>
          </a:ln>
        </p:spPr>
        <p:txBody>
          <a:bodyPr spcFirstLastPara="1" wrap="square" lIns="91425" tIns="45700" rIns="91425" bIns="45700" anchor="ctr" anchorCtr="0">
            <a:noAutofit/>
          </a:bodyPr>
          <a:lstStyle/>
          <a:p>
            <a:pPr marL="171450" indent="-171450" eaLnBrk="1" hangingPunct="1">
              <a:buFont typeface="Arial" panose="020B0604020202020204" pitchFamily="34" charset="0"/>
              <a:buChar char="•"/>
            </a:pPr>
            <a:r>
              <a:rPr lang="en-US" altLang="en-US" sz="1200"/>
              <a:t>GA Payroll Processing</a:t>
            </a:r>
          </a:p>
          <a:p>
            <a:pPr marL="171450" indent="-171450" eaLnBrk="1" hangingPunct="1">
              <a:buFont typeface="Arial" panose="020B0604020202020204" pitchFamily="34" charset="0"/>
              <a:buChar char="•"/>
            </a:pPr>
            <a:r>
              <a:rPr lang="en-US" altLang="en-US" sz="1200"/>
              <a:t>GA Payroll Audit</a:t>
            </a:r>
          </a:p>
          <a:p>
            <a:pPr marL="171450" indent="-171450" eaLnBrk="1" hangingPunct="1">
              <a:buFont typeface="Arial" panose="020B0604020202020204" pitchFamily="34" charset="0"/>
              <a:buChar char="•"/>
            </a:pPr>
            <a:r>
              <a:rPr lang="en-US" altLang="en-US" sz="1200"/>
              <a:t>GA Tuition Waivers</a:t>
            </a:r>
          </a:p>
          <a:p>
            <a:pPr marL="171450" indent="-171450" eaLnBrk="1" hangingPunct="1">
              <a:buFont typeface="Arial" panose="020B0604020202020204" pitchFamily="34" charset="0"/>
              <a:buChar char="•"/>
            </a:pPr>
            <a:r>
              <a:rPr lang="en-US" altLang="en-US" sz="1200"/>
              <a:t>Delayed Processing Consequences</a:t>
            </a:r>
          </a:p>
          <a:p>
            <a:pPr marL="171450" indent="-171450" eaLnBrk="1" hangingPunct="1">
              <a:buFont typeface="Arial" panose="020B0604020202020204" pitchFamily="34" charset="0"/>
              <a:buChar char="•"/>
            </a:pPr>
            <a:r>
              <a:rPr lang="en-US" altLang="en-US" sz="1200"/>
              <a:t>I-9 Forms and Tax Forms </a:t>
            </a:r>
          </a:p>
          <a:p>
            <a:pPr marL="171450" indent="-171450" eaLnBrk="1" hangingPunct="1">
              <a:buFont typeface="Arial" panose="020B0604020202020204" pitchFamily="34" charset="0"/>
              <a:buChar char="•"/>
            </a:pPr>
            <a:r>
              <a:rPr lang="en-US" altLang="en-US" sz="1200"/>
              <a:t>MISC Info</a:t>
            </a:r>
          </a:p>
        </p:txBody>
      </p:sp>
      <p:sp>
        <p:nvSpPr>
          <p:cNvPr id="85" name="Google Shape;85;p13"/>
          <p:cNvSpPr txBox="1"/>
          <p:nvPr/>
        </p:nvSpPr>
        <p:spPr>
          <a:xfrm>
            <a:off x="457200" y="3086825"/>
            <a:ext cx="8229600" cy="1025400"/>
          </a:xfrm>
          <a:prstGeom prst="rect">
            <a:avLst/>
          </a:prstGeom>
          <a:noFill/>
          <a:ln>
            <a:noFill/>
          </a:ln>
        </p:spPr>
        <p:txBody>
          <a:bodyPr spcFirstLastPara="1" wrap="square" lIns="91425" tIns="45700" rIns="91425" bIns="45700" anchor="ctr" anchorCtr="0">
            <a:noAutofit/>
          </a:bodyPr>
          <a:lstStyle/>
          <a:p>
            <a:pPr>
              <a:buClr>
                <a:srgbClr val="BFBFBF"/>
              </a:buClr>
              <a:buSzPts val="2400"/>
            </a:pPr>
            <a:r>
              <a:rPr lang="en-US" sz="2000">
                <a:solidFill>
                  <a:schemeClr val="tx1"/>
                </a:solidFill>
              </a:rPr>
              <a:t>Kacey </a:t>
            </a:r>
            <a:r>
              <a:rPr lang="en-US" sz="2000" err="1">
                <a:solidFill>
                  <a:schemeClr val="tx1"/>
                </a:solidFill>
              </a:rPr>
              <a:t>Pilver</a:t>
            </a:r>
            <a:r>
              <a:rPr lang="en-US" sz="2000">
                <a:solidFill>
                  <a:schemeClr val="tx1"/>
                </a:solidFill>
              </a:rPr>
              <a:t>, GA Payroll Manager, Payroll Department</a:t>
            </a:r>
          </a:p>
          <a:p>
            <a:r>
              <a:rPr lang="en-US" sz="2000">
                <a:solidFill>
                  <a:srgbClr val="BFBFBF"/>
                </a:solidFill>
                <a:hlinkClick r:id="rId3"/>
              </a:rPr>
              <a:t>kacey.pilver@uconn.edu</a:t>
            </a:r>
            <a:r>
              <a:rPr lang="en-US" sz="2000">
                <a:solidFill>
                  <a:srgbClr val="BFBFBF"/>
                </a:solidFill>
              </a:rPr>
              <a:t> </a:t>
            </a:r>
          </a:p>
        </p:txBody>
      </p:sp>
      <p:sp>
        <p:nvSpPr>
          <p:cNvPr id="86" name="Google Shape;86;p13"/>
          <p:cNvSpPr txBox="1"/>
          <p:nvPr/>
        </p:nvSpPr>
        <p:spPr>
          <a:xfrm>
            <a:off x="457200" y="4286250"/>
            <a:ext cx="8229600" cy="85725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BFBFBF"/>
              </a:buClr>
              <a:buSzPts val="1400"/>
              <a:buFont typeface="Arial"/>
              <a:buNone/>
            </a:pPr>
            <a:r>
              <a:rPr lang="en-US">
                <a:solidFill>
                  <a:srgbClr val="BFBFBF"/>
                </a:solidFill>
              </a:rPr>
              <a:t>May 23, 2024</a:t>
            </a:r>
            <a:endParaRPr sz="1400" b="0" i="0" u="none" strike="noStrike" cap="none">
              <a:solidFill>
                <a:srgbClr val="BFBFBF"/>
              </a:solidFill>
              <a:latin typeface="Arial"/>
              <a:ea typeface="Arial"/>
              <a:cs typeface="Arial"/>
              <a:sym typeface="Arial"/>
            </a:endParaRPr>
          </a:p>
        </p:txBody>
      </p:sp>
    </p:spTree>
    <p:extLst>
      <p:ext uri="{BB962C8B-B14F-4D97-AF65-F5344CB8AC3E}">
        <p14:creationId xmlns:p14="http://schemas.microsoft.com/office/powerpoint/2010/main" val="2615044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6FC9F-44FD-4032-9202-BEF3E64993B1}"/>
              </a:ext>
            </a:extLst>
          </p:cNvPr>
          <p:cNvSpPr>
            <a:spLocks noGrp="1"/>
          </p:cNvSpPr>
          <p:nvPr>
            <p:ph type="title"/>
          </p:nvPr>
        </p:nvSpPr>
        <p:spPr/>
        <p:txBody>
          <a:bodyPr/>
          <a:lstStyle/>
          <a:p>
            <a:r>
              <a:rPr lang="en-US"/>
              <a:t>GA Payroll Processing</a:t>
            </a:r>
          </a:p>
        </p:txBody>
      </p:sp>
      <p:sp>
        <p:nvSpPr>
          <p:cNvPr id="3" name="Text Placeholder 2">
            <a:extLst>
              <a:ext uri="{FF2B5EF4-FFF2-40B4-BE49-F238E27FC236}">
                <a16:creationId xmlns:a16="http://schemas.microsoft.com/office/drawing/2014/main" id="{77E6E058-D00A-451B-9AE0-C2413DA1555E}"/>
              </a:ext>
            </a:extLst>
          </p:cNvPr>
          <p:cNvSpPr>
            <a:spLocks noGrp="1"/>
          </p:cNvSpPr>
          <p:nvPr>
            <p:ph type="body" idx="1"/>
          </p:nvPr>
        </p:nvSpPr>
        <p:spPr/>
        <p:txBody>
          <a:bodyPr/>
          <a:lstStyle/>
          <a:p>
            <a:pPr marL="136525" indent="0">
              <a:buFont typeface="Wingdings 2" panose="05020102010507070707" pitchFamily="18" charset="2"/>
              <a:buNone/>
              <a:defRPr/>
            </a:pPr>
            <a:r>
              <a:rPr lang="en-US" altLang="en-US" sz="1400" err="1"/>
              <a:t>SmartHR</a:t>
            </a:r>
            <a:r>
              <a:rPr lang="en-US" altLang="en-US" sz="1400"/>
              <a:t>/</a:t>
            </a:r>
            <a:r>
              <a:rPr lang="en-US" altLang="en-US" sz="1400" err="1"/>
              <a:t>CoreCT</a:t>
            </a:r>
            <a:r>
              <a:rPr lang="en-US" altLang="en-US" sz="1400"/>
              <a:t> Payroll Transactions:</a:t>
            </a:r>
          </a:p>
          <a:p>
            <a:pPr lvl="1">
              <a:buFontTx/>
              <a:buChar char="-"/>
              <a:defRPr/>
            </a:pPr>
            <a:r>
              <a:rPr lang="en-US" altLang="en-US" sz="1400"/>
              <a:t>UC_TBH_GA   </a:t>
            </a:r>
            <a:r>
              <a:rPr lang="en-US" sz="1400">
                <a:effectLst/>
                <a:latin typeface="Calibri" panose="020F0502020204030204" pitchFamily="34" charset="0"/>
                <a:ea typeface="Calibri" panose="020F0502020204030204" pitchFamily="34" charset="0"/>
              </a:rPr>
              <a:t>Hire – never employed or returning from a break in service</a:t>
            </a:r>
          </a:p>
          <a:p>
            <a:pPr lvl="1">
              <a:buFontTx/>
              <a:buChar char="-"/>
              <a:defRPr/>
            </a:pPr>
            <a:r>
              <a:rPr lang="en-US" altLang="en-US" sz="1400"/>
              <a:t>UC_TBH_GI  </a:t>
            </a:r>
            <a:r>
              <a:rPr lang="en-US" altLang="en-US" sz="1400">
                <a:latin typeface="Calibri"/>
                <a:ea typeface="Calibri"/>
              </a:rPr>
              <a:t> </a:t>
            </a:r>
            <a:r>
              <a:rPr lang="en-US" sz="1400">
                <a:effectLst/>
                <a:latin typeface="Calibri"/>
                <a:ea typeface="Calibri"/>
              </a:rPr>
              <a:t> Provost Professional </a:t>
            </a:r>
            <a:r>
              <a:rPr lang="en-US" sz="1400">
                <a:latin typeface="Calibri"/>
                <a:ea typeface="Calibri"/>
              </a:rPr>
              <a:t>Internship</a:t>
            </a:r>
            <a:r>
              <a:rPr lang="en-US" sz="1400">
                <a:effectLst/>
                <a:latin typeface="Calibri"/>
                <a:ea typeface="Calibri"/>
              </a:rPr>
              <a:t> </a:t>
            </a:r>
            <a:r>
              <a:rPr lang="en-US" sz="1400">
                <a:latin typeface="Calibri"/>
                <a:ea typeface="Calibri"/>
              </a:rPr>
              <a:t>- </a:t>
            </a:r>
            <a:r>
              <a:rPr lang="en-US" sz="1400">
                <a:effectLst/>
                <a:latin typeface="Calibri"/>
                <a:ea typeface="Calibri"/>
              </a:rPr>
              <a:t>only a few departments have Grad Interns</a:t>
            </a:r>
          </a:p>
          <a:p>
            <a:pPr lvl="1">
              <a:buFontTx/>
              <a:buChar char="-"/>
              <a:defRPr/>
            </a:pPr>
            <a:r>
              <a:rPr lang="en-US" altLang="en-US" sz="1400"/>
              <a:t>UC_TBH_DC_GRAD_DAT </a:t>
            </a:r>
            <a:r>
              <a:rPr lang="en-US" sz="1400">
                <a:effectLst/>
                <a:latin typeface="Calibri"/>
                <a:ea typeface="Calibri"/>
                <a:cs typeface="Calibri"/>
              </a:rPr>
              <a:t>Fall </a:t>
            </a:r>
            <a:r>
              <a:rPr lang="en-US" sz="1400">
                <a:latin typeface="Calibri"/>
                <a:ea typeface="Calibri"/>
                <a:cs typeface="Calibri"/>
              </a:rPr>
              <a:t>2024 continuation</a:t>
            </a:r>
            <a:r>
              <a:rPr lang="en-US" sz="1400">
                <a:effectLst/>
                <a:latin typeface="Calibri"/>
                <a:ea typeface="Calibri"/>
                <a:cs typeface="Calibri"/>
              </a:rPr>
              <a:t> following </a:t>
            </a:r>
            <a:r>
              <a:rPr lang="en-US" sz="1400">
                <a:latin typeface="Calibri"/>
                <a:ea typeface="Calibri"/>
                <a:cs typeface="Calibri"/>
              </a:rPr>
              <a:t>Spring</a:t>
            </a:r>
            <a:r>
              <a:rPr lang="en-US" sz="1400">
                <a:effectLst/>
                <a:latin typeface="Calibri"/>
                <a:ea typeface="Calibri"/>
                <a:cs typeface="Calibri"/>
              </a:rPr>
              <a:t> </a:t>
            </a:r>
            <a:r>
              <a:rPr lang="en-US" sz="1400">
                <a:latin typeface="Calibri"/>
                <a:ea typeface="Calibri"/>
                <a:cs typeface="Calibri"/>
              </a:rPr>
              <a:t>2024</a:t>
            </a:r>
            <a:r>
              <a:rPr lang="en-US" sz="1400">
                <a:effectLst/>
                <a:latin typeface="Calibri"/>
                <a:ea typeface="Calibri"/>
                <a:cs typeface="Calibri"/>
              </a:rPr>
              <a:t> assistantship</a:t>
            </a:r>
          </a:p>
          <a:p>
            <a:pPr lvl="1">
              <a:buFontTx/>
              <a:buChar char="-"/>
            </a:pPr>
            <a:endParaRPr lang="en-US" sz="1400">
              <a:latin typeface="Calibri"/>
              <a:ea typeface="Calibri"/>
              <a:cs typeface="Calibri"/>
            </a:endParaRPr>
          </a:p>
          <a:p>
            <a:pPr marL="0" indent="0">
              <a:spcBef>
                <a:spcPts val="0"/>
              </a:spcBef>
              <a:buNone/>
            </a:pPr>
            <a:r>
              <a:rPr lang="en-US" sz="1400">
                <a:ea typeface="Calibri"/>
              </a:rPr>
              <a:t> To be used after the start of the semester has been processed: </a:t>
            </a:r>
            <a:endParaRPr lang="en-US" altLang="en-US" sz="1400"/>
          </a:p>
          <a:p>
            <a:pPr lvl="1">
              <a:buFontTx/>
              <a:buChar char="-"/>
              <a:defRPr/>
            </a:pPr>
            <a:r>
              <a:rPr lang="en-US" sz="1400">
                <a:latin typeface="Arial" panose="020B0604020202020204" pitchFamily="34" charset="0"/>
                <a:ea typeface="Calibri" panose="020F0502020204030204" pitchFamily="34" charset="0"/>
                <a:cs typeface="Arial" panose="020B0604020202020204" pitchFamily="34" charset="0"/>
              </a:rPr>
              <a:t>UC_TBH_DC_GA_PAY  Pay level changes or FTE changes</a:t>
            </a:r>
          </a:p>
          <a:p>
            <a:pPr lvl="1">
              <a:buFontTx/>
              <a:buChar char="-"/>
              <a:defRPr/>
            </a:pPr>
            <a:r>
              <a:rPr lang="en-US" sz="1400">
                <a:ea typeface="Calibri"/>
              </a:rPr>
              <a:t>UC_TBH_DC_FUND_GA  Funding KFS changes</a:t>
            </a:r>
          </a:p>
          <a:p>
            <a:pPr lvl="1">
              <a:buFontTx/>
              <a:buChar char="-"/>
              <a:defRPr/>
            </a:pPr>
            <a:r>
              <a:rPr lang="en-US" sz="1400">
                <a:latin typeface="Arial" panose="020B0604020202020204" pitchFamily="34" charset="0"/>
                <a:ea typeface="Calibri" panose="020F0502020204030204" pitchFamily="34" charset="0"/>
                <a:cs typeface="Arial" panose="020B0604020202020204" pitchFamily="34" charset="0"/>
              </a:rPr>
              <a:t>UC_DC_TERM_GRD  Termination / remove from payroll</a:t>
            </a:r>
          </a:p>
          <a:p>
            <a:pPr marL="571500" lvl="1" indent="0">
              <a:buNone/>
              <a:defRPr/>
            </a:pPr>
            <a:endParaRPr lang="en-US" sz="1400">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endParaRPr lang="en-US" altLang="en-US" sz="1400"/>
          </a:p>
          <a:p>
            <a:pPr marL="0" indent="0">
              <a:spcBef>
                <a:spcPts val="0"/>
              </a:spcBef>
              <a:buNone/>
            </a:pPr>
            <a:r>
              <a:rPr lang="en-US" altLang="en-US" sz="1400" u="sng"/>
              <a:t>Fall 2024 </a:t>
            </a:r>
            <a:r>
              <a:rPr lang="en-US" altLang="en-US" sz="1400" u="sng" err="1"/>
              <a:t>SmartHR</a:t>
            </a:r>
            <a:r>
              <a:rPr lang="en-US" altLang="en-US" sz="1400" u="sng"/>
              <a:t> Opening Date</a:t>
            </a:r>
            <a:r>
              <a:rPr lang="en-US" altLang="en-US" sz="1400"/>
              <a:t> – Anticipating </a:t>
            </a:r>
            <a:r>
              <a:rPr lang="en-US" altLang="en-US" sz="1400" b="1"/>
              <a:t>June 10, 2024</a:t>
            </a:r>
            <a:r>
              <a:rPr lang="en-US" altLang="en-US" sz="1400"/>
              <a:t> </a:t>
            </a:r>
          </a:p>
          <a:p>
            <a:pPr marL="0" indent="0">
              <a:spcBef>
                <a:spcPts val="0"/>
              </a:spcBef>
              <a:buNone/>
            </a:pPr>
            <a:r>
              <a:rPr lang="en-US" altLang="en-US" sz="1400" u="sng"/>
              <a:t>1</a:t>
            </a:r>
            <a:r>
              <a:rPr lang="en-US" altLang="en-US" sz="1400" u="sng" baseline="30000"/>
              <a:t>St</a:t>
            </a:r>
            <a:r>
              <a:rPr lang="en-US" altLang="en-US" sz="1400" u="sng"/>
              <a:t> Processing Deadline</a:t>
            </a:r>
            <a:r>
              <a:rPr lang="en-US" altLang="en-US" sz="1400"/>
              <a:t> – </a:t>
            </a:r>
            <a:r>
              <a:rPr lang="en-US" altLang="en-US" sz="1400" b="1"/>
              <a:t>July 19, 2024</a:t>
            </a:r>
            <a:endParaRPr lang="en-US" b="1"/>
          </a:p>
          <a:p>
            <a:pPr marL="571500" lvl="1" indent="0">
              <a:buNone/>
              <a:defRPr/>
            </a:pPr>
            <a:endParaRPr lang="en-US" altLang="en-US" sz="1400"/>
          </a:p>
          <a:p>
            <a:pPr marL="114300" indent="0">
              <a:buNone/>
            </a:pPr>
            <a:endParaRPr lang="en-US"/>
          </a:p>
        </p:txBody>
      </p:sp>
    </p:spTree>
    <p:extLst>
      <p:ext uri="{BB962C8B-B14F-4D97-AF65-F5344CB8AC3E}">
        <p14:creationId xmlns:p14="http://schemas.microsoft.com/office/powerpoint/2010/main" val="2653787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209" y="327898"/>
            <a:ext cx="6172200" cy="594122"/>
          </a:xfrm>
        </p:spPr>
        <p:txBody>
          <a:bodyPr/>
          <a:lstStyle/>
          <a:p>
            <a:pPr>
              <a:defRPr/>
            </a:pPr>
            <a:r>
              <a:rPr lang="en-US">
                <a:solidFill>
                  <a:schemeClr val="bg1"/>
                </a:solidFill>
              </a:rPr>
              <a:t>GA Payroll Audit</a:t>
            </a:r>
          </a:p>
        </p:txBody>
      </p:sp>
      <p:sp>
        <p:nvSpPr>
          <p:cNvPr id="3" name="Content Placeholder 2"/>
          <p:cNvSpPr>
            <a:spLocks noGrp="1"/>
          </p:cNvSpPr>
          <p:nvPr>
            <p:ph idx="1"/>
          </p:nvPr>
        </p:nvSpPr>
        <p:spPr>
          <a:xfrm>
            <a:off x="168089" y="1344705"/>
            <a:ext cx="8724899" cy="3692377"/>
          </a:xfrm>
        </p:spPr>
        <p:txBody>
          <a:bodyPr>
            <a:normAutofit fontScale="92500" lnSpcReduction="20000"/>
          </a:bodyPr>
          <a:lstStyle/>
          <a:p>
            <a:pPr marL="102870" indent="0">
              <a:buClr>
                <a:schemeClr val="tx1">
                  <a:shade val="95000"/>
                </a:schemeClr>
              </a:buClr>
              <a:buNone/>
              <a:defRPr/>
            </a:pPr>
            <a:r>
              <a:rPr lang="en-US" sz="1500" b="1"/>
              <a:t>Compare offer letter against SmartHR Hire/Continuation transaction: </a:t>
            </a:r>
          </a:p>
          <a:p>
            <a:pPr marL="102870" indent="0">
              <a:buClr>
                <a:schemeClr val="tx1">
                  <a:shade val="95000"/>
                </a:schemeClr>
              </a:buClr>
              <a:buNone/>
              <a:defRPr/>
            </a:pPr>
            <a:r>
              <a:rPr lang="en-US" sz="1200" b="1"/>
              <a:t>Name: </a:t>
            </a:r>
            <a:r>
              <a:rPr lang="en-US" sz="1100"/>
              <a:t>Full legal name.</a:t>
            </a:r>
          </a:p>
          <a:p>
            <a:pPr marL="102870" indent="0">
              <a:buClr>
                <a:schemeClr val="tx1">
                  <a:shade val="95000"/>
                </a:schemeClr>
              </a:buClr>
              <a:buNone/>
              <a:defRPr/>
            </a:pPr>
            <a:r>
              <a:rPr lang="en-US" sz="1200" b="1"/>
              <a:t>Stipend level: </a:t>
            </a:r>
            <a:r>
              <a:rPr lang="en-US" sz="1100"/>
              <a:t>PeopleSoft/Student Admin feeds pay rate information to </a:t>
            </a:r>
            <a:r>
              <a:rPr lang="en-US" sz="1100" err="1"/>
              <a:t>SmartHR</a:t>
            </a:r>
            <a:r>
              <a:rPr lang="en-US" sz="1100"/>
              <a:t>.  </a:t>
            </a:r>
          </a:p>
          <a:p>
            <a:pPr marL="102870" indent="0">
              <a:buClr>
                <a:schemeClr val="tx1">
                  <a:shade val="95000"/>
                </a:schemeClr>
              </a:buClr>
              <a:buNone/>
              <a:defRPr/>
            </a:pPr>
            <a:r>
              <a:rPr lang="en-US" sz="900"/>
              <a:t>	</a:t>
            </a:r>
            <a:r>
              <a:rPr lang="en-US" sz="1100"/>
              <a:t>If level 2 rate is expected, but not yet applied to the SmartHR transaction, use the following language in the offer letter: </a:t>
            </a:r>
          </a:p>
          <a:p>
            <a:pPr marL="102870" indent="0">
              <a:buClr>
                <a:schemeClr val="tx1">
                  <a:shade val="95000"/>
                </a:schemeClr>
              </a:buClr>
              <a:buNone/>
              <a:defRPr/>
            </a:pPr>
            <a:r>
              <a:rPr lang="en-US" sz="1050"/>
              <a:t>	</a:t>
            </a:r>
            <a:r>
              <a:rPr lang="en-US" sz="1050" i="1"/>
              <a:t>“Compensation at the Level 2 stipend rate of [state the numerical amount] is conditional upon the submission of the final 	transcript which reflects the successful completion of the master’s degree program prior to the start date of the appointment to the University of Connecticut Graduate Admissions team (</a:t>
            </a:r>
            <a:r>
              <a:rPr lang="en-US" sz="1050" i="1" u="sng">
                <a:hlinkClick r:id="rId3"/>
              </a:rPr>
              <a:t>gradadmissions@uconn.edu</a:t>
            </a:r>
            <a:r>
              <a:rPr lang="en-US" sz="1050" i="1"/>
              <a:t>). Until such time, compensation will be at the Level 1 stipend rate of [state the numerical amount].” </a:t>
            </a:r>
            <a:endParaRPr lang="en-US" sz="1200"/>
          </a:p>
          <a:p>
            <a:pPr marL="102870" indent="0">
              <a:buClr>
                <a:schemeClr val="tx1">
                  <a:shade val="95000"/>
                </a:schemeClr>
              </a:buClr>
              <a:buNone/>
              <a:defRPr/>
            </a:pPr>
            <a:r>
              <a:rPr lang="en-US" sz="1200" b="1"/>
              <a:t>Stipend Charts </a:t>
            </a:r>
            <a:r>
              <a:rPr lang="en-US" sz="1050"/>
              <a:t>are determined by the GEU-UAW contract period 2024-2025. </a:t>
            </a:r>
          </a:p>
          <a:p>
            <a:pPr marL="102870" indent="0">
              <a:buClr>
                <a:schemeClr val="tx1">
                  <a:shade val="95000"/>
                </a:schemeClr>
              </a:buClr>
              <a:buNone/>
              <a:defRPr/>
            </a:pPr>
            <a:r>
              <a:rPr lang="en-US" sz="1200" b="1"/>
              <a:t>Hours:</a:t>
            </a:r>
            <a:r>
              <a:rPr lang="en-US" sz="1200"/>
              <a:t> </a:t>
            </a:r>
            <a:r>
              <a:rPr lang="en-US" sz="1100"/>
              <a:t>FTE Full-time = 20hrs 100%, Part-Time Minimum of 10 hours 50%, or any amount of time between 50% &amp; 100%.</a:t>
            </a:r>
          </a:p>
          <a:p>
            <a:pPr marL="102870" indent="0">
              <a:buClr>
                <a:schemeClr val="tx1">
                  <a:shade val="95000"/>
                </a:schemeClr>
              </a:buClr>
              <a:buNone/>
              <a:defRPr/>
            </a:pPr>
            <a:r>
              <a:rPr lang="en-US" sz="1200" b="1"/>
              <a:t>Semester Dates: </a:t>
            </a:r>
            <a:r>
              <a:rPr lang="en-US" sz="1100"/>
              <a:t>Full Academic Year 08/23/2024-05/22/2025; Fall only 8/23/2024-01/07/2025; Spring continuation 01/08/2025-05/22/2025; Spring new hire 01/07/2025-5/22/2025</a:t>
            </a:r>
          </a:p>
          <a:p>
            <a:pPr marL="102870" indent="0">
              <a:buClr>
                <a:schemeClr val="tx1">
                  <a:shade val="95000"/>
                </a:schemeClr>
              </a:buClr>
              <a:buNone/>
              <a:defRPr/>
            </a:pPr>
            <a:r>
              <a:rPr lang="en-US" sz="1200" b="1"/>
              <a:t>Employment Code: </a:t>
            </a:r>
            <a:r>
              <a:rPr lang="en-US" sz="1100"/>
              <a:t>UT Teaching assistant, UR Research assistant, US both Teach and Research. Do not use GA-UCONN, this is not a valid code even though it is still listed in the drop-down menu.</a:t>
            </a:r>
          </a:p>
          <a:p>
            <a:pPr marL="102870" indent="0">
              <a:buClr>
                <a:schemeClr val="tx1">
                  <a:shade val="95000"/>
                </a:schemeClr>
              </a:buClr>
              <a:buNone/>
              <a:defRPr/>
            </a:pPr>
            <a:r>
              <a:rPr lang="en-US" sz="1200" b="1"/>
              <a:t>Signatures: </a:t>
            </a:r>
            <a:r>
              <a:rPr lang="en-US" sz="1100"/>
              <a:t>Offer letters with a “font signature” or digital signature will be accepted as well as wet signatures.</a:t>
            </a:r>
            <a:endParaRPr lang="en-US"/>
          </a:p>
          <a:p>
            <a:pPr marL="102870" indent="0">
              <a:buClr>
                <a:schemeClr val="tx1">
                  <a:shade val="95000"/>
                </a:schemeClr>
              </a:buClr>
              <a:buNone/>
              <a:defRPr/>
            </a:pPr>
            <a:endParaRPr lang="en-US" i="1">
              <a:solidFill>
                <a:srgbClr val="FF0000"/>
              </a:solidFill>
            </a:endParaRPr>
          </a:p>
          <a:p>
            <a:pPr marL="102870" indent="0">
              <a:buNone/>
              <a:defRPr/>
            </a:pPr>
            <a:r>
              <a:rPr lang="en-US" sz="1400" i="1">
                <a:solidFill>
                  <a:srgbClr val="FF0000"/>
                </a:solidFill>
              </a:rPr>
              <a:t>**Friendly Reminder to Approvers - Be sure that you are reviewing transactions </a:t>
            </a:r>
            <a:r>
              <a:rPr lang="en-US" sz="1400" b="1" i="1" u="sng">
                <a:solidFill>
                  <a:srgbClr val="FF0000"/>
                </a:solidFill>
              </a:rPr>
              <a:t>thoroughly</a:t>
            </a:r>
            <a:r>
              <a:rPr lang="en-US" sz="1400" i="1">
                <a:solidFill>
                  <a:srgbClr val="FF0000"/>
                </a:solidFill>
              </a:rPr>
              <a:t>, not just clicking the approve button.</a:t>
            </a:r>
          </a:p>
          <a:p>
            <a:pPr marL="102870" indent="0">
              <a:buNone/>
              <a:defRPr/>
            </a:pPr>
            <a:r>
              <a:rPr lang="en-US" sz="1200">
                <a:solidFill>
                  <a:schemeClr val="tx1"/>
                </a:solidFill>
              </a:rPr>
              <a:t>Questions about transactions? Reach out to </a:t>
            </a:r>
            <a:r>
              <a:rPr lang="en-US" sz="1200">
                <a:solidFill>
                  <a:srgbClr val="0070C0"/>
                </a:solidFill>
                <a:hlinkClick r:id="rId4">
                  <a:extLst>
                    <a:ext uri="{A12FA001-AC4F-418D-AE19-62706E023703}">
                      <ahyp:hlinkClr xmlns:ahyp="http://schemas.microsoft.com/office/drawing/2018/hyperlinkcolor" val="tx"/>
                    </a:ext>
                  </a:extLst>
                </a:hlinkClick>
              </a:rPr>
              <a:t>kacey.pilver@uconn.edu</a:t>
            </a:r>
            <a:r>
              <a:rPr lang="en-US" sz="1200">
                <a:solidFill>
                  <a:schemeClr val="tx1"/>
                </a:solidFill>
              </a:rPr>
              <a:t>. </a:t>
            </a:r>
          </a:p>
          <a:p>
            <a:pPr marL="411480" indent="-308610">
              <a:buClr>
                <a:schemeClr val="tx1">
                  <a:shade val="95000"/>
                </a:schemeClr>
              </a:buClr>
              <a:buFont typeface="Wingdings 2"/>
              <a:buChar char=""/>
              <a:defRPr/>
            </a:pPr>
            <a:endParaRPr lang="en-US">
              <a:solidFill>
                <a:schemeClr val="tx1"/>
              </a:solidFill>
            </a:endParaRPr>
          </a:p>
          <a:p>
            <a:pPr marL="411480" indent="-308610">
              <a:buClr>
                <a:schemeClr val="tx1">
                  <a:shade val="95000"/>
                </a:schemeClr>
              </a:buClr>
              <a:buFont typeface="Wingdings 2"/>
              <a:buChar char=""/>
              <a:defRPr/>
            </a:pPr>
            <a:endParaRPr lang="en-US"/>
          </a:p>
          <a:p>
            <a:pPr marL="102870" indent="0">
              <a:buClr>
                <a:schemeClr val="tx1">
                  <a:shade val="95000"/>
                </a:schemeClr>
              </a:buClr>
              <a:buNone/>
              <a:defRPr/>
            </a:pPr>
            <a:endParaRPr lang="en-US"/>
          </a:p>
        </p:txBody>
      </p:sp>
    </p:spTree>
    <p:extLst>
      <p:ext uri="{BB962C8B-B14F-4D97-AF65-F5344CB8AC3E}">
        <p14:creationId xmlns:p14="http://schemas.microsoft.com/office/powerpoint/2010/main" val="1403853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39" y="624839"/>
            <a:ext cx="8875059" cy="453629"/>
          </a:xfrm>
        </p:spPr>
        <p:txBody>
          <a:bodyPr/>
          <a:lstStyle/>
          <a:p>
            <a:pPr>
              <a:defRPr/>
            </a:pPr>
            <a:r>
              <a:rPr lang="en-US" sz="3000">
                <a:solidFill>
                  <a:schemeClr val="bg1"/>
                </a:solidFill>
              </a:rPr>
              <a:t>Computer-Generated Components Needed for Graduate Assistant (GA) Tuition Waiver </a:t>
            </a:r>
            <a:br>
              <a:rPr lang="en-US" sz="3000">
                <a:solidFill>
                  <a:schemeClr val="bg1"/>
                </a:solidFill>
                <a:effectLst/>
              </a:rPr>
            </a:br>
            <a:endParaRPr lang="en-US" sz="3000">
              <a:solidFill>
                <a:schemeClr val="bg1"/>
              </a:solidFill>
            </a:endParaRPr>
          </a:p>
        </p:txBody>
      </p:sp>
      <p:sp>
        <p:nvSpPr>
          <p:cNvPr id="3" name="Content Placeholder 2"/>
          <p:cNvSpPr>
            <a:spLocks noGrp="1"/>
          </p:cNvSpPr>
          <p:nvPr>
            <p:ph idx="1"/>
          </p:nvPr>
        </p:nvSpPr>
        <p:spPr>
          <a:xfrm>
            <a:off x="152398" y="1184577"/>
            <a:ext cx="8875059" cy="3630706"/>
          </a:xfrm>
        </p:spPr>
        <p:txBody>
          <a:bodyPr>
            <a:noAutofit/>
          </a:bodyPr>
          <a:lstStyle/>
          <a:p>
            <a:pPr marL="114300" indent="0">
              <a:buNone/>
              <a:defRPr/>
            </a:pPr>
            <a:endParaRPr lang="en-US" sz="1400"/>
          </a:p>
          <a:p>
            <a:pPr marL="114300" indent="0">
              <a:buNone/>
              <a:defRPr/>
            </a:pPr>
            <a:r>
              <a:rPr lang="en-US" sz="1200"/>
              <a:t>If at any time any of these components are not in sync, the tuition waiver might “fall off” the fee bill and the tuition charge will show as an amount due by the GA. </a:t>
            </a:r>
          </a:p>
          <a:p>
            <a:pPr marL="114300" indent="0">
              <a:buNone/>
              <a:defRPr/>
            </a:pPr>
            <a:r>
              <a:rPr lang="en-US" sz="1400"/>
              <a:t>	1) </a:t>
            </a:r>
            <a:r>
              <a:rPr lang="en-US" sz="1200"/>
              <a:t>An active graduate student record in </a:t>
            </a:r>
            <a:r>
              <a:rPr lang="en-US" sz="1200" err="1"/>
              <a:t>StudentAdmin</a:t>
            </a:r>
            <a:r>
              <a:rPr lang="en-US" sz="1200"/>
              <a:t> (PeopleSoft) </a:t>
            </a:r>
          </a:p>
          <a:p>
            <a:pPr marL="114300" indent="0">
              <a:buNone/>
              <a:defRPr/>
            </a:pPr>
            <a:r>
              <a:rPr lang="en-US" sz="1200"/>
              <a:t>	2)  A valid graduate assistant </a:t>
            </a:r>
            <a:r>
              <a:rPr lang="en-US" sz="1200" err="1"/>
              <a:t>SmartHR</a:t>
            </a:r>
            <a:r>
              <a:rPr lang="en-US" sz="1200"/>
              <a:t> transaction entered into Core-CT </a:t>
            </a:r>
            <a:r>
              <a:rPr lang="en-US" sz="1200" err="1"/>
              <a:t>SmartHR</a:t>
            </a:r>
            <a:r>
              <a:rPr lang="en-US" sz="1200"/>
              <a:t> for a minimum of one semester.</a:t>
            </a:r>
          </a:p>
          <a:p>
            <a:pPr marL="114300" indent="0">
              <a:buNone/>
              <a:defRPr/>
            </a:pPr>
            <a:r>
              <a:rPr lang="en-US" sz="1200"/>
              <a:t>	3)  Social Security Number (SSN) match in </a:t>
            </a:r>
            <a:r>
              <a:rPr lang="en-US" sz="1200" err="1"/>
              <a:t>StudentAdmin</a:t>
            </a:r>
            <a:r>
              <a:rPr lang="en-US" sz="1200"/>
              <a:t> (PeopleSoft) and Core-CT (Payroll) </a:t>
            </a:r>
          </a:p>
          <a:p>
            <a:pPr marL="114300" indent="0">
              <a:buNone/>
              <a:defRPr/>
            </a:pPr>
            <a:r>
              <a:rPr lang="en-US" sz="1200"/>
              <a:t>	4)  Full-time registration of six (6) or more credits on the GRAD career</a:t>
            </a:r>
            <a:r>
              <a:rPr lang="en-US" sz="1400"/>
              <a:t>.</a:t>
            </a:r>
          </a:p>
          <a:p>
            <a:pPr marL="114300" indent="0">
              <a:buNone/>
              <a:defRPr/>
            </a:pPr>
            <a:r>
              <a:rPr lang="en-US" sz="1200" b="1"/>
              <a:t>Caution regarding SSNs</a:t>
            </a:r>
            <a:r>
              <a:rPr lang="en-US" sz="1400" b="1"/>
              <a:t>:  </a:t>
            </a:r>
          </a:p>
          <a:p>
            <a:pPr marL="307975" indent="-171450">
              <a:defRPr/>
            </a:pPr>
            <a:r>
              <a:rPr lang="en-US" sz="1200" err="1"/>
              <a:t>StudentAdmin</a:t>
            </a:r>
            <a:r>
              <a:rPr lang="en-US" sz="1200"/>
              <a:t>/PeopleSoft does not require incoming graduate assistants to enter their Social Security number. This is an optional field.  </a:t>
            </a:r>
          </a:p>
          <a:p>
            <a:pPr marL="307975" indent="-171450">
              <a:defRPr/>
            </a:pPr>
            <a:r>
              <a:rPr lang="en-US" sz="1200"/>
              <a:t>If a payroll record is initiated with a ‘placeholder’ number, Payroll can still pay the individual and the tuition waiver will show on the fee bill as long as Core-CT and Student ID/PeopleSoft SSNs match.  When the GA updates one of the systems with their valid SSN, they must also update the other system. </a:t>
            </a:r>
            <a:r>
              <a:rPr lang="en-US" sz="1200" u="sng">
                <a:hlinkClick r:id="rId3"/>
              </a:rPr>
              <a:t>Biographical-Info-Update-Request</a:t>
            </a:r>
            <a:endParaRPr lang="en-US" sz="1200" u="sng"/>
          </a:p>
          <a:p>
            <a:pPr marL="307975" indent="-171450">
              <a:defRPr/>
            </a:pPr>
            <a:r>
              <a:rPr lang="en-US" sz="1200"/>
              <a:t>Once the payroll record has been established, there isn’t an automatic update of SSNs. </a:t>
            </a:r>
            <a:r>
              <a:rPr lang="en-US" sz="1100">
                <a:latin typeface="Calibri"/>
                <a:ea typeface="Calibri"/>
                <a:cs typeface="Calibri"/>
                <a:hlinkClick r:id="rId4"/>
              </a:rPr>
              <a:t>Upload Completed Forms Here</a:t>
            </a:r>
            <a:endParaRPr lang="en-US" sz="1200"/>
          </a:p>
          <a:p>
            <a:pPr marL="651510" lvl="1" indent="-212090">
              <a:buNone/>
              <a:defRPr/>
            </a:pPr>
            <a:r>
              <a:rPr lang="en-US" sz="1400"/>
              <a:t>	</a:t>
            </a:r>
          </a:p>
        </p:txBody>
      </p:sp>
    </p:spTree>
    <p:extLst>
      <p:ext uri="{BB962C8B-B14F-4D97-AF65-F5344CB8AC3E}">
        <p14:creationId xmlns:p14="http://schemas.microsoft.com/office/powerpoint/2010/main" val="3600716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06375"/>
            <a:ext cx="8229600" cy="745347"/>
          </a:xfrm>
        </p:spPr>
        <p:txBody>
          <a:bodyPr/>
          <a:lstStyle/>
          <a:p>
            <a:r>
              <a:rPr lang="en-US" sz="4000"/>
              <a:t>Delayed Processing of GA Payroll</a:t>
            </a:r>
          </a:p>
        </p:txBody>
      </p:sp>
      <p:sp>
        <p:nvSpPr>
          <p:cNvPr id="10243" name="Content Placeholder 2"/>
          <p:cNvSpPr>
            <a:spLocks noGrp="1"/>
          </p:cNvSpPr>
          <p:nvPr>
            <p:ph idx="1"/>
          </p:nvPr>
        </p:nvSpPr>
        <p:spPr>
          <a:xfrm>
            <a:off x="179294" y="1268962"/>
            <a:ext cx="8892988" cy="3641875"/>
          </a:xfrm>
        </p:spPr>
        <p:txBody>
          <a:bodyPr/>
          <a:lstStyle/>
          <a:p>
            <a:pPr marL="102235" indent="0">
              <a:buNone/>
              <a:defRPr/>
            </a:pPr>
            <a:r>
              <a:rPr lang="en-US" altLang="en-US" sz="1050"/>
              <a:t> </a:t>
            </a:r>
            <a:r>
              <a:rPr lang="en-US" altLang="en-US" sz="1100" b="1" u="sng"/>
              <a:t>Tuition waiver</a:t>
            </a:r>
            <a:r>
              <a:rPr lang="en-US" altLang="en-US" sz="1100" b="1"/>
              <a:t> </a:t>
            </a:r>
            <a:r>
              <a:rPr lang="en-US" altLang="en-US" sz="1100"/>
              <a:t>will not be added to GA’s account.</a:t>
            </a:r>
            <a:endParaRPr lang="en-US"/>
          </a:p>
          <a:p>
            <a:pPr marL="102235" indent="0">
              <a:buNone/>
              <a:defRPr/>
            </a:pPr>
            <a:endParaRPr lang="en-US" altLang="en-US" sz="1100"/>
          </a:p>
          <a:p>
            <a:pPr marL="136525" indent="0">
              <a:buFont typeface="Wingdings 2" panose="05020102010507070707" pitchFamily="18" charset="2"/>
              <a:buNone/>
              <a:defRPr/>
            </a:pPr>
            <a:r>
              <a:rPr lang="en-US" altLang="en-US" sz="1100" b="1" u="sng"/>
              <a:t>Payroll deductions</a:t>
            </a:r>
            <a:r>
              <a:rPr lang="en-US" altLang="en-US" sz="1100" b="1"/>
              <a:t>: </a:t>
            </a:r>
            <a:r>
              <a:rPr lang="en-US" altLang="en-US" sz="1100"/>
              <a:t>GAs cannot apply for a payroll deduction without a valid payroll authorization in SmartHR/</a:t>
            </a:r>
            <a:r>
              <a:rPr lang="en-US" altLang="en-US" sz="1100" err="1"/>
              <a:t>CoreCT</a:t>
            </a:r>
            <a:r>
              <a:rPr lang="en-US" altLang="en-US" sz="1100"/>
              <a:t>.</a:t>
            </a:r>
          </a:p>
          <a:p>
            <a:pPr>
              <a:defRPr/>
            </a:pPr>
            <a:endParaRPr lang="en-US" altLang="en-US" sz="1100"/>
          </a:p>
          <a:p>
            <a:pPr marL="136525" indent="0">
              <a:buFont typeface="Wingdings 2" panose="05020102010507070707" pitchFamily="18" charset="2"/>
              <a:buNone/>
              <a:defRPr/>
            </a:pPr>
            <a:r>
              <a:rPr lang="en-US" altLang="en-US" sz="1100" b="1" u="sng"/>
              <a:t>Student Late Fees</a:t>
            </a:r>
            <a:r>
              <a:rPr lang="en-US" altLang="en-US" sz="1100" b="1"/>
              <a:t> </a:t>
            </a:r>
            <a:r>
              <a:rPr lang="en-US" altLang="en-US" sz="1100"/>
              <a:t>are applied if the GA hasn’t paid the University fees by the Bursar’s deadline.</a:t>
            </a:r>
          </a:p>
          <a:p>
            <a:pPr marL="136525" indent="0">
              <a:buFont typeface="Wingdings 2" panose="05020102010507070707" pitchFamily="18" charset="2"/>
              <a:buNone/>
              <a:defRPr/>
            </a:pPr>
            <a:endParaRPr lang="en-US" altLang="en-US" sz="1100"/>
          </a:p>
          <a:p>
            <a:pPr marL="136525" indent="0">
              <a:buNone/>
              <a:defRPr/>
            </a:pPr>
            <a:r>
              <a:rPr lang="en-US" altLang="en-US" sz="1100" b="1" u="sng"/>
              <a:t>Separation Transaction</a:t>
            </a:r>
            <a:r>
              <a:rPr lang="en-US" altLang="en-US" sz="1100" b="1"/>
              <a:t> </a:t>
            </a:r>
            <a:r>
              <a:rPr lang="en-US" altLang="en-US" sz="1100"/>
              <a:t>will be automatically processed mid-August for any GA not continued in the fall.</a:t>
            </a:r>
          </a:p>
          <a:p>
            <a:pPr>
              <a:defRPr/>
            </a:pPr>
            <a:endParaRPr lang="en-US" altLang="en-US" sz="1100"/>
          </a:p>
          <a:p>
            <a:pPr marL="136525" indent="0">
              <a:buNone/>
              <a:defRPr/>
            </a:pPr>
            <a:r>
              <a:rPr lang="en-US" altLang="en-US" sz="1100" b="1" u="sng"/>
              <a:t>Medical benefits</a:t>
            </a:r>
            <a:r>
              <a:rPr lang="en-US" altLang="en-US" sz="1100" b="1"/>
              <a:t> </a:t>
            </a:r>
            <a:r>
              <a:rPr lang="en-US" altLang="en-US" sz="1100"/>
              <a:t>will end effective 8/31/2024. </a:t>
            </a:r>
          </a:p>
          <a:p>
            <a:pPr marL="136525" indent="0">
              <a:buFont typeface="Wingdings 2" panose="05020102010507070707" pitchFamily="18" charset="2"/>
              <a:buNone/>
              <a:defRPr/>
            </a:pPr>
            <a:endParaRPr lang="en-US" altLang="en-US" sz="1100"/>
          </a:p>
          <a:p>
            <a:pPr marL="136525" indent="0">
              <a:buFont typeface="Wingdings 2" panose="05020102010507070707" pitchFamily="18" charset="2"/>
              <a:buNone/>
              <a:defRPr/>
            </a:pPr>
            <a:r>
              <a:rPr lang="en-US" altLang="en-US" sz="1100" b="1" u="sng"/>
              <a:t>Monetary compensation</a:t>
            </a:r>
            <a:r>
              <a:rPr lang="en-US" altLang="en-US" sz="1100"/>
              <a:t>: Late payment to graduate assistant.</a:t>
            </a:r>
          </a:p>
          <a:p>
            <a:pPr marL="136525" indent="0">
              <a:buFont typeface="Wingdings 2" panose="05020102010507070707" pitchFamily="18" charset="2"/>
              <a:buNone/>
              <a:defRPr/>
            </a:pPr>
            <a:endParaRPr lang="en-US" altLang="en-US" sz="1100"/>
          </a:p>
          <a:p>
            <a:pPr marL="136525" indent="0">
              <a:buFont typeface="Wingdings 2" panose="05020102010507070707" pitchFamily="18" charset="2"/>
              <a:buNone/>
              <a:defRPr/>
            </a:pPr>
            <a:r>
              <a:rPr lang="en-US" altLang="en-US" sz="1100" b="1" u="sng"/>
              <a:t>Violation of Labor Laws</a:t>
            </a:r>
            <a:r>
              <a:rPr lang="en-US" altLang="en-US" sz="1100"/>
              <a:t> if GA is working without compensation.</a:t>
            </a:r>
          </a:p>
          <a:p>
            <a:pPr marL="136525" indent="0">
              <a:buFont typeface="Wingdings 2" panose="05020102010507070707" pitchFamily="18" charset="2"/>
              <a:buNone/>
              <a:defRPr/>
            </a:pPr>
            <a:endParaRPr lang="en-US" altLang="en-US" sz="1100"/>
          </a:p>
          <a:p>
            <a:pPr marL="136525" indent="0">
              <a:buFont typeface="Wingdings 2" panose="05020102010507070707" pitchFamily="18" charset="2"/>
              <a:buNone/>
              <a:defRPr/>
            </a:pPr>
            <a:r>
              <a:rPr lang="en-US" sz="1100" b="1" u="sng"/>
              <a:t>Delay in funding is not an acceptable reason to delay adding a GA to </a:t>
            </a:r>
            <a:r>
              <a:rPr lang="en-US" sz="1100" b="1" u="sng" err="1"/>
              <a:t>SmartHR</a:t>
            </a:r>
            <a:r>
              <a:rPr lang="en-US" sz="1100" b="1" u="sng"/>
              <a:t>.</a:t>
            </a:r>
            <a:endParaRPr lang="en-US" altLang="en-US" sz="2000"/>
          </a:p>
        </p:txBody>
      </p:sp>
    </p:spTree>
    <p:extLst>
      <p:ext uri="{BB962C8B-B14F-4D97-AF65-F5344CB8AC3E}">
        <p14:creationId xmlns:p14="http://schemas.microsoft.com/office/powerpoint/2010/main" val="1056640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a:solidFill>
                  <a:schemeClr val="bg1"/>
                </a:solidFill>
              </a:rPr>
              <a:t>Employment Eligibility - Form I-9s</a:t>
            </a:r>
          </a:p>
        </p:txBody>
      </p:sp>
      <p:sp>
        <p:nvSpPr>
          <p:cNvPr id="10243" name="Content Placeholder 2"/>
          <p:cNvSpPr>
            <a:spLocks noGrp="1"/>
          </p:cNvSpPr>
          <p:nvPr>
            <p:ph idx="1"/>
          </p:nvPr>
        </p:nvSpPr>
        <p:spPr>
          <a:xfrm>
            <a:off x="197224" y="1326776"/>
            <a:ext cx="8756276" cy="3672659"/>
          </a:xfrm>
        </p:spPr>
        <p:txBody>
          <a:bodyPr/>
          <a:lstStyle/>
          <a:p>
            <a:pPr marL="114300" indent="0" eaLnBrk="1" hangingPunct="1">
              <a:buNone/>
            </a:pPr>
            <a:r>
              <a:rPr lang="en-US" altLang="en-US" sz="1050" b="1"/>
              <a:t>Form I-9s are </a:t>
            </a:r>
            <a:r>
              <a:rPr lang="en-US" altLang="en-US" sz="1050" b="1" u="sng"/>
              <a:t>required</a:t>
            </a:r>
            <a:r>
              <a:rPr lang="en-US" altLang="en-US" sz="1050" b="1"/>
              <a:t> for:</a:t>
            </a:r>
          </a:p>
          <a:p>
            <a:pPr marL="684213" indent="-285750" eaLnBrk="1" hangingPunct="1"/>
            <a:r>
              <a:rPr lang="en-US" altLang="en-US" sz="1050"/>
              <a:t>Newly hired graduate assistants never employed by UConn</a:t>
            </a:r>
          </a:p>
          <a:p>
            <a:pPr marL="684213" indent="-285750"/>
            <a:r>
              <a:rPr lang="en-US" altLang="en-US" sz="1050"/>
              <a:t>Rehired graduate assistants following a break in service where the last new I-9 is more than 3 years old</a:t>
            </a:r>
          </a:p>
          <a:p>
            <a:pPr marL="1030288" lvl="1">
              <a:buChar char="•"/>
            </a:pPr>
            <a:r>
              <a:rPr lang="en-US" altLang="en-US" sz="1050" i="1"/>
              <a:t>Breaks in service do not include summers off between spring and fall.</a:t>
            </a:r>
          </a:p>
          <a:p>
            <a:pPr marL="114300" indent="0">
              <a:buNone/>
            </a:pPr>
            <a:r>
              <a:rPr lang="en-US" sz="1050" b="1"/>
              <a:t>Form I-9s are </a:t>
            </a:r>
            <a:r>
              <a:rPr lang="en-US" sz="1050" b="1" u="sng"/>
              <a:t>NOT required</a:t>
            </a:r>
            <a:r>
              <a:rPr lang="en-US" sz="1050" b="1"/>
              <a:t> for:</a:t>
            </a:r>
          </a:p>
          <a:p>
            <a:pPr marL="684213" indent="-285750"/>
            <a:r>
              <a:rPr lang="en-US" sz="1050"/>
              <a:t>Returning graduate assistants </a:t>
            </a:r>
          </a:p>
          <a:p>
            <a:pPr marL="684213" indent="-285750"/>
            <a:r>
              <a:rPr lang="en-US" sz="1050"/>
              <a:t>Active graduate assistants who will begin assistantship without break in service</a:t>
            </a:r>
          </a:p>
          <a:p>
            <a:pPr marL="1030288" lvl="1" indent="-285750">
              <a:buChar char="•"/>
            </a:pPr>
            <a:r>
              <a:rPr lang="en-US" sz="1050"/>
              <a:t>Ex: GA hired on Student Labor or Special Payroll during summer session and completes an I-9 at that time. A new I-9 is not needed for their </a:t>
            </a:r>
            <a:r>
              <a:rPr lang="en-US" sz="1050" err="1"/>
              <a:t>GAship</a:t>
            </a:r>
            <a:r>
              <a:rPr lang="en-US" sz="1050"/>
              <a:t> beginning in the fall if there is no break in service between end of summer session and start of fall</a:t>
            </a:r>
          </a:p>
          <a:p>
            <a:pPr marL="741363"/>
            <a:r>
              <a:rPr lang="en-US" sz="1050"/>
              <a:t>Employees must present their documents in person to complete Section 2 of the I-9. </a:t>
            </a:r>
          </a:p>
          <a:p>
            <a:pPr marL="1030288" lvl="1"/>
            <a:r>
              <a:rPr lang="en-US" sz="1050"/>
              <a:t>If a GA is unable to complete their I-9 in person, Contact Jessica Lowrey-Manning in Payroll, </a:t>
            </a:r>
            <a:r>
              <a:rPr lang="en-US" sz="1050">
                <a:hlinkClick r:id="rId3"/>
              </a:rPr>
              <a:t>jessica.lowrey-manning@uconn.edu</a:t>
            </a:r>
            <a:r>
              <a:rPr lang="en-US" sz="1050"/>
              <a:t> </a:t>
            </a:r>
          </a:p>
          <a:p>
            <a:pPr marL="741363"/>
            <a:r>
              <a:rPr lang="en-US" sz="1050"/>
              <a:t>Additional information can be found on the Payroll Department website in the I-9 Center Link </a:t>
            </a:r>
            <a:r>
              <a:rPr lang="en-US" sz="1050" u="sng">
                <a:hlinkClick r:id="rId4"/>
              </a:rPr>
              <a:t>https://payroll.uconn.edu/form-i9/</a:t>
            </a:r>
            <a:endParaRPr lang="en-US" sz="1050" u="sng"/>
          </a:p>
          <a:p>
            <a:pPr marL="1087438" lvl="1">
              <a:buFont typeface="Arial"/>
              <a:buChar char="•"/>
              <a:defRPr/>
            </a:pPr>
            <a:r>
              <a:rPr lang="en-US" sz="1050"/>
              <a:t>Forms can be sent to Payroll securely via SharePoint: </a:t>
            </a:r>
            <a:r>
              <a:rPr lang="en-US" sz="1050">
                <a:ea typeface="Calibri"/>
                <a:cs typeface="Calibri"/>
                <a:hlinkClick r:id="rId5"/>
              </a:rPr>
              <a:t>Upload Completed Forms Here</a:t>
            </a:r>
            <a:r>
              <a:rPr lang="en-US" sz="1050"/>
              <a:t>. Forms should not be faxed, mailed, or walked over to the Payroll office.</a:t>
            </a:r>
          </a:p>
          <a:p>
            <a:pPr marL="741363"/>
            <a:r>
              <a:rPr lang="en-US" sz="1050" b="1"/>
              <a:t>Form I-9 Questions?</a:t>
            </a:r>
            <a:r>
              <a:rPr lang="en-US" sz="1050"/>
              <a:t> Contact Jessica Lowrey-Manning in Payroll, </a:t>
            </a:r>
            <a:r>
              <a:rPr lang="en-US" sz="1050">
                <a:hlinkClick r:id="rId3"/>
              </a:rPr>
              <a:t>jessica.lowrey-manning@uconn.edu</a:t>
            </a:r>
            <a:r>
              <a:rPr lang="en-US" sz="1050"/>
              <a:t> </a:t>
            </a:r>
          </a:p>
          <a:p>
            <a:endParaRPr lang="en-US" sz="1100"/>
          </a:p>
          <a:p>
            <a:pPr>
              <a:buFont typeface="Wingdings 2" panose="05020102010507070707" pitchFamily="18" charset="2"/>
              <a:buNone/>
            </a:pPr>
            <a:endParaRPr lang="en-US" altLang="en-US" sz="1050"/>
          </a:p>
        </p:txBody>
      </p:sp>
    </p:spTree>
    <p:extLst>
      <p:ext uri="{BB962C8B-B14F-4D97-AF65-F5344CB8AC3E}">
        <p14:creationId xmlns:p14="http://schemas.microsoft.com/office/powerpoint/2010/main" val="946021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AF0DF-6FB4-4A23-93D1-E465334E1593}"/>
              </a:ext>
            </a:extLst>
          </p:cNvPr>
          <p:cNvSpPr>
            <a:spLocks noGrp="1"/>
          </p:cNvSpPr>
          <p:nvPr>
            <p:ph type="title"/>
          </p:nvPr>
        </p:nvSpPr>
        <p:spPr/>
        <p:txBody>
          <a:bodyPr/>
          <a:lstStyle/>
          <a:p>
            <a:r>
              <a:rPr lang="en-US"/>
              <a:t>Tax Forms</a:t>
            </a:r>
          </a:p>
        </p:txBody>
      </p:sp>
      <p:sp>
        <p:nvSpPr>
          <p:cNvPr id="3" name="Text Placeholder 2">
            <a:extLst>
              <a:ext uri="{FF2B5EF4-FFF2-40B4-BE49-F238E27FC236}">
                <a16:creationId xmlns:a16="http://schemas.microsoft.com/office/drawing/2014/main" id="{F0FBD7A7-9735-44EF-BABA-42FF72E79842}"/>
              </a:ext>
            </a:extLst>
          </p:cNvPr>
          <p:cNvSpPr>
            <a:spLocks noGrp="1"/>
          </p:cNvSpPr>
          <p:nvPr>
            <p:ph type="body" idx="1"/>
          </p:nvPr>
        </p:nvSpPr>
        <p:spPr/>
        <p:txBody>
          <a:bodyPr/>
          <a:lstStyle/>
          <a:p>
            <a:pPr marL="136525" indent="0">
              <a:buFont typeface="Wingdings 2" panose="05020102010507070707" pitchFamily="18" charset="2"/>
              <a:buNone/>
              <a:defRPr/>
            </a:pPr>
            <a:endParaRPr lang="en-US" altLang="en-US" sz="1400" b="1" u="sng" dirty="0"/>
          </a:p>
          <a:p>
            <a:pPr marL="136525" indent="0">
              <a:buFont typeface="Wingdings 2" panose="05020102010507070707" pitchFamily="18" charset="2"/>
              <a:buNone/>
              <a:defRPr/>
            </a:pPr>
            <a:r>
              <a:rPr lang="en-US" altLang="en-US" sz="1400" b="1" u="sng" dirty="0"/>
              <a:t>Payroll Tax Forms</a:t>
            </a:r>
            <a:r>
              <a:rPr lang="en-US" altLang="en-US" sz="1400" b="1" dirty="0"/>
              <a:t>:</a:t>
            </a:r>
          </a:p>
          <a:p>
            <a:pPr marL="879475" lvl="1" indent="-285750">
              <a:buFont typeface="Arial" panose="020B0604020202020204" pitchFamily="34" charset="0"/>
              <a:buChar char="•"/>
              <a:defRPr/>
            </a:pPr>
            <a:r>
              <a:rPr lang="en-US" altLang="en-US" sz="1200" b="1" u="sng" dirty="0"/>
              <a:t>US and Resident Alien </a:t>
            </a:r>
            <a:r>
              <a:rPr lang="en-US" altLang="en-US" sz="1200" dirty="0"/>
              <a:t>citizens can complete their Federal tax forms online through Employee Self Service (</a:t>
            </a:r>
            <a:r>
              <a:rPr lang="en-US" sz="1200" dirty="0">
                <a:hlinkClick r:id="rId3"/>
              </a:rPr>
              <a:t>https://ess.uconn.edu/</a:t>
            </a:r>
            <a:r>
              <a:rPr lang="en-US" sz="1200" dirty="0"/>
              <a:t>)</a:t>
            </a:r>
            <a:r>
              <a:rPr lang="en-US" altLang="en-US" sz="1200" dirty="0"/>
              <a:t>. CT W4s are still completed using the</a:t>
            </a:r>
            <a:r>
              <a:rPr lang="en-US" altLang="en-US" sz="1200" dirty="0">
                <a:solidFill>
                  <a:srgbClr val="000000"/>
                </a:solidFill>
              </a:rPr>
              <a:t> </a:t>
            </a:r>
            <a:r>
              <a:rPr lang="en-US" altLang="en-US" sz="1200" dirty="0"/>
              <a:t>form </a:t>
            </a:r>
            <a:r>
              <a:rPr lang="en-US" sz="1100" dirty="0">
                <a:solidFill>
                  <a:srgbClr val="FF0000"/>
                </a:solidFill>
                <a:hlinkClick r:id="rId4"/>
              </a:rPr>
              <a:t>CT-W4</a:t>
            </a:r>
            <a:r>
              <a:rPr lang="en-US" altLang="en-US" sz="1200" dirty="0"/>
              <a:t> and submitted to the Payroll office: </a:t>
            </a:r>
            <a:r>
              <a:rPr lang="en-US" sz="1200" dirty="0">
                <a:hlinkClick r:id="rId5"/>
              </a:rPr>
              <a:t>Upload Completed Forms Here</a:t>
            </a:r>
            <a:r>
              <a:rPr lang="en-US" sz="1200" dirty="0"/>
              <a:t> </a:t>
            </a:r>
            <a:r>
              <a:rPr lang="en-US" altLang="en-US" sz="1200" dirty="0"/>
              <a:t> </a:t>
            </a:r>
          </a:p>
          <a:p>
            <a:pPr marL="879475" lvl="1" indent="-285750">
              <a:buFont typeface="Arial" panose="020B0604020202020204" pitchFamily="34" charset="0"/>
              <a:buChar char="•"/>
              <a:defRPr/>
            </a:pPr>
            <a:r>
              <a:rPr lang="en-US" altLang="en-US" sz="1200" b="1" u="sng" dirty="0"/>
              <a:t>Foreign Nationals </a:t>
            </a:r>
            <a:r>
              <a:rPr lang="en-US" altLang="en-US" sz="1200" dirty="0"/>
              <a:t>employed by UConn are subject to Federal and Connecticut state income taxes. The actual amount that an individual is liable for will depend on various factors, such as visa type, amount of time in the United States, foreign tax treaties, etc.  </a:t>
            </a:r>
            <a:r>
              <a:rPr lang="en-US" sz="1100" dirty="0">
                <a:solidFill>
                  <a:srgbClr val="3075A6"/>
                </a:solidFill>
                <a:hlinkClick r:id="rId6"/>
              </a:rPr>
              <a:t>Foreign National Information Form</a:t>
            </a:r>
          </a:p>
          <a:p>
            <a:pPr marL="136525" indent="0">
              <a:buFont typeface="Wingdings 2" panose="05020102010507070707" pitchFamily="18" charset="2"/>
              <a:buNone/>
              <a:defRPr/>
            </a:pPr>
            <a:endParaRPr lang="en-US" sz="1200" dirty="0"/>
          </a:p>
          <a:p>
            <a:pPr marL="136525" indent="0">
              <a:buFont typeface="Wingdings 2" panose="05020102010507070707" pitchFamily="18" charset="2"/>
              <a:buNone/>
              <a:defRPr/>
            </a:pPr>
            <a:r>
              <a:rPr lang="en-US" sz="1200" dirty="0"/>
              <a:t>More information about </a:t>
            </a:r>
            <a:r>
              <a:rPr lang="en-US" sz="1200" b="1" dirty="0"/>
              <a:t>foreign national taxation</a:t>
            </a:r>
            <a:r>
              <a:rPr lang="en-US" sz="1200" dirty="0"/>
              <a:t> can be found at </a:t>
            </a:r>
            <a:r>
              <a:rPr lang="en-US" sz="1200" u="sng" dirty="0">
                <a:hlinkClick r:id="rId7"/>
              </a:rPr>
              <a:t>https://payroll.uconn.edu/foreign-national-student/</a:t>
            </a:r>
            <a:r>
              <a:rPr lang="en-US" sz="1200" dirty="0"/>
              <a:t> </a:t>
            </a:r>
          </a:p>
          <a:p>
            <a:pPr marL="136525" indent="0">
              <a:buFont typeface="Wingdings 2" panose="05020102010507070707" pitchFamily="18" charset="2"/>
              <a:buNone/>
              <a:defRPr/>
            </a:pPr>
            <a:endParaRPr lang="en-US" sz="1200" dirty="0"/>
          </a:p>
          <a:p>
            <a:pPr marL="136525" indent="0">
              <a:buNone/>
              <a:defRPr/>
            </a:pPr>
            <a:r>
              <a:rPr lang="en-US" sz="1200" b="1" dirty="0"/>
              <a:t>Questions?</a:t>
            </a:r>
            <a:r>
              <a:rPr lang="en-US" sz="1200" dirty="0"/>
              <a:t> Contact Jessica Lowrey-Manning in Payroll, </a:t>
            </a:r>
            <a:r>
              <a:rPr lang="en-US" sz="1200" dirty="0">
                <a:hlinkClick r:id="rId8"/>
              </a:rPr>
              <a:t>jessica.lowrey-manning@uconn.edu</a:t>
            </a:r>
            <a:r>
              <a:rPr lang="en-US" sz="1200" dirty="0"/>
              <a:t> </a:t>
            </a:r>
          </a:p>
          <a:p>
            <a:pPr marL="136525" indent="0">
              <a:buNone/>
            </a:pPr>
            <a:endParaRPr lang="en-US" altLang="en-US" sz="1200" b="1" dirty="0"/>
          </a:p>
          <a:p>
            <a:endParaRPr lang="en-US" dirty="0"/>
          </a:p>
        </p:txBody>
      </p:sp>
    </p:spTree>
    <p:extLst>
      <p:ext uri="{BB962C8B-B14F-4D97-AF65-F5344CB8AC3E}">
        <p14:creationId xmlns:p14="http://schemas.microsoft.com/office/powerpoint/2010/main" val="693830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573" y="293608"/>
            <a:ext cx="5772150" cy="651272"/>
          </a:xfrm>
        </p:spPr>
        <p:txBody>
          <a:bodyPr/>
          <a:lstStyle/>
          <a:p>
            <a:pPr>
              <a:defRPr/>
            </a:pPr>
            <a:r>
              <a:rPr lang="en-US">
                <a:solidFill>
                  <a:schemeClr val="bg1"/>
                </a:solidFill>
              </a:rPr>
              <a:t>MISC Information</a:t>
            </a:r>
          </a:p>
        </p:txBody>
      </p:sp>
      <p:sp>
        <p:nvSpPr>
          <p:cNvPr id="11267" name="Content Placeholder 2"/>
          <p:cNvSpPr>
            <a:spLocks noGrp="1"/>
          </p:cNvSpPr>
          <p:nvPr>
            <p:ph idx="1"/>
          </p:nvPr>
        </p:nvSpPr>
        <p:spPr>
          <a:xfrm>
            <a:off x="0" y="1168400"/>
            <a:ext cx="7658100" cy="3975894"/>
          </a:xfrm>
        </p:spPr>
        <p:txBody>
          <a:bodyPr/>
          <a:lstStyle/>
          <a:p>
            <a:pPr marL="136525" indent="0">
              <a:spcBef>
                <a:spcPts val="0"/>
              </a:spcBef>
              <a:buNone/>
            </a:pPr>
            <a:r>
              <a:rPr lang="en-US" sz="1300" b="1" u="sng"/>
              <a:t>Grad Processing Deadline for guaranteed first paycheck on time</a:t>
            </a:r>
            <a:r>
              <a:rPr lang="en-US" sz="1300" b="1"/>
              <a:t>: </a:t>
            </a:r>
            <a:r>
              <a:rPr lang="en-US" sz="1300"/>
              <a:t>7/19/2024</a:t>
            </a:r>
            <a:endParaRPr lang="en-US"/>
          </a:p>
          <a:p>
            <a:pPr marL="136525" indent="0">
              <a:spcBef>
                <a:spcPts val="0"/>
              </a:spcBef>
              <a:buNone/>
            </a:pPr>
            <a:endParaRPr lang="en-US" sz="1300"/>
          </a:p>
          <a:p>
            <a:pPr marL="136525" indent="0">
              <a:spcBef>
                <a:spcPts val="0"/>
              </a:spcBef>
              <a:buNone/>
            </a:pPr>
            <a:r>
              <a:rPr lang="en-US" sz="1300" b="1" u="sng"/>
              <a:t>Grad Payroll </a:t>
            </a:r>
            <a:r>
              <a:rPr lang="en-US" sz="1300" b="1" u="sng" err="1"/>
              <a:t>ListServ</a:t>
            </a:r>
            <a:r>
              <a:rPr lang="en-US" sz="1300" b="1"/>
              <a:t>:</a:t>
            </a:r>
            <a:r>
              <a:rPr lang="en-US" sz="1300"/>
              <a:t> GAPROC-L – Sign up to receive GA specific information</a:t>
            </a:r>
            <a:endParaRPr lang="en-US"/>
          </a:p>
          <a:p>
            <a:pPr marL="136525" indent="0">
              <a:spcBef>
                <a:spcPts val="0"/>
              </a:spcBef>
              <a:buNone/>
            </a:pPr>
            <a:endParaRPr lang="en-US" sz="1300"/>
          </a:p>
          <a:p>
            <a:pPr marL="136525" indent="0">
              <a:spcBef>
                <a:spcPts val="0"/>
              </a:spcBef>
              <a:buNone/>
            </a:pPr>
            <a:r>
              <a:rPr lang="en-US" altLang="en-US" sz="1300" b="1" u="sng"/>
              <a:t>Foreign &amp; Out of State mailing address</a:t>
            </a:r>
            <a:r>
              <a:rPr lang="en-US" altLang="en-US" sz="1300" b="1"/>
              <a:t>:</a:t>
            </a:r>
            <a:r>
              <a:rPr lang="en-US" altLang="en-US" sz="1300"/>
              <a:t> Update address in the </a:t>
            </a:r>
            <a:r>
              <a:rPr lang="en-US" altLang="en-US" sz="1300" err="1"/>
              <a:t>SmartHR</a:t>
            </a:r>
            <a:r>
              <a:rPr lang="en-US" altLang="en-US" sz="1300"/>
              <a:t> template to the Department’s campus address. **</a:t>
            </a:r>
            <a:r>
              <a:rPr lang="en-US" altLang="en-US" sz="1300" i="1"/>
              <a:t>Once the semester begins, have the GA log into ESS Core CT portal and update their local mailing address </a:t>
            </a:r>
            <a:r>
              <a:rPr lang="en-US" altLang="en-US" sz="1300" i="1" u="sng"/>
              <a:t>as soon as possible</a:t>
            </a:r>
            <a:r>
              <a:rPr lang="en-US" altLang="en-US" sz="1300" i="1"/>
              <a:t>. </a:t>
            </a:r>
            <a:endParaRPr lang="en-US"/>
          </a:p>
          <a:p>
            <a:pPr marL="136525" indent="0">
              <a:spcBef>
                <a:spcPts val="0"/>
              </a:spcBef>
              <a:buNone/>
            </a:pPr>
            <a:endParaRPr lang="en-US" altLang="en-US" sz="1300" i="1"/>
          </a:p>
          <a:p>
            <a:pPr marL="136525" indent="0">
              <a:buNone/>
            </a:pPr>
            <a:r>
              <a:rPr lang="en-US" altLang="en-US" sz="1300" b="1" u="sng"/>
              <a:t>Stipend Changes</a:t>
            </a:r>
            <a:r>
              <a:rPr lang="en-US" altLang="en-US" sz="1300" b="1"/>
              <a:t>:</a:t>
            </a:r>
            <a:r>
              <a:rPr lang="en-US" altLang="en-US" sz="1300"/>
              <a:t>  </a:t>
            </a:r>
            <a:r>
              <a:rPr lang="en-US" altLang="en-US" sz="1300" err="1"/>
              <a:t>SmartHR</a:t>
            </a:r>
            <a:r>
              <a:rPr lang="en-US" altLang="en-US" sz="1300"/>
              <a:t> transactions are required for pay changes. Payroll does not automatically update stipends for eligible active GAs. If a GA is issued an offer letter for a higher level and they should have been a lower level, we are required to honor the higher level.</a:t>
            </a:r>
          </a:p>
          <a:p>
            <a:pPr marL="136525" indent="0">
              <a:buNone/>
            </a:pPr>
            <a:endParaRPr lang="en-US" altLang="en-US" sz="1300"/>
          </a:p>
          <a:p>
            <a:pPr marL="136525" indent="0">
              <a:buNone/>
            </a:pPr>
            <a:r>
              <a:rPr lang="en-US" sz="1300" b="1" u="sng"/>
              <a:t>FTE (Full Time Equivalent) changes</a:t>
            </a:r>
            <a:r>
              <a:rPr lang="en-US" sz="1300" b="1"/>
              <a:t>: </a:t>
            </a:r>
            <a:r>
              <a:rPr lang="en-US" sz="1300"/>
              <a:t>Increase or decrease percent employed should not be retroactive, if processed after start of semester. The change is effective when work requirement is changed and the revised offer letter is signed. </a:t>
            </a:r>
            <a:r>
              <a:rPr lang="en-US" sz="1100" i="1"/>
              <a:t>**Retroactive FTE changes before the start of the semester – contact The Grad School for approval and attached email approval to </a:t>
            </a:r>
            <a:r>
              <a:rPr lang="en-US" sz="1100" i="1" err="1"/>
              <a:t>SmartHR</a:t>
            </a:r>
            <a:r>
              <a:rPr lang="en-US" sz="1100" i="1"/>
              <a:t> transaction. Contact </a:t>
            </a:r>
            <a:r>
              <a:rPr lang="en-US" sz="1100" i="1">
                <a:hlinkClick r:id="rId3"/>
              </a:rPr>
              <a:t>kacey.pilver@uconn.edu</a:t>
            </a:r>
            <a:r>
              <a:rPr lang="en-US" sz="1100" i="1"/>
              <a:t> ASAP so this can be processed before the start of the semester. If the decrease is due to disciplinary issues, contact The Grad School and Labor Relations before making any changes.</a:t>
            </a:r>
            <a:endParaRPr lang="en-US"/>
          </a:p>
          <a:p>
            <a:pPr marL="136525" indent="0" eaLnBrk="1" hangingPunct="1">
              <a:lnSpc>
                <a:spcPct val="150000"/>
              </a:lnSpc>
              <a:buFont typeface="Arial"/>
              <a:buNone/>
            </a:pPr>
            <a:endParaRPr lang="en-US" altLang="en-US" sz="1300"/>
          </a:p>
          <a:p>
            <a:pPr marL="114300" indent="0">
              <a:lnSpc>
                <a:spcPct val="150000"/>
              </a:lnSpc>
              <a:buNone/>
            </a:pPr>
            <a:endParaRPr lang="en-US" altLang="en-US" sz="900"/>
          </a:p>
        </p:txBody>
      </p:sp>
      <p:pic>
        <p:nvPicPr>
          <p:cNvPr id="11268" name="Picture 2">
            <a:extLs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4349" y="2590147"/>
            <a:ext cx="1552575" cy="138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1734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lvl="0">
              <a:buSzPts val="4400"/>
            </a:pPr>
            <a:r>
              <a:rPr lang="en-US"/>
              <a:t>Offer Letters Guidance</a:t>
            </a:r>
            <a:endParaRPr/>
          </a:p>
        </p:txBody>
      </p:sp>
      <p:sp>
        <p:nvSpPr>
          <p:cNvPr id="92" name="Google Shape;92;p14"/>
          <p:cNvSpPr txBox="1">
            <a:spLocks noGrp="1"/>
          </p:cNvSpPr>
          <p:nvPr>
            <p:ph type="body" idx="1"/>
          </p:nvPr>
        </p:nvSpPr>
        <p:spPr>
          <a:xfrm>
            <a:off x="457200" y="1209108"/>
            <a:ext cx="8229600" cy="3394200"/>
          </a:xfrm>
          <a:prstGeom prst="rect">
            <a:avLst/>
          </a:prstGeom>
          <a:noFill/>
          <a:ln>
            <a:noFill/>
          </a:ln>
        </p:spPr>
        <p:txBody>
          <a:bodyPr spcFirstLastPara="1" wrap="square" lIns="91425" tIns="45700" rIns="91425" bIns="45700" anchor="t" anchorCtr="0">
            <a:noAutofit/>
          </a:bodyPr>
          <a:lstStyle/>
          <a:p>
            <a:pPr marL="342900" lvl="0" indent="-336550" algn="l" rtl="0">
              <a:spcBef>
                <a:spcPts val="0"/>
              </a:spcBef>
              <a:spcAft>
                <a:spcPts val="0"/>
              </a:spcAft>
              <a:buClr>
                <a:schemeClr val="dk1"/>
              </a:buClr>
              <a:buSzPts val="1700"/>
              <a:buChar char="•"/>
            </a:pPr>
            <a:r>
              <a:rPr lang="en-US" sz="1600" b="1">
                <a:solidFill>
                  <a:schemeClr val="tx1"/>
                </a:solidFill>
              </a:rPr>
              <a:t>Questions about eligibility to hire and offer letters </a:t>
            </a:r>
          </a:p>
          <a:p>
            <a:pPr marL="742950" lvl="1" indent="-279400" algn="l" rtl="0">
              <a:spcBef>
                <a:spcPts val="0"/>
              </a:spcBef>
              <a:spcAft>
                <a:spcPts val="0"/>
              </a:spcAft>
              <a:buSzPts val="1700"/>
              <a:buChar char="–"/>
            </a:pPr>
            <a:r>
              <a:rPr lang="en-US" sz="1600">
                <a:solidFill>
                  <a:schemeClr val="tx1"/>
                </a:solidFill>
              </a:rPr>
              <a:t>"Setting Up for Success: Recruitment, Offer Letters, and Hiring of GAs”</a:t>
            </a:r>
          </a:p>
          <a:p>
            <a:pPr marL="1200150" lvl="2" indent="-279400">
              <a:spcBef>
                <a:spcPts val="0"/>
              </a:spcBef>
              <a:buSzPts val="1700"/>
              <a:buChar char="–"/>
            </a:pPr>
            <a:r>
              <a:rPr lang="en-US" sz="1600">
                <a:solidFill>
                  <a:schemeClr val="tx1"/>
                </a:solidFill>
                <a:hlinkClick r:id="rId3"/>
              </a:rPr>
              <a:t>Slides</a:t>
            </a:r>
            <a:endParaRPr lang="en-US" sz="1600">
              <a:solidFill>
                <a:schemeClr val="tx1"/>
              </a:solidFill>
            </a:endParaRPr>
          </a:p>
          <a:p>
            <a:pPr marL="1200150" lvl="2" indent="-279400">
              <a:spcBef>
                <a:spcPts val="0"/>
              </a:spcBef>
              <a:buSzPts val="1700"/>
              <a:buChar char="–"/>
            </a:pPr>
            <a:r>
              <a:rPr lang="en-US" sz="1600">
                <a:solidFill>
                  <a:schemeClr val="tx1"/>
                </a:solidFill>
                <a:hlinkClick r:id="rId4"/>
              </a:rPr>
              <a:t>Video</a:t>
            </a:r>
            <a:endParaRPr lang="en-US" sz="1600">
              <a:solidFill>
                <a:schemeClr val="tx1"/>
              </a:solidFill>
            </a:endParaRPr>
          </a:p>
          <a:p>
            <a:pPr marL="742950" lvl="1" indent="-279400">
              <a:spcBef>
                <a:spcPts val="0"/>
              </a:spcBef>
              <a:buSzPts val="1700"/>
            </a:pPr>
            <a:r>
              <a:rPr lang="en-US" sz="1600">
                <a:solidFill>
                  <a:schemeClr val="tx1"/>
                </a:solidFill>
                <a:hlinkClick r:id="rId5"/>
              </a:rPr>
              <a:t>Information about Assistantships</a:t>
            </a:r>
            <a:r>
              <a:rPr lang="en-US" sz="1600">
                <a:solidFill>
                  <a:schemeClr val="tx1"/>
                </a:solidFill>
              </a:rPr>
              <a:t> webpages </a:t>
            </a:r>
          </a:p>
          <a:p>
            <a:pPr marL="742950" lvl="1" indent="-279400">
              <a:spcBef>
                <a:spcPts val="0"/>
              </a:spcBef>
              <a:buSzPts val="1700"/>
            </a:pPr>
            <a:r>
              <a:rPr lang="en-US" sz="1600">
                <a:solidFill>
                  <a:schemeClr val="tx1"/>
                </a:solidFill>
              </a:rPr>
              <a:t>Past </a:t>
            </a:r>
            <a:r>
              <a:rPr lang="en-US" sz="1600">
                <a:solidFill>
                  <a:schemeClr val="tx1"/>
                </a:solidFill>
                <a:hlinkClick r:id="rId6"/>
              </a:rPr>
              <a:t>Timely Topics</a:t>
            </a:r>
            <a:r>
              <a:rPr lang="en-US" sz="1600">
                <a:solidFill>
                  <a:schemeClr val="tx1"/>
                </a:solidFill>
              </a:rPr>
              <a:t> sessions on GAs </a:t>
            </a:r>
          </a:p>
          <a:p>
            <a:pPr marL="742950" lvl="1" indent="-279400">
              <a:spcBef>
                <a:spcPts val="0"/>
              </a:spcBef>
              <a:buSzPts val="1700"/>
            </a:pPr>
            <a:endParaRPr lang="en-US" sz="1600">
              <a:solidFill>
                <a:schemeClr val="tx1"/>
              </a:solidFill>
            </a:endParaRPr>
          </a:p>
          <a:p>
            <a:pPr marL="342900" lvl="0" indent="-336550" algn="l" rtl="0">
              <a:spcBef>
                <a:spcPts val="0"/>
              </a:spcBef>
              <a:spcAft>
                <a:spcPts val="0"/>
              </a:spcAft>
              <a:buClr>
                <a:schemeClr val="dk1"/>
              </a:buClr>
              <a:buSzPts val="1700"/>
              <a:buChar char="•"/>
            </a:pPr>
            <a:r>
              <a:rPr lang="en-US" sz="1600" b="1">
                <a:solidFill>
                  <a:schemeClr val="tx1"/>
                </a:solidFill>
              </a:rPr>
              <a:t>Fellowships </a:t>
            </a:r>
          </a:p>
          <a:p>
            <a:pPr marL="742950" lvl="1" indent="-279400" algn="l" rtl="0">
              <a:spcBef>
                <a:spcPts val="0"/>
              </a:spcBef>
              <a:spcAft>
                <a:spcPts val="0"/>
              </a:spcAft>
              <a:buSzPts val="1700"/>
              <a:buChar char="–"/>
            </a:pPr>
            <a:r>
              <a:rPr lang="en-US" sz="1600">
                <a:solidFill>
                  <a:schemeClr val="tx1"/>
                </a:solidFill>
              </a:rPr>
              <a:t>Typically service-free </a:t>
            </a:r>
          </a:p>
          <a:p>
            <a:pPr marL="742950" lvl="1" indent="-279400" algn="l" rtl="0">
              <a:spcBef>
                <a:spcPts val="0"/>
              </a:spcBef>
              <a:spcAft>
                <a:spcPts val="0"/>
              </a:spcAft>
              <a:buSzPts val="1700"/>
              <a:buChar char="–"/>
            </a:pPr>
            <a:r>
              <a:rPr lang="en-US" sz="1600">
                <a:solidFill>
                  <a:schemeClr val="tx1"/>
                </a:solidFill>
              </a:rPr>
              <a:t>Keep fellowship offers separate from GA offers </a:t>
            </a:r>
          </a:p>
          <a:p>
            <a:pPr marL="742950" lvl="1" indent="-279400">
              <a:spcBef>
                <a:spcPts val="0"/>
              </a:spcBef>
              <a:buSzPts val="1700"/>
            </a:pPr>
            <a:r>
              <a:rPr lang="en-US" sz="1600">
                <a:solidFill>
                  <a:schemeClr val="tx1"/>
                </a:solidFill>
              </a:rPr>
              <a:t>NEW </a:t>
            </a:r>
            <a:r>
              <a:rPr lang="en-US" sz="1600">
                <a:solidFill>
                  <a:schemeClr val="tx1"/>
                </a:solidFill>
                <a:hlinkClick r:id="rId7"/>
              </a:rPr>
              <a:t>Departmental Fellowship Award Letter Template </a:t>
            </a:r>
            <a:endParaRPr lang="en-US" sz="1600">
              <a:solidFill>
                <a:schemeClr val="tx1"/>
              </a:solidFill>
            </a:endParaRPr>
          </a:p>
          <a:p>
            <a:pPr marL="1200150" lvl="2" indent="-279400">
              <a:spcBef>
                <a:spcPts val="0"/>
              </a:spcBef>
              <a:buSzPts val="1700"/>
            </a:pPr>
            <a:r>
              <a:rPr lang="en-US" sz="1600">
                <a:solidFill>
                  <a:schemeClr val="tx1"/>
                </a:solidFill>
              </a:rPr>
              <a:t>Includes required language (e.g., taxability) </a:t>
            </a:r>
          </a:p>
          <a:p>
            <a:pPr marL="1200150" lvl="2" indent="-279400">
              <a:spcBef>
                <a:spcPts val="0"/>
              </a:spcBef>
              <a:buSzPts val="1700"/>
            </a:pPr>
            <a:r>
              <a:rPr lang="en-US" sz="1600">
                <a:solidFill>
                  <a:schemeClr val="tx1"/>
                </a:solidFill>
              </a:rPr>
              <a:t>Includes language about eligibility criteria (e.g., restricts recipients from holding a full GA) </a:t>
            </a:r>
          </a:p>
          <a:p>
            <a:pPr marL="742950" lvl="1" indent="-279400">
              <a:spcBef>
                <a:spcPts val="0"/>
              </a:spcBef>
              <a:buSzPts val="1700"/>
            </a:pPr>
            <a:endParaRPr lang="en-US" sz="160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907BE-62A4-4865-B5BA-AE428986A2CC}"/>
              </a:ext>
            </a:extLst>
          </p:cNvPr>
          <p:cNvSpPr>
            <a:spLocks noGrp="1"/>
          </p:cNvSpPr>
          <p:nvPr>
            <p:ph type="title"/>
          </p:nvPr>
        </p:nvSpPr>
        <p:spPr>
          <a:xfrm>
            <a:off x="251460" y="168275"/>
            <a:ext cx="8229600" cy="857250"/>
          </a:xfrm>
        </p:spPr>
        <p:txBody>
          <a:bodyPr/>
          <a:lstStyle/>
          <a:p>
            <a:r>
              <a:rPr lang="en-US"/>
              <a:t>MISC Information </a:t>
            </a:r>
          </a:p>
        </p:txBody>
      </p:sp>
      <p:sp>
        <p:nvSpPr>
          <p:cNvPr id="3" name="Text Placeholder 2">
            <a:extLst>
              <a:ext uri="{FF2B5EF4-FFF2-40B4-BE49-F238E27FC236}">
                <a16:creationId xmlns:a16="http://schemas.microsoft.com/office/drawing/2014/main" id="{D2641832-C62A-4EA3-8C59-B19F37140A69}"/>
              </a:ext>
            </a:extLst>
          </p:cNvPr>
          <p:cNvSpPr>
            <a:spLocks noGrp="1"/>
          </p:cNvSpPr>
          <p:nvPr>
            <p:ph type="body" idx="1"/>
          </p:nvPr>
        </p:nvSpPr>
        <p:spPr>
          <a:xfrm>
            <a:off x="-439" y="1186287"/>
            <a:ext cx="8970579" cy="3953655"/>
          </a:xfrm>
        </p:spPr>
        <p:txBody>
          <a:bodyPr/>
          <a:lstStyle/>
          <a:p>
            <a:pPr marL="136525" indent="0">
              <a:spcBef>
                <a:spcPts val="800"/>
              </a:spcBef>
              <a:buFont typeface="Wingdings 2" panose="05020102010507070707" pitchFamily="18" charset="2"/>
              <a:buNone/>
              <a:defRPr/>
            </a:pPr>
            <a:endParaRPr lang="en-US" altLang="en-US" sz="1200" b="1" u="sng"/>
          </a:p>
          <a:p>
            <a:pPr marL="136525" indent="0">
              <a:buNone/>
              <a:defRPr/>
            </a:pPr>
            <a:r>
              <a:rPr lang="en-US" sz="1300" b="1" u="sng"/>
              <a:t>Department Changes:</a:t>
            </a:r>
            <a:r>
              <a:rPr lang="en-US" sz="1300"/>
              <a:t> If a GA is switching departments from spring to fall, a Department Change template must be submitted in </a:t>
            </a:r>
            <a:r>
              <a:rPr lang="en-US" sz="1300" err="1"/>
              <a:t>SmartHR</a:t>
            </a:r>
            <a:r>
              <a:rPr lang="en-US" sz="1300"/>
              <a:t> </a:t>
            </a:r>
            <a:r>
              <a:rPr lang="en-US" sz="1300" i="1"/>
              <a:t>BEFORE</a:t>
            </a:r>
            <a:r>
              <a:rPr lang="en-US" sz="1300"/>
              <a:t> the other department can submit another transaction to continue the GA.</a:t>
            </a:r>
          </a:p>
          <a:p>
            <a:pPr marL="136525" indent="0">
              <a:lnSpc>
                <a:spcPct val="150000"/>
              </a:lnSpc>
              <a:buNone/>
              <a:defRPr/>
            </a:pPr>
            <a:r>
              <a:rPr lang="en-US" sz="1300" b="1" u="sng"/>
              <a:t>SDD Forms</a:t>
            </a:r>
            <a:r>
              <a:rPr lang="en-US" sz="1300" b="1"/>
              <a:t>: </a:t>
            </a:r>
            <a:r>
              <a:rPr lang="en-US" sz="1300"/>
              <a:t>Required by the GEU-UAW contract, but does not need to be attached to </a:t>
            </a:r>
            <a:r>
              <a:rPr lang="en-US" sz="1300" err="1"/>
              <a:t>SmartHR</a:t>
            </a:r>
            <a:endParaRPr lang="en-US" sz="1300"/>
          </a:p>
          <a:p>
            <a:pPr marL="136525" indent="0">
              <a:spcBef>
                <a:spcPts val="800"/>
              </a:spcBef>
              <a:buNone/>
              <a:defRPr/>
            </a:pPr>
            <a:r>
              <a:rPr lang="en-US" altLang="en-US" sz="1250" b="1" u="sng"/>
              <a:t>Fellowship Awards</a:t>
            </a:r>
            <a:r>
              <a:rPr lang="en-US" altLang="en-US" sz="1250" b="1"/>
              <a:t>:</a:t>
            </a:r>
            <a:r>
              <a:rPr lang="en-US" altLang="en-US" sz="1250"/>
              <a:t> Service-free money awarded to the GA.  There isn’t a work component associated with this award. Fellowships are processed through the Financial Aid Office.</a:t>
            </a:r>
          </a:p>
          <a:p>
            <a:pPr marL="136525" indent="0">
              <a:spcBef>
                <a:spcPts val="800"/>
              </a:spcBef>
              <a:buNone/>
              <a:defRPr/>
            </a:pPr>
            <a:r>
              <a:rPr lang="en-US" altLang="en-US" sz="1250" b="1" u="sng"/>
              <a:t>Separation Actions</a:t>
            </a:r>
            <a:r>
              <a:rPr lang="en-US" altLang="en-US" sz="1250" b="1"/>
              <a:t>: </a:t>
            </a:r>
            <a:r>
              <a:rPr lang="en-US" altLang="en-US" sz="1250"/>
              <a:t>Payroll will process a mass-separation action for any GA that hasn’t been continued for the Fall semester. Graduating and ending early in </a:t>
            </a:r>
            <a:r>
              <a:rPr lang="en-US" altLang="en-US" sz="1250" err="1"/>
              <a:t>StudentAdmin</a:t>
            </a:r>
            <a:r>
              <a:rPr lang="en-US" altLang="en-US" sz="1250"/>
              <a:t>/PeopleSoft is not enough to stop a GA’s payment.</a:t>
            </a:r>
          </a:p>
          <a:p>
            <a:pPr marL="593725" lvl="1" indent="0">
              <a:spcBef>
                <a:spcPts val="800"/>
              </a:spcBef>
              <a:buNone/>
              <a:defRPr/>
            </a:pPr>
            <a:r>
              <a:rPr lang="en-US" altLang="en-US" sz="1250" u="sng"/>
              <a:t>If a GA was initially set up to start the fall semester and a </a:t>
            </a:r>
            <a:r>
              <a:rPr lang="en-US" altLang="en-US" sz="1250" u="sng" err="1"/>
              <a:t>SmartHR</a:t>
            </a:r>
            <a:r>
              <a:rPr lang="en-US" altLang="en-US" sz="1250" u="sng"/>
              <a:t> transaction was entered, you MUST contact Payroll as soon as you are aware the GA will not be starting the fall semester and then follow up with a separation transaction in </a:t>
            </a:r>
            <a:r>
              <a:rPr lang="en-US" altLang="en-US" sz="1250" u="sng" err="1"/>
              <a:t>SmartHR</a:t>
            </a:r>
            <a:r>
              <a:rPr lang="en-US" altLang="en-US" sz="1250" u="sng"/>
              <a:t>.</a:t>
            </a:r>
          </a:p>
          <a:p>
            <a:pPr marL="136525" indent="0">
              <a:spcBef>
                <a:spcPts val="800"/>
              </a:spcBef>
              <a:buNone/>
              <a:defRPr/>
            </a:pPr>
            <a:r>
              <a:rPr lang="en-US" altLang="en-US" sz="1250" b="1" u="sng"/>
              <a:t>Graduate Assistants not returning in the Fall</a:t>
            </a:r>
            <a:r>
              <a:rPr lang="en-US" altLang="en-US" sz="1250" b="1"/>
              <a:t>: </a:t>
            </a:r>
            <a:r>
              <a:rPr lang="en-US" altLang="en-US" sz="1250"/>
              <a:t>Graduate assistants will have access to </a:t>
            </a:r>
            <a:r>
              <a:rPr lang="en-US" altLang="en-US" sz="1250" err="1"/>
              <a:t>CoreCT</a:t>
            </a:r>
            <a:r>
              <a:rPr lang="en-US" altLang="en-US" sz="1250"/>
              <a:t> until the middle of August. GAs should print/download any past paystubs and W2 forms as well as update their mailing address.</a:t>
            </a:r>
          </a:p>
          <a:p>
            <a:pPr marL="136525" indent="0">
              <a:spcBef>
                <a:spcPts val="800"/>
              </a:spcBef>
              <a:buNone/>
              <a:defRPr/>
            </a:pPr>
            <a:endParaRPr lang="en-US" altLang="en-US" sz="1250"/>
          </a:p>
          <a:p>
            <a:pPr marL="136525" indent="0">
              <a:spcBef>
                <a:spcPts val="800"/>
              </a:spcBef>
              <a:buNone/>
              <a:defRPr/>
            </a:pPr>
            <a:endParaRPr lang="en-US" sz="1050" i="1"/>
          </a:p>
          <a:p>
            <a:pPr marL="136525" indent="0">
              <a:spcBef>
                <a:spcPts val="800"/>
              </a:spcBef>
              <a:buNone/>
              <a:defRPr/>
            </a:pPr>
            <a:endParaRPr lang="en-US" sz="1250"/>
          </a:p>
        </p:txBody>
      </p:sp>
    </p:spTree>
    <p:extLst>
      <p:ext uri="{BB962C8B-B14F-4D97-AF65-F5344CB8AC3E}">
        <p14:creationId xmlns:p14="http://schemas.microsoft.com/office/powerpoint/2010/main" val="803983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907BE-62A4-4865-B5BA-AE428986A2CC}"/>
              </a:ext>
            </a:extLst>
          </p:cNvPr>
          <p:cNvSpPr>
            <a:spLocks noGrp="1"/>
          </p:cNvSpPr>
          <p:nvPr>
            <p:ph type="title"/>
          </p:nvPr>
        </p:nvSpPr>
        <p:spPr>
          <a:xfrm>
            <a:off x="251460" y="168275"/>
            <a:ext cx="8229600" cy="857250"/>
          </a:xfrm>
        </p:spPr>
        <p:txBody>
          <a:bodyPr/>
          <a:lstStyle/>
          <a:p>
            <a:r>
              <a:rPr lang="en-US"/>
              <a:t>MISC Information  </a:t>
            </a:r>
          </a:p>
        </p:txBody>
      </p:sp>
      <p:sp>
        <p:nvSpPr>
          <p:cNvPr id="3" name="Text Placeholder 2">
            <a:extLst>
              <a:ext uri="{FF2B5EF4-FFF2-40B4-BE49-F238E27FC236}">
                <a16:creationId xmlns:a16="http://schemas.microsoft.com/office/drawing/2014/main" id="{D2641832-C62A-4EA3-8C59-B19F37140A69}"/>
              </a:ext>
            </a:extLst>
          </p:cNvPr>
          <p:cNvSpPr>
            <a:spLocks noGrp="1"/>
          </p:cNvSpPr>
          <p:nvPr>
            <p:ph type="body" idx="1"/>
          </p:nvPr>
        </p:nvSpPr>
        <p:spPr>
          <a:xfrm>
            <a:off x="63061" y="1130724"/>
            <a:ext cx="8970579" cy="3953655"/>
          </a:xfrm>
        </p:spPr>
        <p:txBody>
          <a:bodyPr/>
          <a:lstStyle/>
          <a:p>
            <a:pPr marL="136525" indent="0">
              <a:spcBef>
                <a:spcPts val="800"/>
              </a:spcBef>
              <a:buFont typeface="Wingdings 2" panose="05020102010507070707" pitchFamily="18" charset="2"/>
              <a:buNone/>
              <a:defRPr/>
            </a:pPr>
            <a:endParaRPr lang="en-US" altLang="en-US" sz="1200" b="1" u="sng" dirty="0"/>
          </a:p>
          <a:p>
            <a:pPr>
              <a:buNone/>
              <a:defRPr/>
            </a:pPr>
            <a:r>
              <a:rPr lang="en-US" sz="1300" b="1" u="sng" dirty="0"/>
              <a:t>Concurrent employment</a:t>
            </a:r>
            <a:r>
              <a:rPr lang="en-US" sz="1300" b="1" dirty="0"/>
              <a:t>:</a:t>
            </a:r>
            <a:r>
              <a:rPr lang="en-US" sz="1300" dirty="0"/>
              <a:t> GAs can work on student labor or special payroll during the academic year in certain cases, but NOT the classified or unclassified payrolls. Contact the Grad School regarding concurrent employment and necessary forms.</a:t>
            </a:r>
          </a:p>
          <a:p>
            <a:pPr marL="136525" indent="0">
              <a:spcBef>
                <a:spcPts val="800"/>
              </a:spcBef>
              <a:buNone/>
              <a:defRPr/>
            </a:pPr>
            <a:r>
              <a:rPr lang="en-US" sz="1300" b="1" u="sng" dirty="0"/>
              <a:t>Direct Deposit</a:t>
            </a:r>
            <a:r>
              <a:rPr lang="en-US" sz="1300" b="1" dirty="0"/>
              <a:t>:</a:t>
            </a:r>
            <a:r>
              <a:rPr lang="en-US" sz="1300" dirty="0"/>
              <a:t> GAs can sign up for Direct Deposit through Employee Self Service at </a:t>
            </a:r>
            <a:r>
              <a:rPr lang="en-US" sz="1300" dirty="0">
                <a:hlinkClick r:id="rId3"/>
              </a:rPr>
              <a:t>https://ess.uconn.edu/</a:t>
            </a:r>
            <a:r>
              <a:rPr lang="en-US" sz="1300" u="sng" dirty="0"/>
              <a:t>. </a:t>
            </a:r>
            <a:r>
              <a:rPr lang="en-US" sz="1300" dirty="0"/>
              <a:t>Questions about DD? Visit </a:t>
            </a:r>
            <a:r>
              <a:rPr lang="en-US" sz="1300" dirty="0">
                <a:hlinkClick r:id="rId4"/>
              </a:rPr>
              <a:t>https://payroll.uconn.edu/direct-deposit/</a:t>
            </a:r>
            <a:r>
              <a:rPr lang="en-US" sz="1300" dirty="0"/>
              <a:t> or contact the </a:t>
            </a:r>
            <a:r>
              <a:rPr lang="en-US" sz="1300" dirty="0">
                <a:hlinkClick r:id="rId5"/>
              </a:rPr>
              <a:t>Payroll Help Desk</a:t>
            </a:r>
            <a:r>
              <a:rPr lang="en-US" sz="1300" dirty="0"/>
              <a:t>. </a:t>
            </a:r>
            <a:r>
              <a:rPr lang="en-US" sz="1100" i="1" dirty="0"/>
              <a:t>**This is not the same direct deposit as in </a:t>
            </a:r>
            <a:r>
              <a:rPr lang="en-US" sz="1100" i="1" dirty="0" err="1"/>
              <a:t>StudentAdmin</a:t>
            </a:r>
            <a:r>
              <a:rPr lang="en-US" sz="1100" i="1" dirty="0"/>
              <a:t> for fee bills. If they want to have DD for payroll they must sign up via ESS.</a:t>
            </a:r>
            <a:endParaRPr lang="en-US" dirty="0"/>
          </a:p>
          <a:p>
            <a:pPr marL="136525" indent="0">
              <a:spcBef>
                <a:spcPts val="800"/>
              </a:spcBef>
              <a:buNone/>
              <a:defRPr/>
            </a:pPr>
            <a:r>
              <a:rPr lang="en-US" sz="1300" b="1" u="sng" dirty="0"/>
              <a:t>GA is unable to start on time or doesn't show up</a:t>
            </a:r>
            <a:r>
              <a:rPr lang="en-US" sz="1300" b="1" dirty="0"/>
              <a:t>:</a:t>
            </a:r>
            <a:r>
              <a:rPr lang="en-US" sz="1300" dirty="0"/>
              <a:t> Contact The Grad School and </a:t>
            </a:r>
            <a:r>
              <a:rPr lang="en-US" sz="1300" dirty="0">
                <a:hlinkClick r:id="rId6"/>
              </a:rPr>
              <a:t>kacey.pilver@uconn.edu</a:t>
            </a:r>
            <a:r>
              <a:rPr lang="en-US" sz="1300" dirty="0"/>
              <a:t> ASAP with the GA's name, employee ID, </a:t>
            </a:r>
            <a:r>
              <a:rPr lang="en-US" sz="1300" dirty="0" err="1"/>
              <a:t>StudentAdmin</a:t>
            </a:r>
            <a:r>
              <a:rPr lang="en-US" sz="1300" dirty="0"/>
              <a:t>/PeopleSoft#, reason for not arriving on time or at all, etc. to determine the best course of action</a:t>
            </a:r>
            <a:endParaRPr lang="en-US" dirty="0"/>
          </a:p>
          <a:p>
            <a:pPr marL="136525" indent="0">
              <a:spcBef>
                <a:spcPts val="800"/>
              </a:spcBef>
              <a:buNone/>
              <a:defRPr/>
            </a:pPr>
            <a:r>
              <a:rPr lang="en-US" sz="1300" b="1" u="sng" dirty="0"/>
              <a:t>First Fall 2024 Payments</a:t>
            </a:r>
            <a:r>
              <a:rPr lang="en-US" sz="1300" b="1" dirty="0"/>
              <a:t>:</a:t>
            </a:r>
            <a:r>
              <a:rPr lang="en-US" sz="1300" dirty="0"/>
              <a:t> First payment will be on 9/6/2024 and will be mailed, provided </a:t>
            </a:r>
            <a:r>
              <a:rPr lang="en-US" sz="1300" dirty="0" err="1"/>
              <a:t>SmartHR</a:t>
            </a:r>
            <a:r>
              <a:rPr lang="en-US" sz="1300" dirty="0"/>
              <a:t> template has been entered AND approved and fully executed offer letter is attached to template. Second payment may also be mailed. **</a:t>
            </a:r>
            <a:r>
              <a:rPr lang="en-US" sz="1100" i="1" dirty="0"/>
              <a:t>Crucial that mailing address is accurate in </a:t>
            </a:r>
            <a:r>
              <a:rPr lang="en-US" sz="1100" i="1" dirty="0" err="1"/>
              <a:t>CoreCT</a:t>
            </a:r>
            <a:r>
              <a:rPr lang="en-US" sz="1100" i="1" dirty="0"/>
              <a:t>. If a new GA hire does not yet have a local address at the time the </a:t>
            </a:r>
            <a:r>
              <a:rPr lang="en-US" sz="1100" i="1" dirty="0" err="1"/>
              <a:t>SmartHR</a:t>
            </a:r>
            <a:r>
              <a:rPr lang="en-US" sz="1100" i="1" dirty="0"/>
              <a:t> transaction is submitted, departments should contact the GA to find out what their address will be. If they don't know yet, departments should use their own UConn mailing address.</a:t>
            </a:r>
            <a:r>
              <a:rPr lang="en-US" sz="1300" dirty="0"/>
              <a:t> </a:t>
            </a:r>
            <a:r>
              <a:rPr lang="en-US" sz="1100" i="1" dirty="0">
                <a:solidFill>
                  <a:srgbClr val="FF0000"/>
                </a:solidFill>
              </a:rPr>
              <a:t>Once the GA has a local address, they MUST update it in </a:t>
            </a:r>
            <a:r>
              <a:rPr lang="en-US" sz="1100" i="1" dirty="0" err="1">
                <a:solidFill>
                  <a:srgbClr val="FF0000"/>
                </a:solidFill>
              </a:rPr>
              <a:t>CoreCT</a:t>
            </a:r>
            <a:r>
              <a:rPr lang="en-US" sz="1100" i="1" dirty="0">
                <a:solidFill>
                  <a:srgbClr val="FF0000"/>
                </a:solidFill>
              </a:rPr>
              <a:t>!</a:t>
            </a:r>
            <a:endParaRPr lang="en-US" dirty="0">
              <a:solidFill>
                <a:srgbClr val="000000"/>
              </a:solidFill>
            </a:endParaRPr>
          </a:p>
          <a:p>
            <a:pPr marL="136525" indent="0">
              <a:spcBef>
                <a:spcPts val="800"/>
              </a:spcBef>
              <a:buNone/>
              <a:defRPr/>
            </a:pPr>
            <a:endParaRPr lang="en-US" altLang="en-US" sz="1250" dirty="0"/>
          </a:p>
        </p:txBody>
      </p:sp>
    </p:spTree>
    <p:extLst>
      <p:ext uri="{BB962C8B-B14F-4D97-AF65-F5344CB8AC3E}">
        <p14:creationId xmlns:p14="http://schemas.microsoft.com/office/powerpoint/2010/main" val="3966384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3"/>
          <p:cNvSpPr txBox="1">
            <a:spLocks noGrp="1"/>
          </p:cNvSpPr>
          <p:nvPr>
            <p:ph type="title"/>
          </p:nvPr>
        </p:nvSpPr>
        <p:spPr>
          <a:xfrm>
            <a:off x="457200" y="206375"/>
            <a:ext cx="8229600" cy="8574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Questions?</a:t>
            </a:r>
            <a:endParaRPr/>
          </a:p>
        </p:txBody>
      </p:sp>
      <p:pic>
        <p:nvPicPr>
          <p:cNvPr id="1026" name="Picture 2" descr="How to improve open-ended questions in surveys | Davis &amp; Compan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0982" y="1261589"/>
            <a:ext cx="5582035" cy="2931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lvl="0">
              <a:buSzPts val="4400"/>
            </a:pPr>
            <a:r>
              <a:rPr lang="en-US"/>
              <a:t>Prepping for Fall</a:t>
            </a:r>
            <a:endParaRPr/>
          </a:p>
        </p:txBody>
      </p:sp>
      <p:sp>
        <p:nvSpPr>
          <p:cNvPr id="92" name="Google Shape;92;p14"/>
          <p:cNvSpPr txBox="1">
            <a:spLocks noGrp="1"/>
          </p:cNvSpPr>
          <p:nvPr>
            <p:ph type="body" idx="1"/>
          </p:nvPr>
        </p:nvSpPr>
        <p:spPr>
          <a:xfrm>
            <a:off x="457200" y="1209108"/>
            <a:ext cx="8229600" cy="3394200"/>
          </a:xfrm>
          <a:prstGeom prst="rect">
            <a:avLst/>
          </a:prstGeom>
          <a:noFill/>
          <a:ln>
            <a:noFill/>
          </a:ln>
        </p:spPr>
        <p:txBody>
          <a:bodyPr spcFirstLastPara="1" wrap="square" lIns="91425" tIns="45700" rIns="91425" bIns="45700" anchor="t" anchorCtr="0">
            <a:noAutofit/>
          </a:bodyPr>
          <a:lstStyle/>
          <a:p>
            <a:pPr marL="342900" lvl="0" indent="-336550" algn="l" rtl="0">
              <a:spcBef>
                <a:spcPts val="0"/>
              </a:spcBef>
              <a:spcAft>
                <a:spcPts val="0"/>
              </a:spcAft>
              <a:buClr>
                <a:schemeClr val="dk1"/>
              </a:buClr>
              <a:buSzPts val="1700"/>
              <a:buChar char="•"/>
            </a:pPr>
            <a:r>
              <a:rPr lang="en-US" sz="1250" b="1"/>
              <a:t>Fall Offers </a:t>
            </a:r>
            <a:endParaRPr sz="1250" b="1"/>
          </a:p>
          <a:p>
            <a:pPr marL="742950" lvl="1" indent="-279400" algn="l" rtl="0">
              <a:spcBef>
                <a:spcPts val="0"/>
              </a:spcBef>
              <a:spcAft>
                <a:spcPts val="0"/>
              </a:spcAft>
              <a:buSzPts val="1700"/>
              <a:buChar char="–"/>
            </a:pPr>
            <a:r>
              <a:rPr lang="en-US" sz="1250"/>
              <a:t>June 1</a:t>
            </a:r>
            <a:r>
              <a:rPr lang="en-US" sz="1250" baseline="30000"/>
              <a:t>st</a:t>
            </a:r>
            <a:r>
              <a:rPr lang="en-US" sz="1250"/>
              <a:t> deadline</a:t>
            </a:r>
          </a:p>
          <a:p>
            <a:pPr marL="1200150" lvl="2" indent="-279400">
              <a:spcBef>
                <a:spcPts val="0"/>
              </a:spcBef>
              <a:buSzPts val="1700"/>
              <a:buChar char="–"/>
            </a:pPr>
            <a:r>
              <a:rPr lang="en-US" sz="1250"/>
              <a:t>If not confident in funding, offer can be held </a:t>
            </a:r>
          </a:p>
          <a:p>
            <a:pPr marL="1657350" lvl="3" indent="-279400">
              <a:spcBef>
                <a:spcPts val="0"/>
              </a:spcBef>
              <a:buSzPts val="1700"/>
            </a:pPr>
            <a:r>
              <a:rPr lang="en-US" sz="1250"/>
              <a:t>This does </a:t>
            </a:r>
            <a:r>
              <a:rPr lang="en-US" sz="1250" u="sng"/>
              <a:t>not</a:t>
            </a:r>
            <a:r>
              <a:rPr lang="en-US" sz="1250"/>
              <a:t> include waiting for a new KFS to be set up </a:t>
            </a:r>
          </a:p>
          <a:p>
            <a:pPr marL="1200150" lvl="2" indent="-279400">
              <a:spcBef>
                <a:spcPts val="0"/>
              </a:spcBef>
              <a:buSzPts val="1700"/>
              <a:buChar char="–"/>
            </a:pPr>
            <a:r>
              <a:rPr lang="en-US" sz="1250"/>
              <a:t>Extenuating circumstances </a:t>
            </a:r>
          </a:p>
          <a:p>
            <a:pPr marL="1200150" lvl="2" indent="-279400">
              <a:spcBef>
                <a:spcPts val="0"/>
              </a:spcBef>
              <a:buSzPts val="1700"/>
              <a:buChar char="–"/>
            </a:pPr>
            <a:r>
              <a:rPr lang="en-US" sz="1250"/>
              <a:t>Still keep payroll deadlines in mind (University and school/college-specific) </a:t>
            </a:r>
          </a:p>
          <a:p>
            <a:pPr marL="1200150" lvl="2" indent="-279400">
              <a:spcBef>
                <a:spcPts val="0"/>
              </a:spcBef>
              <a:buSzPts val="1700"/>
              <a:buChar char="–"/>
            </a:pPr>
            <a:endParaRPr sz="1250"/>
          </a:p>
          <a:p>
            <a:pPr marL="342900" lvl="0" indent="-336550">
              <a:spcBef>
                <a:spcPts val="0"/>
              </a:spcBef>
              <a:buSzPts val="1700"/>
            </a:pPr>
            <a:r>
              <a:rPr lang="en-US" sz="1250" b="1"/>
              <a:t>Withdrawing a GA Offer </a:t>
            </a:r>
          </a:p>
          <a:p>
            <a:pPr marL="742950" lvl="1" indent="-279400">
              <a:spcBef>
                <a:spcPts val="0"/>
              </a:spcBef>
              <a:buSzPts val="1700"/>
            </a:pPr>
            <a:r>
              <a:rPr lang="en-US" sz="1250"/>
              <a:t>You must work with Labor Relations to do this </a:t>
            </a:r>
          </a:p>
          <a:p>
            <a:pPr marL="742950" lvl="1" indent="-279400">
              <a:spcBef>
                <a:spcPts val="0"/>
              </a:spcBef>
              <a:buSzPts val="1700"/>
            </a:pPr>
            <a:r>
              <a:rPr lang="en-US" sz="1250"/>
              <a:t>TGS has templates available for: </a:t>
            </a:r>
          </a:p>
          <a:p>
            <a:pPr marL="1200150" lvl="2" indent="-279400">
              <a:spcBef>
                <a:spcPts val="0"/>
              </a:spcBef>
              <a:buSzPts val="1700"/>
              <a:buChar char="–"/>
            </a:pPr>
            <a:r>
              <a:rPr lang="en-US" sz="1250"/>
              <a:t>A GA who deferred admission to a future semester </a:t>
            </a:r>
          </a:p>
          <a:p>
            <a:pPr marL="1200150" lvl="2" indent="-279400">
              <a:spcBef>
                <a:spcPts val="0"/>
              </a:spcBef>
              <a:buSzPts val="1700"/>
              <a:buChar char="–"/>
            </a:pPr>
            <a:r>
              <a:rPr lang="en-US" sz="1250"/>
              <a:t>A GA who did not respond to the GA offer by the deadline </a:t>
            </a:r>
          </a:p>
          <a:p>
            <a:pPr marL="342900" lvl="0" indent="-336550">
              <a:spcBef>
                <a:spcPts val="0"/>
              </a:spcBef>
              <a:buSzPts val="1700"/>
            </a:pPr>
            <a:endParaRPr lang="en-US" sz="1250" b="1">
              <a:hlinkClick r:id="rId3"/>
            </a:endParaRPr>
          </a:p>
          <a:p>
            <a:pPr marL="342900" lvl="0" indent="-336550">
              <a:spcBef>
                <a:spcPts val="0"/>
              </a:spcBef>
              <a:buSzPts val="1700"/>
            </a:pPr>
            <a:r>
              <a:rPr lang="en-US" sz="1250" b="1">
                <a:hlinkClick r:id="rId3"/>
              </a:rPr>
              <a:t>GA Onboarding Page </a:t>
            </a:r>
            <a:endParaRPr lang="en-US" sz="1250" b="1"/>
          </a:p>
          <a:p>
            <a:pPr marL="742950" lvl="1" indent="-279400" algn="l" rtl="0">
              <a:spcBef>
                <a:spcPts val="0"/>
              </a:spcBef>
              <a:spcAft>
                <a:spcPts val="0"/>
              </a:spcAft>
              <a:buSzPts val="1700"/>
              <a:buChar char="–"/>
            </a:pPr>
            <a:r>
              <a:rPr lang="en-US" sz="1250"/>
              <a:t>Resources and action items for GAs who fall under the GEU </a:t>
            </a:r>
          </a:p>
          <a:p>
            <a:pPr marL="1200150" lvl="2" indent="-279400">
              <a:spcBef>
                <a:spcPts val="0"/>
              </a:spcBef>
              <a:buSzPts val="1700"/>
              <a:buChar char="–"/>
            </a:pPr>
            <a:r>
              <a:rPr lang="en-US" sz="1250"/>
              <a:t>Webpage link should be provided with offer letter </a:t>
            </a:r>
          </a:p>
          <a:p>
            <a:pPr marL="1200150" lvl="2" indent="-279400">
              <a:spcBef>
                <a:spcPts val="0"/>
              </a:spcBef>
              <a:buSzPts val="1700"/>
              <a:buChar char="–"/>
            </a:pPr>
            <a:endParaRPr lang="en-US" sz="1250"/>
          </a:p>
          <a:p>
            <a:pPr marL="342900" lvl="0" indent="-336550" algn="l" rtl="0">
              <a:spcBef>
                <a:spcPts val="0"/>
              </a:spcBef>
              <a:spcAft>
                <a:spcPts val="0"/>
              </a:spcAft>
              <a:buClr>
                <a:schemeClr val="dk1"/>
              </a:buClr>
              <a:buSzPts val="1700"/>
              <a:buChar char="•"/>
            </a:pPr>
            <a:r>
              <a:rPr lang="en-US" sz="1250" b="1">
                <a:solidFill>
                  <a:schemeClr val="tx1"/>
                </a:solidFill>
              </a:rPr>
              <a:t>GA Registration Deadline </a:t>
            </a:r>
          </a:p>
          <a:p>
            <a:pPr marL="742950" lvl="1" indent="-279400" algn="l" rtl="0">
              <a:spcBef>
                <a:spcPts val="0"/>
              </a:spcBef>
              <a:spcAft>
                <a:spcPts val="0"/>
              </a:spcAft>
              <a:buSzPts val="1700"/>
              <a:buChar char="–"/>
            </a:pPr>
            <a:r>
              <a:rPr lang="en-US" sz="1250">
                <a:solidFill>
                  <a:schemeClr val="tx1"/>
                </a:solidFill>
              </a:rPr>
              <a:t>8/23 – must be enrolled in at least six credits prior to their start date</a:t>
            </a:r>
          </a:p>
          <a:p>
            <a:pPr marL="742950" lvl="1" indent="-279400" algn="l" rtl="0">
              <a:spcBef>
                <a:spcPts val="0"/>
              </a:spcBef>
              <a:spcAft>
                <a:spcPts val="0"/>
              </a:spcAft>
              <a:buSzPts val="1700"/>
              <a:buChar char="–"/>
            </a:pPr>
            <a:r>
              <a:rPr lang="en-US" sz="1250">
                <a:solidFill>
                  <a:schemeClr val="tx1"/>
                </a:solidFill>
              </a:rPr>
              <a:t>Exception for GAs with GEMB enrollment hold </a:t>
            </a:r>
            <a:endParaRPr lang="en-US" sz="1250"/>
          </a:p>
          <a:p>
            <a:pPr marL="342900" lvl="0" indent="-336550">
              <a:spcBef>
                <a:spcPts val="0"/>
              </a:spcBef>
              <a:buSzPts val="1700"/>
            </a:pPr>
            <a:endParaRPr lang="en-US" sz="1250" b="1"/>
          </a:p>
        </p:txBody>
      </p:sp>
    </p:spTree>
    <p:extLst>
      <p:ext uri="{BB962C8B-B14F-4D97-AF65-F5344CB8AC3E}">
        <p14:creationId xmlns:p14="http://schemas.microsoft.com/office/powerpoint/2010/main" val="4081988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FF"/>
              </a:buClr>
              <a:buSzPts val="4400"/>
              <a:buFont typeface="Arial"/>
              <a:buNone/>
            </a:pPr>
            <a:r>
              <a:rPr lang="en-US" dirty="0"/>
              <a:t>Prepping for Fall </a:t>
            </a:r>
            <a:endParaRPr dirty="0"/>
          </a:p>
        </p:txBody>
      </p:sp>
      <p:sp>
        <p:nvSpPr>
          <p:cNvPr id="92" name="Google Shape;92;p14"/>
          <p:cNvSpPr txBox="1">
            <a:spLocks noGrp="1"/>
          </p:cNvSpPr>
          <p:nvPr>
            <p:ph type="body" idx="1"/>
          </p:nvPr>
        </p:nvSpPr>
        <p:spPr>
          <a:xfrm>
            <a:off x="457200" y="1210410"/>
            <a:ext cx="8229600" cy="3394200"/>
          </a:xfrm>
          <a:prstGeom prst="rect">
            <a:avLst/>
          </a:prstGeom>
          <a:noFill/>
          <a:ln>
            <a:noFill/>
          </a:ln>
        </p:spPr>
        <p:txBody>
          <a:bodyPr spcFirstLastPara="1" wrap="square" lIns="91425" tIns="45700" rIns="91425" bIns="45700" anchor="t" anchorCtr="0">
            <a:noAutofit/>
          </a:bodyPr>
          <a:lstStyle/>
          <a:p>
            <a:pPr marL="342900" lvl="0" indent="-336550">
              <a:spcBef>
                <a:spcPts val="0"/>
              </a:spcBef>
              <a:buSzPts val="1700"/>
            </a:pPr>
            <a:r>
              <a:rPr lang="en-US" sz="1400" b="1"/>
              <a:t>Late Arrivals </a:t>
            </a:r>
          </a:p>
          <a:p>
            <a:pPr marL="746125" lvl="2" indent="-279400">
              <a:spcBef>
                <a:spcPts val="0"/>
              </a:spcBef>
              <a:buSzPts val="1700"/>
              <a:buChar char="–"/>
            </a:pPr>
            <a:r>
              <a:rPr lang="en-US" sz="1400"/>
              <a:t>Academic policy is in the </a:t>
            </a:r>
            <a:r>
              <a:rPr lang="en-US" sz="1400">
                <a:hlinkClick r:id="rId3"/>
              </a:rPr>
              <a:t>Grad Catalog </a:t>
            </a:r>
            <a:endParaRPr lang="en-US" sz="1400"/>
          </a:p>
          <a:p>
            <a:pPr marL="746125" lvl="2" indent="-279400">
              <a:spcBef>
                <a:spcPts val="0"/>
              </a:spcBef>
              <a:buSzPts val="1700"/>
              <a:buFont typeface="Arial"/>
              <a:buChar char="–"/>
            </a:pPr>
            <a:r>
              <a:rPr lang="en-US" sz="1400"/>
              <a:t>Day 10 deadline </a:t>
            </a:r>
          </a:p>
          <a:p>
            <a:pPr marL="746125" lvl="2" indent="-279400">
              <a:spcBef>
                <a:spcPts val="0"/>
              </a:spcBef>
              <a:buSzPts val="1700"/>
              <a:buChar char="–"/>
            </a:pPr>
            <a:r>
              <a:rPr lang="en-US" sz="1400">
                <a:hlinkClick r:id="rId4"/>
              </a:rPr>
              <a:t>Requests for exceptions</a:t>
            </a:r>
            <a:r>
              <a:rPr lang="en-US" sz="1400"/>
              <a:t> must be submitted by the department; all parties, including GA supervisor, should be in agreement before request is submitted </a:t>
            </a:r>
          </a:p>
          <a:p>
            <a:pPr marL="746125" lvl="2" indent="-279400">
              <a:spcBef>
                <a:spcPts val="0"/>
              </a:spcBef>
              <a:buSzPts val="1700"/>
              <a:buChar char="–"/>
            </a:pPr>
            <a:r>
              <a:rPr lang="en-US" sz="1400"/>
              <a:t>GA start date will not change; time off will be used (i.e., no new offer letter is issued) </a:t>
            </a:r>
          </a:p>
          <a:p>
            <a:pPr marL="463550" lvl="1" indent="0" algn="l" rtl="0">
              <a:spcBef>
                <a:spcPts val="0"/>
              </a:spcBef>
              <a:spcAft>
                <a:spcPts val="0"/>
              </a:spcAft>
              <a:buSzPts val="1700"/>
              <a:buNone/>
            </a:pPr>
            <a:endParaRPr lang="en-US" sz="1050">
              <a:solidFill>
                <a:schemeClr val="tx1"/>
              </a:solidFill>
            </a:endParaRPr>
          </a:p>
          <a:p>
            <a:pPr marL="342900" lvl="0" indent="-336550" algn="l" rtl="0">
              <a:spcBef>
                <a:spcPts val="0"/>
              </a:spcBef>
              <a:spcAft>
                <a:spcPts val="0"/>
              </a:spcAft>
              <a:buClr>
                <a:schemeClr val="dk1"/>
              </a:buClr>
              <a:buSzPts val="1700"/>
              <a:buChar char="•"/>
            </a:pPr>
            <a:r>
              <a:rPr lang="en-US" sz="1400" b="1">
                <a:solidFill>
                  <a:schemeClr val="tx1">
                    <a:lumMod val="95000"/>
                    <a:lumOff val="5000"/>
                  </a:schemeClr>
                </a:solidFill>
              </a:rPr>
              <a:t>Remote Work </a:t>
            </a:r>
          </a:p>
          <a:p>
            <a:pPr marL="742950" lvl="1" indent="-279400" algn="l" rtl="0">
              <a:spcBef>
                <a:spcPts val="0"/>
              </a:spcBef>
              <a:spcAft>
                <a:spcPts val="0"/>
              </a:spcAft>
              <a:buSzPts val="1700"/>
              <a:buChar char="–"/>
            </a:pPr>
            <a:r>
              <a:rPr lang="en-US" sz="1400">
                <a:solidFill>
                  <a:schemeClr val="tx1">
                    <a:lumMod val="95000"/>
                    <a:lumOff val="5000"/>
                  </a:schemeClr>
                </a:solidFill>
              </a:rPr>
              <a:t>Requires advance approval from </a:t>
            </a:r>
            <a:r>
              <a:rPr lang="en-US" sz="1400">
                <a:solidFill>
                  <a:srgbClr val="FF0000"/>
                </a:solidFill>
                <a:hlinkClick r:id="rId5"/>
              </a:rPr>
              <a:t>graduatedean@uconn.edu</a:t>
            </a:r>
            <a:r>
              <a:rPr lang="en-US" sz="1400">
                <a:solidFill>
                  <a:srgbClr val="FF0000"/>
                </a:solidFill>
              </a:rPr>
              <a:t> </a:t>
            </a:r>
            <a:r>
              <a:rPr lang="en-US" sz="1400">
                <a:solidFill>
                  <a:schemeClr val="tx1">
                    <a:lumMod val="95000"/>
                    <a:lumOff val="5000"/>
                  </a:schemeClr>
                </a:solidFill>
              </a:rPr>
              <a:t>and may involve review from additional areas </a:t>
            </a:r>
          </a:p>
          <a:p>
            <a:pPr marL="742950" lvl="1" indent="-279400" algn="l" rtl="0">
              <a:spcBef>
                <a:spcPts val="0"/>
              </a:spcBef>
              <a:spcAft>
                <a:spcPts val="0"/>
              </a:spcAft>
              <a:buSzPts val="1700"/>
              <a:buChar char="–"/>
            </a:pPr>
            <a:r>
              <a:rPr lang="en-US" sz="1400">
                <a:solidFill>
                  <a:schemeClr val="tx1">
                    <a:lumMod val="95000"/>
                    <a:lumOff val="5000"/>
                  </a:schemeClr>
                </a:solidFill>
              </a:rPr>
              <a:t>Extenuating circumstances only </a:t>
            </a:r>
          </a:p>
          <a:p>
            <a:pPr marL="742950" lvl="1" indent="-279400" algn="l" rtl="0">
              <a:spcBef>
                <a:spcPts val="0"/>
              </a:spcBef>
              <a:spcAft>
                <a:spcPts val="0"/>
              </a:spcAft>
              <a:buSzPts val="1700"/>
              <a:buChar char="–"/>
            </a:pPr>
            <a:r>
              <a:rPr lang="en-US" sz="1400">
                <a:solidFill>
                  <a:schemeClr val="tx1">
                    <a:lumMod val="95000"/>
                    <a:lumOff val="5000"/>
                  </a:schemeClr>
                </a:solidFill>
              </a:rPr>
              <a:t>International students have an in-person requirement for their visa; extended remote work may affect SEVIS record </a:t>
            </a:r>
          </a:p>
          <a:p>
            <a:pPr marL="342900" lvl="0" indent="-336550" algn="l" rtl="0">
              <a:spcBef>
                <a:spcPts val="0"/>
              </a:spcBef>
              <a:spcAft>
                <a:spcPts val="0"/>
              </a:spcAft>
              <a:buClr>
                <a:schemeClr val="dk1"/>
              </a:buClr>
              <a:buSzPts val="1700"/>
              <a:buChar char="•"/>
            </a:pPr>
            <a:endParaRPr lang="en-US" sz="1050" b="1">
              <a:solidFill>
                <a:schemeClr val="tx1"/>
              </a:solidFill>
            </a:endParaRPr>
          </a:p>
          <a:p>
            <a:pPr marL="342900" lvl="0" indent="-336550" algn="l" rtl="0">
              <a:spcBef>
                <a:spcPts val="0"/>
              </a:spcBef>
              <a:spcAft>
                <a:spcPts val="0"/>
              </a:spcAft>
              <a:buClr>
                <a:schemeClr val="dk1"/>
              </a:buClr>
              <a:buSzPts val="1700"/>
              <a:buChar char="•"/>
            </a:pPr>
            <a:r>
              <a:rPr lang="en-US" sz="1400" b="1">
                <a:solidFill>
                  <a:schemeClr val="tx1"/>
                </a:solidFill>
              </a:rPr>
              <a:t>Export Control </a:t>
            </a:r>
          </a:p>
          <a:p>
            <a:pPr marL="742950" lvl="1" indent="-279400" algn="l" rtl="0">
              <a:spcBef>
                <a:spcPts val="0"/>
              </a:spcBef>
              <a:spcAft>
                <a:spcPts val="0"/>
              </a:spcAft>
              <a:buSzPts val="1700"/>
              <a:buChar char="–"/>
            </a:pPr>
            <a:r>
              <a:rPr lang="en-US" sz="1400">
                <a:solidFill>
                  <a:schemeClr val="tx1"/>
                </a:solidFill>
              </a:rPr>
              <a:t>Additional review for remote work, research activities </a:t>
            </a:r>
          </a:p>
          <a:p>
            <a:pPr marL="742950" lvl="1" indent="-279400" algn="l" rtl="0">
              <a:spcBef>
                <a:spcPts val="0"/>
              </a:spcBef>
              <a:spcAft>
                <a:spcPts val="0"/>
              </a:spcAft>
              <a:buSzPts val="1700"/>
              <a:buChar char="–"/>
            </a:pPr>
            <a:r>
              <a:rPr lang="en-US" sz="1400">
                <a:solidFill>
                  <a:schemeClr val="tx1"/>
                </a:solidFill>
              </a:rPr>
              <a:t>GEMB enrollment hold </a:t>
            </a:r>
          </a:p>
          <a:p>
            <a:pPr marL="742950" lvl="1" indent="-279400" algn="l" rtl="0">
              <a:spcBef>
                <a:spcPts val="0"/>
              </a:spcBef>
              <a:spcAft>
                <a:spcPts val="0"/>
              </a:spcAft>
              <a:buSzPts val="1700"/>
              <a:buChar char="–"/>
            </a:pPr>
            <a:r>
              <a:rPr lang="en-US" sz="1400">
                <a:solidFill>
                  <a:schemeClr val="tx1"/>
                </a:solidFill>
              </a:rPr>
              <a:t>Comprehensively sanctioned countries </a:t>
            </a:r>
          </a:p>
          <a:p>
            <a:pPr marL="742950" lvl="1" indent="-279400" algn="l" rtl="0">
              <a:spcBef>
                <a:spcPts val="0"/>
              </a:spcBef>
              <a:spcAft>
                <a:spcPts val="0"/>
              </a:spcAft>
              <a:buSzPts val="1700"/>
              <a:buChar char="–"/>
            </a:pPr>
            <a:endParaRPr lang="en-US" sz="1400">
              <a:solidFill>
                <a:schemeClr val="tx1">
                  <a:lumMod val="95000"/>
                  <a:lumOff val="5000"/>
                </a:schemeClr>
              </a:solidFill>
            </a:endParaRPr>
          </a:p>
        </p:txBody>
      </p:sp>
    </p:spTree>
    <p:extLst>
      <p:ext uri="{BB962C8B-B14F-4D97-AF65-F5344CB8AC3E}">
        <p14:creationId xmlns:p14="http://schemas.microsoft.com/office/powerpoint/2010/main" val="2073566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a:buSzPts val="4400"/>
            </a:pPr>
            <a:r>
              <a:rPr lang="en-US" sz="3200"/>
              <a:t>Prepping for Fall </a:t>
            </a:r>
            <a:endParaRPr lang="en-US" sz="2900" dirty="0"/>
          </a:p>
        </p:txBody>
      </p:sp>
      <p:sp>
        <p:nvSpPr>
          <p:cNvPr id="92" name="Google Shape;92;p14"/>
          <p:cNvSpPr txBox="1">
            <a:spLocks noGrp="1"/>
          </p:cNvSpPr>
          <p:nvPr>
            <p:ph type="body" idx="1"/>
          </p:nvPr>
        </p:nvSpPr>
        <p:spPr>
          <a:xfrm>
            <a:off x="457200" y="1210410"/>
            <a:ext cx="8229600" cy="3394200"/>
          </a:xfrm>
          <a:prstGeom prst="rect">
            <a:avLst/>
          </a:prstGeom>
          <a:noFill/>
          <a:ln>
            <a:noFill/>
          </a:ln>
        </p:spPr>
        <p:txBody>
          <a:bodyPr spcFirstLastPara="1" wrap="square" lIns="91425" tIns="45700" rIns="91425" bIns="45700" anchor="t" anchorCtr="0">
            <a:noAutofit/>
          </a:bodyPr>
          <a:lstStyle/>
          <a:p>
            <a:pPr marL="6350" lvl="0" indent="0" algn="l" rtl="0">
              <a:spcBef>
                <a:spcPts val="0"/>
              </a:spcBef>
              <a:spcAft>
                <a:spcPts val="0"/>
              </a:spcAft>
              <a:buClr>
                <a:schemeClr val="dk1"/>
              </a:buClr>
              <a:buSzPts val="1700"/>
              <a:buNone/>
            </a:pPr>
            <a:endParaRPr lang="en-US" sz="1050" b="1">
              <a:solidFill>
                <a:schemeClr val="tx1"/>
              </a:solidFill>
            </a:endParaRPr>
          </a:p>
          <a:p>
            <a:pPr marL="342900" lvl="0" indent="-336550" algn="l" rtl="0">
              <a:spcBef>
                <a:spcPts val="0"/>
              </a:spcBef>
              <a:spcAft>
                <a:spcPts val="0"/>
              </a:spcAft>
              <a:buClr>
                <a:schemeClr val="dk1"/>
              </a:buClr>
              <a:buSzPts val="1700"/>
              <a:buChar char="•"/>
            </a:pPr>
            <a:r>
              <a:rPr lang="en-US" sz="1400" b="1"/>
              <a:t>Last Day of Work for F- and J-visa GAs </a:t>
            </a:r>
          </a:p>
          <a:p>
            <a:pPr marL="742950" lvl="1" indent="-279400" algn="l" rtl="0">
              <a:spcBef>
                <a:spcPts val="0"/>
              </a:spcBef>
              <a:spcAft>
                <a:spcPts val="0"/>
              </a:spcAft>
              <a:buSzPts val="1700"/>
              <a:buChar char="–"/>
            </a:pPr>
            <a:r>
              <a:rPr lang="en-US" sz="1400">
                <a:solidFill>
                  <a:schemeClr val="tx1"/>
                </a:solidFill>
              </a:rPr>
              <a:t>Day before conferral date </a:t>
            </a:r>
          </a:p>
          <a:p>
            <a:pPr marL="742950" lvl="1" indent="-279400" algn="l" rtl="0">
              <a:spcBef>
                <a:spcPts val="0"/>
              </a:spcBef>
              <a:spcAft>
                <a:spcPts val="0"/>
              </a:spcAft>
              <a:buSzPts val="1700"/>
              <a:buChar char="–"/>
            </a:pPr>
            <a:r>
              <a:rPr lang="en-US" sz="1400">
                <a:solidFill>
                  <a:schemeClr val="tx1"/>
                </a:solidFill>
              </a:rPr>
              <a:t>Time between last day of work and end date on offer letter is considered part of time off allocation (for GAs who are part of the GEU) </a:t>
            </a:r>
          </a:p>
          <a:p>
            <a:pPr marL="742950" lvl="1" indent="-279400" algn="l" rtl="0">
              <a:spcBef>
                <a:spcPts val="0"/>
              </a:spcBef>
              <a:spcAft>
                <a:spcPts val="0"/>
              </a:spcAft>
              <a:buSzPts val="1700"/>
              <a:buChar char="–"/>
            </a:pPr>
            <a:r>
              <a:rPr lang="en-US" sz="1400">
                <a:solidFill>
                  <a:schemeClr val="tx1"/>
                </a:solidFill>
              </a:rPr>
              <a:t>Depts should ensure supervisors are aware</a:t>
            </a:r>
          </a:p>
          <a:p>
            <a:pPr marL="742950" lvl="1" indent="-279400" algn="l" rtl="0">
              <a:spcBef>
                <a:spcPts val="0"/>
              </a:spcBef>
              <a:spcAft>
                <a:spcPts val="0"/>
              </a:spcAft>
              <a:buSzPts val="1700"/>
              <a:buChar char="–"/>
            </a:pPr>
            <a:r>
              <a:rPr lang="en-US" sz="1400">
                <a:solidFill>
                  <a:schemeClr val="tx1"/>
                </a:solidFill>
              </a:rPr>
              <a:t>Make arrangements to complete duties prior to that date </a:t>
            </a:r>
          </a:p>
          <a:p>
            <a:pPr marL="742950" lvl="1" indent="-279400" algn="l" rtl="0">
              <a:spcBef>
                <a:spcPts val="0"/>
              </a:spcBef>
              <a:spcAft>
                <a:spcPts val="0"/>
              </a:spcAft>
              <a:buSzPts val="1700"/>
              <a:buChar char="–"/>
            </a:pPr>
            <a:endParaRPr lang="en-US" sz="1400">
              <a:solidFill>
                <a:schemeClr val="tx1"/>
              </a:solidFill>
            </a:endParaRPr>
          </a:p>
          <a:p>
            <a:pPr marL="342900" lvl="0" indent="-336550" algn="l" rtl="0">
              <a:spcBef>
                <a:spcPts val="0"/>
              </a:spcBef>
              <a:spcAft>
                <a:spcPts val="0"/>
              </a:spcAft>
              <a:buClr>
                <a:schemeClr val="dk1"/>
              </a:buClr>
              <a:buSzPts val="1700"/>
              <a:buChar char="•"/>
            </a:pPr>
            <a:r>
              <a:rPr lang="en-US" sz="1400" b="1"/>
              <a:t>Department GA Orientation Slides</a:t>
            </a:r>
          </a:p>
          <a:p>
            <a:pPr marL="742950" lvl="1" indent="-279400" algn="l" rtl="0">
              <a:spcBef>
                <a:spcPts val="0"/>
              </a:spcBef>
              <a:spcAft>
                <a:spcPts val="0"/>
              </a:spcAft>
              <a:buSzPts val="1700"/>
              <a:buChar char="–"/>
            </a:pPr>
            <a:r>
              <a:rPr lang="en-US" sz="1400">
                <a:solidFill>
                  <a:schemeClr val="tx1"/>
                </a:solidFill>
              </a:rPr>
              <a:t>Created in collaboration with Payroll, HR, ISSS, and UCH </a:t>
            </a:r>
          </a:p>
          <a:p>
            <a:pPr marL="742950" lvl="1" indent="-279400" algn="l" rtl="0">
              <a:spcBef>
                <a:spcPts val="0"/>
              </a:spcBef>
              <a:spcAft>
                <a:spcPts val="0"/>
              </a:spcAft>
              <a:buSzPts val="1700"/>
              <a:buChar char="–"/>
            </a:pPr>
            <a:r>
              <a:rPr lang="en-US" sz="1400">
                <a:solidFill>
                  <a:schemeClr val="tx1"/>
                </a:solidFill>
              </a:rPr>
              <a:t>For use by departments. Available on TGS’s </a:t>
            </a:r>
            <a:r>
              <a:rPr lang="en-US" sz="1400">
                <a:solidFill>
                  <a:schemeClr val="tx1"/>
                </a:solidFill>
                <a:hlinkClick r:id="rId3"/>
              </a:rPr>
              <a:t>Forms</a:t>
            </a:r>
            <a:r>
              <a:rPr lang="en-US" sz="1400">
                <a:solidFill>
                  <a:schemeClr val="tx1"/>
                </a:solidFill>
              </a:rPr>
              <a:t> page </a:t>
            </a:r>
          </a:p>
          <a:p>
            <a:pPr marL="342900" lvl="0" indent="-336550" algn="l" rtl="0">
              <a:spcBef>
                <a:spcPts val="0"/>
              </a:spcBef>
              <a:spcAft>
                <a:spcPts val="0"/>
              </a:spcAft>
              <a:buClr>
                <a:schemeClr val="dk1"/>
              </a:buClr>
              <a:buSzPts val="1700"/>
              <a:buChar char="•"/>
            </a:pPr>
            <a:endParaRPr lang="en-US" sz="1400" b="1"/>
          </a:p>
          <a:p>
            <a:pPr marL="342900" lvl="0" indent="-336550" algn="l" rtl="0">
              <a:spcBef>
                <a:spcPts val="0"/>
              </a:spcBef>
              <a:spcAft>
                <a:spcPts val="0"/>
              </a:spcAft>
              <a:buClr>
                <a:schemeClr val="dk1"/>
              </a:buClr>
              <a:buSzPts val="1700"/>
              <a:buChar char="•"/>
            </a:pPr>
            <a:r>
              <a:rPr lang="en-US" sz="1400" b="1"/>
              <a:t>Contract-related questions? </a:t>
            </a:r>
          </a:p>
          <a:p>
            <a:pPr marL="742950" lvl="1" indent="-279400" algn="l" rtl="0">
              <a:spcBef>
                <a:spcPts val="0"/>
              </a:spcBef>
              <a:spcAft>
                <a:spcPts val="0"/>
              </a:spcAft>
              <a:buSzPts val="1700"/>
              <a:buChar char="–"/>
            </a:pPr>
            <a:r>
              <a:rPr lang="en-US" sz="1400">
                <a:solidFill>
                  <a:schemeClr val="tx1"/>
                </a:solidFill>
              </a:rPr>
              <a:t>Contact Labor Relations (Alison Cutler) </a:t>
            </a:r>
          </a:p>
          <a:p>
            <a:pPr marL="742950" lvl="1" indent="-279400" algn="l" rtl="0">
              <a:spcBef>
                <a:spcPts val="0"/>
              </a:spcBef>
              <a:spcAft>
                <a:spcPts val="0"/>
              </a:spcAft>
              <a:buSzPts val="1700"/>
              <a:buChar char="–"/>
            </a:pPr>
            <a:r>
              <a:rPr lang="en-US" sz="1400">
                <a:solidFill>
                  <a:schemeClr val="tx1"/>
                </a:solidFill>
              </a:rPr>
              <a:t>Do not reach out to the union directly; LR will facilitate </a:t>
            </a:r>
          </a:p>
          <a:p>
            <a:pPr marL="742950" lvl="1" indent="-279400" algn="l" rtl="0">
              <a:spcBef>
                <a:spcPts val="0"/>
              </a:spcBef>
              <a:spcAft>
                <a:spcPts val="0"/>
              </a:spcAft>
              <a:buSzPts val="1700"/>
              <a:buChar char="–"/>
            </a:pPr>
            <a:endParaRPr lang="en-US" sz="1400">
              <a:solidFill>
                <a:schemeClr val="tx1">
                  <a:lumMod val="95000"/>
                  <a:lumOff val="5000"/>
                </a:schemeClr>
              </a:solidFill>
            </a:endParaRPr>
          </a:p>
        </p:txBody>
      </p:sp>
    </p:spTree>
    <p:extLst>
      <p:ext uri="{BB962C8B-B14F-4D97-AF65-F5344CB8AC3E}">
        <p14:creationId xmlns:p14="http://schemas.microsoft.com/office/powerpoint/2010/main" val="1418521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06375"/>
            <a:ext cx="8507830" cy="857400"/>
          </a:xfrm>
          <a:prstGeom prst="rect">
            <a:avLst/>
          </a:prstGeom>
          <a:noFill/>
          <a:ln>
            <a:noFill/>
          </a:ln>
        </p:spPr>
        <p:txBody>
          <a:bodyPr spcFirstLastPara="1" wrap="square" lIns="91425" tIns="45700" rIns="91425" bIns="45700" anchor="ctr" anchorCtr="0">
            <a:noAutofit/>
          </a:bodyPr>
          <a:lstStyle/>
          <a:p>
            <a:pPr>
              <a:buSzPts val="4400"/>
            </a:pPr>
            <a:r>
              <a:rPr lang="en-US" sz="2900">
                <a:solidFill>
                  <a:schemeClr val="bg1"/>
                </a:solidFill>
              </a:rPr>
              <a:t>Supplemental Description of Duties (SDD) Forms  </a:t>
            </a:r>
            <a:endParaRPr sz="2900">
              <a:solidFill>
                <a:schemeClr val="bg1"/>
              </a:solidFill>
            </a:endParaRPr>
          </a:p>
        </p:txBody>
      </p:sp>
      <p:sp>
        <p:nvSpPr>
          <p:cNvPr id="92" name="Google Shape;92;p14"/>
          <p:cNvSpPr txBox="1">
            <a:spLocks noGrp="1"/>
          </p:cNvSpPr>
          <p:nvPr>
            <p:ph type="body" idx="1"/>
          </p:nvPr>
        </p:nvSpPr>
        <p:spPr>
          <a:xfrm>
            <a:off x="457200" y="1210410"/>
            <a:ext cx="8229600" cy="3394200"/>
          </a:xfrm>
          <a:prstGeom prst="rect">
            <a:avLst/>
          </a:prstGeom>
          <a:noFill/>
          <a:ln>
            <a:noFill/>
          </a:ln>
        </p:spPr>
        <p:txBody>
          <a:bodyPr spcFirstLastPara="1" wrap="square" lIns="91425" tIns="45700" rIns="91425" bIns="45700" anchor="t" anchorCtr="0">
            <a:noAutofit/>
          </a:bodyPr>
          <a:lstStyle/>
          <a:p>
            <a:pPr marL="342900" lvl="0" indent="-336550" algn="l" rtl="0">
              <a:spcBef>
                <a:spcPts val="0"/>
              </a:spcBef>
              <a:spcAft>
                <a:spcPts val="0"/>
              </a:spcAft>
              <a:buClr>
                <a:schemeClr val="dk1"/>
              </a:buClr>
              <a:buSzPts val="1700"/>
              <a:buChar char="•"/>
            </a:pPr>
            <a:r>
              <a:rPr lang="en-US" sz="1500" b="1">
                <a:solidFill>
                  <a:schemeClr val="tx1"/>
                </a:solidFill>
              </a:rPr>
              <a:t>SDDs</a:t>
            </a:r>
          </a:p>
          <a:p>
            <a:pPr marL="742950" lvl="1" indent="-279400">
              <a:spcBef>
                <a:spcPts val="0"/>
              </a:spcBef>
              <a:buSzPts val="1700"/>
            </a:pPr>
            <a:r>
              <a:rPr lang="en-US" sz="1500"/>
              <a:t>Essential if performance or workload issues arise </a:t>
            </a:r>
          </a:p>
          <a:p>
            <a:pPr marL="742950" lvl="1" indent="-279400">
              <a:spcBef>
                <a:spcPts val="0"/>
              </a:spcBef>
              <a:buSzPts val="1700"/>
            </a:pPr>
            <a:r>
              <a:rPr lang="en-US" sz="1500">
                <a:solidFill>
                  <a:schemeClr val="tx1"/>
                </a:solidFill>
                <a:hlinkClick r:id="rId3"/>
              </a:rPr>
              <a:t>Overview</a:t>
            </a:r>
            <a:r>
              <a:rPr lang="en-US" sz="1500">
                <a:solidFill>
                  <a:schemeClr val="tx1"/>
                </a:solidFill>
              </a:rPr>
              <a:t> | </a:t>
            </a:r>
            <a:r>
              <a:rPr lang="en-US" sz="1500">
                <a:hlinkClick r:id="rId4"/>
              </a:rPr>
              <a:t>Article 5, section 6</a:t>
            </a:r>
            <a:r>
              <a:rPr lang="en-US" sz="1500"/>
              <a:t> of the GEU-UAW contract</a:t>
            </a:r>
            <a:endParaRPr lang="en-US" sz="1500">
              <a:solidFill>
                <a:schemeClr val="tx1"/>
              </a:solidFill>
            </a:endParaRPr>
          </a:p>
          <a:p>
            <a:pPr marL="1200150" lvl="2" indent="-279400">
              <a:spcBef>
                <a:spcPts val="0"/>
              </a:spcBef>
              <a:buSzPts val="1700"/>
              <a:buChar char="–"/>
            </a:pPr>
            <a:r>
              <a:rPr lang="en-US" sz="1500">
                <a:solidFill>
                  <a:schemeClr val="tx1"/>
                </a:solidFill>
              </a:rPr>
              <a:t>Required every semester by the contract </a:t>
            </a:r>
          </a:p>
          <a:p>
            <a:pPr marL="742950" lvl="1" indent="-279400" algn="l" rtl="0">
              <a:spcBef>
                <a:spcPts val="0"/>
              </a:spcBef>
              <a:spcAft>
                <a:spcPts val="0"/>
              </a:spcAft>
              <a:buSzPts val="1700"/>
              <a:buChar char="–"/>
            </a:pPr>
            <a:r>
              <a:rPr lang="en-US" sz="1500">
                <a:solidFill>
                  <a:schemeClr val="tx1"/>
                </a:solidFill>
              </a:rPr>
              <a:t>Online workflow for SDDs available for use by all departments </a:t>
            </a:r>
          </a:p>
          <a:p>
            <a:pPr marL="1200150" lvl="2" indent="-279400">
              <a:spcBef>
                <a:spcPts val="0"/>
              </a:spcBef>
              <a:buSzPts val="1700"/>
              <a:buChar char="–"/>
            </a:pPr>
            <a:r>
              <a:rPr lang="en-US" sz="1500">
                <a:solidFill>
                  <a:schemeClr val="tx1"/>
                </a:solidFill>
              </a:rPr>
              <a:t>Email </a:t>
            </a:r>
            <a:r>
              <a:rPr lang="en-US" sz="1500">
                <a:solidFill>
                  <a:schemeClr val="tx1"/>
                </a:solidFill>
                <a:hlinkClick r:id="rId5"/>
              </a:rPr>
              <a:t>gradschool@uconn.edu</a:t>
            </a:r>
            <a:r>
              <a:rPr lang="en-US" sz="1500">
                <a:solidFill>
                  <a:schemeClr val="tx1"/>
                </a:solidFill>
              </a:rPr>
              <a:t> or </a:t>
            </a:r>
            <a:r>
              <a:rPr lang="en-US" sz="1500">
                <a:solidFill>
                  <a:schemeClr val="tx1"/>
                </a:solidFill>
                <a:hlinkClick r:id="rId6"/>
              </a:rPr>
              <a:t>jack.corcoran@uconn.edu</a:t>
            </a:r>
            <a:r>
              <a:rPr lang="en-US" sz="1500">
                <a:solidFill>
                  <a:schemeClr val="tx1"/>
                </a:solidFill>
              </a:rPr>
              <a:t> for access </a:t>
            </a:r>
          </a:p>
          <a:p>
            <a:pPr marL="742950" lvl="1" indent="-279400" algn="l" rtl="0">
              <a:spcBef>
                <a:spcPts val="0"/>
              </a:spcBef>
              <a:spcAft>
                <a:spcPts val="0"/>
              </a:spcAft>
              <a:buSzPts val="1700"/>
              <a:buChar char="–"/>
            </a:pPr>
            <a:r>
              <a:rPr lang="en-US" sz="1500">
                <a:solidFill>
                  <a:schemeClr val="tx1"/>
                </a:solidFill>
              </a:rPr>
              <a:t>Department-specific templates and the Word docs on </a:t>
            </a:r>
            <a:r>
              <a:rPr lang="en-US" sz="1500">
                <a:solidFill>
                  <a:schemeClr val="tx1"/>
                </a:solidFill>
                <a:hlinkClick r:id="rId7"/>
              </a:rPr>
              <a:t>HR’s website</a:t>
            </a:r>
            <a:r>
              <a:rPr lang="en-US" sz="1500">
                <a:solidFill>
                  <a:schemeClr val="tx1"/>
                </a:solidFill>
              </a:rPr>
              <a:t> can also be used </a:t>
            </a:r>
          </a:p>
          <a:p>
            <a:pPr marL="742950" lvl="1" indent="-279400">
              <a:spcBef>
                <a:spcPts val="0"/>
              </a:spcBef>
              <a:buSzPts val="1700"/>
            </a:pPr>
            <a:endParaRPr lang="en-US" sz="1500">
              <a:solidFill>
                <a:schemeClr val="tx1"/>
              </a:solidFill>
            </a:endParaRPr>
          </a:p>
          <a:p>
            <a:pPr marL="342900" lvl="0" indent="-336550">
              <a:spcBef>
                <a:spcPts val="0"/>
              </a:spcBef>
              <a:buSzPts val="1700"/>
            </a:pPr>
            <a:r>
              <a:rPr lang="en-US" sz="1500" b="1">
                <a:solidFill>
                  <a:schemeClr val="tx1">
                    <a:lumMod val="95000"/>
                    <a:lumOff val="5000"/>
                  </a:schemeClr>
                </a:solidFill>
              </a:rPr>
              <a:t>Must include specific duties, including: </a:t>
            </a:r>
          </a:p>
          <a:p>
            <a:pPr marL="741363" lvl="2" indent="-279400">
              <a:spcBef>
                <a:spcPts val="0"/>
              </a:spcBef>
              <a:buSzPts val="1700"/>
              <a:buChar char="–"/>
            </a:pPr>
            <a:r>
              <a:rPr lang="en-US" sz="1500" b="0" i="0">
                <a:solidFill>
                  <a:schemeClr val="tx1"/>
                </a:solidFill>
                <a:effectLst/>
                <a:latin typeface="+mj-lt"/>
              </a:rPr>
              <a:t>assigned course, lab, research project, or position;</a:t>
            </a:r>
          </a:p>
          <a:p>
            <a:pPr marL="741363" lvl="2" indent="-279400">
              <a:spcBef>
                <a:spcPts val="0"/>
              </a:spcBef>
              <a:buSzPts val="1700"/>
              <a:buChar char="–"/>
            </a:pPr>
            <a:r>
              <a:rPr lang="en-US" sz="1500" b="0" i="0">
                <a:solidFill>
                  <a:schemeClr val="tx1"/>
                </a:solidFill>
                <a:effectLst/>
                <a:latin typeface="+mj-lt"/>
              </a:rPr>
              <a:t>the faculty member(s) or supervisor(s) to whom the GA will report;</a:t>
            </a:r>
          </a:p>
          <a:p>
            <a:pPr marL="741363" lvl="2" indent="-279400">
              <a:spcBef>
                <a:spcPts val="0"/>
              </a:spcBef>
              <a:buSzPts val="1700"/>
              <a:buChar char="–"/>
            </a:pPr>
            <a:r>
              <a:rPr lang="en-US" sz="1500" b="0" i="0">
                <a:solidFill>
                  <a:schemeClr val="tx1"/>
                </a:solidFill>
                <a:effectLst/>
                <a:latin typeface="+mj-lt"/>
              </a:rPr>
              <a:t>the duties that the GA will be required to perform;</a:t>
            </a:r>
          </a:p>
          <a:p>
            <a:pPr marL="741363" lvl="2" indent="-279400">
              <a:spcBef>
                <a:spcPts val="0"/>
              </a:spcBef>
              <a:buSzPts val="1700"/>
              <a:buChar char="–"/>
            </a:pPr>
            <a:r>
              <a:rPr lang="en-US" sz="1500" b="0" i="0">
                <a:solidFill>
                  <a:schemeClr val="tx1"/>
                </a:solidFill>
                <a:effectLst/>
                <a:latin typeface="+mj-lt"/>
              </a:rPr>
              <a:t>course meeting times and location;</a:t>
            </a:r>
          </a:p>
          <a:p>
            <a:pPr marL="741363" lvl="2" indent="-279400">
              <a:spcBef>
                <a:spcPts val="0"/>
              </a:spcBef>
              <a:buSzPts val="1700"/>
              <a:buChar char="–"/>
            </a:pPr>
            <a:r>
              <a:rPr lang="en-US" sz="1500" b="0" i="0">
                <a:solidFill>
                  <a:schemeClr val="tx1"/>
                </a:solidFill>
                <a:effectLst/>
                <a:latin typeface="+mj-lt"/>
              </a:rPr>
              <a:t>the maximum number of students for which the GA will be responsible per class, section, lab, etc.;</a:t>
            </a:r>
          </a:p>
          <a:p>
            <a:pPr marL="741363" lvl="2" indent="-279400">
              <a:spcBef>
                <a:spcPts val="0"/>
              </a:spcBef>
              <a:buSzPts val="1700"/>
              <a:buChar char="–"/>
            </a:pPr>
            <a:r>
              <a:rPr lang="en-US" sz="1500" b="0" i="0">
                <a:solidFill>
                  <a:schemeClr val="tx1"/>
                </a:solidFill>
                <a:effectLst/>
                <a:latin typeface="+mj-lt"/>
              </a:rPr>
              <a:t>work location.</a:t>
            </a:r>
          </a:p>
          <a:p>
            <a:pPr marL="742950" lvl="1" indent="-279400" algn="l" rtl="0">
              <a:spcBef>
                <a:spcPts val="0"/>
              </a:spcBef>
              <a:spcAft>
                <a:spcPts val="0"/>
              </a:spcAft>
              <a:buSzPts val="1700"/>
              <a:buChar char="–"/>
            </a:pPr>
            <a:endParaRPr lang="en-US" sz="1500">
              <a:solidFill>
                <a:schemeClr val="tx1">
                  <a:lumMod val="95000"/>
                  <a:lumOff val="5000"/>
                </a:schemeClr>
              </a:solidFill>
            </a:endParaRPr>
          </a:p>
        </p:txBody>
      </p:sp>
    </p:spTree>
    <p:extLst>
      <p:ext uri="{BB962C8B-B14F-4D97-AF65-F5344CB8AC3E}">
        <p14:creationId xmlns:p14="http://schemas.microsoft.com/office/powerpoint/2010/main" val="2821258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06375"/>
            <a:ext cx="8342396" cy="857400"/>
          </a:xfrm>
          <a:prstGeom prst="rect">
            <a:avLst/>
          </a:prstGeom>
          <a:noFill/>
          <a:ln>
            <a:noFill/>
          </a:ln>
        </p:spPr>
        <p:txBody>
          <a:bodyPr spcFirstLastPara="1" wrap="square" lIns="91425" tIns="45700" rIns="91425" bIns="45700" anchor="ctr" anchorCtr="0">
            <a:noAutofit/>
          </a:bodyPr>
          <a:lstStyle/>
          <a:p>
            <a:pPr>
              <a:buSzPts val="4400"/>
            </a:pPr>
            <a:r>
              <a:rPr lang="en-US" sz="2900">
                <a:solidFill>
                  <a:schemeClr val="bg1"/>
                </a:solidFill>
              </a:rPr>
              <a:t>Supplemental Description of Duties (SDD) Forms </a:t>
            </a:r>
            <a:endParaRPr sz="2900">
              <a:solidFill>
                <a:schemeClr val="bg1"/>
              </a:solidFill>
            </a:endParaRPr>
          </a:p>
        </p:txBody>
      </p:sp>
      <p:sp>
        <p:nvSpPr>
          <p:cNvPr id="92" name="Google Shape;92;p14"/>
          <p:cNvSpPr txBox="1">
            <a:spLocks noGrp="1"/>
          </p:cNvSpPr>
          <p:nvPr>
            <p:ph type="body" idx="1"/>
          </p:nvPr>
        </p:nvSpPr>
        <p:spPr>
          <a:xfrm>
            <a:off x="457200" y="1210410"/>
            <a:ext cx="8229600" cy="3394200"/>
          </a:xfrm>
          <a:prstGeom prst="rect">
            <a:avLst/>
          </a:prstGeom>
          <a:noFill/>
          <a:ln>
            <a:noFill/>
          </a:ln>
        </p:spPr>
        <p:txBody>
          <a:bodyPr spcFirstLastPara="1" wrap="square" lIns="91425" tIns="45700" rIns="91425" bIns="45700" anchor="t" anchorCtr="0">
            <a:noAutofit/>
          </a:bodyPr>
          <a:lstStyle/>
          <a:p>
            <a:pPr marL="342900" lvl="0" indent="-336550">
              <a:spcBef>
                <a:spcPts val="0"/>
              </a:spcBef>
              <a:buSzPts val="1700"/>
            </a:pPr>
            <a:r>
              <a:rPr lang="en-US" sz="1600" b="1"/>
              <a:t>SDD Timeline:</a:t>
            </a:r>
            <a:endParaRPr lang="en-US" sz="1600">
              <a:solidFill>
                <a:schemeClr val="tx1"/>
              </a:solidFill>
            </a:endParaRPr>
          </a:p>
          <a:p>
            <a:pPr marL="742950" lvl="1" indent="-279400" algn="l" rtl="0">
              <a:spcBef>
                <a:spcPts val="0"/>
              </a:spcBef>
              <a:spcAft>
                <a:spcPts val="0"/>
              </a:spcAft>
              <a:buSzPts val="1700"/>
              <a:buChar char="–"/>
            </a:pPr>
            <a:r>
              <a:rPr lang="en-US" sz="1600">
                <a:solidFill>
                  <a:schemeClr val="tx1"/>
                </a:solidFill>
              </a:rPr>
              <a:t>Make every effort to issue at least 30 days prior to start of semester and no later than the first day of the semester </a:t>
            </a:r>
          </a:p>
          <a:p>
            <a:pPr marL="1200150" lvl="2" indent="-279400">
              <a:spcBef>
                <a:spcPts val="0"/>
              </a:spcBef>
              <a:buSzPts val="1700"/>
              <a:buChar char="–"/>
            </a:pPr>
            <a:r>
              <a:rPr lang="en-US" sz="1600">
                <a:solidFill>
                  <a:schemeClr val="tx1"/>
                </a:solidFill>
              </a:rPr>
              <a:t>Better to issue on time and then amend as needed </a:t>
            </a:r>
            <a:endParaRPr lang="en-US" sz="1600" b="0" i="0">
              <a:solidFill>
                <a:schemeClr val="tx1"/>
              </a:solidFill>
              <a:effectLst/>
              <a:latin typeface="+mj-lt"/>
            </a:endParaRPr>
          </a:p>
          <a:p>
            <a:pPr marL="742950" lvl="1" indent="-279400">
              <a:spcBef>
                <a:spcPts val="0"/>
              </a:spcBef>
              <a:buSzPts val="1700"/>
            </a:pPr>
            <a:r>
              <a:rPr lang="en-US" sz="1600">
                <a:solidFill>
                  <a:schemeClr val="tx1"/>
                </a:solidFill>
              </a:rPr>
              <a:t>GAs must be given 24 hours to review the SDD and raise concerns </a:t>
            </a:r>
          </a:p>
          <a:p>
            <a:pPr marL="742950" lvl="1" indent="-279400">
              <a:spcBef>
                <a:spcPts val="0"/>
              </a:spcBef>
              <a:buSzPts val="1700"/>
            </a:pPr>
            <a:endParaRPr lang="en-US" sz="1600">
              <a:solidFill>
                <a:schemeClr val="tx1"/>
              </a:solidFill>
            </a:endParaRPr>
          </a:p>
          <a:p>
            <a:pPr marL="342900" lvl="0" indent="-336550">
              <a:spcBef>
                <a:spcPts val="0"/>
              </a:spcBef>
              <a:buSzPts val="1700"/>
            </a:pPr>
            <a:r>
              <a:rPr lang="en-US" sz="1600" b="1"/>
              <a:t>Maintaining Records:</a:t>
            </a:r>
            <a:endParaRPr lang="en-US" sz="1600">
              <a:solidFill>
                <a:schemeClr val="tx1"/>
              </a:solidFill>
            </a:endParaRPr>
          </a:p>
          <a:p>
            <a:pPr marL="742950" lvl="1" indent="-279400">
              <a:spcBef>
                <a:spcPts val="0"/>
              </a:spcBef>
              <a:buSzPts val="1700"/>
            </a:pPr>
            <a:r>
              <a:rPr lang="en-US" sz="1600">
                <a:solidFill>
                  <a:schemeClr val="tx1"/>
                </a:solidFill>
              </a:rPr>
              <a:t>Make sure you receive a signed copy of the SDD from the GA </a:t>
            </a:r>
          </a:p>
          <a:p>
            <a:pPr marL="742950" lvl="1" indent="-279400">
              <a:spcBef>
                <a:spcPts val="0"/>
              </a:spcBef>
              <a:buSzPts val="1700"/>
            </a:pPr>
            <a:r>
              <a:rPr lang="en-US" sz="1600">
                <a:solidFill>
                  <a:schemeClr val="tx1"/>
                </a:solidFill>
              </a:rPr>
              <a:t>Copies of SDDs should be maintained within the department (no longer sent to Payroll) </a:t>
            </a:r>
          </a:p>
          <a:p>
            <a:pPr marL="742950" lvl="1" indent="-279400">
              <a:spcBef>
                <a:spcPts val="0"/>
              </a:spcBef>
              <a:buSzPts val="1700"/>
            </a:pPr>
            <a:endParaRPr lang="en-US" sz="1600">
              <a:solidFill>
                <a:schemeClr val="tx1"/>
              </a:solidFill>
            </a:endParaRPr>
          </a:p>
          <a:p>
            <a:pPr marL="742950" lvl="1" indent="-279400" algn="l" rtl="0">
              <a:spcBef>
                <a:spcPts val="0"/>
              </a:spcBef>
              <a:spcAft>
                <a:spcPts val="0"/>
              </a:spcAft>
              <a:buSzPts val="1700"/>
              <a:buChar char="–"/>
            </a:pPr>
            <a:endParaRPr lang="en-US" sz="1600">
              <a:solidFill>
                <a:schemeClr val="tx1">
                  <a:lumMod val="95000"/>
                  <a:lumOff val="5000"/>
                </a:schemeClr>
              </a:solidFill>
            </a:endParaRPr>
          </a:p>
        </p:txBody>
      </p:sp>
    </p:spTree>
    <p:extLst>
      <p:ext uri="{BB962C8B-B14F-4D97-AF65-F5344CB8AC3E}">
        <p14:creationId xmlns:p14="http://schemas.microsoft.com/office/powerpoint/2010/main" val="2650199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457200" y="206375"/>
            <a:ext cx="8229600" cy="857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FF"/>
              </a:buClr>
              <a:buSzPts val="4400"/>
              <a:buFont typeface="Arial"/>
              <a:buNone/>
            </a:pPr>
            <a:r>
              <a:rPr lang="en-US"/>
              <a:t>Stipend Levels </a:t>
            </a:r>
            <a:endParaRPr/>
          </a:p>
        </p:txBody>
      </p:sp>
      <p:sp>
        <p:nvSpPr>
          <p:cNvPr id="92" name="Google Shape;92;p14"/>
          <p:cNvSpPr txBox="1">
            <a:spLocks noGrp="1"/>
          </p:cNvSpPr>
          <p:nvPr>
            <p:ph type="body" idx="1"/>
          </p:nvPr>
        </p:nvSpPr>
        <p:spPr>
          <a:xfrm>
            <a:off x="457200" y="1244277"/>
            <a:ext cx="8229600" cy="3394200"/>
          </a:xfrm>
          <a:prstGeom prst="rect">
            <a:avLst/>
          </a:prstGeom>
          <a:noFill/>
          <a:ln>
            <a:noFill/>
          </a:ln>
        </p:spPr>
        <p:txBody>
          <a:bodyPr spcFirstLastPara="1" wrap="square" lIns="91425" tIns="45700" rIns="91425" bIns="45700" anchor="t" anchorCtr="0">
            <a:noAutofit/>
          </a:bodyPr>
          <a:lstStyle/>
          <a:p>
            <a:pPr marL="342900" indent="-336550">
              <a:spcBef>
                <a:spcPts val="0"/>
              </a:spcBef>
              <a:buSzPts val="1700"/>
            </a:pPr>
            <a:r>
              <a:rPr lang="en-US" b="1"/>
              <a:t>GA stipend levels </a:t>
            </a:r>
          </a:p>
          <a:p>
            <a:pPr marL="742950" lvl="1" indent="-279400">
              <a:spcBef>
                <a:spcPts val="0"/>
              </a:spcBef>
              <a:buSzPts val="1700"/>
            </a:pPr>
            <a:r>
              <a:rPr lang="en-US"/>
              <a:t>Level 1 (B) - Master’s degree students; doctoral students without a master’s or master’s equivalency </a:t>
            </a:r>
          </a:p>
          <a:p>
            <a:pPr marL="742950" lvl="1" indent="-279400">
              <a:spcBef>
                <a:spcPts val="0"/>
              </a:spcBef>
              <a:buSzPts val="1700"/>
            </a:pPr>
            <a:r>
              <a:rPr lang="en-US"/>
              <a:t>Level 2 (M) - Doctoral students with 30 grad-level credits or previous master’s degree in a related field of study </a:t>
            </a:r>
          </a:p>
          <a:p>
            <a:pPr marL="742950" lvl="1" indent="-279400">
              <a:spcBef>
                <a:spcPts val="0"/>
              </a:spcBef>
              <a:buSzPts val="1700"/>
            </a:pPr>
            <a:r>
              <a:rPr lang="en-US"/>
              <a:t>Level 3 (PhD) – Doctoral students with the General Exam milestone </a:t>
            </a:r>
          </a:p>
          <a:p>
            <a:pPr marL="342900" lvl="0" indent="-336550">
              <a:spcBef>
                <a:spcPts val="0"/>
              </a:spcBef>
              <a:buSzPts val="1700"/>
            </a:pPr>
            <a:endParaRPr lang="en-US" b="1"/>
          </a:p>
          <a:p>
            <a:pPr marL="342900" lvl="0" indent="-336550">
              <a:spcBef>
                <a:spcPts val="0"/>
              </a:spcBef>
              <a:buSzPts val="1700"/>
            </a:pPr>
            <a:r>
              <a:rPr lang="en-US" b="1">
                <a:hlinkClick r:id="rId3"/>
              </a:rPr>
              <a:t>GA Pay Level Adjustment Form</a:t>
            </a:r>
            <a:endParaRPr lang="en-US" b="1"/>
          </a:p>
          <a:p>
            <a:pPr marL="742950" lvl="1" indent="-279400">
              <a:spcBef>
                <a:spcPts val="0"/>
              </a:spcBef>
              <a:buSzPts val="1700"/>
            </a:pPr>
            <a:r>
              <a:rPr lang="en-US"/>
              <a:t>Can be used to pay above contract minimum </a:t>
            </a:r>
          </a:p>
          <a:p>
            <a:pPr marL="742950" lvl="1" indent="-279400">
              <a:spcBef>
                <a:spcPts val="0"/>
              </a:spcBef>
              <a:buSzPts val="1700"/>
            </a:pPr>
            <a:r>
              <a:rPr lang="en-US"/>
              <a:t>Can be used to manually change a grad feeding to </a:t>
            </a:r>
            <a:r>
              <a:rPr lang="en-US" err="1"/>
              <a:t>SmartHR</a:t>
            </a:r>
            <a:r>
              <a:rPr lang="en-US"/>
              <a:t> as Level 2 to Level 1 if their previously completed master’s is not related to their UConn doctoral field of study </a:t>
            </a:r>
          </a:p>
          <a:p>
            <a:pPr marL="742950" lvl="1" indent="-279400">
              <a:spcBef>
                <a:spcPts val="0"/>
              </a:spcBef>
              <a:buSzPts val="1700"/>
            </a:pPr>
            <a:r>
              <a:rPr lang="en-US"/>
              <a:t>Can be used to honor pay level errors </a:t>
            </a:r>
          </a:p>
        </p:txBody>
      </p:sp>
    </p:spTree>
    <p:extLst>
      <p:ext uri="{BB962C8B-B14F-4D97-AF65-F5344CB8AC3E}">
        <p14:creationId xmlns:p14="http://schemas.microsoft.com/office/powerpoint/2010/main" val="1984697217"/>
      </p:ext>
    </p:extLst>
  </p:cSld>
  <p:clrMapOvr>
    <a:masterClrMapping/>
  </p:clrMapOvr>
</p:sld>
</file>

<file path=ppt/theme/theme1.xml><?xml version="1.0" encoding="utf-8"?>
<a:theme xmlns:a="http://schemas.openxmlformats.org/drawingml/2006/main" name="white-bluebar-templ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4468</Words>
  <Application>Microsoft Office PowerPoint</Application>
  <PresentationFormat>On-screen Show (16:9)</PresentationFormat>
  <Paragraphs>389</Paragraphs>
  <Slides>32</Slides>
  <Notes>29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32</vt:i4>
      </vt:variant>
    </vt:vector>
  </HeadingPairs>
  <TitlesOfParts>
    <vt:vector size="38" baseType="lpstr">
      <vt:lpstr>Arial</vt:lpstr>
      <vt:lpstr>Calibri</vt:lpstr>
      <vt:lpstr>proxima nova</vt:lpstr>
      <vt:lpstr>Wingdings 2</vt:lpstr>
      <vt:lpstr>white-bluebar-template</vt:lpstr>
      <vt:lpstr>1_Custom Design</vt:lpstr>
      <vt:lpstr>The Graduate School’s Timely Topics Series</vt:lpstr>
      <vt:lpstr>Graduate Assistants</vt:lpstr>
      <vt:lpstr>Offer Letters Guidance</vt:lpstr>
      <vt:lpstr>Prepping for Fall</vt:lpstr>
      <vt:lpstr>Prepping for Fall </vt:lpstr>
      <vt:lpstr>Prepping for Fall </vt:lpstr>
      <vt:lpstr>Supplemental Description of Duties (SDD) Forms  </vt:lpstr>
      <vt:lpstr>Supplemental Description of Duties (SDD) Forms </vt:lpstr>
      <vt:lpstr>Stipend Levels </vt:lpstr>
      <vt:lpstr>Hiring TAs Without English Proficiency</vt:lpstr>
      <vt:lpstr>ITA Screenings </vt:lpstr>
      <vt:lpstr>ITA Screening Results </vt:lpstr>
      <vt:lpstr>Please contact UCAELI if...</vt:lpstr>
      <vt:lpstr>International Teaching Assistant Orientation</vt:lpstr>
      <vt:lpstr>Overrides for SmartHR Transactions</vt:lpstr>
      <vt:lpstr>GA Hire Level Report</vt:lpstr>
      <vt:lpstr>Can’t Find a Record in SmartHR? </vt:lpstr>
      <vt:lpstr>Checking Status in Slate</vt:lpstr>
      <vt:lpstr>Things You Might Need to Know</vt:lpstr>
      <vt:lpstr>Things You Might Need to Know </vt:lpstr>
      <vt:lpstr>Mid-Semester Separations</vt:lpstr>
      <vt:lpstr>Payroll Processing Overview </vt:lpstr>
      <vt:lpstr>GA Payroll Processing</vt:lpstr>
      <vt:lpstr>GA Payroll Audit</vt:lpstr>
      <vt:lpstr>Computer-Generated Components Needed for Graduate Assistant (GA) Tuition Waiver  </vt:lpstr>
      <vt:lpstr>Delayed Processing of GA Payroll</vt:lpstr>
      <vt:lpstr>Employment Eligibility - Form I-9s</vt:lpstr>
      <vt:lpstr>Tax Forms</vt:lpstr>
      <vt:lpstr>MISC Information</vt:lpstr>
      <vt:lpstr>MISC Information </vt:lpstr>
      <vt:lpstr>MISC Information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Petsa, Megan</cp:lastModifiedBy>
  <cp:revision>2</cp:revision>
  <dcterms:modified xsi:type="dcterms:W3CDTF">2024-05-23T18:54:45Z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