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4"/>
  </p:sldMasterIdLst>
  <p:notesMasterIdLst>
    <p:notesMasterId r:id="rId64"/>
  </p:notesMasterIdLst>
  <p:sldIdLst>
    <p:sldId id="256" r:id="rId5"/>
    <p:sldId id="257" r:id="rId6"/>
    <p:sldId id="258" r:id="rId7"/>
    <p:sldId id="259" r:id="rId8"/>
    <p:sldId id="336" r:id="rId9"/>
    <p:sldId id="327" r:id="rId10"/>
    <p:sldId id="331" r:id="rId11"/>
    <p:sldId id="330" r:id="rId12"/>
    <p:sldId id="326"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328" r:id="rId31"/>
    <p:sldId id="295" r:id="rId32"/>
    <p:sldId id="274" r:id="rId33"/>
    <p:sldId id="275" r:id="rId34"/>
    <p:sldId id="272" r:id="rId35"/>
    <p:sldId id="273" r:id="rId36"/>
    <p:sldId id="296" r:id="rId37"/>
    <p:sldId id="297" r:id="rId38"/>
    <p:sldId id="332" r:id="rId39"/>
    <p:sldId id="333" r:id="rId40"/>
    <p:sldId id="334" r:id="rId41"/>
    <p:sldId id="335"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22" r:id="rId61"/>
    <p:sldId id="324" r:id="rId62"/>
    <p:sldId id="337" r:id="rId6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84">
          <p15:clr>
            <a:srgbClr val="9AA0A6"/>
          </p15:clr>
        </p15:guide>
      </p15:sldGuideLst>
    </p:ext>
    <p:ext uri="{2D200454-40CA-4A62-9FC3-DE9A4176ACB9}">
      <p15:notesGuideLst xmlns:p15="http://schemas.microsoft.com/office/powerpoint/2012/main">
        <p15:guide id="1" orient="horz" pos="21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BE3E52-78C2-471F-8FF3-F45A2316CF03}">
  <a:tblStyle styleId="{65BE3E52-78C2-471F-8FF3-F45A2316CF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729" autoAdjust="0"/>
  </p:normalViewPr>
  <p:slideViewPr>
    <p:cSldViewPr snapToGrid="0">
      <p:cViewPr varScale="1">
        <p:scale>
          <a:sx n="133" d="100"/>
          <a:sy n="133" d="100"/>
        </p:scale>
        <p:origin x="906" y="126"/>
      </p:cViewPr>
      <p:guideLst>
        <p:guide orient="horz" pos="1620"/>
        <p:guide pos="2880"/>
        <p:guide orient="horz" pos="1484"/>
      </p:guideLst>
    </p:cSldViewPr>
  </p:slideViewPr>
  <p:outlineViewPr>
    <p:cViewPr>
      <p:scale>
        <a:sx n="33" d="100"/>
        <a:sy n="33" d="100"/>
      </p:scale>
      <p:origin x="0" y="-45600"/>
    </p:cViewPr>
  </p:outlineViewPr>
  <p:notesTextViewPr>
    <p:cViewPr>
      <p:scale>
        <a:sx n="1" d="1"/>
        <a:sy n="1" d="1"/>
      </p:scale>
      <p:origin x="0" y="0"/>
    </p:cViewPr>
  </p:notesTextViewPr>
  <p:notesViewPr>
    <p:cSldViewPr snapToGrid="0">
      <p:cViewPr>
        <p:scale>
          <a:sx n="1" d="2"/>
          <a:sy n="1" d="2"/>
        </p:scale>
        <p:origin x="0" y="0"/>
      </p:cViewPr>
      <p:guideLst>
        <p:guide orient="horz" pos="216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f80c6d1c5_3_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Meg</a:t>
            </a:r>
            <a:endParaRPr/>
          </a:p>
        </p:txBody>
      </p:sp>
      <p:sp>
        <p:nvSpPr>
          <p:cNvPr id="161" name="Google Shape;161;gef80c6d1c5_3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8261e6e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28261e6e9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8261e6e91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28261e6e91_0_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Lisa</a:t>
            </a:r>
            <a:endParaRPr/>
          </a:p>
        </p:txBody>
      </p:sp>
      <p:sp>
        <p:nvSpPr>
          <p:cNvPr id="347" name="Google Shape;347;g128261e6e91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417eb18a5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417eb18a5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450dc051d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450dc051d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Lisa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8261e6e91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8261e6e91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c334e0bc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c334e0bc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1c334e0bc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1c334e0bc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17eb18a54_4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
        <p:nvSpPr>
          <p:cNvPr id="394" name="Google Shape;394;g2417eb18a54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417eb18a54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417eb18a54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Lisa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44e2922a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44e2922a57_0_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
        <p:nvSpPr>
          <p:cNvPr id="410" name="Google Shape;410;g244e2922a57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f80c6d1c5_3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f80c6d1c5_3_3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Meg</a:t>
            </a:r>
            <a:endParaRPr/>
          </a:p>
        </p:txBody>
      </p:sp>
      <p:sp>
        <p:nvSpPr>
          <p:cNvPr id="175" name="Google Shape;175;gef80c6d1c5_3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417eb18a54_4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417eb18a54_4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Lisa</a:t>
            </a:r>
            <a:endParaRPr/>
          </a:p>
        </p:txBody>
      </p:sp>
      <p:sp>
        <p:nvSpPr>
          <p:cNvPr id="418" name="Google Shape;418;g2417eb18a54_4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417eb18a54_4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417eb18a54_4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Lisa</a:t>
            </a:r>
            <a:endParaRPr/>
          </a:p>
        </p:txBody>
      </p:sp>
      <p:sp>
        <p:nvSpPr>
          <p:cNvPr id="426" name="Google Shape;426;g2417eb18a54_4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28261e6e9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28261e6e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450dc051d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450dc051d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t>Katie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1c334e0bc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1c334e0b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2b0e85a14d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2b0e85a14d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c334e0bc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c334e0bc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417eb18a54_2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
        <p:nvSpPr>
          <p:cNvPr id="477" name="Google Shape;477;g2417eb18a54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417eb18a5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417eb18a5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0315ad85f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0315ad85f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f80c6d1c5_3_4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Meg</a:t>
            </a:r>
            <a:endParaRPr>
              <a:solidFill>
                <a:schemeClr val="dk1"/>
              </a:solidFill>
            </a:endParaRPr>
          </a:p>
          <a:p>
            <a:pPr marL="0" lvl="0" indent="0" algn="l" rtl="0">
              <a:spcBef>
                <a:spcPts val="0"/>
              </a:spcBef>
              <a:spcAft>
                <a:spcPts val="0"/>
              </a:spcAft>
              <a:buNone/>
            </a:pPr>
            <a:endParaRPr/>
          </a:p>
        </p:txBody>
      </p:sp>
      <p:sp>
        <p:nvSpPr>
          <p:cNvPr id="187" name="Google Shape;187;gef80c6d1c5_3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17eb18a5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
        <p:nvSpPr>
          <p:cNvPr id="299" name="Google Shape;299;g2417eb18a5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058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41f66b76c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41f66b76c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Tree>
    <p:extLst>
      <p:ext uri="{BB962C8B-B14F-4D97-AF65-F5344CB8AC3E}">
        <p14:creationId xmlns:p14="http://schemas.microsoft.com/office/powerpoint/2010/main" val="4361969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28261e6e9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28261e6e9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28261e6e91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28261e6e91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Sarah</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b89f3bc64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b89f3bc64_1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Shirley</a:t>
            </a:r>
            <a:endParaRPr/>
          </a:p>
        </p:txBody>
      </p:sp>
      <p:sp>
        <p:nvSpPr>
          <p:cNvPr id="191" name="Google Shape;191;g27b89f3bc64_1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7b89f3bc64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7b89f3bc64_1_1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Shirley</a:t>
            </a:r>
            <a:endParaRPr/>
          </a:p>
        </p:txBody>
      </p:sp>
      <p:sp>
        <p:nvSpPr>
          <p:cNvPr id="199" name="Google Shape;199;g27b89f3bc64_1_1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b89f3bc64_1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7b89f3bc64_1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Shirley</a:t>
            </a:r>
            <a:endParaRPr/>
          </a:p>
        </p:txBody>
      </p:sp>
      <p:sp>
        <p:nvSpPr>
          <p:cNvPr id="208" name="Google Shape;208;g27b89f3bc64_1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7b89f3bc64_1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7b89f3bc64_1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Shirley</a:t>
            </a:r>
            <a:endParaRPr/>
          </a:p>
        </p:txBody>
      </p:sp>
      <p:sp>
        <p:nvSpPr>
          <p:cNvPr id="217" name="Google Shape;217;g27b89f3bc64_1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28261e6e9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28261e6e9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Shirley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128261e6e91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128261e6e91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Shirley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8261e6e9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8261e6e9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Meg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1c2af0dec0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1c2af0dec0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Shirley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1c2af0dec0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1c2af0dec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Shirley</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f80c6d1c5_3_12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Holly</a:t>
            </a:r>
            <a:endParaRPr/>
          </a:p>
        </p:txBody>
      </p:sp>
      <p:sp>
        <p:nvSpPr>
          <p:cNvPr id="548" name="Google Shape;548;gef80c6d1c5_3_1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f80c6d1c5_3_1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f80c6d1c5_3_12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Holly</a:t>
            </a:r>
            <a:endParaRPr/>
          </a:p>
        </p:txBody>
      </p:sp>
      <p:sp>
        <p:nvSpPr>
          <p:cNvPr id="556" name="Google Shape;556;gef80c6d1c5_3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ef80c6d1c5_3_1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ef80c6d1c5_3_13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Holly</a:t>
            </a:r>
            <a:endParaRPr/>
          </a:p>
        </p:txBody>
      </p:sp>
      <p:sp>
        <p:nvSpPr>
          <p:cNvPr id="565" name="Google Shape;565;gef80c6d1c5_3_13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42d51dbca6_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Holly</a:t>
            </a:r>
            <a:endParaRPr/>
          </a:p>
        </p:txBody>
      </p:sp>
      <p:sp>
        <p:nvSpPr>
          <p:cNvPr id="574" name="Google Shape;574;g242d51dbca6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0315ad85f_1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Holly</a:t>
            </a:r>
            <a:endParaRPr/>
          </a:p>
        </p:txBody>
      </p:sp>
      <p:sp>
        <p:nvSpPr>
          <p:cNvPr id="581" name="Google Shape;581;gf0315ad85f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f0315ad85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f0315ad85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Holly</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28261e6e91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28261e6e9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Holly</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f0315ad85f_1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
        <p:nvSpPr>
          <p:cNvPr id="602" name="Google Shape;602;gf0315ad85f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4e322b06b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94e322b06b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a:t>
            </a:r>
            <a:endParaRPr/>
          </a:p>
        </p:txBody>
      </p:sp>
      <p:sp>
        <p:nvSpPr>
          <p:cNvPr id="264" name="Google Shape;264;g294e322b06b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0315ad85f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0315ad85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f0315ad85f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f0315ad85f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f0315ad85f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f0315ad85f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f0315ad85f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f0315ad85f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Katie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f0315ad85f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f0315ad85f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Katie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f0315ad85f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f0315ad85f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err="1"/>
              <a:t>Kaite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f0315ad85f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f0315ad85f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f0315ad85f_1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f0315ad85f_1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417eb18a5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417eb18a5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Meg</a:t>
            </a:r>
            <a:endParaRPr/>
          </a:p>
        </p:txBody>
      </p:sp>
    </p:spTree>
    <p:extLst>
      <p:ext uri="{BB962C8B-B14F-4D97-AF65-F5344CB8AC3E}">
        <p14:creationId xmlns:p14="http://schemas.microsoft.com/office/powerpoint/2010/main" val="3408463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0315ad85f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0315ad85f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480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0315ad85f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0315ad85f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Meg</a:t>
            </a:r>
            <a:endParaRPr/>
          </a:p>
        </p:txBody>
      </p:sp>
    </p:spTree>
    <p:extLst>
      <p:ext uri="{BB962C8B-B14F-4D97-AF65-F5344CB8AC3E}">
        <p14:creationId xmlns:p14="http://schemas.microsoft.com/office/powerpoint/2010/main" val="414452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0315ad85f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0315ad85f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Meg</a:t>
            </a:r>
            <a:endParaRPr/>
          </a:p>
        </p:txBody>
      </p:sp>
    </p:spTree>
    <p:extLst>
      <p:ext uri="{BB962C8B-B14F-4D97-AF65-F5344CB8AC3E}">
        <p14:creationId xmlns:p14="http://schemas.microsoft.com/office/powerpoint/2010/main" val="303508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5"/>
        <p:cNvGrpSpPr/>
        <p:nvPr/>
      </p:nvGrpSpPr>
      <p:grpSpPr>
        <a:xfrm>
          <a:off x="0" y="0"/>
          <a:ext cx="0" cy="0"/>
          <a:chOff x="0" y="0"/>
          <a:chExt cx="0" cy="0"/>
        </a:xfrm>
      </p:grpSpPr>
      <p:sp>
        <p:nvSpPr>
          <p:cNvPr id="66" name="Google Shape;66;p15"/>
          <p:cNvSpPr/>
          <p:nvPr/>
        </p:nvSpPr>
        <p:spPr>
          <a:xfrm>
            <a:off x="334900" y="2314323"/>
            <a:ext cx="8474100" cy="2503500"/>
          </a:xfrm>
          <a:prstGeom prst="rect">
            <a:avLst/>
          </a:prstGeom>
          <a:solidFill>
            <a:srgbClr val="46535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7" name="Google Shape;67;p15"/>
          <p:cNvSpPr txBox="1">
            <a:spLocks noGrp="1"/>
          </p:cNvSpPr>
          <p:nvPr>
            <p:ph type="ctrTitle"/>
          </p:nvPr>
        </p:nvSpPr>
        <p:spPr>
          <a:xfrm>
            <a:off x="435893" y="765323"/>
            <a:ext cx="8245200" cy="11064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2700"/>
              <a:buFont typeface="Arial Black"/>
              <a:buNone/>
              <a:defRPr sz="2700">
                <a:solidFill>
                  <a:srgbClr val="3F3F3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8" name="Google Shape;68;p15"/>
          <p:cNvSpPr txBox="1">
            <a:spLocks noGrp="1"/>
          </p:cNvSpPr>
          <p:nvPr>
            <p:ph type="subTitle" idx="1"/>
          </p:nvPr>
        </p:nvSpPr>
        <p:spPr>
          <a:xfrm>
            <a:off x="435895" y="1871584"/>
            <a:ext cx="8245200" cy="442800"/>
          </a:xfrm>
          <a:prstGeom prst="rect">
            <a:avLst/>
          </a:prstGeom>
          <a:noFill/>
          <a:ln>
            <a:noFill/>
          </a:ln>
        </p:spPr>
        <p:txBody>
          <a:bodyPr spcFirstLastPara="1" wrap="square" lIns="68575" tIns="34275" rIns="68575" bIns="34275" anchor="t" anchorCtr="0">
            <a:noAutofit/>
          </a:bodyPr>
          <a:lstStyle>
            <a:lvl1pPr lvl="0" algn="l" rtl="0">
              <a:lnSpc>
                <a:spcPct val="110000"/>
              </a:lnSpc>
              <a:spcBef>
                <a:spcPts val="200"/>
              </a:spcBef>
              <a:spcAft>
                <a:spcPts val="0"/>
              </a:spcAft>
              <a:buSzPts val="1100"/>
              <a:buNone/>
              <a:defRPr sz="1200" cap="none">
                <a:solidFill>
                  <a:schemeClr val="accent1"/>
                </a:solidFill>
              </a:defRPr>
            </a:lvl1pPr>
            <a:lvl2pPr lvl="1" algn="ctr" rtl="0">
              <a:spcBef>
                <a:spcPts val="500"/>
              </a:spcBef>
              <a:spcAft>
                <a:spcPts val="0"/>
              </a:spcAft>
              <a:buSzPts val="1000"/>
              <a:buNone/>
              <a:defRPr>
                <a:solidFill>
                  <a:srgbClr val="888888"/>
                </a:solidFill>
              </a:defRPr>
            </a:lvl2pPr>
            <a:lvl3pPr lvl="2" algn="ctr" rtl="0">
              <a:spcBef>
                <a:spcPts val="500"/>
              </a:spcBef>
              <a:spcAft>
                <a:spcPts val="0"/>
              </a:spcAft>
              <a:buSzPts val="900"/>
              <a:buNone/>
              <a:defRPr>
                <a:solidFill>
                  <a:srgbClr val="888888"/>
                </a:solidFill>
              </a:defRPr>
            </a:lvl3pPr>
            <a:lvl4pPr lvl="3" algn="ctr" rtl="0">
              <a:spcBef>
                <a:spcPts val="500"/>
              </a:spcBef>
              <a:spcAft>
                <a:spcPts val="0"/>
              </a:spcAft>
              <a:buSzPts val="800"/>
              <a:buNone/>
              <a:defRPr>
                <a:solidFill>
                  <a:srgbClr val="888888"/>
                </a:solidFill>
              </a:defRPr>
            </a:lvl4pPr>
            <a:lvl5pPr lvl="4" algn="ctr" rtl="0">
              <a:spcBef>
                <a:spcPts val="500"/>
              </a:spcBef>
              <a:spcAft>
                <a:spcPts val="0"/>
              </a:spcAft>
              <a:buSzPts val="800"/>
              <a:buNone/>
              <a:defRPr>
                <a:solidFill>
                  <a:srgbClr val="888888"/>
                </a:solidFill>
              </a:defRPr>
            </a:lvl5pPr>
            <a:lvl6pPr lvl="5" algn="ctr" rtl="0">
              <a:spcBef>
                <a:spcPts val="500"/>
              </a:spcBef>
              <a:spcAft>
                <a:spcPts val="0"/>
              </a:spcAft>
              <a:buSzPts val="800"/>
              <a:buNone/>
              <a:defRPr>
                <a:solidFill>
                  <a:srgbClr val="888888"/>
                </a:solidFill>
              </a:defRPr>
            </a:lvl6pPr>
            <a:lvl7pPr lvl="6" algn="ctr" rtl="0">
              <a:spcBef>
                <a:spcPts val="500"/>
              </a:spcBef>
              <a:spcAft>
                <a:spcPts val="0"/>
              </a:spcAft>
              <a:buSzPts val="800"/>
              <a:buNone/>
              <a:defRPr>
                <a:solidFill>
                  <a:srgbClr val="888888"/>
                </a:solidFill>
              </a:defRPr>
            </a:lvl7pPr>
            <a:lvl8pPr lvl="7" algn="ctr" rtl="0">
              <a:spcBef>
                <a:spcPts val="500"/>
              </a:spcBef>
              <a:spcAft>
                <a:spcPts val="0"/>
              </a:spcAft>
              <a:buSzPts val="800"/>
              <a:buNone/>
              <a:defRPr>
                <a:solidFill>
                  <a:srgbClr val="888888"/>
                </a:solidFill>
              </a:defRPr>
            </a:lvl8pPr>
            <a:lvl9pPr lvl="8" algn="ctr" rtl="0">
              <a:spcBef>
                <a:spcPts val="500"/>
              </a:spcBef>
              <a:spcAft>
                <a:spcPts val="500"/>
              </a:spcAft>
              <a:buSzPts val="800"/>
              <a:buNone/>
              <a:defRPr>
                <a:solidFill>
                  <a:srgbClr val="888888"/>
                </a:solidFill>
              </a:defRPr>
            </a:lvl9pPr>
          </a:lstStyle>
          <a:p>
            <a:endParaRPr/>
          </a:p>
        </p:txBody>
      </p:sp>
      <p:sp>
        <p:nvSpPr>
          <p:cNvPr id="69" name="Google Shape;69;p15"/>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5"/>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5"/>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7"/>
        <p:cNvGrpSpPr/>
        <p:nvPr/>
      </p:nvGrpSpPr>
      <p:grpSpPr>
        <a:xfrm>
          <a:off x="0" y="0"/>
          <a:ext cx="0" cy="0"/>
          <a:chOff x="0" y="0"/>
          <a:chExt cx="0" cy="0"/>
        </a:xfrm>
      </p:grpSpPr>
      <p:sp>
        <p:nvSpPr>
          <p:cNvPr id="128" name="Google Shape;128;p24"/>
          <p:cNvSpPr/>
          <p:nvPr/>
        </p:nvSpPr>
        <p:spPr>
          <a:xfrm>
            <a:off x="6032565" y="477836"/>
            <a:ext cx="2762100" cy="4361700"/>
          </a:xfrm>
          <a:prstGeom prst="rect">
            <a:avLst/>
          </a:prstGeom>
          <a:solidFill>
            <a:srgbClr val="F2F2F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9" name="Google Shape;129;p24"/>
          <p:cNvSpPr txBox="1">
            <a:spLocks noGrp="1"/>
          </p:cNvSpPr>
          <p:nvPr>
            <p:ph type="title"/>
          </p:nvPr>
        </p:nvSpPr>
        <p:spPr>
          <a:xfrm>
            <a:off x="435893" y="533314"/>
            <a:ext cx="5488800" cy="7170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800"/>
              <a:buFont typeface="Arial Black"/>
              <a:buNone/>
              <a:defRPr sz="1800" b="0">
                <a:solidFill>
                  <a:srgbClr val="3F3F3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4"/>
          <p:cNvSpPr txBox="1">
            <a:spLocks noGrp="1"/>
          </p:cNvSpPr>
          <p:nvPr>
            <p:ph type="body" idx="1"/>
          </p:nvPr>
        </p:nvSpPr>
        <p:spPr>
          <a:xfrm>
            <a:off x="435894" y="1485900"/>
            <a:ext cx="5488800" cy="2919600"/>
          </a:xfrm>
          <a:prstGeom prst="rect">
            <a:avLst/>
          </a:prstGeom>
          <a:noFill/>
          <a:ln>
            <a:noFill/>
          </a:ln>
        </p:spPr>
        <p:txBody>
          <a:bodyPr spcFirstLastPara="1" wrap="square" lIns="68575" tIns="34275" rIns="68575" bIns="34275" anchor="ctr" anchorCtr="0">
            <a:noAutofit/>
          </a:bodyPr>
          <a:lstStyle>
            <a:lvl1pPr marL="457200" lvl="0" indent="-317500" algn="l" rtl="0">
              <a:lnSpc>
                <a:spcPct val="110000"/>
              </a:lnSpc>
              <a:spcBef>
                <a:spcPts val="300"/>
              </a:spcBef>
              <a:spcAft>
                <a:spcPts val="0"/>
              </a:spcAft>
              <a:buSzPts val="1400"/>
              <a:buChar char="◼"/>
              <a:defRPr sz="1500">
                <a:solidFill>
                  <a:srgbClr val="3F3F3F"/>
                </a:solidFill>
              </a:defRPr>
            </a:lvl1pPr>
            <a:lvl2pPr marL="914400" lvl="1" indent="-304800" algn="l" rtl="0">
              <a:spcBef>
                <a:spcPts val="500"/>
              </a:spcBef>
              <a:spcAft>
                <a:spcPts val="0"/>
              </a:spcAft>
              <a:buSzPts val="1200"/>
              <a:buChar char="◼"/>
              <a:defRPr sz="1400">
                <a:solidFill>
                  <a:srgbClr val="3F3F3F"/>
                </a:solidFill>
              </a:defRPr>
            </a:lvl2pPr>
            <a:lvl3pPr marL="1371600" lvl="2" indent="-298450" algn="l" rtl="0">
              <a:spcBef>
                <a:spcPts val="500"/>
              </a:spcBef>
              <a:spcAft>
                <a:spcPts val="0"/>
              </a:spcAft>
              <a:buSzPts val="1100"/>
              <a:buChar char="◼"/>
              <a:defRPr sz="1200">
                <a:solidFill>
                  <a:srgbClr val="3F3F3F"/>
                </a:solidFill>
              </a:defRPr>
            </a:lvl3pPr>
            <a:lvl4pPr marL="1828800" lvl="3" indent="-292100" algn="l" rtl="0">
              <a:spcBef>
                <a:spcPts val="500"/>
              </a:spcBef>
              <a:spcAft>
                <a:spcPts val="0"/>
              </a:spcAft>
              <a:buSzPts val="1000"/>
              <a:buChar char="◼"/>
              <a:defRPr sz="1100">
                <a:solidFill>
                  <a:srgbClr val="3F3F3F"/>
                </a:solidFill>
              </a:defRPr>
            </a:lvl4pPr>
            <a:lvl5pPr marL="2286000" lvl="4" indent="-292100" algn="l" rtl="0">
              <a:spcBef>
                <a:spcPts val="500"/>
              </a:spcBef>
              <a:spcAft>
                <a:spcPts val="0"/>
              </a:spcAft>
              <a:buSzPts val="1000"/>
              <a:buChar char="◼"/>
              <a:defRPr sz="1100">
                <a:solidFill>
                  <a:srgbClr val="3F3F3F"/>
                </a:solidFill>
              </a:defRPr>
            </a:lvl5pPr>
            <a:lvl6pPr marL="2743200" lvl="5" indent="-292100" algn="l" rtl="0">
              <a:spcBef>
                <a:spcPts val="500"/>
              </a:spcBef>
              <a:spcAft>
                <a:spcPts val="0"/>
              </a:spcAft>
              <a:buSzPts val="1000"/>
              <a:buChar char="◼"/>
              <a:defRPr sz="1100">
                <a:solidFill>
                  <a:schemeClr val="dk2"/>
                </a:solidFill>
              </a:defRPr>
            </a:lvl6pPr>
            <a:lvl7pPr marL="3200400" lvl="6" indent="-292100" algn="l" rtl="0">
              <a:spcBef>
                <a:spcPts val="500"/>
              </a:spcBef>
              <a:spcAft>
                <a:spcPts val="0"/>
              </a:spcAft>
              <a:buSzPts val="1000"/>
              <a:buChar char="◼"/>
              <a:defRPr sz="1100">
                <a:solidFill>
                  <a:schemeClr val="dk2"/>
                </a:solidFill>
              </a:defRPr>
            </a:lvl7pPr>
            <a:lvl8pPr marL="3657600" lvl="7" indent="-292100" algn="l" rtl="0">
              <a:spcBef>
                <a:spcPts val="500"/>
              </a:spcBef>
              <a:spcAft>
                <a:spcPts val="0"/>
              </a:spcAft>
              <a:buSzPts val="1000"/>
              <a:buChar char="◼"/>
              <a:defRPr sz="1100">
                <a:solidFill>
                  <a:schemeClr val="dk2"/>
                </a:solidFill>
              </a:defRPr>
            </a:lvl8pPr>
            <a:lvl9pPr marL="4114800" lvl="8" indent="-292100" algn="l" rtl="0">
              <a:spcBef>
                <a:spcPts val="500"/>
              </a:spcBef>
              <a:spcAft>
                <a:spcPts val="500"/>
              </a:spcAft>
              <a:buSzPts val="1000"/>
              <a:buChar char="◼"/>
              <a:defRPr sz="1100">
                <a:solidFill>
                  <a:schemeClr val="dk2"/>
                </a:solidFill>
              </a:defRPr>
            </a:lvl9pPr>
          </a:lstStyle>
          <a:p>
            <a:endParaRPr/>
          </a:p>
        </p:txBody>
      </p:sp>
      <p:sp>
        <p:nvSpPr>
          <p:cNvPr id="131" name="Google Shape;131;p24"/>
          <p:cNvSpPr txBox="1">
            <a:spLocks noGrp="1"/>
          </p:cNvSpPr>
          <p:nvPr>
            <p:ph type="body" idx="2"/>
          </p:nvPr>
        </p:nvSpPr>
        <p:spPr>
          <a:xfrm>
            <a:off x="6272595" y="2286000"/>
            <a:ext cx="2273700" cy="21195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200"/>
              </a:spcBef>
              <a:spcAft>
                <a:spcPts val="0"/>
              </a:spcAft>
              <a:buSzPts val="1100"/>
              <a:buNone/>
              <a:defRPr sz="1200">
                <a:solidFill>
                  <a:srgbClr val="3F3F3F"/>
                </a:solidFill>
              </a:defRPr>
            </a:lvl1pPr>
            <a:lvl2pPr marL="914400" lvl="1" indent="-228600" algn="l" rtl="0">
              <a:spcBef>
                <a:spcPts val="500"/>
              </a:spcBef>
              <a:spcAft>
                <a:spcPts val="0"/>
              </a:spcAft>
              <a:buSzPts val="800"/>
              <a:buNone/>
              <a:defRPr sz="800"/>
            </a:lvl2pPr>
            <a:lvl3pPr marL="1371600" lvl="2" indent="-228600" algn="l" rtl="0">
              <a:spcBef>
                <a:spcPts val="500"/>
              </a:spcBef>
              <a:spcAft>
                <a:spcPts val="0"/>
              </a:spcAft>
              <a:buSzPts val="700"/>
              <a:buNone/>
              <a:defRPr sz="800"/>
            </a:lvl3pPr>
            <a:lvl4pPr marL="1828800" lvl="3" indent="-228600" algn="l" rtl="0">
              <a:spcBef>
                <a:spcPts val="500"/>
              </a:spcBef>
              <a:spcAft>
                <a:spcPts val="0"/>
              </a:spcAft>
              <a:buSzPts val="600"/>
              <a:buNone/>
              <a:defRPr sz="700"/>
            </a:lvl4pPr>
            <a:lvl5pPr marL="2286000" lvl="4" indent="-228600" algn="l" rtl="0">
              <a:spcBef>
                <a:spcPts val="500"/>
              </a:spcBef>
              <a:spcAft>
                <a:spcPts val="0"/>
              </a:spcAft>
              <a:buSzPts val="600"/>
              <a:buNone/>
              <a:defRPr sz="700"/>
            </a:lvl5pPr>
            <a:lvl6pPr marL="2743200" lvl="5" indent="-228600" algn="l" rtl="0">
              <a:spcBef>
                <a:spcPts val="500"/>
              </a:spcBef>
              <a:spcAft>
                <a:spcPts val="0"/>
              </a:spcAft>
              <a:buSzPts val="600"/>
              <a:buNone/>
              <a:defRPr sz="700"/>
            </a:lvl6pPr>
            <a:lvl7pPr marL="3200400" lvl="6" indent="-228600" algn="l" rtl="0">
              <a:spcBef>
                <a:spcPts val="500"/>
              </a:spcBef>
              <a:spcAft>
                <a:spcPts val="0"/>
              </a:spcAft>
              <a:buSzPts val="600"/>
              <a:buNone/>
              <a:defRPr sz="700"/>
            </a:lvl7pPr>
            <a:lvl8pPr marL="3657600" lvl="7" indent="-228600" algn="l" rtl="0">
              <a:spcBef>
                <a:spcPts val="500"/>
              </a:spcBef>
              <a:spcAft>
                <a:spcPts val="0"/>
              </a:spcAft>
              <a:buSzPts val="600"/>
              <a:buNone/>
              <a:defRPr sz="700"/>
            </a:lvl8pPr>
            <a:lvl9pPr marL="4114800" lvl="8" indent="-228600" algn="l" rtl="0">
              <a:spcBef>
                <a:spcPts val="500"/>
              </a:spcBef>
              <a:spcAft>
                <a:spcPts val="500"/>
              </a:spcAft>
              <a:buSzPts val="600"/>
              <a:buNone/>
              <a:defRPr sz="700"/>
            </a:lvl9pPr>
          </a:lstStyle>
          <a:p>
            <a:endParaRPr/>
          </a:p>
        </p:txBody>
      </p:sp>
      <p:sp>
        <p:nvSpPr>
          <p:cNvPr id="132" name="Google Shape;132;p24"/>
          <p:cNvSpPr txBox="1">
            <a:spLocks noGrp="1"/>
          </p:cNvSpPr>
          <p:nvPr>
            <p:ph type="dt" idx="10"/>
          </p:nvPr>
        </p:nvSpPr>
        <p:spPr>
          <a:xfrm>
            <a:off x="5704463" y="4842687"/>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4"/>
          <p:cNvSpPr txBox="1">
            <a:spLocks noGrp="1"/>
          </p:cNvSpPr>
          <p:nvPr>
            <p:ph type="ftr" idx="11"/>
          </p:nvPr>
        </p:nvSpPr>
        <p:spPr>
          <a:xfrm>
            <a:off x="435894" y="4839442"/>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4"/>
          <p:cNvSpPr txBox="1">
            <a:spLocks noGrp="1"/>
          </p:cNvSpPr>
          <p:nvPr>
            <p:ph type="sldNum" idx="12"/>
          </p:nvPr>
        </p:nvSpPr>
        <p:spPr>
          <a:xfrm>
            <a:off x="7918725" y="4842687"/>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5" name="Google Shape;135;p24"/>
          <p:cNvCxnSpPr/>
          <p:nvPr/>
        </p:nvCxnSpPr>
        <p:spPr>
          <a:xfrm>
            <a:off x="6272595" y="2085975"/>
            <a:ext cx="2273700" cy="0"/>
          </a:xfrm>
          <a:prstGeom prst="straightConnector1">
            <a:avLst/>
          </a:prstGeom>
          <a:noFill/>
          <a:ln w="12700" cap="flat" cmpd="sng">
            <a:solidFill>
              <a:srgbClr val="262626"/>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435895" y="3520042"/>
            <a:ext cx="8272200" cy="4251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800"/>
              <a:buFont typeface="Arial Black"/>
              <a:buNone/>
              <a:defRPr sz="1800" b="0">
                <a:solidFill>
                  <a:srgbClr val="3F3F3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5"/>
          <p:cNvSpPr>
            <a:spLocks noGrp="1"/>
          </p:cNvSpPr>
          <p:nvPr>
            <p:ph type="pic" idx="2"/>
          </p:nvPr>
        </p:nvSpPr>
        <p:spPr>
          <a:xfrm>
            <a:off x="335863" y="481013"/>
            <a:ext cx="8468100" cy="2738400"/>
          </a:xfrm>
          <a:prstGeom prst="rect">
            <a:avLst/>
          </a:prstGeom>
          <a:noFill/>
          <a:ln>
            <a:noFill/>
          </a:ln>
        </p:spPr>
        <p:txBody>
          <a:bodyPr spcFirstLastPara="1" wrap="square" lIns="68575" tIns="34275" rIns="68575" bIns="34275" anchor="t" anchorCtr="0">
            <a:noAutofit/>
          </a:bodyPr>
          <a:lstStyle>
            <a:lvl1pPr marR="0" lvl="0" algn="ctr" rtl="0">
              <a:lnSpc>
                <a:spcPct val="110000"/>
              </a:lnSpc>
              <a:spcBef>
                <a:spcPts val="200"/>
              </a:spcBef>
              <a:spcAft>
                <a:spcPts val="0"/>
              </a:spcAft>
              <a:buClr>
                <a:schemeClr val="accent1"/>
              </a:buClr>
              <a:buSzPts val="1100"/>
              <a:buFont typeface="Noto Sans Symbols"/>
              <a:buNone/>
              <a:defRPr sz="1200" b="0" i="0" u="none" strike="noStrike" cap="none">
                <a:solidFill>
                  <a:srgbClr val="3F3F3F"/>
                </a:solidFill>
                <a:latin typeface="Arial"/>
                <a:ea typeface="Arial"/>
                <a:cs typeface="Arial"/>
                <a:sym typeface="Arial"/>
              </a:defRPr>
            </a:lvl1pPr>
            <a:lvl2pPr marR="0" lvl="1" algn="l" rtl="0">
              <a:spcBef>
                <a:spcPts val="500"/>
              </a:spcBef>
              <a:spcAft>
                <a:spcPts val="0"/>
              </a:spcAft>
              <a:buClr>
                <a:schemeClr val="accent1"/>
              </a:buClr>
              <a:buSzPts val="1100"/>
              <a:buFont typeface="Noto Sans Symbols"/>
              <a:buNone/>
              <a:defRPr sz="1200" b="0" i="0" u="none" strike="noStrike" cap="none">
                <a:solidFill>
                  <a:srgbClr val="3F3F3F"/>
                </a:solidFill>
                <a:latin typeface="Arial"/>
                <a:ea typeface="Arial"/>
                <a:cs typeface="Arial"/>
                <a:sym typeface="Arial"/>
              </a:defRPr>
            </a:lvl2pPr>
            <a:lvl3pPr marR="0" lvl="2" algn="l" rtl="0">
              <a:spcBef>
                <a:spcPts val="500"/>
              </a:spcBef>
              <a:spcAft>
                <a:spcPts val="0"/>
              </a:spcAft>
              <a:buClr>
                <a:schemeClr val="accent1"/>
              </a:buClr>
              <a:buSzPts val="1100"/>
              <a:buFont typeface="Noto Sans Symbols"/>
              <a:buNone/>
              <a:defRPr sz="1200" b="0" i="0" u="none" strike="noStrike" cap="none">
                <a:solidFill>
                  <a:srgbClr val="3F3F3F"/>
                </a:solidFill>
                <a:latin typeface="Arial"/>
                <a:ea typeface="Arial"/>
                <a:cs typeface="Arial"/>
                <a:sym typeface="Arial"/>
              </a:defRPr>
            </a:lvl3pPr>
            <a:lvl4pPr marR="0" lvl="3" algn="l" rtl="0">
              <a:spcBef>
                <a:spcPts val="500"/>
              </a:spcBef>
              <a:spcAft>
                <a:spcPts val="0"/>
              </a:spcAft>
              <a:buClr>
                <a:schemeClr val="accent1"/>
              </a:buClr>
              <a:buSzPts val="1100"/>
              <a:buFont typeface="Noto Sans Symbols"/>
              <a:buNone/>
              <a:defRPr sz="1200" b="0" i="0" u="none" strike="noStrike" cap="none">
                <a:solidFill>
                  <a:srgbClr val="3F3F3F"/>
                </a:solidFill>
                <a:latin typeface="Arial"/>
                <a:ea typeface="Arial"/>
                <a:cs typeface="Arial"/>
                <a:sym typeface="Arial"/>
              </a:defRPr>
            </a:lvl4pPr>
            <a:lvl5pPr marR="0" lvl="4" algn="l" rtl="0">
              <a:spcBef>
                <a:spcPts val="500"/>
              </a:spcBef>
              <a:spcAft>
                <a:spcPts val="0"/>
              </a:spcAft>
              <a:buClr>
                <a:schemeClr val="accent1"/>
              </a:buClr>
              <a:buSzPts val="1100"/>
              <a:buFont typeface="Noto Sans Symbols"/>
              <a:buNone/>
              <a:defRPr sz="1200" b="0" i="0" u="none" strike="noStrike" cap="none">
                <a:solidFill>
                  <a:srgbClr val="3F3F3F"/>
                </a:solidFill>
                <a:latin typeface="Arial"/>
                <a:ea typeface="Arial"/>
                <a:cs typeface="Arial"/>
                <a:sym typeface="Arial"/>
              </a:defRPr>
            </a:lvl5pPr>
            <a:lvl6pPr marR="0" lvl="5" algn="l" rtl="0">
              <a:spcBef>
                <a:spcPts val="500"/>
              </a:spcBef>
              <a:spcAft>
                <a:spcPts val="0"/>
              </a:spcAft>
              <a:buClr>
                <a:schemeClr val="accent2"/>
              </a:buClr>
              <a:buSzPts val="1100"/>
              <a:buFont typeface="Noto Sans Symbols"/>
              <a:buNone/>
              <a:defRPr sz="1200" b="0" i="0" u="none" strike="noStrike" cap="none">
                <a:solidFill>
                  <a:schemeClr val="dk2"/>
                </a:solidFill>
                <a:latin typeface="Arial"/>
                <a:ea typeface="Arial"/>
                <a:cs typeface="Arial"/>
                <a:sym typeface="Arial"/>
              </a:defRPr>
            </a:lvl6pPr>
            <a:lvl7pPr marR="0" lvl="6" algn="l" rtl="0">
              <a:spcBef>
                <a:spcPts val="500"/>
              </a:spcBef>
              <a:spcAft>
                <a:spcPts val="0"/>
              </a:spcAft>
              <a:buClr>
                <a:schemeClr val="accent2"/>
              </a:buClr>
              <a:buSzPts val="1100"/>
              <a:buFont typeface="Noto Sans Symbols"/>
              <a:buNone/>
              <a:defRPr sz="1200" b="0" i="0" u="none" strike="noStrike" cap="none">
                <a:solidFill>
                  <a:schemeClr val="dk2"/>
                </a:solidFill>
                <a:latin typeface="Arial"/>
                <a:ea typeface="Arial"/>
                <a:cs typeface="Arial"/>
                <a:sym typeface="Arial"/>
              </a:defRPr>
            </a:lvl7pPr>
            <a:lvl8pPr marR="0" lvl="7" algn="l" rtl="0">
              <a:spcBef>
                <a:spcPts val="500"/>
              </a:spcBef>
              <a:spcAft>
                <a:spcPts val="0"/>
              </a:spcAft>
              <a:buClr>
                <a:schemeClr val="accent2"/>
              </a:buClr>
              <a:buSzPts val="1100"/>
              <a:buFont typeface="Noto Sans Symbols"/>
              <a:buNone/>
              <a:defRPr sz="1200" b="0" i="0" u="none" strike="noStrike" cap="none">
                <a:solidFill>
                  <a:schemeClr val="dk2"/>
                </a:solidFill>
                <a:latin typeface="Arial"/>
                <a:ea typeface="Arial"/>
                <a:cs typeface="Arial"/>
                <a:sym typeface="Arial"/>
              </a:defRPr>
            </a:lvl8pPr>
            <a:lvl9pPr marR="0" lvl="8" algn="l" rtl="0">
              <a:spcBef>
                <a:spcPts val="500"/>
              </a:spcBef>
              <a:spcAft>
                <a:spcPts val="500"/>
              </a:spcAft>
              <a:buClr>
                <a:schemeClr val="accent2"/>
              </a:buClr>
              <a:buSzPts val="1100"/>
              <a:buFont typeface="Noto Sans Symbols"/>
              <a:buNone/>
              <a:defRPr sz="1200" b="0" i="0" u="none" strike="noStrike" cap="none">
                <a:solidFill>
                  <a:schemeClr val="dk2"/>
                </a:solidFill>
                <a:latin typeface="Arial"/>
                <a:ea typeface="Arial"/>
                <a:cs typeface="Arial"/>
                <a:sym typeface="Arial"/>
              </a:defRPr>
            </a:lvl9pPr>
          </a:lstStyle>
          <a:p>
            <a:endParaRPr/>
          </a:p>
        </p:txBody>
      </p:sp>
      <p:sp>
        <p:nvSpPr>
          <p:cNvPr id="139" name="Google Shape;139;p25"/>
          <p:cNvSpPr txBox="1">
            <a:spLocks noGrp="1"/>
          </p:cNvSpPr>
          <p:nvPr>
            <p:ph type="body" idx="1"/>
          </p:nvPr>
        </p:nvSpPr>
        <p:spPr>
          <a:xfrm>
            <a:off x="435894" y="3945095"/>
            <a:ext cx="8272200" cy="7485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200"/>
              </a:spcBef>
              <a:spcAft>
                <a:spcPts val="0"/>
              </a:spcAft>
              <a:buSzPts val="1100"/>
              <a:buNone/>
              <a:defRPr sz="1200"/>
            </a:lvl1pPr>
            <a:lvl2pPr marL="914400" lvl="1" indent="-228600" algn="l" rtl="0">
              <a:spcBef>
                <a:spcPts val="500"/>
              </a:spcBef>
              <a:spcAft>
                <a:spcPts val="0"/>
              </a:spcAft>
              <a:buSzPts val="800"/>
              <a:buNone/>
              <a:defRPr sz="900"/>
            </a:lvl2pPr>
            <a:lvl3pPr marL="1371600" lvl="2" indent="-228600" algn="l" rtl="0">
              <a:spcBef>
                <a:spcPts val="500"/>
              </a:spcBef>
              <a:spcAft>
                <a:spcPts val="0"/>
              </a:spcAft>
              <a:buSzPts val="700"/>
              <a:buNone/>
              <a:defRPr sz="800"/>
            </a:lvl3pPr>
            <a:lvl4pPr marL="1828800" lvl="3" indent="-228600" algn="l" rtl="0">
              <a:spcBef>
                <a:spcPts val="500"/>
              </a:spcBef>
              <a:spcAft>
                <a:spcPts val="0"/>
              </a:spcAft>
              <a:buSzPts val="600"/>
              <a:buNone/>
              <a:defRPr sz="700"/>
            </a:lvl4pPr>
            <a:lvl5pPr marL="2286000" lvl="4" indent="-228600" algn="l" rtl="0">
              <a:spcBef>
                <a:spcPts val="500"/>
              </a:spcBef>
              <a:spcAft>
                <a:spcPts val="0"/>
              </a:spcAft>
              <a:buSzPts val="600"/>
              <a:buNone/>
              <a:defRPr sz="700"/>
            </a:lvl5pPr>
            <a:lvl6pPr marL="2743200" lvl="5" indent="-228600" algn="l" rtl="0">
              <a:spcBef>
                <a:spcPts val="500"/>
              </a:spcBef>
              <a:spcAft>
                <a:spcPts val="0"/>
              </a:spcAft>
              <a:buSzPts val="600"/>
              <a:buNone/>
              <a:defRPr sz="700"/>
            </a:lvl6pPr>
            <a:lvl7pPr marL="3200400" lvl="6" indent="-228600" algn="l" rtl="0">
              <a:spcBef>
                <a:spcPts val="500"/>
              </a:spcBef>
              <a:spcAft>
                <a:spcPts val="0"/>
              </a:spcAft>
              <a:buSzPts val="600"/>
              <a:buNone/>
              <a:defRPr sz="700"/>
            </a:lvl7pPr>
            <a:lvl8pPr marL="3657600" lvl="7" indent="-228600" algn="l" rtl="0">
              <a:spcBef>
                <a:spcPts val="500"/>
              </a:spcBef>
              <a:spcAft>
                <a:spcPts val="0"/>
              </a:spcAft>
              <a:buSzPts val="600"/>
              <a:buNone/>
              <a:defRPr sz="700"/>
            </a:lvl8pPr>
            <a:lvl9pPr marL="4114800" lvl="8" indent="-228600" algn="l" rtl="0">
              <a:spcBef>
                <a:spcPts val="500"/>
              </a:spcBef>
              <a:spcAft>
                <a:spcPts val="500"/>
              </a:spcAft>
              <a:buSzPts val="600"/>
              <a:buNone/>
              <a:defRPr sz="700"/>
            </a:lvl9pPr>
          </a:lstStyle>
          <a:p>
            <a:endParaRPr/>
          </a:p>
        </p:txBody>
      </p:sp>
      <p:sp>
        <p:nvSpPr>
          <p:cNvPr id="140" name="Google Shape;140;p25"/>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5"/>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5"/>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435894" y="526617"/>
            <a:ext cx="8272200" cy="7602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26"/>
          <p:cNvSpPr txBox="1">
            <a:spLocks noGrp="1"/>
          </p:cNvSpPr>
          <p:nvPr>
            <p:ph type="body" idx="1"/>
          </p:nvPr>
        </p:nvSpPr>
        <p:spPr>
          <a:xfrm rot="5400000">
            <a:off x="3202506" y="-1014599"/>
            <a:ext cx="2739000" cy="8272200"/>
          </a:xfrm>
          <a:prstGeom prst="rect">
            <a:avLst/>
          </a:prstGeom>
          <a:noFill/>
          <a:ln>
            <a:noFill/>
          </a:ln>
        </p:spPr>
        <p:txBody>
          <a:bodyPr spcFirstLastPara="1" wrap="square" lIns="68575" tIns="34275" rIns="68575" bIns="34275" anchor="t" anchorCtr="0">
            <a:noAutofit/>
          </a:bodyPr>
          <a:lstStyle>
            <a:lvl1pPr marL="457200" lvl="0" indent="-304800" algn="l" rtl="0">
              <a:lnSpc>
                <a:spcPct val="110000"/>
              </a:lnSpc>
              <a:spcBef>
                <a:spcPts val="300"/>
              </a:spcBef>
              <a:spcAft>
                <a:spcPts val="0"/>
              </a:spcAft>
              <a:buSzPts val="1200"/>
              <a:buChar char="◼"/>
              <a:defRPr/>
            </a:lvl1pPr>
            <a:lvl2pPr marL="914400" lvl="1" indent="-292100" algn="l" rtl="0">
              <a:spcBef>
                <a:spcPts val="500"/>
              </a:spcBef>
              <a:spcAft>
                <a:spcPts val="0"/>
              </a:spcAft>
              <a:buSzPts val="1000"/>
              <a:buChar char="◼"/>
              <a:defRPr/>
            </a:lvl2pPr>
            <a:lvl3pPr marL="1371600" lvl="2" indent="-285750" algn="l" rtl="0">
              <a:spcBef>
                <a:spcPts val="500"/>
              </a:spcBef>
              <a:spcAft>
                <a:spcPts val="0"/>
              </a:spcAft>
              <a:buSzPts val="900"/>
              <a:buChar char="◼"/>
              <a:defRPr/>
            </a:lvl3pPr>
            <a:lvl4pPr marL="1828800" lvl="3" indent="-279400" algn="l" rtl="0">
              <a:spcBef>
                <a:spcPts val="500"/>
              </a:spcBef>
              <a:spcAft>
                <a:spcPts val="0"/>
              </a:spcAft>
              <a:buSzPts val="800"/>
              <a:buChar char="◼"/>
              <a:defRPr/>
            </a:lvl4pPr>
            <a:lvl5pPr marL="2286000" lvl="4" indent="-279400" algn="l" rtl="0">
              <a:spcBef>
                <a:spcPts val="500"/>
              </a:spcBef>
              <a:spcAft>
                <a:spcPts val="0"/>
              </a:spcAft>
              <a:buSzPts val="8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146" name="Google Shape;146;p26"/>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6"/>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6"/>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p27"/>
          <p:cNvSpPr/>
          <p:nvPr/>
        </p:nvSpPr>
        <p:spPr>
          <a:xfrm>
            <a:off x="6043613" y="449794"/>
            <a:ext cx="2765400" cy="4362900"/>
          </a:xfrm>
          <a:prstGeom prst="rect">
            <a:avLst/>
          </a:prstGeom>
          <a:solidFill>
            <a:srgbClr val="46535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7"/>
          <p:cNvSpPr txBox="1">
            <a:spLocks noGrp="1"/>
          </p:cNvSpPr>
          <p:nvPr>
            <p:ph type="title"/>
          </p:nvPr>
        </p:nvSpPr>
        <p:spPr>
          <a:xfrm rot="5400000">
            <a:off x="5522100" y="1278900"/>
            <a:ext cx="3605400" cy="23430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rgbClr val="FFFFFF"/>
              </a:buClr>
              <a:buSzPts val="2100"/>
              <a:buFont typeface="Arial Black"/>
              <a:buNone/>
              <a:defRPr>
                <a:solidFill>
                  <a:srgbClr val="FFFFF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27"/>
          <p:cNvSpPr txBox="1">
            <a:spLocks noGrp="1"/>
          </p:cNvSpPr>
          <p:nvPr>
            <p:ph type="body" idx="1"/>
          </p:nvPr>
        </p:nvSpPr>
        <p:spPr>
          <a:xfrm rot="5400000">
            <a:off x="1464111" y="-235200"/>
            <a:ext cx="3605400" cy="5371200"/>
          </a:xfrm>
          <a:prstGeom prst="rect">
            <a:avLst/>
          </a:prstGeom>
          <a:noFill/>
          <a:ln>
            <a:noFill/>
          </a:ln>
        </p:spPr>
        <p:txBody>
          <a:bodyPr spcFirstLastPara="1" wrap="square" lIns="68575" tIns="34275" rIns="68575" bIns="34275" anchor="t"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153" name="Google Shape;153;p27"/>
          <p:cNvSpPr/>
          <p:nvPr/>
        </p:nvSpPr>
        <p:spPr>
          <a:xfrm>
            <a:off x="334900" y="342900"/>
            <a:ext cx="2777400" cy="71400"/>
          </a:xfrm>
          <a:prstGeom prst="rect">
            <a:avLst/>
          </a:prstGeom>
          <a:solidFill>
            <a:srgbClr val="969FA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4" name="Google Shape;154;p27"/>
          <p:cNvSpPr/>
          <p:nvPr/>
        </p:nvSpPr>
        <p:spPr>
          <a:xfrm>
            <a:off x="6031610" y="340232"/>
            <a:ext cx="2777400" cy="74100"/>
          </a:xfrm>
          <a:prstGeom prst="rect">
            <a:avLst/>
          </a:prstGeom>
          <a:solidFill>
            <a:srgbClr val="46535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5" name="Google Shape;155;p27"/>
          <p:cNvSpPr/>
          <p:nvPr/>
        </p:nvSpPr>
        <p:spPr>
          <a:xfrm>
            <a:off x="3181373" y="342900"/>
            <a:ext cx="2777400" cy="687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6" name="Google Shape;156;p27"/>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7"/>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7"/>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2"/>
        <p:cNvGrpSpPr/>
        <p:nvPr/>
      </p:nvGrpSpPr>
      <p:grpSpPr>
        <a:xfrm>
          <a:off x="0" y="0"/>
          <a:ext cx="0" cy="0"/>
          <a:chOff x="0" y="0"/>
          <a:chExt cx="0" cy="0"/>
        </a:xfrm>
      </p:grpSpPr>
      <p:sp>
        <p:nvSpPr>
          <p:cNvPr id="73" name="Google Shape;73;p16"/>
          <p:cNvSpPr/>
          <p:nvPr/>
        </p:nvSpPr>
        <p:spPr>
          <a:xfrm>
            <a:off x="335863" y="450900"/>
            <a:ext cx="2762100" cy="4361700"/>
          </a:xfrm>
          <a:prstGeom prst="rect">
            <a:avLst/>
          </a:prstGeom>
          <a:solidFill>
            <a:srgbClr val="46535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title"/>
          </p:nvPr>
        </p:nvSpPr>
        <p:spPr>
          <a:xfrm>
            <a:off x="575893" y="700088"/>
            <a:ext cx="2273700" cy="12918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FFFFFF"/>
              </a:buClr>
              <a:buSzPts val="1800"/>
              <a:buFont typeface="Arial Black"/>
              <a:buNone/>
              <a:defRPr sz="1800" b="0">
                <a:solidFill>
                  <a:srgbClr val="FFFFF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5" name="Google Shape;75;p16"/>
          <p:cNvSpPr txBox="1">
            <a:spLocks noGrp="1"/>
          </p:cNvSpPr>
          <p:nvPr>
            <p:ph type="body" idx="1"/>
          </p:nvPr>
        </p:nvSpPr>
        <p:spPr>
          <a:xfrm>
            <a:off x="3675696" y="884872"/>
            <a:ext cx="4988400" cy="3493500"/>
          </a:xfrm>
          <a:prstGeom prst="rect">
            <a:avLst/>
          </a:prstGeom>
          <a:noFill/>
          <a:ln>
            <a:noFill/>
          </a:ln>
        </p:spPr>
        <p:txBody>
          <a:bodyPr spcFirstLastPara="1" wrap="square" lIns="68575" tIns="34275" rIns="68575" bIns="34275" anchor="ctr" anchorCtr="0">
            <a:noAutofit/>
          </a:bodyPr>
          <a:lstStyle>
            <a:lvl1pPr marL="457200" lvl="0" indent="-317500" algn="l" rtl="0">
              <a:lnSpc>
                <a:spcPct val="110000"/>
              </a:lnSpc>
              <a:spcBef>
                <a:spcPts val="300"/>
              </a:spcBef>
              <a:spcAft>
                <a:spcPts val="0"/>
              </a:spcAft>
              <a:buSzPts val="1400"/>
              <a:buChar char="◼"/>
              <a:defRPr sz="1500">
                <a:solidFill>
                  <a:schemeClr val="dk2"/>
                </a:solidFill>
              </a:defRPr>
            </a:lvl1pPr>
            <a:lvl2pPr marL="914400" lvl="1" indent="-304800" algn="l" rtl="0">
              <a:spcBef>
                <a:spcPts val="500"/>
              </a:spcBef>
              <a:spcAft>
                <a:spcPts val="0"/>
              </a:spcAft>
              <a:buSzPts val="1200"/>
              <a:buChar char="◼"/>
              <a:defRPr sz="1400">
                <a:solidFill>
                  <a:schemeClr val="dk2"/>
                </a:solidFill>
              </a:defRPr>
            </a:lvl2pPr>
            <a:lvl3pPr marL="1371600" lvl="2" indent="-298450" algn="l" rtl="0">
              <a:spcBef>
                <a:spcPts val="500"/>
              </a:spcBef>
              <a:spcAft>
                <a:spcPts val="0"/>
              </a:spcAft>
              <a:buSzPts val="1100"/>
              <a:buChar char="◼"/>
              <a:defRPr sz="1200">
                <a:solidFill>
                  <a:schemeClr val="dk2"/>
                </a:solidFill>
              </a:defRPr>
            </a:lvl3pPr>
            <a:lvl4pPr marL="1828800" lvl="3" indent="-292100" algn="l" rtl="0">
              <a:spcBef>
                <a:spcPts val="500"/>
              </a:spcBef>
              <a:spcAft>
                <a:spcPts val="0"/>
              </a:spcAft>
              <a:buSzPts val="1000"/>
              <a:buChar char="◼"/>
              <a:defRPr sz="1100">
                <a:solidFill>
                  <a:schemeClr val="dk2"/>
                </a:solidFill>
              </a:defRPr>
            </a:lvl4pPr>
            <a:lvl5pPr marL="2286000" lvl="4" indent="-292100" algn="l" rtl="0">
              <a:spcBef>
                <a:spcPts val="500"/>
              </a:spcBef>
              <a:spcAft>
                <a:spcPts val="0"/>
              </a:spcAft>
              <a:buSzPts val="1000"/>
              <a:buChar char="◼"/>
              <a:defRPr sz="1100">
                <a:solidFill>
                  <a:schemeClr val="dk2"/>
                </a:solidFill>
              </a:defRPr>
            </a:lvl5pPr>
            <a:lvl6pPr marL="2743200" lvl="5" indent="-292100" algn="l" rtl="0">
              <a:spcBef>
                <a:spcPts val="500"/>
              </a:spcBef>
              <a:spcAft>
                <a:spcPts val="0"/>
              </a:spcAft>
              <a:buSzPts val="1000"/>
              <a:buChar char="◼"/>
              <a:defRPr sz="1100">
                <a:solidFill>
                  <a:schemeClr val="dk2"/>
                </a:solidFill>
              </a:defRPr>
            </a:lvl6pPr>
            <a:lvl7pPr marL="3200400" lvl="6" indent="-292100" algn="l" rtl="0">
              <a:spcBef>
                <a:spcPts val="500"/>
              </a:spcBef>
              <a:spcAft>
                <a:spcPts val="0"/>
              </a:spcAft>
              <a:buSzPts val="1000"/>
              <a:buChar char="◼"/>
              <a:defRPr sz="1100">
                <a:solidFill>
                  <a:schemeClr val="dk2"/>
                </a:solidFill>
              </a:defRPr>
            </a:lvl7pPr>
            <a:lvl8pPr marL="3657600" lvl="7" indent="-292100" algn="l" rtl="0">
              <a:spcBef>
                <a:spcPts val="500"/>
              </a:spcBef>
              <a:spcAft>
                <a:spcPts val="0"/>
              </a:spcAft>
              <a:buSzPts val="1000"/>
              <a:buChar char="◼"/>
              <a:defRPr sz="1100">
                <a:solidFill>
                  <a:schemeClr val="dk2"/>
                </a:solidFill>
              </a:defRPr>
            </a:lvl8pPr>
            <a:lvl9pPr marL="4114800" lvl="8" indent="-292100" algn="l" rtl="0">
              <a:spcBef>
                <a:spcPts val="500"/>
              </a:spcBef>
              <a:spcAft>
                <a:spcPts val="500"/>
              </a:spcAft>
              <a:buSzPts val="1000"/>
              <a:buChar char="◼"/>
              <a:defRPr sz="1100">
                <a:solidFill>
                  <a:schemeClr val="dk2"/>
                </a:solidFill>
              </a:defRPr>
            </a:lvl9pPr>
          </a:lstStyle>
          <a:p>
            <a:endParaRPr/>
          </a:p>
        </p:txBody>
      </p:sp>
      <p:sp>
        <p:nvSpPr>
          <p:cNvPr id="76" name="Google Shape;76;p16"/>
          <p:cNvSpPr txBox="1">
            <a:spLocks noGrp="1"/>
          </p:cNvSpPr>
          <p:nvPr>
            <p:ph type="body" idx="2"/>
          </p:nvPr>
        </p:nvSpPr>
        <p:spPr>
          <a:xfrm>
            <a:off x="575893" y="2127490"/>
            <a:ext cx="2273700" cy="22512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200"/>
              </a:spcBef>
              <a:spcAft>
                <a:spcPts val="0"/>
              </a:spcAft>
              <a:buSzPts val="1100"/>
              <a:buNone/>
              <a:defRPr sz="1200">
                <a:solidFill>
                  <a:srgbClr val="FFFFFF"/>
                </a:solidFill>
              </a:defRPr>
            </a:lvl1pPr>
            <a:lvl2pPr marL="914400" lvl="1" indent="-228600" algn="l" rtl="0">
              <a:spcBef>
                <a:spcPts val="500"/>
              </a:spcBef>
              <a:spcAft>
                <a:spcPts val="0"/>
              </a:spcAft>
              <a:buSzPts val="800"/>
              <a:buNone/>
              <a:defRPr sz="800"/>
            </a:lvl2pPr>
            <a:lvl3pPr marL="1371600" lvl="2" indent="-228600" algn="l" rtl="0">
              <a:spcBef>
                <a:spcPts val="500"/>
              </a:spcBef>
              <a:spcAft>
                <a:spcPts val="0"/>
              </a:spcAft>
              <a:buSzPts val="700"/>
              <a:buNone/>
              <a:defRPr sz="800"/>
            </a:lvl3pPr>
            <a:lvl4pPr marL="1828800" lvl="3" indent="-228600" algn="l" rtl="0">
              <a:spcBef>
                <a:spcPts val="500"/>
              </a:spcBef>
              <a:spcAft>
                <a:spcPts val="0"/>
              </a:spcAft>
              <a:buSzPts val="600"/>
              <a:buNone/>
              <a:defRPr sz="700"/>
            </a:lvl4pPr>
            <a:lvl5pPr marL="2286000" lvl="4" indent="-228600" algn="l" rtl="0">
              <a:spcBef>
                <a:spcPts val="500"/>
              </a:spcBef>
              <a:spcAft>
                <a:spcPts val="0"/>
              </a:spcAft>
              <a:buSzPts val="600"/>
              <a:buNone/>
              <a:defRPr sz="700"/>
            </a:lvl5pPr>
            <a:lvl6pPr marL="2743200" lvl="5" indent="-228600" algn="l" rtl="0">
              <a:spcBef>
                <a:spcPts val="500"/>
              </a:spcBef>
              <a:spcAft>
                <a:spcPts val="0"/>
              </a:spcAft>
              <a:buSzPts val="600"/>
              <a:buNone/>
              <a:defRPr sz="700"/>
            </a:lvl6pPr>
            <a:lvl7pPr marL="3200400" lvl="6" indent="-228600" algn="l" rtl="0">
              <a:spcBef>
                <a:spcPts val="500"/>
              </a:spcBef>
              <a:spcAft>
                <a:spcPts val="0"/>
              </a:spcAft>
              <a:buSzPts val="600"/>
              <a:buNone/>
              <a:defRPr sz="700"/>
            </a:lvl7pPr>
            <a:lvl8pPr marL="3657600" lvl="7" indent="-228600" algn="l" rtl="0">
              <a:spcBef>
                <a:spcPts val="500"/>
              </a:spcBef>
              <a:spcAft>
                <a:spcPts val="0"/>
              </a:spcAft>
              <a:buSzPts val="600"/>
              <a:buNone/>
              <a:defRPr sz="700"/>
            </a:lvl8pPr>
            <a:lvl9pPr marL="4114800" lvl="8" indent="-228600" algn="l" rtl="0">
              <a:spcBef>
                <a:spcPts val="500"/>
              </a:spcBef>
              <a:spcAft>
                <a:spcPts val="500"/>
              </a:spcAft>
              <a:buSzPts val="600"/>
              <a:buNone/>
              <a:defRPr sz="700"/>
            </a:lvl9pPr>
          </a:lstStyle>
          <a:p>
            <a:endParaRPr/>
          </a:p>
        </p:txBody>
      </p:sp>
      <p:sp>
        <p:nvSpPr>
          <p:cNvPr id="77" name="Google Shape;77;p16"/>
          <p:cNvSpPr txBox="1">
            <a:spLocks noGrp="1"/>
          </p:cNvSpPr>
          <p:nvPr>
            <p:ph type="dt" idx="10"/>
          </p:nvPr>
        </p:nvSpPr>
        <p:spPr>
          <a:xfrm>
            <a:off x="5704463" y="4842687"/>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16"/>
          <p:cNvSpPr txBox="1">
            <a:spLocks noGrp="1"/>
          </p:cNvSpPr>
          <p:nvPr>
            <p:ph type="ftr" idx="11"/>
          </p:nvPr>
        </p:nvSpPr>
        <p:spPr>
          <a:xfrm>
            <a:off x="435894" y="4839442"/>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6"/>
          <p:cNvSpPr txBox="1">
            <a:spLocks noGrp="1"/>
          </p:cNvSpPr>
          <p:nvPr>
            <p:ph type="sldNum" idx="12"/>
          </p:nvPr>
        </p:nvSpPr>
        <p:spPr>
          <a:xfrm>
            <a:off x="7918725" y="4842687"/>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0"/>
        <p:cNvGrpSpPr/>
        <p:nvPr/>
      </p:nvGrpSpPr>
      <p:grpSpPr>
        <a:xfrm>
          <a:off x="0" y="0"/>
          <a:ext cx="0" cy="0"/>
          <a:chOff x="0" y="0"/>
          <a:chExt cx="0" cy="0"/>
        </a:xfrm>
      </p:grpSpPr>
      <p:sp>
        <p:nvSpPr>
          <p:cNvPr id="81" name="Google Shape;81;p17"/>
          <p:cNvSpPr/>
          <p:nvPr/>
        </p:nvSpPr>
        <p:spPr>
          <a:xfrm>
            <a:off x="335863" y="3856480"/>
            <a:ext cx="8468100" cy="944100"/>
          </a:xfrm>
          <a:prstGeom prst="rect">
            <a:avLst/>
          </a:prstGeom>
          <a:solidFill>
            <a:srgbClr val="46535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435895" y="1795463"/>
            <a:ext cx="8272200" cy="16107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2700"/>
              <a:buFont typeface="Arial Black"/>
              <a:buNone/>
              <a:defRPr sz="2700" b="0" cap="none">
                <a:solidFill>
                  <a:srgbClr val="3F3F3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435894" y="3406063"/>
            <a:ext cx="8272200" cy="450600"/>
          </a:xfrm>
          <a:prstGeom prst="rect">
            <a:avLst/>
          </a:prstGeom>
          <a:noFill/>
          <a:ln>
            <a:noFill/>
          </a:ln>
        </p:spPr>
        <p:txBody>
          <a:bodyPr spcFirstLastPara="1" wrap="square" lIns="68575" tIns="34275" rIns="68575" bIns="34275" anchor="t" anchorCtr="0">
            <a:noAutofit/>
          </a:bodyPr>
          <a:lstStyle>
            <a:lvl1pPr marL="457200" lvl="0" indent="-228600" algn="l" rtl="0">
              <a:lnSpc>
                <a:spcPct val="110000"/>
              </a:lnSpc>
              <a:spcBef>
                <a:spcPts val="300"/>
              </a:spcBef>
              <a:spcAft>
                <a:spcPts val="0"/>
              </a:spcAft>
              <a:buSzPts val="1200"/>
              <a:buNone/>
              <a:defRPr sz="1400" cap="none">
                <a:solidFill>
                  <a:schemeClr val="accent1"/>
                </a:solidFill>
              </a:defRPr>
            </a:lvl1pPr>
            <a:lvl2pPr marL="914400" lvl="1" indent="-228600" algn="l" rtl="0">
              <a:spcBef>
                <a:spcPts val="500"/>
              </a:spcBef>
              <a:spcAft>
                <a:spcPts val="0"/>
              </a:spcAft>
              <a:buSzPts val="1200"/>
              <a:buNone/>
              <a:defRPr sz="1400">
                <a:solidFill>
                  <a:srgbClr val="888888"/>
                </a:solidFill>
              </a:defRPr>
            </a:lvl2pPr>
            <a:lvl3pPr marL="1371600" lvl="2" indent="-228600" algn="l" rtl="0">
              <a:spcBef>
                <a:spcPts val="500"/>
              </a:spcBef>
              <a:spcAft>
                <a:spcPts val="0"/>
              </a:spcAft>
              <a:buSzPts val="1100"/>
              <a:buNone/>
              <a:defRPr sz="1200">
                <a:solidFill>
                  <a:srgbClr val="888888"/>
                </a:solidFill>
              </a:defRPr>
            </a:lvl3pPr>
            <a:lvl4pPr marL="1828800" lvl="3" indent="-228600" algn="l" rtl="0">
              <a:spcBef>
                <a:spcPts val="500"/>
              </a:spcBef>
              <a:spcAft>
                <a:spcPts val="0"/>
              </a:spcAft>
              <a:buSzPts val="1000"/>
              <a:buNone/>
              <a:defRPr sz="1100">
                <a:solidFill>
                  <a:srgbClr val="888888"/>
                </a:solidFill>
              </a:defRPr>
            </a:lvl4pPr>
            <a:lvl5pPr marL="2286000" lvl="4" indent="-228600" algn="l" rtl="0">
              <a:spcBef>
                <a:spcPts val="500"/>
              </a:spcBef>
              <a:spcAft>
                <a:spcPts val="0"/>
              </a:spcAft>
              <a:buSzPts val="1000"/>
              <a:buNone/>
              <a:defRPr sz="1100">
                <a:solidFill>
                  <a:srgbClr val="888888"/>
                </a:solidFill>
              </a:defRPr>
            </a:lvl5pPr>
            <a:lvl6pPr marL="2743200" lvl="5" indent="-228600" algn="l" rtl="0">
              <a:spcBef>
                <a:spcPts val="500"/>
              </a:spcBef>
              <a:spcAft>
                <a:spcPts val="0"/>
              </a:spcAft>
              <a:buSzPts val="1000"/>
              <a:buNone/>
              <a:defRPr sz="1100">
                <a:solidFill>
                  <a:srgbClr val="888888"/>
                </a:solidFill>
              </a:defRPr>
            </a:lvl6pPr>
            <a:lvl7pPr marL="3200400" lvl="6" indent="-228600" algn="l" rtl="0">
              <a:spcBef>
                <a:spcPts val="500"/>
              </a:spcBef>
              <a:spcAft>
                <a:spcPts val="0"/>
              </a:spcAft>
              <a:buSzPts val="1000"/>
              <a:buNone/>
              <a:defRPr sz="1100">
                <a:solidFill>
                  <a:srgbClr val="888888"/>
                </a:solidFill>
              </a:defRPr>
            </a:lvl7pPr>
            <a:lvl8pPr marL="3657600" lvl="7" indent="-228600" algn="l" rtl="0">
              <a:spcBef>
                <a:spcPts val="500"/>
              </a:spcBef>
              <a:spcAft>
                <a:spcPts val="0"/>
              </a:spcAft>
              <a:buSzPts val="1000"/>
              <a:buNone/>
              <a:defRPr sz="1100">
                <a:solidFill>
                  <a:srgbClr val="888888"/>
                </a:solidFill>
              </a:defRPr>
            </a:lvl8pPr>
            <a:lvl9pPr marL="4114800" lvl="8" indent="-228600" algn="l" rtl="0">
              <a:spcBef>
                <a:spcPts val="500"/>
              </a:spcBef>
              <a:spcAft>
                <a:spcPts val="500"/>
              </a:spcAft>
              <a:buSzPts val="1000"/>
              <a:buNone/>
              <a:defRPr sz="1100">
                <a:solidFill>
                  <a:srgbClr val="888888"/>
                </a:solidFill>
              </a:defRPr>
            </a:lvl9pPr>
          </a:lstStyle>
          <a:p>
            <a:endParaRPr/>
          </a:p>
        </p:txBody>
      </p:sp>
      <p:sp>
        <p:nvSpPr>
          <p:cNvPr id="84" name="Google Shape;84;p17"/>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7"/>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6" name="Google Shape;86;p17"/>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435895" y="547244"/>
            <a:ext cx="8272200" cy="7413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435895" y="1671002"/>
            <a:ext cx="3896100" cy="27249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90" name="Google Shape;90;p18"/>
          <p:cNvSpPr txBox="1">
            <a:spLocks noGrp="1"/>
          </p:cNvSpPr>
          <p:nvPr>
            <p:ph type="body" idx="2"/>
          </p:nvPr>
        </p:nvSpPr>
        <p:spPr>
          <a:xfrm>
            <a:off x="4812029" y="1671002"/>
            <a:ext cx="3896100" cy="27249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91" name="Google Shape;91;p18"/>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8"/>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8"/>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31920" y="547244"/>
            <a:ext cx="8272200" cy="7413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9"/>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19"/>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19"/>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435894" y="526617"/>
            <a:ext cx="8272200" cy="8916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body" idx="1"/>
          </p:nvPr>
        </p:nvSpPr>
        <p:spPr>
          <a:xfrm>
            <a:off x="435894" y="1755648"/>
            <a:ext cx="8272200" cy="2725800"/>
          </a:xfrm>
          <a:prstGeom prst="rect">
            <a:avLst/>
          </a:prstGeom>
          <a:noFill/>
          <a:ln>
            <a:noFill/>
          </a:ln>
        </p:spPr>
        <p:txBody>
          <a:bodyPr spcFirstLastPara="1" wrap="square" lIns="68575" tIns="34275" rIns="68575" bIns="34275" anchor="ctr"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102" name="Google Shape;102;p20"/>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20"/>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0"/>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435895" y="547244"/>
            <a:ext cx="8272200" cy="741300"/>
          </a:xfrm>
          <a:prstGeom prst="rect">
            <a:avLst/>
          </a:prstGeom>
          <a:solidFill>
            <a:srgbClr val="5271FF"/>
          </a:solid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chemeClr val="lt1"/>
              </a:buClr>
              <a:buSzPts val="2100"/>
              <a:buFont typeface="Arial Black"/>
              <a:buNone/>
              <a:defRPr>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body" idx="1"/>
          </p:nvPr>
        </p:nvSpPr>
        <p:spPr>
          <a:xfrm>
            <a:off x="435893" y="1688168"/>
            <a:ext cx="3896100" cy="418200"/>
          </a:xfrm>
          <a:prstGeom prst="rect">
            <a:avLst/>
          </a:prstGeom>
          <a:noFill/>
          <a:ln>
            <a:noFill/>
          </a:ln>
        </p:spPr>
        <p:txBody>
          <a:bodyPr spcFirstLastPara="1" wrap="square" lIns="68575" tIns="34275" rIns="68575" bIns="34275" anchor="ctr" anchorCtr="0">
            <a:noAutofit/>
          </a:bodyPr>
          <a:lstStyle>
            <a:lvl1pPr marL="457200" lvl="0" indent="-228600" algn="l" rtl="0">
              <a:lnSpc>
                <a:spcPct val="110000"/>
              </a:lnSpc>
              <a:spcBef>
                <a:spcPts val="300"/>
              </a:spcBef>
              <a:spcAft>
                <a:spcPts val="0"/>
              </a:spcAft>
              <a:buSzPts val="1400"/>
              <a:buNone/>
              <a:defRPr sz="1500" b="0">
                <a:solidFill>
                  <a:srgbClr val="3F3F3F"/>
                </a:solidFill>
              </a:defRPr>
            </a:lvl1pPr>
            <a:lvl2pPr marL="914400" lvl="1" indent="-228600" algn="l" rtl="0">
              <a:spcBef>
                <a:spcPts val="500"/>
              </a:spcBef>
              <a:spcAft>
                <a:spcPts val="0"/>
              </a:spcAft>
              <a:buSzPts val="1400"/>
              <a:buNone/>
              <a:defRPr sz="1500" b="1"/>
            </a:lvl2pPr>
            <a:lvl3pPr marL="1371600" lvl="2" indent="-228600" algn="l" rtl="0">
              <a:spcBef>
                <a:spcPts val="500"/>
              </a:spcBef>
              <a:spcAft>
                <a:spcPts val="0"/>
              </a:spcAft>
              <a:buSzPts val="1200"/>
              <a:buNone/>
              <a:defRPr sz="1400" b="1"/>
            </a:lvl3pPr>
            <a:lvl4pPr marL="1828800" lvl="3" indent="-228600" algn="l" rtl="0">
              <a:spcBef>
                <a:spcPts val="500"/>
              </a:spcBef>
              <a:spcAft>
                <a:spcPts val="0"/>
              </a:spcAft>
              <a:buSzPts val="1100"/>
              <a:buNone/>
              <a:defRPr sz="1200" b="1"/>
            </a:lvl4pPr>
            <a:lvl5pPr marL="2286000" lvl="4" indent="-228600" algn="l" rtl="0">
              <a:spcBef>
                <a:spcPts val="500"/>
              </a:spcBef>
              <a:spcAft>
                <a:spcPts val="0"/>
              </a:spcAft>
              <a:buSzPts val="1100"/>
              <a:buNone/>
              <a:defRPr sz="1200" b="1"/>
            </a:lvl5pPr>
            <a:lvl6pPr marL="2743200" lvl="5" indent="-228600" algn="l" rtl="0">
              <a:spcBef>
                <a:spcPts val="500"/>
              </a:spcBef>
              <a:spcAft>
                <a:spcPts val="0"/>
              </a:spcAft>
              <a:buSzPts val="1100"/>
              <a:buNone/>
              <a:defRPr sz="1200" b="1"/>
            </a:lvl6pPr>
            <a:lvl7pPr marL="3200400" lvl="6" indent="-228600" algn="l" rtl="0">
              <a:spcBef>
                <a:spcPts val="500"/>
              </a:spcBef>
              <a:spcAft>
                <a:spcPts val="0"/>
              </a:spcAft>
              <a:buSzPts val="1100"/>
              <a:buNone/>
              <a:defRPr sz="1200" b="1"/>
            </a:lvl7pPr>
            <a:lvl8pPr marL="3657600" lvl="7" indent="-228600" algn="l" rtl="0">
              <a:spcBef>
                <a:spcPts val="500"/>
              </a:spcBef>
              <a:spcAft>
                <a:spcPts val="0"/>
              </a:spcAft>
              <a:buSzPts val="1100"/>
              <a:buNone/>
              <a:defRPr sz="1200" b="1"/>
            </a:lvl8pPr>
            <a:lvl9pPr marL="4114800" lvl="8" indent="-228600" algn="l" rtl="0">
              <a:spcBef>
                <a:spcPts val="500"/>
              </a:spcBef>
              <a:spcAft>
                <a:spcPts val="500"/>
              </a:spcAft>
              <a:buSzPts val="1100"/>
              <a:buNone/>
              <a:defRPr sz="1200" b="1"/>
            </a:lvl9pPr>
          </a:lstStyle>
          <a:p>
            <a:endParaRPr/>
          </a:p>
        </p:txBody>
      </p:sp>
      <p:sp>
        <p:nvSpPr>
          <p:cNvPr id="108" name="Google Shape;108;p21"/>
          <p:cNvSpPr txBox="1">
            <a:spLocks noGrp="1"/>
          </p:cNvSpPr>
          <p:nvPr>
            <p:ph type="body" idx="2"/>
          </p:nvPr>
        </p:nvSpPr>
        <p:spPr>
          <a:xfrm>
            <a:off x="435895" y="2194539"/>
            <a:ext cx="3896100" cy="2201100"/>
          </a:xfrm>
          <a:prstGeom prst="rect">
            <a:avLst/>
          </a:prstGeom>
          <a:noFill/>
          <a:ln>
            <a:noFill/>
          </a:ln>
        </p:spPr>
        <p:txBody>
          <a:bodyPr spcFirstLastPara="1" wrap="square" lIns="68575" tIns="34275" rIns="68575" bIns="34275" anchor="t"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109" name="Google Shape;109;p21"/>
          <p:cNvSpPr txBox="1">
            <a:spLocks noGrp="1"/>
          </p:cNvSpPr>
          <p:nvPr>
            <p:ph type="body" idx="3"/>
          </p:nvPr>
        </p:nvSpPr>
        <p:spPr>
          <a:xfrm>
            <a:off x="4812029" y="1688169"/>
            <a:ext cx="3896100" cy="415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300"/>
              </a:spcBef>
              <a:spcAft>
                <a:spcPts val="0"/>
              </a:spcAft>
              <a:buClr>
                <a:schemeClr val="accent1"/>
              </a:buClr>
              <a:buSzPts val="1400"/>
              <a:buFont typeface="Noto Sans Symbols"/>
              <a:buNone/>
              <a:defRPr sz="1500" b="0">
                <a:solidFill>
                  <a:srgbClr val="3F3F3F"/>
                </a:solidFill>
              </a:defRPr>
            </a:lvl1pPr>
            <a:lvl2pPr marL="914400" lvl="1" indent="-228600" algn="l" rtl="0">
              <a:spcBef>
                <a:spcPts val="500"/>
              </a:spcBef>
              <a:spcAft>
                <a:spcPts val="0"/>
              </a:spcAft>
              <a:buSzPts val="1400"/>
              <a:buNone/>
              <a:defRPr sz="1500" b="1"/>
            </a:lvl2pPr>
            <a:lvl3pPr marL="1371600" lvl="2" indent="-228600" algn="l" rtl="0">
              <a:spcBef>
                <a:spcPts val="500"/>
              </a:spcBef>
              <a:spcAft>
                <a:spcPts val="0"/>
              </a:spcAft>
              <a:buSzPts val="1200"/>
              <a:buNone/>
              <a:defRPr sz="1400" b="1"/>
            </a:lvl3pPr>
            <a:lvl4pPr marL="1828800" lvl="3" indent="-228600" algn="l" rtl="0">
              <a:spcBef>
                <a:spcPts val="500"/>
              </a:spcBef>
              <a:spcAft>
                <a:spcPts val="0"/>
              </a:spcAft>
              <a:buSzPts val="1100"/>
              <a:buNone/>
              <a:defRPr sz="1200" b="1"/>
            </a:lvl4pPr>
            <a:lvl5pPr marL="2286000" lvl="4" indent="-228600" algn="l" rtl="0">
              <a:spcBef>
                <a:spcPts val="500"/>
              </a:spcBef>
              <a:spcAft>
                <a:spcPts val="0"/>
              </a:spcAft>
              <a:buSzPts val="1100"/>
              <a:buNone/>
              <a:defRPr sz="1200" b="1"/>
            </a:lvl5pPr>
            <a:lvl6pPr marL="2743200" lvl="5" indent="-228600" algn="l" rtl="0">
              <a:spcBef>
                <a:spcPts val="500"/>
              </a:spcBef>
              <a:spcAft>
                <a:spcPts val="0"/>
              </a:spcAft>
              <a:buSzPts val="1100"/>
              <a:buNone/>
              <a:defRPr sz="1200" b="1"/>
            </a:lvl6pPr>
            <a:lvl7pPr marL="3200400" lvl="6" indent="-228600" algn="l" rtl="0">
              <a:spcBef>
                <a:spcPts val="500"/>
              </a:spcBef>
              <a:spcAft>
                <a:spcPts val="0"/>
              </a:spcAft>
              <a:buSzPts val="1100"/>
              <a:buNone/>
              <a:defRPr sz="1200" b="1"/>
            </a:lvl7pPr>
            <a:lvl8pPr marL="3657600" lvl="7" indent="-228600" algn="l" rtl="0">
              <a:spcBef>
                <a:spcPts val="500"/>
              </a:spcBef>
              <a:spcAft>
                <a:spcPts val="0"/>
              </a:spcAft>
              <a:buSzPts val="1100"/>
              <a:buNone/>
              <a:defRPr sz="1200" b="1"/>
            </a:lvl8pPr>
            <a:lvl9pPr marL="4114800" lvl="8" indent="-228600" algn="l" rtl="0">
              <a:spcBef>
                <a:spcPts val="500"/>
              </a:spcBef>
              <a:spcAft>
                <a:spcPts val="500"/>
              </a:spcAft>
              <a:buSzPts val="1100"/>
              <a:buNone/>
              <a:defRPr sz="1200" b="1"/>
            </a:lvl9pPr>
          </a:lstStyle>
          <a:p>
            <a:endParaRPr/>
          </a:p>
        </p:txBody>
      </p:sp>
      <p:sp>
        <p:nvSpPr>
          <p:cNvPr id="110" name="Google Shape;110;p21"/>
          <p:cNvSpPr txBox="1">
            <a:spLocks noGrp="1"/>
          </p:cNvSpPr>
          <p:nvPr>
            <p:ph type="body" idx="4"/>
          </p:nvPr>
        </p:nvSpPr>
        <p:spPr>
          <a:xfrm>
            <a:off x="4812028" y="2194539"/>
            <a:ext cx="3896100" cy="2201100"/>
          </a:xfrm>
          <a:prstGeom prst="rect">
            <a:avLst/>
          </a:prstGeom>
          <a:noFill/>
          <a:ln>
            <a:noFill/>
          </a:ln>
        </p:spPr>
        <p:txBody>
          <a:bodyPr spcFirstLastPara="1" wrap="square" lIns="68575" tIns="34275" rIns="68575" bIns="34275" anchor="t"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111" name="Google Shape;111;p21"/>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1"/>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1"/>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435895" y="547244"/>
            <a:ext cx="8272200" cy="7413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0"/>
              </a:spcBef>
              <a:spcAft>
                <a:spcPts val="0"/>
              </a:spcAft>
              <a:buClr>
                <a:srgbClr val="3F3F3F"/>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2"/>
          <p:cNvSpPr txBox="1">
            <a:spLocks noGrp="1"/>
          </p:cNvSpPr>
          <p:nvPr>
            <p:ph type="body" idx="1"/>
          </p:nvPr>
        </p:nvSpPr>
        <p:spPr>
          <a:xfrm>
            <a:off x="435893" y="1688168"/>
            <a:ext cx="3896100" cy="418200"/>
          </a:xfrm>
          <a:prstGeom prst="rect">
            <a:avLst/>
          </a:prstGeom>
          <a:noFill/>
          <a:ln>
            <a:noFill/>
          </a:ln>
        </p:spPr>
        <p:txBody>
          <a:bodyPr spcFirstLastPara="1" wrap="square" lIns="68575" tIns="34275" rIns="68575" bIns="34275" anchor="ctr" anchorCtr="0">
            <a:noAutofit/>
          </a:bodyPr>
          <a:lstStyle>
            <a:lvl1pPr marL="457200" lvl="0" indent="-228600" algn="l" rtl="0">
              <a:lnSpc>
                <a:spcPct val="110000"/>
              </a:lnSpc>
              <a:spcBef>
                <a:spcPts val="300"/>
              </a:spcBef>
              <a:spcAft>
                <a:spcPts val="0"/>
              </a:spcAft>
              <a:buSzPts val="1400"/>
              <a:buNone/>
              <a:defRPr sz="1500" b="0">
                <a:solidFill>
                  <a:srgbClr val="3F3F3F"/>
                </a:solidFill>
              </a:defRPr>
            </a:lvl1pPr>
            <a:lvl2pPr marL="914400" lvl="1" indent="-228600" algn="l" rtl="0">
              <a:spcBef>
                <a:spcPts val="500"/>
              </a:spcBef>
              <a:spcAft>
                <a:spcPts val="0"/>
              </a:spcAft>
              <a:buSzPts val="1400"/>
              <a:buNone/>
              <a:defRPr sz="1500" b="1"/>
            </a:lvl2pPr>
            <a:lvl3pPr marL="1371600" lvl="2" indent="-228600" algn="l" rtl="0">
              <a:spcBef>
                <a:spcPts val="500"/>
              </a:spcBef>
              <a:spcAft>
                <a:spcPts val="0"/>
              </a:spcAft>
              <a:buSzPts val="1200"/>
              <a:buNone/>
              <a:defRPr sz="1400" b="1"/>
            </a:lvl3pPr>
            <a:lvl4pPr marL="1828800" lvl="3" indent="-228600" algn="l" rtl="0">
              <a:spcBef>
                <a:spcPts val="500"/>
              </a:spcBef>
              <a:spcAft>
                <a:spcPts val="0"/>
              </a:spcAft>
              <a:buSzPts val="1100"/>
              <a:buNone/>
              <a:defRPr sz="1200" b="1"/>
            </a:lvl4pPr>
            <a:lvl5pPr marL="2286000" lvl="4" indent="-228600" algn="l" rtl="0">
              <a:spcBef>
                <a:spcPts val="500"/>
              </a:spcBef>
              <a:spcAft>
                <a:spcPts val="0"/>
              </a:spcAft>
              <a:buSzPts val="1100"/>
              <a:buNone/>
              <a:defRPr sz="1200" b="1"/>
            </a:lvl5pPr>
            <a:lvl6pPr marL="2743200" lvl="5" indent="-228600" algn="l" rtl="0">
              <a:spcBef>
                <a:spcPts val="500"/>
              </a:spcBef>
              <a:spcAft>
                <a:spcPts val="0"/>
              </a:spcAft>
              <a:buSzPts val="1100"/>
              <a:buNone/>
              <a:defRPr sz="1200" b="1"/>
            </a:lvl6pPr>
            <a:lvl7pPr marL="3200400" lvl="6" indent="-228600" algn="l" rtl="0">
              <a:spcBef>
                <a:spcPts val="500"/>
              </a:spcBef>
              <a:spcAft>
                <a:spcPts val="0"/>
              </a:spcAft>
              <a:buSzPts val="1100"/>
              <a:buNone/>
              <a:defRPr sz="1200" b="1"/>
            </a:lvl7pPr>
            <a:lvl8pPr marL="3657600" lvl="7" indent="-228600" algn="l" rtl="0">
              <a:spcBef>
                <a:spcPts val="500"/>
              </a:spcBef>
              <a:spcAft>
                <a:spcPts val="0"/>
              </a:spcAft>
              <a:buSzPts val="1100"/>
              <a:buNone/>
              <a:defRPr sz="1200" b="1"/>
            </a:lvl8pPr>
            <a:lvl9pPr marL="4114800" lvl="8" indent="-228600" algn="l" rtl="0">
              <a:spcBef>
                <a:spcPts val="500"/>
              </a:spcBef>
              <a:spcAft>
                <a:spcPts val="500"/>
              </a:spcAft>
              <a:buSzPts val="1100"/>
              <a:buNone/>
              <a:defRPr sz="1200" b="1"/>
            </a:lvl9pPr>
          </a:lstStyle>
          <a:p>
            <a:endParaRPr/>
          </a:p>
        </p:txBody>
      </p:sp>
      <p:sp>
        <p:nvSpPr>
          <p:cNvPr id="117" name="Google Shape;117;p22"/>
          <p:cNvSpPr txBox="1">
            <a:spLocks noGrp="1"/>
          </p:cNvSpPr>
          <p:nvPr>
            <p:ph type="body" idx="2"/>
          </p:nvPr>
        </p:nvSpPr>
        <p:spPr>
          <a:xfrm>
            <a:off x="435895" y="2194539"/>
            <a:ext cx="3896100" cy="2201100"/>
          </a:xfrm>
          <a:prstGeom prst="rect">
            <a:avLst/>
          </a:prstGeom>
          <a:noFill/>
          <a:ln>
            <a:noFill/>
          </a:ln>
        </p:spPr>
        <p:txBody>
          <a:bodyPr spcFirstLastPara="1" wrap="square" lIns="68575" tIns="34275" rIns="68575" bIns="34275" anchor="t"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118" name="Google Shape;118;p22"/>
          <p:cNvSpPr txBox="1">
            <a:spLocks noGrp="1"/>
          </p:cNvSpPr>
          <p:nvPr>
            <p:ph type="body" idx="3"/>
          </p:nvPr>
        </p:nvSpPr>
        <p:spPr>
          <a:xfrm>
            <a:off x="4812029" y="1688169"/>
            <a:ext cx="3896100" cy="415200"/>
          </a:xfrm>
          <a:prstGeom prst="rect">
            <a:avLst/>
          </a:prstGeom>
          <a:noFill/>
          <a:ln>
            <a:noFill/>
          </a:ln>
        </p:spPr>
        <p:txBody>
          <a:bodyPr spcFirstLastPara="1" wrap="square" lIns="68575" tIns="34275" rIns="68575" bIns="34275" anchor="ctr" anchorCtr="0">
            <a:noAutofit/>
          </a:bodyPr>
          <a:lstStyle>
            <a:lvl1pPr marL="457200" marR="0" lvl="0" indent="-228600" algn="l" rtl="0">
              <a:lnSpc>
                <a:spcPct val="100000"/>
              </a:lnSpc>
              <a:spcBef>
                <a:spcPts val="300"/>
              </a:spcBef>
              <a:spcAft>
                <a:spcPts val="0"/>
              </a:spcAft>
              <a:buClr>
                <a:schemeClr val="accent1"/>
              </a:buClr>
              <a:buSzPts val="1400"/>
              <a:buFont typeface="Noto Sans Symbols"/>
              <a:buNone/>
              <a:defRPr sz="1500" b="0">
                <a:solidFill>
                  <a:srgbClr val="3F3F3F"/>
                </a:solidFill>
              </a:defRPr>
            </a:lvl1pPr>
            <a:lvl2pPr marL="914400" lvl="1" indent="-228600" algn="l" rtl="0">
              <a:spcBef>
                <a:spcPts val="500"/>
              </a:spcBef>
              <a:spcAft>
                <a:spcPts val="0"/>
              </a:spcAft>
              <a:buSzPts val="1400"/>
              <a:buNone/>
              <a:defRPr sz="1500" b="1"/>
            </a:lvl2pPr>
            <a:lvl3pPr marL="1371600" lvl="2" indent="-228600" algn="l" rtl="0">
              <a:spcBef>
                <a:spcPts val="500"/>
              </a:spcBef>
              <a:spcAft>
                <a:spcPts val="0"/>
              </a:spcAft>
              <a:buSzPts val="1200"/>
              <a:buNone/>
              <a:defRPr sz="1400" b="1"/>
            </a:lvl3pPr>
            <a:lvl4pPr marL="1828800" lvl="3" indent="-228600" algn="l" rtl="0">
              <a:spcBef>
                <a:spcPts val="500"/>
              </a:spcBef>
              <a:spcAft>
                <a:spcPts val="0"/>
              </a:spcAft>
              <a:buSzPts val="1100"/>
              <a:buNone/>
              <a:defRPr sz="1200" b="1"/>
            </a:lvl4pPr>
            <a:lvl5pPr marL="2286000" lvl="4" indent="-228600" algn="l" rtl="0">
              <a:spcBef>
                <a:spcPts val="500"/>
              </a:spcBef>
              <a:spcAft>
                <a:spcPts val="0"/>
              </a:spcAft>
              <a:buSzPts val="1100"/>
              <a:buNone/>
              <a:defRPr sz="1200" b="1"/>
            </a:lvl5pPr>
            <a:lvl6pPr marL="2743200" lvl="5" indent="-228600" algn="l" rtl="0">
              <a:spcBef>
                <a:spcPts val="500"/>
              </a:spcBef>
              <a:spcAft>
                <a:spcPts val="0"/>
              </a:spcAft>
              <a:buSzPts val="1100"/>
              <a:buNone/>
              <a:defRPr sz="1200" b="1"/>
            </a:lvl6pPr>
            <a:lvl7pPr marL="3200400" lvl="6" indent="-228600" algn="l" rtl="0">
              <a:spcBef>
                <a:spcPts val="500"/>
              </a:spcBef>
              <a:spcAft>
                <a:spcPts val="0"/>
              </a:spcAft>
              <a:buSzPts val="1100"/>
              <a:buNone/>
              <a:defRPr sz="1200" b="1"/>
            </a:lvl7pPr>
            <a:lvl8pPr marL="3657600" lvl="7" indent="-228600" algn="l" rtl="0">
              <a:spcBef>
                <a:spcPts val="500"/>
              </a:spcBef>
              <a:spcAft>
                <a:spcPts val="0"/>
              </a:spcAft>
              <a:buSzPts val="1100"/>
              <a:buNone/>
              <a:defRPr sz="1200" b="1"/>
            </a:lvl8pPr>
            <a:lvl9pPr marL="4114800" lvl="8" indent="-228600" algn="l" rtl="0">
              <a:spcBef>
                <a:spcPts val="500"/>
              </a:spcBef>
              <a:spcAft>
                <a:spcPts val="500"/>
              </a:spcAft>
              <a:buSzPts val="1100"/>
              <a:buNone/>
              <a:defRPr sz="1200" b="1"/>
            </a:lvl9pPr>
          </a:lstStyle>
          <a:p>
            <a:endParaRPr/>
          </a:p>
        </p:txBody>
      </p:sp>
      <p:sp>
        <p:nvSpPr>
          <p:cNvPr id="119" name="Google Shape;119;p22"/>
          <p:cNvSpPr txBox="1">
            <a:spLocks noGrp="1"/>
          </p:cNvSpPr>
          <p:nvPr>
            <p:ph type="body" idx="4"/>
          </p:nvPr>
        </p:nvSpPr>
        <p:spPr>
          <a:xfrm>
            <a:off x="4812028" y="2194539"/>
            <a:ext cx="3896100" cy="2201100"/>
          </a:xfrm>
          <a:prstGeom prst="rect">
            <a:avLst/>
          </a:prstGeom>
          <a:noFill/>
          <a:ln>
            <a:noFill/>
          </a:ln>
        </p:spPr>
        <p:txBody>
          <a:bodyPr spcFirstLastPara="1" wrap="square" lIns="68575" tIns="34275" rIns="68575" bIns="34275" anchor="t" anchorCtr="0">
            <a:noAutofit/>
          </a:bodyPr>
          <a:lstStyle>
            <a:lvl1pPr marL="457200" lvl="0" indent="-304800" algn="l" rtl="0">
              <a:lnSpc>
                <a:spcPct val="110000"/>
              </a:lnSpc>
              <a:spcBef>
                <a:spcPts val="300"/>
              </a:spcBef>
              <a:spcAft>
                <a:spcPts val="0"/>
              </a:spcAft>
              <a:buSzPts val="1200"/>
              <a:buChar char="◼"/>
              <a:defRPr/>
            </a:lvl1pPr>
            <a:lvl2pPr marL="914400" lvl="1" indent="-304800" algn="l" rtl="0">
              <a:spcBef>
                <a:spcPts val="500"/>
              </a:spcBef>
              <a:spcAft>
                <a:spcPts val="0"/>
              </a:spcAft>
              <a:buSzPts val="1200"/>
              <a:buChar char="◼"/>
              <a:defRPr/>
            </a:lvl2pPr>
            <a:lvl3pPr marL="1371600" lvl="2" indent="-304800" algn="l" rtl="0">
              <a:spcBef>
                <a:spcPts val="500"/>
              </a:spcBef>
              <a:spcAft>
                <a:spcPts val="0"/>
              </a:spcAft>
              <a:buSzPts val="1200"/>
              <a:buChar char="◼"/>
              <a:defRPr/>
            </a:lvl3pPr>
            <a:lvl4pPr marL="1828800" lvl="3" indent="-304800" algn="l" rtl="0">
              <a:spcBef>
                <a:spcPts val="500"/>
              </a:spcBef>
              <a:spcAft>
                <a:spcPts val="0"/>
              </a:spcAft>
              <a:buSzPts val="1200"/>
              <a:buChar char="◼"/>
              <a:defRPr/>
            </a:lvl4pPr>
            <a:lvl5pPr marL="2286000" lvl="4" indent="-304800" algn="l" rtl="0">
              <a:spcBef>
                <a:spcPts val="500"/>
              </a:spcBef>
              <a:spcAft>
                <a:spcPts val="0"/>
              </a:spcAft>
              <a:buSzPts val="1200"/>
              <a:buChar char="◼"/>
              <a:defRPr/>
            </a:lvl5pPr>
            <a:lvl6pPr marL="2743200" lvl="5" indent="-304800" algn="l" rtl="0">
              <a:spcBef>
                <a:spcPts val="500"/>
              </a:spcBef>
              <a:spcAft>
                <a:spcPts val="0"/>
              </a:spcAft>
              <a:buSzPts val="1200"/>
              <a:buChar char="◼"/>
              <a:defRPr/>
            </a:lvl6pPr>
            <a:lvl7pPr marL="3200400" lvl="6" indent="-304800" algn="l" rtl="0">
              <a:spcBef>
                <a:spcPts val="500"/>
              </a:spcBef>
              <a:spcAft>
                <a:spcPts val="0"/>
              </a:spcAft>
              <a:buSzPts val="1200"/>
              <a:buChar char="◼"/>
              <a:defRPr/>
            </a:lvl7pPr>
            <a:lvl8pPr marL="3657600" lvl="7" indent="-304800" algn="l" rtl="0">
              <a:spcBef>
                <a:spcPts val="500"/>
              </a:spcBef>
              <a:spcAft>
                <a:spcPts val="0"/>
              </a:spcAft>
              <a:buSzPts val="1200"/>
              <a:buChar char="◼"/>
              <a:defRPr/>
            </a:lvl8pPr>
            <a:lvl9pPr marL="4114800" lvl="8" indent="-304800" algn="l" rtl="0">
              <a:spcBef>
                <a:spcPts val="500"/>
              </a:spcBef>
              <a:spcAft>
                <a:spcPts val="500"/>
              </a:spcAft>
              <a:buSzPts val="1200"/>
              <a:buChar char="◼"/>
              <a:defRPr/>
            </a:lvl9pPr>
          </a:lstStyle>
          <a:p>
            <a:endParaRPr/>
          </a:p>
        </p:txBody>
      </p:sp>
      <p:sp>
        <p:nvSpPr>
          <p:cNvPr id="120" name="Google Shape;120;p22"/>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2"/>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2"/>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3"/>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23"/>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6" name="Google Shape;126;p23"/>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p:nvPr/>
        </p:nvSpPr>
        <p:spPr>
          <a:xfrm>
            <a:off x="334900" y="345680"/>
            <a:ext cx="2777400" cy="687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 name="Google Shape;58;p14"/>
          <p:cNvSpPr txBox="1">
            <a:spLocks noGrp="1"/>
          </p:cNvSpPr>
          <p:nvPr>
            <p:ph type="title"/>
          </p:nvPr>
        </p:nvSpPr>
        <p:spPr>
          <a:xfrm>
            <a:off x="435894" y="528843"/>
            <a:ext cx="8272200" cy="8922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3F3F3F"/>
              </a:buClr>
              <a:buSzPts val="2100"/>
              <a:buFont typeface="Arial Black"/>
              <a:buNone/>
              <a:defRPr sz="2100" b="0" i="0" u="none" strike="noStrike" cap="none">
                <a:solidFill>
                  <a:srgbClr val="3F3F3F"/>
                </a:solidFill>
                <a:latin typeface="Arial Black"/>
                <a:ea typeface="Arial Black"/>
                <a:cs typeface="Arial Black"/>
                <a:sym typeface="Arial Black"/>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59" name="Google Shape;59;p14"/>
          <p:cNvSpPr txBox="1">
            <a:spLocks noGrp="1"/>
          </p:cNvSpPr>
          <p:nvPr>
            <p:ph type="body" idx="1"/>
          </p:nvPr>
        </p:nvSpPr>
        <p:spPr>
          <a:xfrm>
            <a:off x="435894" y="1752001"/>
            <a:ext cx="8272200" cy="2739000"/>
          </a:xfrm>
          <a:prstGeom prst="rect">
            <a:avLst/>
          </a:prstGeom>
          <a:noFill/>
          <a:ln>
            <a:noFill/>
          </a:ln>
        </p:spPr>
        <p:txBody>
          <a:bodyPr spcFirstLastPara="1" wrap="square" lIns="68575" tIns="34275" rIns="68575" bIns="34275" anchor="ctr" anchorCtr="0">
            <a:noAutofit/>
          </a:bodyPr>
          <a:lstStyle>
            <a:lvl1pPr marL="457200" marR="0" lvl="0" indent="-304800" algn="l" rtl="0">
              <a:lnSpc>
                <a:spcPct val="110000"/>
              </a:lnSpc>
              <a:spcBef>
                <a:spcPts val="300"/>
              </a:spcBef>
              <a:spcAft>
                <a:spcPts val="0"/>
              </a:spcAft>
              <a:buClr>
                <a:schemeClr val="accent1"/>
              </a:buClr>
              <a:buSzPts val="1200"/>
              <a:buFont typeface="Noto Sans Symbols"/>
              <a:buChar char="◼"/>
              <a:defRPr sz="1300" b="0" i="0" u="none" strike="noStrike" cap="none">
                <a:solidFill>
                  <a:srgbClr val="3F3F3F"/>
                </a:solidFill>
                <a:latin typeface="Arial"/>
                <a:ea typeface="Arial"/>
                <a:cs typeface="Arial"/>
                <a:sym typeface="Arial"/>
              </a:defRPr>
            </a:lvl1pPr>
            <a:lvl2pPr marL="914400" marR="0" lvl="1" indent="-292100" algn="l" rtl="0">
              <a:spcBef>
                <a:spcPts val="500"/>
              </a:spcBef>
              <a:spcAft>
                <a:spcPts val="0"/>
              </a:spcAft>
              <a:buClr>
                <a:schemeClr val="accent1"/>
              </a:buClr>
              <a:buSzPts val="1000"/>
              <a:buFont typeface="Noto Sans Symbols"/>
              <a:buChar char="◼"/>
              <a:defRPr sz="1100" b="0" i="0" u="none" strike="noStrike" cap="none">
                <a:solidFill>
                  <a:srgbClr val="3F3F3F"/>
                </a:solidFill>
                <a:latin typeface="Arial"/>
                <a:ea typeface="Arial"/>
                <a:cs typeface="Arial"/>
                <a:sym typeface="Arial"/>
              </a:defRPr>
            </a:lvl2pPr>
            <a:lvl3pPr marL="1371600" marR="0" lvl="2" indent="-285750" algn="l" rtl="0">
              <a:spcBef>
                <a:spcPts val="500"/>
              </a:spcBef>
              <a:spcAft>
                <a:spcPts val="0"/>
              </a:spcAft>
              <a:buClr>
                <a:schemeClr val="accent1"/>
              </a:buClr>
              <a:buSzPts val="900"/>
              <a:buFont typeface="Noto Sans Symbols"/>
              <a:buChar char="◼"/>
              <a:defRPr sz="1000" b="0" i="0" u="none" strike="noStrike" cap="none">
                <a:solidFill>
                  <a:srgbClr val="3F3F3F"/>
                </a:solidFill>
                <a:latin typeface="Arial"/>
                <a:ea typeface="Arial"/>
                <a:cs typeface="Arial"/>
                <a:sym typeface="Arial"/>
              </a:defRPr>
            </a:lvl3pPr>
            <a:lvl4pPr marL="1828800" marR="0" lvl="3" indent="-279400" algn="l" rtl="0">
              <a:spcBef>
                <a:spcPts val="500"/>
              </a:spcBef>
              <a:spcAft>
                <a:spcPts val="0"/>
              </a:spcAft>
              <a:buClr>
                <a:schemeClr val="accent1"/>
              </a:buClr>
              <a:buSzPts val="800"/>
              <a:buFont typeface="Noto Sans Symbols"/>
              <a:buChar char="◼"/>
              <a:defRPr sz="800" b="0" i="0" u="none" strike="noStrike" cap="none">
                <a:solidFill>
                  <a:srgbClr val="3F3F3F"/>
                </a:solidFill>
                <a:latin typeface="Arial"/>
                <a:ea typeface="Arial"/>
                <a:cs typeface="Arial"/>
                <a:sym typeface="Arial"/>
              </a:defRPr>
            </a:lvl4pPr>
            <a:lvl5pPr marL="2286000" marR="0" lvl="4" indent="-279400" algn="l" rtl="0">
              <a:spcBef>
                <a:spcPts val="500"/>
              </a:spcBef>
              <a:spcAft>
                <a:spcPts val="0"/>
              </a:spcAft>
              <a:buClr>
                <a:schemeClr val="accent1"/>
              </a:buClr>
              <a:buSzPts val="800"/>
              <a:buFont typeface="Noto Sans Symbols"/>
              <a:buChar char="◼"/>
              <a:defRPr sz="800" b="0" i="0" u="none" strike="noStrike" cap="none">
                <a:solidFill>
                  <a:srgbClr val="3F3F3F"/>
                </a:solidFill>
                <a:latin typeface="Arial"/>
                <a:ea typeface="Arial"/>
                <a:cs typeface="Arial"/>
                <a:sym typeface="Arial"/>
              </a:defRPr>
            </a:lvl5pPr>
            <a:lvl6pPr marL="2743200" marR="0" lvl="5"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Arial"/>
                <a:ea typeface="Arial"/>
                <a:cs typeface="Arial"/>
                <a:sym typeface="Arial"/>
              </a:defRPr>
            </a:lvl6pPr>
            <a:lvl7pPr marL="3200400" marR="0" lvl="6"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Arial"/>
                <a:ea typeface="Arial"/>
                <a:cs typeface="Arial"/>
                <a:sym typeface="Arial"/>
              </a:defRPr>
            </a:lvl7pPr>
            <a:lvl8pPr marL="3657600" marR="0" lvl="7" indent="-279400" algn="l" rtl="0">
              <a:spcBef>
                <a:spcPts val="500"/>
              </a:spcBef>
              <a:spcAft>
                <a:spcPts val="0"/>
              </a:spcAft>
              <a:buClr>
                <a:schemeClr val="accent2"/>
              </a:buClr>
              <a:buSzPts val="800"/>
              <a:buFont typeface="Noto Sans Symbols"/>
              <a:buChar char="◼"/>
              <a:defRPr sz="900" b="0" i="0" u="none" strike="noStrike" cap="none">
                <a:solidFill>
                  <a:schemeClr val="dk2"/>
                </a:solidFill>
                <a:latin typeface="Arial"/>
                <a:ea typeface="Arial"/>
                <a:cs typeface="Arial"/>
                <a:sym typeface="Arial"/>
              </a:defRPr>
            </a:lvl8pPr>
            <a:lvl9pPr marL="4114800" marR="0" lvl="8" indent="-279400" algn="l" rtl="0">
              <a:spcBef>
                <a:spcPts val="500"/>
              </a:spcBef>
              <a:spcAft>
                <a:spcPts val="500"/>
              </a:spcAft>
              <a:buClr>
                <a:schemeClr val="accent2"/>
              </a:buClr>
              <a:buSzPts val="800"/>
              <a:buFont typeface="Noto Sans Symbols"/>
              <a:buChar char="◼"/>
              <a:defRPr sz="900" b="0" i="0" u="none" strike="noStrike" cap="none">
                <a:solidFill>
                  <a:schemeClr val="dk2"/>
                </a:solidFill>
                <a:latin typeface="Arial"/>
                <a:ea typeface="Arial"/>
                <a:cs typeface="Arial"/>
                <a:sym typeface="Arial"/>
              </a:defRPr>
            </a:lvl9pPr>
          </a:lstStyle>
          <a:p>
            <a:endParaRPr/>
          </a:p>
        </p:txBody>
      </p:sp>
      <p:sp>
        <p:nvSpPr>
          <p:cNvPr id="60" name="Google Shape;60;p14"/>
          <p:cNvSpPr txBox="1">
            <a:spLocks noGrp="1"/>
          </p:cNvSpPr>
          <p:nvPr>
            <p:ph type="dt" idx="10"/>
          </p:nvPr>
        </p:nvSpPr>
        <p:spPr>
          <a:xfrm>
            <a:off x="5704463" y="4817936"/>
            <a:ext cx="21336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3F3F3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1" name="Google Shape;61;p14"/>
          <p:cNvSpPr txBox="1">
            <a:spLocks noGrp="1"/>
          </p:cNvSpPr>
          <p:nvPr>
            <p:ph type="ftr" idx="11"/>
          </p:nvPr>
        </p:nvSpPr>
        <p:spPr>
          <a:xfrm>
            <a:off x="435894" y="4817936"/>
            <a:ext cx="51879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3F3F3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2" name="Google Shape;62;p14"/>
          <p:cNvSpPr txBox="1">
            <a:spLocks noGrp="1"/>
          </p:cNvSpPr>
          <p:nvPr>
            <p:ph type="sldNum" idx="12"/>
          </p:nvPr>
        </p:nvSpPr>
        <p:spPr>
          <a:xfrm>
            <a:off x="7918725" y="4817936"/>
            <a:ext cx="7893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rgbClr val="3F3F3F"/>
                </a:solidFill>
                <a:latin typeface="Arial"/>
                <a:ea typeface="Arial"/>
                <a:cs typeface="Arial"/>
                <a:sym typeface="Arial"/>
              </a:defRPr>
            </a:lvl1pPr>
            <a:lvl2pPr marL="0" marR="0" lvl="1" indent="0" algn="r" rtl="0">
              <a:spcBef>
                <a:spcPts val="0"/>
              </a:spcBef>
              <a:buNone/>
              <a:defRPr sz="700" b="0" i="0" u="none" strike="noStrike" cap="none">
                <a:solidFill>
                  <a:srgbClr val="3F3F3F"/>
                </a:solidFill>
                <a:latin typeface="Arial"/>
                <a:ea typeface="Arial"/>
                <a:cs typeface="Arial"/>
                <a:sym typeface="Arial"/>
              </a:defRPr>
            </a:lvl2pPr>
            <a:lvl3pPr marL="0" marR="0" lvl="2" indent="0" algn="r" rtl="0">
              <a:spcBef>
                <a:spcPts val="0"/>
              </a:spcBef>
              <a:buNone/>
              <a:defRPr sz="700" b="0" i="0" u="none" strike="noStrike" cap="none">
                <a:solidFill>
                  <a:srgbClr val="3F3F3F"/>
                </a:solidFill>
                <a:latin typeface="Arial"/>
                <a:ea typeface="Arial"/>
                <a:cs typeface="Arial"/>
                <a:sym typeface="Arial"/>
              </a:defRPr>
            </a:lvl3pPr>
            <a:lvl4pPr marL="0" marR="0" lvl="3" indent="0" algn="r" rtl="0">
              <a:spcBef>
                <a:spcPts val="0"/>
              </a:spcBef>
              <a:buNone/>
              <a:defRPr sz="700" b="0" i="0" u="none" strike="noStrike" cap="none">
                <a:solidFill>
                  <a:srgbClr val="3F3F3F"/>
                </a:solidFill>
                <a:latin typeface="Arial"/>
                <a:ea typeface="Arial"/>
                <a:cs typeface="Arial"/>
                <a:sym typeface="Arial"/>
              </a:defRPr>
            </a:lvl4pPr>
            <a:lvl5pPr marL="0" marR="0" lvl="4" indent="0" algn="r" rtl="0">
              <a:spcBef>
                <a:spcPts val="0"/>
              </a:spcBef>
              <a:buNone/>
              <a:defRPr sz="700" b="0" i="0" u="none" strike="noStrike" cap="none">
                <a:solidFill>
                  <a:srgbClr val="3F3F3F"/>
                </a:solidFill>
                <a:latin typeface="Arial"/>
                <a:ea typeface="Arial"/>
                <a:cs typeface="Arial"/>
                <a:sym typeface="Arial"/>
              </a:defRPr>
            </a:lvl5pPr>
            <a:lvl6pPr marL="0" marR="0" lvl="5" indent="0" algn="r" rtl="0">
              <a:spcBef>
                <a:spcPts val="0"/>
              </a:spcBef>
              <a:buNone/>
              <a:defRPr sz="700" b="0" i="0" u="none" strike="noStrike" cap="none">
                <a:solidFill>
                  <a:srgbClr val="3F3F3F"/>
                </a:solidFill>
                <a:latin typeface="Arial"/>
                <a:ea typeface="Arial"/>
                <a:cs typeface="Arial"/>
                <a:sym typeface="Arial"/>
              </a:defRPr>
            </a:lvl6pPr>
            <a:lvl7pPr marL="0" marR="0" lvl="6" indent="0" algn="r" rtl="0">
              <a:spcBef>
                <a:spcPts val="0"/>
              </a:spcBef>
              <a:buNone/>
              <a:defRPr sz="700" b="0" i="0" u="none" strike="noStrike" cap="none">
                <a:solidFill>
                  <a:srgbClr val="3F3F3F"/>
                </a:solidFill>
                <a:latin typeface="Arial"/>
                <a:ea typeface="Arial"/>
                <a:cs typeface="Arial"/>
                <a:sym typeface="Arial"/>
              </a:defRPr>
            </a:lvl7pPr>
            <a:lvl8pPr marL="0" marR="0" lvl="7" indent="0" algn="r" rtl="0">
              <a:spcBef>
                <a:spcPts val="0"/>
              </a:spcBef>
              <a:buNone/>
              <a:defRPr sz="700" b="0" i="0" u="none" strike="noStrike" cap="none">
                <a:solidFill>
                  <a:srgbClr val="3F3F3F"/>
                </a:solidFill>
                <a:latin typeface="Arial"/>
                <a:ea typeface="Arial"/>
                <a:cs typeface="Arial"/>
                <a:sym typeface="Arial"/>
              </a:defRPr>
            </a:lvl8pPr>
            <a:lvl9pPr marL="0" marR="0" lvl="8" indent="0" algn="r" rtl="0">
              <a:spcBef>
                <a:spcPts val="0"/>
              </a:spcBef>
              <a:buNone/>
              <a:defRPr sz="7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14"/>
          <p:cNvSpPr/>
          <p:nvPr/>
        </p:nvSpPr>
        <p:spPr>
          <a:xfrm>
            <a:off x="3183255" y="342900"/>
            <a:ext cx="2777400" cy="71400"/>
          </a:xfrm>
          <a:prstGeom prst="rect">
            <a:avLst/>
          </a:prstGeom>
          <a:solidFill>
            <a:srgbClr val="46535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4" name="Google Shape;64;p14"/>
          <p:cNvSpPr/>
          <p:nvPr/>
        </p:nvSpPr>
        <p:spPr>
          <a:xfrm>
            <a:off x="6031610" y="340232"/>
            <a:ext cx="2777400" cy="74100"/>
          </a:xfrm>
          <a:prstGeom prst="rect">
            <a:avLst/>
          </a:prstGeom>
          <a:solidFill>
            <a:srgbClr val="969FA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onnect.grad.uconn.edu/portal/user?tab=Homepage"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onnect.grad.uconn.edu/portal/user?tab=data"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connect.grad.uconn.edu/portal/user?tab=data"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onnect.grad.uconn.edu/portal/user?tab=form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y1uj8zslVHEe4u49xkFPUwoJfwUAcctsDyKiLJOJIFI/edit#gid=1144469674"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connect.grad.uconn.edu/portal/user?tab=TestAccoun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mailto:Lisa.pane@uconn.edu" TargetMode="External"/><Relationship Id="rId3" Type="http://schemas.openxmlformats.org/officeDocument/2006/relationships/hyperlink" Target="mailto:meg.buckley@uconn.edu" TargetMode="External"/><Relationship Id="rId7" Type="http://schemas.openxmlformats.org/officeDocument/2006/relationships/hyperlink" Target="mailto:sarah.shore@uconn.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katie.okeefe@uconn.edu" TargetMode="External"/><Relationship Id="rId5" Type="http://schemas.openxmlformats.org/officeDocument/2006/relationships/hyperlink" Target="mailto:shirley.fiasconaro@uconn.edu" TargetMode="External"/><Relationship Id="rId4" Type="http://schemas.openxmlformats.org/officeDocument/2006/relationships/hyperlink" Target="mailto:holly.brunette@uconn.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connect.grad.uconn.edu/portal/user?tab=program_for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connect.grad.uconn.edu/portal/user?tab=program_form"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onnect.grad.uconn.edu/portal/user?tab=documentation"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connect.grad.uconn.edu/portal/user/"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connect.grad.uconn.edu/portal/user?tab=document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nnect.grad.uconn.edu/portal/user?tab=gradslat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connect.grad.uconn.edu/portal/us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d.uconn.edu/timely-topic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rad.uconn.edu/graduate-students/late-arrival/"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grad.uconn.edu/admissions/requirements/"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hyperlink" Target="https://grad.uconn.edu/admissions/apply-to-uconn/" TargetMode="External"/><Relationship Id="rId4" Type="http://schemas.openxmlformats.org/officeDocument/2006/relationships/hyperlink" Target="https://grad.uconn.edu/admissions/faq/"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rad.uconn.edu/admissions/requirements/"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connect.grad.uconn.edu/portal/user?tab=program_form"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hyperlink" Target="https://connect.grad.uconn.edu/manage/report/render?id=cf77b6e0-01e9-4ee9-a3d4-73f8015477b8" TargetMode="External"/><Relationship Id="rId4" Type="http://schemas.openxmlformats.org/officeDocument/2006/relationships/hyperlink" Target="https://connect.grad.uconn.edu/manage/query/query?id=4093ab00-d181-4942-858a-3dd9428e5c68"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grad.uconn.edu/wp-content/uploads/sites/2114/2021/06/uconn_tgs_strategicplan_full_2021-2026_compressed.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hyperlink" Target="https://grad.uconn.edu/graduate-students/voluntary-separation/"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connect.grad.uconn.edu/portal/user?tab=program_form"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hyperlink" Target="mailto:gradadmissions@uconn.edu"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grad.uconn.edu/graduate-students/voluntary-separation/"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mailto:gradseparation@uconn.edu"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hyperlink" Target="mailto:gradslate@uconn.edu"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s://grad.uconn.edu/faculty-staff-resources/timely-topic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8">
            <a:extLs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28">
            <a:extLst>
              <a:ext uri="{C183D7F6-B498-43B3-948B-1728B52AA6E4}">
                <adec:decorative xmlns:adec="http://schemas.microsoft.com/office/drawing/2017/decorative" val="1"/>
              </a:ext>
            </a:extLst>
          </p:cNvPr>
          <p:cNvSpPr/>
          <p:nvPr/>
        </p:nvSpPr>
        <p:spPr>
          <a:xfrm>
            <a:off x="334900" y="342900"/>
            <a:ext cx="2777400" cy="71100"/>
          </a:xfrm>
          <a:prstGeom prst="rect">
            <a:avLst/>
          </a:prstGeom>
          <a:solidFill>
            <a:srgbClr val="465359"/>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5" name="Google Shape;165;p28">
            <a:extLst>
              <a:ext uri="{C183D7F6-B498-43B3-948B-1728B52AA6E4}">
                <adec:decorative xmlns:adec="http://schemas.microsoft.com/office/drawing/2017/decorative" val="1"/>
              </a:ext>
            </a:extLst>
          </p:cNvPr>
          <p:cNvSpPr/>
          <p:nvPr/>
        </p:nvSpPr>
        <p:spPr>
          <a:xfrm>
            <a:off x="3181373" y="342900"/>
            <a:ext cx="2777400" cy="687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6" name="Google Shape;166;p28">
            <a:extLst>
              <a:ext uri="{C183D7F6-B498-43B3-948B-1728B52AA6E4}">
                <adec:decorative xmlns:adec="http://schemas.microsoft.com/office/drawing/2017/decorative" val="1"/>
              </a:ext>
            </a:extLst>
          </p:cNvPr>
          <p:cNvSpPr/>
          <p:nvPr/>
        </p:nvSpPr>
        <p:spPr>
          <a:xfrm>
            <a:off x="6031610" y="340232"/>
            <a:ext cx="2777400" cy="73800"/>
          </a:xfrm>
          <a:prstGeom prst="rect">
            <a:avLst/>
          </a:prstGeom>
          <a:solidFill>
            <a:srgbClr val="969FA7"/>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7" name="Google Shape;167;p28"/>
          <p:cNvSpPr txBox="1">
            <a:spLocks noGrp="1"/>
          </p:cNvSpPr>
          <p:nvPr>
            <p:ph type="ctrTitle"/>
          </p:nvPr>
        </p:nvSpPr>
        <p:spPr>
          <a:xfrm>
            <a:off x="333018" y="480870"/>
            <a:ext cx="8474100" cy="2774400"/>
          </a:xfrm>
          <a:prstGeom prst="rect">
            <a:avLst/>
          </a:prstGeom>
          <a:solidFill>
            <a:schemeClr val="accent1">
              <a:lumMod val="75000"/>
            </a:schemeClr>
          </a:solidFill>
          <a:ln>
            <a:noFill/>
          </a:ln>
        </p:spPr>
        <p:txBody>
          <a:bodyPr spcFirstLastPara="1" wrap="square" lIns="68575" tIns="34275" rIns="68575" bIns="34275" anchor="ctr" anchorCtr="0">
            <a:noAutofit/>
          </a:bodyPr>
          <a:lstStyle/>
          <a:p>
            <a:pPr algn="ctr">
              <a:buClr>
                <a:schemeClr val="lt1"/>
              </a:buClr>
              <a:buSzPts val="1400"/>
            </a:pPr>
            <a:r>
              <a:rPr lang="en-US" sz="1400" dirty="0">
                <a:solidFill>
                  <a:schemeClr val="lt1"/>
                </a:solidFill>
                <a:latin typeface="Arial"/>
                <a:ea typeface="Arial"/>
                <a:cs typeface="Arial"/>
                <a:sym typeface="Arial"/>
              </a:rPr>
              <a:t>THE GRADUATE SCHOOL PRESENTS</a:t>
            </a:r>
            <a:br>
              <a:rPr lang="en-US" sz="1400" dirty="0">
                <a:latin typeface="Arial"/>
                <a:ea typeface="Arial"/>
                <a:cs typeface="Arial"/>
              </a:rPr>
            </a:br>
            <a:br>
              <a:rPr lang="en-US" sz="1400" dirty="0"/>
            </a:br>
            <a:br>
              <a:rPr lang="en-US" sz="1400" dirty="0"/>
            </a:br>
            <a:r>
              <a:rPr lang="en-US" sz="3600" dirty="0">
                <a:solidFill>
                  <a:schemeClr val="lt1"/>
                </a:solidFill>
              </a:rPr>
              <a:t>Timely Topics:</a:t>
            </a:r>
            <a:br>
              <a:rPr lang="en-US" sz="3600" dirty="0"/>
            </a:br>
            <a:r>
              <a:rPr lang="en-US" sz="3600" dirty="0">
                <a:solidFill>
                  <a:schemeClr val="lt1"/>
                </a:solidFill>
              </a:rPr>
              <a:t>Graduate Admissions</a:t>
            </a:r>
            <a:br>
              <a:rPr lang="en-US" sz="3600" dirty="0"/>
            </a:br>
            <a:r>
              <a:rPr lang="en-US" sz="1400" dirty="0">
                <a:solidFill>
                  <a:schemeClr val="lt1"/>
                </a:solidFill>
                <a:latin typeface="Arial"/>
                <a:ea typeface="Arial"/>
                <a:cs typeface="Arial"/>
                <a:sym typeface="Arial"/>
              </a:rPr>
              <a:t>Cycle Debrief</a:t>
            </a:r>
            <a:endParaRPr lang="en-US" dirty="0">
              <a:solidFill>
                <a:schemeClr val="lt1"/>
              </a:solidFill>
            </a:endParaRPr>
          </a:p>
        </p:txBody>
      </p:sp>
      <p:sp>
        <p:nvSpPr>
          <p:cNvPr id="168" name="Google Shape;168;p28">
            <a:extLst>
              <a:ext uri="{C183D7F6-B498-43B3-948B-1728B52AA6E4}">
                <adec:decorative xmlns:adec="http://schemas.microsoft.com/office/drawing/2017/decorative" val="1"/>
              </a:ext>
            </a:extLst>
          </p:cNvPr>
          <p:cNvSpPr txBox="1">
            <a:spLocks noGrp="1"/>
          </p:cNvSpPr>
          <p:nvPr>
            <p:ph type="subTitle" idx="1"/>
          </p:nvPr>
        </p:nvSpPr>
        <p:spPr>
          <a:xfrm>
            <a:off x="367661" y="140531"/>
            <a:ext cx="8474100" cy="351300"/>
          </a:xfrm>
          <a:prstGeom prst="rect">
            <a:avLst/>
          </a:prstGeom>
          <a:noFill/>
          <a:ln>
            <a:noFill/>
          </a:ln>
        </p:spPr>
        <p:txBody>
          <a:bodyPr spcFirstLastPara="1" wrap="square" lIns="68575" tIns="34275" rIns="68575" bIns="34275" anchor="t" anchorCtr="0">
            <a:noAutofit/>
          </a:bodyPr>
          <a:lstStyle/>
          <a:p>
            <a:pPr marL="0" lvl="0" indent="0" algn="r" rtl="0">
              <a:lnSpc>
                <a:spcPct val="110000"/>
              </a:lnSpc>
              <a:spcBef>
                <a:spcPts val="0"/>
              </a:spcBef>
              <a:spcAft>
                <a:spcPts val="0"/>
              </a:spcAft>
              <a:buSzPts val="1100"/>
              <a:buNone/>
            </a:pPr>
            <a:r>
              <a:rPr lang="en-US">
                <a:solidFill>
                  <a:srgbClr val="7F7F7F"/>
                </a:solidFill>
              </a:rPr>
              <a:t>May 2024</a:t>
            </a:r>
            <a:endParaRPr/>
          </a:p>
        </p:txBody>
      </p:sp>
      <p:pic>
        <p:nvPicPr>
          <p:cNvPr id="171" name="Google Shape;171;p28" descr="UConn sign lit up with rainbow lighting"/>
          <p:cNvPicPr preferRelativeResize="0"/>
          <p:nvPr/>
        </p:nvPicPr>
        <p:blipFill rotWithShape="1">
          <a:blip r:embed="rId3">
            <a:alphaModFix/>
          </a:blip>
          <a:srcRect/>
          <a:stretch/>
        </p:blipFill>
        <p:spPr>
          <a:xfrm>
            <a:off x="333018" y="3302648"/>
            <a:ext cx="2777490" cy="1633818"/>
          </a:xfrm>
          <a:prstGeom prst="rect">
            <a:avLst/>
          </a:prstGeom>
          <a:noFill/>
          <a:ln>
            <a:noFill/>
          </a:ln>
        </p:spPr>
      </p:pic>
      <p:pic>
        <p:nvPicPr>
          <p:cNvPr id="169" name="Google Shape;169;p28" descr="Jonathan the Husky in the library in front of an open book."/>
          <p:cNvPicPr preferRelativeResize="0"/>
          <p:nvPr/>
        </p:nvPicPr>
        <p:blipFill rotWithShape="1">
          <a:blip r:embed="rId4">
            <a:alphaModFix/>
          </a:blip>
          <a:srcRect/>
          <a:stretch/>
        </p:blipFill>
        <p:spPr>
          <a:xfrm>
            <a:off x="3181373" y="3302648"/>
            <a:ext cx="2777490" cy="1633818"/>
          </a:xfrm>
          <a:prstGeom prst="rect">
            <a:avLst/>
          </a:prstGeom>
          <a:noFill/>
          <a:ln>
            <a:noFill/>
          </a:ln>
        </p:spPr>
      </p:pic>
      <p:pic>
        <p:nvPicPr>
          <p:cNvPr id="170" name="Google Shape;170;p28" descr="Slate logo"/>
          <p:cNvPicPr preferRelativeResize="0"/>
          <p:nvPr/>
        </p:nvPicPr>
        <p:blipFill rotWithShape="1">
          <a:blip r:embed="rId5">
            <a:alphaModFix/>
          </a:blip>
          <a:srcRect/>
          <a:stretch/>
        </p:blipFill>
        <p:spPr>
          <a:xfrm>
            <a:off x="6029727" y="3302648"/>
            <a:ext cx="2777490" cy="1633818"/>
          </a:xfrm>
          <a:prstGeom prst="rect">
            <a:avLst/>
          </a:prstGeom>
          <a:noFill/>
          <a:ln>
            <a:noFill/>
          </a:ln>
        </p:spPr>
      </p:pic>
      <p:sp>
        <p:nvSpPr>
          <p:cNvPr id="2" name="Slide Number Placeholder 1">
            <a:extLst>
              <a:ext uri="{FF2B5EF4-FFF2-40B4-BE49-F238E27FC236}">
                <a16:creationId xmlns:a16="http://schemas.microsoft.com/office/drawing/2014/main" id="{42817413-6381-6121-0F90-C13F38EE7ED7}"/>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GradSlate User Portal</a:t>
            </a:r>
            <a:endParaRPr>
              <a:solidFill>
                <a:schemeClr val="dk1"/>
              </a:solidFill>
            </a:endParaRPr>
          </a:p>
        </p:txBody>
      </p:sp>
      <p:sp>
        <p:nvSpPr>
          <p:cNvPr id="342" name="Google Shape;342;p50"/>
          <p:cNvSpPr txBox="1">
            <a:spLocks noGrp="1"/>
          </p:cNvSpPr>
          <p:nvPr>
            <p:ph type="body" idx="1"/>
          </p:nvPr>
        </p:nvSpPr>
        <p:spPr>
          <a:xfrm>
            <a:off x="807524" y="3406175"/>
            <a:ext cx="7111200" cy="450600"/>
          </a:xfrm>
          <a:prstGeom prst="rect">
            <a:avLst/>
          </a:prstGeom>
        </p:spPr>
        <p:txBody>
          <a:bodyPr spcFirstLastPara="1" wrap="square" lIns="68575" tIns="34275" rIns="68575" bIns="34275" anchor="t" anchorCtr="0">
            <a:noAutofit/>
          </a:bodyPr>
          <a:lstStyle/>
          <a:p>
            <a:pPr marL="0" lvl="0" indent="0" algn="l" rtl="0">
              <a:spcBef>
                <a:spcPts val="300"/>
              </a:spcBef>
              <a:spcAft>
                <a:spcPts val="500"/>
              </a:spcAft>
              <a:buNone/>
            </a:pPr>
            <a:r>
              <a:rPr lang="en-US"/>
              <a:t>Data Tab - Forms Tab - Documentation Tab</a:t>
            </a:r>
            <a:endParaRPr/>
          </a:p>
        </p:txBody>
      </p:sp>
      <p:sp>
        <p:nvSpPr>
          <p:cNvPr id="2" name="Slide Number Placeholder 1">
            <a:extLst>
              <a:ext uri="{FF2B5EF4-FFF2-40B4-BE49-F238E27FC236}">
                <a16:creationId xmlns:a16="http://schemas.microsoft.com/office/drawing/2014/main" id="{B2B21042-D7AE-32E6-815E-E06ADC65DE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TextBox 2">
            <a:extLst>
              <a:ext uri="{FF2B5EF4-FFF2-40B4-BE49-F238E27FC236}">
                <a16:creationId xmlns:a16="http://schemas.microsoft.com/office/drawing/2014/main" id="{D0861EA9-9E58-4FF1-A7BF-CCDEFBB2D705}"/>
              </a:ext>
            </a:extLst>
          </p:cNvPr>
          <p:cNvSpPr txBox="1"/>
          <p:nvPr/>
        </p:nvSpPr>
        <p:spPr>
          <a:xfrm>
            <a:off x="7813964" y="3456709"/>
            <a:ext cx="671945" cy="307777"/>
          </a:xfrm>
          <a:prstGeom prst="rect">
            <a:avLst/>
          </a:prstGeom>
          <a:noFill/>
        </p:spPr>
        <p:txBody>
          <a:bodyPr wrap="square" rtlCol="0">
            <a:spAutoFit/>
          </a:bodyPr>
          <a:lstStyle/>
          <a:p>
            <a:r>
              <a:rPr lang="en-US"/>
              <a:t>LP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title" idx="4294967295"/>
          </p:nvPr>
        </p:nvSpPr>
        <p:spPr>
          <a:xfrm>
            <a:off x="636475" y="516225"/>
            <a:ext cx="6358800" cy="923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3F3F3F"/>
              </a:buClr>
              <a:buSzPts val="2700"/>
              <a:buFont typeface="Arial Black"/>
              <a:buNone/>
              <a:tabLst/>
              <a:defRPr/>
            </a:pPr>
            <a:r>
              <a:rPr kumimoji="0" lang="en-US" sz="2000" b="0" i="0" u="none" strike="noStrike" kern="0" cap="none" spc="0" normalizeH="0" baseline="0" noProof="0" dirty="0" err="1">
                <a:ln>
                  <a:noFill/>
                </a:ln>
                <a:solidFill>
                  <a:schemeClr val="dk1"/>
                </a:solidFill>
                <a:effectLst/>
                <a:uLnTx/>
                <a:uFillTx/>
                <a:latin typeface="Arial Black"/>
                <a:ea typeface="Arial Black"/>
                <a:cs typeface="Arial Black"/>
                <a:sym typeface="Arial Black"/>
              </a:rPr>
              <a:t>GradSlate</a:t>
            </a:r>
            <a:r>
              <a:rPr kumimoji="0" lang="en-US" sz="2000" b="0" i="0" u="none" strike="noStrike" kern="0" cap="none" spc="0" normalizeH="0" baseline="0" noProof="0" dirty="0">
                <a:ln>
                  <a:noFill/>
                </a:ln>
                <a:solidFill>
                  <a:schemeClr val="dk1"/>
                </a:solidFill>
                <a:effectLst/>
                <a:uLnTx/>
                <a:uFillTx/>
                <a:latin typeface="Arial Black"/>
                <a:ea typeface="Arial Black"/>
                <a:cs typeface="Arial Black"/>
                <a:sym typeface="Arial Black"/>
              </a:rPr>
              <a:t> User Portal</a:t>
            </a:r>
            <a:endParaRPr kumimoji="0" lang="en-US" sz="2000" b="0" i="0" u="none" strike="noStrike" kern="0" cap="none" spc="0" normalizeH="0" baseline="0" noProof="0" dirty="0">
              <a:ln>
                <a:noFill/>
              </a:ln>
              <a:solidFill>
                <a:schemeClr val="dk1"/>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chemeClr val="dk1"/>
                </a:solidFill>
                <a:effectLst/>
                <a:uLnTx/>
                <a:uFillTx/>
                <a:latin typeface="Arial"/>
                <a:ea typeface="Arial"/>
                <a:cs typeface="Arial"/>
                <a:sym typeface="Arial"/>
              </a:rPr>
              <a:t>There are many helpful tabs on the</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400" b="0" i="0" u="sng" strike="noStrike" kern="0" cap="none" spc="0" normalizeH="0" baseline="0" noProof="0" dirty="0" err="1">
                <a:ln>
                  <a:noFill/>
                </a:ln>
                <a:solidFill>
                  <a:schemeClr val="hlink"/>
                </a:solidFill>
                <a:effectLst/>
                <a:uLnTx/>
                <a:uFillTx/>
                <a:latin typeface="Arial"/>
                <a:ea typeface="Arial"/>
                <a:cs typeface="Arial"/>
                <a:sym typeface="Arial"/>
                <a:hlinkClick r:id="rId3"/>
              </a:rPr>
              <a:t>GradSlate</a:t>
            </a:r>
            <a:r>
              <a:rPr kumimoji="0" lang="en-US" sz="1400" b="0" i="0" u="sng" strike="noStrike" kern="0" cap="none" spc="0" normalizeH="0" baseline="0" noProof="0" dirty="0">
                <a:ln>
                  <a:noFill/>
                </a:ln>
                <a:solidFill>
                  <a:schemeClr val="hlink"/>
                </a:solidFill>
                <a:effectLst/>
                <a:uLnTx/>
                <a:uFillTx/>
                <a:latin typeface="Arial"/>
                <a:ea typeface="Arial"/>
                <a:cs typeface="Arial"/>
                <a:sym typeface="Arial"/>
                <a:hlinkClick r:id="rId3"/>
              </a:rPr>
              <a:t> User portal</a:t>
            </a: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a:t>
            </a:r>
          </a:p>
        </p:txBody>
      </p:sp>
      <p:pic>
        <p:nvPicPr>
          <p:cNvPr id="350" name="Google Shape;350;p51" descr="Screenshot of the GradSlate User Portal with the &quot;Data&quot;, &quot;Forms&quot;, and &quot;Documentation&quot; tabs highlighted"/>
          <p:cNvPicPr preferRelativeResize="0"/>
          <p:nvPr/>
        </p:nvPicPr>
        <p:blipFill>
          <a:blip r:embed="rId4">
            <a:alphaModFix/>
          </a:blip>
          <a:stretch>
            <a:fillRect/>
          </a:stretch>
        </p:blipFill>
        <p:spPr>
          <a:xfrm>
            <a:off x="513700" y="1376125"/>
            <a:ext cx="6691751" cy="3595275"/>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61BF75E3-4E07-83BD-7EDF-991EAD788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User Portal: Data Tab</a:t>
            </a:r>
            <a:endParaRPr>
              <a:solidFill>
                <a:schemeClr val="dk1"/>
              </a:solidFill>
            </a:endParaRPr>
          </a:p>
        </p:txBody>
      </p:sp>
      <p:sp>
        <p:nvSpPr>
          <p:cNvPr id="357" name="Google Shape;357;p52"/>
          <p:cNvSpPr txBox="1">
            <a:spLocks noGrp="1"/>
          </p:cNvSpPr>
          <p:nvPr>
            <p:ph type="body" idx="1"/>
          </p:nvPr>
        </p:nvSpPr>
        <p:spPr>
          <a:xfrm>
            <a:off x="435894" y="3406063"/>
            <a:ext cx="8272200" cy="450600"/>
          </a:xfrm>
          <a:prstGeom prst="rect">
            <a:avLst/>
          </a:prstGeom>
        </p:spPr>
        <p:txBody>
          <a:bodyPr spcFirstLastPara="1" wrap="square" lIns="68575" tIns="34275" rIns="68575" bIns="34275" anchor="t" anchorCtr="0">
            <a:noAutofit/>
          </a:bodyPr>
          <a:lstStyle/>
          <a:p>
            <a:pPr marL="0" lvl="0" indent="0" algn="l" rtl="0">
              <a:spcBef>
                <a:spcPts val="300"/>
              </a:spcBef>
              <a:spcAft>
                <a:spcPts val="500"/>
              </a:spcAft>
              <a:buNone/>
            </a:pPr>
            <a:r>
              <a:rPr lang="en-US"/>
              <a:t>Queries &amp; Reports</a:t>
            </a:r>
            <a:endParaRPr/>
          </a:p>
        </p:txBody>
      </p:sp>
      <p:sp>
        <p:nvSpPr>
          <p:cNvPr id="2" name="Slide Number Placeholder 1">
            <a:extLst>
              <a:ext uri="{FF2B5EF4-FFF2-40B4-BE49-F238E27FC236}">
                <a16:creationId xmlns:a16="http://schemas.microsoft.com/office/drawing/2014/main" id="{5191F2C9-BFD8-59BF-9949-46736E65B0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435900" y="526621"/>
            <a:ext cx="8272200" cy="4866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Program Details Form</a:t>
            </a:r>
            <a:endParaRPr dirty="0">
              <a:solidFill>
                <a:schemeClr val="dk1"/>
              </a:solidFill>
            </a:endParaRPr>
          </a:p>
        </p:txBody>
      </p:sp>
      <p:sp>
        <p:nvSpPr>
          <p:cNvPr id="365" name="Google Shape;365;p53"/>
          <p:cNvSpPr txBox="1"/>
          <p:nvPr/>
        </p:nvSpPr>
        <p:spPr>
          <a:xfrm>
            <a:off x="700350" y="1079125"/>
            <a:ext cx="617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The </a:t>
            </a:r>
            <a:r>
              <a:rPr lang="en-US" u="sng">
                <a:solidFill>
                  <a:schemeClr val="hlink"/>
                </a:solidFill>
                <a:hlinkClick r:id="rId3"/>
              </a:rPr>
              <a:t>Data Tab</a:t>
            </a:r>
            <a:r>
              <a:rPr lang="en-US"/>
              <a:t> is located on the GradSlate User Portal:</a:t>
            </a:r>
            <a:endParaRPr/>
          </a:p>
        </p:txBody>
      </p:sp>
      <p:pic>
        <p:nvPicPr>
          <p:cNvPr id="366" name="Google Shape;366;p53" descr="A screenshot of the GradSlate User Portal Data page, with the &quot;Data&quot; tab highlighted."/>
          <p:cNvPicPr preferRelativeResize="0"/>
          <p:nvPr/>
        </p:nvPicPr>
        <p:blipFill>
          <a:blip r:embed="rId4">
            <a:alphaModFix/>
          </a:blip>
          <a:stretch>
            <a:fillRect/>
          </a:stretch>
        </p:blipFill>
        <p:spPr>
          <a:xfrm>
            <a:off x="435900" y="1545225"/>
            <a:ext cx="7458351" cy="3033810"/>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5CD63DD2-29FD-77E8-42AE-8360313B36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4"/>
          <p:cNvSpPr txBox="1">
            <a:spLocks noGrp="1"/>
          </p:cNvSpPr>
          <p:nvPr>
            <p:ph type="title"/>
          </p:nvPr>
        </p:nvSpPr>
        <p:spPr>
          <a:xfrm>
            <a:off x="527844" y="563492"/>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User Portal: Data Tab </a:t>
            </a:r>
            <a:endParaRPr dirty="0">
              <a:solidFill>
                <a:schemeClr val="dk1"/>
              </a:solidFill>
            </a:endParaRPr>
          </a:p>
        </p:txBody>
      </p:sp>
      <p:sp>
        <p:nvSpPr>
          <p:cNvPr id="372" name="Google Shape;372;p54"/>
          <p:cNvSpPr txBox="1">
            <a:spLocks noGrp="1"/>
          </p:cNvSpPr>
          <p:nvPr>
            <p:ph type="body" idx="1"/>
          </p:nvPr>
        </p:nvSpPr>
        <p:spPr>
          <a:xfrm>
            <a:off x="435900" y="1755649"/>
            <a:ext cx="8272200" cy="13956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US">
                <a:solidFill>
                  <a:schemeClr val="dk1"/>
                </a:solidFill>
              </a:rPr>
              <a:t>Links to available Queries and Reports are now available within the GradSlate User Portal!</a:t>
            </a:r>
            <a:endParaRPr>
              <a:solidFill>
                <a:schemeClr val="dk1"/>
              </a:solidFill>
            </a:endParaRPr>
          </a:p>
          <a:p>
            <a:pPr marL="0" lvl="0" indent="0" algn="l" rtl="0">
              <a:spcBef>
                <a:spcPts val="500"/>
              </a:spcBef>
              <a:spcAft>
                <a:spcPts val="0"/>
              </a:spcAft>
              <a:buNone/>
            </a:pPr>
            <a:r>
              <a:rPr lang="en-US" u="sng">
                <a:solidFill>
                  <a:schemeClr val="hlink"/>
                </a:solidFill>
                <a:hlinkClick r:id="rId3"/>
              </a:rPr>
              <a:t>connect.grad.uconn.edu/portal/user?tab=data</a:t>
            </a:r>
            <a:r>
              <a:rPr lang="en-US"/>
              <a:t>. </a:t>
            </a:r>
            <a:endParaRPr/>
          </a:p>
          <a:p>
            <a:pPr marL="457200" lvl="0" indent="-304800" algn="l" rtl="0">
              <a:spcBef>
                <a:spcPts val="500"/>
              </a:spcBef>
              <a:spcAft>
                <a:spcPts val="0"/>
              </a:spcAft>
              <a:buClr>
                <a:schemeClr val="dk1"/>
              </a:buClr>
              <a:buSzPts val="1200"/>
              <a:buChar char="●"/>
            </a:pPr>
            <a:r>
              <a:rPr lang="en-US">
                <a:solidFill>
                  <a:schemeClr val="dk1"/>
                </a:solidFill>
              </a:rPr>
              <a:t>This is </a:t>
            </a:r>
            <a:r>
              <a:rPr lang="en-US" b="1" i="1">
                <a:solidFill>
                  <a:schemeClr val="dk1"/>
                </a:solidFill>
              </a:rPr>
              <a:t>the best way</a:t>
            </a:r>
            <a:r>
              <a:rPr lang="en-US">
                <a:solidFill>
                  <a:schemeClr val="dk1"/>
                </a:solidFill>
              </a:rPr>
              <a:t> to access available Queries &amp; Reports.</a:t>
            </a:r>
            <a:endParaRPr>
              <a:solidFill>
                <a:schemeClr val="dk1"/>
              </a:solidFill>
            </a:endParaRPr>
          </a:p>
          <a:p>
            <a:pPr marL="457200" lvl="0" indent="-304800" algn="l" rtl="0">
              <a:spcBef>
                <a:spcPts val="0"/>
              </a:spcBef>
              <a:spcAft>
                <a:spcPts val="0"/>
              </a:spcAft>
              <a:buClr>
                <a:schemeClr val="dk1"/>
              </a:buClr>
              <a:buSzPts val="1200"/>
              <a:buChar char="●"/>
            </a:pPr>
            <a:r>
              <a:rPr lang="en-US">
                <a:solidFill>
                  <a:schemeClr val="dk1"/>
                </a:solidFill>
              </a:rPr>
              <a:t>Includes resources for graduate applications, pregraduate applications, and inquiry/Person Records.</a:t>
            </a:r>
            <a:endParaRPr>
              <a:solidFill>
                <a:schemeClr val="dk1"/>
              </a:solidFill>
            </a:endParaRPr>
          </a:p>
          <a:p>
            <a:pPr marL="457200" lvl="0" indent="-304800" algn="l" rtl="0">
              <a:spcBef>
                <a:spcPts val="0"/>
              </a:spcBef>
              <a:spcAft>
                <a:spcPts val="0"/>
              </a:spcAft>
              <a:buClr>
                <a:schemeClr val="dk1"/>
              </a:buClr>
              <a:buSzPts val="1200"/>
              <a:buChar char="●"/>
            </a:pPr>
            <a:r>
              <a:rPr lang="en-US">
                <a:solidFill>
                  <a:schemeClr val="dk1"/>
                </a:solidFill>
              </a:rPr>
              <a:t>Single page with links and tips.</a:t>
            </a:r>
            <a:endParaRPr>
              <a:solidFill>
                <a:schemeClr val="dk1"/>
              </a:solidFill>
            </a:endParaRPr>
          </a:p>
        </p:txBody>
      </p:sp>
      <p:sp>
        <p:nvSpPr>
          <p:cNvPr id="374" name="Google Shape;374;p54"/>
          <p:cNvSpPr txBox="1"/>
          <p:nvPr/>
        </p:nvSpPr>
        <p:spPr>
          <a:xfrm>
            <a:off x="617775" y="3622750"/>
            <a:ext cx="3623400" cy="1078214"/>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300"/>
              </a:spcBef>
              <a:spcAft>
                <a:spcPts val="0"/>
              </a:spcAft>
              <a:buClr>
                <a:schemeClr val="dk1"/>
              </a:buClr>
              <a:buSzPts val="1100"/>
              <a:buFont typeface="Arial"/>
              <a:buNone/>
            </a:pPr>
            <a:r>
              <a:rPr lang="en-US" sz="1300">
                <a:solidFill>
                  <a:schemeClr val="dk1"/>
                </a:solidFill>
              </a:rPr>
              <a:t>Graduate Application </a:t>
            </a:r>
            <a:r>
              <a:rPr lang="en-US">
                <a:solidFill>
                  <a:schemeClr val="dk1"/>
                </a:solidFill>
              </a:rPr>
              <a:t>Queries</a:t>
            </a:r>
            <a:endParaRPr>
              <a:solidFill>
                <a:schemeClr val="dk1"/>
              </a:solidFill>
            </a:endParaRPr>
          </a:p>
          <a:p>
            <a:pPr marL="457200" lvl="0" indent="-317500" algn="l" rtl="0">
              <a:spcBef>
                <a:spcPts val="500"/>
              </a:spcBef>
              <a:spcAft>
                <a:spcPts val="0"/>
              </a:spcAft>
              <a:buClr>
                <a:schemeClr val="dk1"/>
              </a:buClr>
              <a:buSzPts val="1400"/>
              <a:buChar char="●"/>
            </a:pPr>
            <a:r>
              <a:rPr lang="en-US" sz="1200">
                <a:solidFill>
                  <a:schemeClr val="dk1"/>
                </a:solidFill>
              </a:rPr>
              <a:t>Bulk Data for Export</a:t>
            </a:r>
          </a:p>
          <a:p>
            <a:pPr marL="457200" lvl="0" indent="-317500" algn="l" rtl="0">
              <a:spcBef>
                <a:spcPts val="0"/>
              </a:spcBef>
              <a:spcAft>
                <a:spcPts val="0"/>
              </a:spcAft>
              <a:buClr>
                <a:schemeClr val="dk1"/>
              </a:buClr>
              <a:buSzPts val="1400"/>
              <a:buChar char="●"/>
            </a:pPr>
            <a:r>
              <a:rPr lang="en-US" sz="1200">
                <a:solidFill>
                  <a:schemeClr val="dk1"/>
                </a:solidFill>
              </a:rPr>
              <a:t>Quick List, by Status</a:t>
            </a:r>
          </a:p>
          <a:p>
            <a:pPr marL="457200" lvl="0" indent="-317500" algn="l" rtl="0">
              <a:spcBef>
                <a:spcPts val="0"/>
              </a:spcBef>
              <a:spcAft>
                <a:spcPts val="0"/>
              </a:spcAft>
              <a:buClr>
                <a:schemeClr val="dk1"/>
              </a:buClr>
              <a:buSzPts val="1400"/>
              <a:buChar char="●"/>
            </a:pPr>
            <a:r>
              <a:rPr lang="en-US" sz="1200">
                <a:solidFill>
                  <a:schemeClr val="dk1"/>
                </a:solidFill>
              </a:rPr>
              <a:t>Quick List, by Milestone</a:t>
            </a:r>
          </a:p>
        </p:txBody>
      </p:sp>
      <p:sp>
        <p:nvSpPr>
          <p:cNvPr id="375" name="Google Shape;375;p54"/>
          <p:cNvSpPr txBox="1"/>
          <p:nvPr/>
        </p:nvSpPr>
        <p:spPr>
          <a:xfrm>
            <a:off x="4601775" y="3622750"/>
            <a:ext cx="3623400" cy="1078214"/>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300"/>
              </a:spcBef>
              <a:spcAft>
                <a:spcPts val="0"/>
              </a:spcAft>
              <a:buNone/>
            </a:pPr>
            <a:r>
              <a:rPr lang="en-US" sz="1300">
                <a:solidFill>
                  <a:schemeClr val="dk1"/>
                </a:solidFill>
              </a:rPr>
              <a:t>Graduate Application </a:t>
            </a:r>
            <a:r>
              <a:rPr lang="en-US">
                <a:solidFill>
                  <a:schemeClr val="dk1"/>
                </a:solidFill>
              </a:rPr>
              <a:t>Reports</a:t>
            </a:r>
            <a:endParaRPr>
              <a:solidFill>
                <a:schemeClr val="dk1"/>
              </a:solidFill>
            </a:endParaRPr>
          </a:p>
          <a:p>
            <a:pPr marL="457200" lvl="0" indent="-317500" algn="l" rtl="0">
              <a:spcBef>
                <a:spcPts val="500"/>
              </a:spcBef>
              <a:spcAft>
                <a:spcPts val="0"/>
              </a:spcAft>
              <a:buClr>
                <a:schemeClr val="dk1"/>
              </a:buClr>
              <a:buSzPts val="1400"/>
              <a:buChar char="●"/>
            </a:pPr>
            <a:r>
              <a:rPr lang="en-US" sz="1200">
                <a:solidFill>
                  <a:schemeClr val="dk1"/>
                </a:solidFill>
              </a:rPr>
              <a:t>Totals by Term</a:t>
            </a:r>
          </a:p>
          <a:p>
            <a:pPr marL="457200" lvl="0" indent="-317500" algn="l" rtl="0">
              <a:spcBef>
                <a:spcPts val="0"/>
              </a:spcBef>
              <a:spcAft>
                <a:spcPts val="0"/>
              </a:spcAft>
              <a:buClr>
                <a:schemeClr val="dk1"/>
              </a:buClr>
              <a:buSzPts val="1400"/>
              <a:buChar char="●"/>
            </a:pPr>
            <a:r>
              <a:rPr lang="en-US" sz="1200">
                <a:solidFill>
                  <a:schemeClr val="dk1"/>
                </a:solidFill>
              </a:rPr>
              <a:t>Status Report</a:t>
            </a:r>
          </a:p>
          <a:p>
            <a:pPr marL="457200" lvl="0" indent="-317500" algn="l" rtl="0">
              <a:spcBef>
                <a:spcPts val="0"/>
              </a:spcBef>
              <a:spcAft>
                <a:spcPts val="0"/>
              </a:spcAft>
              <a:buClr>
                <a:schemeClr val="dk1"/>
              </a:buClr>
              <a:buSzPts val="1400"/>
              <a:buChar char="●"/>
            </a:pPr>
            <a:r>
              <a:rPr lang="en-US" sz="1200">
                <a:solidFill>
                  <a:schemeClr val="dk1"/>
                </a:solidFill>
              </a:rPr>
              <a:t>Configurable Report</a:t>
            </a:r>
          </a:p>
        </p:txBody>
      </p:sp>
      <p:pic>
        <p:nvPicPr>
          <p:cNvPr id="376" name="Google Shape;376;p5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143950" y="840745"/>
            <a:ext cx="4412650" cy="721750"/>
          </a:xfrm>
          <a:prstGeom prst="rect">
            <a:avLst/>
          </a:prstGeom>
          <a:noFill/>
          <a:ln w="9525" cap="flat" cmpd="sng">
            <a:solidFill>
              <a:schemeClr val="dk1"/>
            </a:solidFill>
            <a:prstDash val="solid"/>
            <a:round/>
            <a:headEnd type="none" w="sm" len="sm"/>
            <a:tailEnd type="none" w="sm" len="sm"/>
          </a:ln>
        </p:spPr>
      </p:pic>
      <p:cxnSp>
        <p:nvCxnSpPr>
          <p:cNvPr id="377" name="Google Shape;377;p54">
            <a:extLst>
              <a:ext uri="{C183D7F6-B498-43B3-948B-1728B52AA6E4}">
                <adec:decorative xmlns:adec="http://schemas.microsoft.com/office/drawing/2017/decorative" val="1"/>
              </a:ext>
            </a:extLst>
          </p:cNvPr>
          <p:cNvCxnSpPr/>
          <p:nvPr/>
        </p:nvCxnSpPr>
        <p:spPr>
          <a:xfrm rot="10800000" flipH="1">
            <a:off x="4699275" y="1455088"/>
            <a:ext cx="499800" cy="263700"/>
          </a:xfrm>
          <a:prstGeom prst="straightConnector1">
            <a:avLst/>
          </a:prstGeom>
          <a:noFill/>
          <a:ln w="19050" cap="flat" cmpd="sng">
            <a:solidFill>
              <a:srgbClr val="C00000"/>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1463D0A5-8E1E-BEED-33A7-C51C0AA246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 name="Title 2">
            <a:extLst>
              <a:ext uri="{FF2B5EF4-FFF2-40B4-BE49-F238E27FC236}">
                <a16:creationId xmlns:a16="http://schemas.microsoft.com/office/drawing/2014/main" id="{3D099917-F17B-F8BB-34E5-BC30C4432AD9}"/>
              </a:ext>
              <a:ext uri="{C183D7F6-B498-43B3-948B-1728B52AA6E4}">
                <adec:decorative xmlns:adec="http://schemas.microsoft.com/office/drawing/2017/decorative" val="0"/>
              </a:ext>
            </a:extLst>
          </p:cNvPr>
          <p:cNvSpPr>
            <a:spLocks noGrp="1"/>
          </p:cNvSpPr>
          <p:nvPr>
            <p:ph type="title" idx="4294967295"/>
          </p:nvPr>
        </p:nvSpPr>
        <p:spPr>
          <a:xfrm>
            <a:off x="435894" y="-892200"/>
            <a:ext cx="8272200" cy="892200"/>
          </a:xfrm>
        </p:spPr>
        <p:txBody>
          <a:bodyPr spcFirstLastPara="1" wrap="square" lIns="68575" tIns="34275" rIns="68575" bIns="34275" anchor="b" anchorCtr="0">
            <a:noAutofit/>
          </a:bodyPr>
          <a:lstStyle/>
          <a:p>
            <a:r>
              <a:rPr lang="en-US" dirty="0"/>
              <a:t>Data</a:t>
            </a:r>
          </a:p>
        </p:txBody>
      </p:sp>
      <p:pic>
        <p:nvPicPr>
          <p:cNvPr id="383" name="Google Shape;383;p55" descr="A screenshot of the GradSlate User Portal's &quot;Data&quot; page, including sections for both Queries and Reports."/>
          <p:cNvPicPr preferRelativeResize="0"/>
          <p:nvPr/>
        </p:nvPicPr>
        <p:blipFill>
          <a:blip r:embed="rId3">
            <a:alphaModFix/>
          </a:blip>
          <a:stretch>
            <a:fillRect/>
          </a:stretch>
        </p:blipFill>
        <p:spPr>
          <a:xfrm>
            <a:off x="152400" y="800400"/>
            <a:ext cx="8839202" cy="3419807"/>
          </a:xfrm>
          <a:prstGeom prst="rect">
            <a:avLst/>
          </a:prstGeom>
          <a:noFill/>
          <a:ln w="9525" cap="flat" cmpd="sng">
            <a:solidFill>
              <a:schemeClr val="dk1"/>
            </a:solidFill>
            <a:prstDash val="solid"/>
            <a:round/>
            <a:headEnd type="none" w="sm" len="sm"/>
            <a:tailEnd type="none" w="sm" len="sm"/>
          </a:ln>
        </p:spPr>
      </p:pic>
      <p:sp>
        <p:nvSpPr>
          <p:cNvPr id="384" name="Google Shape;384;p55"/>
          <p:cNvSpPr txBox="1"/>
          <p:nvPr/>
        </p:nvSpPr>
        <p:spPr>
          <a:xfrm>
            <a:off x="152400" y="4446300"/>
            <a:ext cx="8839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Links to available Queries &amp; Reports are presented on one webpage.</a:t>
            </a:r>
            <a:endParaRPr/>
          </a:p>
        </p:txBody>
      </p:sp>
      <p:sp>
        <p:nvSpPr>
          <p:cNvPr id="2" name="Slide Number Placeholder 1">
            <a:extLst>
              <a:ext uri="{FF2B5EF4-FFF2-40B4-BE49-F238E27FC236}">
                <a16:creationId xmlns:a16="http://schemas.microsoft.com/office/drawing/2014/main" id="{F928A065-B97B-E161-DAEE-93740376C71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 name="Title 2">
            <a:extLst>
              <a:ext uri="{FF2B5EF4-FFF2-40B4-BE49-F238E27FC236}">
                <a16:creationId xmlns:a16="http://schemas.microsoft.com/office/drawing/2014/main" id="{DA703991-D62D-0C70-BD11-515ADE03B08D}"/>
              </a:ext>
            </a:extLst>
          </p:cNvPr>
          <p:cNvSpPr>
            <a:spLocks noGrp="1"/>
          </p:cNvSpPr>
          <p:nvPr>
            <p:ph type="title" idx="4294967295"/>
          </p:nvPr>
        </p:nvSpPr>
        <p:spPr>
          <a:xfrm>
            <a:off x="435894" y="-892200"/>
            <a:ext cx="8272200" cy="892200"/>
          </a:xfrm>
        </p:spPr>
        <p:txBody>
          <a:bodyPr spcFirstLastPara="1" wrap="square" lIns="68575" tIns="34275" rIns="68575" bIns="34275" anchor="b" anchorCtr="0">
            <a:noAutofit/>
          </a:bodyPr>
          <a:lstStyle/>
          <a:p>
            <a:r>
              <a:rPr lang="en-US" dirty="0"/>
              <a:t>Queries and Reports</a:t>
            </a:r>
          </a:p>
        </p:txBody>
      </p:sp>
      <p:pic>
        <p:nvPicPr>
          <p:cNvPr id="390" name="Google Shape;390;p56" descr="A more detailed screenshot showing different Queries and Reports available in the GradSlate User Portal."/>
          <p:cNvPicPr preferRelativeResize="0"/>
          <p:nvPr/>
        </p:nvPicPr>
        <p:blipFill>
          <a:blip r:embed="rId3">
            <a:alphaModFix/>
          </a:blip>
          <a:stretch>
            <a:fillRect/>
          </a:stretch>
        </p:blipFill>
        <p:spPr>
          <a:xfrm>
            <a:off x="152400" y="726350"/>
            <a:ext cx="8839202" cy="3448143"/>
          </a:xfrm>
          <a:prstGeom prst="rect">
            <a:avLst/>
          </a:prstGeom>
          <a:noFill/>
          <a:ln w="9525" cap="flat" cmpd="sng">
            <a:solidFill>
              <a:schemeClr val="dk1"/>
            </a:solidFill>
            <a:prstDash val="solid"/>
            <a:round/>
            <a:headEnd type="none" w="sm" len="sm"/>
            <a:tailEnd type="none" w="sm" len="sm"/>
          </a:ln>
        </p:spPr>
      </p:pic>
      <p:sp>
        <p:nvSpPr>
          <p:cNvPr id="391" name="Google Shape;391;p56"/>
          <p:cNvSpPr txBox="1"/>
          <p:nvPr/>
        </p:nvSpPr>
        <p:spPr>
          <a:xfrm>
            <a:off x="152400" y="4446300"/>
            <a:ext cx="8839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Clicking on a header (+) provides links to available resources, which open in Slate Manage.</a:t>
            </a:r>
            <a:endParaRPr/>
          </a:p>
        </p:txBody>
      </p:sp>
      <p:sp>
        <p:nvSpPr>
          <p:cNvPr id="2" name="Slide Number Placeholder 1">
            <a:extLst>
              <a:ext uri="{FF2B5EF4-FFF2-40B4-BE49-F238E27FC236}">
                <a16:creationId xmlns:a16="http://schemas.microsoft.com/office/drawing/2014/main" id="{10B772A7-9D6A-DAAB-7D62-74E8766BB92F}"/>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7"/>
          <p:cNvSpPr txBox="1">
            <a:spLocks noGrp="1"/>
          </p:cNvSpPr>
          <p:nvPr>
            <p:ph type="title"/>
          </p:nvPr>
        </p:nvSpPr>
        <p:spPr>
          <a:xfrm>
            <a:off x="332925" y="2077225"/>
            <a:ext cx="8649600" cy="16107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3F3F3F"/>
              </a:buClr>
              <a:buSzPts val="2700"/>
              <a:buFont typeface="Arial Black"/>
              <a:buNone/>
            </a:pPr>
            <a:endParaRPr dirty="0">
              <a:highlight>
                <a:schemeClr val="lt2"/>
              </a:highlight>
            </a:endParaRPr>
          </a:p>
          <a:p>
            <a:pPr marL="0" lvl="0" indent="0" algn="l" rtl="0">
              <a:spcBef>
                <a:spcPts val="0"/>
              </a:spcBef>
              <a:spcAft>
                <a:spcPts val="0"/>
              </a:spcAft>
              <a:buClr>
                <a:srgbClr val="3F3F3F"/>
              </a:buClr>
              <a:buSzPts val="2700"/>
              <a:buFont typeface="Arial Black"/>
              <a:buNone/>
            </a:pPr>
            <a:endParaRPr i="1" dirty="0">
              <a:highlight>
                <a:schemeClr val="lt2"/>
              </a:highlight>
            </a:endParaRPr>
          </a:p>
          <a:p>
            <a:pPr marL="0" lvl="0" indent="0" algn="l" rtl="0">
              <a:lnSpc>
                <a:spcPct val="100000"/>
              </a:lnSpc>
              <a:spcBef>
                <a:spcPts val="0"/>
              </a:spcBef>
              <a:spcAft>
                <a:spcPts val="0"/>
              </a:spcAft>
              <a:buClr>
                <a:srgbClr val="3F3F3F"/>
              </a:buClr>
              <a:buSzPts val="2700"/>
              <a:buFont typeface="Arial Black"/>
              <a:buNone/>
            </a:pPr>
            <a:r>
              <a:rPr lang="en-US" sz="2000" dirty="0">
                <a:solidFill>
                  <a:schemeClr val="dk1"/>
                </a:solidFill>
              </a:rPr>
              <a:t>Forms: Updating Application Requirements/Program Details</a:t>
            </a:r>
            <a:endParaRPr sz="2000" dirty="0">
              <a:solidFill>
                <a:schemeClr val="dk1"/>
              </a:solidFill>
            </a:endParaRPr>
          </a:p>
          <a:p>
            <a:pPr marL="0" lvl="0" indent="0" algn="l" rtl="0">
              <a:lnSpc>
                <a:spcPct val="110000"/>
              </a:lnSpc>
              <a:spcBef>
                <a:spcPts val="300"/>
              </a:spcBef>
              <a:spcAft>
                <a:spcPts val="500"/>
              </a:spcAft>
              <a:buClr>
                <a:schemeClr val="dk1"/>
              </a:buClr>
              <a:buSzPts val="1100"/>
              <a:buFont typeface="Arial"/>
              <a:buNone/>
            </a:pPr>
            <a:r>
              <a:rPr lang="en-US" sz="1400" dirty="0">
                <a:solidFill>
                  <a:schemeClr val="accent1"/>
                </a:solidFill>
                <a:latin typeface="Arial"/>
                <a:ea typeface="Arial"/>
                <a:cs typeface="Arial"/>
                <a:sym typeface="Arial"/>
              </a:rPr>
              <a:t>View/Update Application Requirements and Contact Information Using One Form</a:t>
            </a:r>
            <a:endParaRPr sz="2000" dirty="0">
              <a:latin typeface="Arial"/>
              <a:ea typeface="Arial"/>
              <a:cs typeface="Arial"/>
              <a:sym typeface="Arial"/>
            </a:endParaRPr>
          </a:p>
        </p:txBody>
      </p:sp>
      <p:sp>
        <p:nvSpPr>
          <p:cNvPr id="397" name="Google Shape;397;p57">
            <a:extLst>
              <a:ext uri="{C183D7F6-B498-43B3-948B-1728B52AA6E4}">
                <adec:decorative xmlns:adec="http://schemas.microsoft.com/office/drawing/2017/decorative" val="1"/>
              </a:ext>
            </a:extLst>
          </p:cNvPr>
          <p:cNvSpPr txBox="1">
            <a:spLocks noGrp="1"/>
          </p:cNvSpPr>
          <p:nvPr>
            <p:ph type="body" idx="1"/>
          </p:nvPr>
        </p:nvSpPr>
        <p:spPr>
          <a:xfrm>
            <a:off x="435894" y="3406063"/>
            <a:ext cx="8272200" cy="450300"/>
          </a:xfrm>
          <a:prstGeom prst="rect">
            <a:avLst/>
          </a:prstGeom>
          <a:noFill/>
          <a:ln>
            <a:noFill/>
          </a:ln>
        </p:spPr>
        <p:txBody>
          <a:bodyPr spcFirstLastPara="1" wrap="square" lIns="68575" tIns="34275" rIns="68575" bIns="34275" anchor="t" anchorCtr="0">
            <a:noAutofit/>
          </a:bodyPr>
          <a:lstStyle/>
          <a:p>
            <a:pPr marL="0" lvl="0" indent="0" algn="l" rtl="0">
              <a:lnSpc>
                <a:spcPct val="110000"/>
              </a:lnSpc>
              <a:spcBef>
                <a:spcPts val="0"/>
              </a:spcBef>
              <a:spcAft>
                <a:spcPts val="0"/>
              </a:spcAft>
              <a:buSzPts val="1200"/>
              <a:buNone/>
            </a:pPr>
            <a:endParaRPr/>
          </a:p>
          <a:p>
            <a:pPr marL="0" lvl="0" indent="0" algn="l" rtl="0">
              <a:lnSpc>
                <a:spcPct val="110000"/>
              </a:lnSpc>
              <a:spcBef>
                <a:spcPts val="700"/>
              </a:spcBef>
              <a:spcAft>
                <a:spcPts val="0"/>
              </a:spcAft>
              <a:buSzPts val="1200"/>
              <a:buNone/>
            </a:pPr>
            <a:endParaRPr/>
          </a:p>
        </p:txBody>
      </p:sp>
      <p:sp>
        <p:nvSpPr>
          <p:cNvPr id="2" name="Slide Number Placeholder 1">
            <a:extLst>
              <a:ext uri="{FF2B5EF4-FFF2-40B4-BE49-F238E27FC236}">
                <a16:creationId xmlns:a16="http://schemas.microsoft.com/office/drawing/2014/main" id="{50527E4D-8D96-BB3B-8C93-5C9DABA862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8"/>
          <p:cNvSpPr txBox="1">
            <a:spLocks noGrp="1"/>
          </p:cNvSpPr>
          <p:nvPr>
            <p:ph type="title"/>
          </p:nvPr>
        </p:nvSpPr>
        <p:spPr>
          <a:xfrm>
            <a:off x="435900" y="526621"/>
            <a:ext cx="8272200" cy="4866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Program Details Form </a:t>
            </a:r>
            <a:endParaRPr dirty="0">
              <a:solidFill>
                <a:schemeClr val="dk1"/>
              </a:solidFill>
            </a:endParaRPr>
          </a:p>
        </p:txBody>
      </p:sp>
      <p:sp>
        <p:nvSpPr>
          <p:cNvPr id="405" name="Google Shape;405;p58"/>
          <p:cNvSpPr txBox="1"/>
          <p:nvPr/>
        </p:nvSpPr>
        <p:spPr>
          <a:xfrm>
            <a:off x="700350" y="1079125"/>
            <a:ext cx="617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The </a:t>
            </a:r>
            <a:r>
              <a:rPr lang="en-US" u="sng">
                <a:solidFill>
                  <a:schemeClr val="hlink"/>
                </a:solidFill>
                <a:hlinkClick r:id="rId3"/>
              </a:rPr>
              <a:t>Forms Tab</a:t>
            </a:r>
            <a:r>
              <a:rPr lang="en-US"/>
              <a:t> is located on the GradSlate User Portal:</a:t>
            </a:r>
            <a:endParaRPr/>
          </a:p>
        </p:txBody>
      </p:sp>
      <p:pic>
        <p:nvPicPr>
          <p:cNvPr id="406" name="Google Shape;406;p58" descr="A screenshot of the GradSlate User Portal &quot;Forms&quot; page, with the &quot;Forms&quot; tab highlighted, as well as the &quot;Update Program Details (Graduate)&quot; and &quot;Create a Test Record&quot; headings highlighted as well."/>
          <p:cNvPicPr preferRelativeResize="0"/>
          <p:nvPr/>
        </p:nvPicPr>
        <p:blipFill>
          <a:blip r:embed="rId4">
            <a:alphaModFix/>
          </a:blip>
          <a:stretch>
            <a:fillRect/>
          </a:stretch>
        </p:blipFill>
        <p:spPr>
          <a:xfrm>
            <a:off x="1551750" y="1545225"/>
            <a:ext cx="4683875" cy="3359374"/>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29835151-5A57-B2E9-F5F4-AA6B9EA47E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9"/>
          <p:cNvSpPr txBox="1">
            <a:spLocks noGrp="1"/>
          </p:cNvSpPr>
          <p:nvPr>
            <p:ph type="title"/>
          </p:nvPr>
        </p:nvSpPr>
        <p:spPr>
          <a:xfrm>
            <a:off x="104400" y="526625"/>
            <a:ext cx="8603700" cy="41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Program Details</a:t>
            </a:r>
            <a:endParaRPr>
              <a:solidFill>
                <a:schemeClr val="dk1"/>
              </a:solidFill>
            </a:endParaRPr>
          </a:p>
        </p:txBody>
      </p:sp>
      <p:sp>
        <p:nvSpPr>
          <p:cNvPr id="414" name="Google Shape;414;p59"/>
          <p:cNvSpPr txBox="1"/>
          <p:nvPr/>
        </p:nvSpPr>
        <p:spPr>
          <a:xfrm>
            <a:off x="229950" y="936725"/>
            <a:ext cx="8684100" cy="38064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300"/>
              </a:spcBef>
              <a:spcAft>
                <a:spcPts val="0"/>
              </a:spcAft>
              <a:buNone/>
            </a:pPr>
            <a:endParaRPr sz="1600" b="1">
              <a:solidFill>
                <a:schemeClr val="dk1"/>
              </a:solidFill>
            </a:endParaRPr>
          </a:p>
          <a:p>
            <a:pPr marL="0" lvl="0" indent="0" algn="l" rtl="0">
              <a:lnSpc>
                <a:spcPct val="110000"/>
              </a:lnSpc>
              <a:spcBef>
                <a:spcPts val="500"/>
              </a:spcBef>
              <a:spcAft>
                <a:spcPts val="0"/>
              </a:spcAft>
              <a:buNone/>
            </a:pPr>
            <a:r>
              <a:rPr lang="en-US" sz="1600" b="1">
                <a:solidFill>
                  <a:schemeClr val="dk1"/>
                </a:solidFill>
              </a:rPr>
              <a:t>Application Requirements</a:t>
            </a:r>
            <a:endParaRPr sz="1600" b="1">
              <a:solidFill>
                <a:schemeClr val="dk1"/>
              </a:solidFill>
            </a:endParaRPr>
          </a:p>
          <a:p>
            <a:pPr marL="0" lvl="0" indent="0" algn="l" rtl="0">
              <a:lnSpc>
                <a:spcPct val="110000"/>
              </a:lnSpc>
              <a:spcBef>
                <a:spcPts val="500"/>
              </a:spcBef>
              <a:spcAft>
                <a:spcPts val="0"/>
              </a:spcAft>
              <a:buNone/>
            </a:pPr>
            <a:r>
              <a:rPr lang="en-US" sz="1300">
                <a:solidFill>
                  <a:schemeClr val="dk1"/>
                </a:solidFill>
              </a:rPr>
              <a:t>Before the start of each application cycle, it is important to double-check that your program’s requirements are set up as expected in Slate. These program requirements are separate from the GPAR process.</a:t>
            </a:r>
            <a:r>
              <a:rPr lang="en-US" sz="1300" b="1">
                <a:solidFill>
                  <a:schemeClr val="dk1"/>
                </a:solidFill>
              </a:rPr>
              <a:t> </a:t>
            </a:r>
            <a:endParaRPr sz="1300" b="1">
              <a:solidFill>
                <a:schemeClr val="dk1"/>
              </a:solidFill>
            </a:endParaRPr>
          </a:p>
          <a:p>
            <a:pPr marL="0" lvl="0" indent="0" algn="l" rtl="0">
              <a:lnSpc>
                <a:spcPct val="110000"/>
              </a:lnSpc>
              <a:spcBef>
                <a:spcPts val="500"/>
              </a:spcBef>
              <a:spcAft>
                <a:spcPts val="0"/>
              </a:spcAft>
              <a:buNone/>
            </a:pPr>
            <a:r>
              <a:rPr lang="en-US" sz="1300" b="1">
                <a:solidFill>
                  <a:schemeClr val="dk1"/>
                </a:solidFill>
              </a:rPr>
              <a:t>To see your current requirements that are set up in Slate, please visit </a:t>
            </a:r>
            <a:r>
              <a:rPr lang="en-US" sz="1300" b="1" u="sng">
                <a:solidFill>
                  <a:schemeClr val="hlink"/>
                </a:solidFill>
                <a:hlinkClick r:id="rId3"/>
              </a:rPr>
              <a:t>here</a:t>
            </a:r>
            <a:endParaRPr sz="1300" b="1">
              <a:solidFill>
                <a:schemeClr val="dk1"/>
              </a:solidFill>
            </a:endParaRPr>
          </a:p>
          <a:p>
            <a:pPr marL="0" lvl="0" indent="0" algn="l" rtl="0">
              <a:lnSpc>
                <a:spcPct val="110000"/>
              </a:lnSpc>
              <a:spcBef>
                <a:spcPts val="500"/>
              </a:spcBef>
              <a:spcAft>
                <a:spcPts val="0"/>
              </a:spcAft>
              <a:buNone/>
            </a:pPr>
            <a:endParaRPr sz="1600" b="1">
              <a:solidFill>
                <a:schemeClr val="dk1"/>
              </a:solidFill>
            </a:endParaRPr>
          </a:p>
          <a:p>
            <a:pPr marL="0" lvl="0" indent="0" algn="l" rtl="0">
              <a:lnSpc>
                <a:spcPct val="110000"/>
              </a:lnSpc>
              <a:spcBef>
                <a:spcPts val="500"/>
              </a:spcBef>
              <a:spcAft>
                <a:spcPts val="0"/>
              </a:spcAft>
              <a:buNone/>
            </a:pPr>
            <a:r>
              <a:rPr lang="en-US" sz="1600" b="1">
                <a:solidFill>
                  <a:schemeClr val="dk1"/>
                </a:solidFill>
              </a:rPr>
              <a:t>Tip:</a:t>
            </a:r>
            <a:endParaRPr sz="1600" b="1">
              <a:solidFill>
                <a:schemeClr val="dk1"/>
              </a:solidFill>
            </a:endParaRPr>
          </a:p>
          <a:p>
            <a:pPr marL="457200" lvl="0" indent="-311150" algn="l" rtl="0">
              <a:lnSpc>
                <a:spcPct val="110000"/>
              </a:lnSpc>
              <a:spcBef>
                <a:spcPts val="500"/>
              </a:spcBef>
              <a:spcAft>
                <a:spcPts val="0"/>
              </a:spcAft>
              <a:buClr>
                <a:schemeClr val="dk1"/>
              </a:buClr>
              <a:buSzPts val="1300"/>
              <a:buChar char="●"/>
            </a:pPr>
            <a:r>
              <a:rPr lang="en-US" sz="1300">
                <a:solidFill>
                  <a:schemeClr val="dk1"/>
                </a:solidFill>
              </a:rPr>
              <a:t>One of the best ways to see how your program’s requirements are set up and to review your applicant’s overall user experience is to create a test application the form to do this also located in the Forms area under</a:t>
            </a:r>
            <a:r>
              <a:rPr lang="en-US" sz="1300" b="1">
                <a:solidFill>
                  <a:schemeClr val="dk1"/>
                </a:solidFill>
              </a:rPr>
              <a:t> </a:t>
            </a:r>
            <a:r>
              <a:rPr lang="en-US" sz="1300" b="1" u="sng">
                <a:solidFill>
                  <a:schemeClr val="hlink"/>
                </a:solidFill>
                <a:hlinkClick r:id="rId4"/>
              </a:rPr>
              <a:t>Create a Test Record</a:t>
            </a:r>
            <a:r>
              <a:rPr lang="en-US" sz="1300" b="1">
                <a:solidFill>
                  <a:schemeClr val="dk1"/>
                </a:solidFill>
              </a:rPr>
              <a:t>.</a:t>
            </a:r>
            <a:endParaRPr sz="1300" b="1">
              <a:solidFill>
                <a:schemeClr val="dk1"/>
              </a:solidFill>
            </a:endParaRPr>
          </a:p>
          <a:p>
            <a:pPr marL="0" lvl="0" indent="0" algn="l" rtl="0">
              <a:lnSpc>
                <a:spcPct val="110000"/>
              </a:lnSpc>
              <a:spcBef>
                <a:spcPts val="500"/>
              </a:spcBef>
              <a:spcAft>
                <a:spcPts val="0"/>
              </a:spcAft>
              <a:buNone/>
            </a:pPr>
            <a:endParaRPr sz="1300" b="1">
              <a:solidFill>
                <a:schemeClr val="dk1"/>
              </a:solidFill>
            </a:endParaRPr>
          </a:p>
          <a:p>
            <a:pPr marL="0" lvl="0" indent="0" algn="l" rtl="0">
              <a:lnSpc>
                <a:spcPct val="110000"/>
              </a:lnSpc>
              <a:spcBef>
                <a:spcPts val="500"/>
              </a:spcBef>
              <a:spcAft>
                <a:spcPts val="0"/>
              </a:spcAft>
              <a:buNone/>
            </a:pPr>
            <a:endParaRPr sz="1300" b="1">
              <a:solidFill>
                <a:schemeClr val="dk1"/>
              </a:solidFill>
            </a:endParaRPr>
          </a:p>
          <a:p>
            <a:pPr marL="0" lvl="0" indent="0" algn="l" rtl="0">
              <a:lnSpc>
                <a:spcPct val="110000"/>
              </a:lnSpc>
              <a:spcBef>
                <a:spcPts val="500"/>
              </a:spcBef>
              <a:spcAft>
                <a:spcPts val="500"/>
              </a:spcAft>
              <a:buClr>
                <a:schemeClr val="dk1"/>
              </a:buClr>
              <a:buSzPts val="800"/>
              <a:buFont typeface="Arial"/>
              <a:buNone/>
            </a:pPr>
            <a:endParaRPr sz="1300"/>
          </a:p>
        </p:txBody>
      </p:sp>
      <p:sp>
        <p:nvSpPr>
          <p:cNvPr id="2" name="Slide Number Placeholder 1">
            <a:extLst>
              <a:ext uri="{FF2B5EF4-FFF2-40B4-BE49-F238E27FC236}">
                <a16:creationId xmlns:a16="http://schemas.microsoft.com/office/drawing/2014/main" id="{0D7EA861-7CEB-3EA7-0DD3-4EBC60BF93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81" name="Google Shape;181;p29"/>
          <p:cNvSpPr txBox="1">
            <a:spLocks noGrp="1"/>
          </p:cNvSpPr>
          <p:nvPr>
            <p:ph type="title"/>
          </p:nvPr>
        </p:nvSpPr>
        <p:spPr>
          <a:xfrm>
            <a:off x="435895" y="547244"/>
            <a:ext cx="8272200" cy="7413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US" dirty="0"/>
              <a:t>Presenters</a:t>
            </a:r>
            <a:endParaRPr dirty="0"/>
          </a:p>
        </p:txBody>
      </p:sp>
      <p:sp>
        <p:nvSpPr>
          <p:cNvPr id="177" name="Google Shape;177;p29"/>
          <p:cNvSpPr txBox="1">
            <a:spLocks noGrp="1"/>
          </p:cNvSpPr>
          <p:nvPr>
            <p:ph type="body" idx="1"/>
          </p:nvPr>
        </p:nvSpPr>
        <p:spPr>
          <a:xfrm>
            <a:off x="315475" y="1671000"/>
            <a:ext cx="2523600" cy="1126500"/>
          </a:xfrm>
          <a:prstGeom prst="rect">
            <a:avLst/>
          </a:prstGeom>
        </p:spPr>
        <p:txBody>
          <a:bodyPr spcFirstLastPara="1" wrap="square" lIns="68575" tIns="34275" rIns="68575" bIns="3427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sz="1200" b="1">
                <a:solidFill>
                  <a:srgbClr val="2A3990"/>
                </a:solidFill>
              </a:rPr>
              <a:t>Meg Buckley</a:t>
            </a:r>
            <a:br>
              <a:rPr lang="en-US" sz="1200"/>
            </a:br>
            <a:r>
              <a:rPr lang="en-US" sz="1200">
                <a:solidFill>
                  <a:schemeClr val="dk1"/>
                </a:solidFill>
              </a:rPr>
              <a:t>Director of Graduate Admissions</a:t>
            </a:r>
            <a:br>
              <a:rPr lang="en-US" sz="1200"/>
            </a:br>
            <a:r>
              <a:rPr lang="en-US" sz="1200">
                <a:solidFill>
                  <a:schemeClr val="dk1"/>
                </a:solidFill>
              </a:rPr>
              <a:t>The Graduate School</a:t>
            </a:r>
            <a:br>
              <a:rPr lang="en-US" sz="1200"/>
            </a:br>
            <a:r>
              <a:rPr lang="en-US" sz="1200" u="sng">
                <a:solidFill>
                  <a:srgbClr val="3399FF"/>
                </a:solidFill>
                <a:hlinkClick r:id="rId3">
                  <a:extLst>
                    <a:ext uri="{A12FA001-AC4F-418D-AE19-62706E023703}">
                      <ahyp:hlinkClr xmlns:ahyp="http://schemas.microsoft.com/office/drawing/2018/hyperlinkcolor" val="tx"/>
                    </a:ext>
                  </a:extLst>
                </a:hlinkClick>
              </a:rPr>
              <a:t>meg.buckley@uconn.edu</a:t>
            </a:r>
            <a:endParaRPr sz="1200" b="1">
              <a:solidFill>
                <a:schemeClr val="dk1"/>
              </a:solidFill>
              <a:hlinkClick r:id="rId3">
                <a:extLst>
                  <a:ext uri="{A12FA001-AC4F-418D-AE19-62706E023703}">
                    <ahyp:hlinkClr xmlns:ahyp="http://schemas.microsoft.com/office/drawing/2018/hyperlinkcolor" val="tx"/>
                  </a:ext>
                </a:extLst>
              </a:hlinkClick>
            </a:endParaRPr>
          </a:p>
          <a:p>
            <a:pPr marL="0" lvl="0" indent="0" algn="l" rtl="0">
              <a:lnSpc>
                <a:spcPct val="100000"/>
              </a:lnSpc>
              <a:spcBef>
                <a:spcPts val="800"/>
              </a:spcBef>
              <a:spcAft>
                <a:spcPts val="0"/>
              </a:spcAft>
              <a:buNone/>
            </a:pPr>
            <a:endParaRPr sz="1200" b="1">
              <a:solidFill>
                <a:srgbClr val="2A3990"/>
              </a:solidFill>
            </a:endParaRPr>
          </a:p>
        </p:txBody>
      </p:sp>
      <p:sp>
        <p:nvSpPr>
          <p:cNvPr id="179" name="Google Shape;179;p29"/>
          <p:cNvSpPr txBox="1">
            <a:spLocks noGrp="1"/>
          </p:cNvSpPr>
          <p:nvPr>
            <p:ph type="body" idx="1"/>
          </p:nvPr>
        </p:nvSpPr>
        <p:spPr>
          <a:xfrm>
            <a:off x="3116600" y="1671000"/>
            <a:ext cx="2561400" cy="960300"/>
          </a:xfrm>
          <a:prstGeom prst="rect">
            <a:avLst/>
          </a:prstGeom>
        </p:spPr>
        <p:txBody>
          <a:bodyPr spcFirstLastPara="1" wrap="square" lIns="68575" tIns="34275" rIns="68575" bIns="34275" anchor="t" anchorCtr="0">
            <a:noAutofit/>
          </a:bodyPr>
          <a:lstStyle/>
          <a:p>
            <a:pPr marL="0" lvl="0" indent="0" algn="l" rtl="0">
              <a:lnSpc>
                <a:spcPct val="100000"/>
              </a:lnSpc>
              <a:spcBef>
                <a:spcPts val="400"/>
              </a:spcBef>
              <a:spcAft>
                <a:spcPts val="0"/>
              </a:spcAft>
              <a:buClr>
                <a:schemeClr val="dk1"/>
              </a:buClr>
              <a:buSzPts val="1100"/>
              <a:buFont typeface="Arial"/>
              <a:buNone/>
            </a:pPr>
            <a:r>
              <a:rPr lang="en-US" sz="1200" b="1">
                <a:solidFill>
                  <a:srgbClr val="2A3990"/>
                </a:solidFill>
              </a:rPr>
              <a:t>Holly Brunette</a:t>
            </a:r>
            <a:br>
              <a:rPr lang="en-US" sz="1200">
                <a:solidFill>
                  <a:srgbClr val="000E2F"/>
                </a:solidFill>
              </a:rPr>
            </a:br>
            <a:r>
              <a:rPr lang="en-US" sz="1200">
                <a:solidFill>
                  <a:schemeClr val="dk1"/>
                </a:solidFill>
              </a:rPr>
              <a:t>Graduate Admissions Specialist</a:t>
            </a:r>
            <a:br>
              <a:rPr lang="en-US" sz="1200">
                <a:solidFill>
                  <a:schemeClr val="dk1"/>
                </a:solidFill>
              </a:rPr>
            </a:br>
            <a:r>
              <a:rPr lang="en-US" sz="1200">
                <a:solidFill>
                  <a:schemeClr val="dk1"/>
                </a:solidFill>
              </a:rPr>
              <a:t>The Graduate School</a:t>
            </a:r>
            <a:br>
              <a:rPr lang="en-US" sz="1200">
                <a:solidFill>
                  <a:srgbClr val="000E2F"/>
                </a:solidFill>
              </a:rPr>
            </a:br>
            <a:r>
              <a:rPr lang="en-US" sz="1200" u="sng">
                <a:solidFill>
                  <a:srgbClr val="3399FF"/>
                </a:solidFill>
                <a:hlinkClick r:id="rId4">
                  <a:extLst>
                    <a:ext uri="{A12FA001-AC4F-418D-AE19-62706E023703}">
                      <ahyp:hlinkClr xmlns:ahyp="http://schemas.microsoft.com/office/drawing/2018/hyperlinkcolor" val="tx"/>
                    </a:ext>
                  </a:extLst>
                </a:hlinkClick>
              </a:rPr>
              <a:t>holly.brunette@uconn.edu</a:t>
            </a:r>
            <a:r>
              <a:rPr lang="en-US" sz="1200">
                <a:solidFill>
                  <a:srgbClr val="000E2F"/>
                </a:solidFill>
              </a:rPr>
              <a:t> </a:t>
            </a:r>
            <a:endParaRPr sz="1200" b="1">
              <a:solidFill>
                <a:srgbClr val="2A3990"/>
              </a:solidFill>
            </a:endParaRPr>
          </a:p>
          <a:p>
            <a:pPr marL="0" lvl="0" indent="0" algn="l" rtl="0">
              <a:lnSpc>
                <a:spcPct val="100000"/>
              </a:lnSpc>
              <a:spcBef>
                <a:spcPts val="400"/>
              </a:spcBef>
              <a:spcAft>
                <a:spcPts val="0"/>
              </a:spcAft>
              <a:buClr>
                <a:schemeClr val="dk1"/>
              </a:buClr>
              <a:buSzPts val="1100"/>
              <a:buFont typeface="Arial"/>
              <a:buNone/>
            </a:pPr>
            <a:endParaRPr sz="1200" b="1">
              <a:solidFill>
                <a:srgbClr val="2A3990"/>
              </a:solidFill>
            </a:endParaRPr>
          </a:p>
        </p:txBody>
      </p:sp>
      <p:sp>
        <p:nvSpPr>
          <p:cNvPr id="184" name="Google Shape;184;p29"/>
          <p:cNvSpPr txBox="1">
            <a:spLocks noGrp="1"/>
          </p:cNvSpPr>
          <p:nvPr>
            <p:ph type="body" idx="1"/>
          </p:nvPr>
        </p:nvSpPr>
        <p:spPr>
          <a:xfrm>
            <a:off x="6152400" y="1665259"/>
            <a:ext cx="2690700" cy="11265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US" sz="1200" b="1">
                <a:solidFill>
                  <a:srgbClr val="2A3990"/>
                </a:solidFill>
              </a:rPr>
              <a:t>Shirley Fiasconaro</a:t>
            </a:r>
            <a:br>
              <a:rPr lang="en-US" sz="1200">
                <a:solidFill>
                  <a:srgbClr val="000E2F"/>
                </a:solidFill>
              </a:rPr>
            </a:br>
            <a:r>
              <a:rPr lang="en-US" sz="1200">
                <a:solidFill>
                  <a:schemeClr val="dk1"/>
                </a:solidFill>
              </a:rPr>
              <a:t>Graduate Admissions Specialist</a:t>
            </a:r>
            <a:br>
              <a:rPr lang="en-US" sz="1200">
                <a:solidFill>
                  <a:schemeClr val="dk1"/>
                </a:solidFill>
              </a:rPr>
            </a:br>
            <a:r>
              <a:rPr lang="en-US" sz="1200">
                <a:solidFill>
                  <a:schemeClr val="dk1"/>
                </a:solidFill>
              </a:rPr>
              <a:t>The Graduate School</a:t>
            </a:r>
            <a:br>
              <a:rPr lang="en-US" sz="1200">
                <a:solidFill>
                  <a:srgbClr val="000E2F"/>
                </a:solidFill>
              </a:rPr>
            </a:br>
            <a:r>
              <a:rPr lang="en-US" sz="1200" u="sng">
                <a:solidFill>
                  <a:srgbClr val="3399FF"/>
                </a:solidFill>
                <a:hlinkClick r:id="rId5">
                  <a:extLst>
                    <a:ext uri="{A12FA001-AC4F-418D-AE19-62706E023703}">
                      <ahyp:hlinkClr xmlns:ahyp="http://schemas.microsoft.com/office/drawing/2018/hyperlinkcolor" val="tx"/>
                    </a:ext>
                  </a:extLst>
                </a:hlinkClick>
              </a:rPr>
              <a:t>shirley.fiasconaro@uconn.edu</a:t>
            </a:r>
            <a:r>
              <a:rPr lang="en-US" sz="1200">
                <a:solidFill>
                  <a:srgbClr val="000E2F"/>
                </a:solidFill>
              </a:rPr>
              <a:t> </a:t>
            </a:r>
            <a:endParaRPr sz="1000" b="1">
              <a:solidFill>
                <a:schemeClr val="dk1"/>
              </a:solidFill>
            </a:endParaRPr>
          </a:p>
          <a:p>
            <a:pPr marL="0" lvl="0" indent="0" algn="l" rtl="0">
              <a:lnSpc>
                <a:spcPct val="100000"/>
              </a:lnSpc>
              <a:spcBef>
                <a:spcPts val="800"/>
              </a:spcBef>
              <a:spcAft>
                <a:spcPts val="0"/>
              </a:spcAft>
              <a:buNone/>
            </a:pPr>
            <a:endParaRPr sz="1200" b="1">
              <a:solidFill>
                <a:srgbClr val="2A3990"/>
              </a:solidFill>
            </a:endParaRPr>
          </a:p>
        </p:txBody>
      </p:sp>
      <p:sp>
        <p:nvSpPr>
          <p:cNvPr id="2" name="TextBox 1">
            <a:extLst>
              <a:ext uri="{FF2B5EF4-FFF2-40B4-BE49-F238E27FC236}">
                <a16:creationId xmlns:a16="http://schemas.microsoft.com/office/drawing/2014/main" id="{95F990B6-1EA4-F619-F6FC-E702A70028C0}"/>
              </a:ext>
            </a:extLst>
          </p:cNvPr>
          <p:cNvSpPr txBox="1"/>
          <p:nvPr/>
        </p:nvSpPr>
        <p:spPr>
          <a:xfrm>
            <a:off x="318631" y="2796435"/>
            <a:ext cx="29592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i="0">
                <a:solidFill>
                  <a:srgbClr val="2A3990"/>
                </a:solidFill>
                <a:latin typeface="Arial"/>
                <a:ea typeface="Arial"/>
                <a:cs typeface="Arial"/>
              </a:rPr>
              <a:t>Katie O’Keefe</a:t>
            </a:r>
            <a:br>
              <a:rPr lang="en-US" sz="1200" b="0" i="0">
                <a:latin typeface="Arial"/>
                <a:ea typeface="Arial"/>
                <a:cs typeface="Arial"/>
              </a:rPr>
            </a:br>
            <a:r>
              <a:rPr lang="en-US" sz="1200" b="0" i="0">
                <a:solidFill>
                  <a:srgbClr val="000E2F"/>
                </a:solidFill>
                <a:latin typeface="Arial"/>
                <a:ea typeface="Arial"/>
                <a:cs typeface="Arial"/>
              </a:rPr>
              <a:t>Graduate Admissions Specialist</a:t>
            </a:r>
            <a:br>
              <a:rPr lang="en-US" sz="1200" b="0" i="0">
                <a:latin typeface="Arial"/>
                <a:ea typeface="Arial"/>
                <a:cs typeface="Arial"/>
              </a:rPr>
            </a:br>
            <a:r>
              <a:rPr lang="en-US" sz="1200" b="0" i="0">
                <a:solidFill>
                  <a:srgbClr val="000E2F"/>
                </a:solidFill>
                <a:latin typeface="Arial"/>
                <a:ea typeface="Arial"/>
                <a:cs typeface="Arial"/>
              </a:rPr>
              <a:t>Specialty: School of Business</a:t>
            </a:r>
            <a:br>
              <a:rPr lang="en-US" sz="1200" b="0" i="0">
                <a:latin typeface="Arial"/>
                <a:ea typeface="Arial"/>
                <a:cs typeface="Arial"/>
              </a:rPr>
            </a:br>
            <a:r>
              <a:rPr lang="en-US" sz="1200" u="sng">
                <a:solidFill>
                  <a:srgbClr val="3399FF"/>
                </a:solidFill>
                <a:hlinkClick r:id="rId6">
                  <a:extLst>
                    <a:ext uri="{A12FA001-AC4F-418D-AE19-62706E023703}">
                      <ahyp:hlinkClr xmlns:ahyp="http://schemas.microsoft.com/office/drawing/2018/hyperlinkcolor" val="tx"/>
                    </a:ext>
                  </a:extLst>
                </a:hlinkClick>
              </a:rPr>
              <a:t>katie.okeefe@uconn.edu</a:t>
            </a:r>
            <a:endParaRPr lang="en-US" sz="1200" u="sng">
              <a:solidFill>
                <a:srgbClr val="3399FF"/>
              </a:solidFill>
            </a:endParaRPr>
          </a:p>
        </p:txBody>
      </p:sp>
      <p:sp>
        <p:nvSpPr>
          <p:cNvPr id="182" name="Google Shape;182;p29"/>
          <p:cNvSpPr txBox="1">
            <a:spLocks noGrp="1"/>
          </p:cNvSpPr>
          <p:nvPr>
            <p:ph type="body" idx="1"/>
          </p:nvPr>
        </p:nvSpPr>
        <p:spPr>
          <a:xfrm>
            <a:off x="3115682" y="2793492"/>
            <a:ext cx="3089700" cy="960300"/>
          </a:xfrm>
          <a:prstGeom prst="rect">
            <a:avLst/>
          </a:prstGeom>
        </p:spPr>
        <p:txBody>
          <a:bodyPr spcFirstLastPara="1" wrap="square" lIns="68575" tIns="34275" rIns="68575" bIns="34275" anchor="t" anchorCtr="0">
            <a:noAutofit/>
          </a:bodyPr>
          <a:lstStyle/>
          <a:p>
            <a:pPr marL="0" indent="0">
              <a:lnSpc>
                <a:spcPct val="100000"/>
              </a:lnSpc>
              <a:spcBef>
                <a:spcPts val="800"/>
              </a:spcBef>
              <a:buClr>
                <a:schemeClr val="dk1"/>
              </a:buClr>
              <a:buSzPts val="1100"/>
              <a:buNone/>
            </a:pPr>
            <a:r>
              <a:rPr lang="en-US" sz="1200" b="1">
                <a:solidFill>
                  <a:srgbClr val="2A3990"/>
                </a:solidFill>
              </a:rPr>
              <a:t>Sarah Redlich Shore</a:t>
            </a:r>
            <a:br>
              <a:rPr lang="en-US" sz="1200"/>
            </a:br>
            <a:r>
              <a:rPr lang="en-US" sz="1200">
                <a:solidFill>
                  <a:schemeClr val="dk1"/>
                </a:solidFill>
              </a:rPr>
              <a:t>Assistant Director of Graduate Admissions</a:t>
            </a:r>
            <a:br>
              <a:rPr lang="en-US" sz="1200"/>
            </a:br>
            <a:r>
              <a:rPr lang="en-US" sz="1200">
                <a:solidFill>
                  <a:schemeClr val="dk1"/>
                </a:solidFill>
              </a:rPr>
              <a:t>The Graduate School</a:t>
            </a:r>
            <a:br>
              <a:rPr lang="en-US" sz="1200"/>
            </a:br>
            <a:r>
              <a:rPr lang="en-US" sz="1200" u="sng">
                <a:solidFill>
                  <a:srgbClr val="3399FF"/>
                </a:solidFill>
                <a:hlinkClick r:id="rId7">
                  <a:extLst>
                    <a:ext uri="{A12FA001-AC4F-418D-AE19-62706E023703}">
                      <ahyp:hlinkClr xmlns:ahyp="http://schemas.microsoft.com/office/drawing/2018/hyperlinkcolor" val="tx"/>
                    </a:ext>
                  </a:extLst>
                </a:hlinkClick>
              </a:rPr>
              <a:t>sarah.shore@uconn.edu</a:t>
            </a:r>
            <a:r>
              <a:rPr lang="en-US" sz="1200">
                <a:solidFill>
                  <a:srgbClr val="3399FF"/>
                </a:solidFill>
              </a:rPr>
              <a:t> </a:t>
            </a:r>
            <a:r>
              <a:rPr lang="en-US" sz="1200">
                <a:solidFill>
                  <a:srgbClr val="000E2F"/>
                </a:solidFill>
              </a:rPr>
              <a:t> </a:t>
            </a:r>
            <a:endParaRPr sz="1100"/>
          </a:p>
          <a:p>
            <a:pPr marL="0" lvl="0" indent="0" algn="l" rtl="0">
              <a:lnSpc>
                <a:spcPct val="100000"/>
              </a:lnSpc>
              <a:spcBef>
                <a:spcPts val="0"/>
              </a:spcBef>
              <a:spcAft>
                <a:spcPts val="0"/>
              </a:spcAft>
              <a:buClr>
                <a:schemeClr val="dk1"/>
              </a:buClr>
              <a:buSzPts val="800"/>
              <a:buFont typeface="Arial"/>
              <a:buNone/>
            </a:pPr>
            <a:endParaRPr sz="1200" b="1">
              <a:solidFill>
                <a:srgbClr val="2A3990"/>
              </a:solidFill>
            </a:endParaRPr>
          </a:p>
        </p:txBody>
      </p:sp>
      <p:sp>
        <p:nvSpPr>
          <p:cNvPr id="183" name="Google Shape;183;p29"/>
          <p:cNvSpPr txBox="1">
            <a:spLocks noGrp="1"/>
          </p:cNvSpPr>
          <p:nvPr>
            <p:ph type="body" idx="1"/>
          </p:nvPr>
        </p:nvSpPr>
        <p:spPr>
          <a:xfrm>
            <a:off x="6151967" y="2789980"/>
            <a:ext cx="2796526" cy="1064100"/>
          </a:xfrm>
          <a:prstGeom prst="rect">
            <a:avLst/>
          </a:prstGeom>
        </p:spPr>
        <p:txBody>
          <a:bodyPr spcFirstLastPara="1" wrap="square" lIns="68575" tIns="34275" rIns="68575" bIns="34275" anchor="t" anchorCtr="0">
            <a:noAutofit/>
          </a:bodyPr>
          <a:lstStyle/>
          <a:p>
            <a:pPr marL="0" indent="0">
              <a:lnSpc>
                <a:spcPct val="100000"/>
              </a:lnSpc>
              <a:spcBef>
                <a:spcPts val="400"/>
              </a:spcBef>
              <a:buClr>
                <a:schemeClr val="dk1"/>
              </a:buClr>
              <a:buSzPts val="1100"/>
              <a:buNone/>
            </a:pPr>
            <a:r>
              <a:rPr lang="en-US" sz="1200" b="1">
                <a:solidFill>
                  <a:srgbClr val="2A3990"/>
                </a:solidFill>
              </a:rPr>
              <a:t>Lisa Pane</a:t>
            </a:r>
            <a:br>
              <a:rPr lang="en-US" sz="1200"/>
            </a:br>
            <a:r>
              <a:rPr lang="en-US" sz="1200">
                <a:solidFill>
                  <a:schemeClr val="dk1"/>
                </a:solidFill>
              </a:rPr>
              <a:t>Director for CRM &amp; Data Management</a:t>
            </a:r>
            <a:br>
              <a:rPr lang="en-US" sz="1200"/>
            </a:br>
            <a:r>
              <a:rPr lang="en-US" sz="1200">
                <a:solidFill>
                  <a:schemeClr val="dk1"/>
                </a:solidFill>
              </a:rPr>
              <a:t>The Graduate School</a:t>
            </a:r>
            <a:br>
              <a:rPr lang="en-US" sz="1200"/>
            </a:br>
            <a:r>
              <a:rPr lang="en-US" sz="1200" u="sng">
                <a:solidFill>
                  <a:srgbClr val="3399FF"/>
                </a:solidFill>
                <a:hlinkClick r:id="rId8">
                  <a:extLst>
                    <a:ext uri="{A12FA001-AC4F-418D-AE19-62706E023703}">
                      <ahyp:hlinkClr xmlns:ahyp="http://schemas.microsoft.com/office/drawing/2018/hyperlinkcolor" val="tx"/>
                    </a:ext>
                  </a:extLst>
                </a:hlinkClick>
              </a:rPr>
              <a:t>lisa.pane@uconn.edu</a:t>
            </a:r>
            <a:r>
              <a:rPr lang="en-US" sz="1200">
                <a:solidFill>
                  <a:srgbClr val="000E2F"/>
                </a:solidFill>
              </a:rPr>
              <a:t> </a:t>
            </a:r>
            <a:endParaRPr sz="1200"/>
          </a:p>
          <a:p>
            <a:pPr marL="0" lvl="0" indent="0" algn="l" rtl="0">
              <a:lnSpc>
                <a:spcPct val="100000"/>
              </a:lnSpc>
              <a:spcBef>
                <a:spcPts val="800"/>
              </a:spcBef>
              <a:spcAft>
                <a:spcPts val="0"/>
              </a:spcAft>
              <a:buNone/>
            </a:pPr>
            <a:endParaRPr sz="1200" b="1">
              <a:solidFill>
                <a:srgbClr val="2A3990"/>
              </a:solidFill>
            </a:endParaRPr>
          </a:p>
        </p:txBody>
      </p:sp>
      <p:sp>
        <p:nvSpPr>
          <p:cNvPr id="3" name="Slide Number Placeholder 2">
            <a:extLst>
              <a:ext uri="{FF2B5EF4-FFF2-40B4-BE49-F238E27FC236}">
                <a16:creationId xmlns:a16="http://schemas.microsoft.com/office/drawing/2014/main" id="{980FB94F-0B17-DC45-5461-C363269C277E}"/>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4" name="TextBox 3">
            <a:extLst>
              <a:ext uri="{FF2B5EF4-FFF2-40B4-BE49-F238E27FC236}">
                <a16:creationId xmlns:a16="http://schemas.microsoft.com/office/drawing/2014/main" id="{366ED930-D12E-CA3F-CC42-DA177CC6D601}"/>
              </a:ext>
              <a:ext uri="{C183D7F6-B498-43B3-948B-1728B52AA6E4}">
                <adec:decorative xmlns:adec="http://schemas.microsoft.com/office/drawing/2017/decorative" val="1"/>
              </a:ext>
            </a:extLst>
          </p:cNvPr>
          <p:cNvSpPr txBox="1"/>
          <p:nvPr/>
        </p:nvSpPr>
        <p:spPr>
          <a:xfrm>
            <a:off x="7197436" y="4475018"/>
            <a:ext cx="457200" cy="307777"/>
          </a:xfrm>
          <a:prstGeom prst="rect">
            <a:avLst/>
          </a:prstGeom>
          <a:noFill/>
        </p:spPr>
        <p:txBody>
          <a:bodyPr wrap="square" rtlCol="0">
            <a:spAutoFit/>
          </a:bodyPr>
          <a:lstStyle/>
          <a:p>
            <a:r>
              <a:rPr lang="en-US"/>
              <a:t>MB</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0"/>
          <p:cNvSpPr txBox="1">
            <a:spLocks noGrp="1"/>
          </p:cNvSpPr>
          <p:nvPr>
            <p:ph type="title"/>
          </p:nvPr>
        </p:nvSpPr>
        <p:spPr>
          <a:xfrm>
            <a:off x="104400" y="526625"/>
            <a:ext cx="8603700" cy="41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Program Details </a:t>
            </a:r>
            <a:endParaRPr dirty="0">
              <a:solidFill>
                <a:schemeClr val="dk1"/>
              </a:solidFill>
            </a:endParaRPr>
          </a:p>
        </p:txBody>
      </p:sp>
      <p:sp>
        <p:nvSpPr>
          <p:cNvPr id="422" name="Google Shape;422;p60"/>
          <p:cNvSpPr txBox="1"/>
          <p:nvPr/>
        </p:nvSpPr>
        <p:spPr>
          <a:xfrm>
            <a:off x="229950" y="936725"/>
            <a:ext cx="8684100" cy="25440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300"/>
              </a:spcBef>
              <a:spcAft>
                <a:spcPts val="0"/>
              </a:spcAft>
              <a:buNone/>
            </a:pPr>
            <a:endParaRPr sz="1300" b="1">
              <a:solidFill>
                <a:schemeClr val="dk1"/>
              </a:solidFill>
            </a:endParaRPr>
          </a:p>
          <a:p>
            <a:pPr marL="0" lvl="0" indent="0" algn="l" rtl="0">
              <a:lnSpc>
                <a:spcPct val="110000"/>
              </a:lnSpc>
              <a:spcBef>
                <a:spcPts val="500"/>
              </a:spcBef>
              <a:spcAft>
                <a:spcPts val="0"/>
              </a:spcAft>
              <a:buClr>
                <a:schemeClr val="dk1"/>
              </a:buClr>
              <a:buSzPts val="800"/>
              <a:buFont typeface="Arial"/>
              <a:buNone/>
            </a:pPr>
            <a:r>
              <a:rPr lang="en-US" sz="1600" b="1">
                <a:solidFill>
                  <a:schemeClr val="dk1"/>
                </a:solidFill>
              </a:rPr>
              <a:t>Staff Transition?</a:t>
            </a:r>
            <a:endParaRPr sz="1600" b="1">
              <a:solidFill>
                <a:schemeClr val="dk1"/>
              </a:solidFill>
            </a:endParaRPr>
          </a:p>
          <a:p>
            <a:pPr marL="457200" lvl="0" indent="-311150" algn="l" rtl="0">
              <a:lnSpc>
                <a:spcPct val="110000"/>
              </a:lnSpc>
              <a:spcBef>
                <a:spcPts val="500"/>
              </a:spcBef>
              <a:spcAft>
                <a:spcPts val="0"/>
              </a:spcAft>
              <a:buClr>
                <a:schemeClr val="dk1"/>
              </a:buClr>
              <a:buSzPts val="1300"/>
              <a:buFont typeface="Noto Sans Symbols"/>
              <a:buChar char="●"/>
            </a:pPr>
            <a:r>
              <a:rPr lang="en-US" sz="1300">
                <a:solidFill>
                  <a:schemeClr val="dk1"/>
                </a:solidFill>
              </a:rPr>
              <a:t>If there is a transition of a staff member, please continue to update this once new staff member is in place.</a:t>
            </a:r>
            <a:endParaRPr sz="1300">
              <a:solidFill>
                <a:schemeClr val="dk1"/>
              </a:solidFill>
            </a:endParaRPr>
          </a:p>
          <a:p>
            <a:pPr marL="457200" lvl="0" indent="0" algn="l" rtl="0">
              <a:lnSpc>
                <a:spcPct val="110000"/>
              </a:lnSpc>
              <a:spcBef>
                <a:spcPts val="500"/>
              </a:spcBef>
              <a:spcAft>
                <a:spcPts val="0"/>
              </a:spcAft>
              <a:buClr>
                <a:schemeClr val="dk1"/>
              </a:buClr>
              <a:buSzPts val="1100"/>
              <a:buFont typeface="Arial"/>
              <a:buNone/>
            </a:pPr>
            <a:endParaRPr sz="1300">
              <a:solidFill>
                <a:schemeClr val="dk1"/>
              </a:solidFill>
            </a:endParaRPr>
          </a:p>
          <a:p>
            <a:pPr marL="914400" lvl="1" indent="-311150" algn="l" rtl="0">
              <a:spcBef>
                <a:spcPts val="500"/>
              </a:spcBef>
              <a:spcAft>
                <a:spcPts val="0"/>
              </a:spcAft>
              <a:buClr>
                <a:schemeClr val="dk1"/>
              </a:buClr>
              <a:buSzPts val="1300"/>
              <a:buFont typeface="Noto Sans Symbols"/>
              <a:buChar char="○"/>
            </a:pPr>
            <a:r>
              <a:rPr lang="en-US" sz="1300" b="1">
                <a:solidFill>
                  <a:schemeClr val="dk1"/>
                </a:solidFill>
              </a:rPr>
              <a:t>Note:</a:t>
            </a:r>
            <a:r>
              <a:rPr lang="en-US" sz="1300">
                <a:solidFill>
                  <a:schemeClr val="dk1"/>
                </a:solidFill>
              </a:rPr>
              <a:t> All deferral requests (after a student has been accepted) will be sent to this address.</a:t>
            </a:r>
            <a:endParaRPr sz="1300">
              <a:solidFill>
                <a:schemeClr val="dk1"/>
              </a:solidFill>
            </a:endParaRPr>
          </a:p>
          <a:p>
            <a:pPr marL="914400" lvl="1" indent="-311150" algn="l" rtl="0">
              <a:spcBef>
                <a:spcPts val="0"/>
              </a:spcBef>
              <a:spcAft>
                <a:spcPts val="0"/>
              </a:spcAft>
              <a:buClr>
                <a:schemeClr val="dk1"/>
              </a:buClr>
              <a:buSzPts val="1300"/>
              <a:buFont typeface="Noto Sans Symbols"/>
              <a:buChar char="○"/>
            </a:pPr>
            <a:r>
              <a:rPr lang="en-US" sz="1300" b="1">
                <a:solidFill>
                  <a:schemeClr val="dk1"/>
                </a:solidFill>
              </a:rPr>
              <a:t>Deferral Requests</a:t>
            </a:r>
            <a:r>
              <a:rPr lang="en-US" sz="1300">
                <a:solidFill>
                  <a:schemeClr val="dk1"/>
                </a:solidFill>
              </a:rPr>
              <a:t> will be sent to this address.</a:t>
            </a:r>
            <a:endParaRPr sz="1300">
              <a:solidFill>
                <a:schemeClr val="dk1"/>
              </a:solidFill>
            </a:endParaRPr>
          </a:p>
          <a:p>
            <a:pPr marL="914400" lvl="1" indent="-311150" algn="l" rtl="0">
              <a:spcBef>
                <a:spcPts val="0"/>
              </a:spcBef>
              <a:spcAft>
                <a:spcPts val="0"/>
              </a:spcAft>
              <a:buClr>
                <a:schemeClr val="dk1"/>
              </a:buClr>
              <a:buSzPts val="1300"/>
              <a:buFont typeface="Noto Sans Symbols"/>
              <a:buChar char="○"/>
            </a:pPr>
            <a:r>
              <a:rPr lang="en-US" sz="1300" b="1">
                <a:solidFill>
                  <a:schemeClr val="dk1"/>
                </a:solidFill>
              </a:rPr>
              <a:t>Withdrawal notifications</a:t>
            </a:r>
            <a:r>
              <a:rPr lang="en-US" sz="1300">
                <a:solidFill>
                  <a:schemeClr val="dk1"/>
                </a:solidFill>
              </a:rPr>
              <a:t> will be sent to this address.</a:t>
            </a:r>
            <a:endParaRPr sz="1300">
              <a:solidFill>
                <a:schemeClr val="dk1"/>
              </a:solidFill>
            </a:endParaRPr>
          </a:p>
          <a:p>
            <a:pPr marL="0" lvl="0" indent="0" algn="l" rtl="0">
              <a:lnSpc>
                <a:spcPct val="115000"/>
              </a:lnSpc>
              <a:spcBef>
                <a:spcPts val="800"/>
              </a:spcBef>
              <a:spcAft>
                <a:spcPts val="0"/>
              </a:spcAft>
              <a:buClr>
                <a:schemeClr val="dk1"/>
              </a:buClr>
              <a:buSzPts val="800"/>
              <a:buFont typeface="Arial"/>
              <a:buNone/>
            </a:pPr>
            <a:endParaRPr sz="1300">
              <a:solidFill>
                <a:schemeClr val="dk1"/>
              </a:solidFill>
            </a:endParaRPr>
          </a:p>
          <a:p>
            <a:pPr marL="0" lvl="0" indent="0" algn="l" rtl="0">
              <a:lnSpc>
                <a:spcPct val="110000"/>
              </a:lnSpc>
              <a:spcBef>
                <a:spcPts val="300"/>
              </a:spcBef>
              <a:spcAft>
                <a:spcPts val="500"/>
              </a:spcAft>
              <a:buClr>
                <a:schemeClr val="dk1"/>
              </a:buClr>
              <a:buSzPts val="800"/>
              <a:buFont typeface="Arial"/>
              <a:buNone/>
            </a:pPr>
            <a:r>
              <a:rPr lang="en-US" sz="1300" b="1">
                <a:solidFill>
                  <a:schemeClr val="dk1"/>
                </a:solidFill>
              </a:rPr>
              <a:t>Request changes</a:t>
            </a:r>
            <a:r>
              <a:rPr lang="en-US" sz="1300">
                <a:solidFill>
                  <a:schemeClr val="dk1"/>
                </a:solidFill>
              </a:rPr>
              <a:t> using the </a:t>
            </a:r>
            <a:r>
              <a:rPr lang="en-US" sz="1300" u="sng">
                <a:solidFill>
                  <a:schemeClr val="hlink"/>
                </a:solidFill>
                <a:hlinkClick r:id="rId3"/>
              </a:rPr>
              <a:t>Program Details Form</a:t>
            </a:r>
            <a:r>
              <a:rPr lang="en-US" sz="1300">
                <a:solidFill>
                  <a:schemeClr val="dk1"/>
                </a:solidFill>
              </a:rPr>
              <a:t>.</a:t>
            </a:r>
            <a:endParaRPr sz="1300"/>
          </a:p>
        </p:txBody>
      </p:sp>
      <p:sp>
        <p:nvSpPr>
          <p:cNvPr id="2" name="Slide Number Placeholder 1">
            <a:extLst>
              <a:ext uri="{FF2B5EF4-FFF2-40B4-BE49-F238E27FC236}">
                <a16:creationId xmlns:a16="http://schemas.microsoft.com/office/drawing/2014/main" id="{44B17F19-F76E-8D94-B772-386346B2B8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1"/>
          <p:cNvSpPr txBox="1">
            <a:spLocks noGrp="1"/>
          </p:cNvSpPr>
          <p:nvPr>
            <p:ph type="title"/>
          </p:nvPr>
        </p:nvSpPr>
        <p:spPr>
          <a:xfrm>
            <a:off x="435900" y="547251"/>
            <a:ext cx="8272200" cy="6192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3F3F3F"/>
              </a:buClr>
              <a:buSzPts val="2100"/>
              <a:buFont typeface="Arial Black"/>
              <a:buNone/>
            </a:pPr>
            <a:r>
              <a:rPr lang="en-US" dirty="0">
                <a:solidFill>
                  <a:schemeClr val="dk1"/>
                </a:solidFill>
              </a:rPr>
              <a:t>Application Requirements</a:t>
            </a:r>
            <a:endParaRPr dirty="0">
              <a:solidFill>
                <a:schemeClr val="dk1"/>
              </a:solidFill>
            </a:endParaRPr>
          </a:p>
          <a:p>
            <a:pPr marL="0" lvl="0" indent="0" algn="l" rtl="0">
              <a:lnSpc>
                <a:spcPct val="100000"/>
              </a:lnSpc>
              <a:spcBef>
                <a:spcPts val="0"/>
              </a:spcBef>
              <a:spcAft>
                <a:spcPts val="0"/>
              </a:spcAft>
              <a:buClr>
                <a:srgbClr val="3F3F3F"/>
              </a:buClr>
              <a:buSzPts val="2100"/>
              <a:buFont typeface="Arial Black"/>
              <a:buNone/>
            </a:pPr>
            <a:endParaRPr sz="1400" dirty="0"/>
          </a:p>
        </p:txBody>
      </p:sp>
      <p:sp>
        <p:nvSpPr>
          <p:cNvPr id="433" name="Google Shape;433;p61"/>
          <p:cNvSpPr txBox="1"/>
          <p:nvPr/>
        </p:nvSpPr>
        <p:spPr>
          <a:xfrm>
            <a:off x="262050" y="1041750"/>
            <a:ext cx="7659600" cy="3693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Clr>
                <a:srgbClr val="3F3F3F"/>
              </a:buClr>
              <a:buSzPts val="2100"/>
              <a:buFont typeface="Arial Black"/>
              <a:buNone/>
            </a:pPr>
            <a:r>
              <a:rPr lang="en-US" sz="1200">
                <a:solidFill>
                  <a:schemeClr val="dk1"/>
                </a:solidFill>
              </a:rPr>
              <a:t>If program requirements change, please update this information on the </a:t>
            </a:r>
            <a:r>
              <a:rPr lang="en-US" sz="1200" u="sng">
                <a:solidFill>
                  <a:schemeClr val="hlink"/>
                </a:solidFill>
                <a:hlinkClick r:id="rId3"/>
              </a:rPr>
              <a:t>Update Program Details Form</a:t>
            </a:r>
            <a:r>
              <a:rPr lang="en-US" sz="1200">
                <a:solidFill>
                  <a:schemeClr val="dk1"/>
                </a:solidFill>
              </a:rPr>
              <a:t>.</a:t>
            </a:r>
            <a:endParaRPr sz="1200">
              <a:solidFill>
                <a:schemeClr val="dk1"/>
              </a:solidFill>
            </a:endParaRPr>
          </a:p>
        </p:txBody>
      </p:sp>
      <p:sp>
        <p:nvSpPr>
          <p:cNvPr id="429" name="Google Shape;429;p61"/>
          <p:cNvSpPr txBox="1">
            <a:spLocks noGrp="1"/>
          </p:cNvSpPr>
          <p:nvPr>
            <p:ph type="body" idx="1"/>
          </p:nvPr>
        </p:nvSpPr>
        <p:spPr>
          <a:xfrm>
            <a:off x="262050" y="1726000"/>
            <a:ext cx="4568700" cy="418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300"/>
              </a:spcBef>
              <a:spcAft>
                <a:spcPts val="500"/>
              </a:spcAft>
              <a:buClr>
                <a:schemeClr val="dk1"/>
              </a:buClr>
              <a:buSzPts val="800"/>
              <a:buFont typeface="Arial"/>
              <a:buNone/>
            </a:pPr>
            <a:r>
              <a:rPr lang="en-US" sz="1200" b="1" u="sng">
                <a:solidFill>
                  <a:schemeClr val="dk1"/>
                </a:solidFill>
              </a:rPr>
              <a:t>Graduate School Requirements (Can’t change these)</a:t>
            </a:r>
            <a:endParaRPr sz="1200" b="1" u="sng">
              <a:solidFill>
                <a:schemeClr val="dk1"/>
              </a:solidFill>
            </a:endParaRPr>
          </a:p>
        </p:txBody>
      </p:sp>
      <p:sp>
        <p:nvSpPr>
          <p:cNvPr id="430" name="Google Shape;430;p61"/>
          <p:cNvSpPr txBox="1">
            <a:spLocks noGrp="1"/>
          </p:cNvSpPr>
          <p:nvPr>
            <p:ph type="body" idx="2"/>
          </p:nvPr>
        </p:nvSpPr>
        <p:spPr>
          <a:xfrm>
            <a:off x="435895" y="2194539"/>
            <a:ext cx="3896100" cy="2201100"/>
          </a:xfrm>
          <a:prstGeom prst="rect">
            <a:avLst/>
          </a:prstGeom>
        </p:spPr>
        <p:txBody>
          <a:bodyPr spcFirstLastPara="1" wrap="square" lIns="68575" tIns="34275" rIns="68575" bIns="34275" anchor="t" anchorCtr="0">
            <a:noAutofit/>
          </a:bodyPr>
          <a:lstStyle/>
          <a:p>
            <a:pPr marL="342900" lvl="0" indent="-254000" algn="l" rtl="0">
              <a:spcBef>
                <a:spcPts val="0"/>
              </a:spcBef>
              <a:spcAft>
                <a:spcPts val="0"/>
              </a:spcAft>
              <a:buSzPts val="1400"/>
              <a:buChar char="◼"/>
            </a:pPr>
            <a:r>
              <a:rPr lang="en-US" sz="1400" b="1">
                <a:solidFill>
                  <a:srgbClr val="4966E5"/>
                </a:solidFill>
              </a:rPr>
              <a:t>Transcripts</a:t>
            </a:r>
            <a:r>
              <a:rPr lang="en-US" sz="1400" b="1"/>
              <a:t> </a:t>
            </a:r>
            <a:r>
              <a:rPr lang="en-US" sz="1400">
                <a:solidFill>
                  <a:schemeClr val="dk1"/>
                </a:solidFill>
              </a:rPr>
              <a:t>with proof of degree conferral</a:t>
            </a:r>
            <a:endParaRPr sz="1400">
              <a:solidFill>
                <a:schemeClr val="dk1"/>
              </a:solidFill>
            </a:endParaRPr>
          </a:p>
          <a:p>
            <a:pPr marL="342900" lvl="0" indent="-254000" algn="l" rtl="0">
              <a:spcBef>
                <a:spcPts val="0"/>
              </a:spcBef>
              <a:spcAft>
                <a:spcPts val="0"/>
              </a:spcAft>
              <a:buSzPts val="1400"/>
              <a:buChar char="◼"/>
            </a:pPr>
            <a:r>
              <a:rPr lang="en-US" sz="1400" b="1">
                <a:solidFill>
                  <a:srgbClr val="4966E5"/>
                </a:solidFill>
              </a:rPr>
              <a:t>Degree </a:t>
            </a:r>
            <a:r>
              <a:rPr lang="en-US" sz="1400">
                <a:solidFill>
                  <a:schemeClr val="dk1"/>
                </a:solidFill>
              </a:rPr>
              <a:t>equivalent to a US 4-year bachelor’s degree</a:t>
            </a:r>
            <a:endParaRPr sz="1400" b="1"/>
          </a:p>
          <a:p>
            <a:pPr marL="342900" lvl="0" indent="-241300" algn="l" rtl="0">
              <a:spcBef>
                <a:spcPts val="0"/>
              </a:spcBef>
              <a:spcAft>
                <a:spcPts val="0"/>
              </a:spcAft>
              <a:buSzPts val="1200"/>
              <a:buChar char="◼"/>
            </a:pPr>
            <a:r>
              <a:rPr lang="en-US" sz="1400" b="1">
                <a:solidFill>
                  <a:srgbClr val="4966E5"/>
                </a:solidFill>
              </a:rPr>
              <a:t>GPA Requirements</a:t>
            </a:r>
            <a:r>
              <a:rPr lang="en-US" sz="1400">
                <a:solidFill>
                  <a:srgbClr val="4966E5"/>
                </a:solidFill>
              </a:rPr>
              <a:t> </a:t>
            </a:r>
            <a:r>
              <a:rPr lang="en-US" sz="1400">
                <a:solidFill>
                  <a:schemeClr val="dk1"/>
                </a:solidFill>
              </a:rPr>
              <a:t>(not withheld)</a:t>
            </a:r>
            <a:endParaRPr sz="1400" b="1">
              <a:solidFill>
                <a:srgbClr val="4966E5"/>
              </a:solidFill>
            </a:endParaRPr>
          </a:p>
          <a:p>
            <a:pPr marL="342900" lvl="0" indent="-241300" algn="l" rtl="0">
              <a:spcBef>
                <a:spcPts val="0"/>
              </a:spcBef>
              <a:spcAft>
                <a:spcPts val="0"/>
              </a:spcAft>
              <a:buSzPts val="1200"/>
              <a:buChar char="◼"/>
            </a:pPr>
            <a:r>
              <a:rPr lang="en-US" sz="1400" b="1">
                <a:solidFill>
                  <a:srgbClr val="4966E5"/>
                </a:solidFill>
              </a:rPr>
              <a:t>Test of English Proficiency</a:t>
            </a:r>
            <a:r>
              <a:rPr lang="en-US" sz="1400">
                <a:solidFill>
                  <a:srgbClr val="4966E5"/>
                </a:solidFill>
              </a:rPr>
              <a:t> </a:t>
            </a:r>
            <a:endParaRPr sz="1400">
              <a:solidFill>
                <a:schemeClr val="dk1"/>
              </a:solidFill>
            </a:endParaRPr>
          </a:p>
          <a:p>
            <a:pPr marL="685800" lvl="1" indent="-254000" algn="l" rtl="0">
              <a:spcBef>
                <a:spcPts val="0"/>
              </a:spcBef>
              <a:spcAft>
                <a:spcPts val="0"/>
              </a:spcAft>
              <a:buClr>
                <a:schemeClr val="dk1"/>
              </a:buClr>
              <a:buSzPts val="1400"/>
              <a:buChar char="◼"/>
            </a:pPr>
            <a:r>
              <a:rPr lang="en-US" sz="1400">
                <a:solidFill>
                  <a:schemeClr val="dk1"/>
                </a:solidFill>
              </a:rPr>
              <a:t>TOEFL, IELTS, PTE, Duolingo</a:t>
            </a:r>
            <a:endParaRPr sz="1400">
              <a:solidFill>
                <a:schemeClr val="dk1"/>
              </a:solidFill>
            </a:endParaRPr>
          </a:p>
          <a:p>
            <a:pPr marL="685800" lvl="1" indent="-254000" algn="l" rtl="0">
              <a:spcBef>
                <a:spcPts val="0"/>
              </a:spcBef>
              <a:spcAft>
                <a:spcPts val="0"/>
              </a:spcAft>
              <a:buClr>
                <a:schemeClr val="dk1"/>
              </a:buClr>
              <a:buSzPts val="1400"/>
              <a:buChar char="◼"/>
            </a:pPr>
            <a:r>
              <a:rPr lang="en-US" sz="1400">
                <a:solidFill>
                  <a:schemeClr val="dk1"/>
                </a:solidFill>
              </a:rPr>
              <a:t>Or waiver</a:t>
            </a:r>
            <a:endParaRPr sz="1400">
              <a:solidFill>
                <a:schemeClr val="dk1"/>
              </a:solidFill>
            </a:endParaRPr>
          </a:p>
          <a:p>
            <a:pPr marL="0" lvl="0" indent="0" algn="l" rtl="0">
              <a:spcBef>
                <a:spcPts val="0"/>
              </a:spcBef>
              <a:spcAft>
                <a:spcPts val="0"/>
              </a:spcAft>
              <a:buNone/>
            </a:pPr>
            <a:endParaRPr sz="1400">
              <a:solidFill>
                <a:schemeClr val="dk1"/>
              </a:solidFill>
            </a:endParaRPr>
          </a:p>
        </p:txBody>
      </p:sp>
      <p:sp>
        <p:nvSpPr>
          <p:cNvPr id="431" name="Google Shape;431;p61"/>
          <p:cNvSpPr txBox="1">
            <a:spLocks noGrp="1"/>
          </p:cNvSpPr>
          <p:nvPr>
            <p:ph type="body" idx="3"/>
          </p:nvPr>
        </p:nvSpPr>
        <p:spPr>
          <a:xfrm>
            <a:off x="4812025" y="1688175"/>
            <a:ext cx="4062300" cy="415200"/>
          </a:xfrm>
          <a:prstGeom prst="rect">
            <a:avLst/>
          </a:prstGeom>
        </p:spPr>
        <p:txBody>
          <a:bodyPr spcFirstLastPara="1" wrap="square" lIns="68575" tIns="34275" rIns="68575" bIns="34275" anchor="ctr" anchorCtr="0">
            <a:noAutofit/>
          </a:bodyPr>
          <a:lstStyle/>
          <a:p>
            <a:pPr marL="0" lvl="0" indent="0" algn="l" rtl="0">
              <a:spcBef>
                <a:spcPts val="300"/>
              </a:spcBef>
              <a:spcAft>
                <a:spcPts val="500"/>
              </a:spcAft>
              <a:buNone/>
            </a:pPr>
            <a:r>
              <a:rPr lang="en-US" b="1" u="sng">
                <a:solidFill>
                  <a:schemeClr val="dk1"/>
                </a:solidFill>
              </a:rPr>
              <a:t>Program Requirements (Can change these)</a:t>
            </a:r>
            <a:endParaRPr b="1" u="sng">
              <a:solidFill>
                <a:schemeClr val="dk1"/>
              </a:solidFill>
            </a:endParaRPr>
          </a:p>
        </p:txBody>
      </p:sp>
      <p:sp>
        <p:nvSpPr>
          <p:cNvPr id="432" name="Google Shape;432;p61"/>
          <p:cNvSpPr txBox="1">
            <a:spLocks noGrp="1"/>
          </p:cNvSpPr>
          <p:nvPr>
            <p:ph type="body" idx="4"/>
          </p:nvPr>
        </p:nvSpPr>
        <p:spPr>
          <a:xfrm>
            <a:off x="4812028" y="2194539"/>
            <a:ext cx="3896100" cy="2201100"/>
          </a:xfrm>
          <a:prstGeom prst="rect">
            <a:avLst/>
          </a:prstGeom>
        </p:spPr>
        <p:txBody>
          <a:bodyPr spcFirstLastPara="1" wrap="square" lIns="68575" tIns="34275" rIns="68575" bIns="34275" anchor="t" anchorCtr="0">
            <a:noAutofit/>
          </a:bodyPr>
          <a:lstStyle/>
          <a:p>
            <a:pPr marL="342900" lvl="0" indent="-254000" algn="l" rtl="0">
              <a:spcBef>
                <a:spcPts val="0"/>
              </a:spcBef>
              <a:spcAft>
                <a:spcPts val="0"/>
              </a:spcAft>
              <a:buSzPts val="1400"/>
              <a:buChar char="◼"/>
            </a:pPr>
            <a:r>
              <a:rPr lang="en-US" sz="1400" b="1">
                <a:solidFill>
                  <a:srgbClr val="4966E5"/>
                </a:solidFill>
              </a:rPr>
              <a:t>Letters of Recommendation.</a:t>
            </a:r>
            <a:r>
              <a:rPr lang="en-US" sz="1400" b="1"/>
              <a:t> </a:t>
            </a:r>
            <a:r>
              <a:rPr lang="en-US" sz="1400">
                <a:solidFill>
                  <a:schemeClr val="dk1"/>
                </a:solidFill>
              </a:rPr>
              <a:t>0-3</a:t>
            </a:r>
            <a:endParaRPr sz="1400">
              <a:solidFill>
                <a:schemeClr val="dk1"/>
              </a:solidFill>
            </a:endParaRPr>
          </a:p>
          <a:p>
            <a:pPr marL="342900" lvl="0" indent="-254000" algn="l" rtl="0">
              <a:spcBef>
                <a:spcPts val="0"/>
              </a:spcBef>
              <a:spcAft>
                <a:spcPts val="0"/>
              </a:spcAft>
              <a:buSzPts val="1400"/>
              <a:buChar char="◼"/>
            </a:pPr>
            <a:r>
              <a:rPr lang="en-US" sz="1400" b="1">
                <a:solidFill>
                  <a:srgbClr val="4966E5"/>
                </a:solidFill>
              </a:rPr>
              <a:t>Test Scores </a:t>
            </a:r>
            <a:r>
              <a:rPr lang="en-US" sz="1400">
                <a:solidFill>
                  <a:schemeClr val="dk1"/>
                </a:solidFill>
              </a:rPr>
              <a:t>(e.g., GMAT, GRE)</a:t>
            </a:r>
            <a:endParaRPr sz="1400" b="1"/>
          </a:p>
          <a:p>
            <a:pPr marL="342900" lvl="0" indent="-241300" algn="l" rtl="0">
              <a:spcBef>
                <a:spcPts val="0"/>
              </a:spcBef>
              <a:spcAft>
                <a:spcPts val="0"/>
              </a:spcAft>
              <a:buSzPts val="1200"/>
              <a:buChar char="◼"/>
            </a:pPr>
            <a:r>
              <a:rPr lang="en-US" sz="1400" b="1">
                <a:solidFill>
                  <a:srgbClr val="4966E5"/>
                </a:solidFill>
              </a:rPr>
              <a:t>Essays:</a:t>
            </a:r>
            <a:endParaRPr sz="1400">
              <a:solidFill>
                <a:schemeClr val="dk1"/>
              </a:solidFill>
            </a:endParaRPr>
          </a:p>
          <a:p>
            <a:pPr marL="685800" lvl="1" indent="-254000" algn="l" rtl="0">
              <a:lnSpc>
                <a:spcPct val="110000"/>
              </a:lnSpc>
              <a:spcBef>
                <a:spcPts val="0"/>
              </a:spcBef>
              <a:spcAft>
                <a:spcPts val="0"/>
              </a:spcAft>
              <a:buClr>
                <a:schemeClr val="dk1"/>
              </a:buClr>
              <a:buSzPts val="1400"/>
              <a:buChar char="◼"/>
            </a:pPr>
            <a:r>
              <a:rPr lang="en-US" sz="1400">
                <a:solidFill>
                  <a:schemeClr val="dk1"/>
                </a:solidFill>
              </a:rPr>
              <a:t>Personal Statement </a:t>
            </a:r>
            <a:endParaRPr sz="1400">
              <a:solidFill>
                <a:schemeClr val="dk1"/>
              </a:solidFill>
            </a:endParaRPr>
          </a:p>
          <a:p>
            <a:pPr marL="685800" lvl="1" indent="-254000" algn="l" rtl="0">
              <a:lnSpc>
                <a:spcPct val="110000"/>
              </a:lnSpc>
              <a:spcBef>
                <a:spcPts val="0"/>
              </a:spcBef>
              <a:spcAft>
                <a:spcPts val="0"/>
              </a:spcAft>
              <a:buClr>
                <a:schemeClr val="dk1"/>
              </a:buClr>
              <a:buSzPts val="1400"/>
              <a:buChar char="◼"/>
            </a:pPr>
            <a:r>
              <a:rPr lang="en-US" sz="1400">
                <a:solidFill>
                  <a:schemeClr val="dk1"/>
                </a:solidFill>
              </a:rPr>
              <a:t>Supplemental Essays</a:t>
            </a:r>
            <a:endParaRPr sz="1400">
              <a:solidFill>
                <a:schemeClr val="dk1"/>
              </a:solidFill>
            </a:endParaRPr>
          </a:p>
          <a:p>
            <a:pPr marL="342900" lvl="0" indent="-241300" algn="l" rtl="0">
              <a:spcBef>
                <a:spcPts val="0"/>
              </a:spcBef>
              <a:spcAft>
                <a:spcPts val="0"/>
              </a:spcAft>
              <a:buSzPts val="1200"/>
              <a:buChar char="◼"/>
            </a:pPr>
            <a:r>
              <a:rPr lang="en-US" sz="1400" b="1">
                <a:solidFill>
                  <a:srgbClr val="4966E5"/>
                </a:solidFill>
              </a:rPr>
              <a:t>Uploaded Documents:</a:t>
            </a:r>
            <a:endParaRPr sz="1400">
              <a:solidFill>
                <a:schemeClr val="dk1"/>
              </a:solidFill>
            </a:endParaRPr>
          </a:p>
          <a:p>
            <a:pPr marL="685800" lvl="1" indent="-254000" algn="l" rtl="0">
              <a:spcBef>
                <a:spcPts val="0"/>
              </a:spcBef>
              <a:spcAft>
                <a:spcPts val="0"/>
              </a:spcAft>
              <a:buClr>
                <a:schemeClr val="dk1"/>
              </a:buClr>
              <a:buSzPts val="1400"/>
              <a:buChar char="◼"/>
            </a:pPr>
            <a:r>
              <a:rPr lang="en-US" sz="1400">
                <a:solidFill>
                  <a:schemeClr val="dk1"/>
                </a:solidFill>
              </a:rPr>
              <a:t>Resume/CV</a:t>
            </a:r>
            <a:endParaRPr sz="1400">
              <a:solidFill>
                <a:schemeClr val="dk1"/>
              </a:solidFill>
            </a:endParaRPr>
          </a:p>
          <a:p>
            <a:pPr marL="685800" lvl="1" indent="-254000" algn="l" rtl="0">
              <a:spcBef>
                <a:spcPts val="0"/>
              </a:spcBef>
              <a:spcAft>
                <a:spcPts val="0"/>
              </a:spcAft>
              <a:buClr>
                <a:schemeClr val="dk1"/>
              </a:buClr>
              <a:buSzPts val="1400"/>
              <a:buChar char="◼"/>
            </a:pPr>
            <a:r>
              <a:rPr lang="en-US" sz="1400">
                <a:solidFill>
                  <a:schemeClr val="dk1"/>
                </a:solidFill>
              </a:rPr>
              <a:t>Writing/research samples</a:t>
            </a:r>
            <a:endParaRPr sz="1400">
              <a:solidFill>
                <a:schemeClr val="dk1"/>
              </a:solidFill>
            </a:endParaRPr>
          </a:p>
          <a:p>
            <a:pPr marL="685800" lvl="1" indent="-254000" algn="l" rtl="0">
              <a:spcBef>
                <a:spcPts val="0"/>
              </a:spcBef>
              <a:spcAft>
                <a:spcPts val="0"/>
              </a:spcAft>
              <a:buClr>
                <a:schemeClr val="dk1"/>
              </a:buClr>
              <a:buSzPts val="1400"/>
              <a:buChar char="◼"/>
            </a:pPr>
            <a:r>
              <a:rPr lang="en-US" sz="1400">
                <a:solidFill>
                  <a:schemeClr val="dk1"/>
                </a:solidFill>
              </a:rPr>
              <a:t>Licensure/certifications</a:t>
            </a:r>
            <a:endParaRPr sz="1400">
              <a:solidFill>
                <a:schemeClr val="dk1"/>
              </a:solidFill>
            </a:endParaRPr>
          </a:p>
        </p:txBody>
      </p:sp>
      <p:sp>
        <p:nvSpPr>
          <p:cNvPr id="2" name="Slide Number Placeholder 1">
            <a:extLst>
              <a:ext uri="{FF2B5EF4-FFF2-40B4-BE49-F238E27FC236}">
                <a16:creationId xmlns:a16="http://schemas.microsoft.com/office/drawing/2014/main" id="{5A3C22EA-4E5E-A952-D781-6357F683CD31}"/>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2"/>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User Portal: Documentation Tab</a:t>
            </a:r>
            <a:endParaRPr dirty="0">
              <a:solidFill>
                <a:schemeClr val="dk1"/>
              </a:solidFill>
            </a:endParaRPr>
          </a:p>
        </p:txBody>
      </p:sp>
      <p:sp>
        <p:nvSpPr>
          <p:cNvPr id="440" name="Google Shape;440;p62"/>
          <p:cNvSpPr txBox="1">
            <a:spLocks noGrp="1"/>
          </p:cNvSpPr>
          <p:nvPr>
            <p:ph type="body" idx="1"/>
          </p:nvPr>
        </p:nvSpPr>
        <p:spPr>
          <a:xfrm>
            <a:off x="435894" y="3406063"/>
            <a:ext cx="8272200" cy="450600"/>
          </a:xfrm>
          <a:prstGeom prst="rect">
            <a:avLst/>
          </a:prstGeom>
        </p:spPr>
        <p:txBody>
          <a:bodyPr spcFirstLastPara="1" wrap="square" lIns="68575" tIns="34275" rIns="68575" bIns="34275" anchor="t" anchorCtr="0">
            <a:noAutofit/>
          </a:bodyPr>
          <a:lstStyle/>
          <a:p>
            <a:pPr marL="0" lvl="0" indent="0" algn="l" rtl="0">
              <a:spcBef>
                <a:spcPts val="300"/>
              </a:spcBef>
              <a:spcAft>
                <a:spcPts val="500"/>
              </a:spcAft>
              <a:buNone/>
            </a:pPr>
            <a:r>
              <a:rPr lang="en-US"/>
              <a:t>Looking for documentation or need support?</a:t>
            </a:r>
            <a:endParaRPr/>
          </a:p>
        </p:txBody>
      </p:sp>
      <p:sp>
        <p:nvSpPr>
          <p:cNvPr id="2" name="Slide Number Placeholder 1">
            <a:extLst>
              <a:ext uri="{FF2B5EF4-FFF2-40B4-BE49-F238E27FC236}">
                <a16:creationId xmlns:a16="http://schemas.microsoft.com/office/drawing/2014/main" id="{B13731C0-E18F-6976-692A-4ADB81013BDF}"/>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TextBox 2">
            <a:extLst>
              <a:ext uri="{FF2B5EF4-FFF2-40B4-BE49-F238E27FC236}">
                <a16:creationId xmlns:a16="http://schemas.microsoft.com/office/drawing/2014/main" id="{6AA3AA91-CC6A-8194-79CA-D4096D065824}"/>
              </a:ext>
              <a:ext uri="{C183D7F6-B498-43B3-948B-1728B52AA6E4}">
                <adec:decorative xmlns:adec="http://schemas.microsoft.com/office/drawing/2017/decorative" val="1"/>
              </a:ext>
            </a:extLst>
          </p:cNvPr>
          <p:cNvSpPr txBox="1"/>
          <p:nvPr/>
        </p:nvSpPr>
        <p:spPr>
          <a:xfrm>
            <a:off x="7841673" y="3466291"/>
            <a:ext cx="789709" cy="307777"/>
          </a:xfrm>
          <a:prstGeom prst="rect">
            <a:avLst/>
          </a:prstGeom>
          <a:noFill/>
        </p:spPr>
        <p:txBody>
          <a:bodyPr wrap="square" rtlCol="0">
            <a:spAutoFit/>
          </a:bodyPr>
          <a:lstStyle/>
          <a:p>
            <a:r>
              <a:rPr lang="en-US"/>
              <a:t>KO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3"/>
          <p:cNvSpPr txBox="1">
            <a:spLocks noGrp="1"/>
          </p:cNvSpPr>
          <p:nvPr>
            <p:ph type="title"/>
          </p:nvPr>
        </p:nvSpPr>
        <p:spPr>
          <a:xfrm>
            <a:off x="435900" y="526621"/>
            <a:ext cx="8272200" cy="4866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Documentation Tab</a:t>
            </a:r>
            <a:endParaRPr dirty="0">
              <a:solidFill>
                <a:schemeClr val="dk1"/>
              </a:solidFill>
            </a:endParaRPr>
          </a:p>
        </p:txBody>
      </p:sp>
      <p:sp>
        <p:nvSpPr>
          <p:cNvPr id="448" name="Google Shape;448;p63"/>
          <p:cNvSpPr txBox="1"/>
          <p:nvPr/>
        </p:nvSpPr>
        <p:spPr>
          <a:xfrm>
            <a:off x="700350" y="1079125"/>
            <a:ext cx="617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The </a:t>
            </a:r>
            <a:r>
              <a:rPr lang="en-US" u="sng">
                <a:solidFill>
                  <a:schemeClr val="hlink"/>
                </a:solidFill>
                <a:hlinkClick r:id="rId3"/>
              </a:rPr>
              <a:t>Documentation Tab</a:t>
            </a:r>
            <a:r>
              <a:rPr lang="en-US"/>
              <a:t> is located on the GradSlate User Portal:</a:t>
            </a:r>
            <a:endParaRPr/>
          </a:p>
        </p:txBody>
      </p:sp>
      <p:pic>
        <p:nvPicPr>
          <p:cNvPr id="449" name="Google Shape;449;p63" descr="A screenshot of the GradSlate User Portal &quot;Documentation and Support&quot; page, with the &quot;Documentation&quot; tab highlighted."/>
          <p:cNvPicPr preferRelativeResize="0"/>
          <p:nvPr/>
        </p:nvPicPr>
        <p:blipFill>
          <a:blip r:embed="rId4">
            <a:alphaModFix/>
          </a:blip>
          <a:stretch>
            <a:fillRect/>
          </a:stretch>
        </p:blipFill>
        <p:spPr>
          <a:xfrm>
            <a:off x="152400" y="1631725"/>
            <a:ext cx="8839200" cy="2716437"/>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88417BDD-3C26-5471-904E-29CB80CE31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4"/>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Documentation &amp; Support</a:t>
            </a:r>
            <a:endParaRPr dirty="0">
              <a:solidFill>
                <a:schemeClr val="dk1"/>
              </a:solidFill>
            </a:endParaRPr>
          </a:p>
        </p:txBody>
      </p:sp>
      <p:sp>
        <p:nvSpPr>
          <p:cNvPr id="455" name="Google Shape;455;p64"/>
          <p:cNvSpPr txBox="1">
            <a:spLocks noGrp="1"/>
          </p:cNvSpPr>
          <p:nvPr>
            <p:ph type="body" idx="1"/>
          </p:nvPr>
        </p:nvSpPr>
        <p:spPr>
          <a:xfrm>
            <a:off x="435898" y="1755650"/>
            <a:ext cx="4937100" cy="2725800"/>
          </a:xfrm>
          <a:prstGeom prst="rect">
            <a:avLst/>
          </a:prstGeom>
        </p:spPr>
        <p:txBody>
          <a:bodyPr spcFirstLastPara="1" wrap="square" lIns="68575" tIns="34275" rIns="68575" bIns="34275" anchor="ctr" anchorCtr="0">
            <a:noAutofit/>
          </a:bodyPr>
          <a:lstStyle/>
          <a:p>
            <a:pPr marL="0" lvl="0" indent="0" algn="l" rtl="0">
              <a:spcBef>
                <a:spcPts val="300"/>
              </a:spcBef>
              <a:spcAft>
                <a:spcPts val="0"/>
              </a:spcAft>
              <a:buNone/>
            </a:pPr>
            <a:r>
              <a:rPr lang="en-US">
                <a:solidFill>
                  <a:schemeClr val="dk1"/>
                </a:solidFill>
              </a:rPr>
              <a:t>Documentation Tab of the </a:t>
            </a:r>
            <a:r>
              <a:rPr lang="en-US" u="sng" err="1">
                <a:solidFill>
                  <a:schemeClr val="hlink"/>
                </a:solidFill>
                <a:hlinkClick r:id="rId3"/>
              </a:rPr>
              <a:t>GradSlate</a:t>
            </a:r>
            <a:r>
              <a:rPr lang="en-US" u="sng">
                <a:solidFill>
                  <a:schemeClr val="hlink"/>
                </a:solidFill>
                <a:hlinkClick r:id="rId3"/>
              </a:rPr>
              <a:t> User Portal</a:t>
            </a:r>
            <a:r>
              <a:rPr lang="en-US">
                <a:solidFill>
                  <a:schemeClr val="dk1"/>
                </a:solidFill>
              </a:rPr>
              <a:t> has been redesigned to be easier to navigate.</a:t>
            </a:r>
            <a:r>
              <a:rPr lang="en-US"/>
              <a:t> </a:t>
            </a:r>
            <a:endParaRPr/>
          </a:p>
          <a:p>
            <a:pPr marL="0" lvl="0" indent="0" algn="l" rtl="0">
              <a:spcBef>
                <a:spcPts val="500"/>
              </a:spcBef>
              <a:spcAft>
                <a:spcPts val="0"/>
              </a:spcAft>
              <a:buNone/>
            </a:pPr>
            <a:endParaRPr/>
          </a:p>
          <a:p>
            <a:pPr marL="457200" lvl="0" indent="-304800" algn="l" rtl="0">
              <a:spcBef>
                <a:spcPts val="500"/>
              </a:spcBef>
              <a:spcAft>
                <a:spcPts val="0"/>
              </a:spcAft>
              <a:buClr>
                <a:schemeClr val="dk1"/>
              </a:buClr>
              <a:buSzPts val="1200"/>
              <a:buChar char="◼"/>
            </a:pPr>
            <a:r>
              <a:rPr lang="en-US">
                <a:solidFill>
                  <a:schemeClr val="dk1"/>
                </a:solidFill>
              </a:rPr>
              <a:t>Choose your question topic to view related resources.</a:t>
            </a:r>
            <a:endParaRPr>
              <a:solidFill>
                <a:schemeClr val="dk1"/>
              </a:solidFill>
            </a:endParaRPr>
          </a:p>
          <a:p>
            <a:pPr marL="457200" lvl="0" indent="-304800" algn="l" rtl="0">
              <a:spcBef>
                <a:spcPts val="0"/>
              </a:spcBef>
              <a:spcAft>
                <a:spcPts val="0"/>
              </a:spcAft>
              <a:buClr>
                <a:schemeClr val="dk1"/>
              </a:buClr>
              <a:buSzPts val="1200"/>
              <a:buChar char="◼"/>
            </a:pPr>
            <a:r>
              <a:rPr lang="en-US">
                <a:solidFill>
                  <a:schemeClr val="dk1"/>
                </a:solidFill>
              </a:rPr>
              <a:t>Still have a question? Submit a request for support to the </a:t>
            </a:r>
            <a:r>
              <a:rPr lang="en-US" err="1">
                <a:solidFill>
                  <a:schemeClr val="dk1"/>
                </a:solidFill>
              </a:rPr>
              <a:t>GradSlate</a:t>
            </a:r>
            <a:r>
              <a:rPr lang="en-US">
                <a:solidFill>
                  <a:schemeClr val="dk1"/>
                </a:solidFill>
              </a:rPr>
              <a:t> or Graduate Admissions team.</a:t>
            </a:r>
            <a:endParaRPr>
              <a:solidFill>
                <a:schemeClr val="dk1"/>
              </a:solidFill>
            </a:endParaRPr>
          </a:p>
          <a:p>
            <a:pPr marL="0" lvl="0" indent="0" algn="l" rtl="0">
              <a:spcBef>
                <a:spcPts val="500"/>
              </a:spcBef>
              <a:spcAft>
                <a:spcPts val="0"/>
              </a:spcAft>
              <a:buNone/>
            </a:pPr>
            <a:endParaRPr/>
          </a:p>
          <a:p>
            <a:pPr marL="0" lvl="0" indent="0" algn="l" rtl="0">
              <a:spcBef>
                <a:spcPts val="500"/>
              </a:spcBef>
              <a:spcAft>
                <a:spcPts val="500"/>
              </a:spcAft>
              <a:buNone/>
            </a:pPr>
            <a:r>
              <a:rPr lang="en-US" u="sng">
                <a:solidFill>
                  <a:schemeClr val="hlink"/>
                </a:solidFill>
                <a:hlinkClick r:id="rId4"/>
              </a:rPr>
              <a:t>connect.grad.uconn.edu/portal/</a:t>
            </a:r>
            <a:r>
              <a:rPr lang="en-US" u="sng" err="1">
                <a:solidFill>
                  <a:schemeClr val="hlink"/>
                </a:solidFill>
                <a:hlinkClick r:id="rId4"/>
              </a:rPr>
              <a:t>user?tab</a:t>
            </a:r>
            <a:r>
              <a:rPr lang="en-US" u="sng">
                <a:solidFill>
                  <a:schemeClr val="hlink"/>
                </a:solidFill>
                <a:hlinkClick r:id="rId4"/>
              </a:rPr>
              <a:t>=documentation</a:t>
            </a:r>
            <a:r>
              <a:rPr lang="en-US"/>
              <a:t> </a:t>
            </a:r>
            <a:endParaRPr/>
          </a:p>
        </p:txBody>
      </p:sp>
      <p:pic>
        <p:nvPicPr>
          <p:cNvPr id="457" name="Google Shape;457;p6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855799" y="940250"/>
            <a:ext cx="2344774" cy="3877675"/>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292690BB-20EB-7A84-6962-93382954DF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3" name="Title 2">
            <a:extLst>
              <a:ext uri="{FF2B5EF4-FFF2-40B4-BE49-F238E27FC236}">
                <a16:creationId xmlns:a16="http://schemas.microsoft.com/office/drawing/2014/main" id="{088CDD57-AE89-F63E-40BD-170505DFD037}"/>
              </a:ext>
            </a:extLst>
          </p:cNvPr>
          <p:cNvSpPr>
            <a:spLocks noGrp="1"/>
          </p:cNvSpPr>
          <p:nvPr>
            <p:ph type="title" idx="4294967295"/>
          </p:nvPr>
        </p:nvSpPr>
        <p:spPr>
          <a:xfrm>
            <a:off x="435894" y="-892200"/>
            <a:ext cx="8272200" cy="892200"/>
          </a:xfrm>
        </p:spPr>
        <p:txBody>
          <a:bodyPr spcFirstLastPara="1" wrap="square" lIns="68575" tIns="34275" rIns="68575" bIns="34275" anchor="b" anchorCtr="0">
            <a:noAutofit/>
          </a:bodyPr>
          <a:lstStyle/>
          <a:p>
            <a:r>
              <a:rPr lang="en-US" dirty="0"/>
              <a:t>Need Help?</a:t>
            </a:r>
          </a:p>
        </p:txBody>
      </p:sp>
      <p:pic>
        <p:nvPicPr>
          <p:cNvPr id="463" name="Google Shape;463;p65" descr="A screenshot of the &quot;Need Help?&quot; form."/>
          <p:cNvPicPr preferRelativeResize="0"/>
          <p:nvPr/>
        </p:nvPicPr>
        <p:blipFill>
          <a:blip r:embed="rId3">
            <a:alphaModFix/>
          </a:blip>
          <a:stretch>
            <a:fillRect/>
          </a:stretch>
        </p:blipFill>
        <p:spPr>
          <a:xfrm>
            <a:off x="353700" y="1013150"/>
            <a:ext cx="5105400" cy="3562350"/>
          </a:xfrm>
          <a:prstGeom prst="rect">
            <a:avLst/>
          </a:prstGeom>
          <a:noFill/>
          <a:ln w="9525" cap="flat" cmpd="sng">
            <a:solidFill>
              <a:schemeClr val="dk1"/>
            </a:solidFill>
            <a:prstDash val="solid"/>
            <a:round/>
            <a:headEnd type="none" w="sm" len="sm"/>
            <a:tailEnd type="none" w="sm" len="sm"/>
          </a:ln>
        </p:spPr>
      </p:pic>
      <p:sp>
        <p:nvSpPr>
          <p:cNvPr id="464" name="Google Shape;464;p65"/>
          <p:cNvSpPr txBox="1"/>
          <p:nvPr/>
        </p:nvSpPr>
        <p:spPr>
          <a:xfrm>
            <a:off x="5927875" y="1388250"/>
            <a:ext cx="3005700" cy="615600"/>
          </a:xfrm>
          <a:prstGeom prst="rect">
            <a:avLst/>
          </a:prstGeom>
          <a:solidFill>
            <a:schemeClr val="lt2"/>
          </a:solidFill>
          <a:ln w="952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t>Choose a topic to </a:t>
            </a:r>
            <a:endParaRPr/>
          </a:p>
          <a:p>
            <a:pPr marL="0" lvl="0" indent="0" algn="l" rtl="0">
              <a:spcBef>
                <a:spcPts val="0"/>
              </a:spcBef>
              <a:spcAft>
                <a:spcPts val="0"/>
              </a:spcAft>
              <a:buNone/>
            </a:pPr>
            <a:r>
              <a:rPr lang="en-US"/>
              <a:t>view available resources.</a:t>
            </a:r>
            <a:endParaRPr/>
          </a:p>
        </p:txBody>
      </p:sp>
      <p:cxnSp>
        <p:nvCxnSpPr>
          <p:cNvPr id="465" name="Google Shape;465;p65">
            <a:extLst>
              <a:ext uri="{C183D7F6-B498-43B3-948B-1728B52AA6E4}">
                <adec:decorative xmlns:adec="http://schemas.microsoft.com/office/drawing/2017/decorative" val="1"/>
              </a:ext>
            </a:extLst>
          </p:cNvPr>
          <p:cNvCxnSpPr/>
          <p:nvPr/>
        </p:nvCxnSpPr>
        <p:spPr>
          <a:xfrm flipH="1">
            <a:off x="2887675" y="1696050"/>
            <a:ext cx="3040200" cy="4500"/>
          </a:xfrm>
          <a:prstGeom prst="straightConnector1">
            <a:avLst/>
          </a:prstGeom>
          <a:noFill/>
          <a:ln w="19050" cap="flat" cmpd="sng">
            <a:solidFill>
              <a:srgbClr val="C00000"/>
            </a:solidFill>
            <a:prstDash val="solid"/>
            <a:round/>
            <a:headEnd type="none" w="med" len="med"/>
            <a:tailEnd type="triangle" w="med" len="med"/>
          </a:ln>
        </p:spPr>
      </p:cxnSp>
      <p:cxnSp>
        <p:nvCxnSpPr>
          <p:cNvPr id="466" name="Google Shape;466;p65">
            <a:extLst>
              <a:ext uri="{C183D7F6-B498-43B3-948B-1728B52AA6E4}">
                <adec:decorative xmlns:adec="http://schemas.microsoft.com/office/drawing/2017/decorative" val="1"/>
              </a:ext>
            </a:extLst>
          </p:cNvPr>
          <p:cNvCxnSpPr>
            <a:stCxn id="464" idx="1"/>
          </p:cNvCxnSpPr>
          <p:nvPr/>
        </p:nvCxnSpPr>
        <p:spPr>
          <a:xfrm flipH="1">
            <a:off x="4157875" y="1696050"/>
            <a:ext cx="1770000" cy="476700"/>
          </a:xfrm>
          <a:prstGeom prst="straightConnector1">
            <a:avLst/>
          </a:prstGeom>
          <a:noFill/>
          <a:ln w="19050" cap="flat" cmpd="sng">
            <a:solidFill>
              <a:srgbClr val="C00000"/>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3DE53FC1-C753-0BED-DD7A-7578D9F53CA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3" name="Title 2">
            <a:extLst>
              <a:ext uri="{FF2B5EF4-FFF2-40B4-BE49-F238E27FC236}">
                <a16:creationId xmlns:a16="http://schemas.microsoft.com/office/drawing/2014/main" id="{E35F7A4A-34E1-BA56-AF31-A47ACD450127}"/>
              </a:ext>
            </a:extLst>
          </p:cNvPr>
          <p:cNvSpPr>
            <a:spLocks noGrp="1"/>
          </p:cNvSpPr>
          <p:nvPr>
            <p:ph type="title" idx="4294967295"/>
          </p:nvPr>
        </p:nvSpPr>
        <p:spPr>
          <a:xfrm>
            <a:off x="435894" y="-892200"/>
            <a:ext cx="8272200" cy="892200"/>
          </a:xfrm>
        </p:spPr>
        <p:txBody>
          <a:bodyPr spcFirstLastPara="1" wrap="square" lIns="68575" tIns="34275" rIns="68575" bIns="34275" anchor="b" anchorCtr="0">
            <a:noAutofit/>
          </a:bodyPr>
          <a:lstStyle/>
          <a:p>
            <a:r>
              <a:rPr lang="en-US" dirty="0"/>
              <a:t>Need additional help?</a:t>
            </a:r>
          </a:p>
        </p:txBody>
      </p:sp>
      <p:pic>
        <p:nvPicPr>
          <p:cNvPr id="472" name="Google Shape;472;p66" descr="A screenshot of the &quot;Need additional help?&quot; form."/>
          <p:cNvPicPr preferRelativeResize="0"/>
          <p:nvPr/>
        </p:nvPicPr>
        <p:blipFill>
          <a:blip r:embed="rId3">
            <a:alphaModFix/>
          </a:blip>
          <a:stretch>
            <a:fillRect/>
          </a:stretch>
        </p:blipFill>
        <p:spPr>
          <a:xfrm>
            <a:off x="339113" y="893625"/>
            <a:ext cx="5133975" cy="3924300"/>
          </a:xfrm>
          <a:prstGeom prst="rect">
            <a:avLst/>
          </a:prstGeom>
          <a:noFill/>
          <a:ln w="9525" cap="flat" cmpd="sng">
            <a:solidFill>
              <a:schemeClr val="dk1"/>
            </a:solidFill>
            <a:prstDash val="solid"/>
            <a:round/>
            <a:headEnd type="none" w="sm" len="sm"/>
            <a:tailEnd type="none" w="sm" len="sm"/>
          </a:ln>
        </p:spPr>
      </p:pic>
      <p:sp>
        <p:nvSpPr>
          <p:cNvPr id="473" name="Google Shape;473;p66"/>
          <p:cNvSpPr txBox="1"/>
          <p:nvPr/>
        </p:nvSpPr>
        <p:spPr>
          <a:xfrm>
            <a:off x="5816800" y="819900"/>
            <a:ext cx="3005700" cy="831300"/>
          </a:xfrm>
          <a:prstGeom prst="rect">
            <a:avLst/>
          </a:prstGeom>
          <a:solidFill>
            <a:schemeClr val="lt2"/>
          </a:solidFill>
          <a:ln w="952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t>If you need additional help, </a:t>
            </a:r>
            <a:endParaRPr/>
          </a:p>
          <a:p>
            <a:pPr marL="0" lvl="0" indent="0" algn="l" rtl="0">
              <a:spcBef>
                <a:spcPts val="0"/>
              </a:spcBef>
              <a:spcAft>
                <a:spcPts val="0"/>
              </a:spcAft>
              <a:buNone/>
            </a:pPr>
            <a:r>
              <a:rPr lang="en-US"/>
              <a:t>submit your question right from this form. </a:t>
            </a:r>
            <a:endParaRPr/>
          </a:p>
        </p:txBody>
      </p:sp>
      <p:cxnSp>
        <p:nvCxnSpPr>
          <p:cNvPr id="474" name="Google Shape;474;p66">
            <a:extLst>
              <a:ext uri="{C183D7F6-B498-43B3-948B-1728B52AA6E4}">
                <adec:decorative xmlns:adec="http://schemas.microsoft.com/office/drawing/2017/decorative" val="1"/>
              </a:ext>
            </a:extLst>
          </p:cNvPr>
          <p:cNvCxnSpPr/>
          <p:nvPr/>
        </p:nvCxnSpPr>
        <p:spPr>
          <a:xfrm rot="10800000">
            <a:off x="888400" y="1235550"/>
            <a:ext cx="4928400" cy="0"/>
          </a:xfrm>
          <a:prstGeom prst="straightConnector1">
            <a:avLst/>
          </a:prstGeom>
          <a:noFill/>
          <a:ln w="9525" cap="flat" cmpd="sng">
            <a:solidFill>
              <a:srgbClr val="C00000"/>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BB5F8E0F-9C7C-542B-C008-6AD3C47DAA45}"/>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C1B8-B502-DD0F-CE45-D8FEC50DD3EA}"/>
              </a:ext>
            </a:extLst>
          </p:cNvPr>
          <p:cNvSpPr>
            <a:spLocks noGrp="1"/>
          </p:cNvSpPr>
          <p:nvPr>
            <p:ph type="title"/>
          </p:nvPr>
        </p:nvSpPr>
        <p:spPr>
          <a:xfrm>
            <a:off x="554355" y="511578"/>
            <a:ext cx="8272200" cy="891600"/>
          </a:xfrm>
        </p:spPr>
        <p:txBody>
          <a:bodyPr spcFirstLastPara="1" wrap="square" lIns="68575" tIns="34275" rIns="68575" bIns="34275" anchor="t" anchorCtr="0">
            <a:noAutofit/>
          </a:bodyPr>
          <a:lstStyle/>
          <a:p>
            <a:r>
              <a:rPr lang="en-US" dirty="0" err="1">
                <a:solidFill>
                  <a:schemeClr val="dk1"/>
                </a:solidFill>
                <a:highlight>
                  <a:srgbClr val="FFFFFF"/>
                </a:highlight>
              </a:rPr>
              <a:t>GradSlate</a:t>
            </a:r>
            <a:r>
              <a:rPr lang="en-US" dirty="0">
                <a:solidFill>
                  <a:schemeClr val="dk1"/>
                </a:solidFill>
                <a:highlight>
                  <a:srgbClr val="FFFFFF"/>
                </a:highlight>
              </a:rPr>
              <a:t> User Portal: Presentations </a:t>
            </a:r>
            <a:endParaRPr lang="en-US" dirty="0">
              <a:solidFill>
                <a:schemeClr val="dk1"/>
              </a:solidFill>
            </a:endParaRPr>
          </a:p>
          <a:p>
            <a:r>
              <a:rPr lang="en-US" sz="1300" u="sng" dirty="0">
                <a:solidFill>
                  <a:schemeClr val="hlink"/>
                </a:solidFill>
                <a:latin typeface="Arial"/>
                <a:cs typeface="Arial"/>
                <a:sym typeface="Arial"/>
                <a:hlinkClick r:id="rId2">
                  <a:extLst>
                    <a:ext uri="{A12FA001-AC4F-418D-AE19-62706E023703}">
                      <ahyp:hlinkClr xmlns:ahyp="http://schemas.microsoft.com/office/drawing/2018/hyperlinkcolor" val="tx"/>
                    </a:ext>
                  </a:extLst>
                </a:hlinkClick>
              </a:rPr>
              <a:t>connect.grad.uconn.edu/portal/</a:t>
            </a:r>
            <a:r>
              <a:rPr lang="en-US" sz="1300" u="sng" dirty="0" err="1">
                <a:solidFill>
                  <a:schemeClr val="hlink"/>
                </a:solidFill>
                <a:latin typeface="Arial"/>
                <a:cs typeface="Arial"/>
                <a:sym typeface="Arial"/>
                <a:hlinkClick r:id="rId2">
                  <a:extLst>
                    <a:ext uri="{A12FA001-AC4F-418D-AE19-62706E023703}">
                      <ahyp:hlinkClr xmlns:ahyp="http://schemas.microsoft.com/office/drawing/2018/hyperlinkcolor" val="tx"/>
                    </a:ext>
                  </a:extLst>
                </a:hlinkClick>
              </a:rPr>
              <a:t>user?tab</a:t>
            </a:r>
            <a:r>
              <a:rPr lang="en-US" sz="1300" u="sng" dirty="0">
                <a:solidFill>
                  <a:schemeClr val="hlink"/>
                </a:solidFill>
                <a:latin typeface="Arial"/>
                <a:cs typeface="Arial"/>
                <a:sym typeface="Arial"/>
                <a:hlinkClick r:id="rId2">
                  <a:extLst>
                    <a:ext uri="{A12FA001-AC4F-418D-AE19-62706E023703}">
                      <ahyp:hlinkClr xmlns:ahyp="http://schemas.microsoft.com/office/drawing/2018/hyperlinkcolor" val="tx"/>
                    </a:ext>
                  </a:extLst>
                </a:hlinkClick>
              </a:rPr>
              <a:t>=</a:t>
            </a:r>
            <a:r>
              <a:rPr lang="en-US" sz="1300" u="sng" dirty="0" err="1">
                <a:solidFill>
                  <a:schemeClr val="hlink"/>
                </a:solidFill>
                <a:latin typeface="Arial"/>
                <a:cs typeface="Arial"/>
                <a:sym typeface="Arial"/>
                <a:hlinkClick r:id="rId2">
                  <a:extLst>
                    <a:ext uri="{A12FA001-AC4F-418D-AE19-62706E023703}">
                      <ahyp:hlinkClr xmlns:ahyp="http://schemas.microsoft.com/office/drawing/2018/hyperlinkcolor" val="tx"/>
                    </a:ext>
                  </a:extLst>
                </a:hlinkClick>
              </a:rPr>
              <a:t>gradslate</a:t>
            </a:r>
            <a:endParaRPr lang="en-US" sz="1300" u="sng" dirty="0">
              <a:solidFill>
                <a:schemeClr val="hlink"/>
              </a:solidFill>
              <a:latin typeface="Arial"/>
              <a:cs typeface="Arial"/>
              <a:sym typeface="Arial"/>
            </a:endParaRPr>
          </a:p>
        </p:txBody>
      </p:sp>
      <p:pic>
        <p:nvPicPr>
          <p:cNvPr id="3" name="Picture 2" descr="A screenshot of a web page detailing the GradSlate Presentations page in the GradSlate user portal, with the &quot;Homepage&quot; tab being highlighted.">
            <a:extLst>
              <a:ext uri="{FF2B5EF4-FFF2-40B4-BE49-F238E27FC236}">
                <a16:creationId xmlns:a16="http://schemas.microsoft.com/office/drawing/2014/main" id="{BDE38F39-58D8-69D9-FE82-E5A8F54174DB}"/>
              </a:ext>
            </a:extLst>
          </p:cNvPr>
          <p:cNvPicPr>
            <a:picLocks noChangeAspect="1"/>
          </p:cNvPicPr>
          <p:nvPr/>
        </p:nvPicPr>
        <p:blipFill>
          <a:blip r:embed="rId3"/>
          <a:stretch>
            <a:fillRect/>
          </a:stretch>
        </p:blipFill>
        <p:spPr>
          <a:xfrm>
            <a:off x="618471" y="1146385"/>
            <a:ext cx="7022405" cy="3798010"/>
          </a:xfrm>
          <a:prstGeom prst="rect">
            <a:avLst/>
          </a:prstGeom>
        </p:spPr>
      </p:pic>
      <p:sp>
        <p:nvSpPr>
          <p:cNvPr id="5" name="Slide Number Placeholder 4">
            <a:extLst>
              <a:ext uri="{FF2B5EF4-FFF2-40B4-BE49-F238E27FC236}">
                <a16:creationId xmlns:a16="http://schemas.microsoft.com/office/drawing/2014/main" id="{C59BE7BF-321F-43C2-D485-080D15D1DDF3}"/>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161732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7"/>
          <p:cNvSpPr txBox="1">
            <a:spLocks noGrp="1"/>
          </p:cNvSpPr>
          <p:nvPr>
            <p:ph type="title"/>
          </p:nvPr>
        </p:nvSpPr>
        <p:spPr>
          <a:xfrm>
            <a:off x="435900" y="2841649"/>
            <a:ext cx="8272200" cy="14847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3F3F3F"/>
              </a:buClr>
              <a:buSzPts val="2700"/>
              <a:buFont typeface="Arial Black"/>
              <a:buNone/>
            </a:pPr>
            <a:endParaRPr>
              <a:highlight>
                <a:schemeClr val="lt2"/>
              </a:highlight>
            </a:endParaRPr>
          </a:p>
          <a:p>
            <a:pPr marL="0" lvl="0" indent="0" algn="l" rtl="0">
              <a:spcBef>
                <a:spcPts val="0"/>
              </a:spcBef>
              <a:spcAft>
                <a:spcPts val="0"/>
              </a:spcAft>
              <a:buClr>
                <a:srgbClr val="3F3F3F"/>
              </a:buClr>
              <a:buSzPts val="2700"/>
              <a:buFont typeface="Arial Black"/>
              <a:buNone/>
            </a:pPr>
            <a:endParaRPr i="1">
              <a:highlight>
                <a:schemeClr val="lt2"/>
              </a:highlight>
            </a:endParaRPr>
          </a:p>
          <a:p>
            <a:pPr marL="0" lvl="0" indent="0" algn="l" rtl="0">
              <a:lnSpc>
                <a:spcPct val="100000"/>
              </a:lnSpc>
              <a:spcBef>
                <a:spcPts val="0"/>
              </a:spcBef>
              <a:spcAft>
                <a:spcPts val="0"/>
              </a:spcAft>
              <a:buClr>
                <a:srgbClr val="3F3F3F"/>
              </a:buClr>
              <a:buSzPts val="2700"/>
              <a:buFont typeface="Arial Black"/>
              <a:buNone/>
            </a:pPr>
            <a:r>
              <a:rPr lang="en-US">
                <a:solidFill>
                  <a:schemeClr val="dk1"/>
                </a:solidFill>
              </a:rPr>
              <a:t>Reminders</a:t>
            </a:r>
            <a:endParaRPr>
              <a:solidFill>
                <a:schemeClr val="dk1"/>
              </a:solidFill>
            </a:endParaRPr>
          </a:p>
          <a:p>
            <a:pPr marL="0" lvl="0" indent="0" algn="l" rtl="0">
              <a:lnSpc>
                <a:spcPct val="100000"/>
              </a:lnSpc>
              <a:spcBef>
                <a:spcPts val="0"/>
              </a:spcBef>
              <a:spcAft>
                <a:spcPts val="0"/>
              </a:spcAft>
              <a:buClr>
                <a:srgbClr val="3F3F3F"/>
              </a:buClr>
              <a:buSzPts val="2700"/>
              <a:buFont typeface="Arial Black"/>
              <a:buNone/>
            </a:pPr>
            <a:endParaRPr>
              <a:solidFill>
                <a:schemeClr val="dk1"/>
              </a:solidFill>
            </a:endParaRPr>
          </a:p>
          <a:p>
            <a:pPr marL="0" lvl="0" indent="0" algn="l" rtl="0">
              <a:lnSpc>
                <a:spcPct val="110000"/>
              </a:lnSpc>
              <a:spcBef>
                <a:spcPts val="300"/>
              </a:spcBef>
              <a:spcAft>
                <a:spcPts val="500"/>
              </a:spcAft>
              <a:buClr>
                <a:schemeClr val="dk1"/>
              </a:buClr>
              <a:buSzPts val="1100"/>
              <a:buFont typeface="Arial"/>
              <a:buNone/>
            </a:pPr>
            <a:endParaRPr sz="2000">
              <a:latin typeface="Arial"/>
              <a:ea typeface="Arial"/>
              <a:cs typeface="Arial"/>
              <a:sym typeface="Arial"/>
            </a:endParaRPr>
          </a:p>
        </p:txBody>
      </p:sp>
      <p:sp>
        <p:nvSpPr>
          <p:cNvPr id="2" name="TextBox 1">
            <a:extLst>
              <a:ext uri="{FF2B5EF4-FFF2-40B4-BE49-F238E27FC236}">
                <a16:creationId xmlns:a16="http://schemas.microsoft.com/office/drawing/2014/main" id="{EF70F09D-A99B-9D03-FC90-2FAAB1E11404}"/>
              </a:ext>
            </a:extLst>
          </p:cNvPr>
          <p:cNvSpPr txBox="1"/>
          <p:nvPr/>
        </p:nvSpPr>
        <p:spPr>
          <a:xfrm>
            <a:off x="8256672" y="3459080"/>
            <a:ext cx="44967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t>SRS</a:t>
            </a:r>
          </a:p>
        </p:txBody>
      </p:sp>
      <p:sp>
        <p:nvSpPr>
          <p:cNvPr id="3" name="Slide Number Placeholder 2">
            <a:extLst>
              <a:ext uri="{FF2B5EF4-FFF2-40B4-BE49-F238E27FC236}">
                <a16:creationId xmlns:a16="http://schemas.microsoft.com/office/drawing/2014/main" id="{C0C3904B-3A7C-640F-78EC-4246FA6E40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rgbClr val="3F3F3F"/>
              </a:buClr>
              <a:buSzPts val="2700"/>
              <a:buFont typeface="Arial Black"/>
              <a:buNone/>
            </a:pPr>
            <a:r>
              <a:rPr lang="en-US" dirty="0">
                <a:solidFill>
                  <a:schemeClr val="dk1"/>
                </a:solidFill>
              </a:rPr>
              <a:t>Late Arrival Form</a:t>
            </a:r>
            <a:endParaRPr dirty="0">
              <a:solidFill>
                <a:schemeClr val="dk1"/>
              </a:solidFill>
            </a:endParaRPr>
          </a:p>
        </p:txBody>
      </p:sp>
      <p:sp>
        <p:nvSpPr>
          <p:cNvPr id="317" name="Google Shape;317;p46"/>
          <p:cNvSpPr txBox="1"/>
          <p:nvPr/>
        </p:nvSpPr>
        <p:spPr>
          <a:xfrm>
            <a:off x="435900" y="3406175"/>
            <a:ext cx="7997100" cy="74017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a:solidFill>
                  <a:schemeClr val="accent1"/>
                </a:solidFill>
              </a:rPr>
              <a:t>An online process for students to request permission to arrive to campus late</a:t>
            </a:r>
            <a:endParaRPr>
              <a:solidFill>
                <a:schemeClr val="accent1"/>
              </a:solidFill>
            </a:endParaRPr>
          </a:p>
        </p:txBody>
      </p:sp>
      <p:sp>
        <p:nvSpPr>
          <p:cNvPr id="2" name="TextBox 1">
            <a:extLst>
              <a:ext uri="{FF2B5EF4-FFF2-40B4-BE49-F238E27FC236}">
                <a16:creationId xmlns:a16="http://schemas.microsoft.com/office/drawing/2014/main" id="{628DF917-1ECC-6F6F-B81B-CAB94571C38A}"/>
              </a:ext>
              <a:ext uri="{C183D7F6-B498-43B3-948B-1728B52AA6E4}">
                <adec:decorative xmlns:adec="http://schemas.microsoft.com/office/drawing/2017/decorative" val="1"/>
              </a:ext>
            </a:extLst>
          </p:cNvPr>
          <p:cNvSpPr txBox="1"/>
          <p:nvPr/>
        </p:nvSpPr>
        <p:spPr>
          <a:xfrm>
            <a:off x="8704847" y="4899861"/>
            <a:ext cx="457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SRS​</a:t>
            </a:r>
            <a:endParaRPr lang="en-US"/>
          </a:p>
        </p:txBody>
      </p:sp>
      <p:sp>
        <p:nvSpPr>
          <p:cNvPr id="3" name="Slide Number Placeholder 2">
            <a:extLst>
              <a:ext uri="{FF2B5EF4-FFF2-40B4-BE49-F238E27FC236}">
                <a16:creationId xmlns:a16="http://schemas.microsoft.com/office/drawing/2014/main" id="{5B90A254-E8A7-A3B8-6B9C-0B6F1215062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575893" y="700088"/>
            <a:ext cx="2273700" cy="12918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FFFFFF"/>
              </a:buClr>
              <a:buSzPts val="1800"/>
              <a:buFont typeface="Arial Black"/>
              <a:buNone/>
            </a:pPr>
            <a:r>
              <a:rPr lang="en-US" dirty="0"/>
              <a:t>REMINDERS</a:t>
            </a:r>
            <a:endParaRPr dirty="0"/>
          </a:p>
        </p:txBody>
      </p:sp>
      <p:sp>
        <p:nvSpPr>
          <p:cNvPr id="190" name="Google Shape;190;p30"/>
          <p:cNvSpPr txBox="1">
            <a:spLocks noGrp="1"/>
          </p:cNvSpPr>
          <p:nvPr>
            <p:ph type="body" idx="1"/>
          </p:nvPr>
        </p:nvSpPr>
        <p:spPr>
          <a:xfrm>
            <a:off x="3425419" y="885044"/>
            <a:ext cx="5150400" cy="3493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US" b="1">
                <a:solidFill>
                  <a:schemeClr val="accent1"/>
                </a:solidFill>
              </a:rPr>
              <a:t>Participation is encouraged.</a:t>
            </a:r>
            <a:endParaRPr b="1">
              <a:solidFill>
                <a:schemeClr val="accent1"/>
              </a:solidFill>
            </a:endParaRPr>
          </a:p>
          <a:p>
            <a:pPr marL="228600" lvl="0" indent="-215900" algn="l" rtl="0">
              <a:spcBef>
                <a:spcPts val="0"/>
              </a:spcBef>
              <a:spcAft>
                <a:spcPts val="0"/>
              </a:spcAft>
              <a:buClr>
                <a:schemeClr val="dk1"/>
              </a:buClr>
              <a:buSzPts val="1200"/>
              <a:buChar char="◼"/>
            </a:pPr>
            <a:r>
              <a:rPr lang="en-US" sz="1300">
                <a:solidFill>
                  <a:schemeClr val="dk1"/>
                </a:solidFill>
              </a:rPr>
              <a:t>Please mute your microphone when not speaking.</a:t>
            </a:r>
            <a:endParaRPr sz="1300">
              <a:solidFill>
                <a:schemeClr val="dk1"/>
              </a:solidFill>
            </a:endParaRPr>
          </a:p>
          <a:p>
            <a:pPr marL="228600" lvl="0" indent="-215900" algn="l" rtl="0">
              <a:spcBef>
                <a:spcPts val="0"/>
              </a:spcBef>
              <a:spcAft>
                <a:spcPts val="0"/>
              </a:spcAft>
              <a:buClr>
                <a:schemeClr val="dk1"/>
              </a:buClr>
              <a:buSzPts val="1200"/>
              <a:buChar char="◼"/>
            </a:pPr>
            <a:r>
              <a:rPr lang="en-US" sz="1300">
                <a:solidFill>
                  <a:schemeClr val="dk1"/>
                </a:solidFill>
              </a:rPr>
              <a:t>Use the chat (send to “Everyone”).</a:t>
            </a:r>
            <a:endParaRPr sz="1300">
              <a:solidFill>
                <a:schemeClr val="dk1"/>
              </a:solidFill>
            </a:endParaRPr>
          </a:p>
          <a:p>
            <a:pPr marL="228600" lvl="0" indent="-215900" algn="l" rtl="0">
              <a:spcBef>
                <a:spcPts val="0"/>
              </a:spcBef>
              <a:spcAft>
                <a:spcPts val="0"/>
              </a:spcAft>
              <a:buClr>
                <a:schemeClr val="dk1"/>
              </a:buClr>
              <a:buSzPts val="1200"/>
              <a:buChar char="◼"/>
            </a:pPr>
            <a:r>
              <a:rPr lang="en-US" sz="1300">
                <a:solidFill>
                  <a:schemeClr val="dk1"/>
                </a:solidFill>
              </a:rPr>
              <a:t>We will also have space for Q&amp;A at the end of the presentation.</a:t>
            </a:r>
            <a:endParaRPr sz="1300">
              <a:solidFill>
                <a:schemeClr val="dk1"/>
              </a:solidFill>
            </a:endParaRPr>
          </a:p>
          <a:p>
            <a:pPr marL="0" lvl="0" indent="0" algn="l" rtl="0">
              <a:spcBef>
                <a:spcPts val="800"/>
              </a:spcBef>
              <a:spcAft>
                <a:spcPts val="0"/>
              </a:spcAft>
              <a:buNone/>
            </a:pPr>
            <a:endParaRPr>
              <a:solidFill>
                <a:srgbClr val="3F3F3F"/>
              </a:solidFill>
            </a:endParaRPr>
          </a:p>
          <a:p>
            <a:pPr marL="0" lvl="0" indent="0" algn="l" rtl="0">
              <a:spcBef>
                <a:spcPts val="800"/>
              </a:spcBef>
              <a:spcAft>
                <a:spcPts val="0"/>
              </a:spcAft>
              <a:buNone/>
            </a:pPr>
            <a:r>
              <a:rPr lang="en-US" b="1">
                <a:solidFill>
                  <a:schemeClr val="accent1"/>
                </a:solidFill>
              </a:rPr>
              <a:t>We are recording. </a:t>
            </a:r>
            <a:br>
              <a:rPr lang="en-US" b="1">
                <a:solidFill>
                  <a:srgbClr val="333333"/>
                </a:solidFill>
              </a:rPr>
            </a:br>
            <a:r>
              <a:rPr lang="en-US" sz="1300">
                <a:solidFill>
                  <a:schemeClr val="dk1"/>
                </a:solidFill>
              </a:rPr>
              <a:t>This presentation will be available:</a:t>
            </a:r>
            <a:endParaRPr sz="1300">
              <a:solidFill>
                <a:schemeClr val="dk1"/>
              </a:solidFill>
            </a:endParaRPr>
          </a:p>
          <a:p>
            <a:pPr marL="469900" lvl="1" indent="-222250" algn="l" rtl="0">
              <a:spcBef>
                <a:spcPts val="800"/>
              </a:spcBef>
              <a:spcAft>
                <a:spcPts val="0"/>
              </a:spcAft>
              <a:buSzPts val="1100"/>
              <a:buChar char="◼"/>
            </a:pPr>
            <a:r>
              <a:rPr lang="en-US" sz="1300">
                <a:solidFill>
                  <a:schemeClr val="dk1"/>
                </a:solidFill>
              </a:rPr>
              <a:t>Within the GradSlate User Portal:</a:t>
            </a:r>
            <a:r>
              <a:rPr lang="en-US" sz="1300">
                <a:solidFill>
                  <a:srgbClr val="333333"/>
                </a:solidFill>
              </a:rPr>
              <a:t> </a:t>
            </a:r>
            <a:r>
              <a:rPr lang="en-US" sz="1300" u="sng">
                <a:solidFill>
                  <a:schemeClr val="hlink"/>
                </a:solidFill>
                <a:hlinkClick r:id="rId3"/>
              </a:rPr>
              <a:t>connect.grad.uconn.edu/portal/user</a:t>
            </a:r>
            <a:r>
              <a:rPr lang="en-US" sz="1300"/>
              <a:t> </a:t>
            </a:r>
            <a:endParaRPr sz="1300"/>
          </a:p>
          <a:p>
            <a:pPr marL="469900" lvl="1" indent="-222250" algn="l" rtl="0">
              <a:spcBef>
                <a:spcPts val="800"/>
              </a:spcBef>
              <a:spcAft>
                <a:spcPts val="0"/>
              </a:spcAft>
              <a:buSzPts val="1100"/>
              <a:buChar char="◼"/>
            </a:pPr>
            <a:r>
              <a:rPr lang="en-US" sz="1300">
                <a:solidFill>
                  <a:schemeClr val="dk1"/>
                </a:solidFill>
              </a:rPr>
              <a:t>Among the Timely Topics resources:</a:t>
            </a:r>
            <a:br>
              <a:rPr lang="en-US" sz="1300"/>
            </a:br>
            <a:r>
              <a:rPr lang="en-US" sz="1300" u="sng">
                <a:solidFill>
                  <a:schemeClr val="hlink"/>
                </a:solidFill>
                <a:hlinkClick r:id="rId4"/>
              </a:rPr>
              <a:t>grad.uconn.edu/timely-topics/</a:t>
            </a:r>
            <a:r>
              <a:rPr lang="en-US" sz="1300"/>
              <a:t> </a:t>
            </a:r>
            <a:endParaRPr sz="1300"/>
          </a:p>
        </p:txBody>
      </p:sp>
      <p:pic>
        <p:nvPicPr>
          <p:cNvPr id="191" name="Google Shape;191;p3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58069" y="3952106"/>
            <a:ext cx="1375968" cy="426431"/>
          </a:xfrm>
          <a:prstGeom prst="rect">
            <a:avLst/>
          </a:prstGeom>
          <a:noFill/>
          <a:ln>
            <a:noFill/>
          </a:ln>
        </p:spPr>
      </p:pic>
      <p:sp>
        <p:nvSpPr>
          <p:cNvPr id="2" name="Slide Number Placeholder 1">
            <a:extLst>
              <a:ext uri="{FF2B5EF4-FFF2-40B4-BE49-F238E27FC236}">
                <a16:creationId xmlns:a16="http://schemas.microsoft.com/office/drawing/2014/main" id="{71D57BCA-C4BE-57EC-9DB5-65E7F18EA201}"/>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35900" y="526621"/>
            <a:ext cx="8272200" cy="495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highlight>
                  <a:schemeClr val="lt1"/>
                </a:highlight>
              </a:rPr>
              <a:t>Requests for Late Arrival</a:t>
            </a:r>
            <a:endParaRPr dirty="0">
              <a:solidFill>
                <a:schemeClr val="dk1"/>
              </a:solidFill>
              <a:highlight>
                <a:schemeClr val="lt1"/>
              </a:highlight>
            </a:endParaRPr>
          </a:p>
        </p:txBody>
      </p:sp>
      <p:sp>
        <p:nvSpPr>
          <p:cNvPr id="324" name="Google Shape;324;p47"/>
          <p:cNvSpPr txBox="1">
            <a:spLocks noGrp="1"/>
          </p:cNvSpPr>
          <p:nvPr>
            <p:ph type="body" idx="1"/>
          </p:nvPr>
        </p:nvSpPr>
        <p:spPr>
          <a:xfrm>
            <a:off x="153300" y="1106625"/>
            <a:ext cx="8837400" cy="3711300"/>
          </a:xfrm>
          <a:prstGeom prst="rect">
            <a:avLst/>
          </a:prstGeom>
        </p:spPr>
        <p:txBody>
          <a:bodyPr spcFirstLastPara="1" wrap="square" lIns="68575" tIns="34275" rIns="68575" bIns="34275" anchor="ctr" anchorCtr="0">
            <a:noAutofit/>
          </a:bodyPr>
          <a:lstStyle/>
          <a:p>
            <a:pPr marL="457200" lvl="0" indent="0" algn="l" rtl="0">
              <a:lnSpc>
                <a:spcPct val="115000"/>
              </a:lnSpc>
              <a:spcBef>
                <a:spcPts val="1200"/>
              </a:spcBef>
              <a:spcAft>
                <a:spcPts val="0"/>
              </a:spcAft>
              <a:buNone/>
            </a:pPr>
            <a:r>
              <a:rPr lang="en-US" sz="1200" b="1">
                <a:solidFill>
                  <a:schemeClr val="dk1"/>
                </a:solidFill>
              </a:rPr>
              <a:t>Effective January 2023</a:t>
            </a:r>
            <a:endParaRPr sz="1200" b="1">
              <a:solidFill>
                <a:schemeClr val="dk1"/>
              </a:solidFill>
            </a:endParaRPr>
          </a:p>
          <a:p>
            <a:pPr marL="457200" lvl="0" indent="-304800" algn="l" rtl="0">
              <a:lnSpc>
                <a:spcPct val="115000"/>
              </a:lnSpc>
              <a:spcBef>
                <a:spcPts val="1200"/>
              </a:spcBef>
              <a:spcAft>
                <a:spcPts val="0"/>
              </a:spcAft>
              <a:buClr>
                <a:schemeClr val="dk1"/>
              </a:buClr>
              <a:buSzPts val="1200"/>
              <a:buChar char="●"/>
            </a:pPr>
            <a:r>
              <a:rPr lang="en-US" sz="1200">
                <a:solidFill>
                  <a:schemeClr val="dk1"/>
                </a:solidFill>
              </a:rPr>
              <a:t>The Graduate School has developed a new online process for students to request permission to arrive to campus late.</a:t>
            </a:r>
            <a:endParaRPr sz="1200">
              <a:solidFill>
                <a:schemeClr val="dk1"/>
              </a:solidFill>
            </a:endParaRPr>
          </a:p>
          <a:p>
            <a:pPr lvl="1">
              <a:lnSpc>
                <a:spcPct val="115000"/>
              </a:lnSpc>
              <a:spcBef>
                <a:spcPts val="0"/>
              </a:spcBef>
              <a:buClr>
                <a:schemeClr val="dk1"/>
              </a:buClr>
              <a:buChar char="○"/>
            </a:pPr>
            <a:r>
              <a:rPr lang="en-US" sz="1200">
                <a:solidFill>
                  <a:schemeClr val="dk1"/>
                </a:solidFill>
              </a:rPr>
              <a:t>The form for </a:t>
            </a:r>
            <a:r>
              <a:rPr lang="en-US" sz="1200" b="1">
                <a:solidFill>
                  <a:schemeClr val="dk1"/>
                </a:solidFill>
              </a:rPr>
              <a:t>incoming students and </a:t>
            </a:r>
            <a:r>
              <a:rPr lang="en-US" sz="1200" b="1">
                <a:solidFill>
                  <a:schemeClr val="dk1"/>
                </a:solidFill>
                <a:highlight>
                  <a:schemeClr val="lt1"/>
                </a:highlight>
              </a:rPr>
              <a:t>current students</a:t>
            </a:r>
            <a:r>
              <a:rPr lang="en-US" sz="1200">
                <a:solidFill>
                  <a:schemeClr val="dk1"/>
                </a:solidFill>
              </a:rPr>
              <a:t> is available</a:t>
            </a:r>
            <a:r>
              <a:rPr lang="en-US" sz="1200">
                <a:highlight>
                  <a:schemeClr val="lt1"/>
                </a:highlight>
              </a:rPr>
              <a:t> </a:t>
            </a:r>
            <a:r>
              <a:rPr lang="en-US" sz="1200" u="sng">
                <a:solidFill>
                  <a:schemeClr val="hlink"/>
                </a:solidFill>
                <a:hlinkClick r:id="rId3">
                  <a:extLst>
                    <a:ext uri="{A12FA001-AC4F-418D-AE19-62706E023703}">
                      <ahyp:hlinkClr xmlns:ahyp="http://schemas.microsoft.com/office/drawing/2018/hyperlinkcolor" val="tx"/>
                    </a:ext>
                  </a:extLst>
                </a:hlinkClick>
              </a:rPr>
              <a:t>on our website</a:t>
            </a:r>
            <a:r>
              <a:rPr lang="en-US" sz="1200">
                <a:solidFill>
                  <a:schemeClr val="dk1"/>
                </a:solidFill>
              </a:rPr>
              <a:t>. </a:t>
            </a:r>
          </a:p>
          <a:p>
            <a:pPr marL="914400" lvl="1" indent="-304800" algn="l" rtl="0">
              <a:lnSpc>
                <a:spcPct val="115000"/>
              </a:lnSpc>
              <a:spcBef>
                <a:spcPts val="0"/>
              </a:spcBef>
              <a:spcAft>
                <a:spcPts val="0"/>
              </a:spcAft>
              <a:buClr>
                <a:schemeClr val="dk1"/>
              </a:buClr>
              <a:buSzPts val="1200"/>
              <a:buChar char="○"/>
            </a:pPr>
            <a:r>
              <a:rPr lang="en-US" sz="1200">
                <a:solidFill>
                  <a:schemeClr val="dk1"/>
                </a:solidFill>
              </a:rPr>
              <a:t>The form is </a:t>
            </a:r>
            <a:r>
              <a:rPr lang="en-US" sz="1200" b="1">
                <a:solidFill>
                  <a:schemeClr val="dk1"/>
                </a:solidFill>
              </a:rPr>
              <a:t>program facing</a:t>
            </a:r>
            <a:r>
              <a:rPr lang="en-US" sz="1200">
                <a:solidFill>
                  <a:schemeClr val="dk1"/>
                </a:solidFill>
              </a:rPr>
              <a:t>, meaning the program must request the late arrival on behalf of the student.</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US" sz="1200">
                <a:solidFill>
                  <a:schemeClr val="dk1"/>
                </a:solidFill>
              </a:rPr>
              <a:t>The form will open about a week before classes begin.</a:t>
            </a:r>
            <a:endParaRPr sz="1200">
              <a:solidFill>
                <a:schemeClr val="dk1"/>
              </a:solidFill>
            </a:endParaRPr>
          </a:p>
          <a:p>
            <a:pPr marL="914400" lvl="0" indent="0" algn="l" rtl="0">
              <a:lnSpc>
                <a:spcPct val="115000"/>
              </a:lnSpc>
              <a:spcBef>
                <a:spcPts val="1200"/>
              </a:spcBef>
              <a:spcAft>
                <a:spcPts val="0"/>
              </a:spcAft>
              <a:buNone/>
            </a:pPr>
            <a:endParaRPr sz="1200">
              <a:solidFill>
                <a:schemeClr val="dk1"/>
              </a:solidFill>
            </a:endParaRPr>
          </a:p>
          <a:p>
            <a:pPr marL="457200" lvl="0" indent="-304800" algn="l" rtl="0">
              <a:lnSpc>
                <a:spcPct val="115000"/>
              </a:lnSpc>
              <a:spcBef>
                <a:spcPts val="1200"/>
              </a:spcBef>
              <a:spcAft>
                <a:spcPts val="0"/>
              </a:spcAft>
              <a:buClr>
                <a:schemeClr val="dk1"/>
              </a:buClr>
              <a:buSzPts val="1200"/>
              <a:buChar char="●"/>
            </a:pPr>
            <a:r>
              <a:rPr lang="en-US" sz="1200">
                <a:solidFill>
                  <a:schemeClr val="dk1"/>
                </a:solidFill>
              </a:rPr>
              <a:t>Late Arrival Requests from students will be approved if:</a:t>
            </a:r>
            <a:endParaRPr sz="1200">
              <a:solidFill>
                <a:schemeClr val="dk1"/>
              </a:solidFill>
            </a:endParaRPr>
          </a:p>
          <a:p>
            <a:pPr lvl="1">
              <a:lnSpc>
                <a:spcPct val="115000"/>
              </a:lnSpc>
              <a:spcBef>
                <a:spcPts val="0"/>
              </a:spcBef>
              <a:buClr>
                <a:schemeClr val="dk1"/>
              </a:buClr>
              <a:buChar char="○"/>
            </a:pPr>
            <a:r>
              <a:rPr lang="en-US" sz="1200">
                <a:solidFill>
                  <a:schemeClr val="dk1"/>
                </a:solidFill>
              </a:rPr>
              <a:t>They are able to arrive by the 10th day of the semester (September 9, 2024 for Fall 2024).</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US" sz="1200">
                <a:solidFill>
                  <a:schemeClr val="dk1"/>
                </a:solidFill>
              </a:rPr>
              <a:t>They have GA supervisor approval (GA only).</a:t>
            </a:r>
            <a:endParaRPr sz="1200">
              <a:solidFill>
                <a:schemeClr val="dk1"/>
              </a:solidFill>
            </a:endParaRPr>
          </a:p>
          <a:p>
            <a:pPr marL="914400" lvl="1" indent="-304800" algn="l" rtl="0">
              <a:lnSpc>
                <a:spcPct val="115000"/>
              </a:lnSpc>
              <a:spcBef>
                <a:spcPts val="0"/>
              </a:spcBef>
              <a:spcAft>
                <a:spcPts val="0"/>
              </a:spcAft>
              <a:buClr>
                <a:schemeClr val="dk1"/>
              </a:buClr>
              <a:buSzPts val="1200"/>
              <a:buChar char="○"/>
            </a:pPr>
            <a:r>
              <a:rPr lang="en-US" sz="1200">
                <a:solidFill>
                  <a:schemeClr val="dk1"/>
                </a:solidFill>
              </a:rPr>
              <a:t>They have arranged a plan with their instructors to satisfy any course assignments missed until they are able to arrive in the U.S. for in-person instruction.</a:t>
            </a:r>
            <a:endParaRPr sz="1200">
              <a:solidFill>
                <a:schemeClr val="dk1"/>
              </a:solidFill>
            </a:endParaRPr>
          </a:p>
          <a:p>
            <a:pPr marL="457200" lvl="0" indent="0" algn="l" rtl="0">
              <a:lnSpc>
                <a:spcPct val="115000"/>
              </a:lnSpc>
              <a:spcBef>
                <a:spcPts val="1200"/>
              </a:spcBef>
              <a:spcAft>
                <a:spcPts val="0"/>
              </a:spcAft>
              <a:buNone/>
            </a:pPr>
            <a:endParaRPr sz="1200">
              <a:solidFill>
                <a:schemeClr val="dk1"/>
              </a:solidFill>
            </a:endParaRPr>
          </a:p>
          <a:p>
            <a:pPr marL="457200" lvl="0" indent="-304800" algn="l" rtl="0">
              <a:lnSpc>
                <a:spcPct val="115000"/>
              </a:lnSpc>
              <a:spcBef>
                <a:spcPts val="1200"/>
              </a:spcBef>
              <a:spcAft>
                <a:spcPts val="0"/>
              </a:spcAft>
              <a:buClr>
                <a:schemeClr val="dk1"/>
              </a:buClr>
              <a:buSzPts val="1200"/>
              <a:buChar char="●"/>
            </a:pPr>
            <a:r>
              <a:rPr lang="en-US" sz="1200">
                <a:solidFill>
                  <a:schemeClr val="dk1"/>
                </a:solidFill>
              </a:rPr>
              <a:t>Communications about the Late Arrival Request process for Fall 2024 will be sent to staff, faculty, and students over the Summer.</a:t>
            </a:r>
            <a:endParaRPr sz="1200">
              <a:solidFill>
                <a:schemeClr val="dk1"/>
              </a:solidFill>
            </a:endParaRPr>
          </a:p>
        </p:txBody>
      </p:sp>
      <p:sp>
        <p:nvSpPr>
          <p:cNvPr id="2" name="TextBox 1">
            <a:extLst>
              <a:ext uri="{FF2B5EF4-FFF2-40B4-BE49-F238E27FC236}">
                <a16:creationId xmlns:a16="http://schemas.microsoft.com/office/drawing/2014/main" id="{5BAA6EF4-DDD2-8D8C-DFBB-5790B9D1FECD}"/>
              </a:ext>
              <a:ext uri="{C183D7F6-B498-43B3-948B-1728B52AA6E4}">
                <adec:decorative xmlns:adec="http://schemas.microsoft.com/office/drawing/2017/decorative" val="1"/>
              </a:ext>
            </a:extLst>
          </p:cNvPr>
          <p:cNvSpPr txBox="1"/>
          <p:nvPr/>
        </p:nvSpPr>
        <p:spPr>
          <a:xfrm>
            <a:off x="8704847" y="4899861"/>
            <a:ext cx="51735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SRS​</a:t>
            </a:r>
            <a:endParaRPr lang="en-US"/>
          </a:p>
        </p:txBody>
      </p:sp>
      <p:sp>
        <p:nvSpPr>
          <p:cNvPr id="3" name="Slide Number Placeholder 2">
            <a:extLst>
              <a:ext uri="{FF2B5EF4-FFF2-40B4-BE49-F238E27FC236}">
                <a16:creationId xmlns:a16="http://schemas.microsoft.com/office/drawing/2014/main" id="{9EE8494B-2A4A-B393-A0FE-7695C7BACAB2}"/>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349075" y="2571750"/>
            <a:ext cx="8966700" cy="12084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3F3F3F"/>
              </a:buClr>
              <a:buSzPts val="2700"/>
              <a:buFont typeface="Arial Black"/>
              <a:buNone/>
            </a:pPr>
            <a:endParaRPr dirty="0">
              <a:highlight>
                <a:schemeClr val="lt2"/>
              </a:highlight>
            </a:endParaRPr>
          </a:p>
          <a:p>
            <a:pPr marL="0" lvl="0" indent="0" algn="l" rtl="0">
              <a:spcBef>
                <a:spcPts val="0"/>
              </a:spcBef>
              <a:spcAft>
                <a:spcPts val="0"/>
              </a:spcAft>
              <a:buClr>
                <a:srgbClr val="3F3F3F"/>
              </a:buClr>
              <a:buSzPts val="2700"/>
              <a:buFont typeface="Arial Black"/>
              <a:buNone/>
            </a:pPr>
            <a:endParaRPr i="1" dirty="0"/>
          </a:p>
          <a:p>
            <a:pPr marL="0" lvl="0" indent="0" algn="l" rtl="0">
              <a:lnSpc>
                <a:spcPct val="150000"/>
              </a:lnSpc>
              <a:spcBef>
                <a:spcPts val="0"/>
              </a:spcBef>
              <a:spcAft>
                <a:spcPts val="0"/>
              </a:spcAft>
              <a:buClr>
                <a:srgbClr val="3F3F3F"/>
              </a:buClr>
              <a:buSzPts val="2700"/>
              <a:buFont typeface="Arial Black"/>
              <a:buNone/>
            </a:pPr>
            <a:r>
              <a:rPr lang="en-US" dirty="0">
                <a:solidFill>
                  <a:schemeClr val="dk1"/>
                </a:solidFill>
              </a:rPr>
              <a:t>Applicants Switching Programs</a:t>
            </a:r>
            <a:endParaRPr dirty="0">
              <a:solidFill>
                <a:schemeClr val="dk1"/>
              </a:solidFill>
            </a:endParaRPr>
          </a:p>
          <a:p>
            <a:pPr marL="0" lvl="0" indent="0" algn="l" rtl="0">
              <a:lnSpc>
                <a:spcPct val="100000"/>
              </a:lnSpc>
              <a:spcBef>
                <a:spcPts val="0"/>
              </a:spcBef>
              <a:spcAft>
                <a:spcPts val="0"/>
              </a:spcAft>
              <a:buClr>
                <a:srgbClr val="3F3F3F"/>
              </a:buClr>
              <a:buSzPts val="2700"/>
              <a:buFont typeface="Arial Black"/>
              <a:buNone/>
            </a:pPr>
            <a:endParaRPr sz="2000" dirty="0">
              <a:latin typeface="Arial"/>
              <a:ea typeface="Arial"/>
              <a:cs typeface="Arial"/>
              <a:sym typeface="Arial"/>
            </a:endParaRPr>
          </a:p>
        </p:txBody>
      </p:sp>
      <p:sp>
        <p:nvSpPr>
          <p:cNvPr id="302" name="Google Shape;302;p44"/>
          <p:cNvSpPr txBox="1">
            <a:spLocks noGrp="1"/>
          </p:cNvSpPr>
          <p:nvPr>
            <p:ph type="body" idx="1"/>
          </p:nvPr>
        </p:nvSpPr>
        <p:spPr>
          <a:xfrm>
            <a:off x="381204" y="3406075"/>
            <a:ext cx="8791800" cy="450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3F3F3F"/>
              </a:buClr>
              <a:buSzPts val="2700"/>
              <a:buFont typeface="Arial Black"/>
              <a:buNone/>
            </a:pPr>
            <a:r>
              <a:rPr lang="en-US"/>
              <a:t>Applicants are required to apply to their new intended program rather than switching the application over</a:t>
            </a:r>
            <a:endParaRPr/>
          </a:p>
          <a:p>
            <a:pPr marL="0" lvl="0" indent="0" algn="l" rtl="0">
              <a:lnSpc>
                <a:spcPct val="110000"/>
              </a:lnSpc>
              <a:spcBef>
                <a:spcPts val="700"/>
              </a:spcBef>
              <a:spcAft>
                <a:spcPts val="0"/>
              </a:spcAft>
              <a:buSzPts val="1200"/>
              <a:buNone/>
            </a:pPr>
            <a:endParaRPr/>
          </a:p>
        </p:txBody>
      </p:sp>
      <p:sp>
        <p:nvSpPr>
          <p:cNvPr id="2" name="TextBox 1">
            <a:extLst>
              <a:ext uri="{FF2B5EF4-FFF2-40B4-BE49-F238E27FC236}">
                <a16:creationId xmlns:a16="http://schemas.microsoft.com/office/drawing/2014/main" id="{4C26CB6C-BCE5-6641-858F-0A5799B459FF}"/>
              </a:ext>
              <a:ext uri="{C183D7F6-B498-43B3-948B-1728B52AA6E4}">
                <adec:decorative xmlns:adec="http://schemas.microsoft.com/office/drawing/2017/decorative" val="1"/>
              </a:ext>
            </a:extLst>
          </p:cNvPr>
          <p:cNvSpPr txBox="1"/>
          <p:nvPr/>
        </p:nvSpPr>
        <p:spPr>
          <a:xfrm>
            <a:off x="8704847" y="4899861"/>
            <a:ext cx="4722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SRS​</a:t>
            </a:r>
            <a:endParaRPr lang="en-US"/>
          </a:p>
        </p:txBody>
      </p:sp>
      <p:sp>
        <p:nvSpPr>
          <p:cNvPr id="3" name="Slide Number Placeholder 2">
            <a:extLst>
              <a:ext uri="{FF2B5EF4-FFF2-40B4-BE49-F238E27FC236}">
                <a16:creationId xmlns:a16="http://schemas.microsoft.com/office/drawing/2014/main" id="{F41446DD-A0BE-D99D-7502-9492AE554EDA}"/>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701573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xfrm>
            <a:off x="336300" y="390100"/>
            <a:ext cx="8471400" cy="631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2000" b="1" dirty="0">
                <a:solidFill>
                  <a:schemeClr val="dk1"/>
                </a:solidFill>
              </a:rPr>
              <a:t>Process to Change Program on Existing Application</a:t>
            </a:r>
            <a:endParaRPr sz="2000" dirty="0">
              <a:highlight>
                <a:schemeClr val="lt1"/>
              </a:highlight>
            </a:endParaRPr>
          </a:p>
        </p:txBody>
      </p:sp>
      <p:sp>
        <p:nvSpPr>
          <p:cNvPr id="310" name="Google Shape;310;p45"/>
          <p:cNvSpPr txBox="1"/>
          <p:nvPr/>
        </p:nvSpPr>
        <p:spPr>
          <a:xfrm>
            <a:off x="397325" y="1148625"/>
            <a:ext cx="8271600" cy="365635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1200" b="1">
                <a:solidFill>
                  <a:schemeClr val="dk1"/>
                </a:solidFill>
              </a:rPr>
              <a:t>Effective July 1, 2023</a:t>
            </a:r>
            <a:endParaRPr sz="1200" b="1">
              <a:solidFill>
                <a:schemeClr val="dk1"/>
              </a:solidFill>
            </a:endParaRPr>
          </a:p>
          <a:p>
            <a:pPr marL="0" lvl="0" indent="0" algn="l" rtl="0">
              <a:lnSpc>
                <a:spcPct val="115000"/>
              </a:lnSpc>
              <a:spcBef>
                <a:spcPts val="1200"/>
              </a:spcBef>
              <a:spcAft>
                <a:spcPts val="0"/>
              </a:spcAft>
              <a:buNone/>
            </a:pPr>
            <a:r>
              <a:rPr lang="en-US" sz="1100">
                <a:solidFill>
                  <a:schemeClr val="dk1"/>
                </a:solidFill>
              </a:rPr>
              <a:t>Applicants who wish to “switch” their application from one program to another, will now be required to submit a new application to the new intended program.</a:t>
            </a:r>
            <a:endParaRPr sz="1100">
              <a:solidFill>
                <a:schemeClr val="dk1"/>
              </a:solidFill>
            </a:endParaRPr>
          </a:p>
          <a:p>
            <a:pPr>
              <a:lnSpc>
                <a:spcPct val="115000"/>
              </a:lnSpc>
              <a:spcBef>
                <a:spcPts val="1200"/>
              </a:spcBef>
              <a:buClr>
                <a:schemeClr val="dk1"/>
              </a:buClr>
              <a:buSzPts val="1100"/>
            </a:pPr>
            <a:r>
              <a:rPr lang="en-US" sz="1100" b="1">
                <a:solidFill>
                  <a:schemeClr val="dk1"/>
                </a:solidFill>
              </a:rPr>
              <a:t>A few things to note:</a:t>
            </a:r>
            <a:r>
              <a:rPr lang="en-US" sz="1100">
                <a:solidFill>
                  <a:schemeClr val="dk1"/>
                </a:solidFill>
              </a:rPr>
              <a:t> </a:t>
            </a:r>
          </a:p>
          <a:p>
            <a:pPr marL="0" lvl="0" indent="0" algn="l" rtl="0">
              <a:lnSpc>
                <a:spcPct val="115000"/>
              </a:lnSpc>
              <a:spcBef>
                <a:spcPts val="1200"/>
              </a:spcBef>
              <a:spcAft>
                <a:spcPts val="0"/>
              </a:spcAft>
              <a:buClr>
                <a:schemeClr val="dk1"/>
              </a:buClr>
              <a:buSzPts val="1100"/>
              <a:buFont typeface="Arial"/>
              <a:buNone/>
            </a:pPr>
            <a:r>
              <a:rPr lang="en-US" sz="1100">
                <a:solidFill>
                  <a:schemeClr val="dk1"/>
                </a:solidFill>
              </a:rPr>
              <a:t>An applicant’s initial application will be withdrawn, and the $75 fee will be waived for the new intended program. </a:t>
            </a: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The new application will need to go through your program’s standard admission review process.</a:t>
            </a:r>
            <a:endParaRPr sz="1100">
              <a:solidFill>
                <a:schemeClr val="dk1"/>
              </a:solidFill>
            </a:endParaRP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Applicants should request to apply to the new intended program </a:t>
            </a:r>
            <a:r>
              <a:rPr lang="en-US" sz="1100" i="1">
                <a:solidFill>
                  <a:schemeClr val="dk1"/>
                </a:solidFill>
              </a:rPr>
              <a:t>before</a:t>
            </a:r>
            <a:r>
              <a:rPr lang="en-US" sz="1100">
                <a:solidFill>
                  <a:schemeClr val="dk1"/>
                </a:solidFill>
              </a:rPr>
              <a:t> an admission decision has been entered, otherwise:</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sz="1100">
                <a:solidFill>
                  <a:schemeClr val="dk1"/>
                </a:solidFill>
              </a:rPr>
              <a:t>If an applicant has been admitted, the application fee </a:t>
            </a:r>
            <a:r>
              <a:rPr lang="en-US" sz="1100" i="1">
                <a:solidFill>
                  <a:schemeClr val="dk1"/>
                </a:solidFill>
              </a:rPr>
              <a:t>will be </a:t>
            </a:r>
            <a:r>
              <a:rPr lang="en-US" sz="1100">
                <a:solidFill>
                  <a:schemeClr val="dk1"/>
                </a:solidFill>
              </a:rPr>
              <a:t>waived for the new intended program, after the initial application has been withdrawn.</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sz="1100">
                <a:solidFill>
                  <a:schemeClr val="dk1"/>
                </a:solidFill>
              </a:rPr>
              <a:t>If an applicant has been denied, the application fee </a:t>
            </a:r>
            <a:r>
              <a:rPr lang="en-US" sz="1100" i="1">
                <a:solidFill>
                  <a:schemeClr val="dk1"/>
                </a:solidFill>
              </a:rPr>
              <a:t>will not be </a:t>
            </a:r>
            <a:r>
              <a:rPr lang="en-US" sz="1100">
                <a:solidFill>
                  <a:schemeClr val="dk1"/>
                </a:solidFill>
              </a:rPr>
              <a:t>waived for the new intended program.</a:t>
            </a:r>
            <a:endParaRPr sz="1100" b="1">
              <a:solidFill>
                <a:schemeClr val="dk1"/>
              </a:solidFill>
            </a:endParaRPr>
          </a:p>
          <a:p>
            <a:pPr>
              <a:lnSpc>
                <a:spcPct val="115000"/>
              </a:lnSpc>
              <a:spcBef>
                <a:spcPts val="1200"/>
              </a:spcBef>
              <a:spcAft>
                <a:spcPts val="1200"/>
              </a:spcAft>
            </a:pPr>
            <a:r>
              <a:rPr lang="en-US" sz="1100" b="1">
                <a:solidFill>
                  <a:schemeClr val="dk1"/>
                </a:solidFill>
              </a:rPr>
              <a:t>Important:</a:t>
            </a:r>
            <a:r>
              <a:rPr lang="en-US" sz="1100">
                <a:solidFill>
                  <a:schemeClr val="dk1"/>
                </a:solidFill>
              </a:rPr>
              <a:t> Applicants (not current students) can request to change Concentrations within the same program without needing to submit a new application. </a:t>
            </a:r>
            <a:endParaRPr lang="en-US" sz="1300">
              <a:solidFill>
                <a:schemeClr val="dk1"/>
              </a:solidFill>
            </a:endParaRPr>
          </a:p>
        </p:txBody>
      </p:sp>
      <p:sp>
        <p:nvSpPr>
          <p:cNvPr id="2" name="TextBox 1">
            <a:extLst>
              <a:ext uri="{FF2B5EF4-FFF2-40B4-BE49-F238E27FC236}">
                <a16:creationId xmlns:a16="http://schemas.microsoft.com/office/drawing/2014/main" id="{9ECB230F-4187-76FB-314B-5927F7C05E02}"/>
              </a:ext>
              <a:ext uri="{C183D7F6-B498-43B3-948B-1728B52AA6E4}">
                <adec:decorative xmlns:adec="http://schemas.microsoft.com/office/drawing/2017/decorative" val="1"/>
              </a:ext>
            </a:extLst>
          </p:cNvPr>
          <p:cNvSpPr txBox="1"/>
          <p:nvPr/>
        </p:nvSpPr>
        <p:spPr>
          <a:xfrm>
            <a:off x="8704847" y="4847223"/>
            <a:ext cx="50231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SRS​</a:t>
            </a:r>
            <a:endParaRPr lang="en-US"/>
          </a:p>
        </p:txBody>
      </p:sp>
      <p:sp>
        <p:nvSpPr>
          <p:cNvPr id="3" name="Slide Number Placeholder 2">
            <a:extLst>
              <a:ext uri="{FF2B5EF4-FFF2-40B4-BE49-F238E27FC236}">
                <a16:creationId xmlns:a16="http://schemas.microsoft.com/office/drawing/2014/main" id="{40E01627-A72E-0273-0FDF-0CE181CD8739}"/>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3702218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8"/>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Graduate Students and Export Control</a:t>
            </a:r>
            <a:endParaRPr dirty="0">
              <a:solidFill>
                <a:schemeClr val="dk1"/>
              </a:solidFill>
            </a:endParaRPr>
          </a:p>
        </p:txBody>
      </p:sp>
      <p:sp>
        <p:nvSpPr>
          <p:cNvPr id="487" name="Google Shape;487;p68"/>
          <p:cNvSpPr txBox="1">
            <a:spLocks noGrp="1"/>
          </p:cNvSpPr>
          <p:nvPr>
            <p:ph type="body" idx="1"/>
          </p:nvPr>
        </p:nvSpPr>
        <p:spPr>
          <a:xfrm>
            <a:off x="435894" y="3406063"/>
            <a:ext cx="8272200" cy="450600"/>
          </a:xfrm>
          <a:prstGeom prst="rect">
            <a:avLst/>
          </a:prstGeom>
        </p:spPr>
        <p:txBody>
          <a:bodyPr spcFirstLastPara="1" wrap="square" lIns="68575" tIns="34275" rIns="68575" bIns="34275" anchor="t" anchorCtr="0">
            <a:noAutofit/>
          </a:bodyPr>
          <a:lstStyle/>
          <a:p>
            <a:pPr marL="0" lvl="0" indent="0" algn="l" rtl="0">
              <a:spcBef>
                <a:spcPts val="300"/>
              </a:spcBef>
              <a:spcAft>
                <a:spcPts val="500"/>
              </a:spcAft>
              <a:buNone/>
            </a:pPr>
            <a:r>
              <a:rPr lang="en-US"/>
              <a:t>Issues to be aware of when admitting students from certain countries </a:t>
            </a:r>
            <a:endParaRPr/>
          </a:p>
        </p:txBody>
      </p:sp>
      <p:sp>
        <p:nvSpPr>
          <p:cNvPr id="2" name="TextBox 1">
            <a:extLst>
              <a:ext uri="{FF2B5EF4-FFF2-40B4-BE49-F238E27FC236}">
                <a16:creationId xmlns:a16="http://schemas.microsoft.com/office/drawing/2014/main" id="{A6ED8569-B35A-BACE-D1A1-98DF59CDEA26}"/>
              </a:ext>
              <a:ext uri="{C183D7F6-B498-43B3-948B-1728B52AA6E4}">
                <adec:decorative xmlns:adec="http://schemas.microsoft.com/office/drawing/2017/decorative" val="1"/>
              </a:ext>
            </a:extLst>
          </p:cNvPr>
          <p:cNvSpPr txBox="1"/>
          <p:nvPr/>
        </p:nvSpPr>
        <p:spPr>
          <a:xfrm>
            <a:off x="8704847" y="4832182"/>
            <a:ext cx="457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SRS​</a:t>
            </a:r>
            <a:endParaRPr lang="en-US"/>
          </a:p>
        </p:txBody>
      </p:sp>
      <p:sp>
        <p:nvSpPr>
          <p:cNvPr id="3" name="Slide Number Placeholder 2">
            <a:extLst>
              <a:ext uri="{FF2B5EF4-FFF2-40B4-BE49-F238E27FC236}">
                <a16:creationId xmlns:a16="http://schemas.microsoft.com/office/drawing/2014/main" id="{691206E7-B5ED-F7FD-5AB7-7B810F7AB342}"/>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9"/>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Graduate Students and Export Control </a:t>
            </a:r>
            <a:endParaRPr dirty="0">
              <a:solidFill>
                <a:schemeClr val="dk1"/>
              </a:solidFill>
            </a:endParaRPr>
          </a:p>
        </p:txBody>
      </p:sp>
      <p:sp>
        <p:nvSpPr>
          <p:cNvPr id="494" name="Google Shape;494;p69"/>
          <p:cNvSpPr txBox="1">
            <a:spLocks noGrp="1"/>
          </p:cNvSpPr>
          <p:nvPr>
            <p:ph type="body" idx="1"/>
          </p:nvPr>
        </p:nvSpPr>
        <p:spPr>
          <a:xfrm>
            <a:off x="435894" y="1755648"/>
            <a:ext cx="8272200" cy="2725800"/>
          </a:xfrm>
          <a:prstGeom prst="rect">
            <a:avLst/>
          </a:prstGeom>
        </p:spPr>
        <p:txBody>
          <a:bodyPr spcFirstLastPara="1" wrap="square" lIns="68575" tIns="34275" rIns="68575" bIns="34275" anchor="ctr" anchorCtr="0">
            <a:noAutofit/>
          </a:bodyPr>
          <a:lstStyle/>
          <a:p>
            <a:pPr marL="0" lvl="0" indent="0" algn="l" rtl="0">
              <a:lnSpc>
                <a:spcPct val="115000"/>
              </a:lnSpc>
              <a:spcBef>
                <a:spcPts val="1200"/>
              </a:spcBef>
              <a:spcAft>
                <a:spcPts val="0"/>
              </a:spcAft>
              <a:buNone/>
            </a:pPr>
            <a:r>
              <a:rPr lang="en-US" sz="1100">
                <a:solidFill>
                  <a:schemeClr val="dk1"/>
                </a:solidFill>
              </a:rPr>
              <a:t>Currently, there are export control concerns due to U.S. government sanctions that apply to international students from the countries listed below. </a:t>
            </a:r>
            <a:endParaRPr sz="1100">
              <a:solidFill>
                <a:schemeClr val="dk1"/>
              </a:solidFill>
            </a:endParaRPr>
          </a:p>
          <a:p>
            <a:pPr marL="0" lvl="0" indent="0" algn="l" rtl="0">
              <a:lnSpc>
                <a:spcPct val="115000"/>
              </a:lnSpc>
              <a:spcBef>
                <a:spcPts val="1200"/>
              </a:spcBef>
              <a:spcAft>
                <a:spcPts val="0"/>
              </a:spcAft>
              <a:buNone/>
            </a:pPr>
            <a:r>
              <a:rPr lang="en-US" sz="1100">
                <a:solidFill>
                  <a:schemeClr val="dk1"/>
                </a:solidFill>
              </a:rPr>
              <a:t>Students from these countries cannot participate remotely in their courses </a:t>
            </a:r>
            <a:r>
              <a:rPr lang="en-US" sz="1100" i="1">
                <a:solidFill>
                  <a:schemeClr val="dk1"/>
                </a:solidFill>
              </a:rPr>
              <a:t>or</a:t>
            </a:r>
            <a:r>
              <a:rPr lang="en-US" sz="1100">
                <a:solidFill>
                  <a:schemeClr val="dk1"/>
                </a:solidFill>
              </a:rPr>
              <a:t> start their GA related duties until they physically arrive in the US. If the student is not able to arrive by the 1st day of the semester, they will need to arrange a plan with their instructors to satisfy any course assignments missed until they are able to arrive in the U.S. for in-person instruction.</a:t>
            </a:r>
            <a:endParaRPr sz="1100">
              <a:solidFill>
                <a:schemeClr val="dk1"/>
              </a:solidFill>
            </a:endParaRPr>
          </a:p>
          <a:p>
            <a:pPr marL="457200" lvl="0" indent="-298450" algn="l" rtl="0">
              <a:lnSpc>
                <a:spcPct val="115000"/>
              </a:lnSpc>
              <a:spcBef>
                <a:spcPts val="1200"/>
              </a:spcBef>
              <a:spcAft>
                <a:spcPts val="0"/>
              </a:spcAft>
              <a:buClr>
                <a:schemeClr val="dk1"/>
              </a:buClr>
              <a:buSzPts val="1100"/>
              <a:buFont typeface="Arial"/>
              <a:buChar char="●"/>
            </a:pPr>
            <a:r>
              <a:rPr lang="en-US" sz="1100">
                <a:solidFill>
                  <a:schemeClr val="dk1"/>
                </a:solidFill>
              </a:rPr>
              <a:t>Cuba</a:t>
            </a:r>
            <a:endParaRPr sz="1100">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US" sz="1100">
                <a:solidFill>
                  <a:schemeClr val="dk1"/>
                </a:solidFill>
              </a:rPr>
              <a:t>North Korea</a:t>
            </a:r>
            <a:endParaRPr sz="1100">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US" sz="1100">
                <a:solidFill>
                  <a:schemeClr val="dk1"/>
                </a:solidFill>
              </a:rPr>
              <a:t>Syria</a:t>
            </a:r>
            <a:endParaRPr sz="1100">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US" sz="1100">
                <a:solidFill>
                  <a:schemeClr val="dk1"/>
                </a:solidFill>
              </a:rPr>
              <a:t>Iran</a:t>
            </a:r>
            <a:endParaRPr sz="1100">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US" sz="1100">
                <a:solidFill>
                  <a:schemeClr val="dk1"/>
                </a:solidFill>
              </a:rPr>
              <a:t>Russia</a:t>
            </a:r>
            <a:endParaRPr sz="1100">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US" sz="1100">
                <a:solidFill>
                  <a:schemeClr val="dk1"/>
                </a:solidFill>
              </a:rPr>
              <a:t>Ukraine as of February 22, 2022</a:t>
            </a:r>
            <a:endParaRPr sz="1100">
              <a:solidFill>
                <a:schemeClr val="dk1"/>
              </a:solidFill>
            </a:endParaRPr>
          </a:p>
          <a:p>
            <a:pPr marL="457200" lvl="0" indent="-298450" algn="l" rtl="0">
              <a:lnSpc>
                <a:spcPct val="115000"/>
              </a:lnSpc>
              <a:spcBef>
                <a:spcPts val="0"/>
              </a:spcBef>
              <a:spcAft>
                <a:spcPts val="0"/>
              </a:spcAft>
              <a:buClr>
                <a:schemeClr val="dk1"/>
              </a:buClr>
              <a:buSzPts val="1100"/>
              <a:buFont typeface="Arial"/>
              <a:buChar char="●"/>
            </a:pPr>
            <a:r>
              <a:rPr lang="en-US" sz="1100">
                <a:solidFill>
                  <a:schemeClr val="dk1"/>
                </a:solidFill>
              </a:rPr>
              <a:t>Belarus as of February 24, 2022</a:t>
            </a:r>
            <a:endParaRPr sz="1100">
              <a:solidFill>
                <a:schemeClr val="dk1"/>
              </a:solidFill>
            </a:endParaRPr>
          </a:p>
          <a:p>
            <a:pPr marL="0" lvl="0" indent="0" algn="l" rtl="0">
              <a:lnSpc>
                <a:spcPct val="115000"/>
              </a:lnSpc>
              <a:spcBef>
                <a:spcPts val="1200"/>
              </a:spcBef>
              <a:spcAft>
                <a:spcPts val="0"/>
              </a:spcAft>
              <a:buNone/>
            </a:pPr>
            <a:r>
              <a:rPr lang="en-US" sz="1100">
                <a:solidFill>
                  <a:schemeClr val="dk1"/>
                </a:solidFill>
                <a:highlight>
                  <a:srgbClr val="FFFFFF"/>
                </a:highlight>
              </a:rPr>
              <a:t>If you have any questions about Export Control, please email</a:t>
            </a:r>
            <a:r>
              <a:rPr lang="en-US" sz="1100">
                <a:solidFill>
                  <a:srgbClr val="333333"/>
                </a:solidFill>
                <a:highlight>
                  <a:srgbClr val="FFFFFF"/>
                </a:highlight>
              </a:rPr>
              <a:t> </a:t>
            </a:r>
            <a:r>
              <a:rPr lang="en-US" sz="1100">
                <a:solidFill>
                  <a:srgbClr val="007E9E"/>
                </a:solidFill>
                <a:highlight>
                  <a:srgbClr val="FFFFFF"/>
                </a:highlight>
              </a:rPr>
              <a:t>exportcontrol@uconn.edu</a:t>
            </a:r>
            <a:r>
              <a:rPr lang="en-US" sz="1100">
                <a:solidFill>
                  <a:srgbClr val="333333"/>
                </a:solidFill>
                <a:highlight>
                  <a:srgbClr val="FFFFFF"/>
                </a:highlight>
              </a:rPr>
              <a:t>.</a:t>
            </a:r>
            <a:endParaRPr sz="1100">
              <a:solidFill>
                <a:srgbClr val="222A35"/>
              </a:solidFill>
            </a:endParaRPr>
          </a:p>
          <a:p>
            <a:pPr marL="0" lvl="0" indent="0" algn="l" rtl="0">
              <a:spcBef>
                <a:spcPts val="1200"/>
              </a:spcBef>
              <a:spcAft>
                <a:spcPts val="500"/>
              </a:spcAft>
              <a:buNone/>
            </a:pPr>
            <a:endParaRPr/>
          </a:p>
        </p:txBody>
      </p:sp>
      <p:sp>
        <p:nvSpPr>
          <p:cNvPr id="495" name="Google Shape;495;p69"/>
          <p:cNvSpPr txBox="1">
            <a:spLocks noGrp="1"/>
          </p:cNvSpPr>
          <p:nvPr>
            <p:ph type="sldNum" idx="12"/>
          </p:nvPr>
        </p:nvSpPr>
        <p:spPr>
          <a:xfrm>
            <a:off x="7918725" y="4817936"/>
            <a:ext cx="789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3" name="TextBox 2">
            <a:extLst>
              <a:ext uri="{FF2B5EF4-FFF2-40B4-BE49-F238E27FC236}">
                <a16:creationId xmlns:a16="http://schemas.microsoft.com/office/drawing/2014/main" id="{CD255E6F-1DD5-B39F-67A2-2FB102C817F3}"/>
              </a:ext>
            </a:extLst>
          </p:cNvPr>
          <p:cNvSpPr txBox="1"/>
          <p:nvPr/>
        </p:nvSpPr>
        <p:spPr>
          <a:xfrm>
            <a:off x="8704847" y="4847222"/>
            <a:ext cx="51735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SRS​</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435895" y="1795463"/>
            <a:ext cx="8272125" cy="1610550"/>
          </a:xfrm>
          <a:prstGeom prst="rect">
            <a:avLst/>
          </a:prstGeom>
        </p:spPr>
        <p:txBody>
          <a:bodyPr spcFirstLastPara="1" wrap="square" lIns="68569" tIns="34275" rIns="68569" bIns="34275" anchor="b" anchorCtr="0">
            <a:noAutofit/>
          </a:bodyPr>
          <a:lstStyle/>
          <a:p>
            <a:pPr>
              <a:lnSpc>
                <a:spcPct val="120000"/>
              </a:lnSpc>
            </a:pPr>
            <a:r>
              <a:rPr lang="en-US" sz="1900" b="1" dirty="0">
                <a:solidFill>
                  <a:srgbClr val="FF0000"/>
                </a:solidFill>
              </a:rPr>
              <a:t>*New as of Summer 2023*</a:t>
            </a:r>
            <a:r>
              <a:rPr lang="en-US" sz="1900" b="1" dirty="0">
                <a:solidFill>
                  <a:schemeClr val="dk1"/>
                </a:solidFill>
              </a:rPr>
              <a:t> Waiving Application Fees</a:t>
            </a:r>
            <a:endParaRPr sz="1900" dirty="0"/>
          </a:p>
        </p:txBody>
      </p:sp>
      <p:sp>
        <p:nvSpPr>
          <p:cNvPr id="194" name="Google Shape;194;p23"/>
          <p:cNvSpPr txBox="1">
            <a:spLocks noGrp="1"/>
          </p:cNvSpPr>
          <p:nvPr>
            <p:ph type="body" idx="1"/>
          </p:nvPr>
        </p:nvSpPr>
        <p:spPr>
          <a:xfrm>
            <a:off x="435894" y="3406063"/>
            <a:ext cx="8272125" cy="450450"/>
          </a:xfrm>
          <a:prstGeom prst="rect">
            <a:avLst/>
          </a:prstGeom>
        </p:spPr>
        <p:txBody>
          <a:bodyPr spcFirstLastPara="1" wrap="square" lIns="68569" tIns="34275" rIns="68569" bIns="34275" anchor="t" anchorCtr="0">
            <a:noAutofit/>
          </a:bodyPr>
          <a:lstStyle/>
          <a:p>
            <a:pPr marL="0" indent="0">
              <a:lnSpc>
                <a:spcPct val="132000"/>
              </a:lnSpc>
              <a:spcBef>
                <a:spcPts val="225"/>
              </a:spcBef>
              <a:spcAft>
                <a:spcPts val="375"/>
              </a:spcAft>
              <a:buClr>
                <a:schemeClr val="dk1"/>
              </a:buClr>
              <a:buSzPts val="1100"/>
            </a:pPr>
            <a:r>
              <a:rPr lang="en-US" sz="1050">
                <a:solidFill>
                  <a:srgbClr val="4285F4"/>
                </a:solidFill>
              </a:rPr>
              <a:t>Programs may waive application fees on an applicant’s behalf</a:t>
            </a:r>
            <a:endParaRPr/>
          </a:p>
        </p:txBody>
      </p:sp>
      <p:sp>
        <p:nvSpPr>
          <p:cNvPr id="2" name="Slide Number Placeholder 1">
            <a:extLst>
              <a:ext uri="{FF2B5EF4-FFF2-40B4-BE49-F238E27FC236}">
                <a16:creationId xmlns:a16="http://schemas.microsoft.com/office/drawing/2014/main" id="{C0454F16-921D-BB78-5556-B1B7F16DC7BF}"/>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3" name="TextBox 2">
            <a:extLst>
              <a:ext uri="{FF2B5EF4-FFF2-40B4-BE49-F238E27FC236}">
                <a16:creationId xmlns:a16="http://schemas.microsoft.com/office/drawing/2014/main" id="{FB94F618-0811-E238-BAB1-3A980A5346FE}"/>
              </a:ext>
              <a:ext uri="{C183D7F6-B498-43B3-948B-1728B52AA6E4}">
                <adec:decorative xmlns:adec="http://schemas.microsoft.com/office/drawing/2017/decorative" val="1"/>
              </a:ext>
            </a:extLst>
          </p:cNvPr>
          <p:cNvSpPr txBox="1"/>
          <p:nvPr/>
        </p:nvSpPr>
        <p:spPr>
          <a:xfrm>
            <a:off x="8104909" y="3484418"/>
            <a:ext cx="678873" cy="307777"/>
          </a:xfrm>
          <a:prstGeom prst="rect">
            <a:avLst/>
          </a:prstGeom>
          <a:noFill/>
        </p:spPr>
        <p:txBody>
          <a:bodyPr wrap="square" rtlCol="0">
            <a:spAutoFit/>
          </a:bodyPr>
          <a:lstStyle/>
          <a:p>
            <a:r>
              <a:rPr lang="en-US"/>
              <a:t>SF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435894" y="526617"/>
            <a:ext cx="8272125" cy="891450"/>
          </a:xfrm>
          <a:prstGeom prst="rect">
            <a:avLst/>
          </a:prstGeom>
        </p:spPr>
        <p:txBody>
          <a:bodyPr spcFirstLastPara="1" wrap="square" lIns="68569" tIns="34275" rIns="68569" bIns="34275" anchor="b" anchorCtr="0">
            <a:noAutofit/>
          </a:bodyPr>
          <a:lstStyle/>
          <a:p>
            <a:r>
              <a:rPr lang="en-US" dirty="0">
                <a:solidFill>
                  <a:schemeClr val="dk1"/>
                </a:solidFill>
              </a:rPr>
              <a:t>Program Application Fee Waiver</a:t>
            </a:r>
            <a:endParaRPr dirty="0"/>
          </a:p>
        </p:txBody>
      </p:sp>
      <p:sp>
        <p:nvSpPr>
          <p:cNvPr id="202" name="Google Shape;202;p24"/>
          <p:cNvSpPr txBox="1">
            <a:spLocks noGrp="1"/>
          </p:cNvSpPr>
          <p:nvPr>
            <p:ph type="body" idx="1"/>
          </p:nvPr>
        </p:nvSpPr>
        <p:spPr>
          <a:xfrm>
            <a:off x="435894" y="1755648"/>
            <a:ext cx="8272125" cy="2725875"/>
          </a:xfrm>
          <a:prstGeom prst="rect">
            <a:avLst/>
          </a:prstGeom>
        </p:spPr>
        <p:txBody>
          <a:bodyPr spcFirstLastPara="1" wrap="square" lIns="68569" tIns="34275" rIns="68569" bIns="34275" anchor="t" anchorCtr="0">
            <a:noAutofit/>
          </a:bodyPr>
          <a:lstStyle/>
          <a:p>
            <a:pPr marL="0" indent="0">
              <a:lnSpc>
                <a:spcPct val="138000"/>
              </a:lnSpc>
              <a:spcBef>
                <a:spcPts val="900"/>
              </a:spcBef>
              <a:buNone/>
            </a:pPr>
            <a:r>
              <a:rPr lang="en-US" sz="1350">
                <a:solidFill>
                  <a:schemeClr val="dk1"/>
                </a:solidFill>
              </a:rPr>
              <a:t>As of July 2, 2023, programs are able to waive the $75 application fee on an applicant’s behalf directly within the Slate application!</a:t>
            </a:r>
            <a:endParaRPr sz="1350">
              <a:solidFill>
                <a:schemeClr val="dk1"/>
              </a:solidFill>
            </a:endParaRPr>
          </a:p>
          <a:p>
            <a:pPr marL="0" indent="0">
              <a:lnSpc>
                <a:spcPct val="138000"/>
              </a:lnSpc>
              <a:spcBef>
                <a:spcPts val="900"/>
              </a:spcBef>
              <a:buNone/>
            </a:pPr>
            <a:endParaRPr sz="600">
              <a:solidFill>
                <a:schemeClr val="dk1"/>
              </a:solidFill>
            </a:endParaRPr>
          </a:p>
          <a:p>
            <a:pPr marL="342900" indent="0">
              <a:lnSpc>
                <a:spcPct val="138000"/>
              </a:lnSpc>
              <a:spcBef>
                <a:spcPts val="0"/>
              </a:spcBef>
              <a:buNone/>
            </a:pPr>
            <a:r>
              <a:rPr lang="en-US" sz="1350" b="1">
                <a:solidFill>
                  <a:schemeClr val="dk1"/>
                </a:solidFill>
              </a:rPr>
              <a:t>Benefits:</a:t>
            </a:r>
            <a:endParaRPr sz="1350" b="1">
              <a:solidFill>
                <a:schemeClr val="dk1"/>
              </a:solidFill>
            </a:endParaRPr>
          </a:p>
          <a:p>
            <a:pPr marL="342900" indent="-257175">
              <a:spcBef>
                <a:spcPts val="900"/>
              </a:spcBef>
              <a:buClr>
                <a:srgbClr val="4966E5"/>
              </a:buClr>
              <a:buSzPts val="1800"/>
            </a:pPr>
            <a:r>
              <a:rPr lang="en-US" sz="1350">
                <a:solidFill>
                  <a:schemeClr val="dk1"/>
                </a:solidFill>
              </a:rPr>
              <a:t>Programs will no longer need to submit a KFS Distribution of Income and Expenses or provide an e-doc # to Graduate Admissions for each applicant/group of applicants for whom they wish to pay the application fee before the applicant submits an application.</a:t>
            </a:r>
            <a:endParaRPr sz="1350">
              <a:solidFill>
                <a:schemeClr val="dk1"/>
              </a:solidFill>
            </a:endParaRPr>
          </a:p>
          <a:p>
            <a:pPr marL="342900" indent="-257175">
              <a:spcBef>
                <a:spcPts val="0"/>
              </a:spcBef>
              <a:buClr>
                <a:srgbClr val="4966E5"/>
              </a:buClr>
              <a:buSzPts val="1800"/>
            </a:pPr>
            <a:r>
              <a:rPr lang="en-US" sz="1350">
                <a:solidFill>
                  <a:schemeClr val="dk1"/>
                </a:solidFill>
              </a:rPr>
              <a:t>Programs can monitor the parameters of their application fee waivers (e.g., first 75 applicants, applicants who attended specific schools, etc.)</a:t>
            </a:r>
            <a:endParaRPr sz="1350">
              <a:solidFill>
                <a:schemeClr val="dk1"/>
              </a:solidFill>
            </a:endParaRPr>
          </a:p>
          <a:p>
            <a:pPr marL="342900" indent="-257175">
              <a:spcBef>
                <a:spcPts val="0"/>
              </a:spcBef>
              <a:buClr>
                <a:srgbClr val="4966E5"/>
              </a:buClr>
              <a:buSzPts val="1800"/>
            </a:pPr>
            <a:r>
              <a:rPr lang="en-US" sz="1350">
                <a:solidFill>
                  <a:schemeClr val="dk1"/>
                </a:solidFill>
              </a:rPr>
              <a:t>Programs have more control over the timing of when application fees are waived.</a:t>
            </a:r>
            <a:endParaRPr sz="1350">
              <a:solidFill>
                <a:schemeClr val="dk1"/>
              </a:solidFill>
            </a:endParaRPr>
          </a:p>
          <a:p>
            <a:pPr marL="229500" indent="0">
              <a:spcBef>
                <a:spcPts val="0"/>
              </a:spcBef>
              <a:buNone/>
            </a:pPr>
            <a:endParaRPr sz="1350">
              <a:solidFill>
                <a:schemeClr val="dk1"/>
              </a:solidFill>
            </a:endParaRPr>
          </a:p>
          <a:p>
            <a:pPr marL="0" indent="0">
              <a:lnSpc>
                <a:spcPct val="115000"/>
              </a:lnSpc>
              <a:spcBef>
                <a:spcPts val="0"/>
              </a:spcBef>
              <a:buClr>
                <a:schemeClr val="dk1"/>
              </a:buClr>
              <a:buSzPts val="1100"/>
              <a:buNone/>
            </a:pPr>
            <a:endParaRPr sz="1350" b="1">
              <a:solidFill>
                <a:schemeClr val="dk1"/>
              </a:solidFill>
            </a:endParaRPr>
          </a:p>
        </p:txBody>
      </p:sp>
      <p:sp>
        <p:nvSpPr>
          <p:cNvPr id="203" name="Google Shape;203;p24">
            <a:extLst>
              <a:ext uri="{C183D7F6-B498-43B3-948B-1728B52AA6E4}">
                <adec:decorative xmlns:adec="http://schemas.microsoft.com/office/drawing/2017/decorative" val="1"/>
              </a:ext>
            </a:extLst>
          </p:cNvPr>
          <p:cNvSpPr txBox="1"/>
          <p:nvPr/>
        </p:nvSpPr>
        <p:spPr>
          <a:xfrm>
            <a:off x="8404688" y="4727644"/>
            <a:ext cx="249975" cy="300060"/>
          </a:xfrm>
          <a:prstGeom prst="rect">
            <a:avLst/>
          </a:prstGeom>
          <a:noFill/>
          <a:ln>
            <a:noFill/>
          </a:ln>
        </p:spPr>
        <p:txBody>
          <a:bodyPr spcFirstLastPara="1" wrap="square" lIns="68569" tIns="68569" rIns="68569" bIns="68569" anchor="t" anchorCtr="0">
            <a:spAutoFit/>
          </a:bodyPr>
          <a:lstStyle/>
          <a:p>
            <a:endParaRPr sz="1050"/>
          </a:p>
        </p:txBody>
      </p:sp>
      <p:sp>
        <p:nvSpPr>
          <p:cNvPr id="2" name="Slide Number Placeholder 1">
            <a:extLst>
              <a:ext uri="{FF2B5EF4-FFF2-40B4-BE49-F238E27FC236}">
                <a16:creationId xmlns:a16="http://schemas.microsoft.com/office/drawing/2014/main" id="{1DA06CBB-A132-6F75-B955-493CF34AE0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435894" y="526617"/>
            <a:ext cx="8272125" cy="891450"/>
          </a:xfrm>
          <a:prstGeom prst="rect">
            <a:avLst/>
          </a:prstGeom>
        </p:spPr>
        <p:txBody>
          <a:bodyPr spcFirstLastPara="1" wrap="square" lIns="68569" tIns="34275" rIns="68569" bIns="34275" anchor="b" anchorCtr="0">
            <a:noAutofit/>
          </a:bodyPr>
          <a:lstStyle/>
          <a:p>
            <a:r>
              <a:rPr lang="en-US" dirty="0">
                <a:solidFill>
                  <a:schemeClr val="dk1"/>
                </a:solidFill>
              </a:rPr>
              <a:t>Program Application Fee Waiver </a:t>
            </a:r>
            <a:endParaRPr dirty="0"/>
          </a:p>
        </p:txBody>
      </p:sp>
      <p:sp>
        <p:nvSpPr>
          <p:cNvPr id="211" name="Google Shape;211;p25"/>
          <p:cNvSpPr txBox="1">
            <a:spLocks noGrp="1"/>
          </p:cNvSpPr>
          <p:nvPr>
            <p:ph type="body" idx="1"/>
          </p:nvPr>
        </p:nvSpPr>
        <p:spPr>
          <a:xfrm>
            <a:off x="435894" y="1755648"/>
            <a:ext cx="8272125" cy="2725875"/>
          </a:xfrm>
          <a:prstGeom prst="rect">
            <a:avLst/>
          </a:prstGeom>
        </p:spPr>
        <p:txBody>
          <a:bodyPr spcFirstLastPara="1" wrap="square" lIns="68569" tIns="34275" rIns="68569" bIns="34275" anchor="t" anchorCtr="0">
            <a:noAutofit/>
          </a:bodyPr>
          <a:lstStyle/>
          <a:p>
            <a:pPr marL="0" indent="0">
              <a:lnSpc>
                <a:spcPct val="138000"/>
              </a:lnSpc>
              <a:spcBef>
                <a:spcPts val="900"/>
              </a:spcBef>
              <a:buNone/>
            </a:pPr>
            <a:r>
              <a:rPr lang="en-US" sz="1350" b="1">
                <a:solidFill>
                  <a:schemeClr val="dk1"/>
                </a:solidFill>
              </a:rPr>
              <a:t>Noteworthy items:</a:t>
            </a:r>
            <a:r>
              <a:rPr lang="en-US" sz="1350">
                <a:solidFill>
                  <a:schemeClr val="dk1"/>
                </a:solidFill>
              </a:rPr>
              <a:t> </a:t>
            </a:r>
            <a:endParaRPr sz="1350">
              <a:solidFill>
                <a:schemeClr val="dk1"/>
              </a:solidFill>
            </a:endParaRPr>
          </a:p>
          <a:p>
            <a:pPr marL="0" indent="0">
              <a:lnSpc>
                <a:spcPct val="115000"/>
              </a:lnSpc>
              <a:spcBef>
                <a:spcPts val="0"/>
              </a:spcBef>
              <a:buNone/>
            </a:pPr>
            <a:endParaRPr sz="825">
              <a:solidFill>
                <a:schemeClr val="dk1"/>
              </a:solidFill>
            </a:endParaRPr>
          </a:p>
          <a:p>
            <a:pPr marL="342900" indent="-257175">
              <a:spcBef>
                <a:spcPts val="0"/>
              </a:spcBef>
              <a:buClr>
                <a:srgbClr val="4966E5"/>
              </a:buClr>
              <a:buSzPts val="1800"/>
            </a:pPr>
            <a:r>
              <a:rPr lang="en-US" sz="1350">
                <a:solidFill>
                  <a:schemeClr val="dk1"/>
                </a:solidFill>
              </a:rPr>
              <a:t>Programs should only waive fees for applications that are </a:t>
            </a:r>
            <a:r>
              <a:rPr lang="en-US" sz="1350" b="1">
                <a:solidFill>
                  <a:schemeClr val="dk1"/>
                </a:solidFill>
              </a:rPr>
              <a:t>Unsubmitted/Awaiting Payment.</a:t>
            </a:r>
            <a:endParaRPr sz="1350" b="1">
              <a:solidFill>
                <a:schemeClr val="dk1"/>
              </a:solidFill>
            </a:endParaRPr>
          </a:p>
          <a:p>
            <a:pPr marL="342900" indent="-257175">
              <a:spcBef>
                <a:spcPts val="0"/>
              </a:spcBef>
              <a:buClr>
                <a:srgbClr val="4966E5"/>
              </a:buClr>
              <a:buSzPts val="1800"/>
            </a:pPr>
            <a:r>
              <a:rPr lang="en-US" sz="1350">
                <a:solidFill>
                  <a:schemeClr val="dk1"/>
                </a:solidFill>
              </a:rPr>
              <a:t>If the program waives a fee accidentally on an </a:t>
            </a:r>
            <a:r>
              <a:rPr lang="en-US" sz="1350" b="1">
                <a:solidFill>
                  <a:schemeClr val="dk1"/>
                </a:solidFill>
              </a:rPr>
              <a:t>Unsubmitted</a:t>
            </a:r>
            <a:r>
              <a:rPr lang="en-US" sz="1350">
                <a:solidFill>
                  <a:schemeClr val="dk1"/>
                </a:solidFill>
              </a:rPr>
              <a:t> application, the program will need to email </a:t>
            </a:r>
            <a:r>
              <a:rPr lang="en-US" sz="1350">
                <a:solidFill>
                  <a:srgbClr val="0070C0"/>
                </a:solidFill>
              </a:rPr>
              <a:t>gradadmissions@uconn.edu</a:t>
            </a:r>
            <a:r>
              <a:rPr lang="en-US" sz="1350">
                <a:solidFill>
                  <a:schemeClr val="dk1"/>
                </a:solidFill>
              </a:rPr>
              <a:t> to “un-waive” the fee ASAP. (Once an application has been submitted, The Graduate School cannot un-waive the fee. The program would be billed for that application fee.)</a:t>
            </a:r>
            <a:endParaRPr sz="1350">
              <a:solidFill>
                <a:schemeClr val="dk1"/>
              </a:solidFill>
            </a:endParaRPr>
          </a:p>
          <a:p>
            <a:pPr marL="342900" indent="-257175">
              <a:spcBef>
                <a:spcPts val="0"/>
              </a:spcBef>
              <a:buClr>
                <a:srgbClr val="4966E5"/>
              </a:buClr>
              <a:buSzPts val="1800"/>
            </a:pPr>
            <a:r>
              <a:rPr lang="en-US" sz="1350">
                <a:solidFill>
                  <a:schemeClr val="dk1"/>
                </a:solidFill>
              </a:rPr>
              <a:t>Refunds will </a:t>
            </a:r>
            <a:r>
              <a:rPr lang="en-US" sz="1350" u="sng">
                <a:solidFill>
                  <a:schemeClr val="dk1"/>
                </a:solidFill>
              </a:rPr>
              <a:t>not</a:t>
            </a:r>
            <a:r>
              <a:rPr lang="en-US" sz="1350">
                <a:solidFill>
                  <a:schemeClr val="dk1"/>
                </a:solidFill>
              </a:rPr>
              <a:t> be issued if an applicant has already paid the fee.</a:t>
            </a:r>
            <a:endParaRPr sz="1350">
              <a:solidFill>
                <a:schemeClr val="dk1"/>
              </a:solidFill>
            </a:endParaRPr>
          </a:p>
          <a:p>
            <a:pPr marL="342900" indent="-257175">
              <a:spcBef>
                <a:spcPts val="0"/>
              </a:spcBef>
              <a:buClr>
                <a:srgbClr val="4966E5"/>
              </a:buClr>
              <a:buSzPts val="1800"/>
            </a:pPr>
            <a:r>
              <a:rPr lang="en-US" sz="1350">
                <a:solidFill>
                  <a:schemeClr val="dk1"/>
                </a:solidFill>
              </a:rPr>
              <a:t>The program will be responsible for notifying the applicant of the program-sponsored fee waiver. (Applicants will not be notified by The Graduate School.)</a:t>
            </a:r>
            <a:endParaRPr sz="1350">
              <a:solidFill>
                <a:schemeClr val="dk1"/>
              </a:solidFill>
            </a:endParaRPr>
          </a:p>
          <a:p>
            <a:pPr marL="0" indent="0">
              <a:lnSpc>
                <a:spcPct val="115000"/>
              </a:lnSpc>
              <a:spcBef>
                <a:spcPts val="0"/>
              </a:spcBef>
              <a:buNone/>
            </a:pPr>
            <a:endParaRPr sz="1050">
              <a:solidFill>
                <a:schemeClr val="dk1"/>
              </a:solidFill>
            </a:endParaRPr>
          </a:p>
          <a:p>
            <a:pPr marL="229500" indent="0">
              <a:spcBef>
                <a:spcPts val="0"/>
              </a:spcBef>
              <a:buNone/>
            </a:pPr>
            <a:endParaRPr sz="1350">
              <a:solidFill>
                <a:schemeClr val="dk1"/>
              </a:solidFill>
            </a:endParaRPr>
          </a:p>
          <a:p>
            <a:pPr marL="0" indent="0">
              <a:lnSpc>
                <a:spcPct val="115000"/>
              </a:lnSpc>
              <a:spcBef>
                <a:spcPts val="0"/>
              </a:spcBef>
              <a:buClr>
                <a:schemeClr val="dk1"/>
              </a:buClr>
              <a:buSzPts val="1100"/>
              <a:buNone/>
            </a:pPr>
            <a:endParaRPr sz="1350" b="1">
              <a:solidFill>
                <a:schemeClr val="dk1"/>
              </a:solidFill>
            </a:endParaRPr>
          </a:p>
        </p:txBody>
      </p:sp>
      <p:sp>
        <p:nvSpPr>
          <p:cNvPr id="212" name="Google Shape;212;p25">
            <a:extLst>
              <a:ext uri="{C183D7F6-B498-43B3-948B-1728B52AA6E4}">
                <adec:decorative xmlns:adec="http://schemas.microsoft.com/office/drawing/2017/decorative" val="1"/>
              </a:ext>
            </a:extLst>
          </p:cNvPr>
          <p:cNvSpPr txBox="1"/>
          <p:nvPr/>
        </p:nvSpPr>
        <p:spPr>
          <a:xfrm>
            <a:off x="8708025" y="4843350"/>
            <a:ext cx="321300" cy="300060"/>
          </a:xfrm>
          <a:prstGeom prst="rect">
            <a:avLst/>
          </a:prstGeom>
          <a:noFill/>
          <a:ln>
            <a:noFill/>
          </a:ln>
        </p:spPr>
        <p:txBody>
          <a:bodyPr spcFirstLastPara="1" wrap="square" lIns="68569" tIns="68569" rIns="68569" bIns="68569" anchor="t" anchorCtr="0">
            <a:spAutoFit/>
          </a:bodyPr>
          <a:lstStyle/>
          <a:p>
            <a:pPr>
              <a:buClr>
                <a:schemeClr val="dk1"/>
              </a:buClr>
              <a:buSzPts val="1100"/>
            </a:pPr>
            <a:endParaRPr sz="1050"/>
          </a:p>
        </p:txBody>
      </p:sp>
      <p:sp>
        <p:nvSpPr>
          <p:cNvPr id="2" name="Slide Number Placeholder 1">
            <a:extLst>
              <a:ext uri="{FF2B5EF4-FFF2-40B4-BE49-F238E27FC236}">
                <a16:creationId xmlns:a16="http://schemas.microsoft.com/office/drawing/2014/main" id="{3A8058D6-74C4-A40B-8FFD-6511E582C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435894" y="526617"/>
            <a:ext cx="8272125" cy="891450"/>
          </a:xfrm>
          <a:prstGeom prst="rect">
            <a:avLst/>
          </a:prstGeom>
        </p:spPr>
        <p:txBody>
          <a:bodyPr spcFirstLastPara="1" wrap="square" lIns="68569" tIns="34275" rIns="68569" bIns="34275" anchor="b" anchorCtr="0">
            <a:noAutofit/>
          </a:bodyPr>
          <a:lstStyle/>
          <a:p>
            <a:r>
              <a:rPr lang="en-US" dirty="0">
                <a:solidFill>
                  <a:schemeClr val="dk1"/>
                </a:solidFill>
              </a:rPr>
              <a:t>Program Application Fee Waiver   </a:t>
            </a:r>
            <a:endParaRPr dirty="0"/>
          </a:p>
        </p:txBody>
      </p:sp>
      <p:sp>
        <p:nvSpPr>
          <p:cNvPr id="220" name="Google Shape;220;p26"/>
          <p:cNvSpPr txBox="1">
            <a:spLocks noGrp="1"/>
          </p:cNvSpPr>
          <p:nvPr>
            <p:ph type="body" idx="1"/>
          </p:nvPr>
        </p:nvSpPr>
        <p:spPr>
          <a:xfrm>
            <a:off x="435900" y="1755657"/>
            <a:ext cx="8272125" cy="2229075"/>
          </a:xfrm>
          <a:prstGeom prst="rect">
            <a:avLst/>
          </a:prstGeom>
        </p:spPr>
        <p:txBody>
          <a:bodyPr spcFirstLastPara="1" wrap="square" lIns="68569" tIns="34275" rIns="68569" bIns="34275" anchor="t" anchorCtr="0">
            <a:noAutofit/>
          </a:bodyPr>
          <a:lstStyle/>
          <a:p>
            <a:pPr marL="0" indent="0">
              <a:lnSpc>
                <a:spcPct val="138000"/>
              </a:lnSpc>
              <a:spcBef>
                <a:spcPts val="0"/>
              </a:spcBef>
              <a:buNone/>
            </a:pPr>
            <a:r>
              <a:rPr lang="en-US" sz="1350" b="1">
                <a:solidFill>
                  <a:schemeClr val="dk1"/>
                </a:solidFill>
              </a:rPr>
              <a:t>Additional noteworthy items: </a:t>
            </a:r>
          </a:p>
          <a:p>
            <a:pPr marL="342900" indent="-257175">
              <a:spcBef>
                <a:spcPts val="900"/>
              </a:spcBef>
              <a:buClr>
                <a:srgbClr val="4966E5"/>
              </a:buClr>
              <a:buSzPts val="1800"/>
            </a:pPr>
            <a:r>
              <a:rPr lang="en-US" sz="1350">
                <a:solidFill>
                  <a:schemeClr val="dk1"/>
                </a:solidFill>
              </a:rPr>
              <a:t>Programs will be billed by the Budget Office starting July 2024 for all application fees waived by programs in the previous fiscal year.</a:t>
            </a:r>
            <a:endParaRPr sz="1350">
              <a:solidFill>
                <a:schemeClr val="dk1"/>
              </a:solidFill>
            </a:endParaRPr>
          </a:p>
          <a:p>
            <a:pPr marL="342900" indent="0">
              <a:lnSpc>
                <a:spcPct val="115000"/>
              </a:lnSpc>
              <a:spcBef>
                <a:spcPts val="0"/>
              </a:spcBef>
              <a:buNone/>
            </a:pPr>
            <a:endParaRPr sz="1350">
              <a:solidFill>
                <a:schemeClr val="dk1"/>
              </a:solidFill>
            </a:endParaRPr>
          </a:p>
          <a:p>
            <a:pPr marL="342900" indent="-257175">
              <a:spcBef>
                <a:spcPts val="0"/>
              </a:spcBef>
              <a:buClr>
                <a:srgbClr val="4966E5"/>
              </a:buClr>
              <a:buSzPts val="1800"/>
            </a:pPr>
            <a:r>
              <a:rPr lang="en-US" sz="1350">
                <a:solidFill>
                  <a:schemeClr val="dk1"/>
                </a:solidFill>
              </a:rPr>
              <a:t>The Budget Office asks that programs consider budgeting a specific amount of fee waivers per year for recruitment purposes.</a:t>
            </a:r>
            <a:endParaRPr sz="1350">
              <a:solidFill>
                <a:schemeClr val="dk1"/>
              </a:solidFill>
            </a:endParaRPr>
          </a:p>
          <a:p>
            <a:pPr marL="0" indent="0">
              <a:lnSpc>
                <a:spcPct val="115000"/>
              </a:lnSpc>
              <a:spcBef>
                <a:spcPts val="0"/>
              </a:spcBef>
              <a:buNone/>
            </a:pPr>
            <a:endParaRPr sz="1350">
              <a:solidFill>
                <a:schemeClr val="dk1"/>
              </a:solidFill>
            </a:endParaRPr>
          </a:p>
          <a:p>
            <a:pPr marL="342900" indent="-257175">
              <a:spcBef>
                <a:spcPts val="0"/>
              </a:spcBef>
              <a:buClr>
                <a:srgbClr val="4966E5"/>
              </a:buClr>
              <a:buSzPts val="1800"/>
            </a:pPr>
            <a:r>
              <a:rPr lang="en-US" sz="1350">
                <a:solidFill>
                  <a:schemeClr val="dk1"/>
                </a:solidFill>
              </a:rPr>
              <a:t>For questions about the billing/transfer process, please contact </a:t>
            </a:r>
            <a:r>
              <a:rPr lang="en-US" sz="1350">
                <a:solidFill>
                  <a:srgbClr val="0070C0"/>
                </a:solidFill>
              </a:rPr>
              <a:t>budget@uconn.edu</a:t>
            </a:r>
            <a:endParaRPr sz="1350" b="1">
              <a:solidFill>
                <a:schemeClr val="dk1"/>
              </a:solidFill>
            </a:endParaRPr>
          </a:p>
          <a:p>
            <a:pPr marL="0" indent="0">
              <a:lnSpc>
                <a:spcPct val="115000"/>
              </a:lnSpc>
              <a:spcBef>
                <a:spcPts val="0"/>
              </a:spcBef>
              <a:buNone/>
            </a:pPr>
            <a:endParaRPr sz="1050">
              <a:solidFill>
                <a:schemeClr val="dk1"/>
              </a:solidFill>
            </a:endParaRPr>
          </a:p>
          <a:p>
            <a:pPr marL="229500" indent="0">
              <a:spcBef>
                <a:spcPts val="0"/>
              </a:spcBef>
              <a:buNone/>
            </a:pPr>
            <a:endParaRPr sz="1350">
              <a:solidFill>
                <a:schemeClr val="dk1"/>
              </a:solidFill>
            </a:endParaRPr>
          </a:p>
          <a:p>
            <a:pPr marL="0" indent="0">
              <a:lnSpc>
                <a:spcPct val="115000"/>
              </a:lnSpc>
              <a:spcBef>
                <a:spcPts val="0"/>
              </a:spcBef>
              <a:buClr>
                <a:schemeClr val="dk1"/>
              </a:buClr>
              <a:buSzPts val="1100"/>
              <a:buNone/>
            </a:pPr>
            <a:endParaRPr sz="1350" b="1">
              <a:solidFill>
                <a:schemeClr val="dk1"/>
              </a:solidFill>
            </a:endParaRPr>
          </a:p>
        </p:txBody>
      </p:sp>
      <p:sp>
        <p:nvSpPr>
          <p:cNvPr id="221" name="Google Shape;221;p26">
            <a:extLst>
              <a:ext uri="{C183D7F6-B498-43B3-948B-1728B52AA6E4}">
                <adec:decorative xmlns:adec="http://schemas.microsoft.com/office/drawing/2017/decorative" val="1"/>
              </a:ext>
            </a:extLst>
          </p:cNvPr>
          <p:cNvSpPr txBox="1"/>
          <p:nvPr/>
        </p:nvSpPr>
        <p:spPr>
          <a:xfrm>
            <a:off x="8404688" y="4727644"/>
            <a:ext cx="249975" cy="300060"/>
          </a:xfrm>
          <a:prstGeom prst="rect">
            <a:avLst/>
          </a:prstGeom>
          <a:noFill/>
          <a:ln>
            <a:noFill/>
          </a:ln>
        </p:spPr>
        <p:txBody>
          <a:bodyPr spcFirstLastPara="1" wrap="square" lIns="68569" tIns="68569" rIns="68569" bIns="68569" anchor="t" anchorCtr="0">
            <a:spAutoFit/>
          </a:bodyPr>
          <a:lstStyle/>
          <a:p>
            <a:endParaRPr sz="1050"/>
          </a:p>
        </p:txBody>
      </p:sp>
      <p:sp>
        <p:nvSpPr>
          <p:cNvPr id="2" name="Slide Number Placeholder 1">
            <a:extLst>
              <a:ext uri="{FF2B5EF4-FFF2-40B4-BE49-F238E27FC236}">
                <a16:creationId xmlns:a16="http://schemas.microsoft.com/office/drawing/2014/main" id="{29AA4FF9-1C64-08E9-4ACA-8FB3975C92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When a Staff Member is also an Applicant</a:t>
            </a:r>
            <a:endParaRPr>
              <a:solidFill>
                <a:schemeClr val="dk1"/>
              </a:solidFill>
            </a:endParaRPr>
          </a:p>
        </p:txBody>
      </p:sp>
      <p:sp>
        <p:nvSpPr>
          <p:cNvPr id="520" name="Google Shape;520;p72"/>
          <p:cNvSpPr txBox="1">
            <a:spLocks noGrp="1"/>
          </p:cNvSpPr>
          <p:nvPr>
            <p:ph type="body" idx="1"/>
          </p:nvPr>
        </p:nvSpPr>
        <p:spPr>
          <a:xfrm>
            <a:off x="435894" y="3406063"/>
            <a:ext cx="8272200" cy="450600"/>
          </a:xfrm>
          <a:prstGeom prst="rect">
            <a:avLst/>
          </a:prstGeom>
        </p:spPr>
        <p:txBody>
          <a:bodyPr spcFirstLastPara="1" wrap="square" lIns="68575" tIns="34275" rIns="68575" bIns="34275" anchor="t" anchorCtr="0">
            <a:noAutofit/>
          </a:bodyPr>
          <a:lstStyle/>
          <a:p>
            <a:pPr marL="0" lvl="0" indent="0" algn="l" rtl="0">
              <a:spcBef>
                <a:spcPts val="300"/>
              </a:spcBef>
              <a:spcAft>
                <a:spcPts val="500"/>
              </a:spcAft>
              <a:buNone/>
            </a:pPr>
            <a:r>
              <a:rPr lang="en-US"/>
              <a:t>How to handle Test Records and access</a:t>
            </a:r>
            <a:endParaRPr/>
          </a:p>
        </p:txBody>
      </p:sp>
      <p:sp>
        <p:nvSpPr>
          <p:cNvPr id="2" name="Slide Number Placeholder 1">
            <a:extLst>
              <a:ext uri="{FF2B5EF4-FFF2-40B4-BE49-F238E27FC236}">
                <a16:creationId xmlns:a16="http://schemas.microsoft.com/office/drawing/2014/main" id="{AAB75AC7-2C84-929A-DFA8-CAF5B4058C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575893" y="700088"/>
            <a:ext cx="2273700" cy="1291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t>AGENDA</a:t>
            </a:r>
            <a:endParaRPr dirty="0"/>
          </a:p>
          <a:p>
            <a:pPr marL="0" lvl="0" indent="0" algn="l" rtl="0">
              <a:spcBef>
                <a:spcPts val="0"/>
              </a:spcBef>
              <a:spcAft>
                <a:spcPts val="0"/>
              </a:spcAft>
              <a:buNone/>
            </a:pPr>
            <a:endParaRPr dirty="0"/>
          </a:p>
        </p:txBody>
      </p:sp>
      <p:sp>
        <p:nvSpPr>
          <p:cNvPr id="199" name="Google Shape;199;p31"/>
          <p:cNvSpPr txBox="1">
            <a:spLocks noGrp="1"/>
          </p:cNvSpPr>
          <p:nvPr>
            <p:ph type="body" idx="2"/>
          </p:nvPr>
        </p:nvSpPr>
        <p:spPr>
          <a:xfrm>
            <a:off x="575893" y="2127490"/>
            <a:ext cx="2273700" cy="22512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300">
                <a:solidFill>
                  <a:schemeClr val="lt1"/>
                </a:solidFill>
                <a:latin typeface="Arial Black"/>
                <a:ea typeface="Arial Black"/>
                <a:cs typeface="Arial Black"/>
                <a:sym typeface="Arial Black"/>
              </a:rPr>
              <a:t>Admissions Cycle Debrief 2024</a:t>
            </a:r>
            <a:endParaRPr sz="700"/>
          </a:p>
        </p:txBody>
      </p:sp>
      <p:sp>
        <p:nvSpPr>
          <p:cNvPr id="198" name="Google Shape;198;p31"/>
          <p:cNvSpPr txBox="1">
            <a:spLocks noGrp="1"/>
          </p:cNvSpPr>
          <p:nvPr>
            <p:ph type="body" idx="1"/>
          </p:nvPr>
        </p:nvSpPr>
        <p:spPr>
          <a:xfrm>
            <a:off x="3152400" y="365150"/>
            <a:ext cx="5793600" cy="4710300"/>
          </a:xfrm>
          <a:prstGeom prst="rect">
            <a:avLst/>
          </a:prstGeom>
        </p:spPr>
        <p:txBody>
          <a:bodyPr spcFirstLastPara="1" wrap="square" lIns="68575" tIns="34275" rIns="68575" bIns="34275" anchor="ctr" anchorCtr="0">
            <a:noAutofit/>
          </a:bodyPr>
          <a:lstStyle/>
          <a:p>
            <a:pPr marL="158750" indent="0">
              <a:lnSpc>
                <a:spcPct val="114999"/>
              </a:lnSpc>
              <a:spcBef>
                <a:spcPts val="0"/>
              </a:spcBef>
              <a:buClr>
                <a:schemeClr val="dk1"/>
              </a:buClr>
              <a:buSzPts val="1100"/>
              <a:buNone/>
            </a:pPr>
            <a:endParaRPr lang="en-US" sz="1100" b="1">
              <a:solidFill>
                <a:schemeClr val="dk1"/>
              </a:solidFill>
              <a:highlight>
                <a:srgbClr val="FFFFFF"/>
              </a:highlight>
            </a:endParaRPr>
          </a:p>
          <a:p>
            <a:pPr indent="-298450">
              <a:lnSpc>
                <a:spcPct val="114999"/>
              </a:lnSpc>
              <a:spcBef>
                <a:spcPts val="0"/>
              </a:spcBef>
              <a:buClr>
                <a:schemeClr val="dk1"/>
              </a:buClr>
              <a:buSzPts val="1100"/>
              <a:buChar char="●"/>
            </a:pPr>
            <a:r>
              <a:rPr lang="en-US" sz="1100" b="1">
                <a:solidFill>
                  <a:schemeClr val="accent1">
                    <a:lumMod val="75000"/>
                  </a:schemeClr>
                </a:solidFill>
                <a:highlight>
                  <a:srgbClr val="FFFFFF"/>
                </a:highlight>
              </a:rPr>
              <a:t>Graduate Admissions Best Practices </a:t>
            </a:r>
          </a:p>
          <a:p>
            <a:pPr lvl="1" indent="-298450">
              <a:lnSpc>
                <a:spcPct val="114999"/>
              </a:lnSpc>
              <a:spcBef>
                <a:spcPts val="0"/>
              </a:spcBef>
              <a:buClr>
                <a:schemeClr val="dk1"/>
              </a:buClr>
              <a:buSzPts val="1100"/>
              <a:buChar char="●"/>
            </a:pPr>
            <a:r>
              <a:rPr lang="en-US" sz="1000" b="1">
                <a:solidFill>
                  <a:schemeClr val="accent1">
                    <a:lumMod val="75000"/>
                  </a:schemeClr>
                </a:solidFill>
                <a:highlight>
                  <a:srgbClr val="FFFFFF"/>
                </a:highlight>
              </a:rPr>
              <a:t>Communication best practices</a:t>
            </a:r>
          </a:p>
          <a:p>
            <a:pPr lvl="1" indent="-298450">
              <a:lnSpc>
                <a:spcPct val="114999"/>
              </a:lnSpc>
              <a:spcBef>
                <a:spcPts val="0"/>
              </a:spcBef>
              <a:buClr>
                <a:schemeClr val="dk1"/>
              </a:buClr>
              <a:buSzPts val="1100"/>
              <a:buChar char="●"/>
            </a:pPr>
            <a:r>
              <a:rPr lang="en-US" sz="1000" b="1">
                <a:solidFill>
                  <a:schemeClr val="accent1">
                    <a:lumMod val="75000"/>
                  </a:schemeClr>
                </a:solidFill>
                <a:highlight>
                  <a:srgbClr val="FFFFFF"/>
                </a:highlight>
              </a:rPr>
              <a:t>Cohort closes early</a:t>
            </a:r>
          </a:p>
          <a:p>
            <a:pPr lvl="1" indent="-298450">
              <a:lnSpc>
                <a:spcPct val="114999"/>
              </a:lnSpc>
              <a:spcBef>
                <a:spcPts val="0"/>
              </a:spcBef>
              <a:buClr>
                <a:schemeClr val="dk1"/>
              </a:buClr>
              <a:buSzPts val="1100"/>
              <a:buChar char="●"/>
            </a:pPr>
            <a:r>
              <a:rPr lang="en-US" sz="1000" b="1">
                <a:solidFill>
                  <a:schemeClr val="accent1">
                    <a:lumMod val="75000"/>
                  </a:schemeClr>
                </a:solidFill>
                <a:highlight>
                  <a:srgbClr val="FFFFFF"/>
                </a:highlight>
              </a:rPr>
              <a:t>Rolling admissions practices</a:t>
            </a:r>
            <a:endParaRPr lang="en-US" sz="1100" b="1">
              <a:solidFill>
                <a:schemeClr val="accent1">
                  <a:lumMod val="75000"/>
                </a:schemeClr>
              </a:solidFill>
              <a:highlight>
                <a:srgbClr val="FFFFFF"/>
              </a:highlight>
            </a:endParaRPr>
          </a:p>
          <a:p>
            <a:pPr marL="914400" lvl="0" indent="0" algn="l" rtl="0">
              <a:lnSpc>
                <a:spcPct val="115000"/>
              </a:lnSpc>
              <a:spcBef>
                <a:spcPts val="0"/>
              </a:spcBef>
              <a:spcAft>
                <a:spcPts val="0"/>
              </a:spcAft>
              <a:buNone/>
            </a:pPr>
            <a:endParaRPr sz="8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err="1">
                <a:solidFill>
                  <a:schemeClr val="dk1"/>
                </a:solidFill>
              </a:rPr>
              <a:t>GradSlate</a:t>
            </a:r>
            <a:r>
              <a:rPr lang="en-US" sz="1100" b="1">
                <a:solidFill>
                  <a:schemeClr val="dk1"/>
                </a:solidFill>
              </a:rPr>
              <a:t> User Portal	</a:t>
            </a:r>
            <a:endParaRPr sz="1100" b="1">
              <a:solidFill>
                <a:schemeClr val="dk1"/>
              </a:solidFill>
              <a:highlight>
                <a:srgbClr val="FFFF00"/>
              </a:highlight>
            </a:endParaRPr>
          </a:p>
          <a:p>
            <a:pPr marL="1371600" lvl="2" indent="-298450" algn="l" rtl="0">
              <a:lnSpc>
                <a:spcPct val="115000"/>
              </a:lnSpc>
              <a:spcBef>
                <a:spcPts val="0"/>
              </a:spcBef>
              <a:spcAft>
                <a:spcPts val="0"/>
              </a:spcAft>
              <a:buClr>
                <a:schemeClr val="dk1"/>
              </a:buClr>
              <a:buSzPts val="1100"/>
              <a:buFont typeface="Arial"/>
              <a:buChar char="■"/>
            </a:pPr>
            <a:r>
              <a:rPr lang="en-US" sz="1100" b="1">
                <a:solidFill>
                  <a:schemeClr val="dk1"/>
                </a:solidFill>
                <a:highlight>
                  <a:schemeClr val="lt1"/>
                </a:highlight>
              </a:rPr>
              <a:t>Data Tab</a:t>
            </a:r>
            <a:r>
              <a:rPr lang="en-US" sz="1100">
                <a:solidFill>
                  <a:schemeClr val="dk1"/>
                </a:solidFill>
                <a:highlight>
                  <a:schemeClr val="lt1"/>
                </a:highlight>
              </a:rPr>
              <a:t>- Queries and Reports</a:t>
            </a:r>
            <a:endParaRPr sz="1100">
              <a:solidFill>
                <a:schemeClr val="dk1"/>
              </a:solidFill>
              <a:highlight>
                <a:schemeClr val="lt1"/>
              </a:highlight>
            </a:endParaRPr>
          </a:p>
          <a:p>
            <a:pPr marL="1371600" lvl="2" indent="-298450" algn="l" rtl="0">
              <a:lnSpc>
                <a:spcPct val="115000"/>
              </a:lnSpc>
              <a:spcBef>
                <a:spcPts val="0"/>
              </a:spcBef>
              <a:spcAft>
                <a:spcPts val="0"/>
              </a:spcAft>
              <a:buClr>
                <a:schemeClr val="dk1"/>
              </a:buClr>
              <a:buSzPts val="1100"/>
              <a:buFont typeface="Arial"/>
              <a:buChar char="■"/>
            </a:pPr>
            <a:r>
              <a:rPr lang="en-US" sz="1100" b="1">
                <a:solidFill>
                  <a:schemeClr val="dk1"/>
                </a:solidFill>
                <a:highlight>
                  <a:schemeClr val="lt1"/>
                </a:highlight>
              </a:rPr>
              <a:t>Forms Tab</a:t>
            </a:r>
            <a:r>
              <a:rPr lang="en-US" sz="1100">
                <a:solidFill>
                  <a:schemeClr val="dk1"/>
                </a:solidFill>
                <a:highlight>
                  <a:schemeClr val="lt1"/>
                </a:highlight>
              </a:rPr>
              <a:t>- Updating Application Requirements/Program Details</a:t>
            </a:r>
            <a:endParaRPr sz="1100">
              <a:solidFill>
                <a:schemeClr val="dk1"/>
              </a:solidFill>
              <a:highlight>
                <a:schemeClr val="lt1"/>
              </a:highlight>
            </a:endParaRPr>
          </a:p>
          <a:p>
            <a:pPr marL="1371600" lvl="2" indent="-298450" algn="l" rtl="0">
              <a:lnSpc>
                <a:spcPct val="115000"/>
              </a:lnSpc>
              <a:spcBef>
                <a:spcPts val="0"/>
              </a:spcBef>
              <a:spcAft>
                <a:spcPts val="0"/>
              </a:spcAft>
              <a:buClr>
                <a:schemeClr val="dk1"/>
              </a:buClr>
              <a:buSzPts val="1100"/>
              <a:buChar char="■"/>
            </a:pPr>
            <a:r>
              <a:rPr lang="en-US" sz="1100" b="1">
                <a:solidFill>
                  <a:schemeClr val="dk1"/>
                </a:solidFill>
                <a:highlight>
                  <a:schemeClr val="lt1"/>
                </a:highlight>
              </a:rPr>
              <a:t>Documentation Tab</a:t>
            </a:r>
            <a:r>
              <a:rPr lang="en-US" sz="1100">
                <a:solidFill>
                  <a:schemeClr val="dk1"/>
                </a:solidFill>
                <a:highlight>
                  <a:schemeClr val="lt1"/>
                </a:highlight>
              </a:rPr>
              <a:t>- Where to find help and resources?</a:t>
            </a:r>
            <a:endParaRPr sz="1100">
              <a:solidFill>
                <a:schemeClr val="dk1"/>
              </a:solidFill>
              <a:highlight>
                <a:schemeClr val="lt1"/>
              </a:highlight>
            </a:endParaRPr>
          </a:p>
          <a:p>
            <a:pPr marL="457200" lvl="0" indent="-298450" algn="l" rtl="0">
              <a:lnSpc>
                <a:spcPct val="115000"/>
              </a:lnSpc>
              <a:spcBef>
                <a:spcPts val="0"/>
              </a:spcBef>
              <a:spcAft>
                <a:spcPts val="0"/>
              </a:spcAft>
              <a:buClr>
                <a:schemeClr val="dk1"/>
              </a:buClr>
              <a:buSzPts val="1100"/>
              <a:buChar char="●"/>
            </a:pPr>
            <a:r>
              <a:rPr lang="en-US" sz="1100" b="1">
                <a:solidFill>
                  <a:schemeClr val="dk1"/>
                </a:solidFill>
                <a:highlight>
                  <a:srgbClr val="FFFFFF"/>
                </a:highlight>
              </a:rPr>
              <a:t>Reminders</a:t>
            </a:r>
            <a:endParaRPr sz="1100" b="1">
              <a:solidFill>
                <a:schemeClr val="dk1"/>
              </a:solidFill>
              <a:highlight>
                <a:srgbClr val="FFFF00"/>
              </a:highlight>
            </a:endParaRPr>
          </a:p>
          <a:p>
            <a:pPr lvl="1" indent="-298450">
              <a:lnSpc>
                <a:spcPct val="115000"/>
              </a:lnSpc>
              <a:spcBef>
                <a:spcPts val="0"/>
              </a:spcBef>
              <a:buClr>
                <a:schemeClr val="dk1"/>
              </a:buClr>
              <a:buSzPts val="1100"/>
              <a:buFont typeface="Arial"/>
              <a:buChar char="○"/>
            </a:pPr>
            <a:r>
              <a:rPr lang="en-US" sz="1100">
                <a:solidFill>
                  <a:schemeClr val="dk1"/>
                </a:solidFill>
              </a:rPr>
              <a:t>Late Arrival Process</a:t>
            </a:r>
          </a:p>
          <a:p>
            <a:pPr lvl="1" indent="-298450">
              <a:lnSpc>
                <a:spcPct val="115000"/>
              </a:lnSpc>
              <a:spcBef>
                <a:spcPts val="0"/>
              </a:spcBef>
              <a:buClr>
                <a:schemeClr val="dk1"/>
              </a:buClr>
              <a:buSzPts val="1100"/>
              <a:buFont typeface="Arial"/>
              <a:buChar char="○"/>
            </a:pPr>
            <a:r>
              <a:rPr lang="en-US" sz="1100">
                <a:solidFill>
                  <a:schemeClr val="dk1"/>
                </a:solidFill>
                <a:highlight>
                  <a:schemeClr val="lt1"/>
                </a:highlight>
              </a:rPr>
              <a:t>Export Control</a:t>
            </a:r>
            <a:endParaRPr lang="en-US" sz="1100">
              <a:solidFill>
                <a:schemeClr val="dk1"/>
              </a:solidFill>
            </a:endParaRPr>
          </a:p>
          <a:p>
            <a:pPr marL="914400" lvl="1" indent="-298450" algn="l" rtl="0">
              <a:lnSpc>
                <a:spcPct val="115000"/>
              </a:lnSpc>
              <a:spcBef>
                <a:spcPts val="0"/>
              </a:spcBef>
              <a:spcAft>
                <a:spcPts val="0"/>
              </a:spcAft>
              <a:buClr>
                <a:schemeClr val="dk1"/>
              </a:buClr>
              <a:buSzPts val="1100"/>
              <a:buFont typeface="Arial"/>
              <a:buChar char="○"/>
            </a:pPr>
            <a:r>
              <a:rPr lang="en-US" sz="1100">
                <a:solidFill>
                  <a:schemeClr val="dk1"/>
                </a:solidFill>
                <a:highlight>
                  <a:schemeClr val="lt1"/>
                </a:highlight>
              </a:rPr>
              <a:t>Program Fee Waivers</a:t>
            </a:r>
            <a:endParaRPr lang="en-US"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Font typeface="Arial"/>
              <a:buChar char="○"/>
            </a:pPr>
            <a:r>
              <a:rPr lang="en-US" sz="1100">
                <a:solidFill>
                  <a:schemeClr val="dk1"/>
                </a:solidFill>
                <a:highlight>
                  <a:schemeClr val="lt1"/>
                </a:highlight>
              </a:rPr>
              <a:t>Applicants Switching Programs</a:t>
            </a:r>
            <a:endParaRPr lang="en-US"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Font typeface="Arial"/>
              <a:buChar char="○"/>
            </a:pPr>
            <a:r>
              <a:rPr lang="en-US" sz="1100">
                <a:solidFill>
                  <a:schemeClr val="dk1"/>
                </a:solidFill>
                <a:highlight>
                  <a:schemeClr val="lt1"/>
                </a:highlight>
              </a:rPr>
              <a:t>What to do when a staff member is also an applicant</a:t>
            </a:r>
            <a:endParaRPr sz="1100">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Font typeface="Arial"/>
              <a:buChar char="○"/>
            </a:pPr>
            <a:r>
              <a:rPr lang="en-US" sz="1100">
                <a:solidFill>
                  <a:schemeClr val="dk1"/>
                </a:solidFill>
              </a:rPr>
              <a:t>Application Deadlines</a:t>
            </a:r>
            <a:endParaRPr sz="1100">
              <a:solidFill>
                <a:schemeClr val="dk1"/>
              </a:solidFill>
            </a:endParaRPr>
          </a:p>
          <a:p>
            <a:pPr marL="1371600" lvl="2" indent="-298450" algn="l" rtl="0">
              <a:lnSpc>
                <a:spcPct val="115000"/>
              </a:lnSpc>
              <a:spcBef>
                <a:spcPts val="0"/>
              </a:spcBef>
              <a:spcAft>
                <a:spcPts val="0"/>
              </a:spcAft>
              <a:buClr>
                <a:schemeClr val="dk1"/>
              </a:buClr>
              <a:buSzPts val="1100"/>
              <a:buChar char="■"/>
            </a:pPr>
            <a:r>
              <a:rPr lang="en-US" sz="1100">
                <a:solidFill>
                  <a:schemeClr val="dk1"/>
                </a:solidFill>
                <a:highlight>
                  <a:schemeClr val="lt1"/>
                </a:highlight>
              </a:rPr>
              <a:t>When to enter decisions?</a:t>
            </a:r>
            <a:endParaRPr sz="1100">
              <a:solidFill>
                <a:schemeClr val="dk1"/>
              </a:solidFill>
              <a:highlight>
                <a:schemeClr val="lt1"/>
              </a:highlight>
            </a:endParaRPr>
          </a:p>
          <a:p>
            <a:pPr lvl="1" indent="-298450">
              <a:lnSpc>
                <a:spcPct val="115000"/>
              </a:lnSpc>
              <a:spcBef>
                <a:spcPts val="0"/>
              </a:spcBef>
              <a:buClr>
                <a:schemeClr val="dk1"/>
              </a:buClr>
              <a:buSzPts val="1100"/>
              <a:buChar char="○"/>
            </a:pPr>
            <a:r>
              <a:rPr lang="en-US" sz="1100">
                <a:solidFill>
                  <a:schemeClr val="dk1"/>
                </a:solidFill>
              </a:rPr>
              <a:t>Term Open/Close for Applicants </a:t>
            </a:r>
          </a:p>
          <a:p>
            <a:pPr marL="914400" lvl="1" indent="-298450" algn="l" rtl="0">
              <a:lnSpc>
                <a:spcPct val="115000"/>
              </a:lnSpc>
              <a:spcBef>
                <a:spcPts val="0"/>
              </a:spcBef>
              <a:spcAft>
                <a:spcPts val="0"/>
              </a:spcAft>
              <a:buClr>
                <a:schemeClr val="dk1"/>
              </a:buClr>
              <a:buSzPts val="1100"/>
              <a:buChar char="○"/>
            </a:pPr>
            <a:r>
              <a:rPr lang="en-US" sz="1100">
                <a:solidFill>
                  <a:schemeClr val="dk1"/>
                </a:solidFill>
              </a:rPr>
              <a:t>Deferral/Withdrawal </a:t>
            </a:r>
            <a:endParaRPr sz="1100">
              <a:solidFill>
                <a:schemeClr val="dk1"/>
              </a:solidFill>
            </a:endParaRPr>
          </a:p>
          <a:p>
            <a:pPr lvl="0" indent="0" algn="l" rtl="0">
              <a:lnSpc>
                <a:spcPct val="115000"/>
              </a:lnSpc>
              <a:spcBef>
                <a:spcPts val="0"/>
              </a:spcBef>
              <a:spcAft>
                <a:spcPts val="0"/>
              </a:spcAft>
              <a:buNone/>
            </a:pPr>
            <a:endParaRPr lang="en-US"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en-US" sz="1100" b="1">
                <a:solidFill>
                  <a:schemeClr val="dk1"/>
                </a:solidFill>
              </a:rPr>
              <a:t>Questions? Comments? Feedback?</a:t>
            </a:r>
            <a:endParaRPr sz="1100" b="1">
              <a:solidFill>
                <a:schemeClr val="dk1"/>
              </a:solidFill>
            </a:endParaRPr>
          </a:p>
        </p:txBody>
      </p:sp>
      <p:sp>
        <p:nvSpPr>
          <p:cNvPr id="2" name="Slide Number Placeholder 1">
            <a:extLst>
              <a:ext uri="{FF2B5EF4-FFF2-40B4-BE49-F238E27FC236}">
                <a16:creationId xmlns:a16="http://schemas.microsoft.com/office/drawing/2014/main" id="{B354ECBF-E06B-9DD1-AAD3-5644EFB46E00}"/>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73"/>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What to do when a staff member is also an applicant?</a:t>
            </a:r>
            <a:endParaRPr>
              <a:solidFill>
                <a:schemeClr val="dk1"/>
              </a:solidFill>
            </a:endParaRPr>
          </a:p>
        </p:txBody>
      </p:sp>
      <p:sp>
        <p:nvSpPr>
          <p:cNvPr id="527" name="Google Shape;527;p73"/>
          <p:cNvSpPr txBox="1">
            <a:spLocks noGrp="1"/>
          </p:cNvSpPr>
          <p:nvPr>
            <p:ph type="body" idx="1"/>
          </p:nvPr>
        </p:nvSpPr>
        <p:spPr>
          <a:xfrm>
            <a:off x="435900" y="1479675"/>
            <a:ext cx="8272200" cy="3277800"/>
          </a:xfrm>
          <a:prstGeom prst="rect">
            <a:avLst/>
          </a:prstGeom>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457200" lvl="0" indent="-304800" algn="l" rtl="0">
              <a:spcBef>
                <a:spcPts val="300"/>
              </a:spcBef>
              <a:spcAft>
                <a:spcPts val="0"/>
              </a:spcAft>
              <a:buClr>
                <a:schemeClr val="dk1"/>
              </a:buClr>
              <a:buSzPts val="1200"/>
              <a:buChar char="●"/>
            </a:pPr>
            <a:r>
              <a:rPr lang="en-US" sz="1200" b="1">
                <a:solidFill>
                  <a:schemeClr val="dk1"/>
                </a:solidFill>
              </a:rPr>
              <a:t>If staff applying to any graduate program:</a:t>
            </a:r>
            <a:endParaRPr sz="1200" b="1">
              <a:solidFill>
                <a:schemeClr val="dk1"/>
              </a:solidFill>
            </a:endParaRPr>
          </a:p>
          <a:p>
            <a:pPr marL="914400" marR="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Use different email address than test application, record does not get merged with test record.</a:t>
            </a:r>
            <a:endParaRPr sz="1200">
              <a:solidFill>
                <a:schemeClr val="dk1"/>
              </a:solidFill>
              <a:highlight>
                <a:schemeClr val="lt1"/>
              </a:highlight>
            </a:endParaRPr>
          </a:p>
          <a:p>
            <a:pPr marL="914400" marR="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Staff can tell if real application is on their test record by new test record markers in application and Application Status Portal.</a:t>
            </a:r>
            <a:r>
              <a:rPr lang="en-US" sz="1200">
                <a:solidFill>
                  <a:schemeClr val="dk1"/>
                </a:solidFill>
              </a:rPr>
              <a:t> </a:t>
            </a:r>
            <a:endParaRPr sz="1200">
              <a:solidFill>
                <a:schemeClr val="dk1"/>
              </a:solidFill>
            </a:endParaRPr>
          </a:p>
          <a:p>
            <a:pPr marL="0" lvl="0" indent="0" algn="l" rtl="0">
              <a:spcBef>
                <a:spcPts val="1200"/>
              </a:spcBef>
              <a:spcAft>
                <a:spcPts val="0"/>
              </a:spcAft>
              <a:buNone/>
            </a:pPr>
            <a:endParaRPr sz="1200"/>
          </a:p>
          <a:p>
            <a:pPr marL="457200" lvl="0" indent="-304800" algn="l" rtl="0">
              <a:spcBef>
                <a:spcPts val="500"/>
              </a:spcBef>
              <a:spcAft>
                <a:spcPts val="0"/>
              </a:spcAft>
              <a:buClr>
                <a:schemeClr val="dk1"/>
              </a:buClr>
              <a:buSzPts val="1200"/>
              <a:buChar char="●"/>
            </a:pPr>
            <a:r>
              <a:rPr lang="en-US" sz="1200" b="1">
                <a:solidFill>
                  <a:schemeClr val="dk1"/>
                </a:solidFill>
              </a:rPr>
              <a:t>If staff applying to a program they administer… </a:t>
            </a:r>
            <a:endParaRPr sz="1200" b="1">
              <a:solidFill>
                <a:schemeClr val="dk1"/>
              </a:solidFill>
            </a:endParaRPr>
          </a:p>
          <a:p>
            <a:pPr marL="91440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Program needs to think carefully, staff member must not be involved in admissions decisions. </a:t>
            </a:r>
            <a:endParaRPr sz="1200">
              <a:solidFill>
                <a:schemeClr val="dk1"/>
              </a:solidFill>
              <a:highlight>
                <a:schemeClr val="lt1"/>
              </a:highlight>
            </a:endParaRPr>
          </a:p>
          <a:p>
            <a:pPr marL="91440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There may be issues with applicant seeing their own reader review comments from faculty.</a:t>
            </a:r>
            <a:endParaRPr sz="1200">
              <a:solidFill>
                <a:schemeClr val="dk1"/>
              </a:solidFill>
              <a:highlight>
                <a:schemeClr val="lt1"/>
              </a:highlight>
            </a:endParaRPr>
          </a:p>
          <a:p>
            <a:pPr marL="91440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Could potentially influence cohort for other applicants.</a:t>
            </a:r>
            <a:endParaRPr sz="1200">
              <a:solidFill>
                <a:schemeClr val="dk1"/>
              </a:solidFill>
              <a:highlight>
                <a:schemeClr val="lt1"/>
              </a:highlight>
            </a:endParaRPr>
          </a:p>
          <a:p>
            <a:pPr marL="91440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Be aware of power conflicts this could create if staff member is admitted. (Supervisors, potential instructors etc.)</a:t>
            </a:r>
            <a:endParaRPr sz="1200">
              <a:solidFill>
                <a:schemeClr val="dk1"/>
              </a:solidFill>
              <a:highlight>
                <a:schemeClr val="lt1"/>
              </a:highlight>
            </a:endParaRPr>
          </a:p>
          <a:p>
            <a:pPr marL="91440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Let TGS know as soon as possible to change user permissions.</a:t>
            </a:r>
            <a:endParaRPr sz="1200">
              <a:solidFill>
                <a:schemeClr val="dk1"/>
              </a:solidFill>
              <a:highlight>
                <a:schemeClr val="lt1"/>
              </a:highlight>
            </a:endParaRPr>
          </a:p>
          <a:p>
            <a:pPr marL="914400" lvl="1" indent="-304800" algn="l" rtl="0">
              <a:lnSpc>
                <a:spcPct val="115000"/>
              </a:lnSpc>
              <a:spcBef>
                <a:spcPts val="0"/>
              </a:spcBef>
              <a:spcAft>
                <a:spcPts val="0"/>
              </a:spcAft>
              <a:buClr>
                <a:schemeClr val="dk1"/>
              </a:buClr>
              <a:buSzPts val="1200"/>
              <a:buFont typeface="Arial"/>
              <a:buChar char="○"/>
            </a:pPr>
            <a:r>
              <a:rPr lang="en-US" sz="1200">
                <a:solidFill>
                  <a:schemeClr val="dk1"/>
                </a:solidFill>
                <a:highlight>
                  <a:schemeClr val="lt1"/>
                </a:highlight>
              </a:rPr>
              <a:t>Only for current admissions cycle, after cycle ends, permissions can be updated.</a:t>
            </a:r>
            <a:endParaRPr sz="1200">
              <a:solidFill>
                <a:schemeClr val="dk1"/>
              </a:solidFill>
              <a:highlight>
                <a:schemeClr val="lt1"/>
              </a:highlight>
            </a:endParaRPr>
          </a:p>
          <a:p>
            <a:pPr marL="914400" lvl="1" indent="-304800" algn="l" rtl="0">
              <a:lnSpc>
                <a:spcPct val="110000"/>
              </a:lnSpc>
              <a:spcBef>
                <a:spcPts val="0"/>
              </a:spcBef>
              <a:spcAft>
                <a:spcPts val="0"/>
              </a:spcAft>
              <a:buClr>
                <a:schemeClr val="dk1"/>
              </a:buClr>
              <a:buSzPts val="1200"/>
              <a:buChar char="○"/>
            </a:pPr>
            <a:r>
              <a:rPr lang="en-US" sz="1200">
                <a:solidFill>
                  <a:schemeClr val="dk1"/>
                </a:solidFill>
                <a:highlight>
                  <a:schemeClr val="lt1"/>
                </a:highlight>
              </a:rPr>
              <a:t>TGS will review these situations case by case.</a:t>
            </a:r>
            <a:endParaRPr sz="1200">
              <a:solidFill>
                <a:schemeClr val="dk1"/>
              </a:solidFill>
              <a:highlight>
                <a:schemeClr val="lt1"/>
              </a:highlight>
            </a:endParaRPr>
          </a:p>
        </p:txBody>
      </p:sp>
      <p:sp>
        <p:nvSpPr>
          <p:cNvPr id="2" name="Slide Number Placeholder 1">
            <a:extLst>
              <a:ext uri="{FF2B5EF4-FFF2-40B4-BE49-F238E27FC236}">
                <a16:creationId xmlns:a16="http://schemas.microsoft.com/office/drawing/2014/main" id="{69EAA355-B158-98B5-D178-D9701B1F5A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4"/>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What to do when a staff member is also an applicant? </a:t>
            </a:r>
            <a:endParaRPr dirty="0">
              <a:solidFill>
                <a:schemeClr val="dk1"/>
              </a:solidFill>
              <a:highlight>
                <a:srgbClr val="FFFF00"/>
              </a:highlight>
            </a:endParaRPr>
          </a:p>
        </p:txBody>
      </p:sp>
      <p:pic>
        <p:nvPicPr>
          <p:cNvPr id="535" name="Google Shape;535;p74" descr="A screenshot of the &quot;Instructions&quot; page within the Slate application portal."/>
          <p:cNvPicPr preferRelativeResize="0"/>
          <p:nvPr/>
        </p:nvPicPr>
        <p:blipFill>
          <a:blip r:embed="rId3">
            <a:alphaModFix/>
          </a:blip>
          <a:stretch>
            <a:fillRect/>
          </a:stretch>
        </p:blipFill>
        <p:spPr>
          <a:xfrm>
            <a:off x="203975" y="2355974"/>
            <a:ext cx="8839204" cy="2158009"/>
          </a:xfrm>
          <a:prstGeom prst="rect">
            <a:avLst/>
          </a:prstGeom>
          <a:noFill/>
          <a:ln w="9525" cap="flat" cmpd="sng">
            <a:solidFill>
              <a:schemeClr val="dk1"/>
            </a:solidFill>
            <a:prstDash val="solid"/>
            <a:round/>
            <a:headEnd type="none" w="sm" len="sm"/>
            <a:tailEnd type="none" w="sm" len="sm"/>
          </a:ln>
        </p:spPr>
      </p:pic>
      <p:sp>
        <p:nvSpPr>
          <p:cNvPr id="536" name="Google Shape;536;p74">
            <a:extLst>
              <a:ext uri="{C183D7F6-B498-43B3-948B-1728B52AA6E4}">
                <adec:decorative xmlns:adec="http://schemas.microsoft.com/office/drawing/2017/decorative" val="1"/>
              </a:ext>
            </a:extLst>
          </p:cNvPr>
          <p:cNvSpPr txBox="1"/>
          <p:nvPr/>
        </p:nvSpPr>
        <p:spPr>
          <a:xfrm>
            <a:off x="593000" y="1340675"/>
            <a:ext cx="755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37" name="Google Shape;537;p74"/>
          <p:cNvSpPr txBox="1">
            <a:spLocks noGrp="1"/>
          </p:cNvSpPr>
          <p:nvPr>
            <p:ph type="body" idx="1"/>
          </p:nvPr>
        </p:nvSpPr>
        <p:spPr>
          <a:xfrm>
            <a:off x="487469" y="1602098"/>
            <a:ext cx="8272200" cy="27258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solidFill>
                  <a:schemeClr val="dk1"/>
                </a:solidFill>
              </a:rPr>
              <a:t>Staff members can now see that they are applying on their test record, when they log in with their uconn.edu email address that is associated with their test record:</a:t>
            </a:r>
            <a:endParaRPr sz="1400">
              <a:solidFill>
                <a:schemeClr val="dk1"/>
              </a:solidFill>
            </a:endParaRPr>
          </a:p>
          <a:p>
            <a:pPr marL="0" lvl="0" indent="0" algn="l" rtl="0">
              <a:spcBef>
                <a:spcPts val="300"/>
              </a:spcBef>
              <a:spcAft>
                <a:spcPts val="500"/>
              </a:spcAft>
              <a:buNone/>
            </a:pPr>
            <a:endParaRPr sz="1400">
              <a:solidFill>
                <a:srgbClr val="000000"/>
              </a:solidFill>
            </a:endParaRPr>
          </a:p>
        </p:txBody>
      </p:sp>
      <p:sp>
        <p:nvSpPr>
          <p:cNvPr id="2" name="Slide Number Placeholder 1">
            <a:extLst>
              <a:ext uri="{FF2B5EF4-FFF2-40B4-BE49-F238E27FC236}">
                <a16:creationId xmlns:a16="http://schemas.microsoft.com/office/drawing/2014/main" id="{1E7353DE-65B9-EA41-692F-36A3D68387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5"/>
          <p:cNvSpPr txBox="1">
            <a:spLocks noGrp="1"/>
          </p:cNvSpPr>
          <p:nvPr>
            <p:ph type="title"/>
          </p:nvPr>
        </p:nvSpPr>
        <p:spPr>
          <a:xfrm>
            <a:off x="435900" y="526621"/>
            <a:ext cx="8272200" cy="44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What to do when a staff member is also an applicant?  </a:t>
            </a:r>
            <a:endParaRPr dirty="0">
              <a:solidFill>
                <a:schemeClr val="dk1"/>
              </a:solidFill>
              <a:highlight>
                <a:srgbClr val="FFFF00"/>
              </a:highlight>
            </a:endParaRPr>
          </a:p>
        </p:txBody>
      </p:sp>
      <p:sp>
        <p:nvSpPr>
          <p:cNvPr id="545" name="Google Shape;545;p75"/>
          <p:cNvSpPr txBox="1">
            <a:spLocks noGrp="1"/>
          </p:cNvSpPr>
          <p:nvPr>
            <p:ph type="body" idx="1"/>
          </p:nvPr>
        </p:nvSpPr>
        <p:spPr>
          <a:xfrm>
            <a:off x="435900" y="1755650"/>
            <a:ext cx="1809900" cy="30624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solidFill>
                  <a:schemeClr val="dk1"/>
                </a:solidFill>
              </a:rPr>
              <a:t>Test record marker will also show on Application Status Portal:</a:t>
            </a:r>
            <a:endParaRPr/>
          </a:p>
        </p:txBody>
      </p:sp>
      <p:pic>
        <p:nvPicPr>
          <p:cNvPr id="544" name="Google Shape;544;p75" descr="A screenshot of the Application Status Portal."/>
          <p:cNvPicPr preferRelativeResize="0"/>
          <p:nvPr/>
        </p:nvPicPr>
        <p:blipFill>
          <a:blip r:embed="rId3">
            <a:alphaModFix/>
          </a:blip>
          <a:stretch>
            <a:fillRect/>
          </a:stretch>
        </p:blipFill>
        <p:spPr>
          <a:xfrm>
            <a:off x="2245675" y="1596800"/>
            <a:ext cx="6590300" cy="3221125"/>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C319F8CD-9612-BCB5-0B6C-0524074B23E6}"/>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6"/>
          <p:cNvSpPr txBox="1">
            <a:spLocks noGrp="1"/>
          </p:cNvSpPr>
          <p:nvPr>
            <p:ph type="title"/>
          </p:nvPr>
        </p:nvSpPr>
        <p:spPr>
          <a:xfrm>
            <a:off x="435895" y="1795463"/>
            <a:ext cx="8272200" cy="16107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3F3F3F"/>
              </a:buClr>
              <a:buSzPts val="2700"/>
              <a:buFont typeface="Arial Black"/>
              <a:buNone/>
            </a:pPr>
            <a:endParaRPr dirty="0">
              <a:highlight>
                <a:schemeClr val="lt2"/>
              </a:highlight>
            </a:endParaRPr>
          </a:p>
          <a:p>
            <a:pPr marL="0" lvl="0" indent="0" algn="l" rtl="0">
              <a:lnSpc>
                <a:spcPct val="100000"/>
              </a:lnSpc>
              <a:spcBef>
                <a:spcPts val="0"/>
              </a:spcBef>
              <a:spcAft>
                <a:spcPts val="0"/>
              </a:spcAft>
              <a:buClr>
                <a:srgbClr val="3F3F3F"/>
              </a:buClr>
              <a:buSzPts val="2700"/>
              <a:buFont typeface="Arial Black"/>
              <a:buNone/>
            </a:pPr>
            <a:endParaRPr sz="1700" i="1" dirty="0">
              <a:highlight>
                <a:srgbClr val="FFFF00"/>
              </a:highlight>
            </a:endParaRPr>
          </a:p>
          <a:p>
            <a:pPr marL="0" lvl="0" indent="0" algn="l" rtl="0">
              <a:lnSpc>
                <a:spcPct val="100000"/>
              </a:lnSpc>
              <a:spcBef>
                <a:spcPts val="0"/>
              </a:spcBef>
              <a:spcAft>
                <a:spcPts val="0"/>
              </a:spcAft>
              <a:buClr>
                <a:srgbClr val="3F3F3F"/>
              </a:buClr>
              <a:buSzPts val="2700"/>
              <a:buFont typeface="Arial Black"/>
              <a:buNone/>
            </a:pPr>
            <a:r>
              <a:rPr lang="en-US" dirty="0">
                <a:solidFill>
                  <a:schemeClr val="dk1"/>
                </a:solidFill>
              </a:rPr>
              <a:t>Application Deadlines</a:t>
            </a:r>
            <a:endParaRPr dirty="0">
              <a:solidFill>
                <a:schemeClr val="dk1"/>
              </a:solidFill>
            </a:endParaRPr>
          </a:p>
        </p:txBody>
      </p:sp>
      <p:sp>
        <p:nvSpPr>
          <p:cNvPr id="551" name="Google Shape;551;p76">
            <a:extLst>
              <a:ext uri="{C183D7F6-B498-43B3-948B-1728B52AA6E4}">
                <adec:decorative xmlns:adec="http://schemas.microsoft.com/office/drawing/2017/decorative" val="1"/>
              </a:ext>
            </a:extLst>
          </p:cNvPr>
          <p:cNvSpPr txBox="1">
            <a:spLocks noGrp="1"/>
          </p:cNvSpPr>
          <p:nvPr>
            <p:ph type="body" idx="1"/>
          </p:nvPr>
        </p:nvSpPr>
        <p:spPr>
          <a:xfrm>
            <a:off x="435894" y="3406063"/>
            <a:ext cx="8272200" cy="450300"/>
          </a:xfrm>
          <a:prstGeom prst="rect">
            <a:avLst/>
          </a:prstGeom>
          <a:noFill/>
          <a:ln>
            <a:noFill/>
          </a:ln>
        </p:spPr>
        <p:txBody>
          <a:bodyPr spcFirstLastPara="1" wrap="square" lIns="68575" tIns="34275" rIns="68575" bIns="34275" anchor="t" anchorCtr="0">
            <a:noAutofit/>
          </a:bodyPr>
          <a:lstStyle/>
          <a:p>
            <a:pPr marL="0" lvl="0" indent="0" algn="l" rtl="0">
              <a:lnSpc>
                <a:spcPct val="110000"/>
              </a:lnSpc>
              <a:spcBef>
                <a:spcPts val="0"/>
              </a:spcBef>
              <a:spcAft>
                <a:spcPts val="0"/>
              </a:spcAft>
              <a:buSzPts val="1200"/>
              <a:buNone/>
            </a:pPr>
            <a:endParaRPr/>
          </a:p>
          <a:p>
            <a:pPr marL="0" lvl="0" indent="0" algn="l" rtl="0">
              <a:lnSpc>
                <a:spcPct val="110000"/>
              </a:lnSpc>
              <a:spcBef>
                <a:spcPts val="700"/>
              </a:spcBef>
              <a:spcAft>
                <a:spcPts val="0"/>
              </a:spcAft>
              <a:buSzPts val="1200"/>
              <a:buNone/>
            </a:pPr>
            <a:endParaRPr/>
          </a:p>
        </p:txBody>
      </p:sp>
      <p:sp>
        <p:nvSpPr>
          <p:cNvPr id="2" name="Slide Number Placeholder 1">
            <a:extLst>
              <a:ext uri="{FF2B5EF4-FFF2-40B4-BE49-F238E27FC236}">
                <a16:creationId xmlns:a16="http://schemas.microsoft.com/office/drawing/2014/main" id="{89B1FDA1-7E6F-87A0-4D5F-30C130D20E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a:p>
        </p:txBody>
      </p:sp>
      <p:sp>
        <p:nvSpPr>
          <p:cNvPr id="3" name="TextBox 2">
            <a:extLst>
              <a:ext uri="{FF2B5EF4-FFF2-40B4-BE49-F238E27FC236}">
                <a16:creationId xmlns:a16="http://schemas.microsoft.com/office/drawing/2014/main" id="{B1450606-DE51-DC8C-C635-D192CFB00989}"/>
              </a:ext>
            </a:extLst>
          </p:cNvPr>
          <p:cNvSpPr txBox="1"/>
          <p:nvPr/>
        </p:nvSpPr>
        <p:spPr>
          <a:xfrm>
            <a:off x="7716982" y="3406063"/>
            <a:ext cx="845127" cy="307777"/>
          </a:xfrm>
          <a:prstGeom prst="rect">
            <a:avLst/>
          </a:prstGeom>
          <a:noFill/>
        </p:spPr>
        <p:txBody>
          <a:bodyPr wrap="square" rtlCol="0">
            <a:spAutoFit/>
          </a:bodyPr>
          <a:lstStyle/>
          <a:p>
            <a:r>
              <a:rPr lang="en-US"/>
              <a:t>HB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77"/>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Deadline Definitions</a:t>
            </a:r>
            <a:endParaRPr>
              <a:solidFill>
                <a:schemeClr val="dk1"/>
              </a:solidFill>
            </a:endParaRPr>
          </a:p>
        </p:txBody>
      </p:sp>
      <p:graphicFrame>
        <p:nvGraphicFramePr>
          <p:cNvPr id="559" name="Google Shape;559;p77"/>
          <p:cNvGraphicFramePr/>
          <p:nvPr>
            <p:extLst>
              <p:ext uri="{D42A27DB-BD31-4B8C-83A1-F6EECF244321}">
                <p14:modId xmlns:p14="http://schemas.microsoft.com/office/powerpoint/2010/main" val="3270175884"/>
              </p:ext>
            </p:extLst>
          </p:nvPr>
        </p:nvGraphicFramePr>
        <p:xfrm>
          <a:off x="485738" y="1641739"/>
          <a:ext cx="7943900" cy="2554309"/>
        </p:xfrm>
        <a:graphic>
          <a:graphicData uri="http://schemas.openxmlformats.org/drawingml/2006/table">
            <a:tbl>
              <a:tblPr firstRow="1">
                <a:noFill/>
                <a:tableStyleId>{65BE3E52-78C2-471F-8FF3-F45A2316CF03}</a:tableStyleId>
              </a:tblPr>
              <a:tblGrid>
                <a:gridCol w="2428150">
                  <a:extLst>
                    <a:ext uri="{9D8B030D-6E8A-4147-A177-3AD203B41FA5}">
                      <a16:colId xmlns:a16="http://schemas.microsoft.com/office/drawing/2014/main" val="20000"/>
                    </a:ext>
                  </a:extLst>
                </a:gridCol>
                <a:gridCol w="5515750">
                  <a:extLst>
                    <a:ext uri="{9D8B030D-6E8A-4147-A177-3AD203B41FA5}">
                      <a16:colId xmlns:a16="http://schemas.microsoft.com/office/drawing/2014/main" val="20001"/>
                    </a:ext>
                  </a:extLst>
                </a:gridCol>
              </a:tblGrid>
              <a:tr h="371725">
                <a:tc>
                  <a:txBody>
                    <a:bodyPr/>
                    <a:lstStyle/>
                    <a:p>
                      <a:pPr marL="0" lvl="0" indent="0" algn="ctr" rtl="0">
                        <a:lnSpc>
                          <a:spcPct val="115000"/>
                        </a:lnSpc>
                        <a:spcBef>
                          <a:spcPts val="0"/>
                        </a:spcBef>
                        <a:spcAft>
                          <a:spcPts val="0"/>
                        </a:spcAft>
                        <a:buNone/>
                      </a:pPr>
                      <a:r>
                        <a:rPr lang="en-US" b="1">
                          <a:solidFill>
                            <a:schemeClr val="dk1"/>
                          </a:solidFill>
                        </a:rPr>
                        <a:t>Deadline Type</a:t>
                      </a:r>
                      <a:endParaRPr sz="1400" b="1">
                        <a:solidFill>
                          <a:schemeClr val="dk1"/>
                        </a:solidFill>
                      </a:endParaRPr>
                    </a:p>
                  </a:txBody>
                  <a:tcPr marL="68575" marR="68575" marT="68575" marB="68575">
                    <a:solidFill>
                      <a:schemeClr val="lt2"/>
                    </a:solidFill>
                  </a:tcPr>
                </a:tc>
                <a:tc>
                  <a:txBody>
                    <a:bodyPr/>
                    <a:lstStyle/>
                    <a:p>
                      <a:pPr marL="0" lvl="0" indent="0" algn="ctr" rtl="0">
                        <a:lnSpc>
                          <a:spcPct val="115000"/>
                        </a:lnSpc>
                        <a:spcBef>
                          <a:spcPts val="0"/>
                        </a:spcBef>
                        <a:spcAft>
                          <a:spcPts val="0"/>
                        </a:spcAft>
                        <a:buNone/>
                      </a:pPr>
                      <a:r>
                        <a:rPr lang="en-US" b="1">
                          <a:solidFill>
                            <a:schemeClr val="dk1"/>
                          </a:solidFill>
                        </a:rPr>
                        <a:t>Definition</a:t>
                      </a:r>
                      <a:endParaRPr sz="1100" b="1">
                        <a:solidFill>
                          <a:schemeClr val="dk1"/>
                        </a:solidFill>
                      </a:endParaRPr>
                    </a:p>
                  </a:txBody>
                  <a:tcPr marL="68575" marR="68575" marT="68575" marB="68575">
                    <a:solidFill>
                      <a:schemeClr val="lt2"/>
                    </a:solidFill>
                  </a:tcPr>
                </a:tc>
                <a:extLst>
                  <a:ext uri="{0D108BD9-81ED-4DB2-BD59-A6C34878D82A}">
                    <a16:rowId xmlns:a16="http://schemas.microsoft.com/office/drawing/2014/main" val="10000"/>
                  </a:ext>
                </a:extLst>
              </a:tr>
              <a:tr h="327750">
                <a:tc>
                  <a:txBody>
                    <a:bodyPr/>
                    <a:lstStyle/>
                    <a:p>
                      <a:pPr marL="0" lvl="0" indent="0" algn="l" rtl="0">
                        <a:lnSpc>
                          <a:spcPct val="115000"/>
                        </a:lnSpc>
                        <a:spcBef>
                          <a:spcPts val="0"/>
                        </a:spcBef>
                        <a:spcAft>
                          <a:spcPts val="0"/>
                        </a:spcAft>
                        <a:buNone/>
                      </a:pPr>
                      <a:r>
                        <a:rPr lang="en-US">
                          <a:solidFill>
                            <a:schemeClr val="dk1"/>
                          </a:solidFill>
                        </a:rPr>
                        <a:t>Application Opens</a:t>
                      </a:r>
                      <a:endParaRPr sz="1400"/>
                    </a:p>
                  </a:txBody>
                  <a:tcPr marL="68575" marR="68575" marT="68575" marB="6857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chemeClr val="dk1"/>
                          </a:solidFill>
                        </a:rPr>
                        <a:t>First </a:t>
                      </a:r>
                      <a:r>
                        <a:rPr lang="en-US">
                          <a:solidFill>
                            <a:schemeClr val="dk1"/>
                          </a:solidFill>
                        </a:rPr>
                        <a:t>day to submit an application </a:t>
                      </a:r>
                      <a:endParaRPr sz="1400"/>
                    </a:p>
                  </a:txBody>
                  <a:tcPr marL="68575" marR="68575" marT="68575" marB="6857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13100">
                <a:tc>
                  <a:txBody>
                    <a:bodyPr/>
                    <a:lstStyle/>
                    <a:p>
                      <a:pPr marL="0" lvl="0" indent="0" algn="l" rtl="0">
                        <a:lnSpc>
                          <a:spcPct val="115000"/>
                        </a:lnSpc>
                        <a:spcBef>
                          <a:spcPts val="0"/>
                        </a:spcBef>
                        <a:spcAft>
                          <a:spcPts val="0"/>
                        </a:spcAft>
                        <a:buNone/>
                      </a:pPr>
                      <a:r>
                        <a:rPr lang="en-US">
                          <a:solidFill>
                            <a:schemeClr val="dk1"/>
                          </a:solidFill>
                        </a:rPr>
                        <a:t>Submission Deadline</a:t>
                      </a:r>
                      <a:endParaRPr sz="14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i="1">
                          <a:solidFill>
                            <a:schemeClr val="dk1"/>
                          </a:solidFill>
                        </a:rPr>
                        <a:t>Last </a:t>
                      </a:r>
                      <a:r>
                        <a:rPr lang="en-US">
                          <a:solidFill>
                            <a:schemeClr val="dk1"/>
                          </a:solidFill>
                        </a:rPr>
                        <a:t>day for the applicant to submit an application</a:t>
                      </a:r>
                      <a:endParaRPr>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35425">
                <a:tc>
                  <a:txBody>
                    <a:bodyPr/>
                    <a:lstStyle/>
                    <a:p>
                      <a:pPr marL="0" lvl="0" indent="0" algn="l" rtl="0">
                        <a:lnSpc>
                          <a:spcPct val="115000"/>
                        </a:lnSpc>
                        <a:spcBef>
                          <a:spcPts val="0"/>
                        </a:spcBef>
                        <a:spcAft>
                          <a:spcPts val="0"/>
                        </a:spcAft>
                        <a:buNone/>
                      </a:pPr>
                      <a:r>
                        <a:rPr lang="en-US">
                          <a:solidFill>
                            <a:schemeClr val="dk1"/>
                          </a:solidFill>
                        </a:rPr>
                        <a:t>Reply to Offer Deadline</a:t>
                      </a:r>
                      <a:endParaRPr>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a:solidFill>
                            <a:schemeClr val="dk1"/>
                          </a:solidFill>
                        </a:rPr>
                        <a:t>Deadline to reply to an offer of admission </a:t>
                      </a:r>
                      <a:endParaRPr sz="14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572325">
                <a:tc>
                  <a:txBody>
                    <a:bodyPr/>
                    <a:lstStyle/>
                    <a:p>
                      <a:pPr marL="0" lvl="0" indent="0" algn="l" rtl="0">
                        <a:lnSpc>
                          <a:spcPct val="115000"/>
                        </a:lnSpc>
                        <a:spcBef>
                          <a:spcPts val="0"/>
                        </a:spcBef>
                        <a:spcAft>
                          <a:spcPts val="0"/>
                        </a:spcAft>
                        <a:buNone/>
                      </a:pPr>
                      <a:r>
                        <a:rPr lang="en-US">
                          <a:solidFill>
                            <a:schemeClr val="dk1"/>
                          </a:solidFill>
                        </a:rPr>
                        <a:t>Deposit Deadline</a:t>
                      </a:r>
                      <a:endParaRPr>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dirty="0">
                          <a:solidFill>
                            <a:schemeClr val="dk1"/>
                          </a:solidFill>
                        </a:rPr>
                        <a:t>After accepting the offer, the deadline to pay the deposit if applicable.</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dirty="0">
                          <a:solidFill>
                            <a:schemeClr val="dk1"/>
                          </a:solidFill>
                        </a:rPr>
                        <a:t>Domestic Application: 3 weeks after accepting admission</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dirty="0">
                          <a:solidFill>
                            <a:schemeClr val="dk1"/>
                          </a:solidFill>
                        </a:rPr>
                        <a:t>International Application: 2 weeks after accepting admission</a:t>
                      </a:r>
                      <a:endParaRPr dirty="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60" name="Google Shape;560;p77"/>
          <p:cNvSpPr txBox="1"/>
          <p:nvPr/>
        </p:nvSpPr>
        <p:spPr>
          <a:xfrm>
            <a:off x="443275" y="4302800"/>
            <a:ext cx="7944000" cy="1203376"/>
          </a:xfrm>
          <a:prstGeom prst="rect">
            <a:avLst/>
          </a:prstGeom>
          <a:noFill/>
          <a:ln>
            <a:noFill/>
          </a:ln>
        </p:spPr>
        <p:txBody>
          <a:bodyPr spcFirstLastPara="1" wrap="square" lIns="91425" tIns="91425" rIns="91425" bIns="91425" anchor="t" anchorCtr="0">
            <a:spAutoFit/>
          </a:bodyPr>
          <a:lstStyle/>
          <a:p>
            <a:pPr>
              <a:lnSpc>
                <a:spcPct val="115000"/>
              </a:lnSpc>
              <a:spcBef>
                <a:spcPts val="1200"/>
              </a:spcBef>
            </a:pPr>
            <a:r>
              <a:rPr lang="en-US" b="1">
                <a:solidFill>
                  <a:srgbClr val="333333"/>
                </a:solidFill>
              </a:rPr>
              <a:t>TGS Admission deadlines can be found on the next slide as well as on our website:</a:t>
            </a:r>
            <a:br>
              <a:rPr lang="en-US" b="1"/>
            </a:br>
            <a:r>
              <a:rPr lang="en-US" u="sng">
                <a:solidFill>
                  <a:schemeClr val="hlink"/>
                </a:solidFill>
                <a:hlinkClick r:id="rId3">
                  <a:extLst>
                    <a:ext uri="{A12FA001-AC4F-418D-AE19-62706E023703}">
                      <ahyp:hlinkClr xmlns:ahyp="http://schemas.microsoft.com/office/drawing/2018/hyperlinkcolor" val="tx"/>
                    </a:ext>
                  </a:extLst>
                </a:hlinkClick>
              </a:rPr>
              <a:t>Application Requirements</a:t>
            </a:r>
            <a:r>
              <a:rPr lang="en-US">
                <a:solidFill>
                  <a:schemeClr val="dk1"/>
                </a:solidFill>
              </a:rPr>
              <a:t> | </a:t>
            </a:r>
            <a:r>
              <a:rPr lang="en-US" u="sng">
                <a:solidFill>
                  <a:schemeClr val="hlink"/>
                </a:solidFill>
                <a:hlinkClick r:id="rId4">
                  <a:extLst>
                    <a:ext uri="{A12FA001-AC4F-418D-AE19-62706E023703}">
                      <ahyp:hlinkClr xmlns:ahyp="http://schemas.microsoft.com/office/drawing/2018/hyperlinkcolor" val="tx"/>
                    </a:ext>
                  </a:extLst>
                </a:hlinkClick>
              </a:rPr>
              <a:t>Admissions FAQ</a:t>
            </a:r>
            <a:r>
              <a:rPr lang="en-US">
                <a:solidFill>
                  <a:schemeClr val="dk1"/>
                </a:solidFill>
              </a:rPr>
              <a:t> | </a:t>
            </a:r>
            <a:r>
              <a:rPr lang="en-US" u="sng">
                <a:solidFill>
                  <a:schemeClr val="hlink"/>
                </a:solidFill>
                <a:hlinkClick r:id="rId5">
                  <a:extLst>
                    <a:ext uri="{A12FA001-AC4F-418D-AE19-62706E023703}">
                      <ahyp:hlinkClr xmlns:ahyp="http://schemas.microsoft.com/office/drawing/2018/hyperlinkcolor" val="tx"/>
                    </a:ext>
                  </a:extLst>
                </a:hlinkClick>
              </a:rPr>
              <a:t>Apply to UConn</a:t>
            </a:r>
            <a:r>
              <a:rPr lang="en-US">
                <a:solidFill>
                  <a:schemeClr val="dk1"/>
                </a:solidFill>
              </a:rPr>
              <a:t> </a:t>
            </a:r>
          </a:p>
          <a:p>
            <a:pPr marL="0" lvl="0" indent="0" algn="l" rtl="0">
              <a:spcBef>
                <a:spcPts val="1200"/>
              </a:spcBef>
              <a:spcAft>
                <a:spcPts val="0"/>
              </a:spcAft>
              <a:buNone/>
            </a:pPr>
            <a:endParaRPr/>
          </a:p>
        </p:txBody>
      </p:sp>
      <p:sp>
        <p:nvSpPr>
          <p:cNvPr id="2" name="Slide Number Placeholder 1">
            <a:extLst>
              <a:ext uri="{FF2B5EF4-FFF2-40B4-BE49-F238E27FC236}">
                <a16:creationId xmlns:a16="http://schemas.microsoft.com/office/drawing/2014/main" id="{C283F8A8-386D-218C-A1B4-FDD9AA4A7C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8"/>
          <p:cNvSpPr txBox="1">
            <a:spLocks noGrp="1"/>
          </p:cNvSpPr>
          <p:nvPr>
            <p:ph type="title"/>
          </p:nvPr>
        </p:nvSpPr>
        <p:spPr>
          <a:xfrm>
            <a:off x="435900" y="481470"/>
            <a:ext cx="8272200" cy="3864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highlight>
                  <a:schemeClr val="lt1"/>
                </a:highlight>
              </a:rPr>
              <a:t>The Graduate School Deadlines</a:t>
            </a:r>
            <a:endParaRPr dirty="0">
              <a:solidFill>
                <a:schemeClr val="dk1"/>
              </a:solidFill>
              <a:highlight>
                <a:schemeClr val="lt1"/>
              </a:highlight>
            </a:endParaRPr>
          </a:p>
        </p:txBody>
      </p:sp>
      <p:graphicFrame>
        <p:nvGraphicFramePr>
          <p:cNvPr id="568" name="Google Shape;568;p78"/>
          <p:cNvGraphicFramePr/>
          <p:nvPr>
            <p:extLst>
              <p:ext uri="{D42A27DB-BD31-4B8C-83A1-F6EECF244321}">
                <p14:modId xmlns:p14="http://schemas.microsoft.com/office/powerpoint/2010/main" val="3011097099"/>
              </p:ext>
            </p:extLst>
          </p:nvPr>
        </p:nvGraphicFramePr>
        <p:xfrm>
          <a:off x="347888" y="1010764"/>
          <a:ext cx="4422226" cy="3658751"/>
        </p:xfrm>
        <a:graphic>
          <a:graphicData uri="http://schemas.openxmlformats.org/drawingml/2006/table">
            <a:tbl>
              <a:tblPr firstRow="1">
                <a:noFill/>
                <a:tableStyleId>{65BE3E52-78C2-471F-8FF3-F45A2316CF03}</a:tableStyleId>
              </a:tblPr>
              <a:tblGrid>
                <a:gridCol w="2132950">
                  <a:extLst>
                    <a:ext uri="{9D8B030D-6E8A-4147-A177-3AD203B41FA5}">
                      <a16:colId xmlns:a16="http://schemas.microsoft.com/office/drawing/2014/main" val="20000"/>
                    </a:ext>
                  </a:extLst>
                </a:gridCol>
                <a:gridCol w="2289276">
                  <a:extLst>
                    <a:ext uri="{9D8B030D-6E8A-4147-A177-3AD203B41FA5}">
                      <a16:colId xmlns:a16="http://schemas.microsoft.com/office/drawing/2014/main" val="20001"/>
                    </a:ext>
                  </a:extLst>
                </a:gridCol>
              </a:tblGrid>
              <a:tr h="267625">
                <a:tc gridSpan="2">
                  <a:txBody>
                    <a:bodyPr/>
                    <a:lstStyle/>
                    <a:p>
                      <a:pPr marL="0" lvl="0" indent="0" algn="l" rtl="0">
                        <a:lnSpc>
                          <a:spcPct val="115000"/>
                        </a:lnSpc>
                        <a:spcBef>
                          <a:spcPts val="0"/>
                        </a:spcBef>
                        <a:spcAft>
                          <a:spcPts val="0"/>
                        </a:spcAft>
                        <a:buNone/>
                      </a:pPr>
                      <a:r>
                        <a:rPr lang="en-US" sz="1000" b="1">
                          <a:solidFill>
                            <a:schemeClr val="dk1"/>
                          </a:solidFill>
                        </a:rPr>
                        <a:t>Summer 2024</a:t>
                      </a:r>
                    </a:p>
                  </a:txBody>
                  <a:tcPr marL="68575" marR="68575" marT="68575" marB="68575">
                    <a:solidFill>
                      <a:schemeClr val="lt2"/>
                    </a:solidFill>
                  </a:tcPr>
                </a:tc>
                <a:tc hMerge="1">
                  <a:txBody>
                    <a:bodyPr/>
                    <a:lstStyle/>
                    <a:p>
                      <a:endParaRPr lang="en-US"/>
                    </a:p>
                  </a:txBody>
                  <a:tcPr/>
                </a:tc>
                <a:extLst>
                  <a:ext uri="{0D108BD9-81ED-4DB2-BD59-A6C34878D82A}">
                    <a16:rowId xmlns:a16="http://schemas.microsoft.com/office/drawing/2014/main" val="10000"/>
                  </a:ext>
                </a:extLst>
              </a:tr>
              <a:tr h="320125">
                <a:tc>
                  <a:txBody>
                    <a:bodyPr/>
                    <a:lstStyle/>
                    <a:p>
                      <a:pPr marL="0" lvl="0" indent="0" algn="l" rtl="0">
                        <a:lnSpc>
                          <a:spcPct val="115000"/>
                        </a:lnSpc>
                        <a:spcBef>
                          <a:spcPts val="0"/>
                        </a:spcBef>
                        <a:spcAft>
                          <a:spcPts val="0"/>
                        </a:spcAft>
                        <a:buNone/>
                      </a:pPr>
                      <a:r>
                        <a:rPr lang="en-US" sz="1000">
                          <a:solidFill>
                            <a:schemeClr val="dk1"/>
                          </a:solidFill>
                        </a:rPr>
                        <a:t>Application Opens</a:t>
                      </a:r>
                      <a:endParaRPr sz="1000"/>
                    </a:p>
                  </a:txBody>
                  <a:tcPr marL="68575" marR="68575" marT="68575" marB="68575">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Monday, September 11, 2023</a:t>
                      </a:r>
                      <a:endParaRPr lang="en-US" sz="1000"/>
                    </a:p>
                  </a:txBody>
                  <a:tcPr marL="68575" marR="68575" marT="68575" marB="6857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81900">
                <a:tc>
                  <a:txBody>
                    <a:bodyPr/>
                    <a:lstStyle/>
                    <a:p>
                      <a:pPr marL="0" lvl="0" indent="0" algn="l" rtl="0">
                        <a:lnSpc>
                          <a:spcPct val="115000"/>
                        </a:lnSpc>
                        <a:spcBef>
                          <a:spcPts val="0"/>
                        </a:spcBef>
                        <a:spcAft>
                          <a:spcPts val="0"/>
                        </a:spcAft>
                        <a:buNone/>
                      </a:pPr>
                      <a:r>
                        <a:rPr lang="en-US" sz="1000">
                          <a:solidFill>
                            <a:schemeClr val="dk1"/>
                          </a:solidFill>
                        </a:rPr>
                        <a:t>Application Submission Deadline</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000" dirty="0">
                          <a:solidFill>
                            <a:schemeClr val="dk1"/>
                          </a:solidFill>
                        </a:rPr>
                        <a:t>Wednesday, August 21, 2024</a:t>
                      </a:r>
                    </a:p>
                  </a:txBody>
                  <a:tcPr marL="68575" marR="68575" marT="68575" marB="68575">
                    <a:lnL w="9525" cap="flat" cmpd="sng">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lgn="ctr">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04850">
                <a:tc>
                  <a:txBody>
                    <a:bodyPr/>
                    <a:lstStyle/>
                    <a:p>
                      <a:pPr marL="0" lvl="0" indent="0" algn="l" rtl="0">
                        <a:lnSpc>
                          <a:spcPct val="115000"/>
                        </a:lnSpc>
                        <a:spcBef>
                          <a:spcPts val="0"/>
                        </a:spcBef>
                        <a:spcAft>
                          <a:spcPts val="0"/>
                        </a:spcAft>
                        <a:buNone/>
                      </a:pPr>
                      <a:r>
                        <a:rPr lang="en-US" sz="1000">
                          <a:solidFill>
                            <a:schemeClr val="dk1"/>
                          </a:solidFill>
                        </a:rPr>
                        <a:t>Reply to Offer Deadline</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Friday, August 23, 2024</a:t>
                      </a: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04850">
                <a:tc gridSpan="2">
                  <a:txBody>
                    <a:bodyPr/>
                    <a:lstStyle/>
                    <a:p>
                      <a:pPr marL="0" lvl="0" indent="0" algn="l" rtl="0">
                        <a:lnSpc>
                          <a:spcPct val="115000"/>
                        </a:lnSpc>
                        <a:spcBef>
                          <a:spcPts val="0"/>
                        </a:spcBef>
                        <a:spcAft>
                          <a:spcPts val="0"/>
                        </a:spcAft>
                        <a:buNone/>
                      </a:pPr>
                      <a:r>
                        <a:rPr lang="en-US" sz="1000" b="1">
                          <a:solidFill>
                            <a:schemeClr val="dk1"/>
                          </a:solidFill>
                        </a:rPr>
                        <a:t>Fall 2024</a:t>
                      </a: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hMerge="1">
                  <a:txBody>
                    <a:bodyPr/>
                    <a:lstStyle/>
                    <a:p>
                      <a:endParaRPr lang="en-US"/>
                    </a:p>
                  </a:txBody>
                  <a:tcPr/>
                </a:tc>
                <a:extLst>
                  <a:ext uri="{0D108BD9-81ED-4DB2-BD59-A6C34878D82A}">
                    <a16:rowId xmlns:a16="http://schemas.microsoft.com/office/drawing/2014/main" val="10004"/>
                  </a:ext>
                </a:extLst>
              </a:tr>
              <a:tr h="304850">
                <a:tc>
                  <a:txBody>
                    <a:bodyPr/>
                    <a:lstStyle/>
                    <a:p>
                      <a:pPr marL="0" lvl="0" indent="0" algn="l" rtl="0">
                        <a:lnSpc>
                          <a:spcPct val="115000"/>
                        </a:lnSpc>
                        <a:spcBef>
                          <a:spcPts val="0"/>
                        </a:spcBef>
                        <a:spcAft>
                          <a:spcPts val="0"/>
                        </a:spcAft>
                        <a:buNone/>
                      </a:pPr>
                      <a:r>
                        <a:rPr lang="en-US" sz="1000">
                          <a:solidFill>
                            <a:schemeClr val="dk1"/>
                          </a:solidFill>
                        </a:rPr>
                        <a:t>Application Opens</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12700"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Monday, September 11, 2023</a:t>
                      </a:r>
                    </a:p>
                  </a:txBody>
                  <a:tcPr marL="63500" marR="63500" marT="47625" marB="47625">
                    <a:lnL w="12700" cap="flat" cmpd="sng">
                      <a:solidFill>
                        <a:srgbClr val="969FA7"/>
                      </a:solidFill>
                      <a:prstDash val="solid"/>
                      <a:round/>
                      <a:headEnd type="none" w="sm" len="sm"/>
                      <a:tailEnd type="none" w="sm" len="sm"/>
                    </a:lnL>
                    <a:lnR w="12700" cap="flat" cmpd="sng">
                      <a:solidFill>
                        <a:srgbClr val="969FA7"/>
                      </a:solidFill>
                      <a:prstDash val="solid"/>
                      <a:round/>
                      <a:headEnd type="none" w="sm" len="sm"/>
                      <a:tailEnd type="none" w="sm" len="sm"/>
                    </a:lnR>
                    <a:lnT w="12700" cap="flat" cmpd="sng">
                      <a:solidFill>
                        <a:srgbClr val="969FA7"/>
                      </a:solidFill>
                      <a:prstDash val="solid"/>
                      <a:round/>
                      <a:headEnd type="none" w="sm" len="sm"/>
                      <a:tailEnd type="none" w="sm" len="sm"/>
                    </a:lnT>
                    <a:lnB w="12700" cap="flat" cmpd="sng">
                      <a:solidFill>
                        <a:srgbClr val="969FA7"/>
                      </a:solidFill>
                      <a:prstDash val="solid"/>
                      <a:round/>
                      <a:headEnd type="none" w="sm" len="sm"/>
                      <a:tailEnd type="none" w="sm" len="sm"/>
                    </a:lnB>
                  </a:tcPr>
                </a:tc>
                <a:extLst>
                  <a:ext uri="{0D108BD9-81ED-4DB2-BD59-A6C34878D82A}">
                    <a16:rowId xmlns:a16="http://schemas.microsoft.com/office/drawing/2014/main" val="10005"/>
                  </a:ext>
                </a:extLst>
              </a:tr>
              <a:tr h="304850">
                <a:tc>
                  <a:txBody>
                    <a:bodyPr/>
                    <a:lstStyle/>
                    <a:p>
                      <a:pPr marL="0" lvl="0" indent="0" algn="l" rtl="0">
                        <a:lnSpc>
                          <a:spcPct val="115000"/>
                        </a:lnSpc>
                        <a:spcBef>
                          <a:spcPts val="0"/>
                        </a:spcBef>
                        <a:spcAft>
                          <a:spcPts val="0"/>
                        </a:spcAft>
                        <a:buNone/>
                      </a:pPr>
                      <a:r>
                        <a:rPr lang="en-US" sz="1000">
                          <a:solidFill>
                            <a:schemeClr val="dk1"/>
                          </a:solidFill>
                        </a:rPr>
                        <a:t>Application Submission Deadline</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12700"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Wednesday, July 24, 2024</a:t>
                      </a:r>
                    </a:p>
                  </a:txBody>
                  <a:tcPr marL="63500" marR="63500" marT="47625" marB="47625">
                    <a:lnL w="12700" cap="flat" cmpd="sng">
                      <a:solidFill>
                        <a:srgbClr val="969FA7"/>
                      </a:solidFill>
                      <a:prstDash val="solid"/>
                      <a:round/>
                      <a:headEnd type="none" w="sm" len="sm"/>
                      <a:tailEnd type="none" w="sm" len="sm"/>
                    </a:lnL>
                    <a:lnR w="12700" cap="flat" cmpd="sng">
                      <a:solidFill>
                        <a:srgbClr val="969FA7"/>
                      </a:solidFill>
                      <a:prstDash val="solid"/>
                      <a:round/>
                      <a:headEnd type="none" w="sm" len="sm"/>
                      <a:tailEnd type="none" w="sm" len="sm"/>
                    </a:lnR>
                    <a:lnT w="12700" cap="flat" cmpd="sng">
                      <a:solidFill>
                        <a:srgbClr val="969FA7"/>
                      </a:solidFill>
                      <a:prstDash val="solid"/>
                      <a:round/>
                      <a:headEnd type="none" w="sm" len="sm"/>
                      <a:tailEnd type="none" w="sm" len="sm"/>
                    </a:lnT>
                    <a:lnB w="12700" cap="flat" cmpd="sng">
                      <a:solidFill>
                        <a:srgbClr val="969FA7"/>
                      </a:solidFill>
                      <a:prstDash val="solid"/>
                      <a:round/>
                      <a:headEnd type="none" w="sm" len="sm"/>
                      <a:tailEnd type="none" w="sm" len="sm"/>
                    </a:lnB>
                  </a:tcPr>
                </a:tc>
                <a:extLst>
                  <a:ext uri="{0D108BD9-81ED-4DB2-BD59-A6C34878D82A}">
                    <a16:rowId xmlns:a16="http://schemas.microsoft.com/office/drawing/2014/main" val="10006"/>
                  </a:ext>
                </a:extLst>
              </a:tr>
              <a:tr h="304850">
                <a:tc>
                  <a:txBody>
                    <a:bodyPr/>
                    <a:lstStyle/>
                    <a:p>
                      <a:pPr marL="0" lvl="0" indent="0" algn="l" rtl="0">
                        <a:lnSpc>
                          <a:spcPct val="115000"/>
                        </a:lnSpc>
                        <a:spcBef>
                          <a:spcPts val="0"/>
                        </a:spcBef>
                        <a:spcAft>
                          <a:spcPts val="0"/>
                        </a:spcAft>
                        <a:buNone/>
                      </a:pPr>
                      <a:r>
                        <a:rPr lang="en-US" sz="1000">
                          <a:solidFill>
                            <a:schemeClr val="dk1"/>
                          </a:solidFill>
                        </a:rPr>
                        <a:t>Reply to Offer Deadline</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12700"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000"/>
                        <a:t>Friday, July 26, 2024</a:t>
                      </a:r>
                      <a:endParaRPr lang="en-US" sz="1000">
                        <a:solidFill>
                          <a:schemeClr val="dk1"/>
                        </a:solidFill>
                      </a:endParaRPr>
                    </a:p>
                  </a:txBody>
                  <a:tcPr marL="63500" marR="63500" marT="47625" marB="47625">
                    <a:lnL w="12700" cap="flat" cmpd="sng">
                      <a:solidFill>
                        <a:srgbClr val="969FA7"/>
                      </a:solidFill>
                      <a:prstDash val="solid"/>
                      <a:round/>
                      <a:headEnd type="none" w="sm" len="sm"/>
                      <a:tailEnd type="none" w="sm" len="sm"/>
                    </a:lnL>
                    <a:lnR w="12700" cap="flat" cmpd="sng">
                      <a:solidFill>
                        <a:srgbClr val="969FA7"/>
                      </a:solidFill>
                      <a:prstDash val="solid"/>
                      <a:round/>
                      <a:headEnd type="none" w="sm" len="sm"/>
                      <a:tailEnd type="none" w="sm" len="sm"/>
                    </a:lnR>
                    <a:lnT w="12700" cap="flat" cmpd="sng">
                      <a:solidFill>
                        <a:srgbClr val="969FA7"/>
                      </a:solidFill>
                      <a:prstDash val="solid"/>
                      <a:round/>
                      <a:headEnd type="none" w="sm" len="sm"/>
                      <a:tailEnd type="none" w="sm" len="sm"/>
                    </a:lnT>
                    <a:lnB w="12700" cap="flat" cmpd="sng">
                      <a:solidFill>
                        <a:srgbClr val="969FA7"/>
                      </a:solidFill>
                      <a:prstDash val="solid"/>
                      <a:round/>
                      <a:headEnd type="none" w="sm" len="sm"/>
                      <a:tailEnd type="none" w="sm" len="sm"/>
                    </a:lnB>
                  </a:tcPr>
                </a:tc>
                <a:extLst>
                  <a:ext uri="{0D108BD9-81ED-4DB2-BD59-A6C34878D82A}">
                    <a16:rowId xmlns:a16="http://schemas.microsoft.com/office/drawing/2014/main" val="10007"/>
                  </a:ext>
                </a:extLst>
              </a:tr>
              <a:tr h="304850">
                <a:tc gridSpan="2">
                  <a:txBody>
                    <a:bodyPr/>
                    <a:lstStyle/>
                    <a:p>
                      <a:pPr marL="0" lvl="0" indent="0" algn="l" rtl="0">
                        <a:lnSpc>
                          <a:spcPct val="115000"/>
                        </a:lnSpc>
                        <a:spcBef>
                          <a:spcPts val="0"/>
                        </a:spcBef>
                        <a:spcAft>
                          <a:spcPts val="0"/>
                        </a:spcAft>
                        <a:buNone/>
                      </a:pPr>
                      <a:r>
                        <a:rPr lang="en-US" sz="1000" b="1">
                          <a:solidFill>
                            <a:schemeClr val="dk1"/>
                          </a:solidFill>
                        </a:rPr>
                        <a:t>Spring 2025</a:t>
                      </a: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hMerge="1">
                  <a:txBody>
                    <a:bodyPr/>
                    <a:lstStyle/>
                    <a:p>
                      <a:endParaRPr lang="en-US"/>
                    </a:p>
                  </a:txBody>
                  <a:tcPr/>
                </a:tc>
                <a:extLst>
                  <a:ext uri="{0D108BD9-81ED-4DB2-BD59-A6C34878D82A}">
                    <a16:rowId xmlns:a16="http://schemas.microsoft.com/office/drawing/2014/main" val="10008"/>
                  </a:ext>
                </a:extLst>
              </a:tr>
              <a:tr h="304850">
                <a:tc>
                  <a:txBody>
                    <a:bodyPr/>
                    <a:lstStyle/>
                    <a:p>
                      <a:pPr marL="0" lvl="0" indent="0" algn="l" rtl="0">
                        <a:lnSpc>
                          <a:spcPct val="115000"/>
                        </a:lnSpc>
                        <a:spcBef>
                          <a:spcPts val="0"/>
                        </a:spcBef>
                        <a:spcAft>
                          <a:spcPts val="0"/>
                        </a:spcAft>
                        <a:buNone/>
                      </a:pPr>
                      <a:r>
                        <a:rPr lang="en-US" sz="1000">
                          <a:solidFill>
                            <a:schemeClr val="dk1"/>
                          </a:solidFill>
                        </a:rPr>
                        <a:t>Application Opens</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800"/>
                        <a:buFont typeface="Arial"/>
                        <a:buNone/>
                      </a:pPr>
                      <a:r>
                        <a:rPr lang="en-US" sz="1000">
                          <a:solidFill>
                            <a:schemeClr val="dk1"/>
                          </a:solidFill>
                        </a:rPr>
                        <a:t>Monday, January 29, 2024</a:t>
                      </a:r>
                      <a:endParaRPr lang="en-US" sz="1000"/>
                    </a:p>
                  </a:txBody>
                  <a:tcPr marL="91425" marR="91425" marT="68575" marB="68575">
                    <a:lnL w="9525" cap="flat" cmpd="sng">
                      <a:solidFill>
                        <a:srgbClr val="969FA7"/>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69FA7"/>
                      </a:solidFill>
                      <a:prstDash val="solid"/>
                      <a:round/>
                      <a:headEnd type="none" w="sm" len="sm"/>
                      <a:tailEnd type="none" w="sm" len="sm"/>
                    </a:lnT>
                    <a:lnB w="9525" cap="flat" cmpd="sng">
                      <a:solidFill>
                        <a:srgbClr val="969FA7"/>
                      </a:solidFill>
                      <a:prstDash val="solid"/>
                      <a:round/>
                      <a:headEnd type="none" w="sm" len="sm"/>
                      <a:tailEnd type="none" w="sm" len="sm"/>
                    </a:lnB>
                  </a:tcPr>
                </a:tc>
                <a:extLst>
                  <a:ext uri="{0D108BD9-81ED-4DB2-BD59-A6C34878D82A}">
                    <a16:rowId xmlns:a16="http://schemas.microsoft.com/office/drawing/2014/main" val="10009"/>
                  </a:ext>
                </a:extLst>
              </a:tr>
              <a:tr h="304850">
                <a:tc>
                  <a:txBody>
                    <a:bodyPr/>
                    <a:lstStyle/>
                    <a:p>
                      <a:pPr marL="0" lvl="0" indent="0" algn="l" rtl="0">
                        <a:lnSpc>
                          <a:spcPct val="115000"/>
                        </a:lnSpc>
                        <a:spcBef>
                          <a:spcPts val="0"/>
                        </a:spcBef>
                        <a:spcAft>
                          <a:spcPts val="0"/>
                        </a:spcAft>
                        <a:buNone/>
                      </a:pPr>
                      <a:r>
                        <a:rPr lang="en-US" sz="1000">
                          <a:solidFill>
                            <a:schemeClr val="dk1"/>
                          </a:solidFill>
                        </a:rPr>
                        <a:t>Application Submission Deadline</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800"/>
                        <a:buFont typeface="Arial"/>
                        <a:buNone/>
                      </a:pPr>
                      <a:r>
                        <a:rPr lang="en-US" sz="1000">
                          <a:solidFill>
                            <a:schemeClr val="dk1"/>
                          </a:solidFill>
                        </a:rPr>
                        <a:t>Wednesday, December 18, 2024</a:t>
                      </a:r>
                      <a:endParaRPr lang="en-US" sz="1000"/>
                    </a:p>
                  </a:txBody>
                  <a:tcPr marL="91425" marR="91425" marT="68575" marB="68575">
                    <a:lnL w="9525" cap="flat" cmpd="sng">
                      <a:solidFill>
                        <a:srgbClr val="969FA7"/>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69FA7"/>
                      </a:solidFill>
                      <a:prstDash val="solid"/>
                      <a:round/>
                      <a:headEnd type="none" w="sm" len="sm"/>
                      <a:tailEnd type="none" w="sm" len="sm"/>
                    </a:lnT>
                    <a:lnB w="9525" cap="flat" cmpd="sng">
                      <a:solidFill>
                        <a:srgbClr val="969FA7"/>
                      </a:solidFill>
                      <a:prstDash val="solid"/>
                      <a:round/>
                      <a:headEnd type="none" w="sm" len="sm"/>
                      <a:tailEnd type="none" w="sm" len="sm"/>
                    </a:lnB>
                  </a:tcPr>
                </a:tc>
                <a:extLst>
                  <a:ext uri="{0D108BD9-81ED-4DB2-BD59-A6C34878D82A}">
                    <a16:rowId xmlns:a16="http://schemas.microsoft.com/office/drawing/2014/main" val="10010"/>
                  </a:ext>
                </a:extLst>
              </a:tr>
              <a:tr h="304850">
                <a:tc>
                  <a:txBody>
                    <a:bodyPr/>
                    <a:lstStyle/>
                    <a:p>
                      <a:pPr marL="0" lvl="0" indent="0" algn="l" rtl="0">
                        <a:lnSpc>
                          <a:spcPct val="115000"/>
                        </a:lnSpc>
                        <a:spcBef>
                          <a:spcPts val="0"/>
                        </a:spcBef>
                        <a:spcAft>
                          <a:spcPts val="0"/>
                        </a:spcAft>
                        <a:buNone/>
                      </a:pPr>
                      <a:r>
                        <a:rPr lang="en-US" sz="1000">
                          <a:solidFill>
                            <a:schemeClr val="dk1"/>
                          </a:solidFill>
                        </a:rPr>
                        <a:t>Reply to Offer Deadline</a:t>
                      </a:r>
                      <a:endParaRPr sz="1000">
                        <a:solidFill>
                          <a:schemeClr val="dk1"/>
                        </a:solidFill>
                      </a:endParaRPr>
                    </a:p>
                  </a:txBody>
                  <a:tcPr marL="68575" marR="68575" marT="68575" marB="68575">
                    <a:lnL w="9525" cap="flat" cmpd="sng">
                      <a:solidFill>
                        <a:srgbClr val="9E9E9E"/>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800"/>
                        <a:buFont typeface="Arial"/>
                        <a:buNone/>
                      </a:pPr>
                      <a:r>
                        <a:rPr lang="en-US" sz="1000" dirty="0">
                          <a:solidFill>
                            <a:schemeClr val="dk1"/>
                          </a:solidFill>
                        </a:rPr>
                        <a:t>Friday, December 20, 2024</a:t>
                      </a:r>
                    </a:p>
                  </a:txBody>
                  <a:tcPr marL="91425" marR="91425" marT="68575" marB="68575">
                    <a:lnL w="9525" cap="flat" cmpd="sng">
                      <a:solidFill>
                        <a:srgbClr val="969FA7"/>
                      </a:solidFill>
                      <a:prstDash val="solid"/>
                      <a:round/>
                      <a:headEnd type="none" w="sm" len="sm"/>
                      <a:tailEnd type="none" w="sm" len="sm"/>
                    </a:lnL>
                    <a:lnR w="9525" cap="flat" cmpd="sng">
                      <a:solidFill>
                        <a:srgbClr val="969FA7"/>
                      </a:solidFill>
                      <a:prstDash val="solid"/>
                      <a:round/>
                      <a:headEnd type="none" w="sm" len="sm"/>
                      <a:tailEnd type="none" w="sm" len="sm"/>
                    </a:lnR>
                    <a:lnT w="9525" cap="flat" cmpd="sng">
                      <a:solidFill>
                        <a:srgbClr val="969FA7"/>
                      </a:solidFill>
                      <a:prstDash val="solid"/>
                      <a:round/>
                      <a:headEnd type="none" w="sm" len="sm"/>
                      <a:tailEnd type="none" w="sm" len="sm"/>
                    </a:lnT>
                    <a:lnB w="9525" cap="flat" cmpd="sng">
                      <a:solidFill>
                        <a:srgbClr val="969FA7"/>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570" name="Google Shape;570;p78"/>
          <p:cNvSpPr txBox="1"/>
          <p:nvPr/>
        </p:nvSpPr>
        <p:spPr>
          <a:xfrm>
            <a:off x="4980675" y="806675"/>
            <a:ext cx="4062900" cy="4175985"/>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360"/>
              </a:spcBef>
              <a:spcAft>
                <a:spcPts val="0"/>
              </a:spcAft>
              <a:buClr>
                <a:schemeClr val="dk1"/>
              </a:buClr>
              <a:buSzPts val="1100"/>
              <a:buFont typeface="Arial"/>
              <a:buNone/>
            </a:pPr>
            <a:r>
              <a:rPr lang="en-US" sz="1100" b="1" dirty="0">
                <a:solidFill>
                  <a:schemeClr val="accent1"/>
                </a:solidFill>
              </a:rPr>
              <a:t>System/Hard Deadlines</a:t>
            </a:r>
            <a:endParaRPr sz="1100" b="1" dirty="0">
              <a:solidFill>
                <a:schemeClr val="accent1"/>
              </a:solidFill>
            </a:endParaRPr>
          </a:p>
          <a:p>
            <a:pPr marL="457200" lvl="0" indent="-298450" algn="l" rtl="0">
              <a:lnSpc>
                <a:spcPct val="110000"/>
              </a:lnSpc>
              <a:spcBef>
                <a:spcPts val="600"/>
              </a:spcBef>
              <a:spcAft>
                <a:spcPts val="0"/>
              </a:spcAft>
              <a:buClr>
                <a:schemeClr val="dk1"/>
              </a:buClr>
              <a:buSzPts val="1100"/>
              <a:buFont typeface="Noto Sans Symbols"/>
              <a:buChar char="◼"/>
            </a:pPr>
            <a:r>
              <a:rPr lang="en-US" sz="1100" dirty="0">
                <a:solidFill>
                  <a:schemeClr val="dk1"/>
                </a:solidFill>
              </a:rPr>
              <a:t>Stops application submission (No exceptions)</a:t>
            </a:r>
            <a:endParaRPr sz="1100" dirty="0">
              <a:solidFill>
                <a:schemeClr val="dk1"/>
              </a:solidFill>
            </a:endParaRPr>
          </a:p>
          <a:p>
            <a:pPr marL="457200" indent="-298450">
              <a:lnSpc>
                <a:spcPct val="110000"/>
              </a:lnSpc>
              <a:buClr>
                <a:schemeClr val="dk1"/>
              </a:buClr>
              <a:buSzPts val="1100"/>
              <a:buFont typeface="Noto Sans Symbols"/>
              <a:buChar char="◼"/>
            </a:pPr>
            <a:r>
              <a:rPr lang="en-US" sz="1100" dirty="0">
                <a:solidFill>
                  <a:schemeClr val="dk1"/>
                </a:solidFill>
              </a:rPr>
              <a:t>Types: </a:t>
            </a:r>
          </a:p>
          <a:p>
            <a:pPr marL="914400" lvl="1" indent="-298450">
              <a:buClr>
                <a:srgbClr val="5271FF"/>
              </a:buClr>
              <a:buSzPts val="1100"/>
              <a:buFont typeface="Noto Sans Symbols"/>
              <a:buChar char="◼"/>
            </a:pPr>
            <a:r>
              <a:rPr lang="en-US" sz="1100" u="sng" dirty="0">
                <a:solidFill>
                  <a:schemeClr val="hlink"/>
                </a:solidFill>
                <a:hlinkClick r:id="rId3">
                  <a:extLst>
                    <a:ext uri="{A12FA001-AC4F-418D-AE19-62706E023703}">
                      <ahyp:hlinkClr xmlns:ahyp="http://schemas.microsoft.com/office/drawing/2018/hyperlinkcolor" val="tx"/>
                    </a:ext>
                  </a:extLst>
                </a:hlinkClick>
              </a:rPr>
              <a:t>Default - The Graduate School</a:t>
            </a:r>
            <a:r>
              <a:rPr lang="en-US" sz="1100" dirty="0">
                <a:solidFill>
                  <a:srgbClr val="3F3F3F"/>
                </a:solidFill>
              </a:rPr>
              <a:t> </a:t>
            </a:r>
            <a:r>
              <a:rPr lang="en-US" sz="1100" dirty="0">
                <a:solidFill>
                  <a:schemeClr val="dk1"/>
                </a:solidFill>
              </a:rPr>
              <a:t>(List to left)</a:t>
            </a:r>
          </a:p>
          <a:p>
            <a:pPr marL="914400" lvl="1" indent="-298450" algn="l" rtl="0">
              <a:spcBef>
                <a:spcPts val="0"/>
              </a:spcBef>
              <a:spcAft>
                <a:spcPts val="0"/>
              </a:spcAft>
              <a:buClr>
                <a:schemeClr val="dk1"/>
              </a:buClr>
              <a:buSzPts val="1100"/>
              <a:buFont typeface="Noto Sans Symbols"/>
              <a:buChar char="◼"/>
            </a:pPr>
            <a:r>
              <a:rPr lang="en-US" sz="1100" dirty="0">
                <a:solidFill>
                  <a:schemeClr val="dk1"/>
                </a:solidFill>
              </a:rPr>
              <a:t>Custom - Requested by the Program</a:t>
            </a:r>
            <a:endParaRPr sz="1100" dirty="0">
              <a:solidFill>
                <a:schemeClr val="dk1"/>
              </a:solidFill>
            </a:endParaRPr>
          </a:p>
          <a:p>
            <a:pPr marL="1371600" lvl="2" indent="-298450" algn="l" rtl="0">
              <a:lnSpc>
                <a:spcPct val="110000"/>
              </a:lnSpc>
              <a:spcBef>
                <a:spcPts val="360"/>
              </a:spcBef>
              <a:spcAft>
                <a:spcPts val="0"/>
              </a:spcAft>
              <a:buClr>
                <a:schemeClr val="accent1"/>
              </a:buClr>
              <a:buSzPts val="1100"/>
              <a:buFont typeface="Noto Sans Symbols"/>
              <a:buChar char="◼"/>
            </a:pPr>
            <a:r>
              <a:rPr lang="en-US" sz="1100" dirty="0">
                <a:solidFill>
                  <a:schemeClr val="dk1"/>
                </a:solidFill>
              </a:rPr>
              <a:t>Request custom deadlines using the</a:t>
            </a:r>
            <a:r>
              <a:rPr lang="en-US" sz="1100" dirty="0">
                <a:solidFill>
                  <a:srgbClr val="3F3F3F"/>
                </a:solidFill>
              </a:rPr>
              <a:t> </a:t>
            </a:r>
            <a:r>
              <a:rPr lang="en-US" sz="1100" u="sng" dirty="0">
                <a:solidFill>
                  <a:schemeClr val="hlink"/>
                </a:solidFill>
                <a:hlinkClick r:id="rId4">
                  <a:extLst>
                    <a:ext uri="{A12FA001-AC4F-418D-AE19-62706E023703}">
                      <ahyp:hlinkClr xmlns:ahyp="http://schemas.microsoft.com/office/drawing/2018/hyperlinkcolor" val="tx"/>
                    </a:ext>
                  </a:extLst>
                </a:hlinkClick>
              </a:rPr>
              <a:t>Program Details</a:t>
            </a:r>
            <a:r>
              <a:rPr lang="en-US" sz="1100" dirty="0">
                <a:solidFill>
                  <a:schemeClr val="dk1"/>
                </a:solidFill>
                <a:highlight>
                  <a:schemeClr val="lt1"/>
                </a:highlight>
              </a:rPr>
              <a:t> form.</a:t>
            </a:r>
            <a:endParaRPr sz="1100" dirty="0">
              <a:solidFill>
                <a:schemeClr val="dk1"/>
              </a:solidFill>
              <a:highlight>
                <a:srgbClr val="FFFF00"/>
              </a:highlight>
            </a:endParaRPr>
          </a:p>
          <a:p>
            <a:pPr marL="0" lvl="0" indent="0" algn="l" rtl="0">
              <a:lnSpc>
                <a:spcPct val="110000"/>
              </a:lnSpc>
              <a:spcBef>
                <a:spcPts val="600"/>
              </a:spcBef>
              <a:spcAft>
                <a:spcPts val="0"/>
              </a:spcAft>
              <a:buClr>
                <a:schemeClr val="dk1"/>
              </a:buClr>
              <a:buSzPts val="1100"/>
              <a:buFont typeface="Arial"/>
              <a:buNone/>
            </a:pPr>
            <a:r>
              <a:rPr lang="en-US" sz="1100" b="1" dirty="0">
                <a:solidFill>
                  <a:schemeClr val="accent1"/>
                </a:solidFill>
              </a:rPr>
              <a:t>Preferred/Soft Deadline</a:t>
            </a:r>
            <a:endParaRPr sz="1100" b="1" dirty="0">
              <a:solidFill>
                <a:schemeClr val="accent1"/>
              </a:solidFill>
            </a:endParaRPr>
          </a:p>
          <a:p>
            <a:pPr marL="457200" lvl="1" indent="-298450" algn="l" rtl="0">
              <a:lnSpc>
                <a:spcPct val="110000"/>
              </a:lnSpc>
              <a:spcBef>
                <a:spcPts val="600"/>
              </a:spcBef>
              <a:spcAft>
                <a:spcPts val="0"/>
              </a:spcAft>
              <a:buClr>
                <a:schemeClr val="dk1"/>
              </a:buClr>
              <a:buSzPts val="1100"/>
              <a:buFont typeface="Noto Sans Symbols"/>
              <a:buChar char="◼"/>
            </a:pPr>
            <a:r>
              <a:rPr lang="en-US" sz="1100" dirty="0">
                <a:solidFill>
                  <a:schemeClr val="dk1"/>
                </a:solidFill>
                <a:highlight>
                  <a:schemeClr val="lt1"/>
                </a:highlight>
              </a:rPr>
              <a:t>Not built into Slate</a:t>
            </a:r>
            <a:endParaRPr lang="en-US" sz="1100" dirty="0">
              <a:solidFill>
                <a:schemeClr val="dk1"/>
              </a:solidFill>
              <a:highlight>
                <a:srgbClr val="FFFFFF"/>
              </a:highlight>
            </a:endParaRPr>
          </a:p>
          <a:p>
            <a:pPr marL="457200" lvl="0" indent="-298450" algn="l" rtl="0">
              <a:lnSpc>
                <a:spcPct val="110000"/>
              </a:lnSpc>
              <a:spcBef>
                <a:spcPts val="0"/>
              </a:spcBef>
              <a:spcAft>
                <a:spcPts val="0"/>
              </a:spcAft>
              <a:buClr>
                <a:schemeClr val="dk1"/>
              </a:buClr>
              <a:buSzPts val="1100"/>
              <a:buFont typeface="Noto Sans Symbols"/>
              <a:buChar char="◼"/>
            </a:pPr>
            <a:r>
              <a:rPr lang="en-US" sz="1100" dirty="0">
                <a:solidFill>
                  <a:schemeClr val="dk1"/>
                </a:solidFill>
                <a:highlight>
                  <a:schemeClr val="lt1"/>
                </a:highlight>
              </a:rPr>
              <a:t>Does not stop application submission</a:t>
            </a:r>
            <a:endParaRPr lang="en-US" sz="1100" dirty="0">
              <a:solidFill>
                <a:schemeClr val="dk1"/>
              </a:solidFill>
              <a:highlight>
                <a:srgbClr val="FFFFFF"/>
              </a:highlight>
            </a:endParaRPr>
          </a:p>
          <a:p>
            <a:pPr marL="457200" lvl="0" indent="-298450" algn="l" rtl="0">
              <a:lnSpc>
                <a:spcPct val="110000"/>
              </a:lnSpc>
              <a:spcBef>
                <a:spcPts val="0"/>
              </a:spcBef>
              <a:spcAft>
                <a:spcPts val="0"/>
              </a:spcAft>
              <a:buClr>
                <a:schemeClr val="dk1"/>
              </a:buClr>
              <a:buSzPts val="1100"/>
              <a:buFont typeface="Noto Sans Symbols"/>
              <a:buChar char="◼"/>
            </a:pPr>
            <a:r>
              <a:rPr lang="en-US" sz="1100" dirty="0">
                <a:solidFill>
                  <a:schemeClr val="dk1"/>
                </a:solidFill>
                <a:highlight>
                  <a:schemeClr val="lt1"/>
                </a:highlight>
              </a:rPr>
              <a:t>Advertised by the program on program's website</a:t>
            </a:r>
            <a:endParaRPr lang="en-US" sz="1100" dirty="0">
              <a:solidFill>
                <a:schemeClr val="dk1"/>
              </a:solidFill>
              <a:highlight>
                <a:srgbClr val="FFFFFF"/>
              </a:highlight>
            </a:endParaRPr>
          </a:p>
          <a:p>
            <a:pPr marL="457200" lvl="0" indent="-298450" algn="l" rtl="0">
              <a:lnSpc>
                <a:spcPct val="110000"/>
              </a:lnSpc>
              <a:spcBef>
                <a:spcPts val="0"/>
              </a:spcBef>
              <a:spcAft>
                <a:spcPts val="0"/>
              </a:spcAft>
              <a:buClr>
                <a:schemeClr val="dk1"/>
              </a:buClr>
              <a:buSzPts val="1100"/>
              <a:buFont typeface="Noto Sans Symbols"/>
              <a:buChar char="◼"/>
            </a:pPr>
            <a:r>
              <a:rPr lang="en-US" sz="1100" dirty="0">
                <a:solidFill>
                  <a:schemeClr val="dk1"/>
                </a:solidFill>
              </a:rPr>
              <a:t>Some programs appreciate the flexibility of a preferred deadline, over a custom deadline to fill their admission spots on a rolling basis, based on space. After a preferred deadline has passed, The Graduate School’s default deadlines will be implemented.</a:t>
            </a:r>
            <a:endParaRPr sz="1100" dirty="0">
              <a:solidFill>
                <a:schemeClr val="dk1"/>
              </a:solidFill>
            </a:endParaRPr>
          </a:p>
          <a:p>
            <a:pPr marL="0" lvl="0" indent="0" algn="l" rtl="0">
              <a:lnSpc>
                <a:spcPct val="110000"/>
              </a:lnSpc>
              <a:spcBef>
                <a:spcPts val="600"/>
              </a:spcBef>
              <a:spcAft>
                <a:spcPts val="600"/>
              </a:spcAft>
              <a:buClr>
                <a:schemeClr val="dk1"/>
              </a:buClr>
              <a:buSzPts val="1100"/>
              <a:buFont typeface="Arial"/>
              <a:buNone/>
            </a:pPr>
            <a:r>
              <a:rPr lang="en-US" sz="1100" b="1" dirty="0">
                <a:solidFill>
                  <a:schemeClr val="dk1"/>
                </a:solidFill>
              </a:rPr>
              <a:t>Please note</a:t>
            </a:r>
            <a:r>
              <a:rPr lang="en-US" sz="1100" dirty="0">
                <a:solidFill>
                  <a:schemeClr val="dk1"/>
                </a:solidFill>
              </a:rPr>
              <a:t>: If a student has submitted their application before the program’s deadline, their application may take time to become visible for program review.</a:t>
            </a:r>
            <a:endParaRPr dirty="0">
              <a:solidFill>
                <a:schemeClr val="dk1"/>
              </a:solidFill>
            </a:endParaRPr>
          </a:p>
        </p:txBody>
      </p:sp>
      <p:sp>
        <p:nvSpPr>
          <p:cNvPr id="2" name="Slide Number Placeholder 1">
            <a:extLst>
              <a:ext uri="{FF2B5EF4-FFF2-40B4-BE49-F238E27FC236}">
                <a16:creationId xmlns:a16="http://schemas.microsoft.com/office/drawing/2014/main" id="{9206251A-C5E0-A367-7334-E020A141DC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9"/>
          <p:cNvSpPr txBox="1">
            <a:spLocks noGrp="1"/>
          </p:cNvSpPr>
          <p:nvPr>
            <p:ph type="title"/>
          </p:nvPr>
        </p:nvSpPr>
        <p:spPr>
          <a:xfrm>
            <a:off x="435900" y="526622"/>
            <a:ext cx="8272200" cy="5022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3F3F3F"/>
              </a:buClr>
              <a:buSzPts val="2100"/>
              <a:buFont typeface="Arial Black"/>
              <a:buNone/>
            </a:pPr>
            <a:r>
              <a:rPr lang="en-US">
                <a:solidFill>
                  <a:schemeClr val="dk1"/>
                </a:solidFill>
              </a:rPr>
              <a:t>Graduate School Deadlines </a:t>
            </a:r>
            <a:endParaRPr>
              <a:solidFill>
                <a:schemeClr val="dk1"/>
              </a:solidFill>
            </a:endParaRPr>
          </a:p>
        </p:txBody>
      </p:sp>
      <p:sp>
        <p:nvSpPr>
          <p:cNvPr id="577" name="Google Shape;577;p79"/>
          <p:cNvSpPr txBox="1">
            <a:spLocks noGrp="1"/>
          </p:cNvSpPr>
          <p:nvPr>
            <p:ph type="body" idx="1"/>
          </p:nvPr>
        </p:nvSpPr>
        <p:spPr>
          <a:xfrm>
            <a:off x="435900" y="1028825"/>
            <a:ext cx="8272200" cy="3707100"/>
          </a:xfrm>
          <a:prstGeom prst="rect">
            <a:avLst/>
          </a:prstGeom>
          <a:noFill/>
          <a:ln>
            <a:noFill/>
          </a:ln>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Clr>
                <a:schemeClr val="dk1"/>
              </a:buClr>
              <a:buSzPts val="1400"/>
              <a:buChar char="●"/>
            </a:pPr>
            <a:r>
              <a:rPr lang="en-US" sz="1400">
                <a:solidFill>
                  <a:schemeClr val="dk1"/>
                </a:solidFill>
              </a:rPr>
              <a:t>Please remember to enter admission decisions into your Program Decision reader review form for all applicants by our ”Reply to Offer” deadlines, regardless if they are a(n):</a:t>
            </a:r>
            <a:endParaRPr sz="1400">
              <a:solidFill>
                <a:schemeClr val="dk1"/>
              </a:solidFill>
            </a:endParaRPr>
          </a:p>
          <a:p>
            <a:pPr marL="1828800" lvl="3" indent="-317500" algn="l" rtl="0">
              <a:lnSpc>
                <a:spcPct val="115000"/>
              </a:lnSpc>
              <a:spcBef>
                <a:spcPts val="0"/>
              </a:spcBef>
              <a:spcAft>
                <a:spcPts val="0"/>
              </a:spcAft>
              <a:buClr>
                <a:schemeClr val="dk1"/>
              </a:buClr>
              <a:buSzPts val="1400"/>
              <a:buChar char="●"/>
            </a:pPr>
            <a:r>
              <a:rPr lang="en-US" sz="1400">
                <a:solidFill>
                  <a:schemeClr val="dk1"/>
                </a:solidFill>
              </a:rPr>
              <a:t>Admit</a:t>
            </a:r>
            <a:endParaRPr sz="1400">
              <a:solidFill>
                <a:schemeClr val="dk1"/>
              </a:solidFill>
            </a:endParaRPr>
          </a:p>
          <a:p>
            <a:pPr marL="1828800" lvl="3" indent="-317500" algn="l" rtl="0">
              <a:lnSpc>
                <a:spcPct val="115000"/>
              </a:lnSpc>
              <a:spcBef>
                <a:spcPts val="0"/>
              </a:spcBef>
              <a:spcAft>
                <a:spcPts val="0"/>
              </a:spcAft>
              <a:buClr>
                <a:schemeClr val="dk1"/>
              </a:buClr>
              <a:buSzPts val="1400"/>
              <a:buChar char="●"/>
            </a:pPr>
            <a:r>
              <a:rPr lang="en-US" sz="1400">
                <a:solidFill>
                  <a:schemeClr val="dk1"/>
                </a:solidFill>
              </a:rPr>
              <a:t>Deny</a:t>
            </a:r>
            <a:endParaRPr sz="1400">
              <a:solidFill>
                <a:schemeClr val="dk1"/>
              </a:solidFill>
            </a:endParaRPr>
          </a:p>
          <a:p>
            <a:pPr marL="1828800" lvl="3" indent="-317500" algn="l" rtl="0">
              <a:lnSpc>
                <a:spcPct val="115000"/>
              </a:lnSpc>
              <a:spcBef>
                <a:spcPts val="0"/>
              </a:spcBef>
              <a:spcAft>
                <a:spcPts val="0"/>
              </a:spcAft>
              <a:buClr>
                <a:schemeClr val="dk1"/>
              </a:buClr>
              <a:buSzPts val="1400"/>
              <a:buChar char="●"/>
            </a:pPr>
            <a:r>
              <a:rPr lang="en-US" sz="1400">
                <a:solidFill>
                  <a:schemeClr val="dk1"/>
                </a:solidFill>
              </a:rPr>
              <a:t>Withdrawal Requested by Applicant</a:t>
            </a:r>
            <a:endParaRPr sz="1400">
              <a:solidFill>
                <a:schemeClr val="dk1"/>
              </a:solidFill>
            </a:endParaRPr>
          </a:p>
          <a:p>
            <a:pPr marL="1371600" lvl="2" indent="-317500" algn="l" rtl="0">
              <a:lnSpc>
                <a:spcPct val="115000"/>
              </a:lnSpc>
              <a:spcBef>
                <a:spcPts val="0"/>
              </a:spcBef>
              <a:spcAft>
                <a:spcPts val="0"/>
              </a:spcAft>
              <a:buClr>
                <a:schemeClr val="dk1"/>
              </a:buClr>
              <a:buSzPts val="1400"/>
              <a:buChar char="■"/>
            </a:pPr>
            <a:r>
              <a:rPr lang="en-US" sz="1400" b="1">
                <a:solidFill>
                  <a:schemeClr val="dk1"/>
                </a:solidFill>
              </a:rPr>
              <a:t>Fall 2024 </a:t>
            </a:r>
            <a:r>
              <a:rPr lang="en-US" sz="1400">
                <a:solidFill>
                  <a:schemeClr val="dk1"/>
                </a:solidFill>
              </a:rPr>
              <a:t>decisions will be due July 26, 2024*</a:t>
            </a:r>
            <a:endParaRPr sz="1400">
              <a:solidFill>
                <a:schemeClr val="dk1"/>
              </a:solidFill>
            </a:endParaRPr>
          </a:p>
          <a:p>
            <a:pPr marL="182880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rPr>
              <a:t>If applicants are missing materials/requirements by these deadlines, then please either deny the applicant or work with the applicant to request a possible deferral of their application.</a:t>
            </a:r>
            <a:endParaRPr sz="1400">
              <a:solidFill>
                <a:schemeClr val="dk1"/>
              </a:solidFill>
            </a:endParaRPr>
          </a:p>
          <a:p>
            <a:pPr marL="45720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rPr>
              <a:t>Our office will send an email around 2 weeks prior to these deadlines to remind programs to enter admission decisions on all applications.</a:t>
            </a:r>
            <a:endParaRPr sz="1400">
              <a:solidFill>
                <a:schemeClr val="dk1"/>
              </a:solidFill>
            </a:endParaRPr>
          </a:p>
          <a:p>
            <a:pPr marL="45720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400">
                <a:solidFill>
                  <a:schemeClr val="dk1"/>
                </a:solidFill>
              </a:rPr>
              <a:t>If admission decisions have not been entered on applications, Dean Shor may reach out to inquire about admission practices.</a:t>
            </a:r>
            <a:endParaRPr sz="1400">
              <a:solidFill>
                <a:schemeClr val="dk1"/>
              </a:solidFill>
            </a:endParaRPr>
          </a:p>
          <a:p>
            <a:pPr marL="1828800" lvl="0" indent="0" algn="l" rtl="0">
              <a:lnSpc>
                <a:spcPct val="115000"/>
              </a:lnSpc>
              <a:spcBef>
                <a:spcPts val="0"/>
              </a:spcBef>
              <a:spcAft>
                <a:spcPts val="0"/>
              </a:spcAft>
              <a:buNone/>
            </a:pPr>
            <a:endParaRPr sz="1400">
              <a:solidFill>
                <a:schemeClr val="dk1"/>
              </a:solidFill>
            </a:endParaRPr>
          </a:p>
        </p:txBody>
      </p:sp>
      <p:sp>
        <p:nvSpPr>
          <p:cNvPr id="2" name="Slide Number Placeholder 1">
            <a:extLst>
              <a:ext uri="{FF2B5EF4-FFF2-40B4-BE49-F238E27FC236}">
                <a16:creationId xmlns:a16="http://schemas.microsoft.com/office/drawing/2014/main" id="{6CAC2BFA-2515-0DFE-817C-C663FEED72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0"/>
          <p:cNvSpPr txBox="1">
            <a:spLocks noGrp="1"/>
          </p:cNvSpPr>
          <p:nvPr>
            <p:ph type="title"/>
          </p:nvPr>
        </p:nvSpPr>
        <p:spPr>
          <a:xfrm>
            <a:off x="435895" y="1795463"/>
            <a:ext cx="8272200" cy="1610700"/>
          </a:xfrm>
          <a:prstGeom prst="rect">
            <a:avLst/>
          </a:prstGeom>
          <a:noFill/>
          <a:ln>
            <a:noFill/>
          </a:ln>
        </p:spPr>
        <p:txBody>
          <a:bodyPr spcFirstLastPara="1" wrap="square" lIns="68575" tIns="34275" rIns="68575" bIns="34275" anchor="b" anchorCtr="0">
            <a:noAutofit/>
          </a:bodyPr>
          <a:lstStyle/>
          <a:p>
            <a:pPr marL="0" lvl="0" indent="0" algn="l" rtl="0">
              <a:lnSpc>
                <a:spcPct val="100000"/>
              </a:lnSpc>
              <a:spcBef>
                <a:spcPts val="0"/>
              </a:spcBef>
              <a:spcAft>
                <a:spcPts val="0"/>
              </a:spcAft>
              <a:buClr>
                <a:srgbClr val="3F3F3F"/>
              </a:buClr>
              <a:buSzPts val="2700"/>
              <a:buFont typeface="Arial Black"/>
              <a:buNone/>
            </a:pPr>
            <a:endParaRPr sz="1700" i="1">
              <a:highlight>
                <a:srgbClr val="FFFF00"/>
              </a:highlight>
            </a:endParaRPr>
          </a:p>
          <a:p>
            <a:pPr marL="0" lvl="0" indent="0" algn="l" rtl="0">
              <a:lnSpc>
                <a:spcPct val="100000"/>
              </a:lnSpc>
              <a:spcBef>
                <a:spcPts val="0"/>
              </a:spcBef>
              <a:spcAft>
                <a:spcPts val="0"/>
              </a:spcAft>
              <a:buClr>
                <a:srgbClr val="3F3F3F"/>
              </a:buClr>
              <a:buSzPts val="2700"/>
              <a:buFont typeface="Arial Black"/>
              <a:buNone/>
            </a:pPr>
            <a:r>
              <a:rPr lang="en-US">
                <a:solidFill>
                  <a:schemeClr val="dk1"/>
                </a:solidFill>
              </a:rPr>
              <a:t>Term Open/Close for Applicants</a:t>
            </a:r>
            <a:endParaRPr>
              <a:solidFill>
                <a:schemeClr val="dk1"/>
              </a:solidFill>
            </a:endParaRPr>
          </a:p>
        </p:txBody>
      </p:sp>
      <p:sp>
        <p:nvSpPr>
          <p:cNvPr id="584" name="Google Shape;584;p80"/>
          <p:cNvSpPr txBox="1">
            <a:spLocks noGrp="1"/>
          </p:cNvSpPr>
          <p:nvPr>
            <p:ph type="body" idx="1"/>
          </p:nvPr>
        </p:nvSpPr>
        <p:spPr>
          <a:xfrm>
            <a:off x="435894" y="3406063"/>
            <a:ext cx="8272200" cy="450300"/>
          </a:xfrm>
          <a:prstGeom prst="rect">
            <a:avLst/>
          </a:prstGeom>
          <a:noFill/>
          <a:ln>
            <a:noFill/>
          </a:ln>
        </p:spPr>
        <p:txBody>
          <a:bodyPr spcFirstLastPara="1" wrap="square" lIns="68575" tIns="34275" rIns="68575" bIns="34275" anchor="t" anchorCtr="0">
            <a:noAutofit/>
          </a:bodyPr>
          <a:lstStyle/>
          <a:p>
            <a:pPr marL="0" lvl="0" indent="0" algn="l" rtl="0">
              <a:lnSpc>
                <a:spcPct val="110000"/>
              </a:lnSpc>
              <a:spcBef>
                <a:spcPts val="700"/>
              </a:spcBef>
              <a:spcAft>
                <a:spcPts val="0"/>
              </a:spcAft>
              <a:buSzPts val="1200"/>
              <a:buNone/>
            </a:pPr>
            <a:r>
              <a:rPr lang="en-US"/>
              <a:t>Deadlines • Email Reminders to In-Process Applicants</a:t>
            </a:r>
            <a:endParaRPr/>
          </a:p>
        </p:txBody>
      </p:sp>
      <p:sp>
        <p:nvSpPr>
          <p:cNvPr id="2" name="Slide Number Placeholder 1">
            <a:extLst>
              <a:ext uri="{FF2B5EF4-FFF2-40B4-BE49-F238E27FC236}">
                <a16:creationId xmlns:a16="http://schemas.microsoft.com/office/drawing/2014/main" id="{5EA1705E-BA86-204A-EDF9-EDB6836065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1"/>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Application Fees &amp; Deadline</a:t>
            </a:r>
            <a:r>
              <a:rPr lang="en-US"/>
              <a:t> </a:t>
            </a:r>
            <a:endParaRPr/>
          </a:p>
        </p:txBody>
      </p:sp>
      <p:sp>
        <p:nvSpPr>
          <p:cNvPr id="592" name="Google Shape;592;p81"/>
          <p:cNvSpPr txBox="1">
            <a:spLocks noGrp="1"/>
          </p:cNvSpPr>
          <p:nvPr>
            <p:ph type="body" idx="1"/>
          </p:nvPr>
        </p:nvSpPr>
        <p:spPr>
          <a:xfrm>
            <a:off x="435894" y="1755648"/>
            <a:ext cx="8272200" cy="2725800"/>
          </a:xfrm>
          <a:prstGeom prst="rect">
            <a:avLst/>
          </a:prstGeom>
        </p:spPr>
        <p:txBody>
          <a:bodyPr spcFirstLastPara="1" wrap="square" lIns="68575" tIns="34275" rIns="68575" bIns="34275" anchor="ctr" anchorCtr="0">
            <a:noAutofit/>
          </a:bodyPr>
          <a:lstStyle/>
          <a:p>
            <a:pPr marL="457200" lvl="0" indent="-317500" algn="l" rtl="0">
              <a:lnSpc>
                <a:spcPct val="100000"/>
              </a:lnSpc>
              <a:spcBef>
                <a:spcPts val="1200"/>
              </a:spcBef>
              <a:spcAft>
                <a:spcPts val="0"/>
              </a:spcAft>
              <a:buClr>
                <a:schemeClr val="dk1"/>
              </a:buClr>
              <a:buSzPts val="1400"/>
              <a:buFont typeface="Arial"/>
              <a:buChar char="●"/>
            </a:pPr>
            <a:r>
              <a:rPr lang="en-US" sz="1400">
                <a:solidFill>
                  <a:schemeClr val="dk1"/>
                </a:solidFill>
              </a:rPr>
              <a:t>Applicants are able to submit an application before an application deadline, and then pay the fee at a later date.</a:t>
            </a:r>
            <a:endParaRPr sz="1400">
              <a:solidFill>
                <a:schemeClr val="dk1"/>
              </a:solidFill>
            </a:endParaRPr>
          </a:p>
          <a:p>
            <a:pPr lvl="1" indent="-317500">
              <a:spcBef>
                <a:spcPts val="0"/>
              </a:spcBef>
              <a:buClr>
                <a:schemeClr val="dk1"/>
              </a:buClr>
              <a:buSzPts val="1400"/>
              <a:buFont typeface="Arial"/>
              <a:buChar char="○"/>
            </a:pPr>
            <a:r>
              <a:rPr lang="en-US" sz="1400">
                <a:solidFill>
                  <a:schemeClr val="dk1"/>
                </a:solidFill>
              </a:rPr>
              <a:t>Programs should clearly state application deadline policies on their websites, e.g., if your program will not accept an application when the fee is paid after the deadline.</a:t>
            </a:r>
          </a:p>
          <a:p>
            <a:pPr lvl="1" indent="-317500">
              <a:spcBef>
                <a:spcPts val="0"/>
              </a:spcBef>
              <a:buClr>
                <a:schemeClr val="dk1"/>
              </a:buClr>
              <a:buSzPts val="1400"/>
              <a:buFont typeface="Arial"/>
              <a:buChar char="○"/>
            </a:pPr>
            <a:r>
              <a:rPr lang="en-US" sz="1400">
                <a:solidFill>
                  <a:schemeClr val="dk1"/>
                </a:solidFill>
              </a:rPr>
              <a:t>If the program will not accept an application because the application fee was submitted after the deadline, the program can offer a deferral as an option to the student. For further questions please contact </a:t>
            </a:r>
            <a:r>
              <a:rPr lang="en-US" sz="1400" u="sng">
                <a:solidFill>
                  <a:schemeClr val="hlink"/>
                </a:solidFill>
                <a:hlinkClick r:id="rId3">
                  <a:extLst>
                    <a:ext uri="{A12FA001-AC4F-418D-AE19-62706E023703}">
                      <ahyp:hlinkClr xmlns:ahyp="http://schemas.microsoft.com/office/drawing/2018/hyperlinkcolor" val="tx"/>
                    </a:ext>
                  </a:extLst>
                </a:hlinkClick>
              </a:rPr>
              <a:t>gradadmissions@uconn.edu</a:t>
            </a:r>
            <a:r>
              <a:rPr lang="en-US" sz="1400"/>
              <a:t> </a:t>
            </a:r>
            <a:endParaRPr lang="en-US" sz="1400">
              <a:solidFill>
                <a:srgbClr val="3F3F3F"/>
              </a:solidFill>
            </a:endParaRPr>
          </a:p>
          <a:p>
            <a:pPr marL="457200" lvl="0" indent="-317500" algn="l" rtl="0">
              <a:lnSpc>
                <a:spcPct val="100000"/>
              </a:lnSpc>
              <a:spcBef>
                <a:spcPts val="1200"/>
              </a:spcBef>
              <a:spcAft>
                <a:spcPts val="0"/>
              </a:spcAft>
              <a:buClr>
                <a:schemeClr val="dk1"/>
              </a:buClr>
              <a:buSzPts val="1400"/>
              <a:buFont typeface="Arial"/>
              <a:buChar char="●"/>
            </a:pPr>
            <a:r>
              <a:rPr lang="en-US" sz="1400">
                <a:solidFill>
                  <a:schemeClr val="dk1"/>
                </a:solidFill>
                <a:highlight>
                  <a:schemeClr val="lt1"/>
                </a:highlight>
              </a:rPr>
              <a:t>To identify applicants who submitted, but have not yet paid, please use the </a:t>
            </a:r>
            <a:r>
              <a:rPr lang="en-US" sz="1400" u="sng">
                <a:solidFill>
                  <a:schemeClr val="hlink"/>
                </a:solidFill>
                <a:highlight>
                  <a:schemeClr val="lt1"/>
                </a:highlight>
                <a:hlinkClick r:id="rId4">
                  <a:extLst>
                    <a:ext uri="{A12FA001-AC4F-418D-AE19-62706E023703}">
                      <ahyp:hlinkClr xmlns:ahyp="http://schemas.microsoft.com/office/drawing/2018/hyperlinkcolor" val="tx"/>
                    </a:ext>
                  </a:extLst>
                </a:hlinkClick>
              </a:rPr>
              <a:t>Bulk Data Query</a:t>
            </a:r>
            <a:endParaRPr sz="1400">
              <a:solidFill>
                <a:schemeClr val="hlink"/>
              </a:solidFill>
              <a:highlight>
                <a:schemeClr val="lt1"/>
              </a:highlight>
            </a:endParaRPr>
          </a:p>
          <a:p>
            <a:pPr indent="-317500">
              <a:lnSpc>
                <a:spcPct val="100000"/>
              </a:lnSpc>
              <a:spcBef>
                <a:spcPts val="0"/>
              </a:spcBef>
              <a:buClr>
                <a:schemeClr val="dk1"/>
              </a:buClr>
              <a:buSzPts val="1400"/>
              <a:buFont typeface="Arial"/>
              <a:buChar char="●"/>
            </a:pPr>
            <a:endParaRPr lang="en-US" sz="1400">
              <a:solidFill>
                <a:schemeClr val="dk1"/>
              </a:solidFill>
            </a:endParaRPr>
          </a:p>
          <a:p>
            <a:pPr marL="457200" lvl="0" indent="-317500" algn="l">
              <a:lnSpc>
                <a:spcPct val="100000"/>
              </a:lnSpc>
              <a:spcBef>
                <a:spcPts val="0"/>
              </a:spcBef>
              <a:spcAft>
                <a:spcPts val="0"/>
              </a:spcAft>
              <a:buClr>
                <a:schemeClr val="dk1"/>
              </a:buClr>
              <a:buSzPts val="1400"/>
              <a:buFont typeface="Arial"/>
              <a:buChar char="●"/>
            </a:pPr>
            <a:r>
              <a:rPr lang="en-US" sz="1400">
                <a:solidFill>
                  <a:schemeClr val="dk1"/>
                </a:solidFill>
              </a:rPr>
              <a:t>Applicant names also appear as a section in the </a:t>
            </a:r>
            <a:r>
              <a:rPr lang="en-US" sz="1400" u="sng">
                <a:solidFill>
                  <a:schemeClr val="hlink"/>
                </a:solidFill>
                <a:hlinkClick r:id="rId5">
                  <a:extLst>
                    <a:ext uri="{A12FA001-AC4F-418D-AE19-62706E023703}">
                      <ahyp:hlinkClr xmlns:ahyp="http://schemas.microsoft.com/office/drawing/2018/hyperlinkcolor" val="tx"/>
                    </a:ext>
                  </a:extLst>
                </a:hlinkClick>
              </a:rPr>
              <a:t>Current Application Query Report</a:t>
            </a:r>
            <a:endParaRPr lang="en-US" sz="1400">
              <a:solidFill>
                <a:schemeClr val="hlink"/>
              </a:solidFill>
            </a:endParaRPr>
          </a:p>
          <a:p>
            <a:pPr marL="0" lvl="0" indent="0" algn="l" rtl="0">
              <a:spcBef>
                <a:spcPts val="1200"/>
              </a:spcBef>
              <a:spcAft>
                <a:spcPts val="500"/>
              </a:spcAft>
              <a:buNone/>
            </a:pPr>
            <a:endParaRPr sz="1400">
              <a:solidFill>
                <a:schemeClr val="dk1"/>
              </a:solidFill>
            </a:endParaRPr>
          </a:p>
        </p:txBody>
      </p:sp>
      <p:sp>
        <p:nvSpPr>
          <p:cNvPr id="2" name="Slide Number Placeholder 1">
            <a:extLst>
              <a:ext uri="{FF2B5EF4-FFF2-40B4-BE49-F238E27FC236}">
                <a16:creationId xmlns:a16="http://schemas.microsoft.com/office/drawing/2014/main" id="{18D35BF4-BB4B-C54D-59DD-117D5E3B3F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2"/>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Term Open/Close for Applicants</a:t>
            </a:r>
            <a:endParaRPr>
              <a:solidFill>
                <a:schemeClr val="dk1"/>
              </a:solidFill>
            </a:endParaRPr>
          </a:p>
        </p:txBody>
      </p:sp>
      <p:sp>
        <p:nvSpPr>
          <p:cNvPr id="598" name="Google Shape;598;p82"/>
          <p:cNvSpPr txBox="1">
            <a:spLocks noGrp="1"/>
          </p:cNvSpPr>
          <p:nvPr>
            <p:ph type="body" idx="1"/>
          </p:nvPr>
        </p:nvSpPr>
        <p:spPr>
          <a:xfrm>
            <a:off x="435900" y="1620295"/>
            <a:ext cx="8272200" cy="3191100"/>
          </a:xfrm>
          <a:prstGeom prst="rect">
            <a:avLst/>
          </a:prstGeom>
        </p:spPr>
        <p:txBody>
          <a:bodyPr spcFirstLastPara="1" wrap="square" lIns="68575" tIns="34275" rIns="68575" bIns="34275" anchor="ctr" anchorCtr="0">
            <a:noAutofit/>
          </a:bodyPr>
          <a:lstStyle/>
          <a:p>
            <a:pPr marL="0" lvl="0" indent="0" algn="l" rtl="0">
              <a:spcBef>
                <a:spcPts val="300"/>
              </a:spcBef>
              <a:spcAft>
                <a:spcPts val="0"/>
              </a:spcAft>
              <a:buClr>
                <a:schemeClr val="dk1"/>
              </a:buClr>
              <a:buSzPts val="1100"/>
              <a:buFont typeface="Arial"/>
              <a:buNone/>
            </a:pPr>
            <a:r>
              <a:rPr lang="en-US" sz="1200" b="1" i="1">
                <a:solidFill>
                  <a:schemeClr val="dk1"/>
                </a:solidFill>
              </a:rPr>
              <a:t>When do applications open for the following semester?</a:t>
            </a:r>
            <a:endParaRPr sz="1200" b="1" i="1">
              <a:solidFill>
                <a:schemeClr val="dk1"/>
              </a:solidFill>
            </a:endParaRPr>
          </a:p>
          <a:p>
            <a:pPr>
              <a:spcBef>
                <a:spcPts val="500"/>
              </a:spcBef>
              <a:buClr>
                <a:schemeClr val="dk1"/>
              </a:buClr>
              <a:buChar char="●"/>
            </a:pPr>
            <a:r>
              <a:rPr lang="en-US" sz="1200">
                <a:solidFill>
                  <a:schemeClr val="dk1"/>
                </a:solidFill>
              </a:rPr>
              <a:t>Applications will open 10 days after the start of the current semester </a:t>
            </a:r>
            <a:endParaRPr sz="1200">
              <a:solidFill>
                <a:schemeClr val="dk1"/>
              </a:solidFill>
            </a:endParaRPr>
          </a:p>
          <a:p>
            <a:pPr marL="1371600" lvl="1">
              <a:spcBef>
                <a:spcPts val="0"/>
              </a:spcBef>
              <a:buClr>
                <a:schemeClr val="dk1"/>
              </a:buClr>
              <a:buChar char="○"/>
            </a:pPr>
            <a:r>
              <a:rPr lang="en-US" sz="1200" b="1">
                <a:solidFill>
                  <a:schemeClr val="dk1"/>
                </a:solidFill>
              </a:rPr>
              <a:t>Fall 2025</a:t>
            </a:r>
            <a:r>
              <a:rPr lang="en-US" sz="1200">
                <a:solidFill>
                  <a:schemeClr val="dk1"/>
                </a:solidFill>
              </a:rPr>
              <a:t> applications will open on</a:t>
            </a:r>
            <a:r>
              <a:rPr lang="en-US" sz="1200">
                <a:solidFill>
                  <a:schemeClr val="tx1"/>
                </a:solidFill>
              </a:rPr>
              <a:t> Monday, September 9, 2024 </a:t>
            </a:r>
          </a:p>
          <a:p>
            <a:pPr marL="1828800" lvl="2">
              <a:spcBef>
                <a:spcPts val="0"/>
              </a:spcBef>
              <a:buClr>
                <a:schemeClr val="dk1"/>
              </a:buClr>
              <a:buChar char="■"/>
            </a:pPr>
            <a:r>
              <a:rPr lang="en-US" sz="1200">
                <a:solidFill>
                  <a:schemeClr val="dk1"/>
                </a:solidFill>
              </a:rPr>
              <a:t>Summer applications will open on the same date as the fall</a:t>
            </a:r>
            <a:endParaRPr sz="1200">
              <a:solidFill>
                <a:schemeClr val="dk1"/>
              </a:solidFill>
            </a:endParaRPr>
          </a:p>
          <a:p>
            <a:pPr marL="1371600" lvl="1" indent="-304800" algn="l" rtl="0">
              <a:spcBef>
                <a:spcPts val="0"/>
              </a:spcBef>
              <a:spcAft>
                <a:spcPts val="0"/>
              </a:spcAft>
              <a:buClr>
                <a:schemeClr val="dk1"/>
              </a:buClr>
              <a:buSzPts val="1200"/>
              <a:buChar char="○"/>
            </a:pPr>
            <a:r>
              <a:rPr lang="en-US" sz="1200" b="1">
                <a:solidFill>
                  <a:schemeClr val="dk1"/>
                </a:solidFill>
              </a:rPr>
              <a:t>Spring 2026</a:t>
            </a:r>
            <a:r>
              <a:rPr lang="en-US" sz="1200">
                <a:solidFill>
                  <a:schemeClr val="dk1"/>
                </a:solidFill>
              </a:rPr>
              <a:t> - 10th day after spring semester starts</a:t>
            </a:r>
            <a:endParaRPr sz="1200">
              <a:solidFill>
                <a:schemeClr val="dk1"/>
              </a:solidFill>
            </a:endParaRPr>
          </a:p>
          <a:p>
            <a:pPr marL="1828800" lvl="2">
              <a:spcBef>
                <a:spcPts val="0"/>
              </a:spcBef>
              <a:buClr>
                <a:schemeClr val="dk1"/>
              </a:buClr>
              <a:buChar char="■"/>
            </a:pPr>
            <a:r>
              <a:rPr lang="en-US" sz="1200">
                <a:solidFill>
                  <a:schemeClr val="dk1"/>
                </a:solidFill>
              </a:rPr>
              <a:t>Applications will open on </a:t>
            </a:r>
            <a:r>
              <a:rPr lang="en-US" sz="1200">
                <a:solidFill>
                  <a:schemeClr val="tx1"/>
                </a:solidFill>
              </a:rPr>
              <a:t>Monday, February 3, 2025 </a:t>
            </a:r>
          </a:p>
          <a:p>
            <a:pPr marL="0" lvl="0" indent="0" algn="l" rtl="0">
              <a:spcBef>
                <a:spcPts val="500"/>
              </a:spcBef>
              <a:spcAft>
                <a:spcPts val="0"/>
              </a:spcAft>
              <a:buNone/>
            </a:pPr>
            <a:r>
              <a:rPr lang="en-US" sz="1200" b="1">
                <a:solidFill>
                  <a:schemeClr val="dk1"/>
                </a:solidFill>
              </a:rPr>
              <a:t>NOTE: </a:t>
            </a:r>
            <a:r>
              <a:rPr lang="en-US" sz="1200">
                <a:solidFill>
                  <a:schemeClr val="dk1"/>
                </a:solidFill>
              </a:rPr>
              <a:t>10th day of the semester is magical!</a:t>
            </a:r>
            <a:endParaRPr sz="1200">
              <a:solidFill>
                <a:schemeClr val="dk1"/>
              </a:solidFill>
            </a:endParaRPr>
          </a:p>
          <a:p>
            <a:pPr marL="1371600" lvl="0" indent="0" algn="l" rtl="0">
              <a:spcBef>
                <a:spcPts val="500"/>
              </a:spcBef>
              <a:spcAft>
                <a:spcPts val="0"/>
              </a:spcAft>
              <a:buNone/>
            </a:pPr>
            <a:endParaRPr sz="1200">
              <a:solidFill>
                <a:schemeClr val="dk1"/>
              </a:solidFill>
            </a:endParaRPr>
          </a:p>
          <a:p>
            <a:pPr marL="0" lvl="0" indent="0" algn="l" rtl="0">
              <a:spcBef>
                <a:spcPts val="500"/>
              </a:spcBef>
              <a:spcAft>
                <a:spcPts val="0"/>
              </a:spcAft>
              <a:buNone/>
            </a:pPr>
            <a:r>
              <a:rPr lang="en-US" sz="1200" b="1" i="1">
                <a:solidFill>
                  <a:schemeClr val="dk1"/>
                </a:solidFill>
              </a:rPr>
              <a:t>What happens to open applications when the term closes?</a:t>
            </a:r>
            <a:endParaRPr sz="1200" b="1" i="1">
              <a:solidFill>
                <a:schemeClr val="dk1"/>
              </a:solidFill>
            </a:endParaRPr>
          </a:p>
          <a:p>
            <a:pPr>
              <a:spcBef>
                <a:spcPts val="500"/>
              </a:spcBef>
              <a:buClr>
                <a:schemeClr val="dk1"/>
              </a:buClr>
              <a:buChar char="●"/>
            </a:pPr>
            <a:r>
              <a:rPr lang="en-US">
                <a:solidFill>
                  <a:schemeClr val="dk1"/>
                </a:solidFill>
              </a:rPr>
              <a:t>After the application deadline passes, applicants still in progress for that term are sent an email letting them know when their application will be closed and how to request a deferral. </a:t>
            </a:r>
            <a:endParaRPr>
              <a:solidFill>
                <a:schemeClr val="dk1"/>
              </a:solidFill>
            </a:endParaRPr>
          </a:p>
          <a:p>
            <a:pPr>
              <a:spcBef>
                <a:spcPts val="0"/>
              </a:spcBef>
              <a:buClr>
                <a:schemeClr val="dk1"/>
              </a:buClr>
              <a:buChar char="●"/>
            </a:pPr>
            <a:r>
              <a:rPr lang="en-US">
                <a:solidFill>
                  <a:schemeClr val="dk1"/>
                </a:solidFill>
              </a:rPr>
              <a:t>After the 10th day of the semester, all open applications without an approved deferral request are closed out in Slate</a:t>
            </a:r>
            <a:r>
              <a:rPr lang="en-US"/>
              <a:t>. </a:t>
            </a:r>
            <a:endParaRPr/>
          </a:p>
        </p:txBody>
      </p:sp>
      <p:sp>
        <p:nvSpPr>
          <p:cNvPr id="2" name="Slide Number Placeholder 1">
            <a:extLst>
              <a:ext uri="{FF2B5EF4-FFF2-40B4-BE49-F238E27FC236}">
                <a16:creationId xmlns:a16="http://schemas.microsoft.com/office/drawing/2014/main" id="{6F6A358D-B4BD-59F9-053D-1B27E677EE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title"/>
          </p:nvPr>
        </p:nvSpPr>
        <p:spPr>
          <a:xfrm>
            <a:off x="356625" y="479531"/>
            <a:ext cx="8272125" cy="643050"/>
          </a:xfrm>
          <a:prstGeom prst="rect">
            <a:avLst/>
          </a:prstGeom>
        </p:spPr>
        <p:txBody>
          <a:bodyPr spcFirstLastPara="1" wrap="square" lIns="68569" tIns="34275" rIns="68569" bIns="34275" anchor="b" anchorCtr="0">
            <a:noAutofit/>
          </a:bodyPr>
          <a:lstStyle/>
          <a:p>
            <a:pPr>
              <a:buSzPts val="3600"/>
            </a:pPr>
            <a:r>
              <a:rPr lang="en-US" sz="2250" dirty="0"/>
              <a:t>The Graduate School’s Mission Statement</a:t>
            </a:r>
            <a:endParaRPr dirty="0"/>
          </a:p>
        </p:txBody>
      </p:sp>
      <p:sp>
        <p:nvSpPr>
          <p:cNvPr id="267" name="Google Shape;267;p33"/>
          <p:cNvSpPr txBox="1">
            <a:spLocks noGrp="1"/>
          </p:cNvSpPr>
          <p:nvPr>
            <p:ph type="body" idx="1"/>
          </p:nvPr>
        </p:nvSpPr>
        <p:spPr>
          <a:xfrm>
            <a:off x="435900" y="1322570"/>
            <a:ext cx="8272125" cy="2975625"/>
          </a:xfrm>
          <a:prstGeom prst="rect">
            <a:avLst/>
          </a:prstGeom>
        </p:spPr>
        <p:txBody>
          <a:bodyPr spcFirstLastPara="1" wrap="square" lIns="68569" tIns="34275" rIns="68569" bIns="34275" anchor="t" anchorCtr="0">
            <a:noAutofit/>
          </a:bodyPr>
          <a:lstStyle/>
          <a:p>
            <a:pPr marL="342900" indent="0" algn="ctr">
              <a:lnSpc>
                <a:spcPct val="100000"/>
              </a:lnSpc>
              <a:spcBef>
                <a:spcPts val="0"/>
              </a:spcBef>
              <a:buNone/>
            </a:pPr>
            <a:r>
              <a:rPr lang="en-US" sz="1350">
                <a:solidFill>
                  <a:srgbClr val="333333"/>
                </a:solidFill>
                <a:highlight>
                  <a:srgbClr val="FFFFFF"/>
                </a:highlight>
              </a:rPr>
              <a:t>The Graduate School will be the heart of graduate and postdoctoral education at the University of Connecticut. It will foster excellence in graduate and postdoctoral education, and it will guide graduate students and postdoctoral scholars to personal and professional success.</a:t>
            </a: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a:p>
            <a:pPr marL="0" indent="0">
              <a:lnSpc>
                <a:spcPct val="100000"/>
              </a:lnSpc>
              <a:spcBef>
                <a:spcPts val="0"/>
              </a:spcBef>
              <a:buNone/>
            </a:pPr>
            <a:endParaRPr sz="1125">
              <a:solidFill>
                <a:srgbClr val="333333"/>
              </a:solidFill>
              <a:highlight>
                <a:srgbClr val="FFFFFF"/>
              </a:highlight>
            </a:endParaRPr>
          </a:p>
          <a:p>
            <a:pPr marL="0" indent="0">
              <a:lnSpc>
                <a:spcPct val="100000"/>
              </a:lnSpc>
              <a:spcBef>
                <a:spcPts val="0"/>
              </a:spcBef>
              <a:buNone/>
            </a:pPr>
            <a:endParaRPr sz="1125">
              <a:solidFill>
                <a:srgbClr val="333333"/>
              </a:solidFill>
              <a:highlight>
                <a:srgbClr val="FFFFFF"/>
              </a:highlight>
            </a:endParaRPr>
          </a:p>
          <a:p>
            <a:pPr marL="0" indent="0">
              <a:lnSpc>
                <a:spcPct val="100000"/>
              </a:lnSpc>
              <a:spcBef>
                <a:spcPts val="0"/>
              </a:spcBef>
              <a:buClr>
                <a:schemeClr val="dk1"/>
              </a:buClr>
              <a:buSzPts val="1100"/>
              <a:buNone/>
            </a:pPr>
            <a:r>
              <a:rPr lang="en-US" sz="1125">
                <a:solidFill>
                  <a:srgbClr val="333333"/>
                </a:solidFill>
                <a:highlight>
                  <a:srgbClr val="FFFFFF"/>
                </a:highlight>
              </a:rPr>
              <a:t>Copy of The Graduate School’s Strategic Plan can be </a:t>
            </a:r>
            <a:r>
              <a:rPr lang="en-US" sz="1125" u="sng">
                <a:solidFill>
                  <a:schemeClr val="hlink"/>
                </a:solidFill>
                <a:highlight>
                  <a:srgbClr val="FFFFFF"/>
                </a:highlight>
                <a:hlinkClick r:id="rId3"/>
              </a:rPr>
              <a:t>found on our website</a:t>
            </a:r>
            <a:r>
              <a:rPr lang="en-US" sz="1125">
                <a:solidFill>
                  <a:srgbClr val="333333"/>
                </a:solidFill>
                <a:highlight>
                  <a:srgbClr val="FFFFFF"/>
                </a:highlight>
              </a:rPr>
              <a:t>.</a:t>
            </a:r>
            <a:endParaRPr sz="1125">
              <a:solidFill>
                <a:srgbClr val="333333"/>
              </a:solidFill>
              <a:highlight>
                <a:srgbClr val="FFFFFF"/>
              </a:highlight>
            </a:endParaRPr>
          </a:p>
          <a:p>
            <a:pPr marL="342900" indent="0" algn="ctr">
              <a:lnSpc>
                <a:spcPct val="100000"/>
              </a:lnSpc>
              <a:spcBef>
                <a:spcPts val="0"/>
              </a:spcBef>
              <a:buNone/>
            </a:pPr>
            <a:endParaRPr sz="1350">
              <a:solidFill>
                <a:srgbClr val="333333"/>
              </a:solidFill>
              <a:highlight>
                <a:srgbClr val="FFFFFF"/>
              </a:highlight>
            </a:endParaRPr>
          </a:p>
        </p:txBody>
      </p:sp>
      <p:pic>
        <p:nvPicPr>
          <p:cNvPr id="269" name="Google Shape;269;p33" descr="Jonathan the Husky in front of the UConn sign"/>
          <p:cNvPicPr preferRelativeResize="0"/>
          <p:nvPr/>
        </p:nvPicPr>
        <p:blipFill>
          <a:blip r:embed="rId4">
            <a:alphaModFix/>
          </a:blip>
          <a:stretch>
            <a:fillRect/>
          </a:stretch>
        </p:blipFill>
        <p:spPr>
          <a:xfrm>
            <a:off x="2609606" y="2192419"/>
            <a:ext cx="2864738" cy="1914689"/>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D69CA91F-68F3-1257-4B97-7B091EC290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3"/>
          <p:cNvSpPr txBox="1">
            <a:spLocks noGrp="1"/>
          </p:cNvSpPr>
          <p:nvPr>
            <p:ph type="title"/>
          </p:nvPr>
        </p:nvSpPr>
        <p:spPr>
          <a:xfrm>
            <a:off x="435895" y="1795463"/>
            <a:ext cx="8272200" cy="16107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Clr>
                <a:srgbClr val="3F3F3F"/>
              </a:buClr>
              <a:buSzPts val="2700"/>
              <a:buFont typeface="Arial Black"/>
              <a:buNone/>
            </a:pPr>
            <a:endParaRPr dirty="0">
              <a:highlight>
                <a:schemeClr val="lt2"/>
              </a:highlight>
            </a:endParaRPr>
          </a:p>
          <a:p>
            <a:pPr marL="0" lvl="0" indent="0" algn="l" rtl="0">
              <a:lnSpc>
                <a:spcPct val="100000"/>
              </a:lnSpc>
              <a:spcBef>
                <a:spcPts val="0"/>
              </a:spcBef>
              <a:spcAft>
                <a:spcPts val="0"/>
              </a:spcAft>
              <a:buClr>
                <a:srgbClr val="3F3F3F"/>
              </a:buClr>
              <a:buSzPts val="2700"/>
              <a:buFont typeface="Arial Black"/>
              <a:buNone/>
            </a:pPr>
            <a:endParaRPr sz="1700" i="1" dirty="0">
              <a:highlight>
                <a:schemeClr val="lt2"/>
              </a:highlight>
            </a:endParaRPr>
          </a:p>
          <a:p>
            <a:pPr marL="0" lvl="0" indent="0" algn="l" rtl="0">
              <a:lnSpc>
                <a:spcPct val="100000"/>
              </a:lnSpc>
              <a:spcBef>
                <a:spcPts val="0"/>
              </a:spcBef>
              <a:spcAft>
                <a:spcPts val="0"/>
              </a:spcAft>
              <a:buClr>
                <a:srgbClr val="3F3F3F"/>
              </a:buClr>
              <a:buSzPts val="2700"/>
              <a:buFont typeface="Arial Black"/>
              <a:buNone/>
            </a:pPr>
            <a:r>
              <a:rPr lang="en-US" dirty="0">
                <a:solidFill>
                  <a:schemeClr val="dk1"/>
                </a:solidFill>
              </a:rPr>
              <a:t>Deferral &amp; Withdrawal Requests</a:t>
            </a:r>
            <a:endParaRPr dirty="0">
              <a:solidFill>
                <a:schemeClr val="dk1"/>
              </a:solidFill>
            </a:endParaRPr>
          </a:p>
        </p:txBody>
      </p:sp>
      <p:sp>
        <p:nvSpPr>
          <p:cNvPr id="605" name="Google Shape;605;p83"/>
          <p:cNvSpPr txBox="1">
            <a:spLocks noGrp="1"/>
          </p:cNvSpPr>
          <p:nvPr>
            <p:ph type="body" idx="1"/>
          </p:nvPr>
        </p:nvSpPr>
        <p:spPr>
          <a:xfrm>
            <a:off x="435894" y="3406063"/>
            <a:ext cx="8272200" cy="450300"/>
          </a:xfrm>
          <a:prstGeom prst="rect">
            <a:avLst/>
          </a:prstGeom>
          <a:noFill/>
          <a:ln>
            <a:noFill/>
          </a:ln>
        </p:spPr>
        <p:txBody>
          <a:bodyPr spcFirstLastPara="1" wrap="square" lIns="68575" tIns="34275" rIns="68575" bIns="34275" anchor="t" anchorCtr="0">
            <a:noAutofit/>
          </a:bodyPr>
          <a:lstStyle/>
          <a:p>
            <a:pPr marL="0" lvl="0" indent="0" algn="l" rtl="0">
              <a:lnSpc>
                <a:spcPct val="110000"/>
              </a:lnSpc>
              <a:spcBef>
                <a:spcPts val="700"/>
              </a:spcBef>
              <a:spcAft>
                <a:spcPts val="0"/>
              </a:spcAft>
              <a:buSzPts val="1200"/>
              <a:buNone/>
            </a:pPr>
            <a:r>
              <a:rPr lang="en-US"/>
              <a:t>How applicants make these requests and how the requests are processed.</a:t>
            </a:r>
            <a:endParaRPr/>
          </a:p>
        </p:txBody>
      </p:sp>
      <p:sp>
        <p:nvSpPr>
          <p:cNvPr id="2" name="Slide Number Placeholder 1">
            <a:extLst>
              <a:ext uri="{FF2B5EF4-FFF2-40B4-BE49-F238E27FC236}">
                <a16:creationId xmlns:a16="http://schemas.microsoft.com/office/drawing/2014/main" id="{E4BB8923-1940-B4E7-508C-85724787A591}"/>
              </a:ex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a:p>
        </p:txBody>
      </p:sp>
      <p:sp>
        <p:nvSpPr>
          <p:cNvPr id="3" name="TextBox 2">
            <a:extLst>
              <a:ext uri="{FF2B5EF4-FFF2-40B4-BE49-F238E27FC236}">
                <a16:creationId xmlns:a16="http://schemas.microsoft.com/office/drawing/2014/main" id="{C144C22A-1160-22E6-1497-A07E59AC9751}"/>
              </a:ext>
              <a:ext uri="{C183D7F6-B498-43B3-948B-1728B52AA6E4}">
                <adec:decorative xmlns:adec="http://schemas.microsoft.com/office/drawing/2017/decorative" val="1"/>
              </a:ext>
            </a:extLst>
          </p:cNvPr>
          <p:cNvSpPr txBox="1"/>
          <p:nvPr/>
        </p:nvSpPr>
        <p:spPr>
          <a:xfrm>
            <a:off x="7453745" y="3505200"/>
            <a:ext cx="1025237" cy="307777"/>
          </a:xfrm>
          <a:prstGeom prst="rect">
            <a:avLst/>
          </a:prstGeom>
          <a:noFill/>
        </p:spPr>
        <p:txBody>
          <a:bodyPr wrap="square" rtlCol="0">
            <a:spAutoFit/>
          </a:bodyPr>
          <a:lstStyle/>
          <a:p>
            <a:r>
              <a:rPr lang="en-US"/>
              <a:t>KO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4"/>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dirty="0">
                <a:solidFill>
                  <a:schemeClr val="dk1"/>
                </a:solidFill>
              </a:rPr>
              <a:t>Deferral &amp; Withdrawal</a:t>
            </a:r>
            <a:endParaRPr dirty="0">
              <a:solidFill>
                <a:schemeClr val="dk1"/>
              </a:solidFill>
            </a:endParaRPr>
          </a:p>
        </p:txBody>
      </p:sp>
      <p:sp>
        <p:nvSpPr>
          <p:cNvPr id="612" name="Google Shape;612;p84"/>
          <p:cNvSpPr txBox="1">
            <a:spLocks noGrp="1"/>
          </p:cNvSpPr>
          <p:nvPr>
            <p:ph type="body" idx="1"/>
          </p:nvPr>
        </p:nvSpPr>
        <p:spPr>
          <a:xfrm>
            <a:off x="435900" y="1418225"/>
            <a:ext cx="3733800" cy="3063300"/>
          </a:xfrm>
          <a:prstGeom prst="rect">
            <a:avLst/>
          </a:prstGeom>
        </p:spPr>
        <p:txBody>
          <a:bodyPr spcFirstLastPara="1" wrap="square" lIns="68575" tIns="34275" rIns="68575" bIns="34275" anchor="t" anchorCtr="0">
            <a:noAutofit/>
          </a:bodyPr>
          <a:lstStyle/>
          <a:p>
            <a:pPr marL="0" lvl="0" indent="0" algn="l" rtl="0">
              <a:spcBef>
                <a:spcPts val="300"/>
              </a:spcBef>
              <a:spcAft>
                <a:spcPts val="500"/>
              </a:spcAft>
              <a:buNone/>
            </a:pPr>
            <a:r>
              <a:rPr lang="en-US">
                <a:solidFill>
                  <a:schemeClr val="dk1"/>
                </a:solidFill>
              </a:rPr>
              <a:t>Two online forms can be found on an applicant’s Application Status Portal:</a:t>
            </a:r>
            <a:endParaRPr>
              <a:solidFill>
                <a:schemeClr val="dk1"/>
              </a:solidFill>
            </a:endParaRPr>
          </a:p>
        </p:txBody>
      </p:sp>
      <p:pic>
        <p:nvPicPr>
          <p:cNvPr id="614" name="Google Shape;614;p84" descr="A screenshot of the Application Status Portal's &quot;Account &amp; Forms&quot; tab."/>
          <p:cNvPicPr preferRelativeResize="0"/>
          <p:nvPr/>
        </p:nvPicPr>
        <p:blipFill>
          <a:blip r:embed="rId3">
            <a:alphaModFix/>
          </a:blip>
          <a:stretch>
            <a:fillRect/>
          </a:stretch>
        </p:blipFill>
        <p:spPr>
          <a:xfrm>
            <a:off x="435900" y="2355975"/>
            <a:ext cx="4765799" cy="2181164"/>
          </a:xfrm>
          <a:prstGeom prst="rect">
            <a:avLst/>
          </a:prstGeom>
          <a:noFill/>
          <a:ln w="9525" cap="flat" cmpd="sng">
            <a:solidFill>
              <a:schemeClr val="dk1"/>
            </a:solidFill>
            <a:prstDash val="solid"/>
            <a:round/>
            <a:headEnd type="none" w="sm" len="sm"/>
            <a:tailEnd type="none" w="sm" len="sm"/>
          </a:ln>
        </p:spPr>
      </p:pic>
      <p:pic>
        <p:nvPicPr>
          <p:cNvPr id="615" name="Google Shape;615;p84" descr="A screenshot of the Application Status Portal, with the &quot;Account &amp; Forms&quot; tab highlighted."/>
          <p:cNvPicPr preferRelativeResize="0"/>
          <p:nvPr/>
        </p:nvPicPr>
        <p:blipFill>
          <a:blip r:embed="rId4">
            <a:alphaModFix/>
          </a:blip>
          <a:stretch>
            <a:fillRect/>
          </a:stretch>
        </p:blipFill>
        <p:spPr>
          <a:xfrm>
            <a:off x="5314550" y="1270500"/>
            <a:ext cx="3438325" cy="3266650"/>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68E825CB-547F-9DBA-C38E-0F9E2B3EEC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5"/>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1900">
                <a:solidFill>
                  <a:schemeClr val="dk1"/>
                </a:solidFill>
              </a:rPr>
              <a:t>Deadlines for Deferral and Withdrawal Requests</a:t>
            </a:r>
            <a:endParaRPr sz="1900">
              <a:solidFill>
                <a:schemeClr val="dk1"/>
              </a:solidFill>
            </a:endParaRPr>
          </a:p>
        </p:txBody>
      </p:sp>
      <p:sp>
        <p:nvSpPr>
          <p:cNvPr id="622" name="Google Shape;622;p85"/>
          <p:cNvSpPr txBox="1">
            <a:spLocks noGrp="1"/>
          </p:cNvSpPr>
          <p:nvPr>
            <p:ph type="body" idx="1"/>
          </p:nvPr>
        </p:nvSpPr>
        <p:spPr>
          <a:xfrm>
            <a:off x="435900" y="1755650"/>
            <a:ext cx="8272200" cy="3062400"/>
          </a:xfrm>
          <a:prstGeom prst="rect">
            <a:avLst/>
          </a:prstGeom>
        </p:spPr>
        <p:txBody>
          <a:bodyPr spcFirstLastPara="1" wrap="square" lIns="68575" tIns="34275" rIns="68575" bIns="34275" anchor="ctr" anchorCtr="0">
            <a:noAutofit/>
          </a:bodyPr>
          <a:lstStyle/>
          <a:p>
            <a:pPr marL="457200" lvl="0" indent="-317500" algn="l" rtl="0">
              <a:lnSpc>
                <a:spcPct val="90000"/>
              </a:lnSpc>
              <a:spcBef>
                <a:spcPts val="0"/>
              </a:spcBef>
              <a:spcAft>
                <a:spcPts val="0"/>
              </a:spcAft>
              <a:buClr>
                <a:srgbClr val="3F3F3F"/>
              </a:buClr>
              <a:buSzPts val="1400"/>
              <a:buChar char="●"/>
            </a:pPr>
            <a:r>
              <a:rPr lang="en-US" sz="1400">
                <a:solidFill>
                  <a:schemeClr val="dk1"/>
                </a:solidFill>
              </a:rPr>
              <a:t>We strongly encourage requests for graduate students who have </a:t>
            </a:r>
            <a:r>
              <a:rPr lang="en-US" sz="1400" b="1">
                <a:solidFill>
                  <a:schemeClr val="dk1"/>
                </a:solidFill>
              </a:rPr>
              <a:t>not </a:t>
            </a:r>
            <a:r>
              <a:rPr lang="en-US" sz="1400">
                <a:solidFill>
                  <a:schemeClr val="dk1"/>
                </a:solidFill>
              </a:rPr>
              <a:t>been appointed as a GA to be made prior to the first day of the semester. (8/26/24 for Fall 2024)</a:t>
            </a:r>
            <a:endParaRPr sz="1400">
              <a:solidFill>
                <a:schemeClr val="dk1"/>
              </a:solidFill>
            </a:endParaRPr>
          </a:p>
          <a:p>
            <a:pPr marL="457200" lvl="0" indent="0" algn="l" rtl="0">
              <a:lnSpc>
                <a:spcPct val="90000"/>
              </a:lnSpc>
              <a:spcBef>
                <a:spcPts val="0"/>
              </a:spcBef>
              <a:spcAft>
                <a:spcPts val="0"/>
              </a:spcAft>
              <a:buClr>
                <a:schemeClr val="dk1"/>
              </a:buClr>
              <a:buSzPts val="1100"/>
              <a:buFont typeface="Arial"/>
              <a:buNone/>
            </a:pPr>
            <a:endParaRPr sz="1400"/>
          </a:p>
          <a:p>
            <a:pPr marL="457200" lvl="0" indent="-317500" algn="l" rtl="0">
              <a:lnSpc>
                <a:spcPct val="90000"/>
              </a:lnSpc>
              <a:spcBef>
                <a:spcPts val="800"/>
              </a:spcBef>
              <a:spcAft>
                <a:spcPts val="0"/>
              </a:spcAft>
              <a:buClr>
                <a:schemeClr val="dk1"/>
              </a:buClr>
              <a:buSzPts val="1400"/>
              <a:buChar char="●"/>
            </a:pPr>
            <a:r>
              <a:rPr lang="en-US" sz="1400">
                <a:solidFill>
                  <a:schemeClr val="dk1"/>
                </a:solidFill>
              </a:rPr>
              <a:t>To avoid payroll issues, graduate students who have been appointed as a GA must submit their requests prior to the start date of their GA appointment. (8/23/24 for Fall 2024)</a:t>
            </a:r>
            <a:endParaRPr sz="1400">
              <a:solidFill>
                <a:schemeClr val="dk1"/>
              </a:solidFill>
            </a:endParaRPr>
          </a:p>
          <a:p>
            <a:pPr marL="457200" lvl="0" indent="0" algn="l" rtl="0">
              <a:lnSpc>
                <a:spcPct val="90000"/>
              </a:lnSpc>
              <a:spcBef>
                <a:spcPts val="800"/>
              </a:spcBef>
              <a:spcAft>
                <a:spcPts val="0"/>
              </a:spcAft>
              <a:buClr>
                <a:schemeClr val="dk1"/>
              </a:buClr>
              <a:buSzPts val="1100"/>
              <a:buFont typeface="Arial"/>
              <a:buNone/>
            </a:pPr>
            <a:endParaRPr sz="1400">
              <a:solidFill>
                <a:schemeClr val="dk1"/>
              </a:solidFill>
            </a:endParaRPr>
          </a:p>
          <a:p>
            <a:pPr marL="457200" lvl="0" indent="-317500" algn="l" rtl="0">
              <a:lnSpc>
                <a:spcPct val="90000"/>
              </a:lnSpc>
              <a:spcBef>
                <a:spcPts val="800"/>
              </a:spcBef>
              <a:spcAft>
                <a:spcPts val="0"/>
              </a:spcAft>
              <a:buClr>
                <a:schemeClr val="dk1"/>
              </a:buClr>
              <a:buSzPts val="1400"/>
              <a:buChar char="●"/>
            </a:pPr>
            <a:r>
              <a:rPr lang="en-US" sz="1400">
                <a:solidFill>
                  <a:schemeClr val="dk1"/>
                </a:solidFill>
              </a:rPr>
              <a:t>These requests should be submitted </a:t>
            </a:r>
            <a:r>
              <a:rPr lang="en-US" sz="1400" b="1">
                <a:solidFill>
                  <a:schemeClr val="dk1"/>
                </a:solidFill>
              </a:rPr>
              <a:t>no later </a:t>
            </a:r>
            <a:r>
              <a:rPr lang="en-US" sz="1400">
                <a:solidFill>
                  <a:schemeClr val="dk1"/>
                </a:solidFill>
              </a:rPr>
              <a:t>than the 10th day of the semester. </a:t>
            </a:r>
            <a:endParaRPr sz="1400">
              <a:solidFill>
                <a:schemeClr val="dk1"/>
              </a:solidFill>
            </a:endParaRPr>
          </a:p>
          <a:p>
            <a:pPr marL="457200" lvl="0" indent="0" algn="l" rtl="0">
              <a:lnSpc>
                <a:spcPct val="90000"/>
              </a:lnSpc>
              <a:spcBef>
                <a:spcPts val="800"/>
              </a:spcBef>
              <a:spcAft>
                <a:spcPts val="0"/>
              </a:spcAft>
              <a:buClr>
                <a:schemeClr val="dk1"/>
              </a:buClr>
              <a:buSzPts val="1100"/>
              <a:buFont typeface="Arial"/>
              <a:buNone/>
            </a:pPr>
            <a:endParaRPr sz="1400">
              <a:solidFill>
                <a:schemeClr val="dk1"/>
              </a:solidFill>
            </a:endParaRPr>
          </a:p>
          <a:p>
            <a:pPr marL="457200" lvl="0" indent="-317500" algn="l" rtl="0">
              <a:lnSpc>
                <a:spcPct val="90000"/>
              </a:lnSpc>
              <a:spcBef>
                <a:spcPts val="800"/>
              </a:spcBef>
              <a:spcAft>
                <a:spcPts val="0"/>
              </a:spcAft>
              <a:buClr>
                <a:schemeClr val="dk1"/>
              </a:buClr>
              <a:buSzPts val="1400"/>
              <a:buChar char="●"/>
            </a:pPr>
            <a:r>
              <a:rPr lang="en-US" sz="1400">
                <a:solidFill>
                  <a:schemeClr val="dk1"/>
                </a:solidFill>
              </a:rPr>
              <a:t>After the </a:t>
            </a:r>
            <a:r>
              <a:rPr lang="en-US" sz="1400" b="1">
                <a:solidFill>
                  <a:schemeClr val="dk1"/>
                </a:solidFill>
              </a:rPr>
              <a:t>10th day</a:t>
            </a:r>
            <a:r>
              <a:rPr lang="en-US" sz="1400">
                <a:solidFill>
                  <a:schemeClr val="dk1"/>
                </a:solidFill>
              </a:rPr>
              <a:t>, students not registered for courses will be voluntarily dismissed for failure to register. If registered, students will be required to fill out the </a:t>
            </a:r>
            <a:r>
              <a:rPr lang="en-US" sz="1400" u="sng">
                <a:solidFill>
                  <a:schemeClr val="hlink"/>
                </a:solidFill>
                <a:hlinkClick r:id="rId3"/>
              </a:rPr>
              <a:t>Voluntary Separation Notification (VSN) form</a:t>
            </a:r>
            <a:r>
              <a:rPr lang="en-US" sz="1400"/>
              <a:t> </a:t>
            </a:r>
            <a:r>
              <a:rPr lang="en-US" sz="1400">
                <a:solidFill>
                  <a:schemeClr val="dk1"/>
                </a:solidFill>
              </a:rPr>
              <a:t>to be withdrawn.</a:t>
            </a:r>
            <a:endParaRPr>
              <a:solidFill>
                <a:schemeClr val="dk1"/>
              </a:solidFill>
            </a:endParaRPr>
          </a:p>
        </p:txBody>
      </p:sp>
      <p:sp>
        <p:nvSpPr>
          <p:cNvPr id="2" name="Slide Number Placeholder 1">
            <a:extLst>
              <a:ext uri="{FF2B5EF4-FFF2-40B4-BE49-F238E27FC236}">
                <a16:creationId xmlns:a16="http://schemas.microsoft.com/office/drawing/2014/main" id="{372042FF-3146-8B3D-8D43-F3DF9FAE12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6"/>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Requests for Deferral</a:t>
            </a:r>
            <a:endParaRPr>
              <a:solidFill>
                <a:schemeClr val="dk1"/>
              </a:solidFill>
            </a:endParaRPr>
          </a:p>
        </p:txBody>
      </p:sp>
      <p:sp>
        <p:nvSpPr>
          <p:cNvPr id="629" name="Google Shape;629;p86"/>
          <p:cNvSpPr txBox="1">
            <a:spLocks noGrp="1"/>
          </p:cNvSpPr>
          <p:nvPr>
            <p:ph type="body" idx="1"/>
          </p:nvPr>
        </p:nvSpPr>
        <p:spPr>
          <a:xfrm>
            <a:off x="368400" y="1461675"/>
            <a:ext cx="8407200" cy="3062400"/>
          </a:xfrm>
          <a:prstGeom prst="rect">
            <a:avLst/>
          </a:prstGeom>
        </p:spPr>
        <p:txBody>
          <a:bodyPr spcFirstLastPara="1" wrap="square" lIns="68575" tIns="34275" rIns="68575" bIns="34275" anchor="ctr" anchorCtr="0">
            <a:noAutofit/>
          </a:bodyPr>
          <a:lstStyle/>
          <a:p>
            <a:pPr marL="457200" lvl="0" indent="-317500" algn="l" rtl="0">
              <a:lnSpc>
                <a:spcPct val="100000"/>
              </a:lnSpc>
              <a:spcBef>
                <a:spcPts val="0"/>
              </a:spcBef>
              <a:spcAft>
                <a:spcPts val="0"/>
              </a:spcAft>
              <a:buClr>
                <a:schemeClr val="dk1"/>
              </a:buClr>
              <a:buSzPts val="1400"/>
              <a:buChar char="●"/>
            </a:pPr>
            <a:r>
              <a:rPr lang="en-US" sz="1400">
                <a:solidFill>
                  <a:schemeClr val="dk1"/>
                </a:solidFill>
              </a:rPr>
              <a:t>Applicants can request to defer their application at any point throughout the application process.</a:t>
            </a:r>
            <a:endParaRPr sz="14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US" sz="1400">
                <a:solidFill>
                  <a:schemeClr val="dk1"/>
                </a:solidFill>
              </a:rPr>
              <a:t>Requests made by Admitted/Matriculated applicants:</a:t>
            </a:r>
            <a:endParaRPr sz="140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914400" lvl="1" indent="-317500" algn="l" rtl="0">
              <a:spcBef>
                <a:spcPts val="0"/>
              </a:spcBef>
              <a:spcAft>
                <a:spcPts val="0"/>
              </a:spcAft>
              <a:buClr>
                <a:schemeClr val="dk1"/>
              </a:buClr>
              <a:buSzPts val="1400"/>
              <a:buChar char="○"/>
            </a:pPr>
            <a:r>
              <a:rPr lang="en-US" sz="1400">
                <a:solidFill>
                  <a:schemeClr val="dk1"/>
                </a:solidFill>
              </a:rPr>
              <a:t>If the applicant has already been admitted or matriculated, program approval is required.</a:t>
            </a:r>
            <a:endParaRPr sz="1400">
              <a:solidFill>
                <a:schemeClr val="dk1"/>
              </a:solidFill>
            </a:endParaRPr>
          </a:p>
          <a:p>
            <a:pPr marL="914400" lvl="1" indent="-317500" algn="l" rtl="0">
              <a:spcBef>
                <a:spcPts val="0"/>
              </a:spcBef>
              <a:spcAft>
                <a:spcPts val="0"/>
              </a:spcAft>
              <a:buClr>
                <a:schemeClr val="dk1"/>
              </a:buClr>
              <a:buSzPts val="1400"/>
              <a:buChar char="○"/>
            </a:pPr>
            <a:r>
              <a:rPr lang="en-US" sz="1400">
                <a:solidFill>
                  <a:schemeClr val="dk1"/>
                </a:solidFill>
              </a:rPr>
              <a:t>Notification of deferral requests for admitted/matriculated students will be routed to the program’s Slate-associated email account for their approval.</a:t>
            </a:r>
            <a:endParaRPr sz="1400">
              <a:solidFill>
                <a:schemeClr val="dk1"/>
              </a:solidFill>
            </a:endParaRPr>
          </a:p>
          <a:p>
            <a:pPr marL="1371600" lvl="2" indent="-317500" algn="l" rtl="0">
              <a:spcBef>
                <a:spcPts val="0"/>
              </a:spcBef>
              <a:spcAft>
                <a:spcPts val="0"/>
              </a:spcAft>
              <a:buClr>
                <a:schemeClr val="dk1"/>
              </a:buClr>
              <a:buSzPts val="1400"/>
              <a:buChar char="■"/>
            </a:pPr>
            <a:r>
              <a:rPr lang="en-US" sz="1400">
                <a:solidFill>
                  <a:schemeClr val="dk1"/>
                </a:solidFill>
                <a:highlight>
                  <a:schemeClr val="lt1"/>
                </a:highlight>
              </a:rPr>
              <a:t>To review or change which email address currently receives those Slate communications on behalf of your program, please visit the </a:t>
            </a:r>
            <a:r>
              <a:rPr lang="en-US" sz="1400" u="sng">
                <a:solidFill>
                  <a:schemeClr val="hlink"/>
                </a:solidFill>
                <a:highlight>
                  <a:schemeClr val="lt1"/>
                </a:highlight>
                <a:hlinkClick r:id="rId3">
                  <a:extLst>
                    <a:ext uri="{A12FA001-AC4F-418D-AE19-62706E023703}">
                      <ahyp:hlinkClr xmlns:ahyp="http://schemas.microsoft.com/office/drawing/2018/hyperlinkcolor" val="tx"/>
                    </a:ext>
                  </a:extLst>
                </a:hlinkClick>
              </a:rPr>
              <a:t>Program Details</a:t>
            </a:r>
            <a:r>
              <a:rPr lang="en-US" sz="1400">
                <a:solidFill>
                  <a:schemeClr val="dk1"/>
                </a:solidFill>
                <a:highlight>
                  <a:schemeClr val="lt1"/>
                </a:highlight>
              </a:rPr>
              <a:t> </a:t>
            </a:r>
            <a:r>
              <a:rPr lang="en-US" sz="1400">
                <a:solidFill>
                  <a:schemeClr val="dk1"/>
                </a:solidFill>
              </a:rPr>
              <a:t>form.</a:t>
            </a:r>
            <a:endParaRPr sz="1400">
              <a:solidFill>
                <a:schemeClr val="dk1"/>
              </a:solidFill>
            </a:endParaRPr>
          </a:p>
          <a:p>
            <a:pPr lvl="2" indent="-317500">
              <a:spcBef>
                <a:spcPts val="0"/>
              </a:spcBef>
              <a:buClr>
                <a:schemeClr val="dk1"/>
              </a:buClr>
              <a:buSzPts val="1400"/>
              <a:buChar char="■"/>
            </a:pPr>
            <a:r>
              <a:rPr lang="en-US" sz="1400">
                <a:solidFill>
                  <a:schemeClr val="dk1"/>
                </a:solidFill>
              </a:rPr>
              <a:t>Forward approved deferral requests to </a:t>
            </a:r>
            <a:r>
              <a:rPr lang="en-US" sz="1400" u="sng">
                <a:solidFill>
                  <a:schemeClr val="hlink"/>
                </a:solidFill>
                <a:hlinkClick r:id="rId4">
                  <a:extLst>
                    <a:ext uri="{A12FA001-AC4F-418D-AE19-62706E023703}">
                      <ahyp:hlinkClr xmlns:ahyp="http://schemas.microsoft.com/office/drawing/2018/hyperlinkcolor" val="tx"/>
                    </a:ext>
                  </a:extLst>
                </a:hlinkClick>
              </a:rPr>
              <a:t>gradadmissions@uconn.edu</a:t>
            </a:r>
            <a:r>
              <a:rPr lang="en-US" sz="1400">
                <a:solidFill>
                  <a:schemeClr val="dk1"/>
                </a:solidFill>
              </a:rPr>
              <a:t> </a:t>
            </a:r>
          </a:p>
          <a:p>
            <a:pPr lvl="1" indent="-317500">
              <a:spcBef>
                <a:spcPts val="0"/>
              </a:spcBef>
              <a:buClr>
                <a:schemeClr val="dk1"/>
              </a:buClr>
              <a:buSzPts val="1400"/>
              <a:buChar char="○"/>
            </a:pPr>
            <a:r>
              <a:rPr lang="en-US" sz="1400" b="1">
                <a:solidFill>
                  <a:schemeClr val="dk1"/>
                </a:solidFill>
              </a:rPr>
              <a:t>Please Note: </a:t>
            </a:r>
            <a:r>
              <a:rPr lang="en-US" sz="1400">
                <a:solidFill>
                  <a:schemeClr val="dk1"/>
                </a:solidFill>
              </a:rPr>
              <a:t>Programs are not required to approve deferral requests. If a program denies a request to defer, the program is responsible for communicating this with the applicant. The application could be cancelled, and the applicant may reapply.</a:t>
            </a:r>
          </a:p>
        </p:txBody>
      </p:sp>
      <p:sp>
        <p:nvSpPr>
          <p:cNvPr id="2" name="Slide Number Placeholder 1">
            <a:extLst>
              <a:ext uri="{FF2B5EF4-FFF2-40B4-BE49-F238E27FC236}">
                <a16:creationId xmlns:a16="http://schemas.microsoft.com/office/drawing/2014/main" id="{900E4825-5EAE-1BC5-24F8-970E6C6B00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87"/>
          <p:cNvSpPr txBox="1">
            <a:spLocks noGrp="1"/>
          </p:cNvSpPr>
          <p:nvPr>
            <p:ph type="title"/>
          </p:nvPr>
        </p:nvSpPr>
        <p:spPr>
          <a:xfrm>
            <a:off x="435900" y="526625"/>
            <a:ext cx="2431500" cy="1229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Request for Deferral Form</a:t>
            </a:r>
            <a:endParaRPr dirty="0">
              <a:solidFill>
                <a:schemeClr val="dk1"/>
              </a:solidFill>
            </a:endParaRPr>
          </a:p>
        </p:txBody>
      </p:sp>
      <p:pic>
        <p:nvPicPr>
          <p:cNvPr id="636" name="Google Shape;636;p87" descr="A screenshot of the &quot;Request for Deferral&quot; page."/>
          <p:cNvPicPr preferRelativeResize="0"/>
          <p:nvPr/>
        </p:nvPicPr>
        <p:blipFill>
          <a:blip r:embed="rId3">
            <a:alphaModFix/>
          </a:blip>
          <a:stretch>
            <a:fillRect/>
          </a:stretch>
        </p:blipFill>
        <p:spPr>
          <a:xfrm>
            <a:off x="3095450" y="578700"/>
            <a:ext cx="5416833" cy="4513136"/>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9BE259DA-C87F-6FC7-3A22-7F1B39FB81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8"/>
          <p:cNvSpPr txBox="1">
            <a:spLocks noGrp="1"/>
          </p:cNvSpPr>
          <p:nvPr>
            <p:ph type="title"/>
          </p:nvPr>
        </p:nvSpPr>
        <p:spPr>
          <a:xfrm>
            <a:off x="435894" y="526617"/>
            <a:ext cx="8272200" cy="891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Criteria for Deferral</a:t>
            </a:r>
            <a:endParaRPr>
              <a:solidFill>
                <a:schemeClr val="dk1"/>
              </a:solidFill>
            </a:endParaRPr>
          </a:p>
        </p:txBody>
      </p:sp>
      <p:sp>
        <p:nvSpPr>
          <p:cNvPr id="642" name="Google Shape;642;p88"/>
          <p:cNvSpPr txBox="1">
            <a:spLocks noGrp="1"/>
          </p:cNvSpPr>
          <p:nvPr>
            <p:ph type="body" idx="1"/>
          </p:nvPr>
        </p:nvSpPr>
        <p:spPr>
          <a:xfrm>
            <a:off x="435894" y="1755648"/>
            <a:ext cx="8272200" cy="27258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US" sz="1400">
                <a:solidFill>
                  <a:schemeClr val="dk1"/>
                </a:solidFill>
                <a:highlight>
                  <a:schemeClr val="lt1"/>
                </a:highlight>
              </a:rPr>
              <a:t>Admitted applicants cannot be deferred if they meet any of the following criteria:</a:t>
            </a:r>
            <a:endParaRPr sz="1400">
              <a:solidFill>
                <a:schemeClr val="dk1"/>
              </a:solidFill>
              <a:highlight>
                <a:schemeClr val="lt1"/>
              </a:highlight>
            </a:endParaRPr>
          </a:p>
          <a:p>
            <a:pPr marL="457200" lvl="0" indent="-317500" algn="l" rtl="0">
              <a:lnSpc>
                <a:spcPct val="115000"/>
              </a:lnSpc>
              <a:spcBef>
                <a:spcPts val="1200"/>
              </a:spcBef>
              <a:spcAft>
                <a:spcPts val="0"/>
              </a:spcAft>
              <a:buClr>
                <a:schemeClr val="dk1"/>
              </a:buClr>
              <a:buSzPts val="1400"/>
              <a:buFont typeface="Arial"/>
              <a:buAutoNum type="arabicPeriod"/>
            </a:pPr>
            <a:r>
              <a:rPr lang="en-US" sz="1400">
                <a:solidFill>
                  <a:schemeClr val="dk1"/>
                </a:solidFill>
                <a:highlight>
                  <a:schemeClr val="lt1"/>
                </a:highlight>
              </a:rPr>
              <a:t>If an applicant has already attended classes for the semester they are admitted.</a:t>
            </a:r>
            <a:endParaRPr sz="1400">
              <a:solidFill>
                <a:schemeClr val="dk1"/>
              </a:solidFill>
              <a:highlight>
                <a:schemeClr val="lt1"/>
              </a:highlight>
            </a:endParaRPr>
          </a:p>
          <a:p>
            <a:pPr marL="457200" lvl="0" indent="-317500" algn="l" rtl="0">
              <a:lnSpc>
                <a:spcPct val="115000"/>
              </a:lnSpc>
              <a:spcBef>
                <a:spcPts val="0"/>
              </a:spcBef>
              <a:spcAft>
                <a:spcPts val="0"/>
              </a:spcAft>
              <a:buClr>
                <a:schemeClr val="dk1"/>
              </a:buClr>
              <a:buSzPts val="1400"/>
              <a:buFont typeface="Arial"/>
              <a:buAutoNum type="arabicPeriod"/>
            </a:pPr>
            <a:r>
              <a:rPr lang="en-US" sz="1400">
                <a:solidFill>
                  <a:schemeClr val="dk1"/>
                </a:solidFill>
                <a:highlight>
                  <a:schemeClr val="lt1"/>
                </a:highlight>
              </a:rPr>
              <a:t>If the request is made after the 10th day of classes for the semester they are admitted.</a:t>
            </a:r>
            <a:endParaRPr sz="1400">
              <a:solidFill>
                <a:schemeClr val="dk1"/>
              </a:solidFill>
              <a:highlight>
                <a:schemeClr val="lt1"/>
              </a:highlight>
            </a:endParaRPr>
          </a:p>
          <a:p>
            <a:pPr marL="457200" lvl="0" indent="-317500" algn="l" rtl="0">
              <a:lnSpc>
                <a:spcPct val="115000"/>
              </a:lnSpc>
              <a:spcBef>
                <a:spcPts val="0"/>
              </a:spcBef>
              <a:spcAft>
                <a:spcPts val="0"/>
              </a:spcAft>
              <a:buClr>
                <a:schemeClr val="dk1"/>
              </a:buClr>
              <a:buSzPts val="1400"/>
              <a:buFont typeface="Arial"/>
              <a:buAutoNum type="arabicPeriod"/>
            </a:pPr>
            <a:r>
              <a:rPr lang="en-US" sz="1400">
                <a:solidFill>
                  <a:schemeClr val="dk1"/>
                </a:solidFill>
                <a:highlight>
                  <a:schemeClr val="lt1"/>
                </a:highlight>
              </a:rPr>
              <a:t>If the defer term requested is more than one year after the original entry term.</a:t>
            </a:r>
            <a:endParaRPr sz="1400">
              <a:solidFill>
                <a:schemeClr val="dk1"/>
              </a:solidFill>
              <a:highlight>
                <a:schemeClr val="lt1"/>
              </a:highlight>
            </a:endParaRPr>
          </a:p>
          <a:p>
            <a:pPr marL="0" indent="0">
              <a:lnSpc>
                <a:spcPct val="115000"/>
              </a:lnSpc>
              <a:spcBef>
                <a:spcPts val="1200"/>
              </a:spcBef>
              <a:buNone/>
            </a:pPr>
            <a:r>
              <a:rPr lang="en-US" sz="1400">
                <a:solidFill>
                  <a:schemeClr val="dk1"/>
                </a:solidFill>
                <a:highlight>
                  <a:schemeClr val="lt1"/>
                </a:highlight>
              </a:rPr>
              <a:t>In cases 1 and 2, please direct them to the</a:t>
            </a:r>
            <a:r>
              <a:rPr lang="en-US" sz="1400">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 </a:t>
            </a:r>
            <a:r>
              <a:rPr lang="en-US" sz="1400" u="sng">
                <a:solidFill>
                  <a:srgbClr val="C00000"/>
                </a:solidFill>
                <a:highlight>
                  <a:schemeClr val="lt1"/>
                </a:highlight>
                <a:hlinkClick r:id="rId3">
                  <a:extLst>
                    <a:ext uri="{A12FA001-AC4F-418D-AE19-62706E023703}">
                      <ahyp:hlinkClr xmlns:ahyp="http://schemas.microsoft.com/office/drawing/2018/hyperlinkcolor" val="tx"/>
                    </a:ext>
                  </a:extLst>
                </a:hlinkClick>
              </a:rPr>
              <a:t>Voluntary Separation Notification (VSN) form</a:t>
            </a:r>
            <a:r>
              <a:rPr lang="en-US" sz="1400">
                <a:solidFill>
                  <a:schemeClr val="dk1"/>
                </a:solidFill>
                <a:highlight>
                  <a:schemeClr val="lt1"/>
                </a:highlight>
              </a:rPr>
              <a:t>. Questions regarding the VSN form can be sent to</a:t>
            </a:r>
            <a:r>
              <a:rPr lang="en-US" sz="1400">
                <a:solidFill>
                  <a:srgbClr val="C00000"/>
                </a:solidFill>
                <a:highlight>
                  <a:schemeClr val="lt1"/>
                </a:highlight>
              </a:rPr>
              <a:t> </a:t>
            </a:r>
            <a:r>
              <a:rPr lang="en-US" sz="1400" u="sng">
                <a:solidFill>
                  <a:srgbClr val="C00000"/>
                </a:solidFill>
                <a:highlight>
                  <a:schemeClr val="lt1"/>
                </a:highlight>
                <a:hlinkClick r:id="rId4">
                  <a:extLst>
                    <a:ext uri="{A12FA001-AC4F-418D-AE19-62706E023703}">
                      <ahyp:hlinkClr xmlns:ahyp="http://schemas.microsoft.com/office/drawing/2018/hyperlinkcolor" val="tx"/>
                    </a:ext>
                  </a:extLst>
                </a:hlinkClick>
              </a:rPr>
              <a:t>gradseparation@uconn.edu</a:t>
            </a:r>
            <a:r>
              <a:rPr lang="en-US" sz="1400">
                <a:solidFill>
                  <a:schemeClr val="dk1"/>
                </a:solidFill>
                <a:highlight>
                  <a:schemeClr val="lt1"/>
                </a:highlight>
              </a:rPr>
              <a:t>. </a:t>
            </a:r>
          </a:p>
          <a:p>
            <a:pPr marL="0" lvl="0" indent="0" algn="l" rtl="0">
              <a:lnSpc>
                <a:spcPct val="115000"/>
              </a:lnSpc>
              <a:spcBef>
                <a:spcPts val="1200"/>
              </a:spcBef>
              <a:spcAft>
                <a:spcPts val="1200"/>
              </a:spcAft>
              <a:buNone/>
            </a:pPr>
            <a:r>
              <a:rPr lang="en-US" sz="1400">
                <a:solidFill>
                  <a:schemeClr val="dk1"/>
                </a:solidFill>
                <a:highlight>
                  <a:schemeClr val="lt1"/>
                </a:highlight>
              </a:rPr>
              <a:t>In case 3, the application could be cancelled and the applicant may reapply to a later term.</a:t>
            </a:r>
            <a:endParaRPr sz="1400">
              <a:solidFill>
                <a:schemeClr val="dk1"/>
              </a:solidFill>
            </a:endParaRPr>
          </a:p>
        </p:txBody>
      </p:sp>
      <p:sp>
        <p:nvSpPr>
          <p:cNvPr id="2" name="Slide Number Placeholder 1">
            <a:extLst>
              <a:ext uri="{FF2B5EF4-FFF2-40B4-BE49-F238E27FC236}">
                <a16:creationId xmlns:a16="http://schemas.microsoft.com/office/drawing/2014/main" id="{BBDF7384-CF0E-BACC-7118-12FE830AE2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89"/>
          <p:cNvSpPr txBox="1">
            <a:spLocks noGrp="1"/>
          </p:cNvSpPr>
          <p:nvPr>
            <p:ph type="title"/>
          </p:nvPr>
        </p:nvSpPr>
        <p:spPr>
          <a:xfrm>
            <a:off x="435900" y="495850"/>
            <a:ext cx="3332700" cy="491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sz="1800" dirty="0">
                <a:solidFill>
                  <a:schemeClr val="dk1"/>
                </a:solidFill>
              </a:rPr>
              <a:t>Requests for Withdrawal</a:t>
            </a:r>
            <a:endParaRPr sz="1800" dirty="0">
              <a:solidFill>
                <a:schemeClr val="dk1"/>
              </a:solidFill>
            </a:endParaRPr>
          </a:p>
        </p:txBody>
      </p:sp>
      <p:sp>
        <p:nvSpPr>
          <p:cNvPr id="649" name="Google Shape;649;p89"/>
          <p:cNvSpPr txBox="1">
            <a:spLocks noGrp="1"/>
          </p:cNvSpPr>
          <p:nvPr>
            <p:ph type="body" idx="1"/>
          </p:nvPr>
        </p:nvSpPr>
        <p:spPr>
          <a:xfrm>
            <a:off x="177625" y="1080500"/>
            <a:ext cx="3253500" cy="3737400"/>
          </a:xfrm>
          <a:prstGeom prst="rect">
            <a:avLst/>
          </a:prstGeom>
        </p:spPr>
        <p:txBody>
          <a:bodyPr spcFirstLastPara="1" wrap="square" lIns="68575" tIns="34275" rIns="68575" bIns="34275" anchor="t" anchorCtr="0">
            <a:noAutofit/>
          </a:bodyPr>
          <a:lstStyle/>
          <a:p>
            <a:pPr marL="457200" lvl="0" indent="-311150" algn="l" rtl="0">
              <a:lnSpc>
                <a:spcPct val="115000"/>
              </a:lnSpc>
              <a:spcBef>
                <a:spcPts val="1200"/>
              </a:spcBef>
              <a:spcAft>
                <a:spcPts val="0"/>
              </a:spcAft>
              <a:buClr>
                <a:schemeClr val="dk1"/>
              </a:buClr>
              <a:buSzPts val="1300"/>
              <a:buFont typeface="Arial"/>
              <a:buChar char="●"/>
            </a:pPr>
            <a:r>
              <a:rPr lang="en-US">
                <a:solidFill>
                  <a:schemeClr val="dk1"/>
                </a:solidFill>
              </a:rPr>
              <a:t>Applicants do not need program approval to withdraw their application. </a:t>
            </a:r>
            <a:endParaRPr>
              <a:solidFill>
                <a:schemeClr val="dk1"/>
              </a:solidFill>
            </a:endParaRPr>
          </a:p>
          <a:p>
            <a:pPr marL="914400" lvl="1" indent="-311150" algn="l" rtl="0">
              <a:lnSpc>
                <a:spcPct val="115000"/>
              </a:lnSpc>
              <a:spcBef>
                <a:spcPts val="0"/>
              </a:spcBef>
              <a:spcAft>
                <a:spcPts val="0"/>
              </a:spcAft>
              <a:buClr>
                <a:schemeClr val="dk1"/>
              </a:buClr>
              <a:buSzPts val="1300"/>
              <a:buFont typeface="Arial"/>
              <a:buChar char="○"/>
            </a:pPr>
            <a:r>
              <a:rPr lang="en-US" sz="1300">
                <a:solidFill>
                  <a:schemeClr val="dk1"/>
                </a:solidFill>
              </a:rPr>
              <a:t>Requests to withdraw applications will not be sent to the program for approval.</a:t>
            </a:r>
            <a:endParaRPr sz="1300">
              <a:solidFill>
                <a:schemeClr val="dk1"/>
              </a:solidFill>
            </a:endParaRPr>
          </a:p>
          <a:p>
            <a:pPr marL="0" lvl="0" indent="0" algn="l" rtl="0">
              <a:lnSpc>
                <a:spcPct val="115000"/>
              </a:lnSpc>
              <a:spcBef>
                <a:spcPts val="1200"/>
              </a:spcBef>
              <a:spcAft>
                <a:spcPts val="0"/>
              </a:spcAft>
              <a:buNone/>
            </a:pPr>
            <a:endParaRPr>
              <a:solidFill>
                <a:srgbClr val="3F3F3F"/>
              </a:solidFill>
            </a:endParaRPr>
          </a:p>
          <a:p>
            <a:pPr marL="457200" lvl="0" indent="-311150" algn="l" rtl="0">
              <a:lnSpc>
                <a:spcPct val="115000"/>
              </a:lnSpc>
              <a:spcBef>
                <a:spcPts val="1200"/>
              </a:spcBef>
              <a:spcAft>
                <a:spcPts val="0"/>
              </a:spcAft>
              <a:buClr>
                <a:schemeClr val="dk1"/>
              </a:buClr>
              <a:buSzPts val="1300"/>
              <a:buFont typeface="Arial"/>
              <a:buChar char="●"/>
            </a:pPr>
            <a:r>
              <a:rPr lang="en-US">
                <a:solidFill>
                  <a:schemeClr val="dk1"/>
                </a:solidFill>
              </a:rPr>
              <a:t>If the applicant has already been matriculated, notification of the request will be routed to the program for their own records. (If student is GA, program will need to cancel payroll transaction.)</a:t>
            </a:r>
            <a:endParaRPr>
              <a:solidFill>
                <a:schemeClr val="dk1"/>
              </a:solidFill>
            </a:endParaRPr>
          </a:p>
        </p:txBody>
      </p:sp>
      <p:pic>
        <p:nvPicPr>
          <p:cNvPr id="651" name="Google Shape;651;p89" descr="A screenshot of the &quot;Request to Withdraw Application&quot; page."/>
          <p:cNvPicPr preferRelativeResize="0"/>
          <p:nvPr/>
        </p:nvPicPr>
        <p:blipFill>
          <a:blip r:embed="rId3">
            <a:alphaModFix/>
          </a:blip>
          <a:stretch>
            <a:fillRect/>
          </a:stretch>
        </p:blipFill>
        <p:spPr>
          <a:xfrm>
            <a:off x="3431126" y="1033988"/>
            <a:ext cx="5282249" cy="3830425"/>
          </a:xfrm>
          <a:prstGeom prst="rect">
            <a:avLst/>
          </a:prstGeom>
          <a:noFill/>
          <a:ln w="9525" cap="flat" cmpd="sng">
            <a:solidFill>
              <a:schemeClr val="dk1"/>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610F9119-2DA2-352A-0D4B-B09CBE6B20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94"/>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Questions? Comments? Feedback?</a:t>
            </a:r>
            <a:endParaRPr>
              <a:solidFill>
                <a:schemeClr val="dk1"/>
              </a:solidFill>
            </a:endParaRPr>
          </a:p>
        </p:txBody>
      </p:sp>
      <p:sp>
        <p:nvSpPr>
          <p:cNvPr id="687" name="Google Shape;687;p94"/>
          <p:cNvSpPr txBox="1">
            <a:spLocks noGrp="1"/>
          </p:cNvSpPr>
          <p:nvPr>
            <p:ph type="body" idx="1"/>
          </p:nvPr>
        </p:nvSpPr>
        <p:spPr>
          <a:xfrm>
            <a:off x="435894" y="3406063"/>
            <a:ext cx="8272200" cy="450600"/>
          </a:xfrm>
          <a:prstGeom prst="rect">
            <a:avLst/>
          </a:prstGeom>
        </p:spPr>
        <p:txBody>
          <a:bodyPr spcFirstLastPara="1" wrap="square" lIns="68575" tIns="34275" rIns="68575" bIns="34275" anchor="t" anchorCtr="0">
            <a:noAutofit/>
          </a:bodyPr>
          <a:lstStyle/>
          <a:p>
            <a:pPr marL="0" lvl="0" indent="0" algn="l" rtl="0">
              <a:spcBef>
                <a:spcPts val="300"/>
              </a:spcBef>
              <a:spcAft>
                <a:spcPts val="500"/>
              </a:spcAft>
              <a:buNone/>
            </a:pPr>
            <a:r>
              <a:rPr lang="en-US"/>
              <a:t>Type in the chat or unmute yourself to join the conversation!</a:t>
            </a:r>
            <a:endParaRPr/>
          </a:p>
        </p:txBody>
      </p:sp>
      <p:sp>
        <p:nvSpPr>
          <p:cNvPr id="2" name="Slide Number Placeholder 1">
            <a:extLst>
              <a:ext uri="{FF2B5EF4-FFF2-40B4-BE49-F238E27FC236}">
                <a16:creationId xmlns:a16="http://schemas.microsoft.com/office/drawing/2014/main" id="{5CEFE355-EDA4-D06B-52F2-D917A24DC0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96"/>
          <p:cNvSpPr txBox="1">
            <a:spLocks noGrp="1"/>
          </p:cNvSpPr>
          <p:nvPr>
            <p:ph type="title"/>
          </p:nvPr>
        </p:nvSpPr>
        <p:spPr>
          <a:xfrm>
            <a:off x="435895" y="547244"/>
            <a:ext cx="8272200" cy="741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dk1"/>
                </a:solidFill>
              </a:rPr>
              <a:t>Contact for Questions:</a:t>
            </a:r>
            <a:endParaRPr>
              <a:solidFill>
                <a:schemeClr val="dk1"/>
              </a:solidFill>
            </a:endParaRPr>
          </a:p>
        </p:txBody>
      </p:sp>
      <p:sp>
        <p:nvSpPr>
          <p:cNvPr id="701" name="Google Shape;701;p96"/>
          <p:cNvSpPr txBox="1">
            <a:spLocks noGrp="1"/>
          </p:cNvSpPr>
          <p:nvPr>
            <p:ph type="body" idx="1"/>
          </p:nvPr>
        </p:nvSpPr>
        <p:spPr>
          <a:xfrm>
            <a:off x="435893" y="1688168"/>
            <a:ext cx="3896100" cy="418200"/>
          </a:xfrm>
          <a:prstGeom prst="rect">
            <a:avLst/>
          </a:prstGeom>
        </p:spPr>
        <p:txBody>
          <a:bodyPr spcFirstLastPara="1" wrap="square" lIns="68575" tIns="34275" rIns="68575" bIns="34275" anchor="ctr" anchorCtr="0">
            <a:noAutofit/>
          </a:bodyPr>
          <a:lstStyle/>
          <a:p>
            <a:pPr marL="0" lvl="0" indent="0" algn="l" rtl="0">
              <a:spcBef>
                <a:spcPts val="300"/>
              </a:spcBef>
              <a:spcAft>
                <a:spcPts val="500"/>
              </a:spcAft>
              <a:buNone/>
            </a:pPr>
            <a:r>
              <a:rPr lang="en-US" b="1" u="sng">
                <a:solidFill>
                  <a:schemeClr val="hlink"/>
                </a:solidFill>
                <a:hlinkClick r:id="rId3"/>
              </a:rPr>
              <a:t>gradadmissions@uconn.edu</a:t>
            </a:r>
            <a:r>
              <a:rPr lang="en-US" b="1"/>
              <a:t> </a:t>
            </a:r>
            <a:endParaRPr b="1"/>
          </a:p>
        </p:txBody>
      </p:sp>
      <p:sp>
        <p:nvSpPr>
          <p:cNvPr id="703" name="Google Shape;703;p96"/>
          <p:cNvSpPr txBox="1">
            <a:spLocks noGrp="1"/>
          </p:cNvSpPr>
          <p:nvPr>
            <p:ph type="body" idx="2"/>
          </p:nvPr>
        </p:nvSpPr>
        <p:spPr>
          <a:xfrm>
            <a:off x="435900" y="2194552"/>
            <a:ext cx="3896100" cy="26235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US">
                <a:solidFill>
                  <a:schemeClr val="dk1"/>
                </a:solidFill>
              </a:rPr>
              <a:t>Questions concerning </a:t>
            </a:r>
            <a:r>
              <a:rPr lang="en-US" b="1">
                <a:solidFill>
                  <a:schemeClr val="dk1"/>
                </a:solidFill>
              </a:rPr>
              <a:t>applications </a:t>
            </a:r>
            <a:r>
              <a:rPr lang="en-US">
                <a:solidFill>
                  <a:schemeClr val="dk1"/>
                </a:solidFill>
              </a:rPr>
              <a:t>and the </a:t>
            </a:r>
            <a:r>
              <a:rPr lang="en-US" b="1">
                <a:solidFill>
                  <a:schemeClr val="dk1"/>
                </a:solidFill>
              </a:rPr>
              <a:t>admissions process</a:t>
            </a:r>
            <a:r>
              <a:rPr lang="en-US">
                <a:solidFill>
                  <a:schemeClr val="dk1"/>
                </a:solidFill>
              </a:rPr>
              <a:t>.</a:t>
            </a:r>
            <a:endParaRPr>
              <a:solidFill>
                <a:schemeClr val="dk1"/>
              </a:solidFill>
            </a:endParaRPr>
          </a:p>
          <a:p>
            <a:pPr marL="457200" lvl="0" indent="-285750" algn="l" rtl="0">
              <a:spcBef>
                <a:spcPts val="500"/>
              </a:spcBef>
              <a:spcAft>
                <a:spcPts val="0"/>
              </a:spcAft>
              <a:buClr>
                <a:schemeClr val="dk1"/>
              </a:buClr>
              <a:buSzPts val="900"/>
              <a:buChar char="◼"/>
            </a:pPr>
            <a:r>
              <a:rPr lang="en-US" sz="1000">
                <a:solidFill>
                  <a:schemeClr val="dk1"/>
                </a:solidFill>
              </a:rPr>
              <a:t>Who qualifies for a TOEFL waiver?</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Can I admit a student with a 2.3 GPA?</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When do applicants have to send in their official transcripts?</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I just uploaded my missing documents. Can my application be updated?</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Can I waive a program requirement?</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How do I know if an applicant is still missing materials?</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Can I download a PDF of an application?</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Can I admit without a program requirement?</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How do I know if an applicant has been matriculated?</a:t>
            </a:r>
            <a:endParaRPr sz="1000">
              <a:solidFill>
                <a:schemeClr val="dk1"/>
              </a:solidFill>
            </a:endParaRPr>
          </a:p>
        </p:txBody>
      </p:sp>
      <p:sp>
        <p:nvSpPr>
          <p:cNvPr id="704" name="Google Shape;704;p96"/>
          <p:cNvSpPr txBox="1">
            <a:spLocks noGrp="1"/>
          </p:cNvSpPr>
          <p:nvPr>
            <p:ph type="body" idx="3"/>
          </p:nvPr>
        </p:nvSpPr>
        <p:spPr>
          <a:xfrm>
            <a:off x="4812029" y="1688169"/>
            <a:ext cx="3896100" cy="415200"/>
          </a:xfrm>
          <a:prstGeom prst="rect">
            <a:avLst/>
          </a:prstGeom>
        </p:spPr>
        <p:txBody>
          <a:bodyPr spcFirstLastPara="1" wrap="square" lIns="68575" tIns="34275" rIns="68575" bIns="34275" anchor="ctr" anchorCtr="0">
            <a:noAutofit/>
          </a:bodyPr>
          <a:lstStyle/>
          <a:p>
            <a:pPr marL="0" lvl="0" indent="0" algn="l" rtl="0">
              <a:spcBef>
                <a:spcPts val="300"/>
              </a:spcBef>
              <a:spcAft>
                <a:spcPts val="500"/>
              </a:spcAft>
              <a:buNone/>
            </a:pPr>
            <a:r>
              <a:rPr lang="en-US" b="1" u="sng">
                <a:solidFill>
                  <a:schemeClr val="hlink"/>
                </a:solidFill>
                <a:hlinkClick r:id="rId4"/>
              </a:rPr>
              <a:t>gradslate@uconn.edu</a:t>
            </a:r>
            <a:r>
              <a:rPr lang="en-US" b="1"/>
              <a:t> </a:t>
            </a:r>
            <a:endParaRPr b="1" i="1">
              <a:highlight>
                <a:srgbClr val="FFFF00"/>
              </a:highlight>
            </a:endParaRPr>
          </a:p>
        </p:txBody>
      </p:sp>
      <p:sp>
        <p:nvSpPr>
          <p:cNvPr id="705" name="Google Shape;705;p96"/>
          <p:cNvSpPr txBox="1">
            <a:spLocks noGrp="1"/>
          </p:cNvSpPr>
          <p:nvPr>
            <p:ph type="body" idx="4"/>
          </p:nvPr>
        </p:nvSpPr>
        <p:spPr>
          <a:xfrm>
            <a:off x="4812028" y="2194539"/>
            <a:ext cx="3896100" cy="22011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US">
                <a:solidFill>
                  <a:schemeClr val="dk1"/>
                </a:solidFill>
              </a:rPr>
              <a:t>Questions concerning the </a:t>
            </a:r>
            <a:r>
              <a:rPr lang="en-US" b="1">
                <a:solidFill>
                  <a:schemeClr val="dk1"/>
                </a:solidFill>
              </a:rPr>
              <a:t>GradSlate system</a:t>
            </a:r>
            <a:r>
              <a:rPr lang="en-US">
                <a:solidFill>
                  <a:schemeClr val="dk1"/>
                </a:solidFill>
              </a:rPr>
              <a:t>.</a:t>
            </a:r>
            <a:endParaRPr>
              <a:solidFill>
                <a:schemeClr val="dk1"/>
              </a:solidFill>
            </a:endParaRPr>
          </a:p>
          <a:p>
            <a:pPr marL="457200" lvl="0" indent="-285750" algn="l" rtl="0">
              <a:spcBef>
                <a:spcPts val="500"/>
              </a:spcBef>
              <a:spcAft>
                <a:spcPts val="0"/>
              </a:spcAft>
              <a:buClr>
                <a:schemeClr val="dk1"/>
              </a:buClr>
              <a:buSzPts val="900"/>
              <a:buChar char="◼"/>
            </a:pPr>
            <a:r>
              <a:rPr lang="en-US" sz="1000">
                <a:solidFill>
                  <a:schemeClr val="dk1"/>
                </a:solidFill>
              </a:rPr>
              <a:t>How do I (or my director) get access to Slate?</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How do I make a change to my application requirements?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My program’s contact information is incorrect. How can I fix it?</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How do I access training materials?</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Can I get data on all of my applications?</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How do I send an email from Slate?</a:t>
            </a:r>
            <a:endParaRPr sz="1000">
              <a:solidFill>
                <a:schemeClr val="dk1"/>
              </a:solidFill>
            </a:endParaRPr>
          </a:p>
          <a:p>
            <a:pPr marL="457200" lvl="0" indent="-285750" algn="l" rtl="0">
              <a:spcBef>
                <a:spcPts val="0"/>
              </a:spcBef>
              <a:spcAft>
                <a:spcPts val="0"/>
              </a:spcAft>
              <a:buClr>
                <a:schemeClr val="dk1"/>
              </a:buClr>
              <a:buSzPts val="900"/>
              <a:buChar char="◼"/>
            </a:pPr>
            <a:r>
              <a:rPr lang="en-US" sz="1000">
                <a:solidFill>
                  <a:schemeClr val="dk1"/>
                </a:solidFill>
              </a:rPr>
              <a:t>Can I use Slate for my infosessions?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I’m encountering an error message; what should I do?</a:t>
            </a:r>
            <a:endParaRPr sz="1000">
              <a:solidFill>
                <a:schemeClr val="dk1"/>
              </a:solidFill>
            </a:endParaRPr>
          </a:p>
        </p:txBody>
      </p:sp>
      <p:sp>
        <p:nvSpPr>
          <p:cNvPr id="2" name="Slide Number Placeholder 1">
            <a:extLst>
              <a:ext uri="{FF2B5EF4-FFF2-40B4-BE49-F238E27FC236}">
                <a16:creationId xmlns:a16="http://schemas.microsoft.com/office/drawing/2014/main" id="{B80D628B-4B9D-22ED-A51C-0EE31AE1DB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C1B8-B502-DD0F-CE45-D8FEC50DD3EA}"/>
              </a:ext>
            </a:extLst>
          </p:cNvPr>
          <p:cNvSpPr>
            <a:spLocks noGrp="1"/>
          </p:cNvSpPr>
          <p:nvPr>
            <p:ph type="title"/>
          </p:nvPr>
        </p:nvSpPr>
        <p:spPr>
          <a:xfrm>
            <a:off x="601328" y="511578"/>
            <a:ext cx="8272200" cy="891600"/>
          </a:xfrm>
        </p:spPr>
        <p:txBody>
          <a:bodyPr spcFirstLastPara="1" wrap="square" lIns="68575" tIns="34275" rIns="68575" bIns="34275" anchor="t" anchorCtr="0">
            <a:noAutofit/>
          </a:bodyPr>
          <a:lstStyle/>
          <a:p>
            <a:r>
              <a:rPr lang="en-US">
                <a:solidFill>
                  <a:schemeClr val="dk1"/>
                </a:solidFill>
                <a:highlight>
                  <a:srgbClr val="FFFFFF"/>
                </a:highlight>
              </a:rPr>
              <a:t>Timely Topics</a:t>
            </a:r>
            <a:endParaRPr lang="en-US">
              <a:solidFill>
                <a:srgbClr val="000000"/>
              </a:solidFill>
            </a:endParaRPr>
          </a:p>
          <a:p>
            <a:r>
              <a:rPr lang="en-US" sz="1400" b="1">
                <a:solidFill>
                  <a:schemeClr val="dk1"/>
                </a:solidFill>
                <a:highlight>
                  <a:srgbClr val="FFFFFF"/>
                </a:highlight>
                <a:latin typeface="Arial"/>
                <a:cs typeface="Arial"/>
              </a:rPr>
              <a:t>Administrative Track</a:t>
            </a:r>
            <a:endParaRPr lang="en-US" sz="1400">
              <a:solidFill>
                <a:srgbClr val="000000"/>
              </a:solidFill>
              <a:latin typeface="Arial"/>
              <a:cs typeface="Arial"/>
            </a:endParaRPr>
          </a:p>
        </p:txBody>
      </p:sp>
      <p:sp>
        <p:nvSpPr>
          <p:cNvPr id="3" name="Text Placeholder 2">
            <a:extLst>
              <a:ext uri="{FF2B5EF4-FFF2-40B4-BE49-F238E27FC236}">
                <a16:creationId xmlns:a16="http://schemas.microsoft.com/office/drawing/2014/main" id="{3B18A854-5592-8EB3-F1AA-4EEFF4A8EFB4}"/>
              </a:ext>
            </a:extLst>
          </p:cNvPr>
          <p:cNvSpPr>
            <a:spLocks noGrp="1"/>
          </p:cNvSpPr>
          <p:nvPr>
            <p:ph type="body" idx="1"/>
          </p:nvPr>
        </p:nvSpPr>
        <p:spPr>
          <a:xfrm>
            <a:off x="435894" y="1206707"/>
            <a:ext cx="8272200" cy="3522891"/>
          </a:xfrm>
        </p:spPr>
        <p:txBody>
          <a:bodyPr spcFirstLastPara="1" wrap="square" lIns="68575" tIns="34275" rIns="68575" bIns="34275" anchor="t" anchorCtr="0">
            <a:noAutofit/>
          </a:bodyPr>
          <a:lstStyle/>
          <a:p>
            <a:pPr marL="152400" indent="0">
              <a:buNone/>
            </a:pPr>
            <a:r>
              <a:rPr lang="en-US" b="1"/>
              <a:t>PREPARING FOR FALL: GRADUATE ASSISTANT PAYROLL PROCEDURES </a:t>
            </a:r>
            <a:endParaRPr lang="en-US"/>
          </a:p>
          <a:p>
            <a:pPr>
              <a:buNone/>
            </a:pPr>
            <a:r>
              <a:rPr lang="en-US" b="1"/>
              <a:t>DATE: </a:t>
            </a:r>
            <a:r>
              <a:rPr lang="en-US"/>
              <a:t>Thursday, May 23, 2024 (Date has been changed from 5/30) </a:t>
            </a:r>
            <a:endParaRPr lang="en-US">
              <a:solidFill>
                <a:srgbClr val="000000"/>
              </a:solidFill>
            </a:endParaRPr>
          </a:p>
          <a:p>
            <a:pPr>
              <a:buNone/>
            </a:pPr>
            <a:r>
              <a:rPr lang="en-US" b="1"/>
              <a:t>TIME: </a:t>
            </a:r>
            <a:r>
              <a:rPr lang="en-US"/>
              <a:t>1:00 PM - 2:30 PM </a:t>
            </a:r>
            <a:endParaRPr lang="en-US">
              <a:solidFill>
                <a:srgbClr val="000000"/>
              </a:solidFill>
            </a:endParaRPr>
          </a:p>
          <a:p>
            <a:pPr>
              <a:buNone/>
            </a:pPr>
            <a:r>
              <a:rPr lang="en-US" b="1"/>
              <a:t>FACILITATORS:</a:t>
            </a:r>
            <a:r>
              <a:rPr lang="en-US"/>
              <a:t> Graduate Payroll Manager/Payroll Staff, Payroll Department </a:t>
            </a:r>
            <a:endParaRPr lang="en-US">
              <a:solidFill>
                <a:srgbClr val="000000"/>
              </a:solidFill>
            </a:endParaRPr>
          </a:p>
          <a:p>
            <a:pPr>
              <a:buNone/>
            </a:pPr>
            <a:r>
              <a:rPr lang="en-US"/>
              <a:t>Ana Colón-Wallace, Educational Program Assistant, UCAELI </a:t>
            </a:r>
            <a:endParaRPr lang="en-US">
              <a:solidFill>
                <a:srgbClr val="000000"/>
              </a:solidFill>
            </a:endParaRPr>
          </a:p>
          <a:p>
            <a:pPr>
              <a:buNone/>
            </a:pPr>
            <a:r>
              <a:rPr lang="en-US"/>
              <a:t>Megan </a:t>
            </a:r>
            <a:r>
              <a:rPr lang="en-US" err="1"/>
              <a:t>Petsa</a:t>
            </a:r>
            <a:r>
              <a:rPr lang="en-US"/>
              <a:t>, Director of Graduate Student Administration, The Graduate School </a:t>
            </a:r>
            <a:endParaRPr lang="en-US">
              <a:solidFill>
                <a:srgbClr val="000000"/>
              </a:solidFill>
            </a:endParaRPr>
          </a:p>
          <a:p>
            <a:pPr>
              <a:buNone/>
            </a:pPr>
            <a:r>
              <a:rPr lang="en-US"/>
              <a:t>Jeannie Slayton, Director of Intercultural Programs and Support/UCAELI</a:t>
            </a:r>
            <a:endParaRPr lang="en-US">
              <a:solidFill>
                <a:srgbClr val="000000"/>
              </a:solidFill>
            </a:endParaRPr>
          </a:p>
          <a:p>
            <a:pPr marL="152400" indent="0">
              <a:buNone/>
            </a:pPr>
            <a:endParaRPr lang="en-US"/>
          </a:p>
          <a:p>
            <a:pPr marL="152400" indent="0">
              <a:buNone/>
            </a:pPr>
            <a:r>
              <a:rPr lang="en-US"/>
              <a:t>This session will outline everything you need to know to successfully process graduate payroll transactions for this fall. We’ll cover </a:t>
            </a:r>
            <a:r>
              <a:rPr lang="en-US" err="1"/>
              <a:t>SmartHR</a:t>
            </a:r>
            <a:r>
              <a:rPr lang="en-US"/>
              <a:t> templates, important dates and deadlines, outline the payroll audit process, and discuss common mistakes and ways to prevent them. This session will also discuss how the English Proficiency Policy for TAs intersects with payroll so that departments can communicate with their GAs and plan accordingly. </a:t>
            </a:r>
          </a:p>
          <a:p>
            <a:pPr marL="152400" indent="0">
              <a:buNone/>
            </a:pPr>
            <a:endParaRPr lang="en-US"/>
          </a:p>
          <a:p>
            <a:pPr>
              <a:buNone/>
            </a:pPr>
            <a:r>
              <a:rPr lang="en-US">
                <a:solidFill>
                  <a:schemeClr val="dk1"/>
                </a:solidFill>
              </a:rPr>
              <a:t>More details on the Timely Topics Series:</a:t>
            </a:r>
            <a:r>
              <a:rPr lang="en-US"/>
              <a:t>  </a:t>
            </a:r>
            <a:r>
              <a:rPr lang="en-US">
                <a:solidFill>
                  <a:srgbClr val="C00000"/>
                </a:solidFill>
                <a:hlinkClick r:id="rId2">
                  <a:extLst>
                    <a:ext uri="{A12FA001-AC4F-418D-AE19-62706E023703}">
                      <ahyp:hlinkClr xmlns:ahyp="http://schemas.microsoft.com/office/drawing/2018/hyperlinkcolor" val="tx"/>
                    </a:ext>
                  </a:extLst>
                </a:hlinkClick>
              </a:rPr>
              <a:t>https://grad.uconn.edu/faculty-staff-resources/timely-topics/</a:t>
            </a:r>
            <a:endParaRPr lang="en-US">
              <a:solidFill>
                <a:srgbClr val="000000"/>
              </a:solidFill>
            </a:endParaRPr>
          </a:p>
          <a:p>
            <a:pPr marL="152400" indent="0">
              <a:buNone/>
            </a:pPr>
            <a:endParaRPr lang="en-US"/>
          </a:p>
        </p:txBody>
      </p:sp>
      <p:sp>
        <p:nvSpPr>
          <p:cNvPr id="5" name="Slide Number Placeholder 4">
            <a:extLst>
              <a:ext uri="{FF2B5EF4-FFF2-40B4-BE49-F238E27FC236}">
                <a16:creationId xmlns:a16="http://schemas.microsoft.com/office/drawing/2014/main" id="{C59BE7BF-321F-43C2-D485-080D15D1DD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spTree>
    <p:extLst>
      <p:ext uri="{BB962C8B-B14F-4D97-AF65-F5344CB8AC3E}">
        <p14:creationId xmlns:p14="http://schemas.microsoft.com/office/powerpoint/2010/main" val="593144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435895" y="1795463"/>
            <a:ext cx="8272200" cy="1610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rgbClr val="3F3F3F"/>
              </a:buClr>
              <a:buSzPts val="2700"/>
              <a:buFont typeface="Arial Black"/>
              <a:buNone/>
            </a:pPr>
            <a:r>
              <a:rPr lang="en-US">
                <a:solidFill>
                  <a:schemeClr val="dk1"/>
                </a:solidFill>
              </a:rPr>
              <a:t>Graduate Admissions Best Practices</a:t>
            </a:r>
            <a:endParaRPr>
              <a:solidFill>
                <a:schemeClr val="dk1"/>
              </a:solidFill>
            </a:endParaRPr>
          </a:p>
        </p:txBody>
      </p:sp>
      <p:sp>
        <p:nvSpPr>
          <p:cNvPr id="2" name="Slide Number Placeholder 1">
            <a:extLst>
              <a:ext uri="{FF2B5EF4-FFF2-40B4-BE49-F238E27FC236}">
                <a16:creationId xmlns:a16="http://schemas.microsoft.com/office/drawing/2014/main" id="{8F5B37B0-F470-E0E9-FE5A-93E20BFA5B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61930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35900" y="526621"/>
            <a:ext cx="8272200" cy="495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accent1">
                    <a:lumMod val="75000"/>
                  </a:schemeClr>
                </a:solidFill>
                <a:highlight>
                  <a:schemeClr val="lt1"/>
                </a:highlight>
              </a:rPr>
              <a:t>Communications Best Practices</a:t>
            </a:r>
            <a:endParaRPr>
              <a:solidFill>
                <a:schemeClr val="accent1">
                  <a:lumMod val="75000"/>
                </a:schemeClr>
              </a:solidFill>
              <a:highlight>
                <a:schemeClr val="lt1"/>
              </a:highlight>
            </a:endParaRPr>
          </a:p>
        </p:txBody>
      </p:sp>
      <p:sp>
        <p:nvSpPr>
          <p:cNvPr id="324" name="Google Shape;324;p47"/>
          <p:cNvSpPr txBox="1">
            <a:spLocks noGrp="1"/>
          </p:cNvSpPr>
          <p:nvPr>
            <p:ph type="body" idx="1"/>
          </p:nvPr>
        </p:nvSpPr>
        <p:spPr>
          <a:xfrm>
            <a:off x="527326" y="1836365"/>
            <a:ext cx="8018467" cy="2703004"/>
          </a:xfrm>
          <a:prstGeom prst="rect">
            <a:avLst/>
          </a:prstGeom>
        </p:spPr>
        <p:txBody>
          <a:bodyPr spcFirstLastPara="1" wrap="square" lIns="68575" tIns="34275" rIns="68575" bIns="34275" anchor="ctr" anchorCtr="0">
            <a:noAutofit/>
          </a:bodyPr>
          <a:lstStyle/>
          <a:p>
            <a:pPr marL="152400" indent="0" algn="l" rtl="0" fontAlgn="base">
              <a:buNone/>
            </a:pPr>
            <a:endParaRPr lang="en-US" sz="1600" b="1">
              <a:solidFill>
                <a:srgbClr val="000000"/>
              </a:solidFill>
              <a:highlight>
                <a:srgbClr val="FFFFFF"/>
              </a:highlight>
              <a:latin typeface="Arial" panose="020B0604020202020204" pitchFamily="34" charset="0"/>
            </a:endParaRPr>
          </a:p>
          <a:p>
            <a:pPr algn="l" rtl="0" fontAlgn="base">
              <a:buFont typeface="Arial" panose="020B0604020202020204" pitchFamily="34" charset="0"/>
              <a:buChar char="•"/>
            </a:pPr>
            <a:endParaRPr lang="en-US" sz="1600" b="1">
              <a:solidFill>
                <a:srgbClr val="000000"/>
              </a:solidFill>
              <a:highlight>
                <a:srgbClr val="FFFFFF"/>
              </a:highlight>
            </a:endParaRPr>
          </a:p>
          <a:p>
            <a:pPr algn="l" rtl="0" fontAlgn="base">
              <a:buFont typeface="Arial" panose="020B0604020202020204" pitchFamily="34" charset="0"/>
              <a:buChar char="•"/>
            </a:pPr>
            <a:r>
              <a:rPr lang="en-US" sz="1600" b="1">
                <a:solidFill>
                  <a:srgbClr val="000000"/>
                </a:solidFill>
                <a:highlight>
                  <a:srgbClr val="FFFFFF"/>
                </a:highlight>
              </a:rPr>
              <a:t>Keep communications informative and use your white space!</a:t>
            </a:r>
          </a:p>
          <a:p>
            <a:pPr lvl="1" fontAlgn="base">
              <a:buFont typeface="Arial" panose="020B0604020202020204" pitchFamily="34" charset="0"/>
              <a:buChar char="•"/>
            </a:pPr>
            <a:r>
              <a:rPr lang="en-US" sz="1400">
                <a:solidFill>
                  <a:srgbClr val="000000"/>
                </a:solidFill>
                <a:highlight>
                  <a:srgbClr val="FFFFFF"/>
                </a:highlight>
              </a:rPr>
              <a:t>Bullets</a:t>
            </a:r>
          </a:p>
          <a:p>
            <a:pPr lvl="1" fontAlgn="base">
              <a:buFont typeface="Arial" panose="020B0604020202020204" pitchFamily="34" charset="0"/>
              <a:buChar char="•"/>
            </a:pPr>
            <a:r>
              <a:rPr lang="en-US" sz="1400">
                <a:solidFill>
                  <a:srgbClr val="000000"/>
                </a:solidFill>
                <a:highlight>
                  <a:srgbClr val="FFFFFF"/>
                </a:highlight>
              </a:rPr>
              <a:t>Lists</a:t>
            </a:r>
          </a:p>
          <a:p>
            <a:pPr>
              <a:buFont typeface="Arial,Sans-Serif" panose="020B0604020202020204" pitchFamily="34" charset="0"/>
              <a:buChar char="•"/>
            </a:pPr>
            <a:r>
              <a:rPr lang="en-US" sz="1600" b="1">
                <a:solidFill>
                  <a:srgbClr val="000000"/>
                </a:solidFill>
                <a:highlight>
                  <a:srgbClr val="FFFFFF"/>
                </a:highlight>
              </a:rPr>
              <a:t>If your program sends out departmental admission letters:</a:t>
            </a:r>
            <a:endParaRPr lang="en-US" sz="1600">
              <a:solidFill>
                <a:srgbClr val="000000"/>
              </a:solidFill>
              <a:highlight>
                <a:srgbClr val="FFFFFF"/>
              </a:highlight>
              <a:latin typeface="Arial" panose="020B0604020202020204" pitchFamily="34" charset="0"/>
            </a:endParaRPr>
          </a:p>
          <a:p>
            <a:pPr lvl="1">
              <a:buFont typeface="Arial,Sans-Serif" panose="020B0604020202020204" pitchFamily="34" charset="0"/>
              <a:buChar char="•"/>
            </a:pPr>
            <a:r>
              <a:rPr lang="en-US" sz="1400">
                <a:solidFill>
                  <a:srgbClr val="000000"/>
                </a:solidFill>
                <a:highlight>
                  <a:srgbClr val="FFFFFF"/>
                </a:highlight>
              </a:rPr>
              <a:t>Please wait to send the letter until admission has been officially processed by TGS</a:t>
            </a:r>
            <a:endParaRPr lang="en-US" sz="1600" b="1">
              <a:solidFill>
                <a:srgbClr val="000000"/>
              </a:solidFill>
              <a:highlight>
                <a:srgbClr val="FFFFFF"/>
              </a:highlight>
            </a:endParaRPr>
          </a:p>
          <a:p>
            <a:pPr fontAlgn="base">
              <a:buFont typeface="Arial" panose="020B0604020202020204" pitchFamily="34" charset="0"/>
              <a:buChar char="•"/>
            </a:pPr>
            <a:r>
              <a:rPr lang="en-US" sz="1600" b="1">
                <a:solidFill>
                  <a:srgbClr val="000000"/>
                </a:solidFill>
                <a:highlight>
                  <a:srgbClr val="FFFFFF"/>
                </a:highlight>
              </a:rPr>
              <a:t>Do not send out denial letters </a:t>
            </a:r>
          </a:p>
          <a:p>
            <a:pPr lvl="1" fontAlgn="base">
              <a:buFont typeface="Arial" panose="020B0604020202020204" pitchFamily="34" charset="0"/>
              <a:buChar char="•"/>
            </a:pPr>
            <a:r>
              <a:rPr lang="en-US" sz="1400">
                <a:solidFill>
                  <a:srgbClr val="000000"/>
                </a:solidFill>
                <a:highlight>
                  <a:srgbClr val="FFFFFF"/>
                </a:highlight>
              </a:rPr>
              <a:t>The Graduate School sends denial notifications every Wednesday, no need to send additional letter.</a:t>
            </a:r>
          </a:p>
          <a:p>
            <a:pPr>
              <a:buFont typeface="Arial,Sans-Serif" panose="020B0604020202020204" pitchFamily="34" charset="0"/>
              <a:buChar char="•"/>
            </a:pPr>
            <a:r>
              <a:rPr lang="en-US" sz="1600" b="1">
                <a:solidFill>
                  <a:srgbClr val="000000"/>
                </a:solidFill>
                <a:highlight>
                  <a:srgbClr val="FFFFFF"/>
                </a:highlight>
              </a:rPr>
              <a:t>Do not assume gender identity of applicants</a:t>
            </a:r>
            <a:endParaRPr lang="en-US" sz="1600">
              <a:solidFill>
                <a:srgbClr val="000000"/>
              </a:solidFill>
              <a:highlight>
                <a:srgbClr val="FFFFFF"/>
              </a:highlight>
              <a:latin typeface="Arial" panose="020B0604020202020204" pitchFamily="34" charset="0"/>
            </a:endParaRPr>
          </a:p>
          <a:p>
            <a:pPr lvl="1">
              <a:buFont typeface="Arial,Sans-Serif" panose="020B0604020202020204" pitchFamily="34" charset="0"/>
              <a:buChar char="•"/>
            </a:pPr>
            <a:r>
              <a:rPr lang="en-US" sz="1400">
                <a:solidFill>
                  <a:srgbClr val="000000"/>
                </a:solidFill>
                <a:highlight>
                  <a:srgbClr val="FFFFFF"/>
                </a:highlight>
              </a:rPr>
              <a:t>Not recommended to use Mr. or Ms. to address an applicant unless program is certain of the applicant's preferences </a:t>
            </a:r>
          </a:p>
          <a:p>
            <a:pPr lvl="1">
              <a:buFont typeface="Arial,Sans-Serif" panose="020B0604020202020204" pitchFamily="34" charset="0"/>
              <a:buChar char="•"/>
            </a:pPr>
            <a:endParaRPr lang="en-US" sz="1400">
              <a:solidFill>
                <a:srgbClr val="000000"/>
              </a:solidFill>
              <a:highlight>
                <a:srgbClr val="FFFFFF"/>
              </a:highlight>
              <a:latin typeface="Arial" panose="020B0604020202020204" pitchFamily="34" charset="0"/>
            </a:endParaRPr>
          </a:p>
          <a:p>
            <a:pPr lvl="1">
              <a:buFont typeface="Noto Sans Symbols" panose="020B0604020202020204" pitchFamily="34" charset="0"/>
              <a:buChar char="◼"/>
            </a:pPr>
            <a:endParaRPr lang="en-US" sz="1400">
              <a:solidFill>
                <a:srgbClr val="000000"/>
              </a:solidFill>
              <a:highlight>
                <a:srgbClr val="FFFFFF"/>
              </a:highlight>
              <a:latin typeface="Arial" panose="020B0604020202020204" pitchFamily="34" charset="0"/>
            </a:endParaRPr>
          </a:p>
          <a:p>
            <a:pPr lvl="1">
              <a:buFont typeface="Arial" panose="020B0604020202020204" pitchFamily="34" charset="0"/>
              <a:buChar char="•"/>
            </a:pPr>
            <a:endParaRPr lang="en-US" sz="1400">
              <a:solidFill>
                <a:srgbClr val="000000"/>
              </a:solidFill>
              <a:highlight>
                <a:srgbClr val="FFFFFF"/>
              </a:highlight>
              <a:latin typeface="Arial" panose="020B0604020202020204" pitchFamily="34" charset="0"/>
            </a:endParaRPr>
          </a:p>
          <a:p>
            <a:pPr marL="609600" lvl="1" indent="0" fontAlgn="base">
              <a:buNone/>
            </a:pPr>
            <a:endParaRPr lang="en-US" sz="1400">
              <a:solidFill>
                <a:srgbClr val="000000"/>
              </a:solidFill>
              <a:highlight>
                <a:srgbClr val="FFFFFF"/>
              </a:highlight>
              <a:latin typeface="Arial" panose="020B0604020202020204" pitchFamily="34" charset="0"/>
            </a:endParaRPr>
          </a:p>
        </p:txBody>
      </p:sp>
      <p:sp>
        <p:nvSpPr>
          <p:cNvPr id="2" name="Slide Number Placeholder 1">
            <a:extLst>
              <a:ext uri="{FF2B5EF4-FFF2-40B4-BE49-F238E27FC236}">
                <a16:creationId xmlns:a16="http://schemas.microsoft.com/office/drawing/2014/main" id="{0965F96C-211E-A045-1E62-0F44EFBFBF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67731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35900" y="526621"/>
            <a:ext cx="8272200" cy="495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accent1">
                    <a:lumMod val="75000"/>
                  </a:schemeClr>
                </a:solidFill>
                <a:highlight>
                  <a:schemeClr val="lt1"/>
                </a:highlight>
              </a:rPr>
              <a:t>What to do when you fill your cohort fills early:</a:t>
            </a:r>
            <a:endParaRPr>
              <a:solidFill>
                <a:schemeClr val="accent1">
                  <a:lumMod val="75000"/>
                </a:schemeClr>
              </a:solidFill>
              <a:highlight>
                <a:schemeClr val="lt1"/>
              </a:highlight>
            </a:endParaRPr>
          </a:p>
        </p:txBody>
      </p:sp>
      <p:sp>
        <p:nvSpPr>
          <p:cNvPr id="324" name="Google Shape;324;p47"/>
          <p:cNvSpPr txBox="1">
            <a:spLocks noGrp="1"/>
          </p:cNvSpPr>
          <p:nvPr>
            <p:ph type="body" idx="1"/>
          </p:nvPr>
        </p:nvSpPr>
        <p:spPr>
          <a:xfrm>
            <a:off x="264135" y="1136071"/>
            <a:ext cx="7148047" cy="2410693"/>
          </a:xfrm>
          <a:prstGeom prst="rect">
            <a:avLst/>
          </a:prstGeom>
        </p:spPr>
        <p:txBody>
          <a:bodyPr spcFirstLastPara="1" wrap="square" lIns="68575" tIns="34275" rIns="68575" bIns="34275" anchor="ctr" anchorCtr="0">
            <a:noAutofit/>
          </a:bodyPr>
          <a:lstStyle/>
          <a:p>
            <a:pPr marL="152400" indent="0" algn="l" rtl="0" fontAlgn="base">
              <a:buNone/>
            </a:pPr>
            <a:endParaRPr lang="en-US" sz="1600" b="1">
              <a:solidFill>
                <a:srgbClr val="000000"/>
              </a:solidFill>
              <a:highlight>
                <a:srgbClr val="FFFFFF"/>
              </a:highlight>
              <a:latin typeface="Arial" panose="020B0604020202020204" pitchFamily="34" charset="0"/>
            </a:endParaRPr>
          </a:p>
          <a:p>
            <a:pPr algn="l" rtl="0" fontAlgn="base">
              <a:buFont typeface="Arial" panose="020B0604020202020204" pitchFamily="34" charset="0"/>
              <a:buChar char="•"/>
            </a:pPr>
            <a:r>
              <a:rPr lang="en-US" sz="1600" b="1">
                <a:solidFill>
                  <a:srgbClr val="000000"/>
                </a:solidFill>
                <a:highlight>
                  <a:srgbClr val="FFFFFF"/>
                </a:highlight>
              </a:rPr>
              <a:t>Things to consider when this happens:</a:t>
            </a:r>
          </a:p>
          <a:p>
            <a:pPr lvl="1" fontAlgn="base">
              <a:buFont typeface="Arial" panose="020B0604020202020204" pitchFamily="34" charset="0"/>
              <a:buChar char="•"/>
            </a:pPr>
            <a:r>
              <a:rPr lang="en-US" sz="1400">
                <a:solidFill>
                  <a:srgbClr val="000000"/>
                </a:solidFill>
                <a:highlight>
                  <a:srgbClr val="FFFFFF"/>
                </a:highlight>
              </a:rPr>
              <a:t>Communications to all applicants regarding status</a:t>
            </a:r>
          </a:p>
          <a:p>
            <a:pPr lvl="1" fontAlgn="base">
              <a:buFont typeface="Arial" panose="020B0604020202020204" pitchFamily="34" charset="0"/>
              <a:buChar char="•"/>
            </a:pPr>
            <a:r>
              <a:rPr lang="en-US" sz="1400">
                <a:solidFill>
                  <a:srgbClr val="000000"/>
                </a:solidFill>
                <a:highlight>
                  <a:srgbClr val="FFFFFF"/>
                </a:highlight>
              </a:rPr>
              <a:t>Deferral vs refunds</a:t>
            </a:r>
          </a:p>
          <a:p>
            <a:pPr lvl="2" fontAlgn="base">
              <a:buFont typeface="Arial" panose="020B0604020202020204" pitchFamily="34" charset="0"/>
              <a:buChar char="•"/>
            </a:pPr>
            <a:r>
              <a:rPr lang="en-US" sz="1300">
                <a:solidFill>
                  <a:srgbClr val="000000"/>
                </a:solidFill>
                <a:highlight>
                  <a:srgbClr val="FFFFFF"/>
                </a:highlight>
              </a:rPr>
              <a:t>Promote deferrals not refunds!</a:t>
            </a:r>
          </a:p>
          <a:p>
            <a:pPr lvl="3" fontAlgn="base">
              <a:buFont typeface="Arial" panose="020B0604020202020204" pitchFamily="34" charset="0"/>
              <a:buChar char="•"/>
            </a:pPr>
            <a:r>
              <a:rPr lang="en-US" sz="1100">
                <a:solidFill>
                  <a:srgbClr val="000000"/>
                </a:solidFill>
                <a:highlight>
                  <a:srgbClr val="FFFFFF"/>
                </a:highlight>
              </a:rPr>
              <a:t>Refunds are last resort</a:t>
            </a:r>
          </a:p>
          <a:p>
            <a:pPr lvl="1" fontAlgn="base">
              <a:buFont typeface="Arial" panose="020B0604020202020204" pitchFamily="34" charset="0"/>
              <a:buChar char="•"/>
            </a:pPr>
            <a:r>
              <a:rPr lang="en-US" sz="1400">
                <a:solidFill>
                  <a:srgbClr val="000000"/>
                </a:solidFill>
                <a:highlight>
                  <a:srgbClr val="FFFFFF"/>
                </a:highlight>
              </a:rPr>
              <a:t>Applicants may have turned down other programs to attend UConn or made arrangements to relocate.</a:t>
            </a:r>
          </a:p>
          <a:p>
            <a:pPr lvl="1" fontAlgn="base">
              <a:buFont typeface="Arial" panose="020B0604020202020204" pitchFamily="34" charset="0"/>
              <a:buChar char="•"/>
            </a:pPr>
            <a:r>
              <a:rPr lang="en-US" sz="1400">
                <a:solidFill>
                  <a:srgbClr val="000000"/>
                </a:solidFill>
                <a:highlight>
                  <a:srgbClr val="FFFFFF"/>
                </a:highlight>
              </a:rPr>
              <a:t>Update website that applications for the term are filled, and to please consider for later semester.</a:t>
            </a:r>
          </a:p>
          <a:p>
            <a:pPr lvl="1" fontAlgn="base">
              <a:buFont typeface="Arial" panose="020B0604020202020204" pitchFamily="34" charset="0"/>
              <a:buChar char="•"/>
            </a:pPr>
            <a:r>
              <a:rPr lang="en-US" sz="1400">
                <a:solidFill>
                  <a:srgbClr val="000000"/>
                </a:solidFill>
                <a:highlight>
                  <a:srgbClr val="FFFFFF"/>
                </a:highlight>
              </a:rPr>
              <a:t>Feel free to contact The Graduate School for wording on communications and procedures.</a:t>
            </a:r>
          </a:p>
          <a:p>
            <a:pPr marL="609600" lvl="1" indent="0" fontAlgn="base">
              <a:buNone/>
            </a:pPr>
            <a:endParaRPr lang="en-US" sz="1400" b="0" i="0">
              <a:solidFill>
                <a:srgbClr val="000000"/>
              </a:solidFill>
              <a:effectLst/>
              <a:highlight>
                <a:srgbClr val="FFFFFF"/>
              </a:highlight>
              <a:latin typeface="Arial" panose="020B0604020202020204" pitchFamily="34" charset="0"/>
            </a:endParaRPr>
          </a:p>
        </p:txBody>
      </p:sp>
      <p:sp>
        <p:nvSpPr>
          <p:cNvPr id="2" name="Slide Number Placeholder 1">
            <a:extLst>
              <a:ext uri="{FF2B5EF4-FFF2-40B4-BE49-F238E27FC236}">
                <a16:creationId xmlns:a16="http://schemas.microsoft.com/office/drawing/2014/main" id="{65CA93BE-76A7-A3E4-C2C2-7F8F8552EB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99737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435900" y="526621"/>
            <a:ext cx="8272200" cy="4953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US">
                <a:solidFill>
                  <a:schemeClr val="accent1">
                    <a:lumMod val="75000"/>
                  </a:schemeClr>
                </a:solidFill>
                <a:highlight>
                  <a:schemeClr val="lt1"/>
                </a:highlight>
              </a:rPr>
              <a:t>Rolling Admission VS Deadline Best Practices</a:t>
            </a:r>
            <a:endParaRPr>
              <a:solidFill>
                <a:schemeClr val="accent1">
                  <a:lumMod val="75000"/>
                </a:schemeClr>
              </a:solidFill>
              <a:highlight>
                <a:schemeClr val="lt1"/>
              </a:highlight>
            </a:endParaRPr>
          </a:p>
        </p:txBody>
      </p:sp>
      <p:sp>
        <p:nvSpPr>
          <p:cNvPr id="324" name="Google Shape;324;p47"/>
          <p:cNvSpPr txBox="1">
            <a:spLocks noGrp="1"/>
          </p:cNvSpPr>
          <p:nvPr>
            <p:ph type="body" idx="1"/>
          </p:nvPr>
        </p:nvSpPr>
        <p:spPr>
          <a:xfrm>
            <a:off x="153300" y="1094509"/>
            <a:ext cx="8837400" cy="3723416"/>
          </a:xfrm>
          <a:prstGeom prst="rect">
            <a:avLst/>
          </a:prstGeom>
        </p:spPr>
        <p:txBody>
          <a:bodyPr spcFirstLastPara="1" wrap="square" lIns="68575" tIns="34275" rIns="68575" bIns="34275" anchor="ctr" anchorCtr="0">
            <a:noAutofit/>
          </a:bodyPr>
          <a:lstStyle/>
          <a:p>
            <a:pPr algn="l" rtl="0" fontAlgn="base">
              <a:buFont typeface="Arial" panose="020B0604020202020204" pitchFamily="34" charset="0"/>
              <a:buChar char="•"/>
            </a:pPr>
            <a:r>
              <a:rPr lang="en-US" sz="1800" b="1" i="0">
                <a:solidFill>
                  <a:srgbClr val="000000"/>
                </a:solidFill>
                <a:effectLst/>
                <a:highlight>
                  <a:srgbClr val="FFFFFF"/>
                </a:highlight>
              </a:rPr>
              <a:t>Hard </a:t>
            </a:r>
            <a:r>
              <a:rPr lang="en-US" sz="1800" b="1">
                <a:solidFill>
                  <a:srgbClr val="000000"/>
                </a:solidFill>
                <a:highlight>
                  <a:srgbClr val="FFFFFF"/>
                </a:highlight>
              </a:rPr>
              <a:t>Deadline</a:t>
            </a:r>
            <a:r>
              <a:rPr lang="en-US" sz="1800" b="0" i="0">
                <a:solidFill>
                  <a:srgbClr val="000000"/>
                </a:solidFill>
                <a:effectLst/>
                <a:highlight>
                  <a:srgbClr val="FFFFFF"/>
                </a:highlight>
              </a:rPr>
              <a:t> </a:t>
            </a:r>
          </a:p>
          <a:p>
            <a:pPr lvl="1" fontAlgn="base">
              <a:buFont typeface="Arial" panose="020B0604020202020204" pitchFamily="34" charset="0"/>
              <a:buChar char="•"/>
            </a:pPr>
            <a:r>
              <a:rPr lang="en-US" sz="1600" b="0" i="0">
                <a:solidFill>
                  <a:srgbClr val="000000"/>
                </a:solidFill>
                <a:effectLst/>
                <a:highlight>
                  <a:srgbClr val="FFFFFF"/>
                </a:highlight>
              </a:rPr>
              <a:t>Coded into Slate, applicants are denied the ability to submit an application after this deadline passes.</a:t>
            </a:r>
          </a:p>
          <a:p>
            <a:pPr lvl="1" fontAlgn="base">
              <a:buFont typeface="Arial" panose="020B0604020202020204" pitchFamily="34" charset="0"/>
              <a:buChar char="•"/>
            </a:pPr>
            <a:r>
              <a:rPr lang="en-US" sz="1600">
                <a:solidFill>
                  <a:srgbClr val="000000"/>
                </a:solidFill>
                <a:highlight>
                  <a:srgbClr val="FFFFFF"/>
                </a:highlight>
              </a:rPr>
              <a:t>Program deadline date cannot be later than The Graduate School’s default deadlines.</a:t>
            </a:r>
          </a:p>
          <a:p>
            <a:pPr lvl="1" fontAlgn="base">
              <a:buFont typeface="Arial" panose="020B0604020202020204" pitchFamily="34" charset="0"/>
              <a:buChar char="•"/>
            </a:pPr>
            <a:r>
              <a:rPr lang="en-US" sz="1600" b="0" i="0">
                <a:solidFill>
                  <a:srgbClr val="000000"/>
                </a:solidFill>
                <a:effectLst/>
                <a:highlight>
                  <a:srgbClr val="FFFFFF"/>
                </a:highlight>
              </a:rPr>
              <a:t>Every application has a hard deadline, whether it be the program</a:t>
            </a:r>
            <a:r>
              <a:rPr lang="en-US" sz="1600">
                <a:solidFill>
                  <a:srgbClr val="000000"/>
                </a:solidFill>
                <a:highlight>
                  <a:srgbClr val="FFFFFF"/>
                </a:highlight>
              </a:rPr>
              <a:t>’s deadline or The Graduate School’s default deadline.</a:t>
            </a:r>
          </a:p>
          <a:p>
            <a:pPr lvl="1" fontAlgn="base">
              <a:buFont typeface="Arial" panose="020B0604020202020204" pitchFamily="34" charset="0"/>
              <a:buChar char="•"/>
            </a:pPr>
            <a:endParaRPr lang="en-US" sz="1800" b="0" i="0">
              <a:solidFill>
                <a:srgbClr val="000000"/>
              </a:solidFill>
              <a:effectLst/>
              <a:highlight>
                <a:srgbClr val="FFFFFF"/>
              </a:highlight>
            </a:endParaRPr>
          </a:p>
          <a:p>
            <a:pPr algn="l" rtl="0" fontAlgn="base">
              <a:buFont typeface="Arial" panose="020B0604020202020204" pitchFamily="34" charset="0"/>
              <a:buChar char="•"/>
            </a:pPr>
            <a:r>
              <a:rPr lang="en-US" sz="1800" b="1" i="0">
                <a:solidFill>
                  <a:srgbClr val="000000"/>
                </a:solidFill>
                <a:effectLst/>
                <a:highlight>
                  <a:srgbClr val="FFFFFF"/>
                </a:highlight>
              </a:rPr>
              <a:t>Preferred/Soft Application Date or Rolling Admissions</a:t>
            </a:r>
            <a:endParaRPr lang="en-US" sz="1800" b="1">
              <a:solidFill>
                <a:srgbClr val="000000"/>
              </a:solidFill>
              <a:highlight>
                <a:srgbClr val="FFFFFF"/>
              </a:highlight>
            </a:endParaRPr>
          </a:p>
          <a:p>
            <a:pPr lvl="1" fontAlgn="base">
              <a:buFont typeface="Arial" panose="020B0604020202020204" pitchFamily="34" charset="0"/>
              <a:buChar char="•"/>
            </a:pPr>
            <a:r>
              <a:rPr lang="en-US" sz="1600" b="1">
                <a:solidFill>
                  <a:srgbClr val="000000"/>
                </a:solidFill>
                <a:highlight>
                  <a:srgbClr val="FFFFFF"/>
                </a:highlight>
              </a:rPr>
              <a:t>Not a deadline, or defers to The Graduate School’s deadline</a:t>
            </a:r>
            <a:endParaRPr lang="en-US" sz="1600">
              <a:solidFill>
                <a:srgbClr val="000000"/>
              </a:solidFill>
              <a:highlight>
                <a:srgbClr val="FFFFFF"/>
              </a:highlight>
            </a:endParaRPr>
          </a:p>
          <a:p>
            <a:pPr lvl="1" fontAlgn="base">
              <a:buFont typeface="Arial" panose="020B0604020202020204" pitchFamily="34" charset="0"/>
              <a:buChar char="•"/>
            </a:pPr>
            <a:r>
              <a:rPr lang="en-US" sz="1600" b="0" i="0">
                <a:solidFill>
                  <a:srgbClr val="000000"/>
                </a:solidFill>
                <a:effectLst/>
                <a:highlight>
                  <a:srgbClr val="FFFFFF"/>
                </a:highlight>
              </a:rPr>
              <a:t>Applications received by date X are assured for consideration. (This implies that programs will not be making decisions before day X.)</a:t>
            </a:r>
          </a:p>
          <a:p>
            <a:pPr lvl="1" fontAlgn="base">
              <a:buFont typeface="Arial" panose="020B0604020202020204" pitchFamily="34" charset="0"/>
              <a:buChar char="•"/>
            </a:pPr>
            <a:r>
              <a:rPr lang="en-US" sz="1600" b="0" i="0">
                <a:solidFill>
                  <a:srgbClr val="000000"/>
                </a:solidFill>
                <a:effectLst/>
                <a:highlight>
                  <a:srgbClr val="FFFFFF"/>
                </a:highlight>
              </a:rPr>
              <a:t>Applications received after date X will be reviewed on a space available basis. </a:t>
            </a:r>
          </a:p>
        </p:txBody>
      </p:sp>
      <p:sp>
        <p:nvSpPr>
          <p:cNvPr id="2" name="Slide Number Placeholder 1">
            <a:extLst>
              <a:ext uri="{FF2B5EF4-FFF2-40B4-BE49-F238E27FC236}">
                <a16:creationId xmlns:a16="http://schemas.microsoft.com/office/drawing/2014/main" id="{9A9BA2C6-C1DE-7FD9-DF6C-29C02CBCFF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808090374"/>
      </p:ext>
    </p:extLst>
  </p:cSld>
  <p:clrMapOvr>
    <a:masterClrMapping/>
  </p:clrMapOvr>
</p:sld>
</file>

<file path=ppt/theme/theme1.xml><?xml version="1.0" encoding="utf-8"?>
<a:theme xmlns:a="http://schemas.openxmlformats.org/drawingml/2006/main" name="DividendVTI">
  <a:themeElements>
    <a:clrScheme name="Custom 4">
      <a:dk1>
        <a:srgbClr val="000000"/>
      </a:dk1>
      <a:lt1>
        <a:srgbClr val="FFFFFF"/>
      </a:lt1>
      <a:dk2>
        <a:srgbClr val="335B74"/>
      </a:dk2>
      <a:lt2>
        <a:srgbClr val="DFE3E5"/>
      </a:lt2>
      <a:accent1>
        <a:srgbClr val="5271FF"/>
      </a:accent1>
      <a:accent2>
        <a:srgbClr val="2683C6"/>
      </a:accent2>
      <a:accent3>
        <a:srgbClr val="27CED7"/>
      </a:accent3>
      <a:accent4>
        <a:srgbClr val="42BA97"/>
      </a:accent4>
      <a:accent5>
        <a:srgbClr val="3E8853"/>
      </a:accent5>
      <a:accent6>
        <a:srgbClr val="62A39F"/>
      </a:accent6>
      <a:hlink>
        <a:srgbClr val="C00000"/>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606485807D640BC14F82CDEED6CE1" ma:contentTypeVersion="15" ma:contentTypeDescription="Create a new document." ma:contentTypeScope="" ma:versionID="7aa8e74ff4c08c10ee753ac72a5bd597">
  <xsd:schema xmlns:xsd="http://www.w3.org/2001/XMLSchema" xmlns:xs="http://www.w3.org/2001/XMLSchema" xmlns:p="http://schemas.microsoft.com/office/2006/metadata/properties" xmlns:ns2="e74abc0a-d13d-4b48-9005-704665286c88" xmlns:ns3="2e5ee387-74eb-4dab-83f5-d9e199ce0622" targetNamespace="http://schemas.microsoft.com/office/2006/metadata/properties" ma:root="true" ma:fieldsID="85f937e842c6a84741c13d3774f4ddc7" ns2:_="" ns3:_="">
    <xsd:import namespace="e74abc0a-d13d-4b48-9005-704665286c88"/>
    <xsd:import namespace="2e5ee387-74eb-4dab-83f5-d9e199ce06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4abc0a-d13d-4b48-9005-704665286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ee387-74eb-4dab-83f5-d9e199ce06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907d9e1-da9c-4eff-bf62-af844bbd76c2}" ma:internalName="TaxCatchAll" ma:showField="CatchAllData" ma:web="2e5ee387-74eb-4dab-83f5-d9e199ce062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4abc0a-d13d-4b48-9005-704665286c88">
      <Terms xmlns="http://schemas.microsoft.com/office/infopath/2007/PartnerControls"/>
    </lcf76f155ced4ddcb4097134ff3c332f>
    <TaxCatchAll xmlns="2e5ee387-74eb-4dab-83f5-d9e199ce0622" xsi:nil="true"/>
  </documentManagement>
</p:properties>
</file>

<file path=customXml/itemProps1.xml><?xml version="1.0" encoding="utf-8"?>
<ds:datastoreItem xmlns:ds="http://schemas.openxmlformats.org/officeDocument/2006/customXml" ds:itemID="{C984A3DC-940F-48C7-9BA3-E9A3D938AA86}">
  <ds:schemaRefs>
    <ds:schemaRef ds:uri="2e5ee387-74eb-4dab-83f5-d9e199ce0622"/>
    <ds:schemaRef ds:uri="e74abc0a-d13d-4b48-9005-704665286c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A6AEB1-6BBD-4C36-B8F1-36275F28D30B}">
  <ds:schemaRefs>
    <ds:schemaRef ds:uri="http://schemas.microsoft.com/sharepoint/v3/contenttype/forms"/>
  </ds:schemaRefs>
</ds:datastoreItem>
</file>

<file path=customXml/itemProps3.xml><?xml version="1.0" encoding="utf-8"?>
<ds:datastoreItem xmlns:ds="http://schemas.openxmlformats.org/officeDocument/2006/customXml" ds:itemID="{984ADAA9-378A-49A4-9FAE-DD046904F05F}">
  <ds:schemaRefs>
    <ds:schemaRef ds:uri="2e5ee387-74eb-4dab-83f5-d9e199ce0622"/>
    <ds:schemaRef ds:uri="e74abc0a-d13d-4b48-9005-704665286c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TotalTime>
  <Words>4141</Words>
  <Application>Microsoft Office PowerPoint</Application>
  <PresentationFormat>On-screen Show (16:9)</PresentationFormat>
  <Paragraphs>571</Paragraphs>
  <Slides>59</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Arial Black</vt:lpstr>
      <vt:lpstr>Arial,Sans-Serif</vt:lpstr>
      <vt:lpstr>Noto Sans Symbols</vt:lpstr>
      <vt:lpstr>DividendVTI</vt:lpstr>
      <vt:lpstr>THE GRADUATE SCHOOL PRESENTS   Timely Topics: Graduate Admissions Cycle Debrief</vt:lpstr>
      <vt:lpstr>Presenters</vt:lpstr>
      <vt:lpstr>REMINDERS</vt:lpstr>
      <vt:lpstr>AGENDA </vt:lpstr>
      <vt:lpstr>The Graduate School’s Mission Statement</vt:lpstr>
      <vt:lpstr>Graduate Admissions Best Practices</vt:lpstr>
      <vt:lpstr>Communications Best Practices</vt:lpstr>
      <vt:lpstr>What to do when you fill your cohort fills early:</vt:lpstr>
      <vt:lpstr>Rolling Admission VS Deadline Best Practices</vt:lpstr>
      <vt:lpstr>GradSlate User Portal</vt:lpstr>
      <vt:lpstr>GradSlate User Portal  There are many helpful tabs on the GradSlate User portal:</vt:lpstr>
      <vt:lpstr>User Portal: Data Tab</vt:lpstr>
      <vt:lpstr>Program Details Form</vt:lpstr>
      <vt:lpstr>User Portal: Data Tab </vt:lpstr>
      <vt:lpstr>Data</vt:lpstr>
      <vt:lpstr>Queries and Reports</vt:lpstr>
      <vt:lpstr>  Forms: Updating Application Requirements/Program Details View/Update Application Requirements and Contact Information Using One Form</vt:lpstr>
      <vt:lpstr>Program Details Form </vt:lpstr>
      <vt:lpstr>Program Details</vt:lpstr>
      <vt:lpstr>Program Details </vt:lpstr>
      <vt:lpstr>Application Requirements </vt:lpstr>
      <vt:lpstr>User Portal: Documentation Tab</vt:lpstr>
      <vt:lpstr>Documentation Tab</vt:lpstr>
      <vt:lpstr>Documentation &amp; Support</vt:lpstr>
      <vt:lpstr>Need Help?</vt:lpstr>
      <vt:lpstr>Need additional help?</vt:lpstr>
      <vt:lpstr>GradSlate User Portal: Presentations  connect.grad.uconn.edu/portal/user?tab=gradslate</vt:lpstr>
      <vt:lpstr>  Reminders  </vt:lpstr>
      <vt:lpstr>Late Arrival Form</vt:lpstr>
      <vt:lpstr>Requests for Late Arrival</vt:lpstr>
      <vt:lpstr>  Applicants Switching Programs </vt:lpstr>
      <vt:lpstr>Process to Change Program on Existing Application</vt:lpstr>
      <vt:lpstr>Graduate Students and Export Control</vt:lpstr>
      <vt:lpstr>Graduate Students and Export Control </vt:lpstr>
      <vt:lpstr>*New as of Summer 2023* Waiving Application Fees</vt:lpstr>
      <vt:lpstr>Program Application Fee Waiver</vt:lpstr>
      <vt:lpstr>Program Application Fee Waiver </vt:lpstr>
      <vt:lpstr>Program Application Fee Waiver   </vt:lpstr>
      <vt:lpstr>When a Staff Member is also an Applicant</vt:lpstr>
      <vt:lpstr>What to do when a staff member is also an applicant?</vt:lpstr>
      <vt:lpstr>What to do when a staff member is also an applicant? </vt:lpstr>
      <vt:lpstr>What to do when a staff member is also an applicant?  </vt:lpstr>
      <vt:lpstr>  Application Deadlines</vt:lpstr>
      <vt:lpstr>Deadline Definitions</vt:lpstr>
      <vt:lpstr>The Graduate School Deadlines</vt:lpstr>
      <vt:lpstr>Graduate School Deadlines </vt:lpstr>
      <vt:lpstr> Term Open/Close for Applicants</vt:lpstr>
      <vt:lpstr>Application Fees &amp; Deadline </vt:lpstr>
      <vt:lpstr>Term Open/Close for Applicants</vt:lpstr>
      <vt:lpstr>  Deferral &amp; Withdrawal Requests</vt:lpstr>
      <vt:lpstr>Deferral &amp; Withdrawal</vt:lpstr>
      <vt:lpstr>Deadlines for Deferral and Withdrawal Requests</vt:lpstr>
      <vt:lpstr>Requests for Deferral</vt:lpstr>
      <vt:lpstr>Request for Deferral Form</vt:lpstr>
      <vt:lpstr>Criteria for Deferral</vt:lpstr>
      <vt:lpstr>Requests for Withdrawal</vt:lpstr>
      <vt:lpstr>Questions? Comments? Feedback?</vt:lpstr>
      <vt:lpstr>Contact for Questions:</vt:lpstr>
      <vt:lpstr>Timely Topics Administrative Track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GRADUATE SCHOOL PRESENTS   Timely Topics: Admissions Cycle Debrief</dc:title>
  <dc:creator>Drakos, Meg</dc:creator>
  <cp:lastModifiedBy>Petsa, Megan</cp:lastModifiedBy>
  <cp:revision>5</cp:revision>
  <dcterms:modified xsi:type="dcterms:W3CDTF">2024-05-20T15:05:48Z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0x01010081F606485807D640BC14F82CDEED6CE1</vt:lpwstr>
  </property>
  <property fmtid="{D5CDD505-2E9C-101B-9397-08002B2CF9AE}" pid="3" name="MediaServiceImageTags">
    <vt:lpwstr/>
  </property>
</Properties>
</file>