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34"/>
  </p:notesMasterIdLst>
  <p:handoutMasterIdLst>
    <p:handoutMasterId r:id="rId35"/>
  </p:handoutMasterIdLst>
  <p:sldIdLst>
    <p:sldId id="259" r:id="rId7"/>
    <p:sldId id="1313" r:id="rId8"/>
    <p:sldId id="257" r:id="rId9"/>
    <p:sldId id="1335" r:id="rId10"/>
    <p:sldId id="1314" r:id="rId11"/>
    <p:sldId id="1330" r:id="rId12"/>
    <p:sldId id="1332" r:id="rId13"/>
    <p:sldId id="298" r:id="rId14"/>
    <p:sldId id="277" r:id="rId15"/>
    <p:sldId id="278" r:id="rId16"/>
    <p:sldId id="299" r:id="rId17"/>
    <p:sldId id="283" r:id="rId18"/>
    <p:sldId id="1323" r:id="rId19"/>
    <p:sldId id="1320" r:id="rId20"/>
    <p:sldId id="1324" r:id="rId21"/>
    <p:sldId id="1326" r:id="rId22"/>
    <p:sldId id="1327" r:id="rId23"/>
    <p:sldId id="1328" r:id="rId24"/>
    <p:sldId id="1329" r:id="rId25"/>
    <p:sldId id="1337" r:id="rId26"/>
    <p:sldId id="1291" r:id="rId27"/>
    <p:sldId id="1311" r:id="rId28"/>
    <p:sldId id="1303" r:id="rId29"/>
    <p:sldId id="1339" r:id="rId30"/>
    <p:sldId id="1340" r:id="rId31"/>
    <p:sldId id="1341" r:id="rId32"/>
    <p:sldId id="1318"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9/16/2024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942B8-83CA-0043-B016-97087FAC0DC1}"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F21D3-2F9E-9442-A545-2FA1F6D2795A}" type="slidenum">
              <a:rPr lang="en-US" smtClean="0"/>
              <a:t>‹#›</a:t>
            </a:fld>
            <a:endParaRPr lang="en-US"/>
          </a:p>
        </p:txBody>
      </p:sp>
    </p:spTree>
    <p:extLst>
      <p:ext uri="{BB962C8B-B14F-4D97-AF65-F5344CB8AC3E}">
        <p14:creationId xmlns:p14="http://schemas.microsoft.com/office/powerpoint/2010/main" val="3083301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a:t>
            </a:fld>
            <a:endParaRPr lang="en-US"/>
          </a:p>
        </p:txBody>
      </p:sp>
    </p:spTree>
    <p:extLst>
      <p:ext uri="{BB962C8B-B14F-4D97-AF65-F5344CB8AC3E}">
        <p14:creationId xmlns:p14="http://schemas.microsoft.com/office/powerpoint/2010/main" val="1164117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Graduate Student &amp; Postdoctoral Affairs’’</a:t>
            </a:r>
          </a:p>
          <a:p>
            <a:pPr marL="228600" indent="-228600">
              <a:buFont typeface="+mj-lt"/>
              <a:buAutoNum type="arabicPeriod"/>
            </a:pPr>
            <a:endParaRPr lang="en-US" sz="1200"/>
          </a:p>
          <a:p>
            <a:pPr marL="228600" indent="-228600">
              <a:buFont typeface="+mj-lt"/>
              <a:buAutoNum type="arabicPeriod"/>
            </a:pPr>
            <a:r>
              <a:rPr lang="en-US" sz="1200"/>
              <a:t>Seeks to improve systemic issues that affect the graduate education experience at UConn.</a:t>
            </a:r>
          </a:p>
          <a:p>
            <a:pPr marL="228600" indent="-228600">
              <a:buFont typeface="+mj-lt"/>
              <a:buAutoNum type="arabicPeriod"/>
            </a:pPr>
            <a:r>
              <a:rPr lang="en-US" sz="1200"/>
              <a:t>Aids faculty and staff who work with graduate students and post docs. </a:t>
            </a:r>
          </a:p>
          <a:p>
            <a:pPr marL="228600" indent="-228600">
              <a:buFont typeface="+mj-lt"/>
              <a:buAutoNum type="arabicPeriod"/>
            </a:pPr>
            <a:r>
              <a:rPr lang="en-US" sz="1200"/>
              <a:t>Provides one-on-one support, advocacy, and problem-solving assistance for graduate students and post docs facing issues related to their experiences in The Graduate School.</a:t>
            </a:r>
          </a:p>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10</a:t>
            </a:fld>
            <a:endParaRPr lang="en-US"/>
          </a:p>
        </p:txBody>
      </p:sp>
    </p:spTree>
    <p:extLst>
      <p:ext uri="{BB962C8B-B14F-4D97-AF65-F5344CB8AC3E}">
        <p14:creationId xmlns:p14="http://schemas.microsoft.com/office/powerpoint/2010/main" val="529617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 </a:t>
            </a:r>
            <a:r>
              <a:rPr lang="en-US" err="1"/>
              <a:t>Petsa</a:t>
            </a:r>
            <a:endParaRPr lang="en-US"/>
          </a:p>
          <a:p>
            <a:pPr marL="228600" indent="-228600">
              <a:buFont typeface="+mj-lt"/>
              <a:buAutoNum type="arabicPeriod"/>
            </a:pPr>
            <a:r>
              <a:rPr lang="en-US" sz="1200"/>
              <a:t>Provides guidance regarding administration of graduate assistantships</a:t>
            </a:r>
          </a:p>
          <a:p>
            <a:pPr marL="228600" indent="-228600">
              <a:buFont typeface="+mj-lt"/>
              <a:buAutoNum type="arabicPeriod"/>
            </a:pPr>
            <a:r>
              <a:rPr lang="en-US" sz="1200"/>
              <a:t>Reviews enrollment exceptions for graduate students and can answer questions about policies and procedures</a:t>
            </a:r>
          </a:p>
          <a:p>
            <a:pPr marL="228600" indent="-228600">
              <a:buFont typeface="+mj-lt"/>
              <a:buAutoNum type="arabicPeriod"/>
            </a:pPr>
            <a:r>
              <a:rPr lang="en-US" sz="1200"/>
              <a:t>Advises students on and processes voluntary separations and reinstatement</a:t>
            </a:r>
          </a:p>
          <a:p>
            <a:pPr marL="228600" indent="-228600">
              <a:buFont typeface="+mj-lt"/>
              <a:buAutoNum type="arabicPeriod"/>
            </a:pPr>
            <a:r>
              <a:rPr lang="en-US" sz="1200"/>
              <a:t>Leads the Timely Topics series, which has separate tracks for faculty, staff, and graduate students</a:t>
            </a:r>
          </a:p>
          <a:p>
            <a:endParaRPr lang="en-US"/>
          </a:p>
          <a:p>
            <a:r>
              <a:rPr lang="en-US"/>
              <a:t>Stuart Duncan</a:t>
            </a:r>
          </a:p>
          <a:p>
            <a:pPr marL="228600" indent="-228600">
              <a:buFont typeface="+mj-lt"/>
              <a:buAutoNum type="arabicPeriod"/>
            </a:pPr>
            <a:r>
              <a:rPr lang="en-US" sz="1200"/>
              <a:t>Programming for graduate students, including orientation, three-minute thesis competition, and grad appreciation week. </a:t>
            </a:r>
          </a:p>
          <a:p>
            <a:pPr marL="228600" indent="-228600">
              <a:buFont typeface="+mj-lt"/>
              <a:buAutoNum type="arabicPeriod"/>
            </a:pPr>
            <a:r>
              <a:rPr lang="en-US" sz="1200"/>
              <a:t>Programming for postdoctoral scholars, including the yearly seed award competition, </a:t>
            </a:r>
            <a:r>
              <a:rPr lang="en-US" sz="1200" err="1"/>
              <a:t>datablitz</a:t>
            </a:r>
            <a:r>
              <a:rPr lang="en-US" sz="1200"/>
              <a:t> competition, and postdoc appreciation week. </a:t>
            </a:r>
          </a:p>
          <a:p>
            <a:pPr marL="228600" indent="-228600">
              <a:buFont typeface="+mj-lt"/>
              <a:buAutoNum type="arabicPeriod"/>
            </a:pPr>
            <a:r>
              <a:rPr lang="en-US" sz="1200"/>
              <a:t>Support for </a:t>
            </a:r>
            <a:r>
              <a:rPr lang="en-US" sz="1200" err="1"/>
              <a:t>Harriott</a:t>
            </a:r>
            <a:r>
              <a:rPr lang="en-US" sz="1200"/>
              <a:t>, Jorgensen, and Crandall fellows and manages new Distinguished Masters and Doctoral fellows.</a:t>
            </a:r>
          </a:p>
          <a:p>
            <a:pPr marL="228600" indent="-228600">
              <a:buFont typeface="+mj-lt"/>
              <a:buAutoNum type="arabicPeriod"/>
            </a:pPr>
            <a:endParaRPr lang="en-US"/>
          </a:p>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11</a:t>
            </a:fld>
            <a:endParaRPr lang="en-US"/>
          </a:p>
        </p:txBody>
      </p:sp>
    </p:spTree>
    <p:extLst>
      <p:ext uri="{BB962C8B-B14F-4D97-AF65-F5344CB8AC3E}">
        <p14:creationId xmlns:p14="http://schemas.microsoft.com/office/powerpoint/2010/main" val="210087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 Buckley</a:t>
            </a:r>
          </a:p>
          <a:p>
            <a:pPr marL="228600" indent="-228600">
              <a:buFont typeface="+mj-lt"/>
              <a:buAutoNum type="arabicPeriod"/>
            </a:pPr>
            <a:r>
              <a:rPr lang="en-US" sz="1200"/>
              <a:t>Director for the ~ 5-person Graduate School admissions team.</a:t>
            </a:r>
          </a:p>
          <a:p>
            <a:pPr marL="228600" indent="-228600">
              <a:buFont typeface="+mj-lt"/>
              <a:buAutoNum type="arabicPeriod"/>
            </a:pPr>
            <a:r>
              <a:rPr lang="en-US" sz="1200"/>
              <a:t>Assists students in applying for graduate school</a:t>
            </a:r>
          </a:p>
          <a:p>
            <a:pPr marL="228600" indent="-228600">
              <a:buFont typeface="+mj-lt"/>
              <a:buAutoNum type="arabicPeriod"/>
            </a:pPr>
            <a:r>
              <a:rPr lang="en-US" sz="1200"/>
              <a:t>Receives and processes 13,000 applications (PhD, Master’s, Certificate); admits  and matriculates graduate students. </a:t>
            </a:r>
          </a:p>
          <a:p>
            <a:pPr marL="228600" indent="-228600">
              <a:buFont typeface="+mj-lt"/>
              <a:buAutoNum type="arabicPeriod"/>
            </a:pPr>
            <a:r>
              <a:rPr lang="en-US" sz="1200"/>
              <a:t>Leads GPA and credential evaluation</a:t>
            </a:r>
          </a:p>
          <a:p>
            <a:pPr marL="228600" indent="-228600">
              <a:buFont typeface="+mj-lt"/>
              <a:buAutoNum type="arabicPeriod"/>
            </a:pPr>
            <a:r>
              <a:rPr lang="en-US" sz="1200"/>
              <a:t>Determines Residency (Tuition rates)</a:t>
            </a:r>
          </a:p>
          <a:p>
            <a:endParaRPr lang="en-US"/>
          </a:p>
          <a:p>
            <a:r>
              <a:rPr lang="en-US"/>
              <a:t>Lisa Gorman</a:t>
            </a:r>
          </a:p>
          <a:p>
            <a:pPr marL="228600" indent="-228600">
              <a:buFont typeface="+mj-lt"/>
              <a:buAutoNum type="arabicPeriod"/>
            </a:pPr>
            <a:r>
              <a:rPr lang="en-US"/>
              <a:t>Manages finances of TGS</a:t>
            </a:r>
          </a:p>
          <a:p>
            <a:pPr marL="228600" indent="-228600">
              <a:buFont typeface="+mj-lt"/>
              <a:buAutoNum type="arabicPeriod"/>
            </a:pPr>
            <a:r>
              <a:rPr lang="en-US"/>
              <a:t>Works with Faculty and Staff to apply UConn’s Policy on Financial Commitments to Institutional Training Grants and Nationally Competitive Graduate Fellowships.</a:t>
            </a:r>
          </a:p>
          <a:p>
            <a:pPr marL="228600" indent="-228600">
              <a:buFont typeface="+mj-lt"/>
              <a:buAutoNum type="arabicPeriod"/>
            </a:pPr>
            <a:r>
              <a:rPr lang="en-US"/>
              <a:t>Financial administration of the NSF Graduate Research Fellowship Program at UConn</a:t>
            </a:r>
          </a:p>
          <a:p>
            <a:pPr marL="228600" indent="-228600">
              <a:buFont typeface="+mj-lt"/>
              <a:buAutoNum type="arabicPeriod"/>
            </a:pPr>
            <a:r>
              <a:rPr lang="en-US"/>
              <a:t>Financial management of The Graduate School’s internal fellowships including Jorgensen, </a:t>
            </a:r>
            <a:r>
              <a:rPr lang="en-US" err="1"/>
              <a:t>Harriott</a:t>
            </a:r>
            <a:r>
              <a:rPr lang="en-US"/>
              <a:t>, Crandall, Predoctoral, Doctoral Dissertation, and Conference Participation</a:t>
            </a:r>
          </a:p>
          <a:p>
            <a:pPr marL="228600" indent="-228600">
              <a:buFont typeface="+mj-lt"/>
              <a:buAutoNum type="arabicPeriod"/>
            </a:pPr>
            <a:r>
              <a:rPr lang="en-US"/>
              <a:t>Coordinate with programs and apply tuition payments for The Provost's Professional Internship Program for Public Outreach, Service, and Engagement</a:t>
            </a:r>
          </a:p>
        </p:txBody>
      </p:sp>
      <p:sp>
        <p:nvSpPr>
          <p:cNvPr id="4" name="Slide Number Placeholder 3"/>
          <p:cNvSpPr>
            <a:spLocks noGrp="1"/>
          </p:cNvSpPr>
          <p:nvPr>
            <p:ph type="sldNum" sz="quarter" idx="5"/>
          </p:nvPr>
        </p:nvSpPr>
        <p:spPr/>
        <p:txBody>
          <a:bodyPr/>
          <a:lstStyle/>
          <a:p>
            <a:fld id="{82CF21D3-2F9E-9442-A545-2FA1F6D2795A}" type="slidenum">
              <a:rPr lang="en-US" smtClean="0"/>
              <a:t>12</a:t>
            </a:fld>
            <a:endParaRPr lang="en-US"/>
          </a:p>
        </p:txBody>
      </p:sp>
    </p:spTree>
    <p:extLst>
      <p:ext uri="{BB962C8B-B14F-4D97-AF65-F5344CB8AC3E}">
        <p14:creationId xmlns:p14="http://schemas.microsoft.com/office/powerpoint/2010/main" val="3957691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13</a:t>
            </a:fld>
            <a:endParaRPr lang="en-US"/>
          </a:p>
        </p:txBody>
      </p:sp>
    </p:spTree>
    <p:extLst>
      <p:ext uri="{BB962C8B-B14F-4D97-AF65-F5344CB8AC3E}">
        <p14:creationId xmlns:p14="http://schemas.microsoft.com/office/powerpoint/2010/main" val="110377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14</a:t>
            </a:fld>
            <a:endParaRPr lang="en-US"/>
          </a:p>
        </p:txBody>
      </p:sp>
    </p:spTree>
    <p:extLst>
      <p:ext uri="{BB962C8B-B14F-4D97-AF65-F5344CB8AC3E}">
        <p14:creationId xmlns:p14="http://schemas.microsoft.com/office/powerpoint/2010/main" val="165289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15</a:t>
            </a:fld>
            <a:endParaRPr lang="en-US"/>
          </a:p>
        </p:txBody>
      </p:sp>
    </p:spTree>
    <p:extLst>
      <p:ext uri="{BB962C8B-B14F-4D97-AF65-F5344CB8AC3E}">
        <p14:creationId xmlns:p14="http://schemas.microsoft.com/office/powerpoint/2010/main" val="270486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16</a:t>
            </a:fld>
            <a:endParaRPr lang="en-US"/>
          </a:p>
        </p:txBody>
      </p:sp>
    </p:spTree>
    <p:extLst>
      <p:ext uri="{BB962C8B-B14F-4D97-AF65-F5344CB8AC3E}">
        <p14:creationId xmlns:p14="http://schemas.microsoft.com/office/powerpoint/2010/main" val="91926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17</a:t>
            </a:fld>
            <a:endParaRPr lang="en-US"/>
          </a:p>
        </p:txBody>
      </p:sp>
    </p:spTree>
    <p:extLst>
      <p:ext uri="{BB962C8B-B14F-4D97-AF65-F5344CB8AC3E}">
        <p14:creationId xmlns:p14="http://schemas.microsoft.com/office/powerpoint/2010/main" val="273991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01B7B-AB69-5B3E-8E31-6EA90EC75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73135-7E28-3DF0-52CF-39823D20D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66FA4E-6771-E4E2-385C-D6461EA4F2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2F9675-BBE7-47E2-E06A-89C961077687}"/>
              </a:ext>
            </a:extLst>
          </p:cNvPr>
          <p:cNvSpPr>
            <a:spLocks noGrp="1"/>
          </p:cNvSpPr>
          <p:nvPr>
            <p:ph type="sldNum" sz="quarter" idx="5"/>
          </p:nvPr>
        </p:nvSpPr>
        <p:spPr/>
        <p:txBody>
          <a:bodyPr/>
          <a:lstStyle/>
          <a:p>
            <a:fld id="{82CF21D3-2F9E-9442-A545-2FA1F6D2795A}" type="slidenum">
              <a:rPr lang="en-US" smtClean="0"/>
              <a:t>18</a:t>
            </a:fld>
            <a:endParaRPr lang="en-US"/>
          </a:p>
        </p:txBody>
      </p:sp>
    </p:spTree>
    <p:extLst>
      <p:ext uri="{BB962C8B-B14F-4D97-AF65-F5344CB8AC3E}">
        <p14:creationId xmlns:p14="http://schemas.microsoft.com/office/powerpoint/2010/main" val="383796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19</a:t>
            </a:fld>
            <a:endParaRPr lang="en-US"/>
          </a:p>
        </p:txBody>
      </p:sp>
    </p:spTree>
    <p:extLst>
      <p:ext uri="{BB962C8B-B14F-4D97-AF65-F5344CB8AC3E}">
        <p14:creationId xmlns:p14="http://schemas.microsoft.com/office/powerpoint/2010/main" val="2520249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2</a:t>
            </a:fld>
            <a:endParaRPr lang="en-US"/>
          </a:p>
        </p:txBody>
      </p:sp>
    </p:spTree>
    <p:extLst>
      <p:ext uri="{BB962C8B-B14F-4D97-AF65-F5344CB8AC3E}">
        <p14:creationId xmlns:p14="http://schemas.microsoft.com/office/powerpoint/2010/main" val="3132717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20</a:t>
            </a:fld>
            <a:endParaRPr lang="en-US"/>
          </a:p>
        </p:txBody>
      </p:sp>
    </p:spTree>
    <p:extLst>
      <p:ext uri="{BB962C8B-B14F-4D97-AF65-F5344CB8AC3E}">
        <p14:creationId xmlns:p14="http://schemas.microsoft.com/office/powerpoint/2010/main" val="3047957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TW" baseline="0"/>
          </a:p>
          <a:p>
            <a:endParaRPr lang="zh-TW" altLang="en-US" baseline="0"/>
          </a:p>
        </p:txBody>
      </p:sp>
    </p:spTree>
    <p:extLst>
      <p:ext uri="{BB962C8B-B14F-4D97-AF65-F5344CB8AC3E}">
        <p14:creationId xmlns:p14="http://schemas.microsoft.com/office/powerpoint/2010/main" val="2163651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TW" baseline="0"/>
          </a:p>
          <a:p>
            <a:r>
              <a:rPr lang="en-US" altLang="zh-TW" baseline="0"/>
              <a:t>First year experiences, culturally competent sustained advising, strengthen life and career readiness in academic and co-curricular activities </a:t>
            </a:r>
            <a:endParaRPr lang="zh-TW" altLang="en-US" baseline="0"/>
          </a:p>
        </p:txBody>
      </p:sp>
    </p:spTree>
    <p:extLst>
      <p:ext uri="{BB962C8B-B14F-4D97-AF65-F5344CB8AC3E}">
        <p14:creationId xmlns:p14="http://schemas.microsoft.com/office/powerpoint/2010/main" val="2945721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TW" altLang="en-US" baseline="0"/>
          </a:p>
        </p:txBody>
      </p:sp>
    </p:spTree>
    <p:extLst>
      <p:ext uri="{BB962C8B-B14F-4D97-AF65-F5344CB8AC3E}">
        <p14:creationId xmlns:p14="http://schemas.microsoft.com/office/powerpoint/2010/main" val="2868366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301F0-F311-82E9-27E0-F23A02777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750FF9-3ED3-7B98-1BBA-591C30EFB7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02EA99-57C1-FD56-DA3E-49F6844F1163}"/>
              </a:ext>
            </a:extLst>
          </p:cNvPr>
          <p:cNvSpPr>
            <a:spLocks noGrp="1"/>
          </p:cNvSpPr>
          <p:nvPr>
            <p:ph type="body" idx="1"/>
          </p:nvPr>
        </p:nvSpPr>
        <p:spPr/>
        <p:txBody>
          <a:bodyPr/>
          <a:lstStyle/>
          <a:p>
            <a:r>
              <a:rPr lang="en-US" sz="2000">
                <a:solidFill>
                  <a:schemeClr val="tx1"/>
                </a:solidFill>
              </a:rPr>
              <a:t>The graduate school has long allocated ~$1.5 M/</a:t>
            </a:r>
            <a:r>
              <a:rPr lang="en-US" sz="2000" err="1">
                <a:solidFill>
                  <a:schemeClr val="tx1"/>
                </a:solidFill>
              </a:rPr>
              <a:t>yr</a:t>
            </a:r>
            <a:r>
              <a:rPr lang="en-US" sz="2000">
                <a:solidFill>
                  <a:schemeClr val="tx1"/>
                </a:solidFill>
              </a:rPr>
              <a:t> in tuition dollars as </a:t>
            </a:r>
            <a:r>
              <a:rPr lang="en-US" sz="2000" err="1">
                <a:solidFill>
                  <a:schemeClr val="tx1"/>
                </a:solidFill>
              </a:rPr>
              <a:t>Harriott</a:t>
            </a:r>
            <a:r>
              <a:rPr lang="en-US" sz="2000">
                <a:solidFill>
                  <a:schemeClr val="tx1"/>
                </a:solidFill>
              </a:rPr>
              <a:t>, Jorgensen, &amp; Crandall fellowships (HJC). </a:t>
            </a:r>
          </a:p>
          <a:p>
            <a:r>
              <a:rPr lang="en-US" sz="2000">
                <a:solidFill>
                  <a:schemeClr val="tx1"/>
                </a:solidFill>
              </a:rPr>
              <a:t>As of May 2024, HJC were discontinued in favor of </a:t>
            </a:r>
          </a:p>
          <a:p>
            <a:pPr lvl="1"/>
            <a:r>
              <a:rPr lang="en-US" sz="2000">
                <a:solidFill>
                  <a:schemeClr val="tx1"/>
                </a:solidFill>
              </a:rPr>
              <a:t>The Graduate School Distinguished Doctoral Fellows (DDF) </a:t>
            </a:r>
          </a:p>
          <a:p>
            <a:pPr lvl="1"/>
            <a:r>
              <a:rPr lang="en-US" sz="2000">
                <a:solidFill>
                  <a:schemeClr val="tx1"/>
                </a:solidFill>
              </a:rPr>
              <a:t>The Graduate School Distinguished Masters Fellows (DMF)</a:t>
            </a:r>
          </a:p>
          <a:p>
            <a:endParaRPr lang="en-US" sz="2000">
              <a:solidFill>
                <a:schemeClr val="tx1"/>
              </a:solidFill>
            </a:endParaRPr>
          </a:p>
          <a:p>
            <a:r>
              <a:rPr lang="en-US" sz="2000">
                <a:solidFill>
                  <a:schemeClr val="tx1"/>
                </a:solidFill>
              </a:rPr>
              <a:t>For ~ 20 new awards/</a:t>
            </a:r>
            <a:r>
              <a:rPr lang="en-US" sz="2000" err="1">
                <a:solidFill>
                  <a:schemeClr val="tx1"/>
                </a:solidFill>
              </a:rPr>
              <a:t>yr</a:t>
            </a:r>
            <a:r>
              <a:rPr lang="en-US" sz="2000">
                <a:solidFill>
                  <a:schemeClr val="tx1"/>
                </a:solidFill>
              </a:rPr>
              <a:t>, the central evaluation model costs:</a:t>
            </a:r>
          </a:p>
          <a:p>
            <a:pPr lvl="1"/>
            <a:r>
              <a:rPr lang="en-US" sz="2000">
                <a:solidFill>
                  <a:schemeClr val="tx1"/>
                </a:solidFill>
              </a:rPr>
              <a:t>TGS = 0.4 FTE (also = 40% of our total programming capacity)</a:t>
            </a:r>
          </a:p>
          <a:p>
            <a:pPr lvl="1"/>
            <a:r>
              <a:rPr lang="en-US" sz="2000">
                <a:solidFill>
                  <a:schemeClr val="tx1"/>
                </a:solidFill>
              </a:rPr>
              <a:t>Significant faculty time in schools &amp; colleges (letters of recommendation, service on evaluation panels)</a:t>
            </a:r>
          </a:p>
          <a:p>
            <a:endParaRPr lang="zh-TW" altLang="en-US" baseline="0"/>
          </a:p>
        </p:txBody>
      </p:sp>
    </p:spTree>
    <p:extLst>
      <p:ext uri="{BB962C8B-B14F-4D97-AF65-F5344CB8AC3E}">
        <p14:creationId xmlns:p14="http://schemas.microsoft.com/office/powerpoint/2010/main" val="1298058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1D57A-AD2D-EF5D-1CBA-CCE9DC395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41D4C-34A4-807B-0C4B-9BDBCA2861C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FEAD04-004E-7ABB-D2E1-3DEC15220885}"/>
              </a:ext>
            </a:extLst>
          </p:cNvPr>
          <p:cNvSpPr>
            <a:spLocks noGrp="1"/>
          </p:cNvSpPr>
          <p:nvPr>
            <p:ph type="body" idx="1"/>
          </p:nvPr>
        </p:nvSpPr>
        <p:spPr/>
        <p:txBody>
          <a:bodyPr/>
          <a:lstStyle/>
          <a:p>
            <a:endParaRPr lang="en-US" altLang="zh-TW" baseline="0"/>
          </a:p>
          <a:p>
            <a:r>
              <a:rPr lang="en-US" altLang="zh-TW" baseline="0"/>
              <a:t>First year experiences, culturally competent sustained advising, strengthen life and career readiness in academic and co-curricular activities </a:t>
            </a:r>
          </a:p>
          <a:p>
            <a:endParaRPr lang="en-US" altLang="zh-TW" baseline="0"/>
          </a:p>
          <a:p>
            <a:pPr lvl="0"/>
            <a:r>
              <a:rPr lang="en-US"/>
              <a:t>Fosters excellence in mentoring and advising at all career stages and disciplines.</a:t>
            </a:r>
          </a:p>
          <a:p>
            <a:r>
              <a:rPr lang="en-US"/>
              <a:t>Promotes an inclusive environment for all graduate students.</a:t>
            </a:r>
          </a:p>
          <a:p>
            <a:r>
              <a:rPr lang="en-US"/>
              <a:t>Creates a culture of mentoring at UConn.</a:t>
            </a:r>
          </a:p>
          <a:p>
            <a:r>
              <a:rPr lang="en-US"/>
              <a:t>Makes faculty more competitive in grant-writing.</a:t>
            </a:r>
          </a:p>
          <a:p>
            <a:endParaRPr lang="zh-TW" altLang="en-US" baseline="0"/>
          </a:p>
        </p:txBody>
      </p:sp>
    </p:spTree>
    <p:extLst>
      <p:ext uri="{BB962C8B-B14F-4D97-AF65-F5344CB8AC3E}">
        <p14:creationId xmlns:p14="http://schemas.microsoft.com/office/powerpoint/2010/main" val="979730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26</a:t>
            </a:fld>
            <a:endParaRPr lang="en-US"/>
          </a:p>
        </p:txBody>
      </p:sp>
    </p:spTree>
    <p:extLst>
      <p:ext uri="{BB962C8B-B14F-4D97-AF65-F5344CB8AC3E}">
        <p14:creationId xmlns:p14="http://schemas.microsoft.com/office/powerpoint/2010/main" val="3881967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27</a:t>
            </a:fld>
            <a:endParaRPr lang="en-US"/>
          </a:p>
        </p:txBody>
      </p:sp>
    </p:spTree>
    <p:extLst>
      <p:ext uri="{BB962C8B-B14F-4D97-AF65-F5344CB8AC3E}">
        <p14:creationId xmlns:p14="http://schemas.microsoft.com/office/powerpoint/2010/main" val="350002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3</a:t>
            </a:fld>
            <a:endParaRPr lang="en-US"/>
          </a:p>
        </p:txBody>
      </p:sp>
    </p:spTree>
    <p:extLst>
      <p:ext uri="{BB962C8B-B14F-4D97-AF65-F5344CB8AC3E}">
        <p14:creationId xmlns:p14="http://schemas.microsoft.com/office/powerpoint/2010/main" val="402087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TW" baseline="0"/>
          </a:p>
          <a:p>
            <a:r>
              <a:rPr lang="en-US" sz="1200" i="1">
                <a:solidFill>
                  <a:schemeClr val="tx1"/>
                </a:solidFill>
              </a:rPr>
              <a:t>“Credit” is like love: the more you give, the more there is. </a:t>
            </a:r>
          </a:p>
          <a:p>
            <a:r>
              <a:rPr lang="en-US" altLang="zh-TW" baseline="0"/>
              <a:t>First year experiences, culturally competent sustained advising, strengthen life and career readiness in academic and co-curricular activities </a:t>
            </a:r>
            <a:endParaRPr lang="zh-TW" altLang="en-US" baseline="0"/>
          </a:p>
        </p:txBody>
      </p:sp>
    </p:spTree>
    <p:extLst>
      <p:ext uri="{BB962C8B-B14F-4D97-AF65-F5344CB8AC3E}">
        <p14:creationId xmlns:p14="http://schemas.microsoft.com/office/powerpoint/2010/main" val="386372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5</a:t>
            </a:fld>
            <a:endParaRPr lang="en-US"/>
          </a:p>
        </p:txBody>
      </p:sp>
    </p:spTree>
    <p:extLst>
      <p:ext uri="{BB962C8B-B14F-4D97-AF65-F5344CB8AC3E}">
        <p14:creationId xmlns:p14="http://schemas.microsoft.com/office/powerpoint/2010/main" val="351735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Calibri" panose="020F0502020204030204" pitchFamily="34" charset="0"/>
                <a:ea typeface="Calibri" panose="020F0502020204030204" pitchFamily="34" charset="0"/>
                <a:cs typeface="Times New Roman" panose="02020603050405020304" pitchFamily="18" charset="0"/>
              </a:rPr>
              <a:t>Vice Provost for Academic Affairs and Dean of the Graduate School</a:t>
            </a: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provide strategic vision and operational leadership to all aspects of graduate and postdoctoral education at the University of Connecticut, </a:t>
            </a: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set priorities for The Graduate School and lead innovation in graduate education</a:t>
            </a: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foster a thriving community of graduate students and postdoctoral scholars</a:t>
            </a: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provide flexible services to support graduate students, postdoctoral scholars, faculty, and staff. </a:t>
            </a:r>
          </a:p>
          <a:p>
            <a:pPr marL="342900" indent="-342900">
              <a:buFont typeface="+mj-lt"/>
              <a:buAutoNum type="arabi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a:effectLst/>
                <a:latin typeface="Calibri" panose="020F0502020204030204" pitchFamily="34" charset="0"/>
                <a:ea typeface="Calibri" panose="020F0502020204030204" pitchFamily="34" charset="0"/>
                <a:cs typeface="Times New Roman" panose="02020603050405020304" pitchFamily="18" charset="0"/>
              </a:rPr>
              <a:t>The Vice Provost and Dean is the chief advocate for graduate and postdoctoral education at the University of Connecticut and will work collaboratively with the provost and vice provosts, other deans, department heads, and other university business units</a:t>
            </a: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CF21D3-2F9E-9442-A545-2FA1F6D2795A}" type="slidenum">
              <a:rPr lang="en-US" smtClean="0"/>
              <a:t>6</a:t>
            </a:fld>
            <a:endParaRPr lang="en-US"/>
          </a:p>
        </p:txBody>
      </p:sp>
    </p:spTree>
    <p:extLst>
      <p:ext uri="{BB962C8B-B14F-4D97-AF65-F5344CB8AC3E}">
        <p14:creationId xmlns:p14="http://schemas.microsoft.com/office/powerpoint/2010/main" val="3318321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C17F-27BA-5A0B-6BC4-218A6E8DEA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1DB01-C5CF-3DA9-F9FC-96A31ACCA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8B6B8B-143B-BA5D-10BA-F6559C2640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strike="noStrike">
                <a:solidFill>
                  <a:srgbClr val="212121"/>
                </a:solidFill>
                <a:effectLst/>
                <a:latin typeface="Arial" panose="020B0604020202020204" pitchFamily="34" charset="0"/>
                <a:cs typeface="Arial" panose="020B0604020202020204" pitchFamily="34" charset="0"/>
              </a:rPr>
              <a:t>: </a:t>
            </a:r>
            <a:r>
              <a:rPr lang="en-US" sz="1800" b="0" i="0" u="none" strike="noStrike">
                <a:solidFill>
                  <a:srgbClr val="212121"/>
                </a:solidFill>
                <a:effectLst/>
                <a:latin typeface="Arial" panose="020B0604020202020204" pitchFamily="34" charset="0"/>
                <a:cs typeface="Arial" panose="020B0604020202020204" pitchFamily="34" charset="0"/>
              </a:rPr>
              <a:t>Advises the Dean on matters of policy and regulatory interpretation as these may affect the administration and status of graduate education at the University. </a:t>
            </a:r>
          </a:p>
          <a:p>
            <a:pPr marL="0" marR="0" algn="l">
              <a:spcBef>
                <a:spcPts val="0"/>
              </a:spcBef>
              <a:spcAft>
                <a:spcPts val="0"/>
              </a:spcAft>
            </a:pPr>
            <a:endParaRPr lang="en-US" sz="1800" b="0" i="0" u="none" strike="noStrike">
              <a:solidFill>
                <a:srgbClr val="212121"/>
              </a:solidFill>
              <a:effectLst/>
              <a:latin typeface="Arial" panose="020B0604020202020204" pitchFamily="34" charset="0"/>
              <a:cs typeface="Arial" panose="020B0604020202020204" pitchFamily="34" charset="0"/>
            </a:endParaRPr>
          </a:p>
          <a:p>
            <a:pPr marL="0" marR="0" algn="l">
              <a:spcBef>
                <a:spcPts val="0"/>
              </a:spcBef>
              <a:spcAft>
                <a:spcPts val="0"/>
              </a:spcAft>
            </a:pPr>
            <a:r>
              <a:rPr lang="en-US" sz="1800" b="0" i="0" u="none" strike="noStrike">
                <a:solidFill>
                  <a:srgbClr val="212121"/>
                </a:solidFill>
                <a:effectLst/>
                <a:latin typeface="Arial" panose="020B0604020202020204" pitchFamily="34" charset="0"/>
                <a:cs typeface="Arial" panose="020B0604020202020204" pitchFamily="34" charset="0"/>
              </a:rPr>
              <a:t>Specifically, the Executive Committee:</a:t>
            </a:r>
          </a:p>
          <a:p>
            <a:pPr marL="91440" marR="0" indent="-457200" algn="just">
              <a:spcBef>
                <a:spcPts val="300"/>
              </a:spcBef>
            </a:pPr>
            <a:r>
              <a:rPr lang="en-US" sz="1800" b="0" i="0" u="none" strike="noStrike">
                <a:solidFill>
                  <a:srgbClr val="212121"/>
                </a:solidFill>
                <a:effectLst/>
                <a:latin typeface="Arial" panose="020B0604020202020204" pitchFamily="34" charset="0"/>
                <a:cs typeface="Arial" panose="020B0604020202020204" pitchFamily="34" charset="0"/>
              </a:rPr>
              <a:t>1. Evaluates for academic merit proposals for creation, modification, or  elimination of Fields of Study, Areas of Concentration, and all associated degree and certificate programs;</a:t>
            </a:r>
          </a:p>
          <a:p>
            <a:pPr marL="91440" marR="0" indent="-457200" algn="just">
              <a:spcBef>
                <a:spcPts val="300"/>
              </a:spcBef>
            </a:pPr>
            <a:r>
              <a:rPr lang="en-US" sz="1800" b="0" i="0" u="none" strike="noStrike">
                <a:solidFill>
                  <a:srgbClr val="212121"/>
                </a:solidFill>
                <a:effectLst/>
                <a:latin typeface="Arial" panose="020B0604020202020204" pitchFamily="34" charset="0"/>
                <a:cs typeface="Arial" panose="020B0604020202020204" pitchFamily="34" charset="0"/>
              </a:rPr>
              <a:t>2. Advises the Dean on the interpretation of Graduate School academic policies and regulations;</a:t>
            </a:r>
          </a:p>
          <a:p>
            <a:pPr marL="91440" marR="0" indent="-457200" algn="just">
              <a:spcBef>
                <a:spcPts val="300"/>
              </a:spcBef>
            </a:pPr>
            <a:r>
              <a:rPr lang="en-US" sz="1800" b="0" i="0" u="none" strike="noStrike">
                <a:solidFill>
                  <a:srgbClr val="212121"/>
                </a:solidFill>
                <a:effectLst/>
                <a:latin typeface="Arial" panose="020B0604020202020204" pitchFamily="34" charset="0"/>
                <a:cs typeface="Arial" panose="020B0604020202020204" pitchFamily="34" charset="0"/>
              </a:rPr>
              <a:t>3. Advises the Dean on issues related to graduate education and graduate programs.</a:t>
            </a:r>
          </a:p>
          <a:p>
            <a:pPr marL="91440" marR="0" indent="-457200" algn="just">
              <a:spcBef>
                <a:spcPts val="300"/>
              </a:spcBef>
            </a:pPr>
            <a:endParaRPr lang="en-US" sz="1800" b="0" i="0" u="none" strike="noStrike">
              <a:solidFill>
                <a:srgbClr val="212121"/>
              </a:solidFill>
              <a:effectLst/>
              <a:latin typeface="Arial" panose="020B0604020202020204" pitchFamily="34" charset="0"/>
              <a:ea typeface="Calibri" panose="020F0502020204030204" pitchFamily="34" charset="0"/>
              <a:cs typeface="Arial" panose="020B0604020202020204" pitchFamily="34" charset="0"/>
            </a:endParaRPr>
          </a:p>
          <a:p>
            <a:pPr marL="91440" marR="0" indent="-457200" algn="just">
              <a:spcBef>
                <a:spcPts val="300"/>
              </a:spcBef>
            </a:pPr>
            <a:endParaRPr lang="en-US" sz="1800" b="0" i="0" u="none" strike="noStrike">
              <a:solidFill>
                <a:srgbClr val="212121"/>
              </a:solidFill>
              <a:effectLst/>
              <a:latin typeface="Arial" panose="020B0604020202020204" pitchFamily="34" charset="0"/>
              <a:ea typeface="Calibri" panose="020F0502020204030204" pitchFamily="34" charset="0"/>
              <a:cs typeface="Arial" panose="020B0604020202020204" pitchFamily="34" charset="0"/>
            </a:endParaRP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1. Provides leadership in developing academic policies that promote effective programs of graduate education;</a:t>
            </a: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2. Establishes minimum criteria for admission to The Graduate School;</a:t>
            </a: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3. Establishes minimum curricular and degree requirements for The Graduate School;</a:t>
            </a: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4. On behalf of the Graduate Faculty, approves conferral of degrees for students certified by the Dean to have completed graduation requirements for the degrees that are under the jurisdiction of The Graduate School;</a:t>
            </a: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5. Convenes meetings of the entire Graduate Faculty when appropriate.</a:t>
            </a:r>
          </a:p>
          <a:p>
            <a:pPr marL="91440" marR="0" indent="-457200" algn="just">
              <a:spcBef>
                <a:spcPts val="300"/>
              </a:spcBef>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91440" marR="0" indent="-457200" algn="just">
              <a:spcBef>
                <a:spcPts val="300"/>
              </a:spcBef>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182880" marR="0" indent="-594360" algn="just" fontAlgn="t">
              <a:spcBef>
                <a:spcPts val="900"/>
              </a:spcBef>
            </a:pPr>
            <a:r>
              <a:rPr lang="en-US" sz="1800" b="0" i="0" u="none" strike="noStrike">
                <a:solidFill>
                  <a:srgbClr val="212121"/>
                </a:solidFill>
                <a:effectLst/>
                <a:latin typeface="Arial" panose="020B0604020202020204" pitchFamily="34" charset="0"/>
                <a:cs typeface="Arial" panose="020B0604020202020204" pitchFamily="34" charset="0"/>
              </a:rPr>
              <a:t>1. Appointed by the Dean of The Graduate School.</a:t>
            </a:r>
          </a:p>
          <a:p>
            <a:pPr marL="182880" marR="0" indent="-594360" algn="just" fontAlgn="t">
              <a:spcBef>
                <a:spcPts val="900"/>
              </a:spcBef>
            </a:pPr>
            <a:r>
              <a:rPr lang="en-US" sz="1800">
                <a:solidFill>
                  <a:srgbClr val="212121"/>
                </a:solidFill>
                <a:latin typeface="Arial" panose="020B0604020202020204" pitchFamily="34" charset="0"/>
                <a:cs typeface="Arial" panose="020B0604020202020204" pitchFamily="34" charset="0"/>
              </a:rPr>
              <a:t>2. Graduate Faculty Status is required</a:t>
            </a:r>
            <a:r>
              <a:rPr lang="en-US" sz="1800" b="0" i="0" u="none" strike="noStrike">
                <a:solidFill>
                  <a:srgbClr val="212121"/>
                </a:solidFill>
                <a:effectLst/>
                <a:latin typeface="Arial" panose="020B0604020202020204" pitchFamily="34" charset="0"/>
                <a:cs typeface="Arial" panose="020B0604020202020204" pitchFamily="34" charset="0"/>
              </a:rPr>
              <a:t> to serve as the Major Advisors to Master’s and Doctoral committees. </a:t>
            </a:r>
          </a:p>
          <a:p>
            <a:pPr marL="182880" marR="0" indent="-594360" algn="just" fontAlgn="t">
              <a:spcBef>
                <a:spcPts val="900"/>
              </a:spcBef>
            </a:pPr>
            <a:r>
              <a:rPr lang="en-US" sz="1800">
                <a:solidFill>
                  <a:srgbClr val="212121"/>
                </a:solidFill>
                <a:latin typeface="Arial" panose="020B0604020202020204" pitchFamily="34" charset="0"/>
                <a:cs typeface="Arial" panose="020B0604020202020204" pitchFamily="34" charset="0"/>
              </a:rPr>
              <a:t>3</a:t>
            </a:r>
            <a:r>
              <a:rPr lang="en-US" sz="1800" b="0" i="0" u="none" strike="noStrike">
                <a:solidFill>
                  <a:srgbClr val="212121"/>
                </a:solidFill>
                <a:effectLst/>
                <a:latin typeface="Arial" panose="020B0604020202020204" pitchFamily="34" charset="0"/>
                <a:cs typeface="Arial" panose="020B0604020202020204" pitchFamily="34" charset="0"/>
              </a:rPr>
              <a:t>. Effective Fall 2024, faculty are required to complete 8-hr Mentor Training (curriculum based on CIMER, Center for Improvement in Mentored Experiences in Research) prior to appointment as Graduate Faculty. </a:t>
            </a:r>
          </a:p>
          <a:p>
            <a:pPr marL="91440" marR="0" indent="-457200" algn="just">
              <a:spcBef>
                <a:spcPts val="300"/>
              </a:spcBef>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5E35CB-6F2C-FE26-F126-E7B7461752FC}"/>
              </a:ext>
            </a:extLst>
          </p:cNvPr>
          <p:cNvSpPr>
            <a:spLocks noGrp="1"/>
          </p:cNvSpPr>
          <p:nvPr>
            <p:ph type="sldNum" sz="quarter" idx="5"/>
          </p:nvPr>
        </p:nvSpPr>
        <p:spPr/>
        <p:txBody>
          <a:bodyPr/>
          <a:lstStyle/>
          <a:p>
            <a:fld id="{82CF21D3-2F9E-9442-A545-2FA1F6D2795A}" type="slidenum">
              <a:rPr lang="en-US" smtClean="0"/>
              <a:t>7</a:t>
            </a:fld>
            <a:endParaRPr lang="en-US"/>
          </a:p>
        </p:txBody>
      </p:sp>
    </p:spTree>
    <p:extLst>
      <p:ext uri="{BB962C8B-B14F-4D97-AF65-F5344CB8AC3E}">
        <p14:creationId xmlns:p14="http://schemas.microsoft.com/office/powerpoint/2010/main" val="100451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CF21D3-2F9E-9442-A545-2FA1F6D2795A}" type="slidenum">
              <a:rPr lang="en-US" smtClean="0"/>
              <a:t>8</a:t>
            </a:fld>
            <a:endParaRPr lang="en-US"/>
          </a:p>
        </p:txBody>
      </p:sp>
    </p:spTree>
    <p:extLst>
      <p:ext uri="{BB962C8B-B14F-4D97-AF65-F5344CB8AC3E}">
        <p14:creationId xmlns:p14="http://schemas.microsoft.com/office/powerpoint/2010/main" val="312975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Mary Bernstein</a:t>
            </a:r>
          </a:p>
          <a:p>
            <a:pPr marL="228600" indent="-228600">
              <a:buFont typeface="+mj-lt"/>
              <a:buAutoNum type="arabicPeriod"/>
            </a:pPr>
            <a:r>
              <a:rPr lang="en-US"/>
              <a:t>develops programs to support effective mentoring of graduate students and postdoctoral scholars,</a:t>
            </a:r>
          </a:p>
          <a:p>
            <a:pPr marL="228600" indent="-228600">
              <a:buFont typeface="+mj-lt"/>
              <a:buAutoNum type="arabicPeriod"/>
            </a:pPr>
            <a:r>
              <a:rPr lang="en-US"/>
              <a:t>Advises departments in creation or modification of graduate degree and certificate programs; oversees the review of such proposals; updates to the Graduate Catalog,</a:t>
            </a:r>
          </a:p>
          <a:p>
            <a:pPr marL="228600" indent="-228600">
              <a:buFont typeface="+mj-lt"/>
              <a:buAutoNum type="arabicPeriod"/>
            </a:pPr>
            <a:r>
              <a:rPr lang="en-US"/>
              <a:t>Hearing officer for cases of academic misconduct, and academic dismissal,</a:t>
            </a:r>
          </a:p>
          <a:p>
            <a:pPr marL="228600" indent="-228600">
              <a:buFont typeface="+mj-lt"/>
              <a:buAutoNum type="arabicPeriod"/>
            </a:pPr>
            <a:r>
              <a:rPr lang="en-US"/>
              <a:t>Facilitates the work of the Graduate Faculty Council and the Executive Committee of TGS, including maintaining and recommending changes to The Graduate School Bylaws as necessary,</a:t>
            </a:r>
          </a:p>
          <a:p>
            <a:pPr marL="228600" indent="-228600">
              <a:buFont typeface="+mj-lt"/>
              <a:buAutoNum type="arabicPeriod"/>
            </a:pPr>
            <a:r>
              <a:rPr lang="en-US"/>
              <a:t>Represents The Graduate School on various university committees.</a:t>
            </a:r>
          </a:p>
          <a:p>
            <a:pPr marL="228600" indent="-228600">
              <a:buFont typeface="+mj-lt"/>
              <a:buAutoNum type="arabicPeriod"/>
            </a:pPr>
            <a:endParaRPr lang="en-US"/>
          </a:p>
          <a:p>
            <a:r>
              <a:rPr lang="en-US"/>
              <a:t>Barbara Kream</a:t>
            </a:r>
          </a:p>
          <a:p>
            <a:pPr marL="228600" indent="-228600">
              <a:buFont typeface="+mj-lt"/>
              <a:buAutoNum type="arabicPeriod"/>
            </a:pPr>
            <a:r>
              <a:rPr lang="en-US"/>
              <a:t>Provides oversight and coordination for the operation of graduate programs at UConn Health</a:t>
            </a:r>
          </a:p>
          <a:p>
            <a:pPr marL="228600" indent="-228600">
              <a:buFont typeface="+mj-lt"/>
              <a:buAutoNum type="arabicPeriod"/>
            </a:pPr>
            <a:r>
              <a:rPr lang="en-US"/>
              <a:t>Provides leadership for the recruitment, admission, and financial support of students in the Biomedical Science PhD program</a:t>
            </a:r>
          </a:p>
          <a:p>
            <a:pPr marL="228600" indent="-228600">
              <a:buFont typeface="+mj-lt"/>
              <a:buAutoNum type="arabicPeriod"/>
            </a:pPr>
            <a:r>
              <a:rPr lang="en-US"/>
              <a:t>Provides guidance to graduate students on academic matters and assists them in resolving problems</a:t>
            </a:r>
          </a:p>
        </p:txBody>
      </p:sp>
      <p:sp>
        <p:nvSpPr>
          <p:cNvPr id="4" name="Slide Number Placeholder 3"/>
          <p:cNvSpPr>
            <a:spLocks noGrp="1"/>
          </p:cNvSpPr>
          <p:nvPr>
            <p:ph type="sldNum" sz="quarter" idx="5"/>
          </p:nvPr>
        </p:nvSpPr>
        <p:spPr/>
        <p:txBody>
          <a:bodyPr/>
          <a:lstStyle/>
          <a:p>
            <a:fld id="{82CF21D3-2F9E-9442-A545-2FA1F6D2795A}" type="slidenum">
              <a:rPr lang="en-US" smtClean="0"/>
              <a:t>9</a:t>
            </a:fld>
            <a:endParaRPr lang="en-US"/>
          </a:p>
        </p:txBody>
      </p:sp>
    </p:spTree>
    <p:extLst>
      <p:ext uri="{BB962C8B-B14F-4D97-AF65-F5344CB8AC3E}">
        <p14:creationId xmlns:p14="http://schemas.microsoft.com/office/powerpoint/2010/main" val="123990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62385-09E6-7E47-8433-8ABE3B249E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BA135-FA4D-F445-9F97-E7A359B787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334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244279"/>
            <a:ext cx="4038600" cy="3394075"/>
          </a:xfrm>
        </p:spPr>
        <p:txBody>
          <a:bodyPr>
            <a:normAutofit/>
          </a:bodyPr>
          <a:lstStyle>
            <a:lvl1pPr>
              <a:defRPr sz="1500">
                <a:latin typeface="Arial"/>
                <a:cs typeface="Arial"/>
              </a:defRPr>
            </a:lvl1pPr>
            <a:lvl2pPr>
              <a:defRPr sz="1500">
                <a:latin typeface="Arial"/>
                <a:cs typeface="Arial"/>
              </a:defRPr>
            </a:lvl2pPr>
            <a:lvl3pPr>
              <a:defRPr sz="1500">
                <a:latin typeface="Arial"/>
                <a:cs typeface="Arial"/>
              </a:defRPr>
            </a:lvl3pPr>
            <a:lvl4pPr>
              <a:defRPr sz="1500">
                <a:latin typeface="Arial"/>
                <a:cs typeface="Arial"/>
              </a:defRPr>
            </a:lvl4pPr>
            <a:lvl5pPr>
              <a:defRPr sz="1500">
                <a:latin typeface="Arial"/>
                <a:cs typeface="Aria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279"/>
            <a:ext cx="4038600" cy="3394075"/>
          </a:xfrm>
        </p:spPr>
        <p:txBody>
          <a:bodyPr/>
          <a:lstStyle>
            <a:lvl1pPr marL="0" indent="0">
              <a:buNone/>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endParaRPr lang="en-US"/>
          </a:p>
        </p:txBody>
      </p:sp>
      <p:sp>
        <p:nvSpPr>
          <p:cNvPr id="5" name="Date Placeholder 4"/>
          <p:cNvSpPr>
            <a:spLocks noGrp="1"/>
          </p:cNvSpPr>
          <p:nvPr>
            <p:ph type="dt" sz="half" idx="10"/>
          </p:nvPr>
        </p:nvSpPr>
        <p:spPr/>
        <p:txBody>
          <a:bodyPr/>
          <a:lstStyle/>
          <a:p>
            <a:fld id="{E540851F-D928-405B-97E0-1A74A624EB4D}" type="datetime1">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07330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64878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244277"/>
            <a:ext cx="4038600" cy="339407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277"/>
            <a:ext cx="4038600" cy="339407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1631950"/>
            <a:ext cx="4040188"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9/16/2024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91" r:id="rId2"/>
    <p:sldLayoutId id="2147493492" r:id="rId3"/>
    <p:sldLayoutId id="2147493493" r:id="rId4"/>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20015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44277"/>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9/16/2024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9/16/2024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mailto:kimberly.curry@uconn.edu" TargetMode="External"/><Relationship Id="rId5" Type="http://schemas.openxmlformats.org/officeDocument/2006/relationships/image" Target="../media/image19.jpeg"/><Relationship Id="rId4" Type="http://schemas.openxmlformats.org/officeDocument/2006/relationships/hyperlink" Target="mailto:karen.bresciano@uconn.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mailto:stuart.duncan@uconn.edu" TargetMode="External"/><Relationship Id="rId5" Type="http://schemas.openxmlformats.org/officeDocument/2006/relationships/image" Target="../media/image21.jpeg"/><Relationship Id="rId4" Type="http://schemas.openxmlformats.org/officeDocument/2006/relationships/hyperlink" Target="mailto:megan.petsa@uconn.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mailto:lisa.gorman@uconn.edu" TargetMode="External"/><Relationship Id="rId5" Type="http://schemas.openxmlformats.org/officeDocument/2006/relationships/image" Target="../media/image23.jpeg"/><Relationship Id="rId4" Type="http://schemas.openxmlformats.org/officeDocument/2006/relationships/hyperlink" Target="mailto:meg.buckley@uconn.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gradschool@uconn.ed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mailto:kream@uchc.edu" TargetMode="External"/><Relationship Id="rId5" Type="http://schemas.openxmlformats.org/officeDocument/2006/relationships/image" Target="../media/image17.jpeg"/><Relationship Id="rId4" Type="http://schemas.openxmlformats.org/officeDocument/2006/relationships/hyperlink" Target="mailto:mary.bernstein@ucon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668138"/>
            <a:ext cx="8229600" cy="20153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tx2"/>
                </a:solidFill>
                <a:effectLst/>
                <a:uLnTx/>
                <a:uFillTx/>
                <a:latin typeface="Arial"/>
                <a:ea typeface="+mj-ea"/>
                <a:cs typeface="Arial"/>
              </a:rPr>
              <a:t>Timely Topics: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chemeClr val="accent2"/>
                </a:solidFill>
                <a:effectLst/>
                <a:uLnTx/>
                <a:uFillTx/>
                <a:latin typeface="Arial"/>
                <a:ea typeface="+mj-ea"/>
                <a:cs typeface="Arial"/>
              </a:rPr>
              <a:t>Dialogue with the Dean</a:t>
            </a:r>
          </a:p>
        </p:txBody>
      </p:sp>
      <p:sp>
        <p:nvSpPr>
          <p:cNvPr id="6" name="Title 1"/>
          <p:cNvSpPr txBox="1">
            <a:spLocks/>
          </p:cNvSpPr>
          <p:nvPr/>
        </p:nvSpPr>
        <p:spPr>
          <a:xfrm>
            <a:off x="457200" y="3086824"/>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a:solidFill>
                  <a:schemeClr val="bg1">
                    <a:lumMod val="75000"/>
                  </a:schemeClr>
                </a:solidFill>
              </a:rPr>
              <a:t>Leslie Shor, VPGEDGS</a:t>
            </a:r>
          </a:p>
        </p:txBody>
      </p:sp>
      <p:sp>
        <p:nvSpPr>
          <p:cNvPr id="7" name="Title 1"/>
          <p:cNvSpPr txBox="1">
            <a:spLocks/>
          </p:cNvSpPr>
          <p:nvPr/>
        </p:nvSpPr>
        <p:spPr>
          <a:xfrm>
            <a:off x="457200" y="4347426"/>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a:solidFill>
                  <a:schemeClr val="bg1">
                    <a:lumMod val="75000"/>
                  </a:schemeClr>
                </a:solidFill>
              </a:rPr>
              <a:t>September 12, 2024</a:t>
            </a:r>
          </a:p>
        </p:txBody>
      </p:sp>
    </p:spTree>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D42D-F9BD-B4AE-9EE9-07E0218CE803}"/>
              </a:ext>
            </a:extLst>
          </p:cNvPr>
          <p:cNvSpPr>
            <a:spLocks noGrp="1"/>
          </p:cNvSpPr>
          <p:nvPr>
            <p:ph type="title"/>
          </p:nvPr>
        </p:nvSpPr>
        <p:spPr>
          <a:xfrm>
            <a:off x="805491" y="261649"/>
            <a:ext cx="7533017" cy="658297"/>
          </a:xfrm>
        </p:spPr>
        <p:txBody>
          <a:bodyPr vert="horz" lIns="68580" tIns="34290" rIns="68580" bIns="34290" rtlCol="0" anchor="ctr">
            <a:normAutofit/>
          </a:bodyPr>
          <a:lstStyle/>
          <a:p>
            <a:pPr algn="ctr"/>
            <a:r>
              <a:rPr lang="en-US" sz="3200" b="0">
                <a:latin typeface="Arial" panose="020B0604020202020204" pitchFamily="34" charset="0"/>
                <a:cs typeface="Arial" panose="020B0604020202020204" pitchFamily="34" charset="0"/>
              </a:rPr>
              <a:t>Graduate Student &amp; Postdoctoral Affairs</a:t>
            </a:r>
          </a:p>
        </p:txBody>
      </p:sp>
      <p:pic>
        <p:nvPicPr>
          <p:cNvPr id="9" name="Picture 8" descr="Karen Bresciano">
            <a:extLst>
              <a:ext uri="{FF2B5EF4-FFF2-40B4-BE49-F238E27FC236}">
                <a16:creationId xmlns:a16="http://schemas.microsoft.com/office/drawing/2014/main" id="{68E8B9A0-1FCD-32F9-1298-C58F320406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7821" y="1057693"/>
            <a:ext cx="1828800" cy="2386687"/>
          </a:xfrm>
          <a:prstGeom prst="rect">
            <a:avLst/>
          </a:prstGeom>
        </p:spPr>
      </p:pic>
      <p:sp>
        <p:nvSpPr>
          <p:cNvPr id="3" name="Content Placeholder 2">
            <a:extLst>
              <a:ext uri="{FF2B5EF4-FFF2-40B4-BE49-F238E27FC236}">
                <a16:creationId xmlns:a16="http://schemas.microsoft.com/office/drawing/2014/main" id="{B83131CC-86C8-681A-0B7F-BEE874126CED}"/>
              </a:ext>
            </a:extLst>
          </p:cNvPr>
          <p:cNvSpPr>
            <a:spLocks/>
          </p:cNvSpPr>
          <p:nvPr/>
        </p:nvSpPr>
        <p:spPr>
          <a:xfrm>
            <a:off x="459409" y="3465584"/>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Karen Bresciano</a:t>
            </a:r>
            <a:endParaRPr lang="en-US" sz="2400">
              <a:solidFill>
                <a:srgbClr val="000000"/>
              </a:solidFill>
            </a:endParaRPr>
          </a:p>
        </p:txBody>
      </p:sp>
      <p:sp>
        <p:nvSpPr>
          <p:cNvPr id="4" name="Text Placeholder 3">
            <a:extLst>
              <a:ext uri="{FF2B5EF4-FFF2-40B4-BE49-F238E27FC236}">
                <a16:creationId xmlns:a16="http://schemas.microsoft.com/office/drawing/2014/main" id="{97415C3E-EE1C-9028-1352-081F216FFBD0}"/>
              </a:ext>
            </a:extLst>
          </p:cNvPr>
          <p:cNvSpPr>
            <a:spLocks/>
          </p:cNvSpPr>
          <p:nvPr/>
        </p:nvSpPr>
        <p:spPr>
          <a:xfrm>
            <a:off x="1012942" y="3907019"/>
            <a:ext cx="2998558" cy="1058321"/>
          </a:xfrm>
          <a:prstGeom prst="rect">
            <a:avLst/>
          </a:prstGeom>
        </p:spPr>
        <p:txBody>
          <a:bodyPr vert="horz" lIns="68580" tIns="34290" rIns="68580" bIns="34290" rtlCol="0" anchor="t">
            <a:normAutofit/>
          </a:bodyPr>
          <a:lstStyle/>
          <a:p>
            <a:pPr marL="37624" algn="ctr" defTabSz="603504">
              <a:spcAft>
                <a:spcPts val="450"/>
              </a:spcAft>
            </a:pPr>
            <a:r>
              <a:rPr lang="en-US" sz="1320">
                <a:solidFill>
                  <a:schemeClr val="tx2"/>
                </a:solidFill>
                <a:latin typeface="Arial"/>
                <a:ea typeface="+mn-lt"/>
                <a:cs typeface="Arial"/>
              </a:rPr>
              <a:t>Assistant Dean of TGS </a:t>
            </a:r>
            <a:r>
              <a:rPr lang="en-US" sz="1320">
                <a:solidFill>
                  <a:srgbClr val="0E2841"/>
                </a:solidFill>
                <a:latin typeface="Arial"/>
                <a:ea typeface="+mn-lt"/>
                <a:cs typeface="Arial"/>
                <a:hlinkClick r:id="rId4"/>
              </a:rPr>
              <a:t>karen.bresciano@uconn.edu</a:t>
            </a:r>
            <a:endParaRPr lang="en-US" sz="3225">
              <a:solidFill>
                <a:schemeClr val="bg1"/>
              </a:solidFill>
            </a:endParaRPr>
          </a:p>
        </p:txBody>
      </p:sp>
      <p:pic>
        <p:nvPicPr>
          <p:cNvPr id="8" name="Picture 7" descr="Kimberly Curry">
            <a:extLst>
              <a:ext uri="{FF2B5EF4-FFF2-40B4-BE49-F238E27FC236}">
                <a16:creationId xmlns:a16="http://schemas.microsoft.com/office/drawing/2014/main" id="{1A86409E-243F-7943-8F39-FB75540E9D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8225" y="1057693"/>
            <a:ext cx="1828800" cy="2386687"/>
          </a:xfrm>
          <a:prstGeom prst="rect">
            <a:avLst/>
          </a:prstGeom>
        </p:spPr>
      </p:pic>
      <p:sp>
        <p:nvSpPr>
          <p:cNvPr id="6" name="Content Placeholder 2">
            <a:extLst>
              <a:ext uri="{FF2B5EF4-FFF2-40B4-BE49-F238E27FC236}">
                <a16:creationId xmlns:a16="http://schemas.microsoft.com/office/drawing/2014/main" id="{BA866F26-5F32-8A49-8BFB-BB164EC1B77F}"/>
              </a:ext>
            </a:extLst>
          </p:cNvPr>
          <p:cNvSpPr>
            <a:spLocks/>
          </p:cNvSpPr>
          <p:nvPr/>
        </p:nvSpPr>
        <p:spPr>
          <a:xfrm>
            <a:off x="4309813" y="3465584"/>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Kimberly Curry</a:t>
            </a:r>
            <a:endParaRPr lang="en-US" sz="2400">
              <a:solidFill>
                <a:srgbClr val="000000"/>
              </a:solidFill>
            </a:endParaRPr>
          </a:p>
        </p:txBody>
      </p:sp>
      <p:sp>
        <p:nvSpPr>
          <p:cNvPr id="7" name="Text Placeholder 3">
            <a:extLst>
              <a:ext uri="{FF2B5EF4-FFF2-40B4-BE49-F238E27FC236}">
                <a16:creationId xmlns:a16="http://schemas.microsoft.com/office/drawing/2014/main" id="{D86B2DE1-9501-984D-A585-1931F9BAF1E0}"/>
              </a:ext>
            </a:extLst>
          </p:cNvPr>
          <p:cNvSpPr>
            <a:spLocks/>
          </p:cNvSpPr>
          <p:nvPr/>
        </p:nvSpPr>
        <p:spPr>
          <a:xfrm>
            <a:off x="4165368" y="3907019"/>
            <a:ext cx="4394515" cy="1058321"/>
          </a:xfrm>
          <a:prstGeom prst="rect">
            <a:avLst/>
          </a:prstGeom>
        </p:spPr>
        <p:txBody>
          <a:bodyPr vert="horz" lIns="68580" tIns="34290" rIns="68580" bIns="34290" rtlCol="0" anchor="t">
            <a:normAutofit/>
          </a:bodyPr>
          <a:lstStyle/>
          <a:p>
            <a:pPr marL="37624" algn="ctr" defTabSz="603504"/>
            <a:r>
              <a:rPr lang="en-US" sz="1320">
                <a:solidFill>
                  <a:schemeClr val="tx2"/>
                </a:solidFill>
                <a:latin typeface="Arial"/>
                <a:ea typeface="+mn-lt"/>
                <a:cs typeface="Arial"/>
              </a:rPr>
              <a:t>Director of Graduate Student and Postdoctoral Support</a:t>
            </a:r>
          </a:p>
          <a:p>
            <a:pPr marL="37624" algn="ctr" defTabSz="603504"/>
            <a:r>
              <a:rPr lang="en-US" sz="1320">
                <a:solidFill>
                  <a:srgbClr val="0E2841"/>
                </a:solidFill>
                <a:latin typeface="Arial"/>
                <a:ea typeface="+mn-lt"/>
                <a:cs typeface="Arial"/>
                <a:hlinkClick r:id="rId6"/>
              </a:rPr>
              <a:t>kimberly.curry@uconn.edu</a:t>
            </a:r>
            <a:endParaRPr lang="en-US" sz="3225">
              <a:solidFill>
                <a:schemeClr val="bg1"/>
              </a:solidFill>
            </a:endParaRPr>
          </a:p>
        </p:txBody>
      </p:sp>
    </p:spTree>
    <p:extLst>
      <p:ext uri="{BB962C8B-B14F-4D97-AF65-F5344CB8AC3E}">
        <p14:creationId xmlns:p14="http://schemas.microsoft.com/office/powerpoint/2010/main" val="125326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D42D-F9BD-B4AE-9EE9-07E0218CE803}"/>
              </a:ext>
            </a:extLst>
          </p:cNvPr>
          <p:cNvSpPr>
            <a:spLocks noGrp="1"/>
          </p:cNvSpPr>
          <p:nvPr>
            <p:ph type="title"/>
          </p:nvPr>
        </p:nvSpPr>
        <p:spPr>
          <a:xfrm>
            <a:off x="805491" y="261649"/>
            <a:ext cx="7533017" cy="658297"/>
          </a:xfrm>
        </p:spPr>
        <p:txBody>
          <a:bodyPr vert="horz" lIns="68580" tIns="34290" rIns="68580" bIns="34290" rtlCol="0" anchor="ctr">
            <a:normAutofit/>
          </a:bodyPr>
          <a:lstStyle/>
          <a:p>
            <a:pPr algn="ctr"/>
            <a:r>
              <a:rPr lang="en-US" sz="3200" b="0">
                <a:latin typeface="Arial" panose="020B0604020202020204" pitchFamily="34" charset="0"/>
                <a:cs typeface="Arial" panose="020B0604020202020204" pitchFamily="34" charset="0"/>
              </a:rPr>
              <a:t>Graduate Student &amp; Postdoctoral Affairs </a:t>
            </a:r>
          </a:p>
        </p:txBody>
      </p:sp>
      <p:pic>
        <p:nvPicPr>
          <p:cNvPr id="5" name="Picture 4" descr="Megan Petsa">
            <a:extLst>
              <a:ext uri="{FF2B5EF4-FFF2-40B4-BE49-F238E27FC236}">
                <a16:creationId xmlns:a16="http://schemas.microsoft.com/office/drawing/2014/main" id="{DB2E68CE-C56A-7D97-62AB-D1FB9376DF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6963" y="1052224"/>
            <a:ext cx="1828800" cy="2386687"/>
          </a:xfrm>
          <a:prstGeom prst="rect">
            <a:avLst/>
          </a:prstGeom>
        </p:spPr>
      </p:pic>
      <p:sp>
        <p:nvSpPr>
          <p:cNvPr id="3" name="Content Placeholder 2">
            <a:extLst>
              <a:ext uri="{FF2B5EF4-FFF2-40B4-BE49-F238E27FC236}">
                <a16:creationId xmlns:a16="http://schemas.microsoft.com/office/drawing/2014/main" id="{B8EF3A63-303E-BAA3-8427-43B500C12FDD}"/>
              </a:ext>
            </a:extLst>
          </p:cNvPr>
          <p:cNvSpPr>
            <a:spLocks/>
          </p:cNvSpPr>
          <p:nvPr/>
        </p:nvSpPr>
        <p:spPr>
          <a:xfrm>
            <a:off x="491731" y="3457160"/>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Megan Petsa</a:t>
            </a:r>
            <a:endParaRPr lang="en-US" sz="2400">
              <a:solidFill>
                <a:srgbClr val="000000"/>
              </a:solidFill>
            </a:endParaRPr>
          </a:p>
        </p:txBody>
      </p:sp>
      <p:sp>
        <p:nvSpPr>
          <p:cNvPr id="4" name="Text Placeholder 3">
            <a:extLst>
              <a:ext uri="{FF2B5EF4-FFF2-40B4-BE49-F238E27FC236}">
                <a16:creationId xmlns:a16="http://schemas.microsoft.com/office/drawing/2014/main" id="{A9C9F431-9277-E95C-0C1D-58F5819BF290}"/>
              </a:ext>
            </a:extLst>
          </p:cNvPr>
          <p:cNvSpPr>
            <a:spLocks/>
          </p:cNvSpPr>
          <p:nvPr/>
        </p:nvSpPr>
        <p:spPr>
          <a:xfrm>
            <a:off x="750010" y="3823530"/>
            <a:ext cx="3589066" cy="1058321"/>
          </a:xfrm>
          <a:prstGeom prst="rect">
            <a:avLst/>
          </a:prstGeom>
        </p:spPr>
        <p:txBody>
          <a:bodyPr vert="horz" lIns="68580" tIns="34290" rIns="68580" bIns="34290" rtlCol="0" anchor="t">
            <a:normAutofit/>
          </a:bodyPr>
          <a:lstStyle/>
          <a:p>
            <a:pPr marL="37624" algn="ctr" defTabSz="603504">
              <a:spcAft>
                <a:spcPts val="450"/>
              </a:spcAft>
            </a:pPr>
            <a:r>
              <a:rPr lang="en-US" sz="1320">
                <a:solidFill>
                  <a:schemeClr val="tx2"/>
                </a:solidFill>
                <a:latin typeface="Arial"/>
                <a:ea typeface="+mn-lt"/>
                <a:cs typeface="Arial"/>
              </a:rPr>
              <a:t>Director of Graduate Student Administration</a:t>
            </a:r>
          </a:p>
          <a:p>
            <a:pPr marL="37624" algn="ctr" defTabSz="603504">
              <a:spcAft>
                <a:spcPts val="450"/>
              </a:spcAft>
            </a:pPr>
            <a:r>
              <a:rPr lang="en-US" sz="1320">
                <a:solidFill>
                  <a:srgbClr val="0E2841"/>
                </a:solidFill>
                <a:latin typeface="Arial"/>
                <a:ea typeface="+mn-lt"/>
                <a:cs typeface="Arial"/>
                <a:hlinkClick r:id="rId4"/>
              </a:rPr>
              <a:t>megan.petsa@uconn.edu</a:t>
            </a:r>
            <a:endParaRPr lang="en-US" sz="3225">
              <a:solidFill>
                <a:schemeClr val="bg1"/>
              </a:solidFill>
            </a:endParaRPr>
          </a:p>
        </p:txBody>
      </p:sp>
      <p:pic>
        <p:nvPicPr>
          <p:cNvPr id="12" name="Picture 11" descr="Stuart Duncan">
            <a:extLst>
              <a:ext uri="{FF2B5EF4-FFF2-40B4-BE49-F238E27FC236}">
                <a16:creationId xmlns:a16="http://schemas.microsoft.com/office/drawing/2014/main" id="{51642B6A-B65F-9748-83F7-5AFABBA9E8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0555" y="1052224"/>
            <a:ext cx="1828800" cy="2386687"/>
          </a:xfrm>
          <a:prstGeom prst="rect">
            <a:avLst/>
          </a:prstGeom>
        </p:spPr>
      </p:pic>
      <p:sp>
        <p:nvSpPr>
          <p:cNvPr id="10" name="Content Placeholder 2">
            <a:extLst>
              <a:ext uri="{FF2B5EF4-FFF2-40B4-BE49-F238E27FC236}">
                <a16:creationId xmlns:a16="http://schemas.microsoft.com/office/drawing/2014/main" id="{F4CF919C-C8B2-3A45-A7DD-7A2255F78B2C}"/>
              </a:ext>
            </a:extLst>
          </p:cNvPr>
          <p:cNvSpPr>
            <a:spLocks/>
          </p:cNvSpPr>
          <p:nvPr/>
        </p:nvSpPr>
        <p:spPr>
          <a:xfrm>
            <a:off x="4297671" y="3447752"/>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Stuart Duncan</a:t>
            </a:r>
            <a:endParaRPr lang="en-US" sz="2400">
              <a:solidFill>
                <a:srgbClr val="000000"/>
              </a:solidFill>
            </a:endParaRPr>
          </a:p>
        </p:txBody>
      </p:sp>
      <p:sp>
        <p:nvSpPr>
          <p:cNvPr id="11" name="Text Placeholder 3">
            <a:extLst>
              <a:ext uri="{FF2B5EF4-FFF2-40B4-BE49-F238E27FC236}">
                <a16:creationId xmlns:a16="http://schemas.microsoft.com/office/drawing/2014/main" id="{9EEEF9C1-296A-D04D-BEA0-9B714F090ACA}"/>
              </a:ext>
            </a:extLst>
          </p:cNvPr>
          <p:cNvSpPr>
            <a:spLocks/>
          </p:cNvSpPr>
          <p:nvPr/>
        </p:nvSpPr>
        <p:spPr>
          <a:xfrm>
            <a:off x="4429799" y="3814122"/>
            <a:ext cx="3841368" cy="1058321"/>
          </a:xfrm>
          <a:prstGeom prst="rect">
            <a:avLst/>
          </a:prstGeom>
        </p:spPr>
        <p:txBody>
          <a:bodyPr vert="horz" lIns="68580" tIns="34290" rIns="68580" bIns="34290" rtlCol="0" anchor="t">
            <a:normAutofit/>
          </a:bodyPr>
          <a:lstStyle/>
          <a:p>
            <a:pPr marL="37624" algn="ctr" defTabSz="603504">
              <a:spcAft>
                <a:spcPts val="450"/>
              </a:spcAft>
            </a:pPr>
            <a:r>
              <a:rPr lang="en-US" sz="1320">
                <a:solidFill>
                  <a:schemeClr val="tx2"/>
                </a:solidFill>
                <a:latin typeface="Arial"/>
                <a:ea typeface="+mn-lt"/>
                <a:cs typeface="Arial"/>
              </a:rPr>
              <a:t>Director of Programming &amp; Diversity Recruitment</a:t>
            </a:r>
          </a:p>
          <a:p>
            <a:pPr marL="37624" algn="ctr" defTabSz="603504">
              <a:spcAft>
                <a:spcPts val="450"/>
              </a:spcAft>
            </a:pPr>
            <a:r>
              <a:rPr lang="en-US" sz="1320">
                <a:solidFill>
                  <a:srgbClr val="0E2841"/>
                </a:solidFill>
                <a:latin typeface="Arial"/>
                <a:ea typeface="+mn-lt"/>
                <a:cs typeface="Arial"/>
                <a:hlinkClick r:id="rId6"/>
              </a:rPr>
              <a:t>stuart.duncan@uconn.edu</a:t>
            </a:r>
            <a:endParaRPr lang="en-US" sz="3225">
              <a:solidFill>
                <a:schemeClr val="bg1"/>
              </a:solidFill>
            </a:endParaRPr>
          </a:p>
        </p:txBody>
      </p:sp>
    </p:spTree>
    <p:extLst>
      <p:ext uri="{BB962C8B-B14F-4D97-AF65-F5344CB8AC3E}">
        <p14:creationId xmlns:p14="http://schemas.microsoft.com/office/powerpoint/2010/main" val="31712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D42D-F9BD-B4AE-9EE9-07E0218CE803}"/>
              </a:ext>
            </a:extLst>
          </p:cNvPr>
          <p:cNvSpPr>
            <a:spLocks noGrp="1"/>
          </p:cNvSpPr>
          <p:nvPr>
            <p:ph type="title"/>
          </p:nvPr>
        </p:nvSpPr>
        <p:spPr>
          <a:xfrm>
            <a:off x="584376" y="233967"/>
            <a:ext cx="7533017" cy="658297"/>
          </a:xfrm>
        </p:spPr>
        <p:txBody>
          <a:bodyPr vert="horz" lIns="68580" tIns="34290" rIns="68580" bIns="34290" rtlCol="0" anchor="ctr">
            <a:normAutofit/>
          </a:bodyPr>
          <a:lstStyle/>
          <a:p>
            <a:pPr algn="ctr"/>
            <a:r>
              <a:rPr lang="en-US" sz="3200" b="0">
                <a:latin typeface="Arial" panose="020B0604020202020204" pitchFamily="34" charset="0"/>
                <a:cs typeface="Arial" panose="020B0604020202020204" pitchFamily="34" charset="0"/>
              </a:rPr>
              <a:t>Admissions  &amp;  Financial</a:t>
            </a:r>
          </a:p>
        </p:txBody>
      </p:sp>
      <p:pic>
        <p:nvPicPr>
          <p:cNvPr id="9" name="Picture 8" descr="Meg Buckley">
            <a:extLst>
              <a:ext uri="{FF2B5EF4-FFF2-40B4-BE49-F238E27FC236}">
                <a16:creationId xmlns:a16="http://schemas.microsoft.com/office/drawing/2014/main" id="{B825CF0A-57E4-6CFC-E144-CDCD3B76D3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787" y="1061630"/>
            <a:ext cx="1828800" cy="2386688"/>
          </a:xfrm>
          <a:prstGeom prst="rect">
            <a:avLst/>
          </a:prstGeom>
        </p:spPr>
      </p:pic>
      <p:sp>
        <p:nvSpPr>
          <p:cNvPr id="3" name="Content Placeholder 2">
            <a:extLst>
              <a:ext uri="{FF2B5EF4-FFF2-40B4-BE49-F238E27FC236}">
                <a16:creationId xmlns:a16="http://schemas.microsoft.com/office/drawing/2014/main" id="{B83131CC-86C8-681A-0B7F-BEE874126CED}"/>
              </a:ext>
            </a:extLst>
          </p:cNvPr>
          <p:cNvSpPr>
            <a:spLocks/>
          </p:cNvSpPr>
          <p:nvPr/>
        </p:nvSpPr>
        <p:spPr>
          <a:xfrm>
            <a:off x="466375" y="3490202"/>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Meg Buckley</a:t>
            </a:r>
            <a:endParaRPr lang="en-US" sz="2400">
              <a:solidFill>
                <a:srgbClr val="000000"/>
              </a:solidFill>
            </a:endParaRPr>
          </a:p>
        </p:txBody>
      </p:sp>
      <p:sp>
        <p:nvSpPr>
          <p:cNvPr id="4" name="Text Placeholder 3">
            <a:extLst>
              <a:ext uri="{FF2B5EF4-FFF2-40B4-BE49-F238E27FC236}">
                <a16:creationId xmlns:a16="http://schemas.microsoft.com/office/drawing/2014/main" id="{97415C3E-EE1C-9028-1352-081F216FFBD0}"/>
              </a:ext>
            </a:extLst>
          </p:cNvPr>
          <p:cNvSpPr>
            <a:spLocks/>
          </p:cNvSpPr>
          <p:nvPr/>
        </p:nvSpPr>
        <p:spPr>
          <a:xfrm>
            <a:off x="687490" y="3872707"/>
            <a:ext cx="3663395" cy="1058321"/>
          </a:xfrm>
          <a:prstGeom prst="rect">
            <a:avLst/>
          </a:prstGeom>
        </p:spPr>
        <p:txBody>
          <a:bodyPr vert="horz" lIns="68580" tIns="34290" rIns="68580" bIns="34290" rtlCol="0" anchor="t">
            <a:normAutofit/>
          </a:bodyPr>
          <a:lstStyle/>
          <a:p>
            <a:pPr marL="37624" algn="ctr" defTabSz="603504">
              <a:spcAft>
                <a:spcPts val="450"/>
              </a:spcAft>
            </a:pPr>
            <a:r>
              <a:rPr lang="en-US" sz="1320">
                <a:solidFill>
                  <a:schemeClr val="tx2"/>
                </a:solidFill>
                <a:latin typeface="Arial"/>
                <a:ea typeface="+mn-lt"/>
                <a:cs typeface="Arial"/>
              </a:rPr>
              <a:t>Director of Graduate Admissions</a:t>
            </a:r>
          </a:p>
          <a:p>
            <a:pPr marL="37624" algn="ctr" defTabSz="603504">
              <a:spcAft>
                <a:spcPts val="450"/>
              </a:spcAft>
            </a:pPr>
            <a:r>
              <a:rPr lang="en-US" sz="1320">
                <a:solidFill>
                  <a:srgbClr val="0E2841"/>
                </a:solidFill>
                <a:latin typeface="Arial"/>
                <a:ea typeface="+mn-lt"/>
                <a:cs typeface="Arial"/>
                <a:hlinkClick r:id="rId4"/>
              </a:rPr>
              <a:t>meg.buckley@uconn.edu</a:t>
            </a:r>
            <a:endParaRPr lang="en-US" sz="3225">
              <a:solidFill>
                <a:schemeClr val="bg1"/>
              </a:solidFill>
            </a:endParaRPr>
          </a:p>
        </p:txBody>
      </p:sp>
      <p:pic>
        <p:nvPicPr>
          <p:cNvPr id="8" name="Picture 7" descr="Lisa Gorman">
            <a:extLst>
              <a:ext uri="{FF2B5EF4-FFF2-40B4-BE49-F238E27FC236}">
                <a16:creationId xmlns:a16="http://schemas.microsoft.com/office/drawing/2014/main" id="{3E47B31F-3BA1-A402-F641-DE9FE79A3B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22418" y="1083517"/>
            <a:ext cx="1828800" cy="2386688"/>
          </a:xfrm>
          <a:prstGeom prst="rect">
            <a:avLst/>
          </a:prstGeom>
        </p:spPr>
      </p:pic>
      <p:sp>
        <p:nvSpPr>
          <p:cNvPr id="5" name="Content Placeholder 2">
            <a:extLst>
              <a:ext uri="{FF2B5EF4-FFF2-40B4-BE49-F238E27FC236}">
                <a16:creationId xmlns:a16="http://schemas.microsoft.com/office/drawing/2014/main" id="{BC5ECBF1-90F9-27E0-039C-DCB0D3E9367E}"/>
              </a:ext>
            </a:extLst>
          </p:cNvPr>
          <p:cNvSpPr>
            <a:spLocks/>
          </p:cNvSpPr>
          <p:nvPr/>
        </p:nvSpPr>
        <p:spPr>
          <a:xfrm>
            <a:off x="4284006" y="3490202"/>
            <a:ext cx="4105624" cy="533267"/>
          </a:xfrm>
          <a:prstGeom prst="rect">
            <a:avLst/>
          </a:prstGeom>
        </p:spPr>
        <p:txBody>
          <a:bodyPr vert="horz" lIns="68580" tIns="34290" rIns="68580" bIns="34290" rtlCol="0" anchor="t">
            <a:normAutofit/>
          </a:bodyPr>
          <a:lstStyle/>
          <a:p>
            <a:pPr algn="ctr" defTabSz="603504">
              <a:spcAft>
                <a:spcPts val="450"/>
              </a:spcAft>
            </a:pPr>
            <a:r>
              <a:rPr lang="en-US" sz="2700">
                <a:solidFill>
                  <a:srgbClr val="000000"/>
                </a:solidFill>
                <a:ea typeface="+mn-lt"/>
                <a:cs typeface="+mn-lt"/>
              </a:rPr>
              <a:t>Lisa Gorman</a:t>
            </a:r>
            <a:endParaRPr lang="en-US" sz="2700">
              <a:solidFill>
                <a:srgbClr val="000000"/>
              </a:solidFill>
            </a:endParaRPr>
          </a:p>
        </p:txBody>
      </p:sp>
      <p:sp>
        <p:nvSpPr>
          <p:cNvPr id="7" name="Text Placeholder 3">
            <a:extLst>
              <a:ext uri="{FF2B5EF4-FFF2-40B4-BE49-F238E27FC236}">
                <a16:creationId xmlns:a16="http://schemas.microsoft.com/office/drawing/2014/main" id="{B2EFED42-BBAD-5A00-C306-A1AEE549905F}"/>
              </a:ext>
            </a:extLst>
          </p:cNvPr>
          <p:cNvSpPr>
            <a:spLocks/>
          </p:cNvSpPr>
          <p:nvPr/>
        </p:nvSpPr>
        <p:spPr>
          <a:xfrm>
            <a:off x="4505121" y="3872707"/>
            <a:ext cx="3663395" cy="1058321"/>
          </a:xfrm>
          <a:prstGeom prst="rect">
            <a:avLst/>
          </a:prstGeom>
        </p:spPr>
        <p:txBody>
          <a:bodyPr vert="horz" lIns="68580" tIns="34290" rIns="68580" bIns="34290" rtlCol="0" anchor="t">
            <a:normAutofit/>
          </a:bodyPr>
          <a:lstStyle/>
          <a:p>
            <a:pPr marL="37624" algn="ctr" defTabSz="603504">
              <a:spcAft>
                <a:spcPts val="450"/>
              </a:spcAft>
            </a:pPr>
            <a:r>
              <a:rPr lang="en-US" sz="1320">
                <a:solidFill>
                  <a:schemeClr val="tx2"/>
                </a:solidFill>
                <a:latin typeface="Arial"/>
                <a:ea typeface="+mn-lt"/>
                <a:cs typeface="Arial"/>
              </a:rPr>
              <a:t>Graduate School Finance Director</a:t>
            </a:r>
          </a:p>
          <a:p>
            <a:pPr marL="37624" algn="ctr" defTabSz="603504">
              <a:spcAft>
                <a:spcPts val="450"/>
              </a:spcAft>
            </a:pPr>
            <a:r>
              <a:rPr lang="en-US" sz="1320">
                <a:solidFill>
                  <a:srgbClr val="0E2841"/>
                </a:solidFill>
                <a:latin typeface="Arial"/>
                <a:ea typeface="+mn-lt"/>
                <a:cs typeface="Arial"/>
                <a:hlinkClick r:id="rId6"/>
              </a:rPr>
              <a:t>lisa.gorman@uconn.edu</a:t>
            </a:r>
            <a:endParaRPr lang="en-US" sz="3225">
              <a:solidFill>
                <a:schemeClr val="bg1"/>
              </a:solidFill>
            </a:endParaRPr>
          </a:p>
        </p:txBody>
      </p:sp>
    </p:spTree>
    <p:extLst>
      <p:ext uri="{BB962C8B-B14F-4D97-AF65-F5344CB8AC3E}">
        <p14:creationId xmlns:p14="http://schemas.microsoft.com/office/powerpoint/2010/main" val="31483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753B4-154F-C9E0-6FF6-46DC832202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129BEB-6C1F-3FBC-C2C8-64F94A647EF9}"/>
              </a:ext>
            </a:extLst>
          </p:cNvPr>
          <p:cNvSpPr txBox="1">
            <a:spLocks noGrp="1"/>
          </p:cNvSpPr>
          <p:nvPr>
            <p:ph type="title" idx="4294967295"/>
          </p:nvPr>
        </p:nvSpPr>
        <p:spPr>
          <a:xfrm>
            <a:off x="1032163" y="1967346"/>
            <a:ext cx="7414413"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Arial"/>
                <a:ea typeface="+mj-ea"/>
                <a:cs typeface="Arial"/>
              </a:rPr>
              <a:t>3. Snapshot: Grad Education @UConn Today</a:t>
            </a:r>
          </a:p>
        </p:txBody>
      </p:sp>
    </p:spTree>
    <p:extLst>
      <p:ext uri="{BB962C8B-B14F-4D97-AF65-F5344CB8AC3E}">
        <p14:creationId xmlns:p14="http://schemas.microsoft.com/office/powerpoint/2010/main" val="323757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5B16-B0D7-ED1F-E5C5-3986C83622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35EF82-88F3-B69E-4A06-518EBE53262E}"/>
              </a:ext>
            </a:extLst>
          </p:cNvPr>
          <p:cNvSpPr txBox="1">
            <a:spLocks noGrp="1"/>
          </p:cNvSpPr>
          <p:nvPr>
            <p:ph type="title" idx="4294967295"/>
          </p:nvPr>
        </p:nvSpPr>
        <p:spPr>
          <a:xfrm>
            <a:off x="805491" y="261649"/>
            <a:ext cx="7533017" cy="658297"/>
          </a:xfrm>
          <a:prstGeom prst="rect">
            <a:avLst/>
          </a:prstGeom>
          <a:noFill/>
          <a:ln>
            <a:noFill/>
            <a:prstDash/>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Application Volume (AY 23/24)</a:t>
            </a:r>
          </a:p>
        </p:txBody>
      </p:sp>
      <p:sp>
        <p:nvSpPr>
          <p:cNvPr id="3" name="Content Placeholder 3">
            <a:extLst>
              <a:ext uri="{FF2B5EF4-FFF2-40B4-BE49-F238E27FC236}">
                <a16:creationId xmlns:a16="http://schemas.microsoft.com/office/drawing/2014/main" id="{E389B534-DD36-FC26-BA74-29C8627109F2}"/>
              </a:ext>
            </a:extLst>
          </p:cNvPr>
          <p:cNvSpPr txBox="1">
            <a:spLocks/>
          </p:cNvSpPr>
          <p:nvPr/>
        </p:nvSpPr>
        <p:spPr>
          <a:xfrm>
            <a:off x="457200" y="1199426"/>
            <a:ext cx="6794390" cy="2962275"/>
          </a:xfrm>
          <a:prstGeom prst="rect">
            <a:avLst/>
          </a:prstGeom>
        </p:spPr>
        <p:txBody>
          <a:bodyPr/>
          <a:lst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solidFill>
                  <a:schemeClr val="tx1"/>
                </a:solidFill>
              </a:rPr>
              <a:t>Total = </a:t>
            </a:r>
            <a:r>
              <a:rPr lang="en-US" sz="2400" b="1">
                <a:solidFill>
                  <a:schemeClr val="tx1"/>
                </a:solidFill>
              </a:rPr>
              <a:t>12,795</a:t>
            </a:r>
            <a:endParaRPr lang="en-US" sz="2400">
              <a:solidFill>
                <a:schemeClr val="tx1"/>
              </a:solidFill>
            </a:endParaRPr>
          </a:p>
          <a:p>
            <a:pPr>
              <a:buFont typeface="Arial" panose="020B0604020202020204" pitchFamily="34" charset="0"/>
              <a:buChar char="•"/>
            </a:pPr>
            <a:r>
              <a:rPr lang="en-US" sz="2400">
                <a:solidFill>
                  <a:schemeClr val="tx1"/>
                </a:solidFill>
              </a:rPr>
              <a:t>Doctoral = 5,897 </a:t>
            </a:r>
          </a:p>
          <a:p>
            <a:pPr lvl="1">
              <a:buFont typeface="Courier New" panose="02070309020205020404" pitchFamily="49" charset="0"/>
              <a:buChar char="o"/>
            </a:pPr>
            <a:r>
              <a:rPr lang="en-US" sz="2400" i="1">
                <a:solidFill>
                  <a:schemeClr val="tx1"/>
                </a:solidFill>
              </a:rPr>
              <a:t>including 3,720 international</a:t>
            </a:r>
          </a:p>
          <a:p>
            <a:pPr>
              <a:buFont typeface="Arial" panose="020B0604020202020204" pitchFamily="34" charset="0"/>
              <a:buChar char="•"/>
            </a:pPr>
            <a:r>
              <a:rPr lang="en-US" sz="2400">
                <a:solidFill>
                  <a:schemeClr val="tx1"/>
                </a:solidFill>
              </a:rPr>
              <a:t>Master’s = 5,901 </a:t>
            </a:r>
          </a:p>
          <a:p>
            <a:pPr lvl="1">
              <a:buFont typeface="Courier New" panose="02070309020205020404" pitchFamily="49" charset="0"/>
              <a:buChar char="o"/>
            </a:pPr>
            <a:r>
              <a:rPr lang="en-US" sz="2400" i="1">
                <a:solidFill>
                  <a:schemeClr val="tx1"/>
                </a:solidFill>
              </a:rPr>
              <a:t>including 2,511 international</a:t>
            </a:r>
          </a:p>
          <a:p>
            <a:pPr>
              <a:buFont typeface="Arial" panose="020B0604020202020204" pitchFamily="34" charset="0"/>
              <a:buChar char="•"/>
            </a:pPr>
            <a:r>
              <a:rPr lang="en-US" sz="2400">
                <a:solidFill>
                  <a:schemeClr val="tx1"/>
                </a:solidFill>
              </a:rPr>
              <a:t>Certificates = 997  </a:t>
            </a:r>
          </a:p>
        </p:txBody>
      </p:sp>
      <p:pic>
        <p:nvPicPr>
          <p:cNvPr id="7" name="Picture 6" descr="A pie chart depicting the application volume of the 2023-24 academic year, broken down by doctoral degrees, master's degrees, and certificates, as well as domestic applications versus international applications.">
            <a:extLst>
              <a:ext uri="{FF2B5EF4-FFF2-40B4-BE49-F238E27FC236}">
                <a16:creationId xmlns:a16="http://schemas.microsoft.com/office/drawing/2014/main" id="{F54D48A9-9D14-5470-3E06-B250887CA004}"/>
              </a:ext>
            </a:extLst>
          </p:cNvPr>
          <p:cNvPicPr>
            <a:picLocks noChangeAspect="1"/>
          </p:cNvPicPr>
          <p:nvPr/>
        </p:nvPicPr>
        <p:blipFill>
          <a:blip r:embed="rId3"/>
          <a:srcRect l="6545"/>
          <a:stretch/>
        </p:blipFill>
        <p:spPr>
          <a:xfrm>
            <a:off x="5249007" y="1108921"/>
            <a:ext cx="3713303" cy="2743200"/>
          </a:xfrm>
          <a:prstGeom prst="rect">
            <a:avLst/>
          </a:prstGeom>
        </p:spPr>
      </p:pic>
    </p:spTree>
    <p:extLst>
      <p:ext uri="{BB962C8B-B14F-4D97-AF65-F5344CB8AC3E}">
        <p14:creationId xmlns:p14="http://schemas.microsoft.com/office/powerpoint/2010/main" val="411182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6ADE-3E2E-5A61-598B-E0B536ABE0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5B5CD5-1591-4B2A-33CB-18AEF87B7ABD}"/>
              </a:ext>
            </a:extLst>
          </p:cNvPr>
          <p:cNvSpPr>
            <a:spLocks noGrp="1"/>
          </p:cNvSpPr>
          <p:nvPr>
            <p:ph type="title" idx="4294967295"/>
          </p:nvPr>
        </p:nvSpPr>
        <p:spPr>
          <a:xfrm>
            <a:off x="457200" y="-857250"/>
            <a:ext cx="8229600" cy="857250"/>
          </a:xfrm>
        </p:spPr>
        <p:txBody>
          <a:bodyPr vert="horz" lIns="91440" tIns="45720" rIns="91440" bIns="45720" rtlCol="0" anchor="b">
            <a:normAutofit/>
          </a:bodyPr>
          <a:lstStyle/>
          <a:p>
            <a:r>
              <a:rPr lang="en-US"/>
              <a:t>Enrollment Totals for Fall 2023</a:t>
            </a:r>
          </a:p>
        </p:txBody>
      </p:sp>
      <p:graphicFrame>
        <p:nvGraphicFramePr>
          <p:cNvPr id="2" name="Content Placeholder 3">
            <a:extLst>
              <a:ext uri="{FF2B5EF4-FFF2-40B4-BE49-F238E27FC236}">
                <a16:creationId xmlns:a16="http://schemas.microsoft.com/office/drawing/2014/main" id="{A48B825A-9F47-ADB5-D555-E1A6C55163C1}"/>
              </a:ext>
            </a:extLst>
          </p:cNvPr>
          <p:cNvGraphicFramePr>
            <a:graphicFrameLocks/>
          </p:cNvGraphicFramePr>
          <p:nvPr>
            <p:extLst>
              <p:ext uri="{D42A27DB-BD31-4B8C-83A1-F6EECF244321}">
                <p14:modId xmlns:p14="http://schemas.microsoft.com/office/powerpoint/2010/main" val="689383855"/>
              </p:ext>
            </p:extLst>
          </p:nvPr>
        </p:nvGraphicFramePr>
        <p:xfrm>
          <a:off x="191157" y="123094"/>
          <a:ext cx="8761686" cy="4304713"/>
        </p:xfrm>
        <a:graphic>
          <a:graphicData uri="http://schemas.openxmlformats.org/drawingml/2006/table">
            <a:tbl>
              <a:tblPr firstRow="1" bandRow="1">
                <a:tableStyleId>{5C22544A-7EE6-4342-B048-85BDC9FD1C3A}</a:tableStyleId>
              </a:tblPr>
              <a:tblGrid>
                <a:gridCol w="2988432">
                  <a:extLst>
                    <a:ext uri="{9D8B030D-6E8A-4147-A177-3AD203B41FA5}">
                      <a16:colId xmlns:a16="http://schemas.microsoft.com/office/drawing/2014/main" val="3720462040"/>
                    </a:ext>
                  </a:extLst>
                </a:gridCol>
                <a:gridCol w="1103420">
                  <a:extLst>
                    <a:ext uri="{9D8B030D-6E8A-4147-A177-3AD203B41FA5}">
                      <a16:colId xmlns:a16="http://schemas.microsoft.com/office/drawing/2014/main" val="3888496980"/>
                    </a:ext>
                  </a:extLst>
                </a:gridCol>
                <a:gridCol w="954548">
                  <a:extLst>
                    <a:ext uri="{9D8B030D-6E8A-4147-A177-3AD203B41FA5}">
                      <a16:colId xmlns:a16="http://schemas.microsoft.com/office/drawing/2014/main" val="3353967520"/>
                    </a:ext>
                  </a:extLst>
                </a:gridCol>
                <a:gridCol w="980818">
                  <a:extLst>
                    <a:ext uri="{9D8B030D-6E8A-4147-A177-3AD203B41FA5}">
                      <a16:colId xmlns:a16="http://schemas.microsoft.com/office/drawing/2014/main" val="1401793783"/>
                    </a:ext>
                  </a:extLst>
                </a:gridCol>
                <a:gridCol w="875732">
                  <a:extLst>
                    <a:ext uri="{9D8B030D-6E8A-4147-A177-3AD203B41FA5}">
                      <a16:colId xmlns:a16="http://schemas.microsoft.com/office/drawing/2014/main" val="3855694150"/>
                    </a:ext>
                  </a:extLst>
                </a:gridCol>
                <a:gridCol w="866974">
                  <a:extLst>
                    <a:ext uri="{9D8B030D-6E8A-4147-A177-3AD203B41FA5}">
                      <a16:colId xmlns:a16="http://schemas.microsoft.com/office/drawing/2014/main" val="1561199154"/>
                    </a:ext>
                  </a:extLst>
                </a:gridCol>
                <a:gridCol w="991762">
                  <a:extLst>
                    <a:ext uri="{9D8B030D-6E8A-4147-A177-3AD203B41FA5}">
                      <a16:colId xmlns:a16="http://schemas.microsoft.com/office/drawing/2014/main" val="2352477039"/>
                    </a:ext>
                  </a:extLst>
                </a:gridCol>
              </a:tblGrid>
              <a:tr h="272054">
                <a:tc>
                  <a:txBody>
                    <a:bodyPr/>
                    <a:lstStyle/>
                    <a:p>
                      <a:pPr algn="l" fontAlgn="b"/>
                      <a:r>
                        <a:rPr lang="en-US" sz="1800" b="1" i="0" u="none" strike="noStrike" baseline="0">
                          <a:solidFill>
                            <a:schemeClr val="bg1"/>
                          </a:solidFill>
                          <a:effectLst/>
                          <a:latin typeface="Aptos Narrow" panose="020B0004020202020204" pitchFamily="34" charset="0"/>
                        </a:rPr>
                        <a:t> Enrollment Totals</a:t>
                      </a:r>
                    </a:p>
                  </a:txBody>
                  <a:tcPr marL="9525" marR="9525" marT="9525" marB="0" anchor="b"/>
                </a:tc>
                <a:tc gridSpan="2">
                  <a:txBody>
                    <a:bodyPr/>
                    <a:lstStyle/>
                    <a:p>
                      <a:pPr algn="ctr" fontAlgn="ctr"/>
                      <a:r>
                        <a:rPr lang="en-US" sz="1800" b="1" i="0" u="none" strike="noStrike" baseline="0">
                          <a:solidFill>
                            <a:schemeClr val="bg1"/>
                          </a:solidFill>
                          <a:effectLst/>
                          <a:latin typeface="Aptos Narrow" panose="020B0004020202020204" pitchFamily="34" charset="0"/>
                        </a:rPr>
                        <a:t>Fall 2023</a:t>
                      </a:r>
                    </a:p>
                  </a:txBody>
                  <a:tcPr marL="9525" marR="9525" marT="9525" marB="0" anchor="ctr"/>
                </a:tc>
                <a:tc hMerge="1">
                  <a:txBody>
                    <a:bodyPr/>
                    <a:lstStyle/>
                    <a:p>
                      <a:endParaRPr lang="en-US"/>
                    </a:p>
                  </a:txBody>
                  <a:tcPr/>
                </a:tc>
                <a:tc gridSpan="2">
                  <a:txBody>
                    <a:bodyPr/>
                    <a:lstStyle/>
                    <a:p>
                      <a:pPr algn="ctr" fontAlgn="ctr"/>
                      <a:r>
                        <a:rPr lang="en-US" sz="1800" b="1" i="1" u="none" strike="noStrike" baseline="0">
                          <a:solidFill>
                            <a:schemeClr val="accent2">
                              <a:lumMod val="40000"/>
                              <a:lumOff val="60000"/>
                            </a:schemeClr>
                          </a:solidFill>
                          <a:effectLst/>
                          <a:latin typeface="Aptos Narrow" panose="020B0004020202020204" pitchFamily="34" charset="0"/>
                        </a:rPr>
                        <a:t>Fall 2024 (Prelim)</a:t>
                      </a:r>
                    </a:p>
                  </a:txBody>
                  <a:tcPr marL="9525" marR="9525" marT="9525" marB="0" anchor="ctr">
                    <a:solidFill>
                      <a:schemeClr val="tx2"/>
                    </a:solidFill>
                  </a:tcPr>
                </a:tc>
                <a:tc hMerge="1">
                  <a:txBody>
                    <a:bodyPr/>
                    <a:lstStyle/>
                    <a:p>
                      <a:endParaRPr lang="en-US"/>
                    </a:p>
                  </a:txBody>
                  <a:tcPr/>
                </a:tc>
                <a:tc gridSpan="2">
                  <a:txBody>
                    <a:bodyPr/>
                    <a:lstStyle/>
                    <a:p>
                      <a:pPr algn="ctr" fontAlgn="ctr"/>
                      <a:r>
                        <a:rPr lang="en-US" sz="1800" b="1" i="1" u="none" strike="noStrike" baseline="0">
                          <a:solidFill>
                            <a:schemeClr val="accent2">
                              <a:lumMod val="40000"/>
                              <a:lumOff val="60000"/>
                            </a:schemeClr>
                          </a:solidFill>
                          <a:effectLst/>
                          <a:latin typeface="Aptos Narrow" panose="020B0004020202020204" pitchFamily="34" charset="0"/>
                        </a:rPr>
                        <a:t>Change (%)</a:t>
                      </a:r>
                    </a:p>
                  </a:txBody>
                  <a:tcPr marL="9525" marR="9525" marT="9525" marB="0" anchor="ctr">
                    <a:solidFill>
                      <a:schemeClr val="tx2"/>
                    </a:solidFill>
                  </a:tcPr>
                </a:tc>
                <a:tc hMerge="1">
                  <a:txBody>
                    <a:bodyPr/>
                    <a:lstStyle/>
                    <a:p>
                      <a:endParaRPr lang="en-US"/>
                    </a:p>
                  </a:txBody>
                  <a:tcPr/>
                </a:tc>
                <a:extLst>
                  <a:ext uri="{0D108BD9-81ED-4DB2-BD59-A6C34878D82A}">
                    <a16:rowId xmlns:a16="http://schemas.microsoft.com/office/drawing/2014/main" val="1774801700"/>
                  </a:ext>
                </a:extLst>
              </a:tr>
              <a:tr h="340408">
                <a:tc>
                  <a:txBody>
                    <a:bodyPr/>
                    <a:lstStyle/>
                    <a:p>
                      <a:pPr algn="l" fontAlgn="b"/>
                      <a:r>
                        <a:rPr lang="en-US" sz="1800" b="1" i="0" u="none" strike="noStrike" baseline="0">
                          <a:solidFill>
                            <a:srgbClr val="000000"/>
                          </a:solidFill>
                          <a:effectLst/>
                          <a:latin typeface="+mn-lt"/>
                        </a:rPr>
                        <a:t> </a:t>
                      </a:r>
                    </a:p>
                  </a:txBody>
                  <a:tcPr marL="9525" marR="9525" marT="9525" marB="0" anchor="b"/>
                </a:tc>
                <a:tc>
                  <a:txBody>
                    <a:bodyPr/>
                    <a:lstStyle/>
                    <a:p>
                      <a:pPr algn="ctr" fontAlgn="ctr"/>
                      <a:r>
                        <a:rPr lang="en-US" sz="1800" b="1" i="0" u="none" strike="noStrike" baseline="0">
                          <a:solidFill>
                            <a:srgbClr val="000000"/>
                          </a:solidFill>
                          <a:effectLst/>
                          <a:latin typeface="+mn-lt"/>
                        </a:rPr>
                        <a:t>Master's</a:t>
                      </a:r>
                    </a:p>
                  </a:txBody>
                  <a:tcPr marL="9525" marR="9525" marT="9525" marB="0" anchor="ctr"/>
                </a:tc>
                <a:tc>
                  <a:txBody>
                    <a:bodyPr/>
                    <a:lstStyle/>
                    <a:p>
                      <a:pPr algn="ctr" fontAlgn="ctr"/>
                      <a:r>
                        <a:rPr lang="en-US" sz="1800" b="1" i="0" u="none" strike="noStrike" baseline="0">
                          <a:solidFill>
                            <a:srgbClr val="000000"/>
                          </a:solidFill>
                          <a:effectLst/>
                          <a:latin typeface="+mn-lt"/>
                        </a:rPr>
                        <a:t>PhD</a:t>
                      </a:r>
                    </a:p>
                  </a:txBody>
                  <a:tcPr marL="9525" marR="9525" marT="9525" marB="0" anchor="ctr"/>
                </a:tc>
                <a:tc>
                  <a:txBody>
                    <a:bodyPr/>
                    <a:lstStyle/>
                    <a:p>
                      <a:pPr algn="ctr" fontAlgn="ctr"/>
                      <a:r>
                        <a:rPr lang="en-US" sz="1800" b="1" i="1" u="none" strike="noStrike" baseline="0">
                          <a:solidFill>
                            <a:schemeClr val="tx1"/>
                          </a:solidFill>
                          <a:effectLst/>
                          <a:latin typeface="+mn-lt"/>
                        </a:rPr>
                        <a:t>Master's</a:t>
                      </a:r>
                    </a:p>
                  </a:txBody>
                  <a:tcPr marL="9525" marR="9525" marT="9525" marB="0" anchor="ctr">
                    <a:solidFill>
                      <a:schemeClr val="accent1"/>
                    </a:solidFill>
                  </a:tcPr>
                </a:tc>
                <a:tc>
                  <a:txBody>
                    <a:bodyPr/>
                    <a:lstStyle/>
                    <a:p>
                      <a:pPr algn="ctr" fontAlgn="ctr"/>
                      <a:r>
                        <a:rPr lang="en-US" sz="1800" b="1" i="1" u="none" strike="noStrike" baseline="0">
                          <a:solidFill>
                            <a:schemeClr val="tx1"/>
                          </a:solidFill>
                          <a:effectLst/>
                          <a:latin typeface="+mn-lt"/>
                        </a:rPr>
                        <a:t>PhD</a:t>
                      </a:r>
                    </a:p>
                  </a:txBody>
                  <a:tcPr marL="9525" marR="9525" marT="9525" marB="0" anchor="ctr">
                    <a:solidFill>
                      <a:schemeClr val="accent1"/>
                    </a:solidFill>
                  </a:tcPr>
                </a:tc>
                <a:tc>
                  <a:txBody>
                    <a:bodyPr/>
                    <a:lstStyle/>
                    <a:p>
                      <a:pPr algn="ctr" fontAlgn="ctr"/>
                      <a:r>
                        <a:rPr lang="en-US" sz="1800" b="1" i="1" u="none" strike="noStrike" baseline="0">
                          <a:solidFill>
                            <a:schemeClr val="tx1"/>
                          </a:solidFill>
                          <a:effectLst/>
                          <a:latin typeface="+mn-lt"/>
                        </a:rPr>
                        <a:t>Master's</a:t>
                      </a:r>
                    </a:p>
                  </a:txBody>
                  <a:tcPr marL="9525" marR="9525" marT="9525" marB="0" anchor="ctr">
                    <a:solidFill>
                      <a:schemeClr val="accent1"/>
                    </a:solidFill>
                  </a:tcPr>
                </a:tc>
                <a:tc>
                  <a:txBody>
                    <a:bodyPr/>
                    <a:lstStyle/>
                    <a:p>
                      <a:pPr algn="ctr" fontAlgn="ctr"/>
                      <a:r>
                        <a:rPr lang="en-US" sz="1800" b="1" i="1" u="none" strike="noStrike" baseline="0">
                          <a:solidFill>
                            <a:schemeClr val="tx1"/>
                          </a:solidFill>
                          <a:effectLst/>
                          <a:latin typeface="+mn-lt"/>
                        </a:rPr>
                        <a:t>PhD</a:t>
                      </a:r>
                    </a:p>
                  </a:txBody>
                  <a:tcPr marL="9525" marR="9525" marT="9525" marB="0" anchor="ctr">
                    <a:solidFill>
                      <a:schemeClr val="accent1"/>
                    </a:solidFill>
                  </a:tcPr>
                </a:tc>
                <a:extLst>
                  <a:ext uri="{0D108BD9-81ED-4DB2-BD59-A6C34878D82A}">
                    <a16:rowId xmlns:a16="http://schemas.microsoft.com/office/drawing/2014/main" val="2102753956"/>
                  </a:ext>
                </a:extLst>
              </a:tr>
              <a:tr h="534979">
                <a:tc>
                  <a:txBody>
                    <a:bodyPr/>
                    <a:lstStyle/>
                    <a:p>
                      <a:pPr algn="l" fontAlgn="b"/>
                      <a:r>
                        <a:rPr lang="en-US" sz="1800" b="1" i="0" u="none" strike="noStrike" baseline="0">
                          <a:solidFill>
                            <a:srgbClr val="000000"/>
                          </a:solidFill>
                          <a:effectLst/>
                          <a:latin typeface="+mn-lt"/>
                        </a:rPr>
                        <a:t>Agriculture, Health &amp; Natural Resources</a:t>
                      </a:r>
                    </a:p>
                  </a:txBody>
                  <a:tcPr marL="9525" marR="9525" marT="9525" marB="0" anchor="b"/>
                </a:tc>
                <a:tc>
                  <a:txBody>
                    <a:bodyPr/>
                    <a:lstStyle/>
                    <a:p>
                      <a:pPr algn="ctr" fontAlgn="ctr"/>
                      <a:r>
                        <a:rPr lang="en-US" sz="1800" b="0" i="0" u="none" strike="noStrike" baseline="0">
                          <a:solidFill>
                            <a:srgbClr val="000000"/>
                          </a:solidFill>
                          <a:effectLst/>
                          <a:latin typeface="+mn-lt"/>
                        </a:rPr>
                        <a:t>259</a:t>
                      </a:r>
                    </a:p>
                  </a:txBody>
                  <a:tcPr marL="9525" marR="9525" marT="9525" marB="0" anchor="ctr"/>
                </a:tc>
                <a:tc>
                  <a:txBody>
                    <a:bodyPr/>
                    <a:lstStyle/>
                    <a:p>
                      <a:pPr algn="ctr" fontAlgn="ctr"/>
                      <a:r>
                        <a:rPr lang="en-US" sz="1800" b="0" i="0" u="none" strike="noStrike" baseline="0">
                          <a:solidFill>
                            <a:srgbClr val="000000"/>
                          </a:solidFill>
                          <a:effectLst/>
                          <a:latin typeface="+mn-lt"/>
                        </a:rPr>
                        <a:t>265</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266</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262</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2.7%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-1.1%</a:t>
                      </a:r>
                    </a:p>
                  </a:txBody>
                  <a:tcPr marL="9525" marR="9525" marT="9525" marB="0" anchor="ctr"/>
                </a:tc>
                <a:extLst>
                  <a:ext uri="{0D108BD9-81ED-4DB2-BD59-A6C34878D82A}">
                    <a16:rowId xmlns:a16="http://schemas.microsoft.com/office/drawing/2014/main" val="2381102541"/>
                  </a:ext>
                </a:extLst>
              </a:tr>
              <a:tr h="272054">
                <a:tc>
                  <a:txBody>
                    <a:bodyPr/>
                    <a:lstStyle/>
                    <a:p>
                      <a:pPr algn="l" fontAlgn="b"/>
                      <a:r>
                        <a:rPr lang="en-US" sz="1800" b="1" i="0" u="none" strike="noStrike" baseline="0">
                          <a:solidFill>
                            <a:srgbClr val="000000"/>
                          </a:solidFill>
                          <a:effectLst/>
                          <a:latin typeface="+mn-lt"/>
                        </a:rPr>
                        <a:t>Business</a:t>
                      </a:r>
                    </a:p>
                  </a:txBody>
                  <a:tcPr marL="9525" marR="9525" marT="9525" marB="0" anchor="b"/>
                </a:tc>
                <a:tc>
                  <a:txBody>
                    <a:bodyPr/>
                    <a:lstStyle/>
                    <a:p>
                      <a:pPr algn="ctr" fontAlgn="ctr"/>
                      <a:r>
                        <a:rPr lang="en-US" sz="1800" b="0" i="0" u="none" strike="noStrike" baseline="0">
                          <a:solidFill>
                            <a:srgbClr val="000000"/>
                          </a:solidFill>
                          <a:effectLst/>
                          <a:latin typeface="+mn-lt"/>
                        </a:rPr>
                        <a:t>1,388</a:t>
                      </a:r>
                    </a:p>
                  </a:txBody>
                  <a:tcPr marL="9525" marR="9525" marT="9525" marB="0" anchor="ctr"/>
                </a:tc>
                <a:tc>
                  <a:txBody>
                    <a:bodyPr/>
                    <a:lstStyle/>
                    <a:p>
                      <a:pPr algn="ctr" fontAlgn="ctr"/>
                      <a:r>
                        <a:rPr lang="en-US" sz="1800" b="0" i="0" u="none" strike="noStrike" baseline="0">
                          <a:solidFill>
                            <a:srgbClr val="000000"/>
                          </a:solidFill>
                          <a:effectLst/>
                          <a:latin typeface="+mn-lt"/>
                        </a:rPr>
                        <a:t>44</a:t>
                      </a:r>
                    </a:p>
                  </a:txBody>
                  <a:tcPr marL="9525" marR="9525" marT="9525" marB="0" anchor="ctr"/>
                </a:tc>
                <a:tc>
                  <a:txBody>
                    <a:bodyPr/>
                    <a:lstStyle/>
                    <a:p>
                      <a:pPr algn="ctr" fontAlgn="ctr"/>
                      <a:r>
                        <a:rPr lang="en-US" sz="1800" b="0" i="1" u="none" strike="noStrike" baseline="0">
                          <a:solidFill>
                            <a:schemeClr val="tx1"/>
                          </a:solidFill>
                          <a:effectLst/>
                          <a:latin typeface="+mn-lt"/>
                        </a:rPr>
                        <a:t>1267</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42</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-8.7%</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-4.5%</a:t>
                      </a:r>
                    </a:p>
                  </a:txBody>
                  <a:tcPr marL="9525" marR="9525" marT="9525" marB="0" anchor="ctr">
                    <a:solidFill>
                      <a:schemeClr val="accent1"/>
                    </a:solidFill>
                  </a:tcPr>
                </a:tc>
                <a:extLst>
                  <a:ext uri="{0D108BD9-81ED-4DB2-BD59-A6C34878D82A}">
                    <a16:rowId xmlns:a16="http://schemas.microsoft.com/office/drawing/2014/main" val="1987495951"/>
                  </a:ext>
                </a:extLst>
              </a:tr>
              <a:tr h="272054">
                <a:tc>
                  <a:txBody>
                    <a:bodyPr/>
                    <a:lstStyle/>
                    <a:p>
                      <a:pPr algn="l" fontAlgn="b"/>
                      <a:r>
                        <a:rPr lang="en-US" sz="1800" b="1" i="0" u="none" strike="noStrike" baseline="0">
                          <a:solidFill>
                            <a:srgbClr val="000000"/>
                          </a:solidFill>
                          <a:effectLst/>
                          <a:latin typeface="+mn-lt"/>
                        </a:rPr>
                        <a:t>Education</a:t>
                      </a:r>
                    </a:p>
                  </a:txBody>
                  <a:tcPr marL="9525" marR="9525" marT="9525" marB="0" anchor="b"/>
                </a:tc>
                <a:tc>
                  <a:txBody>
                    <a:bodyPr/>
                    <a:lstStyle/>
                    <a:p>
                      <a:pPr algn="ctr" fontAlgn="ctr"/>
                      <a:r>
                        <a:rPr lang="en-US" sz="1800" b="0" i="0" u="none" strike="noStrike" baseline="0">
                          <a:solidFill>
                            <a:srgbClr val="000000"/>
                          </a:solidFill>
                          <a:effectLst/>
                          <a:latin typeface="+mn-lt"/>
                        </a:rPr>
                        <a:t>300</a:t>
                      </a:r>
                    </a:p>
                  </a:txBody>
                  <a:tcPr marL="9525" marR="9525" marT="9525" marB="0" anchor="ctr"/>
                </a:tc>
                <a:tc>
                  <a:txBody>
                    <a:bodyPr/>
                    <a:lstStyle/>
                    <a:p>
                      <a:pPr algn="ctr" fontAlgn="ctr"/>
                      <a:r>
                        <a:rPr lang="en-US" sz="1800" b="0" i="0" u="none" strike="noStrike" baseline="0">
                          <a:solidFill>
                            <a:srgbClr val="000000"/>
                          </a:solidFill>
                          <a:effectLst/>
                          <a:latin typeface="+mn-lt"/>
                        </a:rPr>
                        <a:t>177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327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168</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9.0%</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-5.1%</a:t>
                      </a:r>
                    </a:p>
                  </a:txBody>
                  <a:tcPr marL="9525" marR="9525" marT="9525" marB="0" anchor="ctr"/>
                </a:tc>
                <a:extLst>
                  <a:ext uri="{0D108BD9-81ED-4DB2-BD59-A6C34878D82A}">
                    <a16:rowId xmlns:a16="http://schemas.microsoft.com/office/drawing/2014/main" val="1260456571"/>
                  </a:ext>
                </a:extLst>
              </a:tr>
              <a:tr h="272054">
                <a:tc>
                  <a:txBody>
                    <a:bodyPr/>
                    <a:lstStyle/>
                    <a:p>
                      <a:pPr algn="l" fontAlgn="b"/>
                      <a:r>
                        <a:rPr lang="en-US" sz="1800" b="1" i="0" u="none" strike="noStrike" baseline="0">
                          <a:solidFill>
                            <a:srgbClr val="000000"/>
                          </a:solidFill>
                          <a:effectLst/>
                          <a:latin typeface="+mn-lt"/>
                        </a:rPr>
                        <a:t>Engineering</a:t>
                      </a:r>
                    </a:p>
                  </a:txBody>
                  <a:tcPr marL="9525" marR="9525" marT="9525" marB="0" anchor="b"/>
                </a:tc>
                <a:tc>
                  <a:txBody>
                    <a:bodyPr/>
                    <a:lstStyle/>
                    <a:p>
                      <a:pPr algn="ctr" fontAlgn="ctr"/>
                      <a:r>
                        <a:rPr lang="en-US" sz="1800" b="0" i="0" u="none" strike="noStrike" baseline="0">
                          <a:solidFill>
                            <a:srgbClr val="000000"/>
                          </a:solidFill>
                          <a:effectLst/>
                          <a:latin typeface="+mn-lt"/>
                        </a:rPr>
                        <a:t>315</a:t>
                      </a:r>
                    </a:p>
                  </a:txBody>
                  <a:tcPr marL="9525" marR="9525" marT="9525" marB="0" anchor="ctr"/>
                </a:tc>
                <a:tc>
                  <a:txBody>
                    <a:bodyPr/>
                    <a:lstStyle/>
                    <a:p>
                      <a:pPr algn="ctr" fontAlgn="ctr"/>
                      <a:r>
                        <a:rPr lang="en-US" sz="1800" b="0" i="0" u="none" strike="noStrike" baseline="0">
                          <a:solidFill>
                            <a:srgbClr val="000000"/>
                          </a:solidFill>
                          <a:effectLst/>
                          <a:latin typeface="+mn-lt"/>
                        </a:rPr>
                        <a:t>606</a:t>
                      </a:r>
                    </a:p>
                  </a:txBody>
                  <a:tcPr marL="9525" marR="9525" marT="9525" marB="0" anchor="ctr"/>
                </a:tc>
                <a:tc>
                  <a:txBody>
                    <a:bodyPr/>
                    <a:lstStyle/>
                    <a:p>
                      <a:pPr algn="ctr" fontAlgn="ctr"/>
                      <a:r>
                        <a:rPr lang="en-US" sz="1800" b="0" i="1" u="none" strike="noStrike" baseline="0">
                          <a:solidFill>
                            <a:schemeClr val="tx1"/>
                          </a:solidFill>
                          <a:effectLst/>
                          <a:latin typeface="+mn-lt"/>
                        </a:rPr>
                        <a:t>342</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611</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8.6%</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0.8%</a:t>
                      </a:r>
                    </a:p>
                  </a:txBody>
                  <a:tcPr marL="9525" marR="9525" marT="9525" marB="0" anchor="ctr">
                    <a:solidFill>
                      <a:schemeClr val="accent1"/>
                    </a:solidFill>
                  </a:tcPr>
                </a:tc>
                <a:extLst>
                  <a:ext uri="{0D108BD9-81ED-4DB2-BD59-A6C34878D82A}">
                    <a16:rowId xmlns:a16="http://schemas.microsoft.com/office/drawing/2014/main" val="1134973868"/>
                  </a:ext>
                </a:extLst>
              </a:tr>
              <a:tr h="272054">
                <a:tc>
                  <a:txBody>
                    <a:bodyPr/>
                    <a:lstStyle/>
                    <a:p>
                      <a:pPr algn="l" fontAlgn="b"/>
                      <a:r>
                        <a:rPr lang="en-US" sz="1800" b="1" i="0" u="none" strike="noStrike" baseline="0">
                          <a:solidFill>
                            <a:srgbClr val="000000"/>
                          </a:solidFill>
                          <a:effectLst/>
                          <a:latin typeface="+mn-lt"/>
                        </a:rPr>
                        <a:t>Fine Arts</a:t>
                      </a:r>
                    </a:p>
                  </a:txBody>
                  <a:tcPr marL="9525" marR="9525" marT="9525" marB="0" anchor="b"/>
                </a:tc>
                <a:tc>
                  <a:txBody>
                    <a:bodyPr/>
                    <a:lstStyle/>
                    <a:p>
                      <a:pPr algn="ctr" fontAlgn="ctr"/>
                      <a:r>
                        <a:rPr lang="en-US" sz="1800" b="0" i="0" u="none" strike="noStrike" baseline="0">
                          <a:solidFill>
                            <a:srgbClr val="000000"/>
                          </a:solidFill>
                          <a:effectLst/>
                          <a:latin typeface="+mn-lt"/>
                        </a:rPr>
                        <a:t>69</a:t>
                      </a:r>
                    </a:p>
                  </a:txBody>
                  <a:tcPr marL="9525" marR="9525" marT="9525" marB="0" anchor="ctr"/>
                </a:tc>
                <a:tc>
                  <a:txBody>
                    <a:bodyPr/>
                    <a:lstStyle/>
                    <a:p>
                      <a:pPr algn="ctr" fontAlgn="ctr"/>
                      <a:r>
                        <a:rPr lang="en-US" sz="1800" b="0" i="0" u="none" strike="noStrike" baseline="0">
                          <a:solidFill>
                            <a:srgbClr val="000000"/>
                          </a:solidFill>
                          <a:effectLst/>
                          <a:latin typeface="+mn-lt"/>
                        </a:rPr>
                        <a:t>26</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70</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24</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1.4%</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-7.7%</a:t>
                      </a:r>
                    </a:p>
                  </a:txBody>
                  <a:tcPr marL="9525" marR="9525" marT="9525" marB="0" anchor="ctr"/>
                </a:tc>
                <a:extLst>
                  <a:ext uri="{0D108BD9-81ED-4DB2-BD59-A6C34878D82A}">
                    <a16:rowId xmlns:a16="http://schemas.microsoft.com/office/drawing/2014/main" val="4042346311"/>
                  </a:ext>
                </a:extLst>
              </a:tr>
              <a:tr h="272054">
                <a:tc>
                  <a:txBody>
                    <a:bodyPr/>
                    <a:lstStyle/>
                    <a:p>
                      <a:pPr algn="l" fontAlgn="b"/>
                      <a:r>
                        <a:rPr lang="en-US" sz="1800" b="1" i="0" u="none" strike="noStrike" baseline="0">
                          <a:solidFill>
                            <a:srgbClr val="000000"/>
                          </a:solidFill>
                          <a:effectLst/>
                          <a:latin typeface="+mn-lt"/>
                        </a:rPr>
                        <a:t>Interdisciplinary</a:t>
                      </a:r>
                    </a:p>
                  </a:txBody>
                  <a:tcPr marL="9525" marR="9525" marT="9525" marB="0" anchor="b"/>
                </a:tc>
                <a:tc>
                  <a:txBody>
                    <a:bodyPr/>
                    <a:lstStyle/>
                    <a:p>
                      <a:pPr algn="ctr" fontAlgn="ctr"/>
                      <a:r>
                        <a:rPr lang="en-US" sz="1800" b="0" i="0" u="none" strike="noStrike" baseline="0">
                          <a:solidFill>
                            <a:srgbClr val="000000"/>
                          </a:solidFill>
                          <a:effectLst/>
                          <a:latin typeface="+mn-lt"/>
                        </a:rPr>
                        <a:t>38</a:t>
                      </a:r>
                    </a:p>
                  </a:txBody>
                  <a:tcPr marL="9525" marR="9525" marT="9525" marB="0" anchor="ctr"/>
                </a:tc>
                <a:tc>
                  <a:txBody>
                    <a:bodyPr/>
                    <a:lstStyle/>
                    <a:p>
                      <a:pPr algn="ctr" fontAlgn="ctr"/>
                      <a:r>
                        <a:rPr lang="en-US" sz="1800" b="0" i="0" u="none" strike="noStrike" baseline="0">
                          <a:solidFill>
                            <a:srgbClr val="000000"/>
                          </a:solidFill>
                          <a:effectLst/>
                          <a:latin typeface="+mn-lt"/>
                        </a:rPr>
                        <a:t>1</a:t>
                      </a:r>
                    </a:p>
                  </a:txBody>
                  <a:tcPr marL="9525" marR="9525" marT="9525" marB="0" anchor="ctr"/>
                </a:tc>
                <a:tc>
                  <a:txBody>
                    <a:bodyPr/>
                    <a:lstStyle/>
                    <a:p>
                      <a:pPr algn="ctr" fontAlgn="ctr"/>
                      <a:r>
                        <a:rPr lang="en-US" sz="1800" b="0" i="1" u="none" strike="noStrike" baseline="0">
                          <a:solidFill>
                            <a:schemeClr val="tx1"/>
                          </a:solidFill>
                          <a:effectLst/>
                          <a:latin typeface="+mn-lt"/>
                        </a:rPr>
                        <a:t>108</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11</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184%</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1000%</a:t>
                      </a:r>
                    </a:p>
                  </a:txBody>
                  <a:tcPr marL="9525" marR="9525" marT="9525" marB="0" anchor="ctr">
                    <a:solidFill>
                      <a:schemeClr val="accent1"/>
                    </a:solidFill>
                  </a:tcPr>
                </a:tc>
                <a:extLst>
                  <a:ext uri="{0D108BD9-81ED-4DB2-BD59-A6C34878D82A}">
                    <a16:rowId xmlns:a16="http://schemas.microsoft.com/office/drawing/2014/main" val="583735247"/>
                  </a:ext>
                </a:extLst>
              </a:tr>
              <a:tr h="272054">
                <a:tc>
                  <a:txBody>
                    <a:bodyPr/>
                    <a:lstStyle/>
                    <a:p>
                      <a:pPr algn="l" fontAlgn="b"/>
                      <a:r>
                        <a:rPr lang="en-US" sz="1800" b="1" i="0" u="none" strike="noStrike" baseline="0">
                          <a:solidFill>
                            <a:srgbClr val="000000"/>
                          </a:solidFill>
                          <a:effectLst/>
                          <a:latin typeface="+mn-lt"/>
                        </a:rPr>
                        <a:t>Liberal Arts &amp; Sciences</a:t>
                      </a:r>
                    </a:p>
                  </a:txBody>
                  <a:tcPr marL="9525" marR="9525" marT="9525" marB="0" anchor="b"/>
                </a:tc>
                <a:tc>
                  <a:txBody>
                    <a:bodyPr/>
                    <a:lstStyle/>
                    <a:p>
                      <a:pPr algn="ctr" fontAlgn="ctr"/>
                      <a:r>
                        <a:rPr lang="en-US" sz="1800" b="0" i="0" u="none" strike="noStrike" baseline="0">
                          <a:solidFill>
                            <a:srgbClr val="000000"/>
                          </a:solidFill>
                          <a:effectLst/>
                          <a:latin typeface="+mn-lt"/>
                        </a:rPr>
                        <a:t>396</a:t>
                      </a:r>
                    </a:p>
                  </a:txBody>
                  <a:tcPr marL="9525" marR="9525" marT="9525" marB="0" anchor="ctr"/>
                </a:tc>
                <a:tc>
                  <a:txBody>
                    <a:bodyPr/>
                    <a:lstStyle/>
                    <a:p>
                      <a:pPr algn="ctr" fontAlgn="ctr"/>
                      <a:r>
                        <a:rPr lang="en-US" sz="1800" b="0" i="0" u="none" strike="noStrike" baseline="0">
                          <a:solidFill>
                            <a:srgbClr val="000000"/>
                          </a:solidFill>
                          <a:effectLst/>
                          <a:latin typeface="+mn-lt"/>
                        </a:rPr>
                        <a:t>1,187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417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1,198</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5.3%</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0.9%</a:t>
                      </a:r>
                    </a:p>
                  </a:txBody>
                  <a:tcPr marL="9525" marR="9525" marT="9525" marB="0" anchor="ctr"/>
                </a:tc>
                <a:extLst>
                  <a:ext uri="{0D108BD9-81ED-4DB2-BD59-A6C34878D82A}">
                    <a16:rowId xmlns:a16="http://schemas.microsoft.com/office/drawing/2014/main" val="3094716008"/>
                  </a:ext>
                </a:extLst>
              </a:tr>
              <a:tr h="272054">
                <a:tc>
                  <a:txBody>
                    <a:bodyPr/>
                    <a:lstStyle/>
                    <a:p>
                      <a:pPr algn="l" fontAlgn="b"/>
                      <a:r>
                        <a:rPr lang="en-US" sz="1800" b="1" i="0" u="none" strike="noStrike" baseline="0">
                          <a:solidFill>
                            <a:srgbClr val="000000"/>
                          </a:solidFill>
                          <a:effectLst/>
                          <a:latin typeface="+mn-lt"/>
                        </a:rPr>
                        <a:t>Nursing</a:t>
                      </a:r>
                    </a:p>
                  </a:txBody>
                  <a:tcPr marL="9525" marR="9525" marT="9525" marB="0" anchor="b"/>
                </a:tc>
                <a:tc>
                  <a:txBody>
                    <a:bodyPr/>
                    <a:lstStyle/>
                    <a:p>
                      <a:pPr algn="ctr" fontAlgn="ctr"/>
                      <a:r>
                        <a:rPr lang="en-US" sz="1800" b="0" i="0" u="none" strike="noStrike" baseline="0">
                          <a:solidFill>
                            <a:srgbClr val="000000"/>
                          </a:solidFill>
                          <a:effectLst/>
                          <a:latin typeface="+mn-lt"/>
                        </a:rPr>
                        <a:t>214</a:t>
                      </a:r>
                    </a:p>
                  </a:txBody>
                  <a:tcPr marL="9525" marR="9525" marT="9525" marB="0" anchor="ctr"/>
                </a:tc>
                <a:tc>
                  <a:txBody>
                    <a:bodyPr/>
                    <a:lstStyle/>
                    <a:p>
                      <a:pPr algn="ctr" fontAlgn="ctr"/>
                      <a:r>
                        <a:rPr lang="en-US" sz="1800" b="0" i="0" u="none" strike="noStrike" baseline="0">
                          <a:solidFill>
                            <a:srgbClr val="000000"/>
                          </a:solidFill>
                          <a:effectLst/>
                          <a:latin typeface="+mn-lt"/>
                        </a:rPr>
                        <a:t>127</a:t>
                      </a:r>
                    </a:p>
                  </a:txBody>
                  <a:tcPr marL="9525" marR="9525" marT="9525" marB="0" anchor="ctr"/>
                </a:tc>
                <a:tc>
                  <a:txBody>
                    <a:bodyPr/>
                    <a:lstStyle/>
                    <a:p>
                      <a:pPr algn="ctr" fontAlgn="ctr"/>
                      <a:r>
                        <a:rPr lang="en-US" sz="1800" b="0" i="1" u="none" strike="noStrike" baseline="0">
                          <a:solidFill>
                            <a:schemeClr val="tx1"/>
                          </a:solidFill>
                          <a:effectLst/>
                          <a:latin typeface="+mn-lt"/>
                        </a:rPr>
                        <a:t>253</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136</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18%</a:t>
                      </a:r>
                    </a:p>
                  </a:txBody>
                  <a:tcPr marL="9525" marR="9525" marT="9525" marB="0" anchor="ctr">
                    <a:solidFill>
                      <a:schemeClr val="accent1"/>
                    </a:solidFill>
                  </a:tcPr>
                </a:tc>
                <a:tc>
                  <a:txBody>
                    <a:bodyPr/>
                    <a:lstStyle/>
                    <a:p>
                      <a:pPr algn="ctr" fontAlgn="ctr"/>
                      <a:r>
                        <a:rPr lang="en-US" sz="1800" b="0" i="1" u="none" strike="noStrike" baseline="0">
                          <a:solidFill>
                            <a:schemeClr val="tx1"/>
                          </a:solidFill>
                          <a:effectLst/>
                          <a:latin typeface="+mn-lt"/>
                        </a:rPr>
                        <a:t>7.1%</a:t>
                      </a:r>
                    </a:p>
                  </a:txBody>
                  <a:tcPr marL="9525" marR="9525" marT="9525" marB="0" anchor="ctr">
                    <a:solidFill>
                      <a:schemeClr val="accent1"/>
                    </a:solidFill>
                  </a:tcPr>
                </a:tc>
                <a:extLst>
                  <a:ext uri="{0D108BD9-81ED-4DB2-BD59-A6C34878D82A}">
                    <a16:rowId xmlns:a16="http://schemas.microsoft.com/office/drawing/2014/main" val="831810773"/>
                  </a:ext>
                </a:extLst>
              </a:tr>
              <a:tr h="272054">
                <a:tc>
                  <a:txBody>
                    <a:bodyPr/>
                    <a:lstStyle/>
                    <a:p>
                      <a:pPr algn="l" fontAlgn="b"/>
                      <a:r>
                        <a:rPr lang="en-US" sz="1800" b="1" i="0" u="none" strike="noStrike" baseline="0">
                          <a:solidFill>
                            <a:srgbClr val="000000"/>
                          </a:solidFill>
                          <a:effectLst/>
                          <a:latin typeface="+mn-lt"/>
                        </a:rPr>
                        <a:t>Pharmacy</a:t>
                      </a:r>
                    </a:p>
                  </a:txBody>
                  <a:tcPr marL="9525" marR="9525" marT="9525" marB="0" anchor="b"/>
                </a:tc>
                <a:tc>
                  <a:txBody>
                    <a:bodyPr/>
                    <a:lstStyle/>
                    <a:p>
                      <a:pPr algn="ctr" fontAlgn="ctr"/>
                      <a:r>
                        <a:rPr lang="en-US" sz="1800" b="0" i="0" u="none" strike="noStrike" baseline="0">
                          <a:solidFill>
                            <a:srgbClr val="000000"/>
                          </a:solidFill>
                          <a:effectLst/>
                          <a:latin typeface="+mn-lt"/>
                        </a:rPr>
                        <a:t> </a:t>
                      </a:r>
                    </a:p>
                  </a:txBody>
                  <a:tcPr marL="9525" marR="9525" marT="9525" marB="0" anchor="ctr"/>
                </a:tc>
                <a:tc>
                  <a:txBody>
                    <a:bodyPr/>
                    <a:lstStyle/>
                    <a:p>
                      <a:pPr algn="ctr" fontAlgn="ctr"/>
                      <a:r>
                        <a:rPr lang="en-US" sz="1800" b="0" i="0" u="none" strike="noStrike" baseline="0">
                          <a:solidFill>
                            <a:srgbClr val="000000"/>
                          </a:solidFill>
                          <a:effectLst/>
                          <a:latin typeface="+mn-lt"/>
                        </a:rPr>
                        <a:t>53</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 </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56</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 </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5.7%</a:t>
                      </a:r>
                    </a:p>
                  </a:txBody>
                  <a:tcPr marL="9525" marR="9525" marT="9525" marB="0" anchor="ctr"/>
                </a:tc>
                <a:extLst>
                  <a:ext uri="{0D108BD9-81ED-4DB2-BD59-A6C34878D82A}">
                    <a16:rowId xmlns:a16="http://schemas.microsoft.com/office/drawing/2014/main" val="771620572"/>
                  </a:ext>
                </a:extLst>
              </a:tr>
              <a:tr h="272054">
                <a:tc>
                  <a:txBody>
                    <a:bodyPr/>
                    <a:lstStyle/>
                    <a:p>
                      <a:pPr algn="l" fontAlgn="b"/>
                      <a:r>
                        <a:rPr lang="en-US" sz="1800" b="1" i="0" u="none" strike="noStrike" baseline="0">
                          <a:solidFill>
                            <a:srgbClr val="000000"/>
                          </a:solidFill>
                          <a:effectLst/>
                          <a:latin typeface="+mn-lt"/>
                        </a:rPr>
                        <a:t>Social Work</a:t>
                      </a:r>
                    </a:p>
                  </a:txBody>
                  <a:tcPr marL="9525" marR="9525" marT="9525" marB="0" anchor="b"/>
                </a:tc>
                <a:tc>
                  <a:txBody>
                    <a:bodyPr/>
                    <a:lstStyle/>
                    <a:p>
                      <a:pPr algn="ctr" fontAlgn="ctr"/>
                      <a:r>
                        <a:rPr lang="en-US" sz="1800" b="0" i="0" u="none" strike="noStrike" baseline="0">
                          <a:solidFill>
                            <a:srgbClr val="000000"/>
                          </a:solidFill>
                          <a:effectLst/>
                          <a:latin typeface="+mn-lt"/>
                        </a:rPr>
                        <a:t>286</a:t>
                      </a:r>
                    </a:p>
                  </a:txBody>
                  <a:tcPr marL="9525" marR="9525" marT="9525" marB="0" anchor="ctr"/>
                </a:tc>
                <a:tc>
                  <a:txBody>
                    <a:bodyPr/>
                    <a:lstStyle/>
                    <a:p>
                      <a:pPr algn="ctr" fontAlgn="ctr"/>
                      <a:r>
                        <a:rPr lang="en-US" sz="1800" b="0" i="0" u="none" strike="noStrike" baseline="0">
                          <a:solidFill>
                            <a:srgbClr val="000000"/>
                          </a:solidFill>
                          <a:effectLst/>
                          <a:latin typeface="+mn-lt"/>
                        </a:rPr>
                        <a:t>25</a:t>
                      </a:r>
                    </a:p>
                  </a:txBody>
                  <a:tcPr marL="9525" marR="9525" marT="9525" marB="0" anchor="ctr"/>
                </a:tc>
                <a:tc>
                  <a:txBody>
                    <a:bodyPr/>
                    <a:lstStyle/>
                    <a:p>
                      <a:pPr algn="ctr" fontAlgn="ctr"/>
                      <a:r>
                        <a:rPr lang="en-US" sz="1800" b="0" i="1" u="none" strike="noStrike" baseline="0">
                          <a:solidFill>
                            <a:schemeClr val="tx1"/>
                          </a:solidFill>
                          <a:effectLst/>
                          <a:latin typeface="+mn-lt"/>
                        </a:rPr>
                        <a:t>406</a:t>
                      </a:r>
                    </a:p>
                  </a:txBody>
                  <a:tcPr marL="9525" marR="9525" marT="9525" marB="0" anchor="ctr"/>
                </a:tc>
                <a:tc>
                  <a:txBody>
                    <a:bodyPr/>
                    <a:lstStyle/>
                    <a:p>
                      <a:pPr algn="ctr" fontAlgn="ctr"/>
                      <a:r>
                        <a:rPr lang="en-US" sz="1800" b="0" i="1" u="none" strike="noStrike" baseline="0">
                          <a:solidFill>
                            <a:schemeClr val="tx1"/>
                          </a:solidFill>
                          <a:effectLst/>
                          <a:latin typeface="+mn-lt"/>
                        </a:rPr>
                        <a:t>25</a:t>
                      </a:r>
                    </a:p>
                  </a:txBody>
                  <a:tcPr marL="9525" marR="9525" marT="9525" marB="0" anchor="ctr"/>
                </a:tc>
                <a:tc>
                  <a:txBody>
                    <a:bodyPr/>
                    <a:lstStyle/>
                    <a:p>
                      <a:pPr algn="ctr" fontAlgn="ctr"/>
                      <a:r>
                        <a:rPr lang="en-US" sz="1800" b="0" i="1" u="none" strike="noStrike" baseline="0">
                          <a:solidFill>
                            <a:schemeClr val="tx1"/>
                          </a:solidFill>
                          <a:effectLst/>
                          <a:latin typeface="+mn-lt"/>
                        </a:rPr>
                        <a:t>42%</a:t>
                      </a:r>
                    </a:p>
                  </a:txBody>
                  <a:tcPr marL="9525" marR="9525" marT="9525" marB="0" anchor="ctr"/>
                </a:tc>
                <a:tc>
                  <a:txBody>
                    <a:bodyPr/>
                    <a:lstStyle/>
                    <a:p>
                      <a:pPr algn="ctr" fontAlgn="ctr"/>
                      <a:r>
                        <a:rPr lang="en-US" sz="1800" b="0" i="1" u="none" strike="noStrike" baseline="0">
                          <a:solidFill>
                            <a:schemeClr val="tx1"/>
                          </a:solidFill>
                          <a:effectLst/>
                          <a:latin typeface="+mn-lt"/>
                        </a:rPr>
                        <a:t>0.0%</a:t>
                      </a:r>
                    </a:p>
                  </a:txBody>
                  <a:tcPr marL="9525" marR="9525" marT="9525" marB="0" anchor="ctr"/>
                </a:tc>
                <a:extLst>
                  <a:ext uri="{0D108BD9-81ED-4DB2-BD59-A6C34878D82A}">
                    <a16:rowId xmlns:a16="http://schemas.microsoft.com/office/drawing/2014/main" val="3955129519"/>
                  </a:ext>
                </a:extLst>
              </a:tr>
              <a:tr h="272054">
                <a:tc>
                  <a:txBody>
                    <a:bodyPr/>
                    <a:lstStyle/>
                    <a:p>
                      <a:pPr algn="l" fontAlgn="b"/>
                      <a:r>
                        <a:rPr lang="en-US" sz="1800" b="1" i="0" u="none" strike="noStrike" baseline="0">
                          <a:solidFill>
                            <a:srgbClr val="000000"/>
                          </a:solidFill>
                          <a:effectLst/>
                          <a:latin typeface="+mn-lt"/>
                        </a:rPr>
                        <a:t>UConn Health</a:t>
                      </a:r>
                    </a:p>
                  </a:txBody>
                  <a:tcPr marL="9525" marR="9525" marT="9525" marB="0" anchor="b"/>
                </a:tc>
                <a:tc>
                  <a:txBody>
                    <a:bodyPr/>
                    <a:lstStyle/>
                    <a:p>
                      <a:pPr algn="ctr" fontAlgn="ctr"/>
                      <a:r>
                        <a:rPr lang="en-US" sz="1800" b="0" i="0" u="none" strike="noStrike" baseline="0">
                          <a:solidFill>
                            <a:srgbClr val="000000"/>
                          </a:solidFill>
                          <a:effectLst/>
                          <a:latin typeface="+mn-lt"/>
                        </a:rPr>
                        <a:t>138</a:t>
                      </a:r>
                    </a:p>
                  </a:txBody>
                  <a:tcPr marL="9525" marR="9525" marT="9525" marB="0" anchor="ctr"/>
                </a:tc>
                <a:tc>
                  <a:txBody>
                    <a:bodyPr/>
                    <a:lstStyle/>
                    <a:p>
                      <a:pPr algn="ctr" fontAlgn="ctr"/>
                      <a:r>
                        <a:rPr lang="en-US" sz="1800" b="0" i="0" u="none" strike="noStrike" baseline="0">
                          <a:solidFill>
                            <a:srgbClr val="000000"/>
                          </a:solidFill>
                          <a:effectLst/>
                          <a:latin typeface="+mn-lt"/>
                        </a:rPr>
                        <a:t>173</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137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184</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-0.7%</a:t>
                      </a:r>
                    </a:p>
                  </a:txBody>
                  <a:tcPr marL="9525" marR="9525" marT="9525" marB="0" anchor="ctr"/>
                </a:tc>
                <a:tc>
                  <a:txBody>
                    <a:bodyPr/>
                    <a:lstStyle/>
                    <a:p>
                      <a:pPr algn="ctr" fontAlgn="ctr"/>
                      <a:r>
                        <a:rPr lang="en-US" sz="1800" b="0" i="1" u="none" strike="noStrike" baseline="0">
                          <a:solidFill>
                            <a:schemeClr val="tx1">
                              <a:lumMod val="50000"/>
                              <a:lumOff val="50000"/>
                            </a:schemeClr>
                          </a:solidFill>
                          <a:effectLst/>
                          <a:latin typeface="+mn-lt"/>
                        </a:rPr>
                        <a:t>6.4%</a:t>
                      </a:r>
                    </a:p>
                  </a:txBody>
                  <a:tcPr marL="9525" marR="9525" marT="9525" marB="0" anchor="ctr"/>
                </a:tc>
                <a:extLst>
                  <a:ext uri="{0D108BD9-81ED-4DB2-BD59-A6C34878D82A}">
                    <a16:rowId xmlns:a16="http://schemas.microsoft.com/office/drawing/2014/main" val="1795689030"/>
                  </a:ext>
                </a:extLst>
              </a:tr>
              <a:tr h="272054">
                <a:tc>
                  <a:txBody>
                    <a:bodyPr/>
                    <a:lstStyle/>
                    <a:p>
                      <a:endParaRPr/>
                    </a:p>
                  </a:txBody>
                  <a:tcPr marL="9525" marR="9525" marT="9525" marB="0" anchor="b"/>
                </a:tc>
                <a:tc gridSpan="2">
                  <a:txBody>
                    <a:bodyPr/>
                    <a:lstStyle/>
                    <a:p>
                      <a:pPr algn="ctr" fontAlgn="b"/>
                      <a:r>
                        <a:rPr lang="en-US" sz="1800" b="1" i="0" u="none" strike="noStrike" baseline="0">
                          <a:solidFill>
                            <a:srgbClr val="000000"/>
                          </a:solidFill>
                          <a:effectLst/>
                          <a:latin typeface="+mn-lt"/>
                        </a:rPr>
                        <a:t>6,087</a:t>
                      </a:r>
                    </a:p>
                  </a:txBody>
                  <a:tcPr marL="9525" marR="9525" marT="9525" marB="0" anchor="b"/>
                </a:tc>
                <a:tc hMerge="1">
                  <a:txBody>
                    <a:bodyPr/>
                    <a:lstStyle/>
                    <a:p>
                      <a:endParaRPr/>
                    </a:p>
                  </a:txBody>
                  <a:tcPr marL="9525" marR="9525" marT="9525" marB="0" anchor="b"/>
                </a:tc>
                <a:tc gridSpan="2">
                  <a:txBody>
                    <a:bodyPr/>
                    <a:lstStyle/>
                    <a:p>
                      <a:pPr algn="ctr" fontAlgn="b"/>
                      <a:r>
                        <a:rPr lang="en-US" sz="1800" b="1" i="1" u="none" strike="noStrike" baseline="0">
                          <a:solidFill>
                            <a:schemeClr val="tx1"/>
                          </a:solidFill>
                          <a:effectLst/>
                          <a:latin typeface="+mn-lt"/>
                        </a:rPr>
                        <a:t>6,310</a:t>
                      </a:r>
                    </a:p>
                  </a:txBody>
                  <a:tcPr marL="9525" marR="9525" marT="9525" marB="0" anchor="b"/>
                </a:tc>
                <a:tc hMerge="1">
                  <a:txBody>
                    <a:bodyPr/>
                    <a:lstStyle/>
                    <a:p>
                      <a:endParaRPr/>
                    </a:p>
                  </a:txBody>
                  <a:tcPr marL="9525" marR="9525" marT="9525" marB="0" anchor="b"/>
                </a:tc>
                <a:tc gridSpan="2">
                  <a:txBody>
                    <a:bodyPr/>
                    <a:lstStyle/>
                    <a:p>
                      <a:pPr algn="ctr" fontAlgn="b"/>
                      <a:r>
                        <a:rPr lang="en-US" sz="1800" b="1" i="1" u="none" strike="noStrike" baseline="0">
                          <a:solidFill>
                            <a:schemeClr val="tx1"/>
                          </a:solidFill>
                          <a:effectLst/>
                          <a:latin typeface="+mn-lt"/>
                        </a:rPr>
                        <a:t>3.7%</a:t>
                      </a:r>
                    </a:p>
                  </a:txBody>
                  <a:tcPr marL="9525" marR="9525" marT="9525" marB="0" anchor="b"/>
                </a:tc>
                <a:tc hMerge="1">
                  <a:txBody>
                    <a:bodyPr/>
                    <a:lstStyle/>
                    <a:p>
                      <a:pPr algn="ctr" fontAlgn="ctr"/>
                      <a:endParaRPr lang="en-US" sz="18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619789183"/>
                  </a:ext>
                </a:extLst>
              </a:tr>
            </a:tbl>
          </a:graphicData>
        </a:graphic>
      </p:graphicFrame>
      <p:sp>
        <p:nvSpPr>
          <p:cNvPr id="3" name="Rectangle 2">
            <a:extLst>
              <a:ext uri="{FF2B5EF4-FFF2-40B4-BE49-F238E27FC236}">
                <a16:creationId xmlns:a16="http://schemas.microsoft.com/office/drawing/2014/main" id="{2C295C43-272C-AC4E-1D2F-A40DC5F32989}"/>
              </a:ext>
              <a:ext uri="{C183D7F6-B498-43B3-948B-1728B52AA6E4}">
                <adec:decorative xmlns:adec="http://schemas.microsoft.com/office/drawing/2017/decorative" val="1"/>
              </a:ext>
            </a:extLst>
          </p:cNvPr>
          <p:cNvSpPr/>
          <p:nvPr/>
        </p:nvSpPr>
        <p:spPr>
          <a:xfrm>
            <a:off x="7036120" y="123093"/>
            <a:ext cx="1916723" cy="4304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C2EACFC-11FD-8C51-9F44-7101B76CCF46}"/>
              </a:ext>
              <a:ext uri="{C183D7F6-B498-43B3-948B-1728B52AA6E4}">
                <adec:decorative xmlns:adec="http://schemas.microsoft.com/office/drawing/2017/decorative" val="1"/>
              </a:ext>
            </a:extLst>
          </p:cNvPr>
          <p:cNvSpPr/>
          <p:nvPr/>
        </p:nvSpPr>
        <p:spPr>
          <a:xfrm>
            <a:off x="5147991" y="123093"/>
            <a:ext cx="1916723" cy="43047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27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CA30-E528-2478-41F6-2B99A537B93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331D42E-20F0-85C9-5375-DAD2D73A56DC}"/>
              </a:ext>
            </a:extLst>
          </p:cNvPr>
          <p:cNvSpPr txBox="1">
            <a:spLocks noGrp="1"/>
          </p:cNvSpPr>
          <p:nvPr>
            <p:ph type="title" idx="4294967295"/>
          </p:nvPr>
        </p:nvSpPr>
        <p:spPr>
          <a:xfrm>
            <a:off x="215847" y="215555"/>
            <a:ext cx="357822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Fall ‘23 Enrollment</a:t>
            </a:r>
          </a:p>
        </p:txBody>
      </p:sp>
      <p:pic>
        <p:nvPicPr>
          <p:cNvPr id="4" name="Picture 3" descr="A pie chart depicting the enrollment numbers of master's students by all the different schools and college at the University of Connecticut">
            <a:extLst>
              <a:ext uri="{FF2B5EF4-FFF2-40B4-BE49-F238E27FC236}">
                <a16:creationId xmlns:a16="http://schemas.microsoft.com/office/drawing/2014/main" id="{8181CE85-C1CA-577D-791D-83EA5B0CC9C0}"/>
              </a:ext>
            </a:extLst>
          </p:cNvPr>
          <p:cNvPicPr>
            <a:picLocks noChangeAspect="1"/>
          </p:cNvPicPr>
          <p:nvPr/>
        </p:nvPicPr>
        <p:blipFill>
          <a:blip r:embed="rId3"/>
          <a:srcRect l="37886" t="8654"/>
          <a:stretch/>
        </p:blipFill>
        <p:spPr>
          <a:xfrm>
            <a:off x="88234" y="971548"/>
            <a:ext cx="3315514" cy="3341076"/>
          </a:xfrm>
          <a:prstGeom prst="rect">
            <a:avLst/>
          </a:prstGeom>
        </p:spPr>
      </p:pic>
      <p:sp>
        <p:nvSpPr>
          <p:cNvPr id="9" name="TextBox 8">
            <a:extLst>
              <a:ext uri="{FF2B5EF4-FFF2-40B4-BE49-F238E27FC236}">
                <a16:creationId xmlns:a16="http://schemas.microsoft.com/office/drawing/2014/main" id="{BB9A5178-A85C-83C6-6179-492030D64CA5}"/>
              </a:ext>
            </a:extLst>
          </p:cNvPr>
          <p:cNvSpPr txBox="1"/>
          <p:nvPr/>
        </p:nvSpPr>
        <p:spPr>
          <a:xfrm>
            <a:off x="88234" y="3974070"/>
            <a:ext cx="964431"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Master’s</a:t>
            </a:r>
          </a:p>
        </p:txBody>
      </p:sp>
      <p:pic>
        <p:nvPicPr>
          <p:cNvPr id="12" name="Picture 11" descr="A pie chart depicting enrollment numbers of doctoral students by all the different schools/colleges at the University of Connecticut">
            <a:extLst>
              <a:ext uri="{FF2B5EF4-FFF2-40B4-BE49-F238E27FC236}">
                <a16:creationId xmlns:a16="http://schemas.microsoft.com/office/drawing/2014/main" id="{FFCEA8EB-87C2-4171-C06A-3023B59CE73A}"/>
              </a:ext>
            </a:extLst>
          </p:cNvPr>
          <p:cNvPicPr>
            <a:picLocks noChangeAspect="1"/>
          </p:cNvPicPr>
          <p:nvPr/>
        </p:nvPicPr>
        <p:blipFill>
          <a:blip r:embed="rId4"/>
          <a:stretch>
            <a:fillRect/>
          </a:stretch>
        </p:blipFill>
        <p:spPr>
          <a:xfrm>
            <a:off x="3703637" y="655024"/>
            <a:ext cx="5361235" cy="3657600"/>
          </a:xfrm>
          <a:prstGeom prst="rect">
            <a:avLst/>
          </a:prstGeom>
        </p:spPr>
      </p:pic>
      <p:sp>
        <p:nvSpPr>
          <p:cNvPr id="10" name="TextBox 9">
            <a:extLst>
              <a:ext uri="{FF2B5EF4-FFF2-40B4-BE49-F238E27FC236}">
                <a16:creationId xmlns:a16="http://schemas.microsoft.com/office/drawing/2014/main" id="{1CDF3821-AC4C-E055-E94A-3B1AEE9FFBAE}"/>
              </a:ext>
            </a:extLst>
          </p:cNvPr>
          <p:cNvSpPr txBox="1"/>
          <p:nvPr/>
        </p:nvSpPr>
        <p:spPr>
          <a:xfrm>
            <a:off x="8117177" y="3974070"/>
            <a:ext cx="947695"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Doctoral</a:t>
            </a:r>
          </a:p>
        </p:txBody>
      </p:sp>
    </p:spTree>
    <p:extLst>
      <p:ext uri="{BB962C8B-B14F-4D97-AF65-F5344CB8AC3E}">
        <p14:creationId xmlns:p14="http://schemas.microsoft.com/office/powerpoint/2010/main" val="360120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1E35-A84A-7FA7-4C34-DB22A9F1ED8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3990CBB-5473-6871-0BD0-25A8BF4C9CEC}"/>
              </a:ext>
            </a:extLst>
          </p:cNvPr>
          <p:cNvSpPr txBox="1">
            <a:spLocks noGrp="1"/>
          </p:cNvSpPr>
          <p:nvPr>
            <p:ph type="title" idx="4294967295"/>
          </p:nvPr>
        </p:nvSpPr>
        <p:spPr>
          <a:xfrm>
            <a:off x="215847" y="215555"/>
            <a:ext cx="3578224"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Fall ‘24 Enrollment</a:t>
            </a:r>
          </a:p>
        </p:txBody>
      </p:sp>
      <p:sp>
        <p:nvSpPr>
          <p:cNvPr id="16" name="TextBox 15">
            <a:extLst>
              <a:ext uri="{FF2B5EF4-FFF2-40B4-BE49-F238E27FC236}">
                <a16:creationId xmlns:a16="http://schemas.microsoft.com/office/drawing/2014/main" id="{B89BC141-4A16-D5A9-A942-4BFDA0E3F924}"/>
              </a:ext>
            </a:extLst>
          </p:cNvPr>
          <p:cNvSpPr txBox="1"/>
          <p:nvPr/>
        </p:nvSpPr>
        <p:spPr>
          <a:xfrm>
            <a:off x="107954" y="3986158"/>
            <a:ext cx="964431"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Master’s</a:t>
            </a:r>
          </a:p>
        </p:txBody>
      </p:sp>
      <p:pic>
        <p:nvPicPr>
          <p:cNvPr id="7" name="Picture 6" descr="A pie chart depicting the Fall 2024 enrollment of master's students by all the schools and colleges at the University of Connecticut">
            <a:extLst>
              <a:ext uri="{FF2B5EF4-FFF2-40B4-BE49-F238E27FC236}">
                <a16:creationId xmlns:a16="http://schemas.microsoft.com/office/drawing/2014/main" id="{6BA812C9-2C1D-5D2F-B03C-206F012F1113}"/>
              </a:ext>
            </a:extLst>
          </p:cNvPr>
          <p:cNvPicPr>
            <a:picLocks noChangeAspect="1"/>
          </p:cNvPicPr>
          <p:nvPr/>
        </p:nvPicPr>
        <p:blipFill>
          <a:blip r:embed="rId3"/>
          <a:srcRect l="37966" t="11057"/>
          <a:stretch/>
        </p:blipFill>
        <p:spPr>
          <a:xfrm>
            <a:off x="107954" y="1071558"/>
            <a:ext cx="3315514" cy="3253154"/>
          </a:xfrm>
          <a:prstGeom prst="rect">
            <a:avLst/>
          </a:prstGeom>
        </p:spPr>
      </p:pic>
      <p:pic>
        <p:nvPicPr>
          <p:cNvPr id="4" name="Picture 3">
            <a:extLst>
              <a:ext uri="{FF2B5EF4-FFF2-40B4-BE49-F238E27FC236}">
                <a16:creationId xmlns:a16="http://schemas.microsoft.com/office/drawing/2014/main" id="{4C0A9B6B-836F-6163-8CDF-C7E2AA377863}"/>
              </a:ext>
              <a:ext uri="{C183D7F6-B498-43B3-948B-1728B52AA6E4}">
                <adec:decorative xmlns:adec="http://schemas.microsoft.com/office/drawing/2017/decorative" val="1"/>
              </a:ext>
            </a:extLst>
          </p:cNvPr>
          <p:cNvPicPr>
            <a:picLocks noChangeAspect="1"/>
          </p:cNvPicPr>
          <p:nvPr/>
        </p:nvPicPr>
        <p:blipFill>
          <a:blip r:embed="rId4"/>
          <a:srcRect l="37886" t="8654"/>
          <a:stretch/>
        </p:blipFill>
        <p:spPr>
          <a:xfrm>
            <a:off x="175846" y="983636"/>
            <a:ext cx="3315514" cy="3341076"/>
          </a:xfrm>
          <a:prstGeom prst="rect">
            <a:avLst/>
          </a:prstGeom>
        </p:spPr>
      </p:pic>
      <p:sp>
        <p:nvSpPr>
          <p:cNvPr id="10" name="TextBox 9">
            <a:extLst>
              <a:ext uri="{FF2B5EF4-FFF2-40B4-BE49-F238E27FC236}">
                <a16:creationId xmlns:a16="http://schemas.microsoft.com/office/drawing/2014/main" id="{40CBD0FB-53F6-5FBB-3ADE-226AFB73AF0F}"/>
              </a:ext>
            </a:extLst>
          </p:cNvPr>
          <p:cNvSpPr txBox="1"/>
          <p:nvPr/>
        </p:nvSpPr>
        <p:spPr>
          <a:xfrm>
            <a:off x="8196305" y="3833758"/>
            <a:ext cx="947695"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Doctoral</a:t>
            </a:r>
          </a:p>
        </p:txBody>
      </p:sp>
      <p:pic>
        <p:nvPicPr>
          <p:cNvPr id="13" name="Picture 12" descr="A pie chart depicting the Fall 2024 enrollment of doctoral students by all the schools and colleges at the University of Connecticut">
            <a:extLst>
              <a:ext uri="{FF2B5EF4-FFF2-40B4-BE49-F238E27FC236}">
                <a16:creationId xmlns:a16="http://schemas.microsoft.com/office/drawing/2014/main" id="{2AA821BB-63E6-109E-B366-706E4BBC8F70}"/>
              </a:ext>
            </a:extLst>
          </p:cNvPr>
          <p:cNvPicPr>
            <a:picLocks noChangeAspect="1"/>
          </p:cNvPicPr>
          <p:nvPr/>
        </p:nvPicPr>
        <p:blipFill>
          <a:blip r:embed="rId5"/>
          <a:stretch>
            <a:fillRect/>
          </a:stretch>
        </p:blipFill>
        <p:spPr>
          <a:xfrm>
            <a:off x="3704231" y="658320"/>
            <a:ext cx="5354782" cy="3657600"/>
          </a:xfrm>
          <a:prstGeom prst="rect">
            <a:avLst/>
          </a:prstGeom>
        </p:spPr>
      </p:pic>
      <p:sp>
        <p:nvSpPr>
          <p:cNvPr id="17" name="TextBox 16">
            <a:extLst>
              <a:ext uri="{FF2B5EF4-FFF2-40B4-BE49-F238E27FC236}">
                <a16:creationId xmlns:a16="http://schemas.microsoft.com/office/drawing/2014/main" id="{02930EAF-394A-38E5-B205-28DB6B473211}"/>
              </a:ext>
              <a:ext uri="{C183D7F6-B498-43B3-948B-1728B52AA6E4}">
                <adec:decorative xmlns:adec="http://schemas.microsoft.com/office/drawing/2017/decorative" val="1"/>
              </a:ext>
            </a:extLst>
          </p:cNvPr>
          <p:cNvSpPr txBox="1"/>
          <p:nvPr/>
        </p:nvSpPr>
        <p:spPr>
          <a:xfrm>
            <a:off x="8111318" y="3977366"/>
            <a:ext cx="947695" cy="338554"/>
          </a:xfrm>
          <a:prstGeom prst="rect">
            <a:avLst/>
          </a:prstGeom>
          <a:noFill/>
        </p:spPr>
        <p:txBody>
          <a:bodyPr wrap="none" rtlCol="0">
            <a:spAutoFit/>
          </a:bodyPr>
          <a:lstStyle/>
          <a:p>
            <a:r>
              <a:rPr lang="en-US" sz="1600">
                <a:latin typeface="Arial" panose="020B0604020202020204" pitchFamily="34" charset="0"/>
                <a:cs typeface="Arial" panose="020B0604020202020204" pitchFamily="34" charset="0"/>
              </a:rPr>
              <a:t>Doctoral</a:t>
            </a:r>
          </a:p>
        </p:txBody>
      </p:sp>
    </p:spTree>
    <p:extLst>
      <p:ext uri="{BB962C8B-B14F-4D97-AF65-F5344CB8AC3E}">
        <p14:creationId xmlns:p14="http://schemas.microsoft.com/office/powerpoint/2010/main" val="180859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763FF-956C-B45D-674D-2FD4FEED03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84CA8-21B9-8424-4D7B-616C86CA3927}"/>
              </a:ext>
            </a:extLst>
          </p:cNvPr>
          <p:cNvSpPr>
            <a:spLocks noGrp="1"/>
          </p:cNvSpPr>
          <p:nvPr>
            <p:ph type="title" idx="4294967295"/>
          </p:nvPr>
        </p:nvSpPr>
        <p:spPr>
          <a:xfrm>
            <a:off x="457200" y="-857250"/>
            <a:ext cx="8229600" cy="857250"/>
          </a:xfrm>
        </p:spPr>
        <p:txBody>
          <a:bodyPr vert="horz" lIns="91440" tIns="45720" rIns="91440" bIns="45720" rtlCol="0" anchor="b">
            <a:normAutofit fontScale="90000"/>
          </a:bodyPr>
          <a:lstStyle/>
          <a:p>
            <a:r>
              <a:rPr lang="en-US"/>
              <a:t>Race &amp; Ethnicity and gender identity of graduate students</a:t>
            </a:r>
          </a:p>
        </p:txBody>
      </p:sp>
      <p:graphicFrame>
        <p:nvGraphicFramePr>
          <p:cNvPr id="4" name="Table 3">
            <a:extLst>
              <a:ext uri="{FF2B5EF4-FFF2-40B4-BE49-F238E27FC236}">
                <a16:creationId xmlns:a16="http://schemas.microsoft.com/office/drawing/2014/main" id="{30D0ECDD-EE07-F758-B5C1-A4D2A2A16283}"/>
              </a:ext>
            </a:extLst>
          </p:cNvPr>
          <p:cNvGraphicFramePr>
            <a:graphicFrameLocks noGrp="1"/>
          </p:cNvGraphicFramePr>
          <p:nvPr>
            <p:extLst>
              <p:ext uri="{D42A27DB-BD31-4B8C-83A1-F6EECF244321}">
                <p14:modId xmlns:p14="http://schemas.microsoft.com/office/powerpoint/2010/main" val="1431880767"/>
              </p:ext>
            </p:extLst>
          </p:nvPr>
        </p:nvGraphicFramePr>
        <p:xfrm>
          <a:off x="87923" y="254977"/>
          <a:ext cx="8976946" cy="4128135"/>
        </p:xfrm>
        <a:graphic>
          <a:graphicData uri="http://schemas.openxmlformats.org/drawingml/2006/table">
            <a:tbl>
              <a:tblPr firstRow="1">
                <a:tableStyleId>{5C22544A-7EE6-4342-B048-85BDC9FD1C3A}</a:tableStyleId>
              </a:tblPr>
              <a:tblGrid>
                <a:gridCol w="3642927">
                  <a:extLst>
                    <a:ext uri="{9D8B030D-6E8A-4147-A177-3AD203B41FA5}">
                      <a16:colId xmlns:a16="http://schemas.microsoft.com/office/drawing/2014/main" val="1488683112"/>
                    </a:ext>
                  </a:extLst>
                </a:gridCol>
                <a:gridCol w="1877336">
                  <a:extLst>
                    <a:ext uri="{9D8B030D-6E8A-4147-A177-3AD203B41FA5}">
                      <a16:colId xmlns:a16="http://schemas.microsoft.com/office/drawing/2014/main" val="3001588618"/>
                    </a:ext>
                  </a:extLst>
                </a:gridCol>
                <a:gridCol w="1907135">
                  <a:extLst>
                    <a:ext uri="{9D8B030D-6E8A-4147-A177-3AD203B41FA5}">
                      <a16:colId xmlns:a16="http://schemas.microsoft.com/office/drawing/2014/main" val="760249236"/>
                    </a:ext>
                  </a:extLst>
                </a:gridCol>
                <a:gridCol w="1549548">
                  <a:extLst>
                    <a:ext uri="{9D8B030D-6E8A-4147-A177-3AD203B41FA5}">
                      <a16:colId xmlns:a16="http://schemas.microsoft.com/office/drawing/2014/main" val="3750670733"/>
                    </a:ext>
                  </a:extLst>
                </a:gridCol>
              </a:tblGrid>
              <a:tr h="305866">
                <a:tc>
                  <a:txBody>
                    <a:bodyPr/>
                    <a:lstStyle/>
                    <a:p>
                      <a:pPr algn="l" fontAlgn="b"/>
                      <a:r>
                        <a:rPr lang="en-US" sz="2400" u="none" strike="noStrike">
                          <a:solidFill>
                            <a:schemeClr val="bg1"/>
                          </a:solidFill>
                          <a:effectLst/>
                        </a:rPr>
                        <a:t>Race &amp; Ethnicity</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Male</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Female</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Total</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extLst>
                  <a:ext uri="{0D108BD9-81ED-4DB2-BD59-A6C34878D82A}">
                    <a16:rowId xmlns:a16="http://schemas.microsoft.com/office/drawing/2014/main" val="3814892944"/>
                  </a:ext>
                </a:extLst>
              </a:tr>
              <a:tr h="305866">
                <a:tc>
                  <a:txBody>
                    <a:bodyPr/>
                    <a:lstStyle/>
                    <a:p>
                      <a:pPr algn="l" fontAlgn="b"/>
                      <a:r>
                        <a:rPr lang="en-US" sz="2400" u="none" strike="noStrike">
                          <a:effectLst/>
                        </a:rPr>
                        <a:t>Asian American</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211</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237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448</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659604456"/>
                  </a:ext>
                </a:extLst>
              </a:tr>
              <a:tr h="305866">
                <a:tc>
                  <a:txBody>
                    <a:bodyPr/>
                    <a:lstStyle/>
                    <a:p>
                      <a:pPr algn="l" fontAlgn="b"/>
                      <a:r>
                        <a:rPr lang="en-US" sz="2400" u="none" strike="noStrike">
                          <a:effectLst/>
                        </a:rPr>
                        <a:t>Black</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119</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240</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359</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347470775"/>
                  </a:ext>
                </a:extLst>
              </a:tr>
              <a:tr h="305866">
                <a:tc>
                  <a:txBody>
                    <a:bodyPr/>
                    <a:lstStyle/>
                    <a:p>
                      <a:pPr algn="l" fontAlgn="b"/>
                      <a:r>
                        <a:rPr lang="en-US" sz="2400" u="none" strike="noStrike">
                          <a:effectLst/>
                        </a:rPr>
                        <a:t>Hawaiian/Pacific Islander</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2</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05244399"/>
                  </a:ext>
                </a:extLst>
              </a:tr>
              <a:tr h="305866">
                <a:tc>
                  <a:txBody>
                    <a:bodyPr/>
                    <a:lstStyle/>
                    <a:p>
                      <a:pPr algn="l" fontAlgn="b"/>
                      <a:r>
                        <a:rPr lang="en-US" sz="2400" u="none" strike="noStrike">
                          <a:effectLst/>
                        </a:rPr>
                        <a:t>Hispanic/Latino</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253</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382</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635</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03948988"/>
                  </a:ext>
                </a:extLst>
              </a:tr>
              <a:tr h="305866">
                <a:tc>
                  <a:txBody>
                    <a:bodyPr/>
                    <a:lstStyle/>
                    <a:p>
                      <a:pPr algn="l" fontAlgn="b"/>
                      <a:r>
                        <a:rPr lang="en-US" sz="2400" u="none" strike="noStrike">
                          <a:effectLst/>
                        </a:rPr>
                        <a:t>International</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937</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762</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1699</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68307376"/>
                  </a:ext>
                </a:extLst>
              </a:tr>
              <a:tr h="305866">
                <a:tc>
                  <a:txBody>
                    <a:bodyPr/>
                    <a:lstStyle/>
                    <a:p>
                      <a:pPr algn="l" fontAlgn="b"/>
                      <a:r>
                        <a:rPr lang="en-US" sz="2400" u="none" strike="noStrike">
                          <a:effectLst/>
                        </a:rPr>
                        <a:t>Native American</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3</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3</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39347022"/>
                  </a:ext>
                </a:extLst>
              </a:tr>
              <a:tr h="305866">
                <a:tc>
                  <a:txBody>
                    <a:bodyPr/>
                    <a:lstStyle/>
                    <a:p>
                      <a:pPr algn="l" fontAlgn="b"/>
                      <a:r>
                        <a:rPr lang="en-US" sz="2400" u="none" strike="noStrike">
                          <a:effectLst/>
                        </a:rPr>
                        <a:t>Two or More Races</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86</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104</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190</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879101589"/>
                  </a:ext>
                </a:extLst>
              </a:tr>
              <a:tr h="305866">
                <a:tc>
                  <a:txBody>
                    <a:bodyPr/>
                    <a:lstStyle/>
                    <a:p>
                      <a:pPr algn="l" fontAlgn="b"/>
                      <a:r>
                        <a:rPr lang="en-US" sz="2400" u="none" strike="noStrike">
                          <a:effectLst/>
                        </a:rPr>
                        <a:t>Unknown</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52</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71</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123</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6985408"/>
                  </a:ext>
                </a:extLst>
              </a:tr>
              <a:tr h="305866">
                <a:tc>
                  <a:txBody>
                    <a:bodyPr/>
                    <a:lstStyle/>
                    <a:p>
                      <a:pPr algn="l" fontAlgn="b"/>
                      <a:r>
                        <a:rPr lang="en-US" sz="2400" u="none" strike="noStrike">
                          <a:effectLst/>
                        </a:rPr>
                        <a:t>White</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1394</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1875</a:t>
                      </a:r>
                      <a:endParaRPr lang="en-US" sz="24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n-US" sz="2400" u="none" strike="noStrike">
                          <a:effectLst/>
                        </a:rPr>
                        <a:t>3269</a:t>
                      </a:r>
                      <a:endParaRPr lang="en-US" sz="24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238380610"/>
                  </a:ext>
                </a:extLst>
              </a:tr>
              <a:tr h="305866">
                <a:tc>
                  <a:txBody>
                    <a:bodyPr/>
                    <a:lstStyle/>
                    <a:p>
                      <a:pPr algn="l" fontAlgn="b"/>
                      <a:r>
                        <a:rPr lang="en-US" sz="2400" u="none" strike="noStrike">
                          <a:solidFill>
                            <a:schemeClr val="bg1"/>
                          </a:solidFill>
                          <a:effectLst/>
                        </a:rPr>
                        <a:t>PRELIMINARY ESTIMATE</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3053</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3675</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tc>
                  <a:txBody>
                    <a:bodyPr/>
                    <a:lstStyle/>
                    <a:p>
                      <a:pPr algn="ctr" fontAlgn="b"/>
                      <a:r>
                        <a:rPr lang="en-US" sz="2400" u="none" strike="noStrike">
                          <a:solidFill>
                            <a:schemeClr val="bg1"/>
                          </a:solidFill>
                          <a:effectLst/>
                        </a:rPr>
                        <a:t>6728</a:t>
                      </a:r>
                      <a:endParaRPr lang="en-US" sz="2400" b="1" i="0" u="none" strike="noStrike">
                        <a:solidFill>
                          <a:schemeClr val="bg1"/>
                        </a:solidFill>
                        <a:effectLst/>
                        <a:latin typeface="Aptos Narrow" panose="020B0004020202020204" pitchFamily="34" charset="0"/>
                      </a:endParaRPr>
                    </a:p>
                  </a:txBody>
                  <a:tcPr marL="9525" marR="9525" marT="9525" marB="0" anchor="b">
                    <a:solidFill>
                      <a:schemeClr val="accent1"/>
                    </a:solidFill>
                  </a:tcPr>
                </a:tc>
                <a:extLst>
                  <a:ext uri="{0D108BD9-81ED-4DB2-BD59-A6C34878D82A}">
                    <a16:rowId xmlns:a16="http://schemas.microsoft.com/office/drawing/2014/main" val="3776676643"/>
                  </a:ext>
                </a:extLst>
              </a:tr>
            </a:tbl>
          </a:graphicData>
        </a:graphic>
      </p:graphicFrame>
    </p:spTree>
    <p:extLst>
      <p:ext uri="{BB962C8B-B14F-4D97-AF65-F5344CB8AC3E}">
        <p14:creationId xmlns:p14="http://schemas.microsoft.com/office/powerpoint/2010/main" val="37223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blue pie chart breaking down the racial make-up of graduate students at the University of Connecticut">
            <a:extLst>
              <a:ext uri="{FF2B5EF4-FFF2-40B4-BE49-F238E27FC236}">
                <a16:creationId xmlns:a16="http://schemas.microsoft.com/office/drawing/2014/main" id="{1D7E8186-C1B9-E254-8DFF-D8D945F4607B}"/>
              </a:ext>
            </a:extLst>
          </p:cNvPr>
          <p:cNvPicPr>
            <a:picLocks noChangeAspect="1"/>
          </p:cNvPicPr>
          <p:nvPr/>
        </p:nvPicPr>
        <p:blipFill>
          <a:blip r:embed="rId3"/>
          <a:srcRect r="3430"/>
          <a:stretch/>
        </p:blipFill>
        <p:spPr>
          <a:xfrm>
            <a:off x="3499338" y="79128"/>
            <a:ext cx="5512775" cy="4008338"/>
          </a:xfrm>
          <a:prstGeom prst="rect">
            <a:avLst/>
          </a:prstGeom>
          <a:ln>
            <a:solidFill>
              <a:schemeClr val="accent1">
                <a:shade val="95000"/>
                <a:satMod val="105000"/>
              </a:schemeClr>
            </a:solidFill>
          </a:ln>
        </p:spPr>
      </p:pic>
      <p:pic>
        <p:nvPicPr>
          <p:cNvPr id="9" name="Picture 8" descr="A pie chart breaking down the make-up of domestic and international graduate students at the University of Connecticut">
            <a:extLst>
              <a:ext uri="{FF2B5EF4-FFF2-40B4-BE49-F238E27FC236}">
                <a16:creationId xmlns:a16="http://schemas.microsoft.com/office/drawing/2014/main" id="{CD758C78-089D-0113-9A86-6AB2F01BEDA7}"/>
              </a:ext>
            </a:extLst>
          </p:cNvPr>
          <p:cNvPicPr>
            <a:picLocks noChangeAspect="1"/>
          </p:cNvPicPr>
          <p:nvPr/>
        </p:nvPicPr>
        <p:blipFill>
          <a:blip r:embed="rId4">
            <a:clrChange>
              <a:clrFrom>
                <a:srgbClr val="FFFFFF"/>
              </a:clrFrom>
              <a:clrTo>
                <a:srgbClr val="FFFFFF">
                  <a:alpha val="0"/>
                </a:srgbClr>
              </a:clrTo>
            </a:clrChange>
          </a:blip>
          <a:srcRect l="9740" t="-1" r="2811" b="1378"/>
          <a:stretch/>
        </p:blipFill>
        <p:spPr>
          <a:xfrm>
            <a:off x="1319561" y="1714500"/>
            <a:ext cx="2723417" cy="2705393"/>
          </a:xfrm>
          <a:prstGeom prst="rect">
            <a:avLst/>
          </a:prstGeom>
        </p:spPr>
      </p:pic>
      <p:pic>
        <p:nvPicPr>
          <p:cNvPr id="13" name="Picture 12" descr="A pie chart breaking down the make-up of male and female graduate students at the University of Connecticut">
            <a:extLst>
              <a:ext uri="{FF2B5EF4-FFF2-40B4-BE49-F238E27FC236}">
                <a16:creationId xmlns:a16="http://schemas.microsoft.com/office/drawing/2014/main" id="{B5AB5254-2E49-0ECF-3D97-7D2E72A553D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9898" y="-78249"/>
            <a:ext cx="2645664" cy="2560320"/>
          </a:xfrm>
          <a:prstGeom prst="rect">
            <a:avLst/>
          </a:prstGeom>
        </p:spPr>
      </p:pic>
      <p:sp>
        <p:nvSpPr>
          <p:cNvPr id="3" name="Title 2">
            <a:extLst>
              <a:ext uri="{FF2B5EF4-FFF2-40B4-BE49-F238E27FC236}">
                <a16:creationId xmlns:a16="http://schemas.microsoft.com/office/drawing/2014/main" id="{2AF9F7BE-ABCA-72D4-393A-3FF2D7F0ADFC}"/>
              </a:ext>
            </a:extLst>
          </p:cNvPr>
          <p:cNvSpPr>
            <a:spLocks noGrp="1"/>
          </p:cNvSpPr>
          <p:nvPr>
            <p:ph type="title"/>
          </p:nvPr>
        </p:nvSpPr>
        <p:spPr>
          <a:xfrm>
            <a:off x="457200" y="-857250"/>
            <a:ext cx="8229600" cy="857250"/>
          </a:xfrm>
        </p:spPr>
        <p:txBody>
          <a:bodyPr vert="horz" lIns="91440" tIns="45720" rIns="91440" bIns="45720" rtlCol="0" anchor="b">
            <a:normAutofit fontScale="90000"/>
          </a:bodyPr>
          <a:lstStyle/>
          <a:p>
            <a:r>
              <a:rPr lang="en-US"/>
              <a:t>Race &amp; Ethnicity and gender identity of graduate students (continued)</a:t>
            </a:r>
          </a:p>
        </p:txBody>
      </p:sp>
    </p:spTree>
    <p:extLst>
      <p:ext uri="{BB962C8B-B14F-4D97-AF65-F5344CB8AC3E}">
        <p14:creationId xmlns:p14="http://schemas.microsoft.com/office/powerpoint/2010/main" val="373810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ED272-D56E-F46C-49C1-833103758F1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A49B61B-432D-0CE2-BA94-9B455FD61EA5}"/>
              </a:ext>
            </a:extLst>
          </p:cNvPr>
          <p:cNvSpPr txBox="1">
            <a:spLocks noGrp="1"/>
          </p:cNvSpPr>
          <p:nvPr>
            <p:ph type="title" idx="4294967295"/>
          </p:nvPr>
        </p:nvSpPr>
        <p:spPr>
          <a:xfrm>
            <a:off x="1032163" y="1967346"/>
            <a:ext cx="7079673"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Arial"/>
                <a:ea typeface="+mj-ea"/>
                <a:cs typeface="Arial"/>
              </a:rPr>
              <a:t>1. A little about me…</a:t>
            </a:r>
          </a:p>
        </p:txBody>
      </p:sp>
    </p:spTree>
    <p:extLst>
      <p:ext uri="{BB962C8B-B14F-4D97-AF65-F5344CB8AC3E}">
        <p14:creationId xmlns:p14="http://schemas.microsoft.com/office/powerpoint/2010/main" val="3912954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EB565-BB17-672D-4E4B-633BB55C087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2DF3B4C-0AD2-3DD2-E296-2F96633FFA51}"/>
              </a:ext>
            </a:extLst>
          </p:cNvPr>
          <p:cNvSpPr txBox="1">
            <a:spLocks noGrp="1"/>
          </p:cNvSpPr>
          <p:nvPr>
            <p:ph type="title" idx="4294967295"/>
          </p:nvPr>
        </p:nvSpPr>
        <p:spPr>
          <a:xfrm>
            <a:off x="1032163" y="1967346"/>
            <a:ext cx="7079673"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Arial"/>
                <a:ea typeface="+mj-ea"/>
                <a:cs typeface="Arial"/>
              </a:rPr>
              <a:t>4. Challenges, Opportunities, Vision</a:t>
            </a:r>
          </a:p>
        </p:txBody>
      </p:sp>
    </p:spTree>
    <p:extLst>
      <p:ext uri="{BB962C8B-B14F-4D97-AF65-F5344CB8AC3E}">
        <p14:creationId xmlns:p14="http://schemas.microsoft.com/office/powerpoint/2010/main" val="217780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1308A-2DEC-2A4B-18A6-FAA6AC8D42A0}"/>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a:t>A “Students First” Vision</a:t>
            </a:r>
          </a:p>
        </p:txBody>
      </p:sp>
      <p:sp>
        <p:nvSpPr>
          <p:cNvPr id="2" name="Content Placeholder 1">
            <a:extLst>
              <a:ext uri="{FF2B5EF4-FFF2-40B4-BE49-F238E27FC236}">
                <a16:creationId xmlns:a16="http://schemas.microsoft.com/office/drawing/2014/main" id="{72BFAC7D-2396-BA42-8675-77353B8F6F2D}"/>
              </a:ext>
            </a:extLst>
          </p:cNvPr>
          <p:cNvSpPr>
            <a:spLocks noGrp="1"/>
          </p:cNvSpPr>
          <p:nvPr>
            <p:ph sz="half" idx="1"/>
          </p:nvPr>
        </p:nvSpPr>
        <p:spPr>
          <a:xfrm>
            <a:off x="230956" y="102393"/>
            <a:ext cx="8682088" cy="4314332"/>
          </a:xfrm>
        </p:spPr>
        <p:txBody>
          <a:bodyPr>
            <a:noAutofit/>
          </a:bodyPr>
          <a:lstStyle/>
          <a:p>
            <a:pPr marL="0" indent="0">
              <a:buNone/>
            </a:pPr>
            <a:r>
              <a:rPr lang="en-US" sz="1600" b="1">
                <a:solidFill>
                  <a:schemeClr val="tx1"/>
                </a:solidFill>
              </a:rPr>
              <a:t>A “Students First” Vision</a:t>
            </a:r>
          </a:p>
          <a:p>
            <a:r>
              <a:rPr lang="en-US" sz="1600">
                <a:solidFill>
                  <a:schemeClr val="tx1"/>
                </a:solidFill>
              </a:rPr>
              <a:t>Diverse students from around the world choose UConn for their graduate education or post-doctoral training journey.</a:t>
            </a:r>
          </a:p>
          <a:p>
            <a:r>
              <a:rPr lang="en-US" sz="1600">
                <a:solidFill>
                  <a:schemeClr val="tx1"/>
                </a:solidFill>
              </a:rPr>
              <a:t>Students are the informed and empowered CEO of their own graduate/post-doc journey, via:</a:t>
            </a:r>
          </a:p>
          <a:p>
            <a:pPr lvl="1"/>
            <a:r>
              <a:rPr lang="en-US" sz="1600">
                <a:solidFill>
                  <a:schemeClr val="tx1"/>
                </a:solidFill>
              </a:rPr>
              <a:t>Pre-enrollment program info including financials, time-to-degree, and career outcomes;</a:t>
            </a:r>
          </a:p>
          <a:p>
            <a:pPr lvl="1"/>
            <a:r>
              <a:rPr lang="en-US" sz="1600">
                <a:solidFill>
                  <a:schemeClr val="tx1"/>
                </a:solidFill>
              </a:rPr>
              <a:t>Robust on-boarding and first-year experience programming;</a:t>
            </a:r>
          </a:p>
          <a:p>
            <a:pPr lvl="1"/>
            <a:r>
              <a:rPr lang="en-US" sz="1600">
                <a:solidFill>
                  <a:schemeClr val="tx1"/>
                </a:solidFill>
              </a:rPr>
              <a:t>Quality, regular, culturally-competent mentoring and academic assessments annually;</a:t>
            </a:r>
          </a:p>
          <a:p>
            <a:pPr lvl="1"/>
            <a:r>
              <a:rPr lang="en-US" sz="1600">
                <a:solidFill>
                  <a:schemeClr val="tx1"/>
                </a:solidFill>
              </a:rPr>
              <a:t>Co-curricular enrichment and professional development opportunities aligned with student goals that also build community and provide a sense of belonging;</a:t>
            </a:r>
          </a:p>
          <a:p>
            <a:pPr lvl="1"/>
            <a:r>
              <a:rPr lang="en-US" sz="1600">
                <a:solidFill>
                  <a:schemeClr val="tx1"/>
                </a:solidFill>
              </a:rPr>
              <a:t>Robust health and wellness support.</a:t>
            </a:r>
          </a:p>
          <a:p>
            <a:pPr lvl="1"/>
            <a:r>
              <a:rPr lang="en-US" sz="1600">
                <a:solidFill>
                  <a:schemeClr val="tx1"/>
                </a:solidFill>
              </a:rPr>
              <a:t>Exit interview or climate/goals survey, plus ongoing interactions with UConn. </a:t>
            </a:r>
          </a:p>
          <a:p>
            <a:r>
              <a:rPr lang="en-US" sz="1600">
                <a:solidFill>
                  <a:schemeClr val="tx1"/>
                </a:solidFill>
              </a:rPr>
              <a:t>Students have overwhelmingly positive experiences at UConn, excellent outcomes after UConn, and stay invested </a:t>
            </a:r>
            <a:r>
              <a:rPr lang="en-US" sz="1600" i="1">
                <a:solidFill>
                  <a:schemeClr val="tx1"/>
                </a:solidFill>
              </a:rPr>
              <a:t>and invest in </a:t>
            </a:r>
            <a:r>
              <a:rPr lang="en-US" sz="1600">
                <a:solidFill>
                  <a:schemeClr val="tx1"/>
                </a:solidFill>
              </a:rPr>
              <a:t>UConn programs/departments/units in the future</a:t>
            </a:r>
            <a:r>
              <a:rPr lang="en-US" sz="1600"/>
              <a:t>.</a:t>
            </a:r>
          </a:p>
        </p:txBody>
      </p:sp>
      <p:sp>
        <p:nvSpPr>
          <p:cNvPr id="12" name="Slide Number Placeholder 4">
            <a:extLst>
              <a:ext uri="{FF2B5EF4-FFF2-40B4-BE49-F238E27FC236}">
                <a16:creationId xmlns:a16="http://schemas.microsoft.com/office/drawing/2014/main" id="{028A3828-CEDE-402A-8B7A-4D8C17DF1F18}"/>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21</a:t>
            </a:fld>
            <a:endParaRPr lang="en-US"/>
          </a:p>
        </p:txBody>
      </p:sp>
    </p:spTree>
    <p:extLst>
      <p:ext uri="{BB962C8B-B14F-4D97-AF65-F5344CB8AC3E}">
        <p14:creationId xmlns:p14="http://schemas.microsoft.com/office/powerpoint/2010/main" val="905596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a:solidFill>
                  <a:schemeClr val="bg1"/>
                </a:solidFill>
                <a:latin typeface="Arial" panose="020B0604020202020204" pitchFamily="34" charset="0"/>
                <a:cs typeface="Arial" panose="020B0604020202020204" pitchFamily="34" charset="0"/>
              </a:rPr>
              <a:t>Challenges</a:t>
            </a:r>
          </a:p>
        </p:txBody>
      </p:sp>
      <p:sp>
        <p:nvSpPr>
          <p:cNvPr id="4" name="Title 1">
            <a:extLst>
              <a:ext uri="{FF2B5EF4-FFF2-40B4-BE49-F238E27FC236}">
                <a16:creationId xmlns:a16="http://schemas.microsoft.com/office/drawing/2014/main" id="{2F7F93D2-8D60-BC9D-C588-2B79BD7C19DD}"/>
              </a:ext>
              <a:ext uri="{C183D7F6-B498-43B3-948B-1728B52AA6E4}">
                <adec:decorative xmlns:adec="http://schemas.microsoft.com/office/drawing/2017/decorative" val="1"/>
              </a:ext>
            </a:extLst>
          </p:cNvPr>
          <p:cNvSpPr txBox="1">
            <a:spLocks/>
          </p:cNvSpPr>
          <p:nvPr/>
        </p:nvSpPr>
        <p:spPr>
          <a:xfrm>
            <a:off x="457200" y="185903"/>
            <a:ext cx="82296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algn="ctr"/>
            <a:r>
              <a:rPr lang="en-US" sz="3200"/>
              <a:t>Challenges</a:t>
            </a:r>
          </a:p>
        </p:txBody>
      </p:sp>
      <p:sp>
        <p:nvSpPr>
          <p:cNvPr id="2" name="Content Placeholder 1">
            <a:extLst>
              <a:ext uri="{FF2B5EF4-FFF2-40B4-BE49-F238E27FC236}">
                <a16:creationId xmlns:a16="http://schemas.microsoft.com/office/drawing/2014/main" id="{72BFAC7D-2396-BA42-8675-77353B8F6F2D}"/>
              </a:ext>
            </a:extLst>
          </p:cNvPr>
          <p:cNvSpPr>
            <a:spLocks noGrp="1"/>
          </p:cNvSpPr>
          <p:nvPr>
            <p:ph sz="half" idx="1"/>
          </p:nvPr>
        </p:nvSpPr>
        <p:spPr>
          <a:xfrm>
            <a:off x="77493" y="922149"/>
            <a:ext cx="8865030" cy="3666353"/>
          </a:xfrm>
        </p:spPr>
        <p:txBody>
          <a:bodyPr>
            <a:noAutofit/>
          </a:bodyPr>
          <a:lstStyle/>
          <a:p>
            <a:r>
              <a:rPr lang="en-US" sz="1800" u="sng">
                <a:solidFill>
                  <a:schemeClr val="tx1"/>
                </a:solidFill>
              </a:rPr>
              <a:t>Student* Recruiting</a:t>
            </a:r>
            <a:r>
              <a:rPr lang="en-US" sz="1800">
                <a:solidFill>
                  <a:schemeClr val="tx1"/>
                </a:solidFill>
              </a:rPr>
              <a:t>: The U.S. job market is hot. Demand for U.S. grad degrees from abroad (e.g., China) is down. Competition is fierce.</a:t>
            </a:r>
          </a:p>
          <a:p>
            <a:r>
              <a:rPr lang="en-US" sz="1800" u="sng">
                <a:solidFill>
                  <a:schemeClr val="tx1"/>
                </a:solidFill>
              </a:rPr>
              <a:t>Student Experience</a:t>
            </a:r>
            <a:r>
              <a:rPr lang="en-US" sz="1800">
                <a:solidFill>
                  <a:schemeClr val="tx1"/>
                </a:solidFill>
              </a:rPr>
              <a:t>: Students need, but do not always receive: </a:t>
            </a:r>
          </a:p>
          <a:p>
            <a:pPr lvl="1"/>
            <a:r>
              <a:rPr lang="en-US" sz="1800">
                <a:solidFill>
                  <a:schemeClr val="tx1"/>
                </a:solidFill>
              </a:rPr>
              <a:t>Support resources;</a:t>
            </a:r>
          </a:p>
          <a:p>
            <a:pPr lvl="1"/>
            <a:r>
              <a:rPr lang="en-US" sz="1800">
                <a:solidFill>
                  <a:schemeClr val="tx1"/>
                </a:solidFill>
              </a:rPr>
              <a:t>Sustained and culturally competent mentoring &amp; advising;</a:t>
            </a:r>
          </a:p>
          <a:p>
            <a:pPr lvl="1"/>
            <a:r>
              <a:rPr lang="en-US" sz="1800">
                <a:solidFill>
                  <a:schemeClr val="tx1"/>
                </a:solidFill>
              </a:rPr>
              <a:t>Preparation for broader life and career goals.</a:t>
            </a:r>
          </a:p>
          <a:p>
            <a:r>
              <a:rPr lang="en-US" sz="1800" u="sng">
                <a:solidFill>
                  <a:schemeClr val="tx1"/>
                </a:solidFill>
              </a:rPr>
              <a:t>DEI</a:t>
            </a:r>
            <a:r>
              <a:rPr lang="en-US" sz="1800">
                <a:solidFill>
                  <a:schemeClr val="tx1"/>
                </a:solidFill>
              </a:rPr>
              <a:t>: Diversity of many graduate programs does not reflect population.</a:t>
            </a:r>
          </a:p>
          <a:p>
            <a:r>
              <a:rPr lang="en-US" sz="1800" u="sng">
                <a:solidFill>
                  <a:schemeClr val="tx1"/>
                </a:solidFill>
              </a:rPr>
              <a:t>Programmatic</a:t>
            </a:r>
            <a:r>
              <a:rPr lang="en-US" sz="1800">
                <a:solidFill>
                  <a:schemeClr val="tx1"/>
                </a:solidFill>
              </a:rPr>
              <a:t>: Formal assessment of all graduate programs is needed. Some programs are over-due for a comprehensive re-think.</a:t>
            </a:r>
          </a:p>
          <a:p>
            <a:r>
              <a:rPr lang="en-US" sz="1800" u="sng">
                <a:solidFill>
                  <a:schemeClr val="tx1"/>
                </a:solidFill>
              </a:rPr>
              <a:t>Resources</a:t>
            </a:r>
            <a:r>
              <a:rPr lang="en-US" sz="1800">
                <a:solidFill>
                  <a:schemeClr val="tx1"/>
                </a:solidFill>
              </a:rPr>
              <a:t>: Resources for grad/post-doc education &amp; The Graduate School have been declining at UConn.</a:t>
            </a:r>
          </a:p>
        </p:txBody>
      </p:sp>
      <p:sp>
        <p:nvSpPr>
          <p:cNvPr id="12" name="Slide Number Placeholder 4">
            <a:extLst>
              <a:ext uri="{FF2B5EF4-FFF2-40B4-BE49-F238E27FC236}">
                <a16:creationId xmlns:a16="http://schemas.microsoft.com/office/drawing/2014/main" id="{028A3828-CEDE-402A-8B7A-4D8C17DF1F18}"/>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22</a:t>
            </a:fld>
            <a:endParaRPr lang="en-US"/>
          </a:p>
        </p:txBody>
      </p:sp>
      <p:sp>
        <p:nvSpPr>
          <p:cNvPr id="10" name="TextBox 9">
            <a:extLst>
              <a:ext uri="{FF2B5EF4-FFF2-40B4-BE49-F238E27FC236}">
                <a16:creationId xmlns:a16="http://schemas.microsoft.com/office/drawing/2014/main" id="{05C9494F-C63F-0647-B57B-8524B7074CA9}"/>
              </a:ext>
            </a:extLst>
          </p:cNvPr>
          <p:cNvSpPr txBox="1"/>
          <p:nvPr/>
        </p:nvSpPr>
        <p:spPr>
          <a:xfrm>
            <a:off x="386499" y="4779335"/>
            <a:ext cx="5131854" cy="300082"/>
          </a:xfrm>
          <a:prstGeom prst="rect">
            <a:avLst/>
          </a:prstGeom>
          <a:noFill/>
        </p:spPr>
        <p:txBody>
          <a:bodyPr wrap="none" rtlCol="0">
            <a:spAutoFit/>
          </a:bodyPr>
          <a:lstStyle/>
          <a:p>
            <a:r>
              <a:rPr lang="en-US" sz="1350"/>
              <a:t>*Here, “Student” means Graduate Student </a:t>
            </a:r>
            <a:r>
              <a:rPr lang="en-US" sz="1350" i="1"/>
              <a:t>and</a:t>
            </a:r>
            <a:r>
              <a:rPr lang="en-US" sz="1350"/>
              <a:t> Post-doctoral Scholars </a:t>
            </a:r>
          </a:p>
        </p:txBody>
      </p:sp>
    </p:spTree>
    <p:extLst>
      <p:ext uri="{BB962C8B-B14F-4D97-AF65-F5344CB8AC3E}">
        <p14:creationId xmlns:p14="http://schemas.microsoft.com/office/powerpoint/2010/main" val="3177394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a:solidFill>
                  <a:schemeClr val="bg1"/>
                </a:solidFill>
                <a:latin typeface="Arial" panose="020B0604020202020204" pitchFamily="34" charset="0"/>
                <a:cs typeface="Arial" panose="020B0604020202020204" pitchFamily="34" charset="0"/>
              </a:rPr>
              <a:t>Opportunities</a:t>
            </a:r>
          </a:p>
        </p:txBody>
      </p:sp>
      <p:sp>
        <p:nvSpPr>
          <p:cNvPr id="5" name="Title 1">
            <a:extLst>
              <a:ext uri="{FF2B5EF4-FFF2-40B4-BE49-F238E27FC236}">
                <a16:creationId xmlns:a16="http://schemas.microsoft.com/office/drawing/2014/main" id="{289D78AA-011E-637D-DBC9-35CEC17D17ED}"/>
              </a:ext>
              <a:ext uri="{C183D7F6-B498-43B3-948B-1728B52AA6E4}">
                <adec:decorative xmlns:adec="http://schemas.microsoft.com/office/drawing/2017/decorative" val="1"/>
              </a:ext>
            </a:extLst>
          </p:cNvPr>
          <p:cNvSpPr txBox="1">
            <a:spLocks/>
          </p:cNvSpPr>
          <p:nvPr/>
        </p:nvSpPr>
        <p:spPr>
          <a:xfrm>
            <a:off x="457200" y="185903"/>
            <a:ext cx="82296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algn="ctr"/>
            <a:r>
              <a:rPr lang="en-US" sz="3200"/>
              <a:t>Opportunities</a:t>
            </a:r>
          </a:p>
        </p:txBody>
      </p:sp>
      <p:sp>
        <p:nvSpPr>
          <p:cNvPr id="2" name="Content Placeholder 1">
            <a:extLst>
              <a:ext uri="{FF2B5EF4-FFF2-40B4-BE49-F238E27FC236}">
                <a16:creationId xmlns:a16="http://schemas.microsoft.com/office/drawing/2014/main" id="{72BFAC7D-2396-BA42-8675-77353B8F6F2D}"/>
              </a:ext>
            </a:extLst>
          </p:cNvPr>
          <p:cNvSpPr>
            <a:spLocks noGrp="1"/>
          </p:cNvSpPr>
          <p:nvPr>
            <p:ph sz="half" idx="1"/>
          </p:nvPr>
        </p:nvSpPr>
        <p:spPr>
          <a:xfrm>
            <a:off x="271022" y="976117"/>
            <a:ext cx="8594010" cy="3200675"/>
          </a:xfrm>
        </p:spPr>
        <p:txBody>
          <a:bodyPr>
            <a:noAutofit/>
          </a:bodyPr>
          <a:lstStyle/>
          <a:p>
            <a:pPr>
              <a:spcBef>
                <a:spcPts val="0"/>
              </a:spcBef>
              <a:spcAft>
                <a:spcPts val="600"/>
              </a:spcAft>
            </a:pPr>
            <a:r>
              <a:rPr lang="en-US" sz="1800" u="sng">
                <a:solidFill>
                  <a:schemeClr val="tx1"/>
                </a:solidFill>
              </a:rPr>
              <a:t>Rankings</a:t>
            </a:r>
            <a:r>
              <a:rPr lang="en-US" sz="1800">
                <a:solidFill>
                  <a:schemeClr val="tx1"/>
                </a:solidFill>
              </a:rPr>
              <a:t>: Coordinate central (Institutional Research in BPIR) support for reporting, and support (CCD) identifying contacts for Recruiter Assessments.</a:t>
            </a:r>
            <a:endParaRPr lang="en-US" sz="1800" u="sng">
              <a:solidFill>
                <a:schemeClr val="tx1"/>
              </a:solidFill>
            </a:endParaRPr>
          </a:p>
          <a:p>
            <a:pPr>
              <a:spcBef>
                <a:spcPts val="0"/>
              </a:spcBef>
              <a:spcAft>
                <a:spcPts val="600"/>
              </a:spcAft>
            </a:pPr>
            <a:r>
              <a:rPr lang="en-US" sz="1800" u="sng">
                <a:solidFill>
                  <a:schemeClr val="tx1"/>
                </a:solidFill>
              </a:rPr>
              <a:t>Recruiting</a:t>
            </a:r>
            <a:r>
              <a:rPr lang="en-US" sz="1800">
                <a:solidFill>
                  <a:schemeClr val="tx1"/>
                </a:solidFill>
              </a:rPr>
              <a:t>: Collaborate with (</a:t>
            </a:r>
            <a:r>
              <a:rPr lang="en-US" sz="1800" err="1">
                <a:solidFill>
                  <a:schemeClr val="tx1"/>
                </a:solidFill>
              </a:rPr>
              <a:t>UComms</a:t>
            </a:r>
            <a:r>
              <a:rPr lang="en-US" sz="1800">
                <a:solidFill>
                  <a:schemeClr val="tx1"/>
                </a:solidFill>
              </a:rPr>
              <a:t>, Global Affairs, u/g Admissions to expand </a:t>
            </a:r>
            <a:r>
              <a:rPr lang="en-US" sz="1800" i="1">
                <a:solidFill>
                  <a:schemeClr val="tx1"/>
                </a:solidFill>
              </a:rPr>
              <a:t>graduate</a:t>
            </a:r>
            <a:r>
              <a:rPr lang="en-US" sz="1800">
                <a:solidFill>
                  <a:schemeClr val="tx1"/>
                </a:solidFill>
              </a:rPr>
              <a:t> recruiting. Grow “Bridge+” programs to advance DEI.</a:t>
            </a:r>
          </a:p>
          <a:p>
            <a:pPr>
              <a:spcBef>
                <a:spcPts val="0"/>
              </a:spcBef>
              <a:spcAft>
                <a:spcPts val="600"/>
              </a:spcAft>
            </a:pPr>
            <a:r>
              <a:rPr lang="en-US" sz="1800" u="sng">
                <a:solidFill>
                  <a:schemeClr val="tx1"/>
                </a:solidFill>
              </a:rPr>
              <a:t>Student Experience</a:t>
            </a:r>
            <a:r>
              <a:rPr lang="en-US" sz="1800">
                <a:solidFill>
                  <a:schemeClr val="tx1"/>
                </a:solidFill>
              </a:rPr>
              <a:t>: Create FYE and professional development courses for Grads; Partner with Career on Work+ for GAs; Expand orientation/pre-arrival/on-boarding (also reduces the “melt”); Establish mentor training programs for faculty. </a:t>
            </a:r>
          </a:p>
        </p:txBody>
      </p:sp>
      <p:sp>
        <p:nvSpPr>
          <p:cNvPr id="12" name="Slide Number Placeholder 4">
            <a:extLst>
              <a:ext uri="{FF2B5EF4-FFF2-40B4-BE49-F238E27FC236}">
                <a16:creationId xmlns:a16="http://schemas.microsoft.com/office/drawing/2014/main" id="{028A3828-CEDE-402A-8B7A-4D8C17DF1F18}"/>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23</a:t>
            </a:fld>
            <a:endParaRPr lang="en-US"/>
          </a:p>
        </p:txBody>
      </p:sp>
      <p:sp>
        <p:nvSpPr>
          <p:cNvPr id="4" name="TextBox 3">
            <a:extLst>
              <a:ext uri="{FF2B5EF4-FFF2-40B4-BE49-F238E27FC236}">
                <a16:creationId xmlns:a16="http://schemas.microsoft.com/office/drawing/2014/main" id="{4B372FBC-9AFC-2F4F-9531-E6C2F21A5CC8}"/>
              </a:ext>
            </a:extLst>
          </p:cNvPr>
          <p:cNvSpPr txBox="1"/>
          <p:nvPr/>
        </p:nvSpPr>
        <p:spPr>
          <a:xfrm>
            <a:off x="99060" y="4909346"/>
            <a:ext cx="4778296" cy="300082"/>
          </a:xfrm>
          <a:prstGeom prst="rect">
            <a:avLst/>
          </a:prstGeom>
          <a:noFill/>
        </p:spPr>
        <p:txBody>
          <a:bodyPr wrap="none" rtlCol="0">
            <a:spAutoFit/>
          </a:bodyPr>
          <a:lstStyle/>
          <a:p>
            <a:r>
              <a:rPr lang="en-US" sz="1350"/>
              <a:t>*“Student” means Graduate Students </a:t>
            </a:r>
            <a:r>
              <a:rPr lang="en-US" sz="1350" i="1"/>
              <a:t>and</a:t>
            </a:r>
            <a:r>
              <a:rPr lang="en-US" sz="1350"/>
              <a:t> Post-doctoral Scholars </a:t>
            </a:r>
          </a:p>
        </p:txBody>
      </p:sp>
    </p:spTree>
    <p:extLst>
      <p:ext uri="{BB962C8B-B14F-4D97-AF65-F5344CB8AC3E}">
        <p14:creationId xmlns:p14="http://schemas.microsoft.com/office/powerpoint/2010/main" val="1307261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A4F76-E578-554C-F729-DDF30D39B3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8D30F5-BCF9-F557-3B47-42D07081293D}"/>
              </a:ext>
            </a:extLst>
          </p:cNvPr>
          <p:cNvSpPr>
            <a:spLocks noGrp="1"/>
          </p:cNvSpPr>
          <p:nvPr>
            <p:ph type="title"/>
          </p:nvPr>
        </p:nvSpPr>
        <p:spPr/>
        <p:txBody>
          <a:bodyPr>
            <a:noAutofit/>
          </a:bodyPr>
          <a:lstStyle/>
          <a:p>
            <a:r>
              <a:rPr lang="en-US" sz="3300">
                <a:solidFill>
                  <a:schemeClr val="bg1"/>
                </a:solidFill>
                <a:latin typeface="Arial" panose="020B0604020202020204" pitchFamily="34" charset="0"/>
                <a:cs typeface="Arial" panose="020B0604020202020204" pitchFamily="34" charset="0"/>
              </a:rPr>
              <a:t>Opportunities </a:t>
            </a:r>
          </a:p>
        </p:txBody>
      </p:sp>
      <p:sp>
        <p:nvSpPr>
          <p:cNvPr id="5" name="Title 1">
            <a:extLst>
              <a:ext uri="{FF2B5EF4-FFF2-40B4-BE49-F238E27FC236}">
                <a16:creationId xmlns:a16="http://schemas.microsoft.com/office/drawing/2014/main" id="{A815A002-D532-C738-4BEA-5C9727887C5D}"/>
              </a:ext>
              <a:ext uri="{C183D7F6-B498-43B3-948B-1728B52AA6E4}">
                <adec:decorative xmlns:adec="http://schemas.microsoft.com/office/drawing/2017/decorative" val="1"/>
              </a:ext>
            </a:extLst>
          </p:cNvPr>
          <p:cNvSpPr txBox="1">
            <a:spLocks/>
          </p:cNvSpPr>
          <p:nvPr/>
        </p:nvSpPr>
        <p:spPr>
          <a:xfrm>
            <a:off x="457200" y="185903"/>
            <a:ext cx="82296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algn="ctr"/>
            <a:r>
              <a:rPr lang="en-US" sz="3200"/>
              <a:t>Opportunities</a:t>
            </a:r>
          </a:p>
        </p:txBody>
      </p:sp>
      <p:sp>
        <p:nvSpPr>
          <p:cNvPr id="2" name="Content Placeholder 1">
            <a:extLst>
              <a:ext uri="{FF2B5EF4-FFF2-40B4-BE49-F238E27FC236}">
                <a16:creationId xmlns:a16="http://schemas.microsoft.com/office/drawing/2014/main" id="{341E1FCD-F680-24ED-10DE-763DFD13BC05}"/>
              </a:ext>
            </a:extLst>
          </p:cNvPr>
          <p:cNvSpPr>
            <a:spLocks noGrp="1"/>
          </p:cNvSpPr>
          <p:nvPr>
            <p:ph sz="half" idx="1"/>
          </p:nvPr>
        </p:nvSpPr>
        <p:spPr>
          <a:xfrm>
            <a:off x="271022" y="976118"/>
            <a:ext cx="8594010" cy="2974164"/>
          </a:xfrm>
        </p:spPr>
        <p:txBody>
          <a:bodyPr>
            <a:noAutofit/>
          </a:bodyPr>
          <a:lstStyle/>
          <a:p>
            <a:pPr marL="342900" lvl="1">
              <a:spcBef>
                <a:spcPts val="0"/>
              </a:spcBef>
              <a:spcAft>
                <a:spcPts val="600"/>
              </a:spcAft>
              <a:buFont typeface="Arial" panose="020B0604020202020204" pitchFamily="34" charset="0"/>
              <a:buChar char="•"/>
            </a:pPr>
            <a:r>
              <a:rPr lang="en-US" sz="1800" u="sng">
                <a:solidFill>
                  <a:schemeClr val="tx1"/>
                </a:solidFill>
              </a:rPr>
              <a:t>Alumni</a:t>
            </a:r>
            <a:r>
              <a:rPr lang="en-US" sz="1800">
                <a:solidFill>
                  <a:schemeClr val="tx1"/>
                </a:solidFill>
              </a:rPr>
              <a:t>: Require completion of “first destination” survey to build outcomes data &amp; strengthen engagement with our grad school alumni. </a:t>
            </a:r>
          </a:p>
          <a:p>
            <a:pPr marL="342900" lvl="1">
              <a:spcBef>
                <a:spcPts val="0"/>
              </a:spcBef>
              <a:spcAft>
                <a:spcPts val="600"/>
              </a:spcAft>
              <a:buFont typeface="Arial" panose="020B0604020202020204" pitchFamily="34" charset="0"/>
              <a:buChar char="•"/>
            </a:pPr>
            <a:r>
              <a:rPr lang="en-US" sz="1800" u="sng">
                <a:solidFill>
                  <a:schemeClr val="tx1"/>
                </a:solidFill>
              </a:rPr>
              <a:t>Philanthropy</a:t>
            </a:r>
            <a:r>
              <a:rPr lang="en-US" sz="1800">
                <a:solidFill>
                  <a:schemeClr val="tx1"/>
                </a:solidFill>
              </a:rPr>
              <a:t>: Work with Foundation to engage graduate alumni.</a:t>
            </a:r>
          </a:p>
          <a:p>
            <a:pPr marL="342900" lvl="1">
              <a:spcBef>
                <a:spcPts val="0"/>
              </a:spcBef>
              <a:spcAft>
                <a:spcPts val="600"/>
              </a:spcAft>
              <a:buFont typeface="Arial" panose="020B0604020202020204" pitchFamily="34" charset="0"/>
              <a:buChar char="•"/>
            </a:pPr>
            <a:r>
              <a:rPr lang="en-US" sz="1800" u="sng">
                <a:solidFill>
                  <a:schemeClr val="tx1"/>
                </a:solidFill>
              </a:rPr>
              <a:t>Build Capacity</a:t>
            </a:r>
            <a:r>
              <a:rPr lang="en-US" sz="1800">
                <a:solidFill>
                  <a:schemeClr val="tx1"/>
                </a:solidFill>
              </a:rPr>
              <a:t>: Leverage graduate fellowship resources to build world-class, multi-faceted graduate education &amp; research programs. </a:t>
            </a:r>
          </a:p>
          <a:p>
            <a:pPr marL="800100" lvl="2" indent="-285750">
              <a:spcBef>
                <a:spcPts val="0"/>
              </a:spcBef>
              <a:spcAft>
                <a:spcPts val="600"/>
              </a:spcAft>
              <a:buFont typeface="Wingdings" pitchFamily="2" charset="2"/>
              <a:buChar char="ü"/>
            </a:pPr>
            <a:r>
              <a:rPr lang="en-US" sz="1800">
                <a:solidFill>
                  <a:schemeClr val="tx1"/>
                </a:solidFill>
              </a:rPr>
              <a:t>Career-focused innovations in graduate education</a:t>
            </a:r>
          </a:p>
          <a:p>
            <a:pPr marL="800100" lvl="2" indent="-285750">
              <a:spcBef>
                <a:spcPts val="0"/>
              </a:spcBef>
              <a:spcAft>
                <a:spcPts val="600"/>
              </a:spcAft>
              <a:buFont typeface="Wingdings" pitchFamily="2" charset="2"/>
              <a:buChar char="ü"/>
            </a:pPr>
            <a:r>
              <a:rPr lang="en-US" sz="1800">
                <a:solidFill>
                  <a:schemeClr val="tx1"/>
                </a:solidFill>
              </a:rPr>
              <a:t>Multidisciplinary grad programs &amp; new transdisciplinary collaborations</a:t>
            </a:r>
          </a:p>
          <a:p>
            <a:pPr marL="800100" lvl="2" indent="-285750">
              <a:spcBef>
                <a:spcPts val="0"/>
              </a:spcBef>
              <a:spcAft>
                <a:spcPts val="600"/>
              </a:spcAft>
              <a:buFont typeface="Wingdings" pitchFamily="2" charset="2"/>
              <a:buChar char="ü"/>
            </a:pPr>
            <a:r>
              <a:rPr lang="en-US" sz="1800">
                <a:solidFill>
                  <a:schemeClr val="tx1"/>
                </a:solidFill>
              </a:rPr>
              <a:t>Develop community partnerships</a:t>
            </a:r>
          </a:p>
          <a:p>
            <a:pPr marL="800100" lvl="2" indent="-285750">
              <a:spcBef>
                <a:spcPts val="0"/>
              </a:spcBef>
              <a:spcAft>
                <a:spcPts val="600"/>
              </a:spcAft>
              <a:buFont typeface="Wingdings" pitchFamily="2" charset="2"/>
              <a:buChar char="ü"/>
            </a:pPr>
            <a:r>
              <a:rPr lang="en-US" sz="1800">
                <a:solidFill>
                  <a:schemeClr val="tx1"/>
                </a:solidFill>
              </a:rPr>
              <a:t>JEDI</a:t>
            </a:r>
          </a:p>
        </p:txBody>
      </p:sp>
      <p:sp>
        <p:nvSpPr>
          <p:cNvPr id="12" name="Slide Number Placeholder 4">
            <a:extLst>
              <a:ext uri="{FF2B5EF4-FFF2-40B4-BE49-F238E27FC236}">
                <a16:creationId xmlns:a16="http://schemas.microsoft.com/office/drawing/2014/main" id="{C88EB921-813C-0730-9CA0-76EEAD231CE2}"/>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24</a:t>
            </a:fld>
            <a:endParaRPr lang="en-US"/>
          </a:p>
        </p:txBody>
      </p:sp>
      <p:sp>
        <p:nvSpPr>
          <p:cNvPr id="4" name="TextBox 3">
            <a:extLst>
              <a:ext uri="{FF2B5EF4-FFF2-40B4-BE49-F238E27FC236}">
                <a16:creationId xmlns:a16="http://schemas.microsoft.com/office/drawing/2014/main" id="{8AC5FB42-6A01-83A8-DC4B-C129697DE2C5}"/>
              </a:ext>
            </a:extLst>
          </p:cNvPr>
          <p:cNvSpPr txBox="1"/>
          <p:nvPr/>
        </p:nvSpPr>
        <p:spPr>
          <a:xfrm>
            <a:off x="99060" y="4909346"/>
            <a:ext cx="4778296" cy="300082"/>
          </a:xfrm>
          <a:prstGeom prst="rect">
            <a:avLst/>
          </a:prstGeom>
          <a:noFill/>
        </p:spPr>
        <p:txBody>
          <a:bodyPr wrap="none" rtlCol="0">
            <a:spAutoFit/>
          </a:bodyPr>
          <a:lstStyle/>
          <a:p>
            <a:r>
              <a:rPr lang="en-US" sz="1350"/>
              <a:t>*“Student” means Graduate Students </a:t>
            </a:r>
            <a:r>
              <a:rPr lang="en-US" sz="1350" i="1"/>
              <a:t>and</a:t>
            </a:r>
            <a:r>
              <a:rPr lang="en-US" sz="1350"/>
              <a:t> Post-doctoral Scholars </a:t>
            </a:r>
          </a:p>
        </p:txBody>
      </p:sp>
    </p:spTree>
    <p:extLst>
      <p:ext uri="{BB962C8B-B14F-4D97-AF65-F5344CB8AC3E}">
        <p14:creationId xmlns:p14="http://schemas.microsoft.com/office/powerpoint/2010/main" val="147963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95FD-B48A-C281-5BFB-633543B9739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46E059A-C6D7-1811-9CB0-8F2FE6124F8D}"/>
              </a:ext>
            </a:extLst>
          </p:cNvPr>
          <p:cNvSpPr txBox="1">
            <a:spLocks/>
          </p:cNvSpPr>
          <p:nvPr/>
        </p:nvSpPr>
        <p:spPr>
          <a:xfrm>
            <a:off x="457200" y="185903"/>
            <a:ext cx="8229600" cy="85725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algn="ctr"/>
            <a:r>
              <a:rPr lang="en-US" sz="3200"/>
              <a:t>Opportunities</a:t>
            </a:r>
          </a:p>
        </p:txBody>
      </p:sp>
      <p:sp>
        <p:nvSpPr>
          <p:cNvPr id="3" name="Title 2">
            <a:extLst>
              <a:ext uri="{FF2B5EF4-FFF2-40B4-BE49-F238E27FC236}">
                <a16:creationId xmlns:a16="http://schemas.microsoft.com/office/drawing/2014/main" id="{96EF83B5-0F22-E3D1-6F03-0AA46677B3B5}"/>
              </a:ext>
              <a:ext uri="{C183D7F6-B498-43B3-948B-1728B52AA6E4}">
                <adec:decorative xmlns:adec="http://schemas.microsoft.com/office/drawing/2017/decorative" val="1"/>
              </a:ext>
            </a:extLst>
          </p:cNvPr>
          <p:cNvSpPr>
            <a:spLocks noGrp="1"/>
          </p:cNvSpPr>
          <p:nvPr>
            <p:ph type="title"/>
          </p:nvPr>
        </p:nvSpPr>
        <p:spPr/>
        <p:txBody>
          <a:bodyPr>
            <a:noAutofit/>
          </a:bodyPr>
          <a:lstStyle/>
          <a:p>
            <a:r>
              <a:rPr lang="en-US" sz="3300" err="1">
                <a:solidFill>
                  <a:schemeClr val="bg1"/>
                </a:solidFill>
                <a:latin typeface="Arial" panose="020B0604020202020204" pitchFamily="34" charset="0"/>
                <a:cs typeface="Arial" panose="020B0604020202020204" pitchFamily="34" charset="0"/>
              </a:rPr>
              <a:t>Opportuniti</a:t>
            </a:r>
            <a:r>
              <a:rPr lang="en-US" sz="3300">
                <a:solidFill>
                  <a:schemeClr val="bg1"/>
                </a:solidFill>
                <a:latin typeface="Arial" panose="020B0604020202020204" pitchFamily="34" charset="0"/>
                <a:cs typeface="Arial" panose="020B0604020202020204" pitchFamily="34" charset="0"/>
              </a:rPr>
              <a:t>  es</a:t>
            </a:r>
          </a:p>
        </p:txBody>
      </p:sp>
      <p:sp>
        <p:nvSpPr>
          <p:cNvPr id="2" name="Content Placeholder 1">
            <a:extLst>
              <a:ext uri="{FF2B5EF4-FFF2-40B4-BE49-F238E27FC236}">
                <a16:creationId xmlns:a16="http://schemas.microsoft.com/office/drawing/2014/main" id="{23F440B3-6487-0578-A500-7FC867DC1BF1}"/>
              </a:ext>
            </a:extLst>
          </p:cNvPr>
          <p:cNvSpPr>
            <a:spLocks noGrp="1"/>
          </p:cNvSpPr>
          <p:nvPr>
            <p:ph sz="half" idx="1"/>
          </p:nvPr>
        </p:nvSpPr>
        <p:spPr>
          <a:xfrm>
            <a:off x="271022" y="976118"/>
            <a:ext cx="8594010" cy="2974164"/>
          </a:xfrm>
        </p:spPr>
        <p:txBody>
          <a:bodyPr>
            <a:noAutofit/>
          </a:bodyPr>
          <a:lstStyle/>
          <a:p>
            <a:pPr marL="57150" lvl="1" indent="0">
              <a:spcBef>
                <a:spcPts val="0"/>
              </a:spcBef>
              <a:spcAft>
                <a:spcPts val="600"/>
              </a:spcAft>
              <a:buNone/>
            </a:pPr>
            <a:r>
              <a:rPr lang="en-US" sz="1800">
                <a:solidFill>
                  <a:schemeClr val="tx1"/>
                </a:solidFill>
              </a:rPr>
              <a:t>Let’s make it a place for graduate students &amp; post-docs!</a:t>
            </a:r>
          </a:p>
          <a:p>
            <a:pPr marL="800100" lvl="2" indent="-285750">
              <a:spcBef>
                <a:spcPts val="0"/>
              </a:spcBef>
              <a:spcAft>
                <a:spcPts val="600"/>
              </a:spcAft>
              <a:buFont typeface="Arial" panose="020B0604020202020204" pitchFamily="34" charset="0"/>
              <a:buChar char="•"/>
            </a:pPr>
            <a:r>
              <a:rPr lang="en-US" sz="1800">
                <a:solidFill>
                  <a:schemeClr val="tx1"/>
                </a:solidFill>
              </a:rPr>
              <a:t>Build social and professional networks </a:t>
            </a:r>
          </a:p>
          <a:p>
            <a:pPr marL="800100" lvl="2" indent="-285750">
              <a:spcBef>
                <a:spcPts val="0"/>
              </a:spcBef>
              <a:spcAft>
                <a:spcPts val="600"/>
              </a:spcAft>
              <a:buFont typeface="Arial" panose="020B0604020202020204" pitchFamily="34" charset="0"/>
              <a:buChar char="•"/>
            </a:pPr>
            <a:r>
              <a:rPr lang="en-US" sz="1800">
                <a:solidFill>
                  <a:schemeClr val="tx1"/>
                </a:solidFill>
              </a:rPr>
              <a:t>Support with experiment design, data analysis, and writing</a:t>
            </a:r>
          </a:p>
          <a:p>
            <a:pPr marL="800100" lvl="2" indent="-285750">
              <a:spcBef>
                <a:spcPts val="0"/>
              </a:spcBef>
              <a:spcAft>
                <a:spcPts val="600"/>
              </a:spcAft>
              <a:buFont typeface="Arial" panose="020B0604020202020204" pitchFamily="34" charset="0"/>
              <a:buChar char="•"/>
            </a:pPr>
            <a:r>
              <a:rPr lang="en-US" sz="1800">
                <a:solidFill>
                  <a:schemeClr val="tx1"/>
                </a:solidFill>
              </a:rPr>
              <a:t>Office space for graduate organizations, including affinity groups and UAW-GEU</a:t>
            </a:r>
          </a:p>
          <a:p>
            <a:pPr marL="800100" lvl="2" indent="-285750">
              <a:spcBef>
                <a:spcPts val="0"/>
              </a:spcBef>
              <a:spcAft>
                <a:spcPts val="600"/>
              </a:spcAft>
              <a:buFont typeface="Arial" panose="020B0604020202020204" pitchFamily="34" charset="0"/>
              <a:buChar char="•"/>
            </a:pPr>
            <a:r>
              <a:rPr lang="en-US" sz="1800">
                <a:solidFill>
                  <a:schemeClr val="tx1"/>
                </a:solidFill>
              </a:rPr>
              <a:t>Programming, instructional, and “</a:t>
            </a:r>
            <a:r>
              <a:rPr lang="en-US" sz="1800" err="1">
                <a:solidFill>
                  <a:schemeClr val="tx1"/>
                </a:solidFill>
              </a:rPr>
              <a:t>collaboreum</a:t>
            </a:r>
            <a:r>
              <a:rPr lang="en-US" sz="1800">
                <a:solidFill>
                  <a:schemeClr val="tx1"/>
                </a:solidFill>
              </a:rPr>
              <a:t>” space</a:t>
            </a:r>
          </a:p>
          <a:p>
            <a:pPr marL="800100" lvl="2" indent="-285750">
              <a:spcBef>
                <a:spcPts val="0"/>
              </a:spcBef>
              <a:spcAft>
                <a:spcPts val="600"/>
              </a:spcAft>
              <a:buFont typeface="Arial" panose="020B0604020202020204" pitchFamily="34" charset="0"/>
              <a:buChar char="•"/>
            </a:pPr>
            <a:r>
              <a:rPr lang="en-US" sz="1800">
                <a:solidFill>
                  <a:schemeClr val="tx1"/>
                </a:solidFill>
              </a:rPr>
              <a:t>Offices for multidisciplinary graduate programs, such as the Data Sciences</a:t>
            </a:r>
          </a:p>
        </p:txBody>
      </p:sp>
      <p:sp>
        <p:nvSpPr>
          <p:cNvPr id="12" name="Slide Number Placeholder 4">
            <a:extLst>
              <a:ext uri="{FF2B5EF4-FFF2-40B4-BE49-F238E27FC236}">
                <a16:creationId xmlns:a16="http://schemas.microsoft.com/office/drawing/2014/main" id="{0735BE39-02A1-E8F2-987C-A693BCDA178F}"/>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25</a:t>
            </a:fld>
            <a:endParaRPr lang="en-US"/>
          </a:p>
        </p:txBody>
      </p:sp>
      <p:sp>
        <p:nvSpPr>
          <p:cNvPr id="4" name="TextBox 3">
            <a:extLst>
              <a:ext uri="{FF2B5EF4-FFF2-40B4-BE49-F238E27FC236}">
                <a16:creationId xmlns:a16="http://schemas.microsoft.com/office/drawing/2014/main" id="{27A355B6-DF1F-FC8C-7D89-0E1009F39F42}"/>
              </a:ext>
            </a:extLst>
          </p:cNvPr>
          <p:cNvSpPr txBox="1"/>
          <p:nvPr/>
        </p:nvSpPr>
        <p:spPr>
          <a:xfrm>
            <a:off x="99060" y="4909346"/>
            <a:ext cx="4778296" cy="300082"/>
          </a:xfrm>
          <a:prstGeom prst="rect">
            <a:avLst/>
          </a:prstGeom>
          <a:noFill/>
        </p:spPr>
        <p:txBody>
          <a:bodyPr wrap="none" rtlCol="0">
            <a:spAutoFit/>
          </a:bodyPr>
          <a:lstStyle/>
          <a:p>
            <a:r>
              <a:rPr lang="en-US" sz="1350"/>
              <a:t>*“Student” means Graduate Students </a:t>
            </a:r>
            <a:r>
              <a:rPr lang="en-US" sz="1350" i="1"/>
              <a:t>and</a:t>
            </a:r>
            <a:r>
              <a:rPr lang="en-US" sz="1350"/>
              <a:t> Post-doctoral Scholars </a:t>
            </a:r>
          </a:p>
        </p:txBody>
      </p:sp>
    </p:spTree>
    <p:extLst>
      <p:ext uri="{BB962C8B-B14F-4D97-AF65-F5344CB8AC3E}">
        <p14:creationId xmlns:p14="http://schemas.microsoft.com/office/powerpoint/2010/main" val="1225977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4FC8-387A-BF3E-56E4-93DA03C7A4B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0442A1A-4269-3CC9-A474-C3E53F75961B}"/>
              </a:ext>
            </a:extLst>
          </p:cNvPr>
          <p:cNvSpPr txBox="1">
            <a:spLocks noGrp="1"/>
          </p:cNvSpPr>
          <p:nvPr>
            <p:ph type="title" idx="4294967295"/>
          </p:nvPr>
        </p:nvSpPr>
        <p:spPr>
          <a:xfrm>
            <a:off x="457200" y="1564083"/>
            <a:ext cx="8229600" cy="20153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a:ln>
                  <a:noFill/>
                </a:ln>
                <a:solidFill>
                  <a:schemeClr val="tx1"/>
                </a:solidFill>
                <a:effectLst/>
                <a:uLnTx/>
                <a:uFillTx/>
                <a:latin typeface="Arial"/>
                <a:ea typeface="+mj-ea"/>
                <a:cs typeface="Arial"/>
              </a:rPr>
              <a:t>What are your Concerns?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200" b="0" i="1" u="none" strike="noStrike" kern="1200" cap="none" spc="0" normalizeH="0" baseline="0" noProof="0">
              <a:ln>
                <a:noFill/>
              </a:ln>
              <a:solidFill>
                <a:schemeClr val="tx1"/>
              </a:solidFill>
              <a:effectLst/>
              <a:uLnTx/>
              <a:uFillTx/>
              <a:latin typeface="Arial"/>
              <a:ea typeface="+mj-ea"/>
              <a:cs typeface="Arial"/>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a:ln>
                  <a:noFill/>
                </a:ln>
                <a:solidFill>
                  <a:schemeClr val="tx1"/>
                </a:solidFill>
                <a:effectLst/>
                <a:uLnTx/>
                <a:uFillTx/>
                <a:latin typeface="Arial"/>
                <a:ea typeface="+mj-ea"/>
                <a:cs typeface="Arial"/>
              </a:rPr>
              <a:t>What are your Ideas?? </a:t>
            </a:r>
          </a:p>
        </p:txBody>
      </p:sp>
      <p:sp>
        <p:nvSpPr>
          <p:cNvPr id="7" name="Title 1">
            <a:extLst>
              <a:ext uri="{FF2B5EF4-FFF2-40B4-BE49-F238E27FC236}">
                <a16:creationId xmlns:a16="http://schemas.microsoft.com/office/drawing/2014/main" id="{58877D56-63A3-BF1E-9FF4-D32BF37A3229}"/>
              </a:ext>
            </a:extLst>
          </p:cNvPr>
          <p:cNvSpPr txBox="1">
            <a:spLocks/>
          </p:cNvSpPr>
          <p:nvPr/>
        </p:nvSpPr>
        <p:spPr>
          <a:xfrm>
            <a:off x="457200" y="4347426"/>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a:solidFill>
                  <a:schemeClr val="bg1">
                    <a:lumMod val="75000"/>
                  </a:schemeClr>
                </a:solidFill>
              </a:rPr>
              <a:t>September 12, 2024</a:t>
            </a:r>
          </a:p>
        </p:txBody>
      </p:sp>
    </p:spTree>
    <p:extLst>
      <p:ext uri="{BB962C8B-B14F-4D97-AF65-F5344CB8AC3E}">
        <p14:creationId xmlns:p14="http://schemas.microsoft.com/office/powerpoint/2010/main" val="41893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74D9D-51AD-AAAB-54BB-3FA63BF80C0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1EE38D9-30FC-301E-33C5-B3032349F0BE}"/>
              </a:ext>
            </a:extLst>
          </p:cNvPr>
          <p:cNvSpPr txBox="1">
            <a:spLocks noGrp="1"/>
          </p:cNvSpPr>
          <p:nvPr>
            <p:ph type="title" idx="4294967295"/>
          </p:nvPr>
        </p:nvSpPr>
        <p:spPr>
          <a:xfrm>
            <a:off x="457200" y="440574"/>
            <a:ext cx="8229600" cy="20153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chemeClr val="tx1"/>
                </a:solidFill>
                <a:effectLst/>
                <a:uLnTx/>
                <a:uFillTx/>
                <a:latin typeface="Arial"/>
                <a:ea typeface="+mj-ea"/>
                <a:cs typeface="Arial"/>
              </a:rPr>
              <a:t>Thank You!</a:t>
            </a:r>
          </a:p>
        </p:txBody>
      </p:sp>
      <p:sp>
        <p:nvSpPr>
          <p:cNvPr id="7" name="Title 1">
            <a:extLst>
              <a:ext uri="{FF2B5EF4-FFF2-40B4-BE49-F238E27FC236}">
                <a16:creationId xmlns:a16="http://schemas.microsoft.com/office/drawing/2014/main" id="{934ABC44-612B-4FD3-5D99-1213FB72CB66}"/>
              </a:ext>
            </a:extLst>
          </p:cNvPr>
          <p:cNvSpPr txBox="1">
            <a:spLocks/>
          </p:cNvSpPr>
          <p:nvPr/>
        </p:nvSpPr>
        <p:spPr>
          <a:xfrm>
            <a:off x="457200" y="4347426"/>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a:solidFill>
                  <a:schemeClr val="bg1">
                    <a:lumMod val="75000"/>
                  </a:schemeClr>
                </a:solidFill>
              </a:rPr>
              <a:t>September 12, 2024</a:t>
            </a:r>
          </a:p>
        </p:txBody>
      </p:sp>
      <p:sp>
        <p:nvSpPr>
          <p:cNvPr id="2" name="Title 1">
            <a:extLst>
              <a:ext uri="{FF2B5EF4-FFF2-40B4-BE49-F238E27FC236}">
                <a16:creationId xmlns:a16="http://schemas.microsoft.com/office/drawing/2014/main" id="{A170E234-77EE-8AA3-EE67-FA7087330BA5}"/>
              </a:ext>
            </a:extLst>
          </p:cNvPr>
          <p:cNvSpPr txBox="1">
            <a:spLocks/>
          </p:cNvSpPr>
          <p:nvPr/>
        </p:nvSpPr>
        <p:spPr>
          <a:xfrm>
            <a:off x="457200" y="2003182"/>
            <a:ext cx="8229600" cy="2456280"/>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algn="ctr"/>
            <a:r>
              <a:rPr lang="en-US" sz="2400" b="1">
                <a:solidFill>
                  <a:schemeClr val="tx1">
                    <a:lumMod val="50000"/>
                    <a:lumOff val="50000"/>
                  </a:schemeClr>
                </a:solidFill>
              </a:rPr>
              <a:t>The Graduate School</a:t>
            </a:r>
          </a:p>
          <a:p>
            <a:pPr algn="ctr"/>
            <a:r>
              <a:rPr lang="en-US" sz="2400">
                <a:solidFill>
                  <a:schemeClr val="tx1">
                    <a:lumMod val="50000"/>
                    <a:lumOff val="50000"/>
                  </a:schemeClr>
                </a:solidFill>
              </a:rPr>
              <a:t>The Whetten Graduate Center, Second Floor</a:t>
            </a:r>
          </a:p>
          <a:p>
            <a:pPr algn="ctr"/>
            <a:r>
              <a:rPr lang="en-US" sz="2400">
                <a:solidFill>
                  <a:schemeClr val="tx1">
                    <a:lumMod val="50000"/>
                    <a:lumOff val="50000"/>
                  </a:schemeClr>
                </a:solidFill>
              </a:rPr>
              <a:t>University of Connecticut</a:t>
            </a:r>
          </a:p>
          <a:p>
            <a:pPr algn="ctr"/>
            <a:r>
              <a:rPr lang="en-US" sz="2400">
                <a:solidFill>
                  <a:schemeClr val="tx1">
                    <a:lumMod val="50000"/>
                    <a:lumOff val="50000"/>
                  </a:schemeClr>
                </a:solidFill>
              </a:rPr>
              <a:t>438 Whitney Road Extension, Unit-1152</a:t>
            </a:r>
          </a:p>
          <a:p>
            <a:pPr algn="ctr"/>
            <a:r>
              <a:rPr lang="en-US" sz="2400">
                <a:solidFill>
                  <a:schemeClr val="tx1">
                    <a:lumMod val="50000"/>
                    <a:lumOff val="50000"/>
                  </a:schemeClr>
                </a:solidFill>
              </a:rPr>
              <a:t>Storrs, CT 06269-1152</a:t>
            </a:r>
          </a:p>
          <a:p>
            <a:pPr algn="ctr"/>
            <a:endParaRPr lang="en-US" sz="2400">
              <a:solidFill>
                <a:schemeClr val="tx1">
                  <a:lumMod val="50000"/>
                  <a:lumOff val="50000"/>
                </a:schemeClr>
              </a:solidFill>
            </a:endParaRPr>
          </a:p>
          <a:p>
            <a:pPr algn="ctr"/>
            <a:r>
              <a:rPr lang="en-US" sz="2400" b="1">
                <a:solidFill>
                  <a:schemeClr val="tx1">
                    <a:lumMod val="50000"/>
                    <a:lumOff val="50000"/>
                  </a:schemeClr>
                </a:solidFill>
              </a:rPr>
              <a:t>Phone</a:t>
            </a:r>
            <a:r>
              <a:rPr lang="en-US" sz="2400">
                <a:solidFill>
                  <a:schemeClr val="tx1">
                    <a:lumMod val="50000"/>
                    <a:lumOff val="50000"/>
                  </a:schemeClr>
                </a:solidFill>
              </a:rPr>
              <a:t>: (860) 486-3617</a:t>
            </a:r>
          </a:p>
          <a:p>
            <a:pPr algn="ctr"/>
            <a:r>
              <a:rPr lang="en-US" sz="2400" b="1">
                <a:solidFill>
                  <a:schemeClr val="tx1">
                    <a:lumMod val="50000"/>
                    <a:lumOff val="50000"/>
                  </a:schemeClr>
                </a:solidFill>
              </a:rPr>
              <a:t>Fax</a:t>
            </a:r>
            <a:r>
              <a:rPr lang="en-US" sz="2400">
                <a:solidFill>
                  <a:schemeClr val="tx1">
                    <a:lumMod val="50000"/>
                    <a:lumOff val="50000"/>
                  </a:schemeClr>
                </a:solidFill>
              </a:rPr>
              <a:t>: (860) 486-6739</a:t>
            </a:r>
          </a:p>
          <a:p>
            <a:pPr algn="ctr"/>
            <a:r>
              <a:rPr lang="en-US" sz="2400" b="1">
                <a:solidFill>
                  <a:schemeClr val="tx1">
                    <a:lumMod val="50000"/>
                    <a:lumOff val="50000"/>
                  </a:schemeClr>
                </a:solidFill>
              </a:rPr>
              <a:t>Email</a:t>
            </a:r>
            <a:r>
              <a:rPr lang="en-US" sz="2400">
                <a:solidFill>
                  <a:schemeClr val="tx1">
                    <a:lumMod val="50000"/>
                    <a:lumOff val="50000"/>
                  </a:schemeClr>
                </a:solidFill>
              </a:rPr>
              <a:t>: </a:t>
            </a:r>
            <a:r>
              <a:rPr lang="en-US" sz="2400">
                <a:solidFill>
                  <a:schemeClr val="tx1">
                    <a:lumMod val="50000"/>
                    <a:lumOff val="50000"/>
                  </a:schemeClr>
                </a:solidFill>
                <a:hlinkClick r:id="rId3">
                  <a:extLst>
                    <a:ext uri="{A12FA001-AC4F-418D-AE19-62706E023703}">
                      <ahyp:hlinkClr xmlns:ahyp="http://schemas.microsoft.com/office/drawing/2018/hyperlinkcolor" val="tx"/>
                    </a:ext>
                  </a:extLst>
                </a:hlinkClick>
              </a:rPr>
              <a:t>gradschool@uconn.edu</a:t>
            </a:r>
            <a:endParaRPr lang="en-US" sz="2400">
              <a:solidFill>
                <a:schemeClr val="tx1">
                  <a:lumMod val="50000"/>
                  <a:lumOff val="50000"/>
                </a:schemeClr>
              </a:solidFill>
            </a:endParaRPr>
          </a:p>
          <a:p>
            <a:pPr algn="ctr"/>
            <a:r>
              <a:rPr lang="en-US" sz="2400">
                <a:solidFill>
                  <a:schemeClr val="tx1">
                    <a:lumMod val="50000"/>
                    <a:lumOff val="50000"/>
                  </a:schemeClr>
                </a:solidFill>
              </a:rPr>
              <a:t>grad.uconn.edu </a:t>
            </a:r>
          </a:p>
        </p:txBody>
      </p:sp>
    </p:spTree>
    <p:extLst>
      <p:ext uri="{BB962C8B-B14F-4D97-AF65-F5344CB8AC3E}">
        <p14:creationId xmlns:p14="http://schemas.microsoft.com/office/powerpoint/2010/main" val="107524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AA68-F6CD-B60D-8348-D548692EEE18}"/>
              </a:ext>
            </a:extLst>
          </p:cNvPr>
          <p:cNvSpPr>
            <a:spLocks noGrp="1"/>
          </p:cNvSpPr>
          <p:nvPr>
            <p:ph type="title"/>
          </p:nvPr>
        </p:nvSpPr>
        <p:spPr>
          <a:xfrm>
            <a:off x="457200" y="-857250"/>
            <a:ext cx="8229600" cy="857250"/>
          </a:xfrm>
        </p:spPr>
        <p:txBody>
          <a:bodyPr vert="horz" lIns="91440" tIns="45720" rIns="91440" bIns="45720" rtlCol="0" anchor="b">
            <a:normAutofit/>
          </a:bodyPr>
          <a:lstStyle/>
          <a:p>
            <a:r>
              <a:rPr lang="en-US"/>
              <a:t>A little about me… (continued)</a:t>
            </a:r>
          </a:p>
        </p:txBody>
      </p:sp>
      <p:pic>
        <p:nvPicPr>
          <p:cNvPr id="5" name="Picture 4">
            <a:extLst>
              <a:ext uri="{FF2B5EF4-FFF2-40B4-BE49-F238E27FC236}">
                <a16:creationId xmlns:a16="http://schemas.microsoft.com/office/drawing/2014/main" id="{843583F9-C06E-9B49-B8BC-0E49D14F472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407503">
            <a:off x="-136541" y="-211525"/>
            <a:ext cx="6762452" cy="4942964"/>
          </a:xfrm>
          <a:prstGeom prst="rect">
            <a:avLst/>
          </a:prstGeom>
        </p:spPr>
      </p:pic>
      <p:pic>
        <p:nvPicPr>
          <p:cNvPr id="7" name="Picture 6">
            <a:extLst>
              <a:ext uri="{FF2B5EF4-FFF2-40B4-BE49-F238E27FC236}">
                <a16:creationId xmlns:a16="http://schemas.microsoft.com/office/drawing/2014/main" id="{DC7FDE0C-EF68-7145-BEB9-1AE452935C74}"/>
              </a:ext>
              <a:ext uri="{C183D7F6-B498-43B3-948B-1728B52AA6E4}">
                <adec:decorative xmlns:adec="http://schemas.microsoft.com/office/drawing/2017/decorative" val="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82672" y="1383684"/>
            <a:ext cx="378851" cy="784122"/>
          </a:xfrm>
          <a:prstGeom prst="rect">
            <a:avLst/>
          </a:prstGeom>
        </p:spPr>
      </p:pic>
      <p:pic>
        <p:nvPicPr>
          <p:cNvPr id="8" name="Picture 7">
            <a:extLst>
              <a:ext uri="{FF2B5EF4-FFF2-40B4-BE49-F238E27FC236}">
                <a16:creationId xmlns:a16="http://schemas.microsoft.com/office/drawing/2014/main" id="{7BE66E4E-D537-124A-AD93-B368F6254C77}"/>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582140" y="1097382"/>
            <a:ext cx="480060" cy="1139874"/>
          </a:xfrm>
          <a:prstGeom prst="rect">
            <a:avLst/>
          </a:prstGeom>
        </p:spPr>
      </p:pic>
      <p:sp>
        <p:nvSpPr>
          <p:cNvPr id="13" name="Sun 12">
            <a:extLst>
              <a:ext uri="{FF2B5EF4-FFF2-40B4-BE49-F238E27FC236}">
                <a16:creationId xmlns:a16="http://schemas.microsoft.com/office/drawing/2014/main" id="{A97B86F0-4A0E-2A48-9CD3-005C26BA2BC4}"/>
              </a:ext>
              <a:ext uri="{C183D7F6-B498-43B3-948B-1728B52AA6E4}">
                <adec:decorative xmlns:adec="http://schemas.microsoft.com/office/drawing/2017/decorative" val="1"/>
              </a:ext>
            </a:extLst>
          </p:cNvPr>
          <p:cNvSpPr/>
          <p:nvPr/>
        </p:nvSpPr>
        <p:spPr>
          <a:xfrm>
            <a:off x="5083447" y="1195142"/>
            <a:ext cx="254003" cy="243726"/>
          </a:xfrm>
          <a:prstGeom prst="sun">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E2D5EF42-FA38-2D47-AC7E-F16C34C178A9}"/>
              </a:ext>
              <a:ext uri="{C183D7F6-B498-43B3-948B-1728B52AA6E4}">
                <adec:decorative xmlns:adec="http://schemas.microsoft.com/office/drawing/2017/decorative" val="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7954837" y="1623910"/>
            <a:ext cx="311889" cy="543896"/>
          </a:xfrm>
          <a:prstGeom prst="rect">
            <a:avLst/>
          </a:prstGeom>
        </p:spPr>
      </p:pic>
      <p:pic>
        <p:nvPicPr>
          <p:cNvPr id="19" name="Picture 18">
            <a:extLst>
              <a:ext uri="{FF2B5EF4-FFF2-40B4-BE49-F238E27FC236}">
                <a16:creationId xmlns:a16="http://schemas.microsoft.com/office/drawing/2014/main" id="{79AF52AA-8D2B-0247-A0D8-1B83EBE9FB01}"/>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232410" y="991978"/>
            <a:ext cx="358943" cy="1175828"/>
          </a:xfrm>
          <a:prstGeom prst="rect">
            <a:avLst/>
          </a:prstGeom>
        </p:spPr>
      </p:pic>
      <p:cxnSp>
        <p:nvCxnSpPr>
          <p:cNvPr id="36" name="Curved Connector 35">
            <a:extLst>
              <a:ext uri="{FF2B5EF4-FFF2-40B4-BE49-F238E27FC236}">
                <a16:creationId xmlns:a16="http://schemas.microsoft.com/office/drawing/2014/main" id="{F310A94C-531F-AF48-B439-639D1630746C}"/>
              </a:ext>
              <a:ext uri="{C183D7F6-B498-43B3-948B-1728B52AA6E4}">
                <adec:decorative xmlns:adec="http://schemas.microsoft.com/office/drawing/2017/decorative" val="1"/>
              </a:ext>
            </a:extLst>
          </p:cNvPr>
          <p:cNvCxnSpPr>
            <a:cxnSpLocks/>
            <a:stCxn id="13" idx="1"/>
            <a:endCxn id="24" idx="0"/>
          </p:cNvCxnSpPr>
          <p:nvPr/>
        </p:nvCxnSpPr>
        <p:spPr>
          <a:xfrm rot="10800000" flipV="1">
            <a:off x="3999255" y="1317004"/>
            <a:ext cx="1084193" cy="1285364"/>
          </a:xfrm>
          <a:prstGeom prst="curvedConnector2">
            <a:avLst/>
          </a:prstGeom>
          <a:ln w="5715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08E77E95-B263-B744-A891-5E64B3B23960}"/>
              </a:ext>
              <a:ext uri="{C183D7F6-B498-43B3-948B-1728B52AA6E4}">
                <adec:decorative xmlns:adec="http://schemas.microsoft.com/office/drawing/2017/decorative" val="1"/>
              </a:ext>
            </a:extLst>
          </p:cNvPr>
          <p:cNvCxnSpPr>
            <a:cxnSpLocks/>
            <a:stCxn id="24" idx="0"/>
            <a:endCxn id="25" idx="1"/>
          </p:cNvCxnSpPr>
          <p:nvPr/>
        </p:nvCxnSpPr>
        <p:spPr>
          <a:xfrm rot="5400000" flipH="1" flipV="1">
            <a:off x="4125899" y="1543844"/>
            <a:ext cx="931880" cy="1185170"/>
          </a:xfrm>
          <a:prstGeom prst="curvedConnector2">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a:extLst>
              <a:ext uri="{FF2B5EF4-FFF2-40B4-BE49-F238E27FC236}">
                <a16:creationId xmlns:a16="http://schemas.microsoft.com/office/drawing/2014/main" id="{6555E614-62DC-9F41-AFEC-72AD855D0710}"/>
              </a:ext>
              <a:ext uri="{C183D7F6-B498-43B3-948B-1728B52AA6E4}">
                <adec:decorative xmlns:adec="http://schemas.microsoft.com/office/drawing/2017/decorative" val="1"/>
              </a:ext>
            </a:extLst>
          </p:cNvPr>
          <p:cNvCxnSpPr>
            <a:cxnSpLocks/>
            <a:stCxn id="25" idx="1"/>
            <a:endCxn id="23" idx="0"/>
          </p:cNvCxnSpPr>
          <p:nvPr/>
        </p:nvCxnSpPr>
        <p:spPr>
          <a:xfrm rot="10800000" flipV="1">
            <a:off x="954687" y="1670488"/>
            <a:ext cx="4229738" cy="1819257"/>
          </a:xfrm>
          <a:prstGeom prst="curvedConnector2">
            <a:avLst/>
          </a:prstGeom>
          <a:ln w="571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6" name="Curved Connector 45">
            <a:extLst>
              <a:ext uri="{FF2B5EF4-FFF2-40B4-BE49-F238E27FC236}">
                <a16:creationId xmlns:a16="http://schemas.microsoft.com/office/drawing/2014/main" id="{0E6FBB4B-EF00-6749-BFED-CCF88CCDD7AA}"/>
              </a:ext>
              <a:ext uri="{C183D7F6-B498-43B3-948B-1728B52AA6E4}">
                <adec:decorative xmlns:adec="http://schemas.microsoft.com/office/drawing/2017/decorative" val="1"/>
              </a:ext>
            </a:extLst>
          </p:cNvPr>
          <p:cNvCxnSpPr>
            <a:cxnSpLocks/>
            <a:stCxn id="23" idx="0"/>
            <a:endCxn id="26" idx="1"/>
          </p:cNvCxnSpPr>
          <p:nvPr/>
        </p:nvCxnSpPr>
        <p:spPr>
          <a:xfrm rot="5400000" flipH="1" flipV="1">
            <a:off x="2082300" y="-169768"/>
            <a:ext cx="2531900" cy="4787128"/>
          </a:xfrm>
          <a:prstGeom prst="curvedConnector2">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A4438C2B-1177-F54C-8907-9DA895FD8C3B}"/>
              </a:ext>
              <a:ext uri="{C183D7F6-B498-43B3-948B-1728B52AA6E4}">
                <adec:decorative xmlns:adec="http://schemas.microsoft.com/office/drawing/2017/decorative" val="1"/>
              </a:ext>
            </a:extLst>
          </p:cNvPr>
          <p:cNvPicPr>
            <a:picLocks noChangeAspect="1"/>
          </p:cNvPicPr>
          <p:nvPr/>
        </p:nvPicPr>
        <p:blipFill>
          <a:blip r:embed="rId8" cstate="hqprint">
            <a:clrChange>
              <a:clrFrom>
                <a:srgbClr val="F7F7F7"/>
              </a:clrFrom>
              <a:clrTo>
                <a:srgbClr val="F7F7F7">
                  <a:alpha val="0"/>
                </a:srgbClr>
              </a:clrTo>
            </a:clrChange>
            <a:alphaModFix/>
            <a:extLst>
              <a:ext uri="{28A0092B-C50C-407E-A947-70E740481C1C}">
                <a14:useLocalDpi xmlns:a14="http://schemas.microsoft.com/office/drawing/2010/main"/>
              </a:ext>
            </a:extLst>
          </a:blip>
          <a:stretch>
            <a:fillRect/>
          </a:stretch>
        </p:blipFill>
        <p:spPr>
          <a:xfrm rot="21292669" flipH="1">
            <a:off x="8293319" y="1675573"/>
            <a:ext cx="548640" cy="468677"/>
          </a:xfrm>
          <a:prstGeom prst="rect">
            <a:avLst/>
          </a:prstGeom>
        </p:spPr>
      </p:pic>
      <p:sp>
        <p:nvSpPr>
          <p:cNvPr id="3" name="Rectangle 2">
            <a:extLst>
              <a:ext uri="{FF2B5EF4-FFF2-40B4-BE49-F238E27FC236}">
                <a16:creationId xmlns:a16="http://schemas.microsoft.com/office/drawing/2014/main" id="{581F7A26-4335-A14C-9C00-78AE46CAC357}"/>
              </a:ext>
              <a:ext uri="{C183D7F6-B498-43B3-948B-1728B52AA6E4}">
                <adec:decorative xmlns:adec="http://schemas.microsoft.com/office/drawing/2017/decorative" val="1"/>
              </a:ext>
            </a:extLst>
          </p:cNvPr>
          <p:cNvSpPr/>
          <p:nvPr/>
        </p:nvSpPr>
        <p:spPr>
          <a:xfrm>
            <a:off x="1" y="4430070"/>
            <a:ext cx="9144000" cy="7134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3" name="Picture 22">
            <a:extLst>
              <a:ext uri="{FF2B5EF4-FFF2-40B4-BE49-F238E27FC236}">
                <a16:creationId xmlns:a16="http://schemas.microsoft.com/office/drawing/2014/main" id="{DC7909E0-CBB5-7448-98ED-D479B7FE841F}"/>
              </a:ext>
              <a:ext uri="{C183D7F6-B498-43B3-948B-1728B52AA6E4}">
                <adec:decorative xmlns:adec="http://schemas.microsoft.com/office/drawing/2017/decorative" val="1"/>
              </a:ext>
            </a:extLst>
          </p:cNvPr>
          <p:cNvPicPr>
            <a:picLocks noChangeAspect="1"/>
          </p:cNvPicPr>
          <p:nvPr/>
        </p:nvPicPr>
        <p:blipFill>
          <a:blip r:embed="rId9" cstate="hqprint">
            <a:clrChange>
              <a:clrFrom>
                <a:srgbClr val="F7F7F7"/>
              </a:clrFrom>
              <a:clrTo>
                <a:srgbClr val="F7F7F7">
                  <a:alpha val="0"/>
                </a:srgbClr>
              </a:clrTo>
            </a:clrChange>
            <a:extLst>
              <a:ext uri="{28A0092B-C50C-407E-A947-70E740481C1C}">
                <a14:useLocalDpi xmlns:a14="http://schemas.microsoft.com/office/drawing/2010/main"/>
              </a:ext>
            </a:extLst>
          </a:blip>
          <a:stretch>
            <a:fillRect/>
          </a:stretch>
        </p:blipFill>
        <p:spPr>
          <a:xfrm>
            <a:off x="680366" y="3489745"/>
            <a:ext cx="548640" cy="392388"/>
          </a:xfrm>
          <a:prstGeom prst="rect">
            <a:avLst/>
          </a:prstGeom>
        </p:spPr>
      </p:pic>
      <p:pic>
        <p:nvPicPr>
          <p:cNvPr id="24" name="Picture 23">
            <a:extLst>
              <a:ext uri="{FF2B5EF4-FFF2-40B4-BE49-F238E27FC236}">
                <a16:creationId xmlns:a16="http://schemas.microsoft.com/office/drawing/2014/main" id="{4BC9AAC1-4C29-F640-850F-71649A25ADB6}"/>
              </a:ext>
              <a:ext uri="{C183D7F6-B498-43B3-948B-1728B52AA6E4}">
                <adec:decorative xmlns:adec="http://schemas.microsoft.com/office/drawing/2017/decorative" val="1"/>
              </a:ext>
            </a:extLst>
          </p:cNvPr>
          <p:cNvPicPr>
            <a:picLocks noChangeAspect="1"/>
          </p:cNvPicPr>
          <p:nvPr/>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90644" y="2602368"/>
            <a:ext cx="617220" cy="482019"/>
          </a:xfrm>
          <a:prstGeom prst="rect">
            <a:avLst/>
          </a:prstGeom>
        </p:spPr>
      </p:pic>
      <p:pic>
        <p:nvPicPr>
          <p:cNvPr id="25" name="Picture 24">
            <a:extLst>
              <a:ext uri="{FF2B5EF4-FFF2-40B4-BE49-F238E27FC236}">
                <a16:creationId xmlns:a16="http://schemas.microsoft.com/office/drawing/2014/main" id="{E65FA703-7B0C-734A-836E-5A479B7B356B}"/>
              </a:ext>
              <a:ext uri="{C183D7F6-B498-43B3-948B-1728B52AA6E4}">
                <adec:decorative xmlns:adec="http://schemas.microsoft.com/office/drawing/2017/decorative" val="1"/>
              </a:ext>
            </a:extLst>
          </p:cNvPr>
          <p:cNvPicPr>
            <a:picLocks noChangeAspect="1"/>
          </p:cNvPicPr>
          <p:nvPr/>
        </p:nvPicPr>
        <p:blipFill>
          <a:blip r:embed="rId11" cstate="hqprint">
            <a:clrChange>
              <a:clrFrom>
                <a:srgbClr val="F6F6F6"/>
              </a:clrFrom>
              <a:clrTo>
                <a:srgbClr val="F6F6F6">
                  <a:alpha val="0"/>
                </a:srgbClr>
              </a:clrTo>
            </a:clrChange>
            <a:extLst>
              <a:ext uri="{28A0092B-C50C-407E-A947-70E740481C1C}">
                <a14:useLocalDpi xmlns:a14="http://schemas.microsoft.com/office/drawing/2010/main"/>
              </a:ext>
            </a:extLst>
          </a:blip>
          <a:stretch>
            <a:fillRect/>
          </a:stretch>
        </p:blipFill>
        <p:spPr>
          <a:xfrm>
            <a:off x="5184424" y="1486078"/>
            <a:ext cx="411480" cy="368819"/>
          </a:xfrm>
          <a:prstGeom prst="rect">
            <a:avLst/>
          </a:prstGeom>
        </p:spPr>
      </p:pic>
      <p:pic>
        <p:nvPicPr>
          <p:cNvPr id="26" name="Picture 25">
            <a:extLst>
              <a:ext uri="{FF2B5EF4-FFF2-40B4-BE49-F238E27FC236}">
                <a16:creationId xmlns:a16="http://schemas.microsoft.com/office/drawing/2014/main" id="{98211E06-E293-4747-88E9-2BD547F89F89}"/>
              </a:ext>
              <a:ext uri="{C183D7F6-B498-43B3-948B-1728B52AA6E4}">
                <adec:decorative xmlns:adec="http://schemas.microsoft.com/office/drawing/2017/decorative" val="1"/>
              </a:ext>
            </a:extLst>
          </p:cNvPr>
          <p:cNvPicPr>
            <a:picLocks noChangeAspect="1"/>
          </p:cNvPicPr>
          <p:nvPr/>
        </p:nvPicPr>
        <p:blipFill rotWithShape="1">
          <a:blip r:embed="rId12" cstate="hqprint">
            <a:clrChange>
              <a:clrFrom>
                <a:srgbClr val="FCFEFC"/>
              </a:clrFrom>
              <a:clrTo>
                <a:srgbClr val="FCFEFC">
                  <a:alpha val="0"/>
                </a:srgbClr>
              </a:clrTo>
            </a:clrChange>
            <a:extLst>
              <a:ext uri="{28A0092B-C50C-407E-A947-70E740481C1C}">
                <a14:useLocalDpi xmlns:a14="http://schemas.microsoft.com/office/drawing/2010/main"/>
              </a:ext>
            </a:extLst>
          </a:blip>
          <a:srcRect/>
          <a:stretch/>
        </p:blipFill>
        <p:spPr>
          <a:xfrm>
            <a:off x="5741813" y="713429"/>
            <a:ext cx="411480" cy="488831"/>
          </a:xfrm>
          <a:prstGeom prst="rect">
            <a:avLst/>
          </a:prstGeom>
        </p:spPr>
      </p:pic>
      <p:grpSp>
        <p:nvGrpSpPr>
          <p:cNvPr id="27" name="Group 26" descr="Environmental Science Bachelor of Arts">
            <a:extLst>
              <a:ext uri="{FF2B5EF4-FFF2-40B4-BE49-F238E27FC236}">
                <a16:creationId xmlns:a16="http://schemas.microsoft.com/office/drawing/2014/main" id="{1E52D6DA-CC44-BE47-BB1B-CD283243BF39}"/>
              </a:ext>
            </a:extLst>
          </p:cNvPr>
          <p:cNvGrpSpPr>
            <a:grpSpLocks noChangeAspect="1"/>
          </p:cNvGrpSpPr>
          <p:nvPr/>
        </p:nvGrpSpPr>
        <p:grpSpPr>
          <a:xfrm>
            <a:off x="6807410" y="2433405"/>
            <a:ext cx="1371600" cy="1371600"/>
            <a:chOff x="3614966" y="356839"/>
            <a:chExt cx="3657600" cy="3657600"/>
          </a:xfrm>
        </p:grpSpPr>
        <p:sp>
          <p:nvSpPr>
            <p:cNvPr id="28" name="Oval 27">
              <a:extLst>
                <a:ext uri="{FF2B5EF4-FFF2-40B4-BE49-F238E27FC236}">
                  <a16:creationId xmlns:a16="http://schemas.microsoft.com/office/drawing/2014/main" id="{3BEC5F20-72C6-C447-B739-708E44B8A226}"/>
                </a:ext>
              </a:extLst>
            </p:cNvPr>
            <p:cNvSpPr>
              <a:spLocks noChangeAspect="1"/>
            </p:cNvSpPr>
            <p:nvPr/>
          </p:nvSpPr>
          <p:spPr>
            <a:xfrm>
              <a:off x="3614966" y="356839"/>
              <a:ext cx="3657600" cy="3657600"/>
            </a:xfrm>
            <a:prstGeom prst="ellipse">
              <a:avLst/>
            </a:prstGeom>
            <a:solidFill>
              <a:srgbClr val="00FF00">
                <a:alpha val="4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59644AAA-A382-7344-BDE6-CD41095D4552}"/>
                </a:ext>
              </a:extLst>
            </p:cNvPr>
            <p:cNvSpPr txBox="1"/>
            <p:nvPr/>
          </p:nvSpPr>
          <p:spPr>
            <a:xfrm>
              <a:off x="3994107" y="841895"/>
              <a:ext cx="2899317" cy="2708435"/>
            </a:xfrm>
            <a:prstGeom prst="rect">
              <a:avLst/>
            </a:prstGeom>
            <a:noFill/>
          </p:spPr>
          <p:txBody>
            <a:bodyPr wrap="square" rtlCol="0">
              <a:spAutoFit/>
            </a:bodyPr>
            <a:lstStyle/>
            <a:p>
              <a:pPr algn="ctr"/>
              <a:r>
                <a:rPr lang="en-US" sz="1500" b="1"/>
                <a:t>Environ-</a:t>
              </a:r>
            </a:p>
            <a:p>
              <a:pPr algn="ctr"/>
              <a:r>
                <a:rPr lang="en-US" sz="1500" b="1"/>
                <a:t>mental </a:t>
              </a:r>
            </a:p>
            <a:p>
              <a:pPr algn="ctr"/>
              <a:r>
                <a:rPr lang="en-US" sz="1500" b="1"/>
                <a:t>Science </a:t>
              </a:r>
            </a:p>
            <a:p>
              <a:pPr algn="ctr"/>
              <a:r>
                <a:rPr lang="en-US" sz="1500" b="1"/>
                <a:t>BA</a:t>
              </a:r>
            </a:p>
          </p:txBody>
        </p:sp>
      </p:grpSp>
      <p:grpSp>
        <p:nvGrpSpPr>
          <p:cNvPr id="33" name="Group 32" descr="Chemical Engineering PhD">
            <a:extLst>
              <a:ext uri="{FF2B5EF4-FFF2-40B4-BE49-F238E27FC236}">
                <a16:creationId xmlns:a16="http://schemas.microsoft.com/office/drawing/2014/main" id="{66AAC17B-4DF7-664C-9A91-16653FC2A812}"/>
              </a:ext>
            </a:extLst>
          </p:cNvPr>
          <p:cNvGrpSpPr>
            <a:grpSpLocks noChangeAspect="1"/>
          </p:cNvGrpSpPr>
          <p:nvPr/>
        </p:nvGrpSpPr>
        <p:grpSpPr>
          <a:xfrm>
            <a:off x="6277466" y="3335396"/>
            <a:ext cx="1371600" cy="1371600"/>
            <a:chOff x="2170409" y="2776653"/>
            <a:chExt cx="3657600" cy="3657600"/>
          </a:xfrm>
        </p:grpSpPr>
        <p:sp>
          <p:nvSpPr>
            <p:cNvPr id="34" name="Oval 33">
              <a:extLst>
                <a:ext uri="{FF2B5EF4-FFF2-40B4-BE49-F238E27FC236}">
                  <a16:creationId xmlns:a16="http://schemas.microsoft.com/office/drawing/2014/main" id="{B4F1C0D9-1D89-374A-AA6E-E514553790CA}"/>
                </a:ext>
              </a:extLst>
            </p:cNvPr>
            <p:cNvSpPr>
              <a:spLocks noChangeAspect="1"/>
            </p:cNvSpPr>
            <p:nvPr/>
          </p:nvSpPr>
          <p:spPr>
            <a:xfrm>
              <a:off x="2170409" y="2776653"/>
              <a:ext cx="3657600" cy="3657600"/>
            </a:xfrm>
            <a:prstGeom prst="ellipse">
              <a:avLst/>
            </a:prstGeom>
            <a:solidFill>
              <a:srgbClr val="FF0000">
                <a:alpha val="4745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TextBox 34">
              <a:extLst>
                <a:ext uri="{FF2B5EF4-FFF2-40B4-BE49-F238E27FC236}">
                  <a16:creationId xmlns:a16="http://schemas.microsoft.com/office/drawing/2014/main" id="{C7ABDA1A-BAC9-E04C-9C03-47F47A94B293}"/>
                </a:ext>
              </a:extLst>
            </p:cNvPr>
            <p:cNvSpPr txBox="1"/>
            <p:nvPr/>
          </p:nvSpPr>
          <p:spPr>
            <a:xfrm>
              <a:off x="2259617" y="3813738"/>
              <a:ext cx="3136355" cy="2092880"/>
            </a:xfrm>
            <a:prstGeom prst="rect">
              <a:avLst/>
            </a:prstGeom>
            <a:noFill/>
          </p:spPr>
          <p:txBody>
            <a:bodyPr wrap="square" rtlCol="0">
              <a:spAutoFit/>
            </a:bodyPr>
            <a:lstStyle/>
            <a:p>
              <a:pPr algn="ctr"/>
              <a:r>
                <a:rPr lang="en-US" sz="1500" b="1"/>
                <a:t>Chemical Engineering</a:t>
              </a:r>
            </a:p>
            <a:p>
              <a:pPr algn="ctr"/>
              <a:r>
                <a:rPr lang="en-US" sz="1500" b="1"/>
                <a:t>PhD</a:t>
              </a:r>
            </a:p>
          </p:txBody>
        </p:sp>
      </p:grpSp>
      <p:grpSp>
        <p:nvGrpSpPr>
          <p:cNvPr id="37" name="Group 36" descr="Biomedical Engineering post-doc">
            <a:extLst>
              <a:ext uri="{FF2B5EF4-FFF2-40B4-BE49-F238E27FC236}">
                <a16:creationId xmlns:a16="http://schemas.microsoft.com/office/drawing/2014/main" id="{F4306C5F-F9C2-094A-BA10-205752A03E8E}"/>
              </a:ext>
            </a:extLst>
          </p:cNvPr>
          <p:cNvGrpSpPr>
            <a:grpSpLocks noChangeAspect="1"/>
          </p:cNvGrpSpPr>
          <p:nvPr/>
        </p:nvGrpSpPr>
        <p:grpSpPr>
          <a:xfrm>
            <a:off x="7366274" y="3335396"/>
            <a:ext cx="1371600" cy="1371600"/>
            <a:chOff x="5059523" y="2776653"/>
            <a:chExt cx="3657600" cy="3657600"/>
          </a:xfrm>
        </p:grpSpPr>
        <p:sp>
          <p:nvSpPr>
            <p:cNvPr id="38" name="Oval 37">
              <a:extLst>
                <a:ext uri="{FF2B5EF4-FFF2-40B4-BE49-F238E27FC236}">
                  <a16:creationId xmlns:a16="http://schemas.microsoft.com/office/drawing/2014/main" id="{57B8E8F8-3ED6-934B-8D0D-8CDF38A8DD4B}"/>
                </a:ext>
              </a:extLst>
            </p:cNvPr>
            <p:cNvSpPr>
              <a:spLocks noChangeAspect="1"/>
            </p:cNvSpPr>
            <p:nvPr/>
          </p:nvSpPr>
          <p:spPr>
            <a:xfrm>
              <a:off x="5059523" y="2776653"/>
              <a:ext cx="3657600" cy="3657600"/>
            </a:xfrm>
            <a:prstGeom prst="ellipse">
              <a:avLst/>
            </a:prstGeom>
            <a:solidFill>
              <a:srgbClr val="0000FF">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extBox 38">
              <a:extLst>
                <a:ext uri="{FF2B5EF4-FFF2-40B4-BE49-F238E27FC236}">
                  <a16:creationId xmlns:a16="http://schemas.microsoft.com/office/drawing/2014/main" id="{34B771BE-F474-0440-8D63-FE6A3D693030}"/>
                </a:ext>
              </a:extLst>
            </p:cNvPr>
            <p:cNvSpPr txBox="1"/>
            <p:nvPr/>
          </p:nvSpPr>
          <p:spPr>
            <a:xfrm>
              <a:off x="5555339" y="3813738"/>
              <a:ext cx="3136355" cy="2092880"/>
            </a:xfrm>
            <a:prstGeom prst="rect">
              <a:avLst/>
            </a:prstGeom>
            <a:noFill/>
          </p:spPr>
          <p:txBody>
            <a:bodyPr wrap="square" rtlCol="0">
              <a:spAutoFit/>
            </a:bodyPr>
            <a:lstStyle/>
            <a:p>
              <a:pPr algn="ctr"/>
              <a:r>
                <a:rPr lang="en-US" sz="1500" b="1"/>
                <a:t>Biomedical Engineering Post-doc</a:t>
              </a:r>
            </a:p>
          </p:txBody>
        </p:sp>
      </p:grpSp>
      <p:grpSp>
        <p:nvGrpSpPr>
          <p:cNvPr id="9" name="Group 8" descr="My &quot;Niche&quot;">
            <a:extLst>
              <a:ext uri="{FF2B5EF4-FFF2-40B4-BE49-F238E27FC236}">
                <a16:creationId xmlns:a16="http://schemas.microsoft.com/office/drawing/2014/main" id="{FAB609C8-6CFD-A249-9633-31EDBED3FB44}"/>
              </a:ext>
            </a:extLst>
          </p:cNvPr>
          <p:cNvGrpSpPr/>
          <p:nvPr/>
        </p:nvGrpSpPr>
        <p:grpSpPr>
          <a:xfrm>
            <a:off x="5253386" y="2585716"/>
            <a:ext cx="2359840" cy="1214616"/>
            <a:chOff x="7004514" y="3447621"/>
            <a:chExt cx="3146453" cy="1619488"/>
          </a:xfrm>
        </p:grpSpPr>
        <p:sp>
          <p:nvSpPr>
            <p:cNvPr id="41" name="Triangle 40">
              <a:extLst>
                <a:ext uri="{FF2B5EF4-FFF2-40B4-BE49-F238E27FC236}">
                  <a16:creationId xmlns:a16="http://schemas.microsoft.com/office/drawing/2014/main" id="{8416DD1A-27EA-7A4F-894A-E1974469CC3E}"/>
                </a:ext>
              </a:extLst>
            </p:cNvPr>
            <p:cNvSpPr>
              <a:spLocks noChangeAspect="1"/>
            </p:cNvSpPr>
            <p:nvPr/>
          </p:nvSpPr>
          <p:spPr>
            <a:xfrm>
              <a:off x="9830927" y="4824320"/>
              <a:ext cx="320040" cy="242789"/>
            </a:xfrm>
            <a:prstGeom prst="triangl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TextBox 46">
              <a:extLst>
                <a:ext uri="{FF2B5EF4-FFF2-40B4-BE49-F238E27FC236}">
                  <a16:creationId xmlns:a16="http://schemas.microsoft.com/office/drawing/2014/main" id="{0AA8E3CA-4F10-0C46-8820-D1DEC65ABD43}"/>
                </a:ext>
              </a:extLst>
            </p:cNvPr>
            <p:cNvSpPr txBox="1"/>
            <p:nvPr/>
          </p:nvSpPr>
          <p:spPr>
            <a:xfrm>
              <a:off x="7004514" y="3447621"/>
              <a:ext cx="2204022" cy="615553"/>
            </a:xfrm>
            <a:prstGeom prst="rect">
              <a:avLst/>
            </a:prstGeom>
            <a:noFill/>
          </p:spPr>
          <p:txBody>
            <a:bodyPr wrap="none" rtlCol="0">
              <a:spAutoFit/>
            </a:bodyPr>
            <a:lstStyle/>
            <a:p>
              <a:r>
                <a:rPr lang="en-US" sz="2400" b="1" i="1">
                  <a:solidFill>
                    <a:srgbClr val="FF40FF"/>
                  </a:solidFill>
                  <a:latin typeface="+mj-lt"/>
                  <a:cs typeface="Apple Chancery" panose="03020702040506060504" pitchFamily="66" charset="-79"/>
                </a:rPr>
                <a:t>My “Niche”</a:t>
              </a:r>
            </a:p>
          </p:txBody>
        </p:sp>
        <p:sp>
          <p:nvSpPr>
            <p:cNvPr id="49" name="Striped Right Arrow 48">
              <a:extLst>
                <a:ext uri="{FF2B5EF4-FFF2-40B4-BE49-F238E27FC236}">
                  <a16:creationId xmlns:a16="http://schemas.microsoft.com/office/drawing/2014/main" id="{17EB1131-AFB6-7049-B3B3-E5892B168BAE}"/>
                </a:ext>
              </a:extLst>
            </p:cNvPr>
            <p:cNvSpPr/>
            <p:nvPr/>
          </p:nvSpPr>
          <p:spPr>
            <a:xfrm rot="2353621">
              <a:off x="8604961" y="4297662"/>
              <a:ext cx="1332007" cy="360228"/>
            </a:xfrm>
            <a:prstGeom prst="stripedRightArrow">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a:extLst>
              <a:ext uri="{FF2B5EF4-FFF2-40B4-BE49-F238E27FC236}">
                <a16:creationId xmlns:a16="http://schemas.microsoft.com/office/drawing/2014/main" id="{903C9AB0-EAA8-A64A-996B-C3474B955659}"/>
              </a:ext>
              <a:ext uri="{C183D7F6-B498-43B3-948B-1728B52AA6E4}">
                <adec:decorative xmlns:adec="http://schemas.microsoft.com/office/drawing/2017/decorative" val="1"/>
              </a:ext>
            </a:extLst>
          </p:cNvPr>
          <p:cNvGrpSpPr/>
          <p:nvPr/>
        </p:nvGrpSpPr>
        <p:grpSpPr>
          <a:xfrm>
            <a:off x="6423574" y="789374"/>
            <a:ext cx="1272422" cy="674100"/>
            <a:chOff x="8564765" y="1052498"/>
            <a:chExt cx="1696563" cy="898800"/>
          </a:xfrm>
        </p:grpSpPr>
        <p:pic>
          <p:nvPicPr>
            <p:cNvPr id="52" name="Picture 51">
              <a:extLst>
                <a:ext uri="{FF2B5EF4-FFF2-40B4-BE49-F238E27FC236}">
                  <a16:creationId xmlns:a16="http://schemas.microsoft.com/office/drawing/2014/main" id="{687BA36E-B47F-F642-92AF-05804B71B632}"/>
                </a:ext>
              </a:extLst>
            </p:cNvPr>
            <p:cNvPicPr>
              <a:picLocks noChangeAspect="1"/>
            </p:cNvPicPr>
            <p:nvPr/>
          </p:nvPicPr>
          <p:blipFill>
            <a:blip r:embed="rId13" cstate="hqprint">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8564765" y="1258044"/>
              <a:ext cx="914400" cy="693254"/>
            </a:xfrm>
            <a:prstGeom prst="rect">
              <a:avLst/>
            </a:prstGeom>
          </p:spPr>
        </p:pic>
        <p:pic>
          <p:nvPicPr>
            <p:cNvPr id="53" name="Picture 52">
              <a:extLst>
                <a:ext uri="{FF2B5EF4-FFF2-40B4-BE49-F238E27FC236}">
                  <a16:creationId xmlns:a16="http://schemas.microsoft.com/office/drawing/2014/main" id="{93FEA453-98B7-CF43-9D95-3CBB7BD1BE0B}"/>
                </a:ext>
              </a:extLst>
            </p:cNvPr>
            <p:cNvPicPr>
              <a:picLocks noChangeAspect="1"/>
            </p:cNvPicPr>
            <p:nvPr/>
          </p:nvPicPr>
          <p:blipFill>
            <a:blip r:embed="rId13" cstate="hqprint">
              <a:clrChange>
                <a:clrFrom>
                  <a:srgbClr val="F8F8F8"/>
                </a:clrFrom>
                <a:clrTo>
                  <a:srgbClr val="F8F8F8">
                    <a:alpha val="0"/>
                  </a:srgbClr>
                </a:clrTo>
              </a:clrChange>
              <a:extLst>
                <a:ext uri="{28A0092B-C50C-407E-A947-70E740481C1C}">
                  <a14:useLocalDpi xmlns:a14="http://schemas.microsoft.com/office/drawing/2010/main"/>
                </a:ext>
              </a:extLst>
            </a:blip>
            <a:stretch>
              <a:fillRect/>
            </a:stretch>
          </p:blipFill>
          <p:spPr>
            <a:xfrm>
              <a:off x="9346928" y="1052498"/>
              <a:ext cx="914400" cy="693254"/>
            </a:xfrm>
            <a:prstGeom prst="rect">
              <a:avLst/>
            </a:prstGeom>
          </p:spPr>
        </p:pic>
      </p:grpSp>
    </p:spTree>
    <p:extLst>
      <p:ext uri="{BB962C8B-B14F-4D97-AF65-F5344CB8AC3E}">
        <p14:creationId xmlns:p14="http://schemas.microsoft.com/office/powerpoint/2010/main" val="12612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300">
                <a:solidFill>
                  <a:schemeClr val="bg1"/>
                </a:solidFill>
                <a:latin typeface="Arial" panose="020B0604020202020204" pitchFamily="34" charset="0"/>
                <a:cs typeface="Arial" panose="020B0604020202020204" pitchFamily="34" charset="0"/>
              </a:rPr>
              <a:t>My Approach</a:t>
            </a:r>
          </a:p>
        </p:txBody>
      </p:sp>
      <p:sp>
        <p:nvSpPr>
          <p:cNvPr id="4" name="Title 3">
            <a:extLst>
              <a:ext uri="{FF2B5EF4-FFF2-40B4-BE49-F238E27FC236}">
                <a16:creationId xmlns:a16="http://schemas.microsoft.com/office/drawing/2014/main" id="{89B1C0A7-69D2-6ECF-901F-4AC53870AC38}"/>
              </a:ext>
            </a:extLst>
          </p:cNvPr>
          <p:cNvSpPr txBox="1">
            <a:spLocks/>
          </p:cNvSpPr>
          <p:nvPr/>
        </p:nvSpPr>
        <p:spPr>
          <a:xfrm>
            <a:off x="457200" y="32889"/>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algn="ctr"/>
            <a:r>
              <a:rPr lang="en-US" sz="3200"/>
              <a:t>Qualities, Approaches, &amp; Traits</a:t>
            </a:r>
          </a:p>
        </p:txBody>
      </p:sp>
      <p:sp>
        <p:nvSpPr>
          <p:cNvPr id="2" name="Content Placeholder 1">
            <a:extLst>
              <a:ext uri="{FF2B5EF4-FFF2-40B4-BE49-F238E27FC236}">
                <a16:creationId xmlns:a16="http://schemas.microsoft.com/office/drawing/2014/main" id="{72BFAC7D-2396-BA42-8675-77353B8F6F2D}"/>
              </a:ext>
            </a:extLst>
          </p:cNvPr>
          <p:cNvSpPr>
            <a:spLocks noGrp="1"/>
          </p:cNvSpPr>
          <p:nvPr>
            <p:ph sz="half" idx="1"/>
          </p:nvPr>
        </p:nvSpPr>
        <p:spPr>
          <a:xfrm>
            <a:off x="364110" y="1156092"/>
            <a:ext cx="8415779" cy="3172127"/>
          </a:xfrm>
        </p:spPr>
        <p:txBody>
          <a:bodyPr>
            <a:normAutofit/>
          </a:bodyPr>
          <a:lstStyle/>
          <a:p>
            <a:r>
              <a:rPr lang="en-US" sz="2000" u="sng">
                <a:solidFill>
                  <a:schemeClr val="tx1"/>
                </a:solidFill>
              </a:rPr>
              <a:t>Collaborative</a:t>
            </a:r>
            <a:r>
              <a:rPr lang="en-US" sz="2000">
                <a:solidFill>
                  <a:schemeClr val="tx1"/>
                </a:solidFill>
              </a:rPr>
              <a:t>: Collegial. Eager to learn. Eager to share.</a:t>
            </a:r>
          </a:p>
          <a:p>
            <a:pPr marL="0" indent="0">
              <a:buNone/>
            </a:pPr>
            <a:r>
              <a:rPr lang="en-US" sz="2000" i="1">
                <a:solidFill>
                  <a:schemeClr val="tx1"/>
                </a:solidFill>
              </a:rPr>
              <a:t>		</a:t>
            </a:r>
          </a:p>
          <a:p>
            <a:r>
              <a:rPr lang="en-US" sz="2000" u="sng">
                <a:solidFill>
                  <a:schemeClr val="tx1"/>
                </a:solidFill>
              </a:rPr>
              <a:t>Practical</a:t>
            </a:r>
            <a:r>
              <a:rPr lang="en-US" sz="2000">
                <a:solidFill>
                  <a:schemeClr val="tx1"/>
                </a:solidFill>
              </a:rPr>
              <a:t>: K.I.S.S.  </a:t>
            </a:r>
          </a:p>
          <a:p>
            <a:r>
              <a:rPr lang="en-US" sz="2000" u="sng">
                <a:solidFill>
                  <a:schemeClr val="tx1"/>
                </a:solidFill>
              </a:rPr>
              <a:t>Service-Oriented</a:t>
            </a:r>
            <a:r>
              <a:rPr lang="en-US" sz="2000">
                <a:solidFill>
                  <a:schemeClr val="tx1"/>
                </a:solidFill>
              </a:rPr>
              <a:t>: Administration is service-leadership. </a:t>
            </a:r>
          </a:p>
          <a:p>
            <a:r>
              <a:rPr lang="en-US" sz="2000" u="sng">
                <a:solidFill>
                  <a:schemeClr val="tx1"/>
                </a:solidFill>
              </a:rPr>
              <a:t>Systems Thinker</a:t>
            </a:r>
            <a:r>
              <a:rPr lang="en-US" sz="2000">
                <a:solidFill>
                  <a:schemeClr val="tx1"/>
                </a:solidFill>
              </a:rPr>
              <a:t>: What is the next best “task” to remove obstacles and empower/advance others?</a:t>
            </a:r>
          </a:p>
          <a:p>
            <a:pPr marL="0" indent="0">
              <a:buNone/>
            </a:pPr>
            <a:endParaRPr lang="en-US" sz="2000" i="1">
              <a:solidFill>
                <a:schemeClr val="tx1"/>
              </a:solidFill>
            </a:endParaRPr>
          </a:p>
          <a:p>
            <a:r>
              <a:rPr lang="en-US" sz="2000" i="1">
                <a:solidFill>
                  <a:schemeClr val="tx1"/>
                </a:solidFill>
              </a:rPr>
              <a:t>Introvert. Terrible at facial recognition. Bad “resting-bitter-face”.</a:t>
            </a:r>
          </a:p>
        </p:txBody>
      </p:sp>
      <p:sp>
        <p:nvSpPr>
          <p:cNvPr id="12" name="Slide Number Placeholder 4">
            <a:extLst>
              <a:ext uri="{FF2B5EF4-FFF2-40B4-BE49-F238E27FC236}">
                <a16:creationId xmlns:a16="http://schemas.microsoft.com/office/drawing/2014/main" id="{028A3828-CEDE-402A-8B7A-4D8C17DF1F18}"/>
              </a:ext>
              <a:ext uri="{C183D7F6-B498-43B3-948B-1728B52AA6E4}">
                <adec:decorative xmlns:adec="http://schemas.microsoft.com/office/drawing/2017/decorative" val="1"/>
              </a:ext>
            </a:extLst>
          </p:cNvPr>
          <p:cNvSpPr>
            <a:spLocks noGrp="1"/>
          </p:cNvSpPr>
          <p:nvPr>
            <p:ph type="sldNum" sz="quarter" idx="12"/>
          </p:nvPr>
        </p:nvSpPr>
        <p:spPr/>
        <p:txBody>
          <a:bodyPr/>
          <a:lstStyle/>
          <a:p>
            <a:fld id="{CC7697F5-3DCA-0A4F-B9EA-FEC2794BD1A6}" type="slidenum">
              <a:rPr lang="en-US" smtClean="0"/>
              <a:t>4</a:t>
            </a:fld>
            <a:endParaRPr lang="en-US"/>
          </a:p>
        </p:txBody>
      </p:sp>
    </p:spTree>
    <p:extLst>
      <p:ext uri="{BB962C8B-B14F-4D97-AF65-F5344CB8AC3E}">
        <p14:creationId xmlns:p14="http://schemas.microsoft.com/office/powerpoint/2010/main" val="206963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D8E69-1FA5-8330-4E73-8769E9D3F3C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313879-BCC9-AF11-6B18-0DFBF51FF3EF}"/>
              </a:ext>
            </a:extLst>
          </p:cNvPr>
          <p:cNvSpPr txBox="1">
            <a:spLocks noGrp="1"/>
          </p:cNvSpPr>
          <p:nvPr>
            <p:ph type="title" idx="4294967295"/>
          </p:nvPr>
        </p:nvSpPr>
        <p:spPr>
          <a:xfrm>
            <a:off x="1032163" y="1967346"/>
            <a:ext cx="7079673"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a:ln>
                  <a:noFill/>
                </a:ln>
                <a:solidFill>
                  <a:schemeClr val="tx1"/>
                </a:solidFill>
                <a:effectLst/>
                <a:uLnTx/>
                <a:uFillTx/>
                <a:latin typeface="Arial"/>
                <a:ea typeface="+mj-ea"/>
                <a:cs typeface="Arial"/>
              </a:rPr>
              <a:t>2. Graduate Education @UConn 101</a:t>
            </a:r>
          </a:p>
        </p:txBody>
      </p:sp>
    </p:spTree>
    <p:extLst>
      <p:ext uri="{BB962C8B-B14F-4D97-AF65-F5344CB8AC3E}">
        <p14:creationId xmlns:p14="http://schemas.microsoft.com/office/powerpoint/2010/main" val="3779301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4404-718B-20B2-B72D-E4441C00EFB8}"/>
            </a:ext>
          </a:extLst>
        </p:cNvPr>
        <p:cNvGrpSpPr/>
        <p:nvPr/>
      </p:nvGrpSpPr>
      <p:grpSpPr>
        <a:xfrm>
          <a:off x="0" y="0"/>
          <a:ext cx="0" cy="0"/>
          <a:chOff x="0" y="0"/>
          <a:chExt cx="0" cy="0"/>
        </a:xfrm>
      </p:grpSpPr>
      <p:pic>
        <p:nvPicPr>
          <p:cNvPr id="9" name="Picture 8" descr="A flowchart of the academic affairs structure at UConn">
            <a:extLst>
              <a:ext uri="{FF2B5EF4-FFF2-40B4-BE49-F238E27FC236}">
                <a16:creationId xmlns:a16="http://schemas.microsoft.com/office/drawing/2014/main" id="{CE1530A1-36DF-056E-313E-656EEBE2B8D5}"/>
              </a:ext>
            </a:extLst>
          </p:cNvPr>
          <p:cNvPicPr>
            <a:picLocks noChangeAspect="1"/>
          </p:cNvPicPr>
          <p:nvPr/>
        </p:nvPicPr>
        <p:blipFill>
          <a:blip r:embed="rId3"/>
          <a:stretch>
            <a:fillRect/>
          </a:stretch>
        </p:blipFill>
        <p:spPr>
          <a:xfrm>
            <a:off x="483577" y="215555"/>
            <a:ext cx="7772400" cy="4132712"/>
          </a:xfrm>
          <a:prstGeom prst="rect">
            <a:avLst/>
          </a:prstGeom>
        </p:spPr>
      </p:pic>
      <p:sp>
        <p:nvSpPr>
          <p:cNvPr id="2" name="Title 1">
            <a:extLst>
              <a:ext uri="{FF2B5EF4-FFF2-40B4-BE49-F238E27FC236}">
                <a16:creationId xmlns:a16="http://schemas.microsoft.com/office/drawing/2014/main" id="{56C73F75-D278-65F4-AF82-0A7244849567}"/>
              </a:ext>
            </a:extLst>
          </p:cNvPr>
          <p:cNvSpPr txBox="1">
            <a:spLocks noGrp="1"/>
          </p:cNvSpPr>
          <p:nvPr>
            <p:ph type="title" idx="4294967295"/>
          </p:nvPr>
        </p:nvSpPr>
        <p:spPr>
          <a:xfrm>
            <a:off x="215847" y="215555"/>
            <a:ext cx="323586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Academic Affairs @ UConn</a:t>
            </a:r>
          </a:p>
        </p:txBody>
      </p:sp>
      <p:sp>
        <p:nvSpPr>
          <p:cNvPr id="10" name="Oval 9">
            <a:extLst>
              <a:ext uri="{FF2B5EF4-FFF2-40B4-BE49-F238E27FC236}">
                <a16:creationId xmlns:a16="http://schemas.microsoft.com/office/drawing/2014/main" id="{D111E530-6BE2-09EA-BF89-05E8CC36A0B3}"/>
              </a:ext>
              <a:ext uri="{C183D7F6-B498-43B3-948B-1728B52AA6E4}">
                <adec:decorative xmlns:adec="http://schemas.microsoft.com/office/drawing/2017/decorative" val="1"/>
              </a:ext>
            </a:extLst>
          </p:cNvPr>
          <p:cNvSpPr/>
          <p:nvPr/>
        </p:nvSpPr>
        <p:spPr>
          <a:xfrm>
            <a:off x="1073518" y="2637582"/>
            <a:ext cx="1682687" cy="101857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1297599A-1A63-635F-A9E0-75FC02101A7F}"/>
              </a:ext>
              <a:ext uri="{C183D7F6-B498-43B3-948B-1728B52AA6E4}">
                <adec:decorative xmlns:adec="http://schemas.microsoft.com/office/drawing/2017/decorative" val="1"/>
              </a:ext>
            </a:extLst>
          </p:cNvPr>
          <p:cNvSpPr/>
          <p:nvPr/>
        </p:nvSpPr>
        <p:spPr>
          <a:xfrm>
            <a:off x="5736700" y="227686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08F81379-2247-CDA3-CB8F-F63B1495EE2E}"/>
              </a:ext>
              <a:ext uri="{C183D7F6-B498-43B3-948B-1728B52AA6E4}">
                <adec:decorative xmlns:adec="http://schemas.microsoft.com/office/drawing/2017/decorative" val="1"/>
              </a:ext>
            </a:extLst>
          </p:cNvPr>
          <p:cNvSpPr/>
          <p:nvPr/>
        </p:nvSpPr>
        <p:spPr>
          <a:xfrm>
            <a:off x="6771203" y="854853"/>
            <a:ext cx="284614" cy="254336"/>
          </a:xfrm>
          <a:prstGeom prst="star5">
            <a:avLst>
              <a:gd name="adj" fmla="val 0"/>
              <a:gd name="hf" fmla="val 105146"/>
              <a:gd name="vf" fmla="val 110557"/>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99AC17ED-E9A0-E8ED-2B36-1B03134A09F5}"/>
              </a:ext>
              <a:ext uri="{C183D7F6-B498-43B3-948B-1728B52AA6E4}">
                <adec:decorative xmlns:adec="http://schemas.microsoft.com/office/drawing/2017/decorative" val="1"/>
              </a:ext>
            </a:extLst>
          </p:cNvPr>
          <p:cNvSpPr/>
          <p:nvPr/>
        </p:nvSpPr>
        <p:spPr>
          <a:xfrm>
            <a:off x="5736700" y="309644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45264A31-2351-4789-58F6-B87A564E8265}"/>
              </a:ext>
              <a:ext uri="{C183D7F6-B498-43B3-948B-1728B52AA6E4}">
                <adec:decorative xmlns:adec="http://schemas.microsoft.com/office/drawing/2017/decorative" val="1"/>
              </a:ext>
            </a:extLst>
          </p:cNvPr>
          <p:cNvSpPr/>
          <p:nvPr/>
        </p:nvSpPr>
        <p:spPr>
          <a:xfrm>
            <a:off x="7076003" y="1159653"/>
            <a:ext cx="284614" cy="254336"/>
          </a:xfrm>
          <a:prstGeom prst="star5">
            <a:avLst>
              <a:gd name="adj" fmla="val 0"/>
              <a:gd name="hf" fmla="val 105146"/>
              <a:gd name="vf" fmla="val 110557"/>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a:extLst>
              <a:ext uri="{FF2B5EF4-FFF2-40B4-BE49-F238E27FC236}">
                <a16:creationId xmlns:a16="http://schemas.microsoft.com/office/drawing/2014/main" id="{C7A9C9B6-9612-6616-9379-EA5B8A38B862}"/>
              </a:ext>
              <a:ext uri="{C183D7F6-B498-43B3-948B-1728B52AA6E4}">
                <adec:decorative xmlns:adec="http://schemas.microsoft.com/office/drawing/2017/decorative" val="1"/>
              </a:ext>
            </a:extLst>
          </p:cNvPr>
          <p:cNvSpPr/>
          <p:nvPr/>
        </p:nvSpPr>
        <p:spPr>
          <a:xfrm>
            <a:off x="7228403" y="1312053"/>
            <a:ext cx="284614" cy="254336"/>
          </a:xfrm>
          <a:prstGeom prst="star5">
            <a:avLst>
              <a:gd name="adj" fmla="val 0"/>
              <a:gd name="hf" fmla="val 105146"/>
              <a:gd name="vf" fmla="val 110557"/>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a:extLst>
              <a:ext uri="{FF2B5EF4-FFF2-40B4-BE49-F238E27FC236}">
                <a16:creationId xmlns:a16="http://schemas.microsoft.com/office/drawing/2014/main" id="{6CD49767-58BE-EBDD-FB8A-DE3749671A95}"/>
              </a:ext>
              <a:ext uri="{C183D7F6-B498-43B3-948B-1728B52AA6E4}">
                <adec:decorative xmlns:adec="http://schemas.microsoft.com/office/drawing/2017/decorative" val="1"/>
              </a:ext>
            </a:extLst>
          </p:cNvPr>
          <p:cNvSpPr/>
          <p:nvPr/>
        </p:nvSpPr>
        <p:spPr>
          <a:xfrm>
            <a:off x="5736700" y="391602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2A6F7900-9A6D-8416-3DF0-62900ACDE7DB}"/>
              </a:ext>
              <a:ext uri="{C183D7F6-B498-43B3-948B-1728B52AA6E4}">
                <adec:decorative xmlns:adec="http://schemas.microsoft.com/office/drawing/2017/decorative" val="1"/>
              </a:ext>
            </a:extLst>
          </p:cNvPr>
          <p:cNvSpPr/>
          <p:nvPr/>
        </p:nvSpPr>
        <p:spPr>
          <a:xfrm>
            <a:off x="7360617" y="309644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65D7B2C1-14D2-D4AB-3350-9156F44126B7}"/>
              </a:ext>
              <a:ext uri="{C183D7F6-B498-43B3-948B-1728B52AA6E4}">
                <adec:decorative xmlns:adec="http://schemas.microsoft.com/office/drawing/2017/decorative" val="1"/>
              </a:ext>
            </a:extLst>
          </p:cNvPr>
          <p:cNvSpPr/>
          <p:nvPr/>
        </p:nvSpPr>
        <p:spPr>
          <a:xfrm>
            <a:off x="3908910" y="3941257"/>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a16="http://schemas.microsoft.com/office/drawing/2014/main" id="{E39F77A9-A717-6D80-F25F-E33692DB5BB9}"/>
              </a:ext>
              <a:ext uri="{C183D7F6-B498-43B3-948B-1728B52AA6E4}">
                <adec:decorative xmlns:adec="http://schemas.microsoft.com/office/drawing/2017/decorative" val="1"/>
              </a:ext>
            </a:extLst>
          </p:cNvPr>
          <p:cNvSpPr/>
          <p:nvPr/>
        </p:nvSpPr>
        <p:spPr>
          <a:xfrm>
            <a:off x="3908910" y="309644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0B10F69B-B365-AD99-6F15-7C23A29E2923}"/>
              </a:ext>
              <a:ext uri="{C183D7F6-B498-43B3-948B-1728B52AA6E4}">
                <adec:decorative xmlns:adec="http://schemas.microsoft.com/office/drawing/2017/decorative" val="1"/>
              </a:ext>
            </a:extLst>
          </p:cNvPr>
          <p:cNvSpPr/>
          <p:nvPr/>
        </p:nvSpPr>
        <p:spPr>
          <a:xfrm>
            <a:off x="3908794" y="1439221"/>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06A034C0-931A-6A2C-B42A-1710C4842A8C}"/>
              </a:ext>
              <a:ext uri="{C183D7F6-B498-43B3-948B-1728B52AA6E4}">
                <adec:decorative xmlns:adec="http://schemas.microsoft.com/office/drawing/2017/decorative" val="1"/>
              </a:ext>
            </a:extLst>
          </p:cNvPr>
          <p:cNvSpPr/>
          <p:nvPr/>
        </p:nvSpPr>
        <p:spPr>
          <a:xfrm>
            <a:off x="5736700" y="145728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0CD4B7F6-3056-8088-374B-A1AB80775433}"/>
              </a:ext>
              <a:ext uri="{C183D7F6-B498-43B3-948B-1728B52AA6E4}">
                <adec:decorative xmlns:adec="http://schemas.microsoft.com/office/drawing/2017/decorative" val="1"/>
              </a:ext>
            </a:extLst>
          </p:cNvPr>
          <p:cNvSpPr/>
          <p:nvPr/>
        </p:nvSpPr>
        <p:spPr>
          <a:xfrm>
            <a:off x="7360501" y="228731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DFDAAADC-F2FB-FFE5-31B9-2DD6B24021FE}"/>
              </a:ext>
              <a:ext uri="{C183D7F6-B498-43B3-948B-1728B52AA6E4}">
                <adec:decorative xmlns:adec="http://schemas.microsoft.com/office/drawing/2017/decorative" val="1"/>
              </a:ext>
            </a:extLst>
          </p:cNvPr>
          <p:cNvSpPr/>
          <p:nvPr/>
        </p:nvSpPr>
        <p:spPr>
          <a:xfrm>
            <a:off x="3908794" y="2287315"/>
            <a:ext cx="284614" cy="254336"/>
          </a:xfrm>
          <a:prstGeom prst="star5">
            <a:avLst/>
          </a:prstGeom>
          <a:solidFill>
            <a:srgbClr val="FF9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A5C1B7F-53F0-5FBD-87FD-C5E1475F7856}"/>
              </a:ext>
            </a:extLst>
          </p:cNvPr>
          <p:cNvSpPr txBox="1"/>
          <p:nvPr/>
        </p:nvSpPr>
        <p:spPr>
          <a:xfrm>
            <a:off x="160475" y="4233761"/>
            <a:ext cx="8983525" cy="276999"/>
          </a:xfrm>
          <a:prstGeom prst="rect">
            <a:avLst/>
          </a:prstGeom>
          <a:noFill/>
        </p:spPr>
        <p:txBody>
          <a:bodyPr wrap="square">
            <a:spAutoFit/>
          </a:bodyPr>
          <a:lstStyle/>
          <a:p>
            <a:r>
              <a:rPr lang="en-US" sz="1200"/>
              <a:t>https://</a:t>
            </a:r>
            <a:r>
              <a:rPr lang="en-US" sz="1200" err="1"/>
              <a:t>bpir.media.uconn.edu</a:t>
            </a:r>
            <a:r>
              <a:rPr lang="en-US" sz="1200"/>
              <a:t>/wp-content/uploads/sites/3452/2024/08/University-Org-Chart-8.13.24.pdf</a:t>
            </a:r>
          </a:p>
        </p:txBody>
      </p:sp>
    </p:spTree>
    <p:extLst>
      <p:ext uri="{BB962C8B-B14F-4D97-AF65-F5344CB8AC3E}">
        <p14:creationId xmlns:p14="http://schemas.microsoft.com/office/powerpoint/2010/main" val="356696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07470-15DC-F26E-CD5D-C2F35FB7B78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27A6898-3CF6-B730-3E9D-26F5A828E742}"/>
              </a:ext>
            </a:extLst>
          </p:cNvPr>
          <p:cNvSpPr txBox="1">
            <a:spLocks noGrp="1"/>
          </p:cNvSpPr>
          <p:nvPr>
            <p:ph type="title" idx="4294967295"/>
          </p:nvPr>
        </p:nvSpPr>
        <p:spPr>
          <a:xfrm>
            <a:off x="457200" y="185903"/>
            <a:ext cx="8229600"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4400" kern="1200">
                <a:solidFill>
                  <a:schemeClr val="tx1"/>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a:ea typeface="+mj-ea"/>
                <a:cs typeface="Arial"/>
              </a:rPr>
              <a:t>Administrative Structures of TGS</a:t>
            </a:r>
          </a:p>
        </p:txBody>
      </p:sp>
      <p:sp>
        <p:nvSpPr>
          <p:cNvPr id="4" name="TextBox 3">
            <a:extLst>
              <a:ext uri="{FF2B5EF4-FFF2-40B4-BE49-F238E27FC236}">
                <a16:creationId xmlns:a16="http://schemas.microsoft.com/office/drawing/2014/main" id="{0F69D69B-6595-52B8-BAA4-1387DA8842E5}"/>
              </a:ext>
            </a:extLst>
          </p:cNvPr>
          <p:cNvSpPr txBox="1"/>
          <p:nvPr/>
        </p:nvSpPr>
        <p:spPr>
          <a:xfrm>
            <a:off x="537977" y="1616387"/>
            <a:ext cx="3111874" cy="2062103"/>
          </a:xfrm>
          <a:prstGeom prst="rect">
            <a:avLst/>
          </a:prstGeom>
          <a:noFill/>
        </p:spPr>
        <p:txBody>
          <a:bodyPr wrap="square" rtlCol="0">
            <a:spAutoFit/>
          </a:bodyPr>
          <a:lstStyle/>
          <a:p>
            <a:pPr marL="342900" marR="0" indent="-342900" algn="l">
              <a:spcBef>
                <a:spcPts val="0"/>
              </a:spcBef>
              <a:spcAft>
                <a:spcPts val="0"/>
              </a:spcAft>
              <a:buFont typeface="+mj-lt"/>
              <a:buAutoNum type="arabicPeriod"/>
            </a:pPr>
            <a:r>
              <a:rPr lang="en-US" sz="1600" b="1" i="0" strike="noStrike">
                <a:solidFill>
                  <a:srgbClr val="212121"/>
                </a:solidFill>
                <a:effectLst/>
                <a:latin typeface="Arial" panose="020B0604020202020204" pitchFamily="34" charset="0"/>
                <a:cs typeface="Arial" panose="020B0604020202020204" pitchFamily="34" charset="0"/>
              </a:rPr>
              <a:t>Executive Committee (EC)</a:t>
            </a:r>
            <a:r>
              <a:rPr lang="en-US" sz="1600" b="0" i="0" strike="noStrike">
                <a:solidFill>
                  <a:srgbClr val="212121"/>
                </a:solidFill>
                <a:effectLst/>
                <a:latin typeface="Arial" panose="020B0604020202020204" pitchFamily="34" charset="0"/>
                <a:cs typeface="Arial" panose="020B0604020202020204" pitchFamily="34" charset="0"/>
              </a:rPr>
              <a:t> of The Graduate School</a:t>
            </a:r>
          </a:p>
          <a:p>
            <a:pPr marL="342900" marR="0" indent="-342900" algn="l">
              <a:spcBef>
                <a:spcPts val="0"/>
              </a:spcBef>
              <a:spcAft>
                <a:spcPts val="0"/>
              </a:spcAft>
              <a:buFont typeface="+mj-lt"/>
              <a:buAutoNum type="arabicPeriod"/>
            </a:pPr>
            <a:endParaRPr lang="en-US" sz="1600">
              <a:solidFill>
                <a:srgbClr val="212121"/>
              </a:solidFill>
              <a:latin typeface="Arial" panose="020B0604020202020204" pitchFamily="34" charset="0"/>
              <a:cs typeface="Arial" panose="020B0604020202020204" pitchFamily="34" charset="0"/>
            </a:endParaRPr>
          </a:p>
          <a:p>
            <a:pPr marL="342900" indent="-342900">
              <a:buFont typeface="+mj-lt"/>
              <a:buAutoNum type="arabicPeriod"/>
            </a:pPr>
            <a:r>
              <a:rPr lang="en-US" sz="1600" b="1" i="0" u="none" strike="noStrike">
                <a:solidFill>
                  <a:srgbClr val="212121"/>
                </a:solidFill>
                <a:effectLst/>
                <a:latin typeface="Arial" panose="020B0604020202020204" pitchFamily="34" charset="0"/>
                <a:cs typeface="Arial" panose="020B0604020202020204" pitchFamily="34" charset="0"/>
              </a:rPr>
              <a:t>The Graduate Faculty Council</a:t>
            </a:r>
            <a:r>
              <a:rPr lang="en-US" sz="1600" b="1">
                <a:solidFill>
                  <a:srgbClr val="212121"/>
                </a:solidFill>
                <a:latin typeface="Arial" panose="020B0604020202020204" pitchFamily="34" charset="0"/>
                <a:cs typeface="Arial" panose="020B0604020202020204" pitchFamily="34" charset="0"/>
                <a:sym typeface="Wingdings" pitchFamily="2" charset="2"/>
              </a:rPr>
              <a:t> (GFC)</a:t>
            </a:r>
          </a:p>
          <a:p>
            <a:pPr marL="342900" indent="-342900">
              <a:buFont typeface="+mj-lt"/>
              <a:buAutoNum type="arabicPeriod"/>
            </a:pPr>
            <a:endParaRPr lang="en-US" sz="1600" b="1">
              <a:solidFill>
                <a:srgbClr val="212121"/>
              </a:solidFill>
              <a:latin typeface="Arial" panose="020B0604020202020204" pitchFamily="34" charset="0"/>
              <a:cs typeface="Arial" panose="020B0604020202020204" pitchFamily="34" charset="0"/>
              <a:sym typeface="Wingdings" pitchFamily="2" charset="2"/>
            </a:endParaRPr>
          </a:p>
          <a:p>
            <a:pPr marL="342900" indent="-342900">
              <a:buFont typeface="+mj-lt"/>
              <a:buAutoNum type="arabicPeriod"/>
            </a:pPr>
            <a:r>
              <a:rPr lang="en-US" sz="1600" b="1" i="0" u="none" strike="noStrike">
                <a:solidFill>
                  <a:srgbClr val="212121"/>
                </a:solidFill>
                <a:effectLst/>
                <a:latin typeface="Arial" panose="020B0604020202020204" pitchFamily="34" charset="0"/>
                <a:cs typeface="Arial" panose="020B0604020202020204" pitchFamily="34" charset="0"/>
              </a:rPr>
              <a:t>Graduate Faculty</a:t>
            </a:r>
            <a:endParaRPr lang="en-US" sz="1600" b="1">
              <a:solidFill>
                <a:srgbClr val="212121"/>
              </a:solidFill>
              <a:latin typeface="Arial" panose="020B0604020202020204" pitchFamily="34" charset="0"/>
              <a:cs typeface="Arial" panose="020B0604020202020204" pitchFamily="34" charset="0"/>
              <a:sym typeface="Wingdings" pitchFamily="2" charset="2"/>
            </a:endParaRPr>
          </a:p>
          <a:p>
            <a:endParaRPr lang="en-US" sz="1600" b="1">
              <a:solidFill>
                <a:srgbClr val="212121"/>
              </a:solidFill>
              <a:latin typeface="Arial" panose="020B0604020202020204" pitchFamily="34" charset="0"/>
              <a:cs typeface="Arial" panose="020B0604020202020204" pitchFamily="34" charset="0"/>
              <a:sym typeface="Wingdings" pitchFamily="2" charset="2"/>
            </a:endParaRPr>
          </a:p>
        </p:txBody>
      </p:sp>
      <p:pic>
        <p:nvPicPr>
          <p:cNvPr id="7" name="Picture 6" descr="A chart depicting the current membership of the Executive Committee of The Graduate School">
            <a:extLst>
              <a:ext uri="{FF2B5EF4-FFF2-40B4-BE49-F238E27FC236}">
                <a16:creationId xmlns:a16="http://schemas.microsoft.com/office/drawing/2014/main" id="{A78452C7-4CE6-211D-1C18-A90A83255D87}"/>
              </a:ext>
            </a:extLst>
          </p:cNvPr>
          <p:cNvPicPr>
            <a:picLocks noChangeAspect="1"/>
          </p:cNvPicPr>
          <p:nvPr/>
        </p:nvPicPr>
        <p:blipFill>
          <a:blip r:embed="rId3"/>
          <a:stretch>
            <a:fillRect/>
          </a:stretch>
        </p:blipFill>
        <p:spPr>
          <a:xfrm>
            <a:off x="3820334" y="1220376"/>
            <a:ext cx="5133222" cy="2560562"/>
          </a:xfrm>
          <a:prstGeom prst="rect">
            <a:avLst/>
          </a:prstGeom>
        </p:spPr>
      </p:pic>
      <p:sp>
        <p:nvSpPr>
          <p:cNvPr id="6" name="TextBox 5">
            <a:extLst>
              <a:ext uri="{FF2B5EF4-FFF2-40B4-BE49-F238E27FC236}">
                <a16:creationId xmlns:a16="http://schemas.microsoft.com/office/drawing/2014/main" id="{FFFBA284-0804-1B71-5D76-0150BF339749}"/>
              </a:ext>
            </a:extLst>
          </p:cNvPr>
          <p:cNvSpPr txBox="1"/>
          <p:nvPr/>
        </p:nvSpPr>
        <p:spPr>
          <a:xfrm>
            <a:off x="160474" y="4251724"/>
            <a:ext cx="8583854" cy="276999"/>
          </a:xfrm>
          <a:prstGeom prst="rect">
            <a:avLst/>
          </a:prstGeom>
          <a:noFill/>
        </p:spPr>
        <p:txBody>
          <a:bodyPr wrap="square">
            <a:spAutoFit/>
          </a:bodyPr>
          <a:lstStyle/>
          <a:p>
            <a:r>
              <a:rPr lang="en-US" sz="1200"/>
              <a:t>https://</a:t>
            </a:r>
            <a:r>
              <a:rPr lang="en-US" sz="1200" err="1"/>
              <a:t>policy.uconn.edu</a:t>
            </a:r>
            <a:r>
              <a:rPr lang="en-US" sz="1200"/>
              <a:t>/2018/11/21/by-laws-rules-and-regulations-of-the-graduate-faculty-council/</a:t>
            </a:r>
          </a:p>
        </p:txBody>
      </p:sp>
    </p:spTree>
    <p:extLst>
      <p:ext uri="{BB962C8B-B14F-4D97-AF65-F5344CB8AC3E}">
        <p14:creationId xmlns:p14="http://schemas.microsoft.com/office/powerpoint/2010/main" val="34027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ow chart outlining the structure of The Graduate School">
            <a:extLst>
              <a:ext uri="{FF2B5EF4-FFF2-40B4-BE49-F238E27FC236}">
                <a16:creationId xmlns:a16="http://schemas.microsoft.com/office/drawing/2014/main" id="{63BFEFAC-E02B-9645-8D70-51B0E5C169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7534"/>
            <a:ext cx="9170008" cy="5029200"/>
          </a:xfrm>
          <a:prstGeom prst="rect">
            <a:avLst/>
          </a:prstGeom>
        </p:spPr>
      </p:pic>
      <p:sp>
        <p:nvSpPr>
          <p:cNvPr id="4" name="Oval 3">
            <a:extLst>
              <a:ext uri="{FF2B5EF4-FFF2-40B4-BE49-F238E27FC236}">
                <a16:creationId xmlns:a16="http://schemas.microsoft.com/office/drawing/2014/main" id="{5A887788-A556-334D-904B-C0BDD8840E54}"/>
              </a:ext>
              <a:ext uri="{C183D7F6-B498-43B3-948B-1728B52AA6E4}">
                <adec:decorative xmlns:adec="http://schemas.microsoft.com/office/drawing/2017/decorative" val="1"/>
              </a:ext>
            </a:extLst>
          </p:cNvPr>
          <p:cNvSpPr/>
          <p:nvPr/>
        </p:nvSpPr>
        <p:spPr>
          <a:xfrm>
            <a:off x="4294208" y="520862"/>
            <a:ext cx="2326511" cy="101857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CB39A7-1A1C-6A41-9C42-1C82A266D017}"/>
              </a:ext>
              <a:ext uri="{C183D7F6-B498-43B3-948B-1728B52AA6E4}">
                <adec:decorative xmlns:adec="http://schemas.microsoft.com/office/drawing/2017/decorative" val="1"/>
              </a:ext>
            </a:extLst>
          </p:cNvPr>
          <p:cNvSpPr/>
          <p:nvPr/>
        </p:nvSpPr>
        <p:spPr>
          <a:xfrm>
            <a:off x="289367" y="1423686"/>
            <a:ext cx="4537276" cy="239596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55D4159-7D32-AA44-8FF6-697561FFF590}"/>
              </a:ext>
              <a:ext uri="{C183D7F6-B498-43B3-948B-1728B52AA6E4}">
                <adec:decorative xmlns:adec="http://schemas.microsoft.com/office/drawing/2017/decorative" val="1"/>
              </a:ext>
            </a:extLst>
          </p:cNvPr>
          <p:cNvSpPr/>
          <p:nvPr/>
        </p:nvSpPr>
        <p:spPr>
          <a:xfrm>
            <a:off x="7303625" y="1030148"/>
            <a:ext cx="1866383" cy="411335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DEB7BDB-ABD1-8B42-AE3D-763478A8E81C}"/>
              </a:ext>
              <a:ext uri="{C183D7F6-B498-43B3-948B-1728B52AA6E4}">
                <adec:decorative xmlns:adec="http://schemas.microsoft.com/office/drawing/2017/decorative" val="1"/>
              </a:ext>
            </a:extLst>
          </p:cNvPr>
          <p:cNvSpPr/>
          <p:nvPr/>
        </p:nvSpPr>
        <p:spPr>
          <a:xfrm>
            <a:off x="2902318" y="1151682"/>
            <a:ext cx="1682687" cy="101857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8B6548-0564-2452-96C2-ABEB3CE4CBDA}"/>
              </a:ext>
            </a:extLst>
          </p:cNvPr>
          <p:cNvSpPr txBox="1">
            <a:spLocks noGrp="1"/>
          </p:cNvSpPr>
          <p:nvPr>
            <p:ph type="title" idx="4294967295"/>
          </p:nvPr>
        </p:nvSpPr>
        <p:spPr>
          <a:xfrm>
            <a:off x="1052755" y="196219"/>
            <a:ext cx="205351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TGS Staff</a:t>
            </a:r>
          </a:p>
        </p:txBody>
      </p:sp>
    </p:spTree>
    <p:extLst>
      <p:ext uri="{BB962C8B-B14F-4D97-AF65-F5344CB8AC3E}">
        <p14:creationId xmlns:p14="http://schemas.microsoft.com/office/powerpoint/2010/main" val="23133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298198D-BFA8-2349-8151-793356A12CEC}"/>
              </a:ext>
            </a:extLst>
          </p:cNvPr>
          <p:cNvSpPr>
            <a:spLocks noGrp="1"/>
          </p:cNvSpPr>
          <p:nvPr>
            <p:ph type="title"/>
          </p:nvPr>
        </p:nvSpPr>
        <p:spPr>
          <a:xfrm>
            <a:off x="457200" y="185903"/>
            <a:ext cx="8229600" cy="857250"/>
          </a:xfrm>
        </p:spPr>
        <p:txBody>
          <a:bodyPr anchor="ctr">
            <a:noAutofit/>
          </a:bodyPr>
          <a:lstStyle/>
          <a:p>
            <a:pPr algn="ctr"/>
            <a:r>
              <a:rPr lang="en-US" sz="3200" b="0"/>
              <a:t>Associate Deans of The Graduate School</a:t>
            </a:r>
          </a:p>
        </p:txBody>
      </p:sp>
      <p:pic>
        <p:nvPicPr>
          <p:cNvPr id="8" name="Picture 7" descr="Mary Bernstein">
            <a:extLst>
              <a:ext uri="{FF2B5EF4-FFF2-40B4-BE49-F238E27FC236}">
                <a16:creationId xmlns:a16="http://schemas.microsoft.com/office/drawing/2014/main" id="{4C6B02FD-054E-C1FB-EFF2-5FD16B36E6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787" y="1061631"/>
            <a:ext cx="1828800" cy="2386687"/>
          </a:xfrm>
          <a:prstGeom prst="rect">
            <a:avLst/>
          </a:prstGeom>
        </p:spPr>
      </p:pic>
      <p:sp>
        <p:nvSpPr>
          <p:cNvPr id="3" name="Content Placeholder 2">
            <a:extLst>
              <a:ext uri="{FF2B5EF4-FFF2-40B4-BE49-F238E27FC236}">
                <a16:creationId xmlns:a16="http://schemas.microsoft.com/office/drawing/2014/main" id="{B83131CC-86C8-681A-0B7F-BEE874126CED}"/>
              </a:ext>
            </a:extLst>
          </p:cNvPr>
          <p:cNvSpPr>
            <a:spLocks/>
          </p:cNvSpPr>
          <p:nvPr/>
        </p:nvSpPr>
        <p:spPr>
          <a:xfrm>
            <a:off x="466375" y="3452673"/>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Mary Bernstein</a:t>
            </a:r>
            <a:endParaRPr lang="en-US" sz="2400">
              <a:solidFill>
                <a:srgbClr val="000000"/>
              </a:solidFill>
            </a:endParaRPr>
          </a:p>
        </p:txBody>
      </p:sp>
      <p:sp>
        <p:nvSpPr>
          <p:cNvPr id="4" name="Text Placeholder 3">
            <a:extLst>
              <a:ext uri="{FF2B5EF4-FFF2-40B4-BE49-F238E27FC236}">
                <a16:creationId xmlns:a16="http://schemas.microsoft.com/office/drawing/2014/main" id="{97415C3E-EE1C-9028-1352-081F216FFBD0}"/>
              </a:ext>
            </a:extLst>
          </p:cNvPr>
          <p:cNvSpPr>
            <a:spLocks/>
          </p:cNvSpPr>
          <p:nvPr/>
        </p:nvSpPr>
        <p:spPr>
          <a:xfrm>
            <a:off x="687490" y="3918299"/>
            <a:ext cx="3663395" cy="483986"/>
          </a:xfrm>
          <a:prstGeom prst="rect">
            <a:avLst/>
          </a:prstGeom>
        </p:spPr>
        <p:txBody>
          <a:bodyPr vert="horz" lIns="68580" tIns="34290" rIns="68580" bIns="34290" rtlCol="0" anchor="t">
            <a:normAutofit fontScale="92500" lnSpcReduction="10000"/>
          </a:bodyPr>
          <a:lstStyle/>
          <a:p>
            <a:pPr marL="37624" algn="ctr" defTabSz="603504">
              <a:spcAft>
                <a:spcPts val="450"/>
              </a:spcAft>
            </a:pPr>
            <a:r>
              <a:rPr lang="en-US" sz="1320">
                <a:solidFill>
                  <a:schemeClr val="tx2"/>
                </a:solidFill>
                <a:latin typeface="Arial"/>
                <a:ea typeface="+mn-lt"/>
                <a:cs typeface="Arial"/>
              </a:rPr>
              <a:t>Associate Dean of The Graduate School</a:t>
            </a:r>
          </a:p>
          <a:p>
            <a:pPr marL="37624" algn="ctr" defTabSz="603504">
              <a:spcAft>
                <a:spcPts val="450"/>
              </a:spcAft>
            </a:pPr>
            <a:r>
              <a:rPr lang="en-US" sz="1320">
                <a:solidFill>
                  <a:srgbClr val="0E2841"/>
                </a:solidFill>
                <a:latin typeface="Arial"/>
                <a:ea typeface="+mn-lt"/>
                <a:cs typeface="Arial"/>
                <a:hlinkClick r:id="rId4"/>
              </a:rPr>
              <a:t>mary.bernstein@uconn.edu</a:t>
            </a:r>
            <a:endParaRPr lang="en-US" sz="3225">
              <a:solidFill>
                <a:schemeClr val="bg1"/>
              </a:solidFill>
            </a:endParaRPr>
          </a:p>
        </p:txBody>
      </p:sp>
      <p:pic>
        <p:nvPicPr>
          <p:cNvPr id="9" name="Picture 8" descr="Barbara Kream">
            <a:extLst>
              <a:ext uri="{FF2B5EF4-FFF2-40B4-BE49-F238E27FC236}">
                <a16:creationId xmlns:a16="http://schemas.microsoft.com/office/drawing/2014/main" id="{9E9697BC-9670-7A45-9FD2-0020C8F3017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1809" y="1061631"/>
            <a:ext cx="1828800" cy="2386687"/>
          </a:xfrm>
          <a:prstGeom prst="rect">
            <a:avLst/>
          </a:prstGeom>
        </p:spPr>
      </p:pic>
      <p:sp>
        <p:nvSpPr>
          <p:cNvPr id="6" name="Content Placeholder 2">
            <a:extLst>
              <a:ext uri="{FF2B5EF4-FFF2-40B4-BE49-F238E27FC236}">
                <a16:creationId xmlns:a16="http://schemas.microsoft.com/office/drawing/2014/main" id="{60A763B9-30CF-9E41-A06A-CA5B677F3C86}"/>
              </a:ext>
            </a:extLst>
          </p:cNvPr>
          <p:cNvSpPr>
            <a:spLocks/>
          </p:cNvSpPr>
          <p:nvPr/>
        </p:nvSpPr>
        <p:spPr>
          <a:xfrm>
            <a:off x="4293397" y="3452673"/>
            <a:ext cx="4105624" cy="533267"/>
          </a:xfrm>
          <a:prstGeom prst="rect">
            <a:avLst/>
          </a:prstGeom>
        </p:spPr>
        <p:txBody>
          <a:bodyPr vert="horz" lIns="68580" tIns="34290" rIns="68580" bIns="34290" rtlCol="0" anchor="t">
            <a:normAutofit/>
          </a:bodyPr>
          <a:lstStyle/>
          <a:p>
            <a:pPr algn="ctr" defTabSz="603504">
              <a:spcAft>
                <a:spcPts val="450"/>
              </a:spcAft>
            </a:pPr>
            <a:r>
              <a:rPr lang="en-US" sz="2400">
                <a:solidFill>
                  <a:srgbClr val="000000"/>
                </a:solidFill>
                <a:ea typeface="+mn-lt"/>
                <a:cs typeface="+mn-lt"/>
              </a:rPr>
              <a:t>Barbara Kream</a:t>
            </a:r>
            <a:endParaRPr lang="en-US" sz="2400">
              <a:solidFill>
                <a:srgbClr val="000000"/>
              </a:solidFill>
            </a:endParaRPr>
          </a:p>
        </p:txBody>
      </p:sp>
      <p:sp>
        <p:nvSpPr>
          <p:cNvPr id="7" name="Text Placeholder 3">
            <a:extLst>
              <a:ext uri="{FF2B5EF4-FFF2-40B4-BE49-F238E27FC236}">
                <a16:creationId xmlns:a16="http://schemas.microsoft.com/office/drawing/2014/main" id="{FD834D70-BE6E-3548-8234-9F9A138DDF4A}"/>
              </a:ext>
            </a:extLst>
          </p:cNvPr>
          <p:cNvSpPr>
            <a:spLocks/>
          </p:cNvSpPr>
          <p:nvPr/>
        </p:nvSpPr>
        <p:spPr>
          <a:xfrm>
            <a:off x="4114800" y="3918298"/>
            <a:ext cx="4462818" cy="533267"/>
          </a:xfrm>
          <a:prstGeom prst="rect">
            <a:avLst/>
          </a:prstGeom>
        </p:spPr>
        <p:txBody>
          <a:bodyPr vert="horz" lIns="68580" tIns="34290" rIns="68580" bIns="34290" rtlCol="0" anchor="t">
            <a:normAutofit/>
          </a:bodyPr>
          <a:lstStyle/>
          <a:p>
            <a:pPr marL="37624" algn="ctr" defTabSz="603504">
              <a:spcAft>
                <a:spcPts val="450"/>
              </a:spcAft>
            </a:pPr>
            <a:r>
              <a:rPr lang="en-US" sz="1200">
                <a:solidFill>
                  <a:schemeClr val="tx2"/>
                </a:solidFill>
                <a:latin typeface="Arial"/>
                <a:ea typeface="+mn-lt"/>
                <a:cs typeface="Arial"/>
              </a:rPr>
              <a:t>Associate Dean of TGS, UConn Health</a:t>
            </a:r>
          </a:p>
          <a:p>
            <a:pPr marL="37624" algn="ctr" defTabSz="603504">
              <a:spcAft>
                <a:spcPts val="450"/>
              </a:spcAft>
            </a:pPr>
            <a:r>
              <a:rPr lang="en-US" sz="1200">
                <a:solidFill>
                  <a:srgbClr val="0E2841"/>
                </a:solidFill>
                <a:latin typeface="Arial"/>
                <a:ea typeface="+mn-lt"/>
                <a:cs typeface="Arial"/>
                <a:hlinkClick r:id="rId6"/>
              </a:rPr>
              <a:t>kream@uchc.edu</a:t>
            </a:r>
            <a:endParaRPr lang="en-US" sz="1200">
              <a:solidFill>
                <a:schemeClr val="bg1"/>
              </a:solidFill>
            </a:endParaRPr>
          </a:p>
        </p:txBody>
      </p:sp>
    </p:spTree>
    <p:extLst>
      <p:ext uri="{BB962C8B-B14F-4D97-AF65-F5344CB8AC3E}">
        <p14:creationId xmlns:p14="http://schemas.microsoft.com/office/powerpoint/2010/main" val="2635390468"/>
      </p:ext>
    </p:extLst>
  </p:cSld>
  <p:clrMapOvr>
    <a:masterClrMapping/>
  </p:clrMapOvr>
</p:sld>
</file>

<file path=ppt/theme/theme1.xml><?xml version="1.0" encoding="utf-8"?>
<a:theme xmlns:a="http://schemas.openxmlformats.org/drawingml/2006/main" name="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white-bluebar-template.potx</Template>
  <Application>Microsoft Office PowerPoint</Application>
  <PresentationFormat>On-screen Show (16:9)</PresentationFormat>
  <Slides>27</Slides>
  <Notes>27</Notes>
  <HiddenSlides>0</HiddenSlide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white-bluebar-template</vt:lpstr>
      <vt:lpstr>1_Custom Design</vt:lpstr>
      <vt:lpstr>Custom Design</vt:lpstr>
      <vt:lpstr>Timely Topics:  Dialogue with the Dean</vt:lpstr>
      <vt:lpstr>1. A little about me…</vt:lpstr>
      <vt:lpstr>A little about me… (continued)</vt:lpstr>
      <vt:lpstr>My Approach</vt:lpstr>
      <vt:lpstr>2. Graduate Education @UConn 101</vt:lpstr>
      <vt:lpstr>Academic Affairs @ UConn</vt:lpstr>
      <vt:lpstr>Administrative Structures of TGS</vt:lpstr>
      <vt:lpstr>TGS Staff</vt:lpstr>
      <vt:lpstr>Associate Deans of The Graduate School</vt:lpstr>
      <vt:lpstr>Graduate Student &amp; Postdoctoral Affairs</vt:lpstr>
      <vt:lpstr>Graduate Student &amp; Postdoctoral Affairs </vt:lpstr>
      <vt:lpstr>Admissions  &amp;  Financial</vt:lpstr>
      <vt:lpstr>3. Snapshot: Grad Education @UConn Today</vt:lpstr>
      <vt:lpstr>Application Volume (AY 23/24)</vt:lpstr>
      <vt:lpstr>Enrollment Totals for Fall 2023</vt:lpstr>
      <vt:lpstr>Fall ‘23 Enrollment</vt:lpstr>
      <vt:lpstr>Fall ‘24 Enrollment</vt:lpstr>
      <vt:lpstr>Race &amp; Ethnicity and gender identity of graduate students</vt:lpstr>
      <vt:lpstr>Race &amp; Ethnicity and gender identity of graduate students (continued)</vt:lpstr>
      <vt:lpstr>4. Challenges, Opportunities, Vision</vt:lpstr>
      <vt:lpstr>A “Students First” Vision</vt:lpstr>
      <vt:lpstr>Challenges</vt:lpstr>
      <vt:lpstr>Opportunities</vt:lpstr>
      <vt:lpstr>Opportunities </vt:lpstr>
      <vt:lpstr>Opportuniti  es</vt:lpstr>
      <vt:lpstr>What are your Concerns?  What are your Ideas??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revision>3</cp:revision>
  <cp:lastPrinted>2024-09-12T17:46:32Z</cp:lastPrinted>
  <dcterms:created xsi:type="dcterms:W3CDTF">2010-04-12T23:12:02Z</dcterms:created>
  <dcterms:modified xsi:type="dcterms:W3CDTF">2024-09-16T15:05:00Z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