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webextensions/webextension1.xml" ContentType="application/vnd.ms-office.webextension+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webextensions/webextension2.xml" ContentType="application/vnd.ms-office.webextension+xml"/>
  <Override PartName="/ppt/notesSlides/notesSlide7.xml" ContentType="application/vnd.openxmlformats-officedocument.presentationml.notesSlide+xml"/>
  <Override PartName="/ppt/webextensions/webextension3.xml" ContentType="application/vnd.ms-office.webextension+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webextensions/webextension4.xml" ContentType="application/vnd.ms-office.webextension+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webextensions/webextension5.xml" ContentType="application/vnd.ms-office.webextension+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3"/>
    <p:sldMasterId id="2147483648" r:id="rId4"/>
    <p:sldMasterId id="2147483663" r:id="rId5"/>
    <p:sldMasterId id="2147483651" r:id="rId6"/>
  </p:sldMasterIdLst>
  <p:notesMasterIdLst>
    <p:notesMasterId r:id="rId33"/>
  </p:notesMasterIdLst>
  <p:sldIdLst>
    <p:sldId id="282" r:id="rId7"/>
    <p:sldId id="289" r:id="rId8"/>
    <p:sldId id="303" r:id="rId9"/>
    <p:sldId id="283" r:id="rId10"/>
    <p:sldId id="300" r:id="rId11"/>
    <p:sldId id="285" r:id="rId12"/>
    <p:sldId id="286" r:id="rId13"/>
    <p:sldId id="257" r:id="rId14"/>
    <p:sldId id="272" r:id="rId15"/>
    <p:sldId id="274" r:id="rId16"/>
    <p:sldId id="284" r:id="rId17"/>
    <p:sldId id="263" r:id="rId18"/>
    <p:sldId id="292" r:id="rId19"/>
    <p:sldId id="291" r:id="rId20"/>
    <p:sldId id="287" r:id="rId21"/>
    <p:sldId id="293" r:id="rId22"/>
    <p:sldId id="288" r:id="rId23"/>
    <p:sldId id="290" r:id="rId24"/>
    <p:sldId id="294" r:id="rId25"/>
    <p:sldId id="295" r:id="rId26"/>
    <p:sldId id="296" r:id="rId27"/>
    <p:sldId id="298" r:id="rId28"/>
    <p:sldId id="302" r:id="rId29"/>
    <p:sldId id="281" r:id="rId30"/>
    <p:sldId id="301" r:id="rId31"/>
    <p:sldId id="299"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18FE5C-12C0-C149-7F02-B35BB36A8F8D}" name="Curry, Kimberly" initials="" userId="S::kimberly.curry@uconn.edu::060084e6-75c3-4372-a279-e6684564e1ec" providerId="AD"/>
  <p188:author id="{A7F2847A-DEF6-F086-4ED0-19131291560A}" name="Adams, Cinnamon" initials="AC" userId="S::cinnamon.adams@uconn.edu::2cd136a4-7f10-495b-b6bd-ebfb397a45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19056-1C5A-C9C4-BD10-30DA1EC86A7F}" v="44" dt="2024-09-17T14:28:24.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441" autoAdjust="0"/>
  </p:normalViewPr>
  <p:slideViewPr>
    <p:cSldViewPr snapToGrid="0">
      <p:cViewPr varScale="1">
        <p:scale>
          <a:sx n="81" d="100"/>
          <a:sy n="81" d="100"/>
        </p:scale>
        <p:origin x="126" y="912"/>
      </p:cViewPr>
      <p:guideLst/>
    </p:cSldViewPr>
  </p:slideViewPr>
  <p:outlineViewPr>
    <p:cViewPr>
      <p:scale>
        <a:sx n="33" d="100"/>
        <a:sy n="33" d="100"/>
      </p:scale>
      <p:origin x="0" y="-85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23BA4-439C-4169-9C10-831311C0A14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C3DBA33-D422-4F98-A6DA-02CAE1843AF9}">
      <dgm:prSet phldrT="[Text]"/>
      <dgm:spPr/>
      <dgm:t>
        <a:bodyPr/>
        <a:lstStyle/>
        <a:p>
          <a:r>
            <a:rPr lang="en-US" dirty="0"/>
            <a:t>Leave with 1-2 things</a:t>
          </a:r>
          <a:r>
            <a:rPr lang="en-US" dirty="0">
              <a:latin typeface="Arial"/>
            </a:rPr>
            <a:t>.</a:t>
          </a:r>
          <a:endParaRPr lang="en-US" dirty="0"/>
        </a:p>
      </dgm:t>
    </dgm:pt>
    <dgm:pt modelId="{0B4BDDE0-7228-4759-A8CC-3E07B3121531}" type="parTrans" cxnId="{63244C2C-077C-4F5E-BE36-93A8945C1811}">
      <dgm:prSet/>
      <dgm:spPr/>
      <dgm:t>
        <a:bodyPr/>
        <a:lstStyle/>
        <a:p>
          <a:endParaRPr lang="en-US"/>
        </a:p>
      </dgm:t>
    </dgm:pt>
    <dgm:pt modelId="{5BC6E742-1304-4E3B-82AF-B0B74318CF06}" type="sibTrans" cxnId="{63244C2C-077C-4F5E-BE36-93A8945C1811}">
      <dgm:prSet/>
      <dgm:spPr/>
      <dgm:t>
        <a:bodyPr/>
        <a:lstStyle/>
        <a:p>
          <a:endParaRPr lang="en-US"/>
        </a:p>
      </dgm:t>
    </dgm:pt>
    <dgm:pt modelId="{F7A8087F-B978-4C76-9F36-9AFAC62DF8E1}">
      <dgm:prSet phldrT="[Text]"/>
      <dgm:spPr/>
      <dgm:t>
        <a:bodyPr/>
        <a:lstStyle/>
        <a:p>
          <a:r>
            <a:rPr lang="en-US" dirty="0"/>
            <a:t>Go with courage</a:t>
          </a:r>
          <a:r>
            <a:rPr lang="en-US" dirty="0">
              <a:latin typeface="Arial"/>
            </a:rPr>
            <a:t>.</a:t>
          </a:r>
          <a:endParaRPr lang="en-US" dirty="0"/>
        </a:p>
      </dgm:t>
    </dgm:pt>
    <dgm:pt modelId="{413FC5A5-C006-426C-92B3-18872367EE70}" type="parTrans" cxnId="{523FAD99-D4B8-4B10-863A-14DC27E1BEEC}">
      <dgm:prSet/>
      <dgm:spPr/>
      <dgm:t>
        <a:bodyPr/>
        <a:lstStyle/>
        <a:p>
          <a:endParaRPr lang="en-US"/>
        </a:p>
      </dgm:t>
    </dgm:pt>
    <dgm:pt modelId="{E992B125-374F-4B1F-9316-ED8D71A0B420}" type="sibTrans" cxnId="{523FAD99-D4B8-4B10-863A-14DC27E1BEEC}">
      <dgm:prSet/>
      <dgm:spPr/>
      <dgm:t>
        <a:bodyPr/>
        <a:lstStyle/>
        <a:p>
          <a:endParaRPr lang="en-US"/>
        </a:p>
      </dgm:t>
    </dgm:pt>
    <dgm:pt modelId="{7D4C2ED9-54F3-4F23-9DCF-5F383E64367C}">
      <dgm:prSet phldrT="[Text]"/>
      <dgm:spPr/>
      <dgm:t>
        <a:bodyPr/>
        <a:lstStyle/>
        <a:p>
          <a:r>
            <a:rPr lang="en-US" dirty="0"/>
            <a:t>Remember our humanity</a:t>
          </a:r>
          <a:r>
            <a:rPr lang="en-US" dirty="0">
              <a:latin typeface="Arial"/>
            </a:rPr>
            <a:t>.</a:t>
          </a:r>
          <a:endParaRPr lang="en-US" dirty="0"/>
        </a:p>
      </dgm:t>
    </dgm:pt>
    <dgm:pt modelId="{0A0B4BF7-E48B-4702-B9EB-C3A9DEB499CB}" type="parTrans" cxnId="{2ACA707F-A2BF-49F1-A482-34B344D07CF9}">
      <dgm:prSet/>
      <dgm:spPr/>
      <dgm:t>
        <a:bodyPr/>
        <a:lstStyle/>
        <a:p>
          <a:endParaRPr lang="en-US"/>
        </a:p>
      </dgm:t>
    </dgm:pt>
    <dgm:pt modelId="{174B86CC-FD23-463C-A696-8E5B6073E38B}" type="sibTrans" cxnId="{2ACA707F-A2BF-49F1-A482-34B344D07CF9}">
      <dgm:prSet/>
      <dgm:spPr/>
      <dgm:t>
        <a:bodyPr/>
        <a:lstStyle/>
        <a:p>
          <a:endParaRPr lang="en-US"/>
        </a:p>
      </dgm:t>
    </dgm:pt>
    <dgm:pt modelId="{663EA059-F0DE-4DD3-9AA9-DEB868B5F275}" type="pres">
      <dgm:prSet presAssocID="{A8D23BA4-439C-4169-9C10-831311C0A144}" presName="linear" presStyleCnt="0">
        <dgm:presLayoutVars>
          <dgm:dir/>
          <dgm:animLvl val="lvl"/>
          <dgm:resizeHandles val="exact"/>
        </dgm:presLayoutVars>
      </dgm:prSet>
      <dgm:spPr/>
    </dgm:pt>
    <dgm:pt modelId="{67365984-5678-4889-B03D-05A8811A2B0C}" type="pres">
      <dgm:prSet presAssocID="{4C3DBA33-D422-4F98-A6DA-02CAE1843AF9}" presName="parentLin" presStyleCnt="0"/>
      <dgm:spPr/>
    </dgm:pt>
    <dgm:pt modelId="{D61BB3A1-4370-4977-A467-8498E66F92CD}" type="pres">
      <dgm:prSet presAssocID="{4C3DBA33-D422-4F98-A6DA-02CAE1843AF9}" presName="parentLeftMargin" presStyleLbl="node1" presStyleIdx="0" presStyleCnt="3"/>
      <dgm:spPr/>
    </dgm:pt>
    <dgm:pt modelId="{FF18A06D-62BE-40C7-8252-5F55108E98DE}" type="pres">
      <dgm:prSet presAssocID="{4C3DBA33-D422-4F98-A6DA-02CAE1843AF9}" presName="parentText" presStyleLbl="node1" presStyleIdx="0" presStyleCnt="3">
        <dgm:presLayoutVars>
          <dgm:chMax val="0"/>
          <dgm:bulletEnabled val="1"/>
        </dgm:presLayoutVars>
      </dgm:prSet>
      <dgm:spPr/>
    </dgm:pt>
    <dgm:pt modelId="{61A65108-D224-41D4-9BEB-138E0411C96C}" type="pres">
      <dgm:prSet presAssocID="{4C3DBA33-D422-4F98-A6DA-02CAE1843AF9}" presName="negativeSpace" presStyleCnt="0"/>
      <dgm:spPr/>
    </dgm:pt>
    <dgm:pt modelId="{00DDB867-EF54-4324-827A-FC773101D247}" type="pres">
      <dgm:prSet presAssocID="{4C3DBA33-D422-4F98-A6DA-02CAE1843AF9}" presName="childText" presStyleLbl="conFgAcc1" presStyleIdx="0" presStyleCnt="3">
        <dgm:presLayoutVars>
          <dgm:bulletEnabled val="1"/>
        </dgm:presLayoutVars>
      </dgm:prSet>
      <dgm:spPr/>
    </dgm:pt>
    <dgm:pt modelId="{3D5417F8-428E-47F4-BB2D-308AF8CA4978}" type="pres">
      <dgm:prSet presAssocID="{5BC6E742-1304-4E3B-82AF-B0B74318CF06}" presName="spaceBetweenRectangles" presStyleCnt="0"/>
      <dgm:spPr/>
    </dgm:pt>
    <dgm:pt modelId="{04E6A3AF-F587-488D-A204-D72E72B2544D}" type="pres">
      <dgm:prSet presAssocID="{F7A8087F-B978-4C76-9F36-9AFAC62DF8E1}" presName="parentLin" presStyleCnt="0"/>
      <dgm:spPr/>
    </dgm:pt>
    <dgm:pt modelId="{BE961882-6309-44EA-8673-525C709E354D}" type="pres">
      <dgm:prSet presAssocID="{F7A8087F-B978-4C76-9F36-9AFAC62DF8E1}" presName="parentLeftMargin" presStyleLbl="node1" presStyleIdx="0" presStyleCnt="3"/>
      <dgm:spPr/>
    </dgm:pt>
    <dgm:pt modelId="{E254E476-4ABD-4CF8-A3E5-EDA6F52A1E76}" type="pres">
      <dgm:prSet presAssocID="{F7A8087F-B978-4C76-9F36-9AFAC62DF8E1}" presName="parentText" presStyleLbl="node1" presStyleIdx="1" presStyleCnt="3">
        <dgm:presLayoutVars>
          <dgm:chMax val="0"/>
          <dgm:bulletEnabled val="1"/>
        </dgm:presLayoutVars>
      </dgm:prSet>
      <dgm:spPr/>
    </dgm:pt>
    <dgm:pt modelId="{384D0BC8-E3BE-46FB-87A2-957E033ED033}" type="pres">
      <dgm:prSet presAssocID="{F7A8087F-B978-4C76-9F36-9AFAC62DF8E1}" presName="negativeSpace" presStyleCnt="0"/>
      <dgm:spPr/>
    </dgm:pt>
    <dgm:pt modelId="{FF32342B-C2FE-43E7-911B-35B1EE8F1E17}" type="pres">
      <dgm:prSet presAssocID="{F7A8087F-B978-4C76-9F36-9AFAC62DF8E1}" presName="childText" presStyleLbl="conFgAcc1" presStyleIdx="1" presStyleCnt="3">
        <dgm:presLayoutVars>
          <dgm:bulletEnabled val="1"/>
        </dgm:presLayoutVars>
      </dgm:prSet>
      <dgm:spPr/>
    </dgm:pt>
    <dgm:pt modelId="{3FD893F6-12A9-40FF-95DC-DE96CDABB094}" type="pres">
      <dgm:prSet presAssocID="{E992B125-374F-4B1F-9316-ED8D71A0B420}" presName="spaceBetweenRectangles" presStyleCnt="0"/>
      <dgm:spPr/>
    </dgm:pt>
    <dgm:pt modelId="{72808758-619A-4491-A113-6125A7B4F957}" type="pres">
      <dgm:prSet presAssocID="{7D4C2ED9-54F3-4F23-9DCF-5F383E64367C}" presName="parentLin" presStyleCnt="0"/>
      <dgm:spPr/>
    </dgm:pt>
    <dgm:pt modelId="{645E1E3B-F4A7-431F-8855-2D60B3CF4468}" type="pres">
      <dgm:prSet presAssocID="{7D4C2ED9-54F3-4F23-9DCF-5F383E64367C}" presName="parentLeftMargin" presStyleLbl="node1" presStyleIdx="1" presStyleCnt="3"/>
      <dgm:spPr/>
    </dgm:pt>
    <dgm:pt modelId="{E01C9E6E-C76F-41D4-91E4-0132996F2357}" type="pres">
      <dgm:prSet presAssocID="{7D4C2ED9-54F3-4F23-9DCF-5F383E64367C}" presName="parentText" presStyleLbl="node1" presStyleIdx="2" presStyleCnt="3">
        <dgm:presLayoutVars>
          <dgm:chMax val="0"/>
          <dgm:bulletEnabled val="1"/>
        </dgm:presLayoutVars>
      </dgm:prSet>
      <dgm:spPr/>
    </dgm:pt>
    <dgm:pt modelId="{DB188F37-6BDF-4FC4-A953-4FDD252D55DA}" type="pres">
      <dgm:prSet presAssocID="{7D4C2ED9-54F3-4F23-9DCF-5F383E64367C}" presName="negativeSpace" presStyleCnt="0"/>
      <dgm:spPr/>
    </dgm:pt>
    <dgm:pt modelId="{BA4F996D-D809-405B-B3C2-76C03B234FA6}" type="pres">
      <dgm:prSet presAssocID="{7D4C2ED9-54F3-4F23-9DCF-5F383E64367C}" presName="childText" presStyleLbl="conFgAcc1" presStyleIdx="2" presStyleCnt="3">
        <dgm:presLayoutVars>
          <dgm:bulletEnabled val="1"/>
        </dgm:presLayoutVars>
      </dgm:prSet>
      <dgm:spPr/>
    </dgm:pt>
  </dgm:ptLst>
  <dgm:cxnLst>
    <dgm:cxn modelId="{ADAFBB13-8E0E-4C44-B27A-73278B4C0E4C}" type="presOf" srcId="{7D4C2ED9-54F3-4F23-9DCF-5F383E64367C}" destId="{645E1E3B-F4A7-431F-8855-2D60B3CF4468}" srcOrd="0" destOrd="0" presId="urn:microsoft.com/office/officeart/2005/8/layout/list1"/>
    <dgm:cxn modelId="{62335318-DFC5-4D6A-B37D-7A697E35F6DA}" type="presOf" srcId="{4C3DBA33-D422-4F98-A6DA-02CAE1843AF9}" destId="{FF18A06D-62BE-40C7-8252-5F55108E98DE}" srcOrd="1" destOrd="0" presId="urn:microsoft.com/office/officeart/2005/8/layout/list1"/>
    <dgm:cxn modelId="{D386DE1A-087C-42D9-92E6-AAF3C1C73A0B}" type="presOf" srcId="{7D4C2ED9-54F3-4F23-9DCF-5F383E64367C}" destId="{E01C9E6E-C76F-41D4-91E4-0132996F2357}" srcOrd="1" destOrd="0" presId="urn:microsoft.com/office/officeart/2005/8/layout/list1"/>
    <dgm:cxn modelId="{63244C2C-077C-4F5E-BE36-93A8945C1811}" srcId="{A8D23BA4-439C-4169-9C10-831311C0A144}" destId="{4C3DBA33-D422-4F98-A6DA-02CAE1843AF9}" srcOrd="0" destOrd="0" parTransId="{0B4BDDE0-7228-4759-A8CC-3E07B3121531}" sibTransId="{5BC6E742-1304-4E3B-82AF-B0B74318CF06}"/>
    <dgm:cxn modelId="{2ACA707F-A2BF-49F1-A482-34B344D07CF9}" srcId="{A8D23BA4-439C-4169-9C10-831311C0A144}" destId="{7D4C2ED9-54F3-4F23-9DCF-5F383E64367C}" srcOrd="2" destOrd="0" parTransId="{0A0B4BF7-E48B-4702-B9EB-C3A9DEB499CB}" sibTransId="{174B86CC-FD23-463C-A696-8E5B6073E38B}"/>
    <dgm:cxn modelId="{523FAD99-D4B8-4B10-863A-14DC27E1BEEC}" srcId="{A8D23BA4-439C-4169-9C10-831311C0A144}" destId="{F7A8087F-B978-4C76-9F36-9AFAC62DF8E1}" srcOrd="1" destOrd="0" parTransId="{413FC5A5-C006-426C-92B3-18872367EE70}" sibTransId="{E992B125-374F-4B1F-9316-ED8D71A0B420}"/>
    <dgm:cxn modelId="{866DEFA1-D896-4B01-AFF4-7BBC63C8B15F}" type="presOf" srcId="{4C3DBA33-D422-4F98-A6DA-02CAE1843AF9}" destId="{D61BB3A1-4370-4977-A467-8498E66F92CD}" srcOrd="0" destOrd="0" presId="urn:microsoft.com/office/officeart/2005/8/layout/list1"/>
    <dgm:cxn modelId="{95A7E2CC-C141-4225-AC0F-449E5368C295}" type="presOf" srcId="{F7A8087F-B978-4C76-9F36-9AFAC62DF8E1}" destId="{E254E476-4ABD-4CF8-A3E5-EDA6F52A1E76}" srcOrd="1" destOrd="0" presId="urn:microsoft.com/office/officeart/2005/8/layout/list1"/>
    <dgm:cxn modelId="{93F6DEE1-C9C2-4A32-ADE3-52DC3B59A6E9}" type="presOf" srcId="{F7A8087F-B978-4C76-9F36-9AFAC62DF8E1}" destId="{BE961882-6309-44EA-8673-525C709E354D}" srcOrd="0" destOrd="0" presId="urn:microsoft.com/office/officeart/2005/8/layout/list1"/>
    <dgm:cxn modelId="{231034F8-519D-44F2-8D01-A811DD764007}" type="presOf" srcId="{A8D23BA4-439C-4169-9C10-831311C0A144}" destId="{663EA059-F0DE-4DD3-9AA9-DEB868B5F275}" srcOrd="0" destOrd="0" presId="urn:microsoft.com/office/officeart/2005/8/layout/list1"/>
    <dgm:cxn modelId="{3A4F2595-D514-48EE-ABAA-55DA27BD1289}" type="presParOf" srcId="{663EA059-F0DE-4DD3-9AA9-DEB868B5F275}" destId="{67365984-5678-4889-B03D-05A8811A2B0C}" srcOrd="0" destOrd="0" presId="urn:microsoft.com/office/officeart/2005/8/layout/list1"/>
    <dgm:cxn modelId="{12A44F2C-FCE0-49C3-B748-44F6231CD059}" type="presParOf" srcId="{67365984-5678-4889-B03D-05A8811A2B0C}" destId="{D61BB3A1-4370-4977-A467-8498E66F92CD}" srcOrd="0" destOrd="0" presId="urn:microsoft.com/office/officeart/2005/8/layout/list1"/>
    <dgm:cxn modelId="{112B54CD-7B15-4E97-926C-F4A09610991F}" type="presParOf" srcId="{67365984-5678-4889-B03D-05A8811A2B0C}" destId="{FF18A06D-62BE-40C7-8252-5F55108E98DE}" srcOrd="1" destOrd="0" presId="urn:microsoft.com/office/officeart/2005/8/layout/list1"/>
    <dgm:cxn modelId="{6B909588-E449-4F2C-A916-3C8DBC3AB034}" type="presParOf" srcId="{663EA059-F0DE-4DD3-9AA9-DEB868B5F275}" destId="{61A65108-D224-41D4-9BEB-138E0411C96C}" srcOrd="1" destOrd="0" presId="urn:microsoft.com/office/officeart/2005/8/layout/list1"/>
    <dgm:cxn modelId="{72B0CFA4-778A-4397-9562-442DA40E6AE4}" type="presParOf" srcId="{663EA059-F0DE-4DD3-9AA9-DEB868B5F275}" destId="{00DDB867-EF54-4324-827A-FC773101D247}" srcOrd="2" destOrd="0" presId="urn:microsoft.com/office/officeart/2005/8/layout/list1"/>
    <dgm:cxn modelId="{06F0CBA0-4BDB-41A9-A310-A0FF40792B3B}" type="presParOf" srcId="{663EA059-F0DE-4DD3-9AA9-DEB868B5F275}" destId="{3D5417F8-428E-47F4-BB2D-308AF8CA4978}" srcOrd="3" destOrd="0" presId="urn:microsoft.com/office/officeart/2005/8/layout/list1"/>
    <dgm:cxn modelId="{4B9E8F49-3D7A-490B-9B28-ABD70EED0222}" type="presParOf" srcId="{663EA059-F0DE-4DD3-9AA9-DEB868B5F275}" destId="{04E6A3AF-F587-488D-A204-D72E72B2544D}" srcOrd="4" destOrd="0" presId="urn:microsoft.com/office/officeart/2005/8/layout/list1"/>
    <dgm:cxn modelId="{31BFA097-6669-4A37-995E-D7637C0D74BA}" type="presParOf" srcId="{04E6A3AF-F587-488D-A204-D72E72B2544D}" destId="{BE961882-6309-44EA-8673-525C709E354D}" srcOrd="0" destOrd="0" presId="urn:microsoft.com/office/officeart/2005/8/layout/list1"/>
    <dgm:cxn modelId="{13F25DC2-9E1F-4282-8670-D36F6ED8BEC6}" type="presParOf" srcId="{04E6A3AF-F587-488D-A204-D72E72B2544D}" destId="{E254E476-4ABD-4CF8-A3E5-EDA6F52A1E76}" srcOrd="1" destOrd="0" presId="urn:microsoft.com/office/officeart/2005/8/layout/list1"/>
    <dgm:cxn modelId="{263C26A9-06B9-40B9-9A72-1FF01B0F3338}" type="presParOf" srcId="{663EA059-F0DE-4DD3-9AA9-DEB868B5F275}" destId="{384D0BC8-E3BE-46FB-87A2-957E033ED033}" srcOrd="5" destOrd="0" presId="urn:microsoft.com/office/officeart/2005/8/layout/list1"/>
    <dgm:cxn modelId="{979F02A7-34D1-4439-853F-0C7FB337D591}" type="presParOf" srcId="{663EA059-F0DE-4DD3-9AA9-DEB868B5F275}" destId="{FF32342B-C2FE-43E7-911B-35B1EE8F1E17}" srcOrd="6" destOrd="0" presId="urn:microsoft.com/office/officeart/2005/8/layout/list1"/>
    <dgm:cxn modelId="{FADD40F9-70DA-4A0E-8173-D9C1DECC9869}" type="presParOf" srcId="{663EA059-F0DE-4DD3-9AA9-DEB868B5F275}" destId="{3FD893F6-12A9-40FF-95DC-DE96CDABB094}" srcOrd="7" destOrd="0" presId="urn:microsoft.com/office/officeart/2005/8/layout/list1"/>
    <dgm:cxn modelId="{5129A0F1-C912-494A-A64A-86697341FE51}" type="presParOf" srcId="{663EA059-F0DE-4DD3-9AA9-DEB868B5F275}" destId="{72808758-619A-4491-A113-6125A7B4F957}" srcOrd="8" destOrd="0" presId="urn:microsoft.com/office/officeart/2005/8/layout/list1"/>
    <dgm:cxn modelId="{B5571709-6409-4E59-AC3F-65B515D95765}" type="presParOf" srcId="{72808758-619A-4491-A113-6125A7B4F957}" destId="{645E1E3B-F4A7-431F-8855-2D60B3CF4468}" srcOrd="0" destOrd="0" presId="urn:microsoft.com/office/officeart/2005/8/layout/list1"/>
    <dgm:cxn modelId="{825C2658-6C8C-416C-B973-403BD44C7A5C}" type="presParOf" srcId="{72808758-619A-4491-A113-6125A7B4F957}" destId="{E01C9E6E-C76F-41D4-91E4-0132996F2357}" srcOrd="1" destOrd="0" presId="urn:microsoft.com/office/officeart/2005/8/layout/list1"/>
    <dgm:cxn modelId="{84CA7AB4-3B83-406E-A9D0-691982D4841D}" type="presParOf" srcId="{663EA059-F0DE-4DD3-9AA9-DEB868B5F275}" destId="{DB188F37-6BDF-4FC4-A953-4FDD252D55DA}" srcOrd="9" destOrd="0" presId="urn:microsoft.com/office/officeart/2005/8/layout/list1"/>
    <dgm:cxn modelId="{B361A90E-770D-4B2F-8985-F32EAA45BC24}" type="presParOf" srcId="{663EA059-F0DE-4DD3-9AA9-DEB868B5F275}" destId="{BA4F996D-D809-405B-B3C2-76C03B234FA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D23BA4-439C-4169-9C10-831311C0A14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C3DBA33-D422-4F98-A6DA-02CAE1843AF9}">
      <dgm:prSet phldrT="[Text]"/>
      <dgm:spPr/>
      <dgm:t>
        <a:bodyPr/>
        <a:lstStyle/>
        <a:p>
          <a:pPr rtl="0"/>
          <a:r>
            <a:rPr lang="en-US" dirty="0"/>
            <a:t>Why is this </a:t>
          </a:r>
          <a:r>
            <a:rPr lang="en-US" dirty="0">
              <a:latin typeface="Arial"/>
            </a:rPr>
            <a:t>topic </a:t>
          </a:r>
          <a:r>
            <a:rPr lang="en-US" dirty="0"/>
            <a:t>important</a:t>
          </a:r>
          <a:r>
            <a:rPr lang="en-US" dirty="0">
              <a:latin typeface="Arial"/>
            </a:rPr>
            <a:t>? </a:t>
          </a:r>
          <a:r>
            <a:rPr lang="en-US" dirty="0"/>
            <a:t>Why is it hard?</a:t>
          </a:r>
        </a:p>
      </dgm:t>
    </dgm:pt>
    <dgm:pt modelId="{0B4BDDE0-7228-4759-A8CC-3E07B3121531}" type="parTrans" cxnId="{63244C2C-077C-4F5E-BE36-93A8945C1811}">
      <dgm:prSet/>
      <dgm:spPr/>
      <dgm:t>
        <a:bodyPr/>
        <a:lstStyle/>
        <a:p>
          <a:endParaRPr lang="en-US"/>
        </a:p>
      </dgm:t>
    </dgm:pt>
    <dgm:pt modelId="{5BC6E742-1304-4E3B-82AF-B0B74318CF06}" type="sibTrans" cxnId="{63244C2C-077C-4F5E-BE36-93A8945C1811}">
      <dgm:prSet/>
      <dgm:spPr/>
      <dgm:t>
        <a:bodyPr/>
        <a:lstStyle/>
        <a:p>
          <a:endParaRPr lang="en-US"/>
        </a:p>
      </dgm:t>
    </dgm:pt>
    <dgm:pt modelId="{7D4C2ED9-54F3-4F23-9DCF-5F383E64367C}">
      <dgm:prSet phldrT="[Text]"/>
      <dgm:spPr/>
      <dgm:t>
        <a:bodyPr/>
        <a:lstStyle/>
        <a:p>
          <a:r>
            <a:rPr lang="en-US" dirty="0"/>
            <a:t>Preparing for conversation</a:t>
          </a:r>
          <a:r>
            <a:rPr lang="en-US" dirty="0">
              <a:latin typeface="Arial"/>
            </a:rPr>
            <a:t>.</a:t>
          </a:r>
          <a:endParaRPr lang="en-US" dirty="0"/>
        </a:p>
      </dgm:t>
    </dgm:pt>
    <dgm:pt modelId="{0A0B4BF7-E48B-4702-B9EB-C3A9DEB499CB}" type="parTrans" cxnId="{2ACA707F-A2BF-49F1-A482-34B344D07CF9}">
      <dgm:prSet/>
      <dgm:spPr/>
      <dgm:t>
        <a:bodyPr/>
        <a:lstStyle/>
        <a:p>
          <a:endParaRPr lang="en-US"/>
        </a:p>
      </dgm:t>
    </dgm:pt>
    <dgm:pt modelId="{174B86CC-FD23-463C-A696-8E5B6073E38B}" type="sibTrans" cxnId="{2ACA707F-A2BF-49F1-A482-34B344D07CF9}">
      <dgm:prSet/>
      <dgm:spPr/>
      <dgm:t>
        <a:bodyPr/>
        <a:lstStyle/>
        <a:p>
          <a:endParaRPr lang="en-US"/>
        </a:p>
      </dgm:t>
    </dgm:pt>
    <dgm:pt modelId="{FA8FF3FC-A080-4ED3-9E78-E5E7B0361190}">
      <dgm:prSet phldrT="[Text]"/>
      <dgm:spPr/>
      <dgm:t>
        <a:bodyPr/>
        <a:lstStyle/>
        <a:p>
          <a:r>
            <a:rPr lang="en-US" dirty="0"/>
            <a:t>Tools for engagement</a:t>
          </a:r>
          <a:r>
            <a:rPr lang="en-US" dirty="0">
              <a:latin typeface="Arial"/>
            </a:rPr>
            <a:t>.</a:t>
          </a:r>
          <a:endParaRPr lang="en-US" dirty="0"/>
        </a:p>
      </dgm:t>
    </dgm:pt>
    <dgm:pt modelId="{78700B31-9B09-4BB9-930F-8DB0F1352539}" type="parTrans" cxnId="{041A6C4B-9794-4C64-840F-2E58AAD3F8EA}">
      <dgm:prSet/>
      <dgm:spPr/>
      <dgm:t>
        <a:bodyPr/>
        <a:lstStyle/>
        <a:p>
          <a:endParaRPr lang="en-US"/>
        </a:p>
      </dgm:t>
    </dgm:pt>
    <dgm:pt modelId="{A4F7C6DA-9EB7-439C-8768-E9621FE0C361}" type="sibTrans" cxnId="{041A6C4B-9794-4C64-840F-2E58AAD3F8EA}">
      <dgm:prSet/>
      <dgm:spPr/>
      <dgm:t>
        <a:bodyPr/>
        <a:lstStyle/>
        <a:p>
          <a:endParaRPr lang="en-US"/>
        </a:p>
      </dgm:t>
    </dgm:pt>
    <dgm:pt modelId="{12C1A5B8-6010-4448-A96E-E48089772A67}">
      <dgm:prSet phldrT="[Text]"/>
      <dgm:spPr/>
      <dgm:t>
        <a:bodyPr/>
        <a:lstStyle/>
        <a:p>
          <a:pPr rtl="0"/>
          <a:r>
            <a:rPr lang="en-US" dirty="0">
              <a:latin typeface="Arial"/>
            </a:rPr>
            <a:t>Practice (mixed in throughout).</a:t>
          </a:r>
          <a:endParaRPr lang="en-US" dirty="0"/>
        </a:p>
      </dgm:t>
    </dgm:pt>
    <dgm:pt modelId="{46AA6DE0-A65A-4D32-A0F0-A82CADE4494C}" type="parTrans" cxnId="{27521072-473D-4426-9269-522C5F4682E4}">
      <dgm:prSet/>
      <dgm:spPr/>
      <dgm:t>
        <a:bodyPr/>
        <a:lstStyle/>
        <a:p>
          <a:endParaRPr lang="en-US"/>
        </a:p>
      </dgm:t>
    </dgm:pt>
    <dgm:pt modelId="{18456C05-6179-4FCF-9825-4BD74345D6ED}" type="sibTrans" cxnId="{27521072-473D-4426-9269-522C5F4682E4}">
      <dgm:prSet/>
      <dgm:spPr/>
      <dgm:t>
        <a:bodyPr/>
        <a:lstStyle/>
        <a:p>
          <a:endParaRPr lang="en-US"/>
        </a:p>
      </dgm:t>
    </dgm:pt>
    <dgm:pt modelId="{663EA059-F0DE-4DD3-9AA9-DEB868B5F275}" type="pres">
      <dgm:prSet presAssocID="{A8D23BA4-439C-4169-9C10-831311C0A144}" presName="linear" presStyleCnt="0">
        <dgm:presLayoutVars>
          <dgm:dir/>
          <dgm:animLvl val="lvl"/>
          <dgm:resizeHandles val="exact"/>
        </dgm:presLayoutVars>
      </dgm:prSet>
      <dgm:spPr/>
    </dgm:pt>
    <dgm:pt modelId="{67365984-5678-4889-B03D-05A8811A2B0C}" type="pres">
      <dgm:prSet presAssocID="{4C3DBA33-D422-4F98-A6DA-02CAE1843AF9}" presName="parentLin" presStyleCnt="0"/>
      <dgm:spPr/>
    </dgm:pt>
    <dgm:pt modelId="{D61BB3A1-4370-4977-A467-8498E66F92CD}" type="pres">
      <dgm:prSet presAssocID="{4C3DBA33-D422-4F98-A6DA-02CAE1843AF9}" presName="parentLeftMargin" presStyleLbl="node1" presStyleIdx="0" presStyleCnt="4"/>
      <dgm:spPr/>
    </dgm:pt>
    <dgm:pt modelId="{FF18A06D-62BE-40C7-8252-5F55108E98DE}" type="pres">
      <dgm:prSet presAssocID="{4C3DBA33-D422-4F98-A6DA-02CAE1843AF9}" presName="parentText" presStyleLbl="node1" presStyleIdx="0" presStyleCnt="4">
        <dgm:presLayoutVars>
          <dgm:chMax val="0"/>
          <dgm:bulletEnabled val="1"/>
        </dgm:presLayoutVars>
      </dgm:prSet>
      <dgm:spPr/>
    </dgm:pt>
    <dgm:pt modelId="{61A65108-D224-41D4-9BEB-138E0411C96C}" type="pres">
      <dgm:prSet presAssocID="{4C3DBA33-D422-4F98-A6DA-02CAE1843AF9}" presName="negativeSpace" presStyleCnt="0"/>
      <dgm:spPr/>
    </dgm:pt>
    <dgm:pt modelId="{00DDB867-EF54-4324-827A-FC773101D247}" type="pres">
      <dgm:prSet presAssocID="{4C3DBA33-D422-4F98-A6DA-02CAE1843AF9}" presName="childText" presStyleLbl="conFgAcc1" presStyleIdx="0" presStyleCnt="4">
        <dgm:presLayoutVars>
          <dgm:bulletEnabled val="1"/>
        </dgm:presLayoutVars>
      </dgm:prSet>
      <dgm:spPr/>
    </dgm:pt>
    <dgm:pt modelId="{3D5417F8-428E-47F4-BB2D-308AF8CA4978}" type="pres">
      <dgm:prSet presAssocID="{5BC6E742-1304-4E3B-82AF-B0B74318CF06}" presName="spaceBetweenRectangles" presStyleCnt="0"/>
      <dgm:spPr/>
    </dgm:pt>
    <dgm:pt modelId="{72808758-619A-4491-A113-6125A7B4F957}" type="pres">
      <dgm:prSet presAssocID="{7D4C2ED9-54F3-4F23-9DCF-5F383E64367C}" presName="parentLin" presStyleCnt="0"/>
      <dgm:spPr/>
    </dgm:pt>
    <dgm:pt modelId="{645E1E3B-F4A7-431F-8855-2D60B3CF4468}" type="pres">
      <dgm:prSet presAssocID="{7D4C2ED9-54F3-4F23-9DCF-5F383E64367C}" presName="parentLeftMargin" presStyleLbl="node1" presStyleIdx="0" presStyleCnt="4"/>
      <dgm:spPr/>
    </dgm:pt>
    <dgm:pt modelId="{E01C9E6E-C76F-41D4-91E4-0132996F2357}" type="pres">
      <dgm:prSet presAssocID="{7D4C2ED9-54F3-4F23-9DCF-5F383E64367C}" presName="parentText" presStyleLbl="node1" presStyleIdx="1" presStyleCnt="4">
        <dgm:presLayoutVars>
          <dgm:chMax val="0"/>
          <dgm:bulletEnabled val="1"/>
        </dgm:presLayoutVars>
      </dgm:prSet>
      <dgm:spPr/>
    </dgm:pt>
    <dgm:pt modelId="{DB188F37-6BDF-4FC4-A953-4FDD252D55DA}" type="pres">
      <dgm:prSet presAssocID="{7D4C2ED9-54F3-4F23-9DCF-5F383E64367C}" presName="negativeSpace" presStyleCnt="0"/>
      <dgm:spPr/>
    </dgm:pt>
    <dgm:pt modelId="{BA4F996D-D809-405B-B3C2-76C03B234FA6}" type="pres">
      <dgm:prSet presAssocID="{7D4C2ED9-54F3-4F23-9DCF-5F383E64367C}" presName="childText" presStyleLbl="conFgAcc1" presStyleIdx="1" presStyleCnt="4">
        <dgm:presLayoutVars>
          <dgm:bulletEnabled val="1"/>
        </dgm:presLayoutVars>
      </dgm:prSet>
      <dgm:spPr/>
    </dgm:pt>
    <dgm:pt modelId="{DA6E51BD-71D3-467E-B39F-2D6D49A8EB98}" type="pres">
      <dgm:prSet presAssocID="{174B86CC-FD23-463C-A696-8E5B6073E38B}" presName="spaceBetweenRectangles" presStyleCnt="0"/>
      <dgm:spPr/>
    </dgm:pt>
    <dgm:pt modelId="{E15A93BC-AEA0-4C1B-B671-AD9A6EC61333}" type="pres">
      <dgm:prSet presAssocID="{FA8FF3FC-A080-4ED3-9E78-E5E7B0361190}" presName="parentLin" presStyleCnt="0"/>
      <dgm:spPr/>
    </dgm:pt>
    <dgm:pt modelId="{5FD1BFC9-0361-4EF8-935D-89F7CF11FB80}" type="pres">
      <dgm:prSet presAssocID="{FA8FF3FC-A080-4ED3-9E78-E5E7B0361190}" presName="parentLeftMargin" presStyleLbl="node1" presStyleIdx="1" presStyleCnt="4"/>
      <dgm:spPr/>
    </dgm:pt>
    <dgm:pt modelId="{27B2BF27-2107-4B54-B834-39E054773B75}" type="pres">
      <dgm:prSet presAssocID="{FA8FF3FC-A080-4ED3-9E78-E5E7B0361190}" presName="parentText" presStyleLbl="node1" presStyleIdx="2" presStyleCnt="4">
        <dgm:presLayoutVars>
          <dgm:chMax val="0"/>
          <dgm:bulletEnabled val="1"/>
        </dgm:presLayoutVars>
      </dgm:prSet>
      <dgm:spPr/>
    </dgm:pt>
    <dgm:pt modelId="{D00256CA-6662-4D74-9C0A-2BE25D9DABA3}" type="pres">
      <dgm:prSet presAssocID="{FA8FF3FC-A080-4ED3-9E78-E5E7B0361190}" presName="negativeSpace" presStyleCnt="0"/>
      <dgm:spPr/>
    </dgm:pt>
    <dgm:pt modelId="{D382BB91-4A48-46E1-A86B-0778E7D8699C}" type="pres">
      <dgm:prSet presAssocID="{FA8FF3FC-A080-4ED3-9E78-E5E7B0361190}" presName="childText" presStyleLbl="conFgAcc1" presStyleIdx="2" presStyleCnt="4">
        <dgm:presLayoutVars>
          <dgm:bulletEnabled val="1"/>
        </dgm:presLayoutVars>
      </dgm:prSet>
      <dgm:spPr/>
    </dgm:pt>
    <dgm:pt modelId="{38C7E3BA-FA9B-4013-A2D6-D1646FE6991A}" type="pres">
      <dgm:prSet presAssocID="{A4F7C6DA-9EB7-439C-8768-E9621FE0C361}" presName="spaceBetweenRectangles" presStyleCnt="0"/>
      <dgm:spPr/>
    </dgm:pt>
    <dgm:pt modelId="{0660EA6D-7243-4FBB-BB34-94529757ABB6}" type="pres">
      <dgm:prSet presAssocID="{12C1A5B8-6010-4448-A96E-E48089772A67}" presName="parentLin" presStyleCnt="0"/>
      <dgm:spPr/>
    </dgm:pt>
    <dgm:pt modelId="{6334FA7B-3A44-4067-A07B-CAFFDBC500EF}" type="pres">
      <dgm:prSet presAssocID="{12C1A5B8-6010-4448-A96E-E48089772A67}" presName="parentLeftMargin" presStyleLbl="node1" presStyleIdx="2" presStyleCnt="4"/>
      <dgm:spPr/>
    </dgm:pt>
    <dgm:pt modelId="{8B8A8BB3-98FC-4E6B-8FEA-7954CB25E916}" type="pres">
      <dgm:prSet presAssocID="{12C1A5B8-6010-4448-A96E-E48089772A67}" presName="parentText" presStyleLbl="node1" presStyleIdx="3" presStyleCnt="4">
        <dgm:presLayoutVars>
          <dgm:chMax val="0"/>
          <dgm:bulletEnabled val="1"/>
        </dgm:presLayoutVars>
      </dgm:prSet>
      <dgm:spPr/>
    </dgm:pt>
    <dgm:pt modelId="{BA4E85D4-685D-48ED-B84A-1C36D214F6B6}" type="pres">
      <dgm:prSet presAssocID="{12C1A5B8-6010-4448-A96E-E48089772A67}" presName="negativeSpace" presStyleCnt="0"/>
      <dgm:spPr/>
    </dgm:pt>
    <dgm:pt modelId="{84D14826-0878-4D34-9D08-F398C061F299}" type="pres">
      <dgm:prSet presAssocID="{12C1A5B8-6010-4448-A96E-E48089772A67}" presName="childText" presStyleLbl="conFgAcc1" presStyleIdx="3" presStyleCnt="4">
        <dgm:presLayoutVars>
          <dgm:bulletEnabled val="1"/>
        </dgm:presLayoutVars>
      </dgm:prSet>
      <dgm:spPr/>
    </dgm:pt>
  </dgm:ptLst>
  <dgm:cxnLst>
    <dgm:cxn modelId="{ADAFBB13-8E0E-4C44-B27A-73278B4C0E4C}" type="presOf" srcId="{7D4C2ED9-54F3-4F23-9DCF-5F383E64367C}" destId="{645E1E3B-F4A7-431F-8855-2D60B3CF4468}" srcOrd="0" destOrd="0" presId="urn:microsoft.com/office/officeart/2005/8/layout/list1"/>
    <dgm:cxn modelId="{62335318-DFC5-4D6A-B37D-7A697E35F6DA}" type="presOf" srcId="{4C3DBA33-D422-4F98-A6DA-02CAE1843AF9}" destId="{FF18A06D-62BE-40C7-8252-5F55108E98DE}" srcOrd="1" destOrd="0" presId="urn:microsoft.com/office/officeart/2005/8/layout/list1"/>
    <dgm:cxn modelId="{D386DE1A-087C-42D9-92E6-AAF3C1C73A0B}" type="presOf" srcId="{7D4C2ED9-54F3-4F23-9DCF-5F383E64367C}" destId="{E01C9E6E-C76F-41D4-91E4-0132996F2357}" srcOrd="1" destOrd="0" presId="urn:microsoft.com/office/officeart/2005/8/layout/list1"/>
    <dgm:cxn modelId="{CB62A726-9423-4AD7-A6C3-F428F356089E}" type="presOf" srcId="{12C1A5B8-6010-4448-A96E-E48089772A67}" destId="{8B8A8BB3-98FC-4E6B-8FEA-7954CB25E916}" srcOrd="1" destOrd="0" presId="urn:microsoft.com/office/officeart/2005/8/layout/list1"/>
    <dgm:cxn modelId="{63244C2C-077C-4F5E-BE36-93A8945C1811}" srcId="{A8D23BA4-439C-4169-9C10-831311C0A144}" destId="{4C3DBA33-D422-4F98-A6DA-02CAE1843AF9}" srcOrd="0" destOrd="0" parTransId="{0B4BDDE0-7228-4759-A8CC-3E07B3121531}" sibTransId="{5BC6E742-1304-4E3B-82AF-B0B74318CF06}"/>
    <dgm:cxn modelId="{041A6C4B-9794-4C64-840F-2E58AAD3F8EA}" srcId="{A8D23BA4-439C-4169-9C10-831311C0A144}" destId="{FA8FF3FC-A080-4ED3-9E78-E5E7B0361190}" srcOrd="2" destOrd="0" parTransId="{78700B31-9B09-4BB9-930F-8DB0F1352539}" sibTransId="{A4F7C6DA-9EB7-439C-8768-E9621FE0C361}"/>
    <dgm:cxn modelId="{27521072-473D-4426-9269-522C5F4682E4}" srcId="{A8D23BA4-439C-4169-9C10-831311C0A144}" destId="{12C1A5B8-6010-4448-A96E-E48089772A67}" srcOrd="3" destOrd="0" parTransId="{46AA6DE0-A65A-4D32-A0F0-A82CADE4494C}" sibTransId="{18456C05-6179-4FCF-9825-4BD74345D6ED}"/>
    <dgm:cxn modelId="{5679997A-19A8-48CD-82F0-5C251C70D1A7}" type="presOf" srcId="{FA8FF3FC-A080-4ED3-9E78-E5E7B0361190}" destId="{5FD1BFC9-0361-4EF8-935D-89F7CF11FB80}" srcOrd="0" destOrd="0" presId="urn:microsoft.com/office/officeart/2005/8/layout/list1"/>
    <dgm:cxn modelId="{2ACA707F-A2BF-49F1-A482-34B344D07CF9}" srcId="{A8D23BA4-439C-4169-9C10-831311C0A144}" destId="{7D4C2ED9-54F3-4F23-9DCF-5F383E64367C}" srcOrd="1" destOrd="0" parTransId="{0A0B4BF7-E48B-4702-B9EB-C3A9DEB499CB}" sibTransId="{174B86CC-FD23-463C-A696-8E5B6073E38B}"/>
    <dgm:cxn modelId="{866DEFA1-D896-4B01-AFF4-7BBC63C8B15F}" type="presOf" srcId="{4C3DBA33-D422-4F98-A6DA-02CAE1843AF9}" destId="{D61BB3A1-4370-4977-A467-8498E66F92CD}" srcOrd="0" destOrd="0" presId="urn:microsoft.com/office/officeart/2005/8/layout/list1"/>
    <dgm:cxn modelId="{CA1993B2-CA9D-4708-A87C-AC38E506899F}" type="presOf" srcId="{FA8FF3FC-A080-4ED3-9E78-E5E7B0361190}" destId="{27B2BF27-2107-4B54-B834-39E054773B75}" srcOrd="1" destOrd="0" presId="urn:microsoft.com/office/officeart/2005/8/layout/list1"/>
    <dgm:cxn modelId="{BDFF28CE-A3F5-4C52-BA21-A7FDC734DFDD}" type="presOf" srcId="{12C1A5B8-6010-4448-A96E-E48089772A67}" destId="{6334FA7B-3A44-4067-A07B-CAFFDBC500EF}" srcOrd="0" destOrd="0" presId="urn:microsoft.com/office/officeart/2005/8/layout/list1"/>
    <dgm:cxn modelId="{231034F8-519D-44F2-8D01-A811DD764007}" type="presOf" srcId="{A8D23BA4-439C-4169-9C10-831311C0A144}" destId="{663EA059-F0DE-4DD3-9AA9-DEB868B5F275}" srcOrd="0" destOrd="0" presId="urn:microsoft.com/office/officeart/2005/8/layout/list1"/>
    <dgm:cxn modelId="{3A4F2595-D514-48EE-ABAA-55DA27BD1289}" type="presParOf" srcId="{663EA059-F0DE-4DD3-9AA9-DEB868B5F275}" destId="{67365984-5678-4889-B03D-05A8811A2B0C}" srcOrd="0" destOrd="0" presId="urn:microsoft.com/office/officeart/2005/8/layout/list1"/>
    <dgm:cxn modelId="{12A44F2C-FCE0-49C3-B748-44F6231CD059}" type="presParOf" srcId="{67365984-5678-4889-B03D-05A8811A2B0C}" destId="{D61BB3A1-4370-4977-A467-8498E66F92CD}" srcOrd="0" destOrd="0" presId="urn:microsoft.com/office/officeart/2005/8/layout/list1"/>
    <dgm:cxn modelId="{112B54CD-7B15-4E97-926C-F4A09610991F}" type="presParOf" srcId="{67365984-5678-4889-B03D-05A8811A2B0C}" destId="{FF18A06D-62BE-40C7-8252-5F55108E98DE}" srcOrd="1" destOrd="0" presId="urn:microsoft.com/office/officeart/2005/8/layout/list1"/>
    <dgm:cxn modelId="{6B909588-E449-4F2C-A916-3C8DBC3AB034}" type="presParOf" srcId="{663EA059-F0DE-4DD3-9AA9-DEB868B5F275}" destId="{61A65108-D224-41D4-9BEB-138E0411C96C}" srcOrd="1" destOrd="0" presId="urn:microsoft.com/office/officeart/2005/8/layout/list1"/>
    <dgm:cxn modelId="{72B0CFA4-778A-4397-9562-442DA40E6AE4}" type="presParOf" srcId="{663EA059-F0DE-4DD3-9AA9-DEB868B5F275}" destId="{00DDB867-EF54-4324-827A-FC773101D247}" srcOrd="2" destOrd="0" presId="urn:microsoft.com/office/officeart/2005/8/layout/list1"/>
    <dgm:cxn modelId="{06F0CBA0-4BDB-41A9-A310-A0FF40792B3B}" type="presParOf" srcId="{663EA059-F0DE-4DD3-9AA9-DEB868B5F275}" destId="{3D5417F8-428E-47F4-BB2D-308AF8CA4978}" srcOrd="3" destOrd="0" presId="urn:microsoft.com/office/officeart/2005/8/layout/list1"/>
    <dgm:cxn modelId="{5129A0F1-C912-494A-A64A-86697341FE51}" type="presParOf" srcId="{663EA059-F0DE-4DD3-9AA9-DEB868B5F275}" destId="{72808758-619A-4491-A113-6125A7B4F957}" srcOrd="4" destOrd="0" presId="urn:microsoft.com/office/officeart/2005/8/layout/list1"/>
    <dgm:cxn modelId="{B5571709-6409-4E59-AC3F-65B515D95765}" type="presParOf" srcId="{72808758-619A-4491-A113-6125A7B4F957}" destId="{645E1E3B-F4A7-431F-8855-2D60B3CF4468}" srcOrd="0" destOrd="0" presId="urn:microsoft.com/office/officeart/2005/8/layout/list1"/>
    <dgm:cxn modelId="{825C2658-6C8C-416C-B973-403BD44C7A5C}" type="presParOf" srcId="{72808758-619A-4491-A113-6125A7B4F957}" destId="{E01C9E6E-C76F-41D4-91E4-0132996F2357}" srcOrd="1" destOrd="0" presId="urn:microsoft.com/office/officeart/2005/8/layout/list1"/>
    <dgm:cxn modelId="{84CA7AB4-3B83-406E-A9D0-691982D4841D}" type="presParOf" srcId="{663EA059-F0DE-4DD3-9AA9-DEB868B5F275}" destId="{DB188F37-6BDF-4FC4-A953-4FDD252D55DA}" srcOrd="5" destOrd="0" presId="urn:microsoft.com/office/officeart/2005/8/layout/list1"/>
    <dgm:cxn modelId="{B361A90E-770D-4B2F-8985-F32EAA45BC24}" type="presParOf" srcId="{663EA059-F0DE-4DD3-9AA9-DEB868B5F275}" destId="{BA4F996D-D809-405B-B3C2-76C03B234FA6}" srcOrd="6" destOrd="0" presId="urn:microsoft.com/office/officeart/2005/8/layout/list1"/>
    <dgm:cxn modelId="{A7C46F82-D648-41A1-BC67-5714D7040682}" type="presParOf" srcId="{663EA059-F0DE-4DD3-9AA9-DEB868B5F275}" destId="{DA6E51BD-71D3-467E-B39F-2D6D49A8EB98}" srcOrd="7" destOrd="0" presId="urn:microsoft.com/office/officeart/2005/8/layout/list1"/>
    <dgm:cxn modelId="{50C9DD44-DAF3-4688-927D-4F5F2499CF46}" type="presParOf" srcId="{663EA059-F0DE-4DD3-9AA9-DEB868B5F275}" destId="{E15A93BC-AEA0-4C1B-B671-AD9A6EC61333}" srcOrd="8" destOrd="0" presId="urn:microsoft.com/office/officeart/2005/8/layout/list1"/>
    <dgm:cxn modelId="{88F4455F-2058-4947-9A38-794E08DD5E47}" type="presParOf" srcId="{E15A93BC-AEA0-4C1B-B671-AD9A6EC61333}" destId="{5FD1BFC9-0361-4EF8-935D-89F7CF11FB80}" srcOrd="0" destOrd="0" presId="urn:microsoft.com/office/officeart/2005/8/layout/list1"/>
    <dgm:cxn modelId="{38110063-613D-4975-9986-C10EC3C263A7}" type="presParOf" srcId="{E15A93BC-AEA0-4C1B-B671-AD9A6EC61333}" destId="{27B2BF27-2107-4B54-B834-39E054773B75}" srcOrd="1" destOrd="0" presId="urn:microsoft.com/office/officeart/2005/8/layout/list1"/>
    <dgm:cxn modelId="{5279C0B8-24D4-42F2-ADCE-720DD24E5DC9}" type="presParOf" srcId="{663EA059-F0DE-4DD3-9AA9-DEB868B5F275}" destId="{D00256CA-6662-4D74-9C0A-2BE25D9DABA3}" srcOrd="9" destOrd="0" presId="urn:microsoft.com/office/officeart/2005/8/layout/list1"/>
    <dgm:cxn modelId="{E1541316-928B-41DA-9514-C91E2C87B694}" type="presParOf" srcId="{663EA059-F0DE-4DD3-9AA9-DEB868B5F275}" destId="{D382BB91-4A48-46E1-A86B-0778E7D8699C}" srcOrd="10" destOrd="0" presId="urn:microsoft.com/office/officeart/2005/8/layout/list1"/>
    <dgm:cxn modelId="{BE7502AC-2F9D-4CD2-912F-189BB0BD610A}" type="presParOf" srcId="{663EA059-F0DE-4DD3-9AA9-DEB868B5F275}" destId="{38C7E3BA-FA9B-4013-A2D6-D1646FE6991A}" srcOrd="11" destOrd="0" presId="urn:microsoft.com/office/officeart/2005/8/layout/list1"/>
    <dgm:cxn modelId="{2571A5F1-CCEC-4B51-9BAB-DDA7C249C552}" type="presParOf" srcId="{663EA059-F0DE-4DD3-9AA9-DEB868B5F275}" destId="{0660EA6D-7243-4FBB-BB34-94529757ABB6}" srcOrd="12" destOrd="0" presId="urn:microsoft.com/office/officeart/2005/8/layout/list1"/>
    <dgm:cxn modelId="{12E6733E-0D32-4DD3-827D-4E5A5439AFCC}" type="presParOf" srcId="{0660EA6D-7243-4FBB-BB34-94529757ABB6}" destId="{6334FA7B-3A44-4067-A07B-CAFFDBC500EF}" srcOrd="0" destOrd="0" presId="urn:microsoft.com/office/officeart/2005/8/layout/list1"/>
    <dgm:cxn modelId="{87B5EF74-3A4D-47C8-B6A1-8F97D9FB1A2B}" type="presParOf" srcId="{0660EA6D-7243-4FBB-BB34-94529757ABB6}" destId="{8B8A8BB3-98FC-4E6B-8FEA-7954CB25E916}" srcOrd="1" destOrd="0" presId="urn:microsoft.com/office/officeart/2005/8/layout/list1"/>
    <dgm:cxn modelId="{4ED82ED5-F54A-49FE-9489-4EDE774B913B}" type="presParOf" srcId="{663EA059-F0DE-4DD3-9AA9-DEB868B5F275}" destId="{BA4E85D4-685D-48ED-B84A-1C36D214F6B6}" srcOrd="13" destOrd="0" presId="urn:microsoft.com/office/officeart/2005/8/layout/list1"/>
    <dgm:cxn modelId="{05B0A57F-CE6D-476E-8480-D6CEDAEAA469}" type="presParOf" srcId="{663EA059-F0DE-4DD3-9AA9-DEB868B5F275}" destId="{84D14826-0878-4D34-9D08-F398C061F29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4D0539-F9DD-4296-8003-92D83A22C7BC}"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620A6D62-6CAF-467F-A87F-615D66B65ADF}">
      <dgm:prSet phldrT="[Text]" phldr="0"/>
      <dgm:spPr/>
      <dgm:t>
        <a:bodyPr/>
        <a:lstStyle/>
        <a:p>
          <a:pPr rtl="0"/>
          <a:r>
            <a:rPr lang="en-US">
              <a:latin typeface="Avenir Next LT Pro"/>
            </a:rPr>
            <a:t> What makes a difficult conversation difficult?</a:t>
          </a:r>
          <a:endParaRPr lang="en-US"/>
        </a:p>
      </dgm:t>
    </dgm:pt>
    <dgm:pt modelId="{46D6834D-9435-4F90-BB1D-B777BDCEB842}" type="parTrans" cxnId="{EEC8469B-BD76-4368-9DA1-4CFC6F003308}">
      <dgm:prSet/>
      <dgm:spPr/>
      <dgm:t>
        <a:bodyPr/>
        <a:lstStyle/>
        <a:p>
          <a:endParaRPr lang="en-US"/>
        </a:p>
      </dgm:t>
    </dgm:pt>
    <dgm:pt modelId="{7865A9A8-AA26-4B0F-AC00-AF53734F9F0E}" type="sibTrans" cxnId="{EEC8469B-BD76-4368-9DA1-4CFC6F003308}">
      <dgm:prSet/>
      <dgm:spPr/>
      <dgm:t>
        <a:bodyPr/>
        <a:lstStyle/>
        <a:p>
          <a:endParaRPr lang="en-US"/>
        </a:p>
      </dgm:t>
    </dgm:pt>
    <dgm:pt modelId="{6EF11D7A-DF0F-4300-B5FF-8E7653667287}" type="pres">
      <dgm:prSet presAssocID="{444D0539-F9DD-4296-8003-92D83A22C7BC}" presName="linear" presStyleCnt="0">
        <dgm:presLayoutVars>
          <dgm:animLvl val="lvl"/>
          <dgm:resizeHandles val="exact"/>
        </dgm:presLayoutVars>
      </dgm:prSet>
      <dgm:spPr/>
    </dgm:pt>
    <dgm:pt modelId="{F719D2A0-0841-4A91-979C-C75E99A88AF4}" type="pres">
      <dgm:prSet presAssocID="{620A6D62-6CAF-467F-A87F-615D66B65ADF}" presName="parentText" presStyleLbl="node1" presStyleIdx="0" presStyleCnt="1">
        <dgm:presLayoutVars>
          <dgm:chMax val="0"/>
          <dgm:bulletEnabled val="1"/>
        </dgm:presLayoutVars>
      </dgm:prSet>
      <dgm:spPr/>
    </dgm:pt>
  </dgm:ptLst>
  <dgm:cxnLst>
    <dgm:cxn modelId="{A8E2491E-9BE8-4E67-A92C-C562A6804B19}" type="presOf" srcId="{620A6D62-6CAF-467F-A87F-615D66B65ADF}" destId="{F719D2A0-0841-4A91-979C-C75E99A88AF4}" srcOrd="0" destOrd="0" presId="urn:microsoft.com/office/officeart/2005/8/layout/vList2"/>
    <dgm:cxn modelId="{2E388B64-3EA0-49CF-BA7E-C34728DA518E}" type="presOf" srcId="{444D0539-F9DD-4296-8003-92D83A22C7BC}" destId="{6EF11D7A-DF0F-4300-B5FF-8E7653667287}" srcOrd="0" destOrd="0" presId="urn:microsoft.com/office/officeart/2005/8/layout/vList2"/>
    <dgm:cxn modelId="{EEC8469B-BD76-4368-9DA1-4CFC6F003308}" srcId="{444D0539-F9DD-4296-8003-92D83A22C7BC}" destId="{620A6D62-6CAF-467F-A87F-615D66B65ADF}" srcOrd="0" destOrd="0" parTransId="{46D6834D-9435-4F90-BB1D-B777BDCEB842}" sibTransId="{7865A9A8-AA26-4B0F-AC00-AF53734F9F0E}"/>
    <dgm:cxn modelId="{1EF2DF61-9E42-4C7F-B38D-55D29FFCBB49}" type="presParOf" srcId="{6EF11D7A-DF0F-4300-B5FF-8E7653667287}" destId="{F719D2A0-0841-4A91-979C-C75E99A88AF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7B4F8B-B95E-4E70-951A-9AE10023389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D901ADD5-016C-4A96-8D40-B1838F32BBE6}">
      <dgm:prSet phldrT="[Text]" custT="1"/>
      <dgm:spPr/>
      <dgm:t>
        <a:bodyPr/>
        <a:lstStyle/>
        <a:p>
          <a:r>
            <a:rPr lang="en-US" sz="3600" dirty="0"/>
            <a:t>Take time to identify the difficulty/problem and acknowledge different points of view</a:t>
          </a:r>
        </a:p>
      </dgm:t>
      <dgm:extLst>
        <a:ext uri="{E40237B7-FDA0-4F09-8148-C483321AD2D9}">
          <dgm14:cNvPr xmlns:dgm14="http://schemas.microsoft.com/office/drawing/2010/diagram" id="0" name="" descr="Take time to identify the difficulty/problem and acknowledge different points of view&#10;"/>
        </a:ext>
      </dgm:extLst>
    </dgm:pt>
    <dgm:pt modelId="{4430813E-7EEA-4E94-9302-43A0F6A9040F}" type="parTrans" cxnId="{9D7BD4C4-F689-4A8B-A581-11199B0E4729}">
      <dgm:prSet/>
      <dgm:spPr/>
      <dgm:t>
        <a:bodyPr/>
        <a:lstStyle/>
        <a:p>
          <a:endParaRPr lang="en-US"/>
        </a:p>
      </dgm:t>
    </dgm:pt>
    <dgm:pt modelId="{5B6601FB-46B9-43F2-8861-4C1E228B6470}" type="sibTrans" cxnId="{9D7BD4C4-F689-4A8B-A581-11199B0E4729}">
      <dgm:prSet/>
      <dgm:spPr/>
      <dgm:t>
        <a:bodyPr/>
        <a:lstStyle/>
        <a:p>
          <a:endParaRPr lang="en-US"/>
        </a:p>
      </dgm:t>
    </dgm:pt>
    <dgm:pt modelId="{48FAD2FF-833A-4798-B6E4-69823C5C4A64}">
      <dgm:prSet phldrT="[Text]" custT="1"/>
      <dgm:spPr/>
      <dgm:t>
        <a:bodyPr/>
        <a:lstStyle/>
        <a:p>
          <a:r>
            <a:rPr lang="en-US" sz="3200" dirty="0"/>
            <a:t>How do I see the situation? (including observable behavior)</a:t>
          </a:r>
        </a:p>
      </dgm:t>
      <dgm:extLst>
        <a:ext uri="{E40237B7-FDA0-4F09-8148-C483321AD2D9}">
          <dgm14:cNvPr xmlns:dgm14="http://schemas.microsoft.com/office/drawing/2010/diagram" id="0" name="" descr="-How do I see the situation? (including observable behavior)&#10;-What assumptions am I making? What story am I adding?&#10;-What emotions is this problem stirring up for me?&#10;-What is the impact of this situation on me and what might I think the other person’s intentions are?"/>
        </a:ext>
      </dgm:extLst>
    </dgm:pt>
    <dgm:pt modelId="{43B372AB-AFAC-499B-ADE1-E89E10F5F5E7}" type="parTrans" cxnId="{DBC4B15B-8A60-45F4-A64F-228AF9F18184}">
      <dgm:prSet/>
      <dgm:spPr/>
      <dgm:t>
        <a:bodyPr/>
        <a:lstStyle/>
        <a:p>
          <a:endParaRPr lang="en-US"/>
        </a:p>
      </dgm:t>
    </dgm:pt>
    <dgm:pt modelId="{4569675F-71D0-4055-BA3F-8072956A1E3B}" type="sibTrans" cxnId="{DBC4B15B-8A60-45F4-A64F-228AF9F18184}">
      <dgm:prSet/>
      <dgm:spPr/>
      <dgm:t>
        <a:bodyPr/>
        <a:lstStyle/>
        <a:p>
          <a:endParaRPr lang="en-US"/>
        </a:p>
      </dgm:t>
    </dgm:pt>
    <dgm:pt modelId="{15CED6BE-E59C-44B0-A7E9-E0F2D230A9EE}">
      <dgm:prSet phldrT="[Text]" custT="1"/>
      <dgm:spPr/>
      <dgm:t>
        <a:bodyPr/>
        <a:lstStyle/>
        <a:p>
          <a:r>
            <a:rPr lang="en-US" sz="3200" dirty="0"/>
            <a:t>What emotions is this problem stirring up for me?</a:t>
          </a:r>
        </a:p>
      </dgm:t>
    </dgm:pt>
    <dgm:pt modelId="{859B9494-DE22-49E8-9D5A-1E5C72D0D758}" type="parTrans" cxnId="{8F2B17ED-ED3C-4844-B835-7AC7E2BE52BC}">
      <dgm:prSet/>
      <dgm:spPr/>
      <dgm:t>
        <a:bodyPr/>
        <a:lstStyle/>
        <a:p>
          <a:endParaRPr lang="en-US"/>
        </a:p>
      </dgm:t>
    </dgm:pt>
    <dgm:pt modelId="{591FD44F-1266-4574-8B2A-DDE81292F594}" type="sibTrans" cxnId="{8F2B17ED-ED3C-4844-B835-7AC7E2BE52BC}">
      <dgm:prSet/>
      <dgm:spPr/>
      <dgm:t>
        <a:bodyPr/>
        <a:lstStyle/>
        <a:p>
          <a:endParaRPr lang="en-US"/>
        </a:p>
      </dgm:t>
    </dgm:pt>
    <dgm:pt modelId="{434C6CC3-7206-449E-8D94-20D5A930B473}">
      <dgm:prSet phldrT="[Text]" custT="1"/>
      <dgm:spPr/>
      <dgm:t>
        <a:bodyPr/>
        <a:lstStyle/>
        <a:p>
          <a:r>
            <a:rPr lang="en-US" sz="3200" dirty="0"/>
            <a:t>What assumptions am I making? What story am I adding?</a:t>
          </a:r>
        </a:p>
      </dgm:t>
    </dgm:pt>
    <dgm:pt modelId="{5E128E3C-551E-4F6F-9A90-6F485D30532F}" type="parTrans" cxnId="{21868608-946D-46F4-A484-FCD0546320BA}">
      <dgm:prSet/>
      <dgm:spPr/>
      <dgm:t>
        <a:bodyPr/>
        <a:lstStyle/>
        <a:p>
          <a:endParaRPr lang="en-US"/>
        </a:p>
      </dgm:t>
    </dgm:pt>
    <dgm:pt modelId="{83CDCB50-EC9C-42A1-AE38-405087840537}" type="sibTrans" cxnId="{21868608-946D-46F4-A484-FCD0546320BA}">
      <dgm:prSet/>
      <dgm:spPr/>
      <dgm:t>
        <a:bodyPr/>
        <a:lstStyle/>
        <a:p>
          <a:endParaRPr lang="en-US"/>
        </a:p>
      </dgm:t>
    </dgm:pt>
    <dgm:pt modelId="{F6427D1A-68AA-4707-A193-D2FCE1392996}">
      <dgm:prSet phldrT="[Text]" custT="1"/>
      <dgm:spPr/>
      <dgm:t>
        <a:bodyPr/>
        <a:lstStyle/>
        <a:p>
          <a:r>
            <a:rPr lang="en-US" sz="3200" dirty="0"/>
            <a:t>What is the impact of this situation on me and what might I think the other person’s intentions are?</a:t>
          </a:r>
        </a:p>
      </dgm:t>
    </dgm:pt>
    <dgm:pt modelId="{7C4386A1-4DFC-44E6-B9B5-5B9B0D628ED1}" type="parTrans" cxnId="{B9B6D177-9DB6-4909-919A-89D1D205FBDB}">
      <dgm:prSet/>
      <dgm:spPr/>
      <dgm:t>
        <a:bodyPr/>
        <a:lstStyle/>
        <a:p>
          <a:endParaRPr lang="en-US"/>
        </a:p>
      </dgm:t>
    </dgm:pt>
    <dgm:pt modelId="{03828272-B25E-47B4-A669-2537B2EFCA19}" type="sibTrans" cxnId="{B9B6D177-9DB6-4909-919A-89D1D205FBDB}">
      <dgm:prSet/>
      <dgm:spPr/>
      <dgm:t>
        <a:bodyPr/>
        <a:lstStyle/>
        <a:p>
          <a:endParaRPr lang="en-US"/>
        </a:p>
      </dgm:t>
    </dgm:pt>
    <dgm:pt modelId="{C6F2ABD6-13D8-46FE-A11B-501690755A26}" type="pres">
      <dgm:prSet presAssocID="{767B4F8B-B95E-4E70-951A-9AE100233898}" presName="linear" presStyleCnt="0">
        <dgm:presLayoutVars>
          <dgm:animLvl val="lvl"/>
          <dgm:resizeHandles val="exact"/>
        </dgm:presLayoutVars>
      </dgm:prSet>
      <dgm:spPr/>
    </dgm:pt>
    <dgm:pt modelId="{34F87291-2EA2-4E61-94C2-19BB7895601D}" type="pres">
      <dgm:prSet presAssocID="{D901ADD5-016C-4A96-8D40-B1838F32BBE6}" presName="parentText" presStyleLbl="node1" presStyleIdx="0" presStyleCnt="1" custLinFactNeighborX="769" custLinFactNeighborY="-24523">
        <dgm:presLayoutVars>
          <dgm:chMax val="0"/>
          <dgm:bulletEnabled val="1"/>
        </dgm:presLayoutVars>
      </dgm:prSet>
      <dgm:spPr/>
    </dgm:pt>
    <dgm:pt modelId="{2BB77756-10B4-4A24-BFD9-B232F5D14058}" type="pres">
      <dgm:prSet presAssocID="{D901ADD5-016C-4A96-8D40-B1838F32BBE6}" presName="childText" presStyleLbl="revTx" presStyleIdx="0" presStyleCnt="1" custLinFactNeighborX="1096" custLinFactNeighborY="-23033">
        <dgm:presLayoutVars>
          <dgm:bulletEnabled val="1"/>
        </dgm:presLayoutVars>
      </dgm:prSet>
      <dgm:spPr/>
    </dgm:pt>
  </dgm:ptLst>
  <dgm:cxnLst>
    <dgm:cxn modelId="{94746801-A14F-4F39-9916-E8A145A4B2C5}" type="presOf" srcId="{767B4F8B-B95E-4E70-951A-9AE100233898}" destId="{C6F2ABD6-13D8-46FE-A11B-501690755A26}" srcOrd="0" destOrd="0" presId="urn:microsoft.com/office/officeart/2005/8/layout/vList2"/>
    <dgm:cxn modelId="{F15B4A01-8312-40A2-A807-21363C51EDD1}" type="presOf" srcId="{48FAD2FF-833A-4798-B6E4-69823C5C4A64}" destId="{2BB77756-10B4-4A24-BFD9-B232F5D14058}" srcOrd="0" destOrd="0" presId="urn:microsoft.com/office/officeart/2005/8/layout/vList2"/>
    <dgm:cxn modelId="{21868608-946D-46F4-A484-FCD0546320BA}" srcId="{D901ADD5-016C-4A96-8D40-B1838F32BBE6}" destId="{434C6CC3-7206-449E-8D94-20D5A930B473}" srcOrd="1" destOrd="0" parTransId="{5E128E3C-551E-4F6F-9A90-6F485D30532F}" sibTransId="{83CDCB50-EC9C-42A1-AE38-405087840537}"/>
    <dgm:cxn modelId="{17062E27-898E-43E9-98BB-6BA720E77081}" type="presOf" srcId="{F6427D1A-68AA-4707-A193-D2FCE1392996}" destId="{2BB77756-10B4-4A24-BFD9-B232F5D14058}" srcOrd="0" destOrd="3" presId="urn:microsoft.com/office/officeart/2005/8/layout/vList2"/>
    <dgm:cxn modelId="{DBC4B15B-8A60-45F4-A64F-228AF9F18184}" srcId="{D901ADD5-016C-4A96-8D40-B1838F32BBE6}" destId="{48FAD2FF-833A-4798-B6E4-69823C5C4A64}" srcOrd="0" destOrd="0" parTransId="{43B372AB-AFAC-499B-ADE1-E89E10F5F5E7}" sibTransId="{4569675F-71D0-4055-BA3F-8072956A1E3B}"/>
    <dgm:cxn modelId="{B550C55D-3D79-429A-88C8-78162A9B500D}" type="presOf" srcId="{D901ADD5-016C-4A96-8D40-B1838F32BBE6}" destId="{34F87291-2EA2-4E61-94C2-19BB7895601D}" srcOrd="0" destOrd="0" presId="urn:microsoft.com/office/officeart/2005/8/layout/vList2"/>
    <dgm:cxn modelId="{B9B6D177-9DB6-4909-919A-89D1D205FBDB}" srcId="{D901ADD5-016C-4A96-8D40-B1838F32BBE6}" destId="{F6427D1A-68AA-4707-A193-D2FCE1392996}" srcOrd="3" destOrd="0" parTransId="{7C4386A1-4DFC-44E6-B9B5-5B9B0D628ED1}" sibTransId="{03828272-B25E-47B4-A669-2537B2EFCA19}"/>
    <dgm:cxn modelId="{025C947A-CD0C-471B-9ABD-0F57D332115A}" type="presOf" srcId="{15CED6BE-E59C-44B0-A7E9-E0F2D230A9EE}" destId="{2BB77756-10B4-4A24-BFD9-B232F5D14058}" srcOrd="0" destOrd="2" presId="urn:microsoft.com/office/officeart/2005/8/layout/vList2"/>
    <dgm:cxn modelId="{9D7BD4C4-F689-4A8B-A581-11199B0E4729}" srcId="{767B4F8B-B95E-4E70-951A-9AE100233898}" destId="{D901ADD5-016C-4A96-8D40-B1838F32BBE6}" srcOrd="0" destOrd="0" parTransId="{4430813E-7EEA-4E94-9302-43A0F6A9040F}" sibTransId="{5B6601FB-46B9-43F2-8861-4C1E228B6470}"/>
    <dgm:cxn modelId="{2032C1DA-4A81-471B-A9F6-C96ECD40E89B}" type="presOf" srcId="{434C6CC3-7206-449E-8D94-20D5A930B473}" destId="{2BB77756-10B4-4A24-BFD9-B232F5D14058}" srcOrd="0" destOrd="1" presId="urn:microsoft.com/office/officeart/2005/8/layout/vList2"/>
    <dgm:cxn modelId="{8F2B17ED-ED3C-4844-B835-7AC7E2BE52BC}" srcId="{D901ADD5-016C-4A96-8D40-B1838F32BBE6}" destId="{15CED6BE-E59C-44B0-A7E9-E0F2D230A9EE}" srcOrd="2" destOrd="0" parTransId="{859B9494-DE22-49E8-9D5A-1E5C72D0D758}" sibTransId="{591FD44F-1266-4574-8B2A-DDE81292F594}"/>
    <dgm:cxn modelId="{E58C2F1C-CA28-4985-BDFB-A17176968A9E}" type="presParOf" srcId="{C6F2ABD6-13D8-46FE-A11B-501690755A26}" destId="{34F87291-2EA2-4E61-94C2-19BB7895601D}" srcOrd="0" destOrd="0" presId="urn:microsoft.com/office/officeart/2005/8/layout/vList2"/>
    <dgm:cxn modelId="{BF5A5A3F-9D5F-462C-9AC8-92F889B49FE8}" type="presParOf" srcId="{C6F2ABD6-13D8-46FE-A11B-501690755A26}" destId="{2BB77756-10B4-4A24-BFD9-B232F5D1405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7B4F8B-B95E-4E70-951A-9AE10023389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901ADD5-016C-4A96-8D40-B1838F32BBE6}">
      <dgm:prSet phldrT="[Text]" custT="1"/>
      <dgm:spPr/>
      <dgm:t>
        <a:bodyPr/>
        <a:lstStyle/>
        <a:p>
          <a:r>
            <a:rPr lang="en-US" sz="3600" b="0" dirty="0"/>
            <a:t>Spend time considering if this conversation is worth having</a:t>
          </a:r>
        </a:p>
      </dgm:t>
    </dgm:pt>
    <dgm:pt modelId="{4430813E-7EEA-4E94-9302-43A0F6A9040F}" type="parTrans" cxnId="{9D7BD4C4-F689-4A8B-A581-11199B0E4729}">
      <dgm:prSet/>
      <dgm:spPr/>
      <dgm:t>
        <a:bodyPr/>
        <a:lstStyle/>
        <a:p>
          <a:endParaRPr lang="en-US"/>
        </a:p>
      </dgm:t>
    </dgm:pt>
    <dgm:pt modelId="{5B6601FB-46B9-43F2-8861-4C1E228B6470}" type="sibTrans" cxnId="{9D7BD4C4-F689-4A8B-A581-11199B0E4729}">
      <dgm:prSet/>
      <dgm:spPr/>
      <dgm:t>
        <a:bodyPr/>
        <a:lstStyle/>
        <a:p>
          <a:endParaRPr lang="en-US"/>
        </a:p>
      </dgm:t>
    </dgm:pt>
    <dgm:pt modelId="{48FAD2FF-833A-4798-B6E4-69823C5C4A64}">
      <dgm:prSet phldrT="[Text]" custT="1"/>
      <dgm:spPr/>
      <dgm:t>
        <a:bodyPr/>
        <a:lstStyle/>
        <a:p>
          <a:r>
            <a:rPr lang="en-US" sz="3200" b="0" dirty="0"/>
            <a:t>What is my purpose in addressing the issue/having this conversation?  What is my motive? </a:t>
          </a:r>
        </a:p>
      </dgm:t>
    </dgm:pt>
    <dgm:pt modelId="{43B372AB-AFAC-499B-ADE1-E89E10F5F5E7}" type="parTrans" cxnId="{DBC4B15B-8A60-45F4-A64F-228AF9F18184}">
      <dgm:prSet/>
      <dgm:spPr/>
      <dgm:t>
        <a:bodyPr/>
        <a:lstStyle/>
        <a:p>
          <a:endParaRPr lang="en-US"/>
        </a:p>
      </dgm:t>
    </dgm:pt>
    <dgm:pt modelId="{4569675F-71D0-4055-BA3F-8072956A1E3B}" type="sibTrans" cxnId="{DBC4B15B-8A60-45F4-A64F-228AF9F18184}">
      <dgm:prSet/>
      <dgm:spPr/>
      <dgm:t>
        <a:bodyPr/>
        <a:lstStyle/>
        <a:p>
          <a:endParaRPr lang="en-US"/>
        </a:p>
      </dgm:t>
    </dgm:pt>
    <dgm:pt modelId="{15CED6BE-E59C-44B0-A7E9-E0F2D230A9EE}">
      <dgm:prSet phldrT="[Text]" custT="1"/>
      <dgm:spPr/>
      <dgm:t>
        <a:bodyPr/>
        <a:lstStyle/>
        <a:p>
          <a:r>
            <a:rPr lang="en-US" sz="3200" b="0" dirty="0"/>
            <a:t>How is the problem affecting the productivity and morale of my department/program/class?</a:t>
          </a:r>
        </a:p>
      </dgm:t>
    </dgm:pt>
    <dgm:pt modelId="{859B9494-DE22-49E8-9D5A-1E5C72D0D758}" type="parTrans" cxnId="{8F2B17ED-ED3C-4844-B835-7AC7E2BE52BC}">
      <dgm:prSet/>
      <dgm:spPr/>
      <dgm:t>
        <a:bodyPr/>
        <a:lstStyle/>
        <a:p>
          <a:endParaRPr lang="en-US"/>
        </a:p>
      </dgm:t>
    </dgm:pt>
    <dgm:pt modelId="{591FD44F-1266-4574-8B2A-DDE81292F594}" type="sibTrans" cxnId="{8F2B17ED-ED3C-4844-B835-7AC7E2BE52BC}">
      <dgm:prSet/>
      <dgm:spPr/>
      <dgm:t>
        <a:bodyPr/>
        <a:lstStyle/>
        <a:p>
          <a:endParaRPr lang="en-US"/>
        </a:p>
      </dgm:t>
    </dgm:pt>
    <dgm:pt modelId="{434C6CC3-7206-449E-8D94-20D5A930B473}">
      <dgm:prSet phldrT="[Text]" custT="1"/>
      <dgm:spPr/>
      <dgm:t>
        <a:bodyPr/>
        <a:lstStyle/>
        <a:p>
          <a:r>
            <a:rPr lang="en-US" sz="3200" b="0" dirty="0"/>
            <a:t>What will likely happen if I ignore the problem? </a:t>
          </a:r>
        </a:p>
      </dgm:t>
    </dgm:pt>
    <dgm:pt modelId="{5E128E3C-551E-4F6F-9A90-6F485D30532F}" type="parTrans" cxnId="{21868608-946D-46F4-A484-FCD0546320BA}">
      <dgm:prSet/>
      <dgm:spPr/>
      <dgm:t>
        <a:bodyPr/>
        <a:lstStyle/>
        <a:p>
          <a:endParaRPr lang="en-US"/>
        </a:p>
      </dgm:t>
    </dgm:pt>
    <dgm:pt modelId="{83CDCB50-EC9C-42A1-AE38-405087840537}" type="sibTrans" cxnId="{21868608-946D-46F4-A484-FCD0546320BA}">
      <dgm:prSet/>
      <dgm:spPr/>
      <dgm:t>
        <a:bodyPr/>
        <a:lstStyle/>
        <a:p>
          <a:endParaRPr lang="en-US"/>
        </a:p>
      </dgm:t>
    </dgm:pt>
    <dgm:pt modelId="{91848461-CEFF-4DCE-A97A-19D99C0E7C6B}">
      <dgm:prSet phldrT="[Text]" custT="1"/>
      <dgm:spPr/>
      <dgm:t>
        <a:bodyPr/>
        <a:lstStyle/>
        <a:p>
          <a:r>
            <a:rPr lang="en-US" sz="3200" b="0" dirty="0"/>
            <a:t>Be awar</a:t>
          </a:r>
          <a:r>
            <a:rPr lang="en-US" sz="3200" dirty="0"/>
            <a:t>e of the “Fool’s Choice”</a:t>
          </a:r>
        </a:p>
      </dgm:t>
    </dgm:pt>
    <dgm:pt modelId="{08CA8AF0-F54E-4C6C-AF6E-6F45B2D523D3}" type="parTrans" cxnId="{7CCEA1C1-8FC0-4F74-A941-0C6FCFEA7084}">
      <dgm:prSet/>
      <dgm:spPr/>
      <dgm:t>
        <a:bodyPr/>
        <a:lstStyle/>
        <a:p>
          <a:endParaRPr lang="en-US"/>
        </a:p>
      </dgm:t>
    </dgm:pt>
    <dgm:pt modelId="{492A80C3-D01E-41C5-BA7D-2323EF57D05B}" type="sibTrans" cxnId="{7CCEA1C1-8FC0-4F74-A941-0C6FCFEA7084}">
      <dgm:prSet/>
      <dgm:spPr/>
      <dgm:t>
        <a:bodyPr/>
        <a:lstStyle/>
        <a:p>
          <a:endParaRPr lang="en-US"/>
        </a:p>
      </dgm:t>
    </dgm:pt>
    <dgm:pt modelId="{C6F2ABD6-13D8-46FE-A11B-501690755A26}" type="pres">
      <dgm:prSet presAssocID="{767B4F8B-B95E-4E70-951A-9AE100233898}" presName="linear" presStyleCnt="0">
        <dgm:presLayoutVars>
          <dgm:animLvl val="lvl"/>
          <dgm:resizeHandles val="exact"/>
        </dgm:presLayoutVars>
      </dgm:prSet>
      <dgm:spPr/>
    </dgm:pt>
    <dgm:pt modelId="{34F87291-2EA2-4E61-94C2-19BB7895601D}" type="pres">
      <dgm:prSet presAssocID="{D901ADD5-016C-4A96-8D40-B1838F32BBE6}" presName="parentText" presStyleLbl="node1" presStyleIdx="0" presStyleCnt="1" custLinFactNeighborX="769" custLinFactNeighborY="-24523">
        <dgm:presLayoutVars>
          <dgm:chMax val="0"/>
          <dgm:bulletEnabled val="1"/>
        </dgm:presLayoutVars>
      </dgm:prSet>
      <dgm:spPr/>
    </dgm:pt>
    <dgm:pt modelId="{2BB77756-10B4-4A24-BFD9-B232F5D14058}" type="pres">
      <dgm:prSet presAssocID="{D901ADD5-016C-4A96-8D40-B1838F32BBE6}" presName="childText" presStyleLbl="revTx" presStyleIdx="0" presStyleCnt="1" custLinFactNeighborX="1096" custLinFactNeighborY="-23033">
        <dgm:presLayoutVars>
          <dgm:bulletEnabled val="1"/>
        </dgm:presLayoutVars>
      </dgm:prSet>
      <dgm:spPr/>
    </dgm:pt>
  </dgm:ptLst>
  <dgm:cxnLst>
    <dgm:cxn modelId="{94746801-A14F-4F39-9916-E8A145A4B2C5}" type="presOf" srcId="{767B4F8B-B95E-4E70-951A-9AE100233898}" destId="{C6F2ABD6-13D8-46FE-A11B-501690755A26}" srcOrd="0" destOrd="0" presId="urn:microsoft.com/office/officeart/2005/8/layout/vList2"/>
    <dgm:cxn modelId="{F15B4A01-8312-40A2-A807-21363C51EDD1}" type="presOf" srcId="{48FAD2FF-833A-4798-B6E4-69823C5C4A64}" destId="{2BB77756-10B4-4A24-BFD9-B232F5D14058}" srcOrd="0" destOrd="0" presId="urn:microsoft.com/office/officeart/2005/8/layout/vList2"/>
    <dgm:cxn modelId="{21868608-946D-46F4-A484-FCD0546320BA}" srcId="{D901ADD5-016C-4A96-8D40-B1838F32BBE6}" destId="{434C6CC3-7206-449E-8D94-20D5A930B473}" srcOrd="1" destOrd="0" parTransId="{5E128E3C-551E-4F6F-9A90-6F485D30532F}" sibTransId="{83CDCB50-EC9C-42A1-AE38-405087840537}"/>
    <dgm:cxn modelId="{DBC4B15B-8A60-45F4-A64F-228AF9F18184}" srcId="{D901ADD5-016C-4A96-8D40-B1838F32BBE6}" destId="{48FAD2FF-833A-4798-B6E4-69823C5C4A64}" srcOrd="0" destOrd="0" parTransId="{43B372AB-AFAC-499B-ADE1-E89E10F5F5E7}" sibTransId="{4569675F-71D0-4055-BA3F-8072956A1E3B}"/>
    <dgm:cxn modelId="{B550C55D-3D79-429A-88C8-78162A9B500D}" type="presOf" srcId="{D901ADD5-016C-4A96-8D40-B1838F32BBE6}" destId="{34F87291-2EA2-4E61-94C2-19BB7895601D}" srcOrd="0" destOrd="0" presId="urn:microsoft.com/office/officeart/2005/8/layout/vList2"/>
    <dgm:cxn modelId="{025C947A-CD0C-471B-9ABD-0F57D332115A}" type="presOf" srcId="{15CED6BE-E59C-44B0-A7E9-E0F2D230A9EE}" destId="{2BB77756-10B4-4A24-BFD9-B232F5D14058}" srcOrd="0" destOrd="2" presId="urn:microsoft.com/office/officeart/2005/8/layout/vList2"/>
    <dgm:cxn modelId="{7CCEA1C1-8FC0-4F74-A941-0C6FCFEA7084}" srcId="{D901ADD5-016C-4A96-8D40-B1838F32BBE6}" destId="{91848461-CEFF-4DCE-A97A-19D99C0E7C6B}" srcOrd="3" destOrd="0" parTransId="{08CA8AF0-F54E-4C6C-AF6E-6F45B2D523D3}" sibTransId="{492A80C3-D01E-41C5-BA7D-2323EF57D05B}"/>
    <dgm:cxn modelId="{9D7BD4C4-F689-4A8B-A581-11199B0E4729}" srcId="{767B4F8B-B95E-4E70-951A-9AE100233898}" destId="{D901ADD5-016C-4A96-8D40-B1838F32BBE6}" srcOrd="0" destOrd="0" parTransId="{4430813E-7EEA-4E94-9302-43A0F6A9040F}" sibTransId="{5B6601FB-46B9-43F2-8861-4C1E228B6470}"/>
    <dgm:cxn modelId="{4274C3D9-8EF1-48A8-A242-925E6325F47A}" type="presOf" srcId="{91848461-CEFF-4DCE-A97A-19D99C0E7C6B}" destId="{2BB77756-10B4-4A24-BFD9-B232F5D14058}" srcOrd="0" destOrd="3" presId="urn:microsoft.com/office/officeart/2005/8/layout/vList2"/>
    <dgm:cxn modelId="{2032C1DA-4A81-471B-A9F6-C96ECD40E89B}" type="presOf" srcId="{434C6CC3-7206-449E-8D94-20D5A930B473}" destId="{2BB77756-10B4-4A24-BFD9-B232F5D14058}" srcOrd="0" destOrd="1" presId="urn:microsoft.com/office/officeart/2005/8/layout/vList2"/>
    <dgm:cxn modelId="{8F2B17ED-ED3C-4844-B835-7AC7E2BE52BC}" srcId="{D901ADD5-016C-4A96-8D40-B1838F32BBE6}" destId="{15CED6BE-E59C-44B0-A7E9-E0F2D230A9EE}" srcOrd="2" destOrd="0" parTransId="{859B9494-DE22-49E8-9D5A-1E5C72D0D758}" sibTransId="{591FD44F-1266-4574-8B2A-DDE81292F594}"/>
    <dgm:cxn modelId="{E58C2F1C-CA28-4985-BDFB-A17176968A9E}" type="presParOf" srcId="{C6F2ABD6-13D8-46FE-A11B-501690755A26}" destId="{34F87291-2EA2-4E61-94C2-19BB7895601D}" srcOrd="0" destOrd="0" presId="urn:microsoft.com/office/officeart/2005/8/layout/vList2"/>
    <dgm:cxn modelId="{BF5A5A3F-9D5F-462C-9AC8-92F889B49FE8}" type="presParOf" srcId="{C6F2ABD6-13D8-46FE-A11B-501690755A26}" destId="{2BB77756-10B4-4A24-BFD9-B232F5D1405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7B4F8B-B95E-4E70-951A-9AE1002338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01ADD5-016C-4A96-8D40-B1838F32BBE6}">
      <dgm:prSet phldrT="[Text]" custT="1"/>
      <dgm:spPr>
        <a:solidFill>
          <a:srgbClr val="BE8562"/>
        </a:solidFill>
      </dgm:spPr>
      <dgm:t>
        <a:bodyPr/>
        <a:lstStyle/>
        <a:p>
          <a:r>
            <a:rPr lang="en-US" sz="3600" dirty="0"/>
            <a:t>Evaluate what issues are impacting the conflict/problem</a:t>
          </a:r>
        </a:p>
      </dgm:t>
    </dgm:pt>
    <dgm:pt modelId="{4430813E-7EEA-4E94-9302-43A0F6A9040F}" type="parTrans" cxnId="{9D7BD4C4-F689-4A8B-A581-11199B0E4729}">
      <dgm:prSet/>
      <dgm:spPr/>
      <dgm:t>
        <a:bodyPr/>
        <a:lstStyle/>
        <a:p>
          <a:endParaRPr lang="en-US"/>
        </a:p>
      </dgm:t>
    </dgm:pt>
    <dgm:pt modelId="{5B6601FB-46B9-43F2-8861-4C1E228B6470}" type="sibTrans" cxnId="{9D7BD4C4-F689-4A8B-A581-11199B0E4729}">
      <dgm:prSet/>
      <dgm:spPr/>
      <dgm:t>
        <a:bodyPr/>
        <a:lstStyle/>
        <a:p>
          <a:endParaRPr lang="en-US"/>
        </a:p>
      </dgm:t>
    </dgm:pt>
    <dgm:pt modelId="{48FAD2FF-833A-4798-B6E4-69823C5C4A64}">
      <dgm:prSet phldrT="[Text]" custT="1"/>
      <dgm:spPr/>
      <dgm:t>
        <a:bodyPr/>
        <a:lstStyle/>
        <a:p>
          <a:r>
            <a:rPr lang="en-US" sz="3200" dirty="0"/>
            <a:t>Is the issue based on an EPISODE, PATTERN, and/or RELATIONSHIP?</a:t>
          </a:r>
        </a:p>
      </dgm:t>
    </dgm:pt>
    <dgm:pt modelId="{43B372AB-AFAC-499B-ADE1-E89E10F5F5E7}" type="parTrans" cxnId="{DBC4B15B-8A60-45F4-A64F-228AF9F18184}">
      <dgm:prSet/>
      <dgm:spPr/>
      <dgm:t>
        <a:bodyPr/>
        <a:lstStyle/>
        <a:p>
          <a:endParaRPr lang="en-US"/>
        </a:p>
      </dgm:t>
    </dgm:pt>
    <dgm:pt modelId="{4569675F-71D0-4055-BA3F-8072956A1E3B}" type="sibTrans" cxnId="{DBC4B15B-8A60-45F4-A64F-228AF9F18184}">
      <dgm:prSet/>
      <dgm:spPr/>
      <dgm:t>
        <a:bodyPr/>
        <a:lstStyle/>
        <a:p>
          <a:endParaRPr lang="en-US"/>
        </a:p>
      </dgm:t>
    </dgm:pt>
    <dgm:pt modelId="{15CED6BE-E59C-44B0-A7E9-E0F2D230A9EE}">
      <dgm:prSet phldrT="[Text]" custT="1"/>
      <dgm:spPr/>
      <dgm:t>
        <a:bodyPr/>
        <a:lstStyle/>
        <a:p>
          <a:r>
            <a:rPr lang="en-US" sz="3200" dirty="0"/>
            <a:t>How have I contributed?</a:t>
          </a:r>
        </a:p>
      </dgm:t>
    </dgm:pt>
    <dgm:pt modelId="{859B9494-DE22-49E8-9D5A-1E5C72D0D758}" type="parTrans" cxnId="{8F2B17ED-ED3C-4844-B835-7AC7E2BE52BC}">
      <dgm:prSet/>
      <dgm:spPr/>
      <dgm:t>
        <a:bodyPr/>
        <a:lstStyle/>
        <a:p>
          <a:endParaRPr lang="en-US"/>
        </a:p>
      </dgm:t>
    </dgm:pt>
    <dgm:pt modelId="{591FD44F-1266-4574-8B2A-DDE81292F594}" type="sibTrans" cxnId="{8F2B17ED-ED3C-4844-B835-7AC7E2BE52BC}">
      <dgm:prSet/>
      <dgm:spPr/>
      <dgm:t>
        <a:bodyPr/>
        <a:lstStyle/>
        <a:p>
          <a:endParaRPr lang="en-US"/>
        </a:p>
      </dgm:t>
    </dgm:pt>
    <dgm:pt modelId="{434C6CC3-7206-449E-8D94-20D5A930B473}">
      <dgm:prSet phldrT="[Text]" custT="1"/>
      <dgm:spPr/>
      <dgm:t>
        <a:bodyPr/>
        <a:lstStyle/>
        <a:p>
          <a:r>
            <a:rPr lang="en-US" sz="3200" dirty="0"/>
            <a:t>Is it a process issue or a people issue?</a:t>
          </a:r>
        </a:p>
      </dgm:t>
    </dgm:pt>
    <dgm:pt modelId="{5E128E3C-551E-4F6F-9A90-6F485D30532F}" type="parTrans" cxnId="{21868608-946D-46F4-A484-FCD0546320BA}">
      <dgm:prSet/>
      <dgm:spPr/>
      <dgm:t>
        <a:bodyPr/>
        <a:lstStyle/>
        <a:p>
          <a:endParaRPr lang="en-US"/>
        </a:p>
      </dgm:t>
    </dgm:pt>
    <dgm:pt modelId="{83CDCB50-EC9C-42A1-AE38-405087840537}" type="sibTrans" cxnId="{21868608-946D-46F4-A484-FCD0546320BA}">
      <dgm:prSet/>
      <dgm:spPr/>
      <dgm:t>
        <a:bodyPr/>
        <a:lstStyle/>
        <a:p>
          <a:endParaRPr lang="en-US"/>
        </a:p>
      </dgm:t>
    </dgm:pt>
    <dgm:pt modelId="{91848461-CEFF-4DCE-A97A-19D99C0E7C6B}">
      <dgm:prSet phldrT="[Text]" custT="1"/>
      <dgm:spPr/>
      <dgm:t>
        <a:bodyPr/>
        <a:lstStyle/>
        <a:p>
          <a:r>
            <a:rPr lang="en-US" sz="3200" dirty="0"/>
            <a:t>How have others contributed?</a:t>
          </a:r>
        </a:p>
      </dgm:t>
    </dgm:pt>
    <dgm:pt modelId="{08CA8AF0-F54E-4C6C-AF6E-6F45B2D523D3}" type="parTrans" cxnId="{7CCEA1C1-8FC0-4F74-A941-0C6FCFEA7084}">
      <dgm:prSet/>
      <dgm:spPr/>
      <dgm:t>
        <a:bodyPr/>
        <a:lstStyle/>
        <a:p>
          <a:endParaRPr lang="en-US"/>
        </a:p>
      </dgm:t>
    </dgm:pt>
    <dgm:pt modelId="{492A80C3-D01E-41C5-BA7D-2323EF57D05B}" type="sibTrans" cxnId="{7CCEA1C1-8FC0-4F74-A941-0C6FCFEA7084}">
      <dgm:prSet/>
      <dgm:spPr/>
      <dgm:t>
        <a:bodyPr/>
        <a:lstStyle/>
        <a:p>
          <a:endParaRPr lang="en-US"/>
        </a:p>
      </dgm:t>
    </dgm:pt>
    <dgm:pt modelId="{F08A3CA2-AF65-401B-95EA-B1F68E2ADD59}">
      <dgm:prSet phldrT="[Text]" custT="1"/>
      <dgm:spPr/>
      <dgm:t>
        <a:bodyPr/>
        <a:lstStyle/>
        <a:p>
          <a:r>
            <a:rPr lang="en-US" sz="3200" dirty="0"/>
            <a:t>Have cultural differences contributed, if so, how?</a:t>
          </a:r>
        </a:p>
      </dgm:t>
    </dgm:pt>
    <dgm:pt modelId="{92868241-EB5A-4C13-B1A9-C883E1B518CE}" type="parTrans" cxnId="{DF6D44A2-0109-4F11-A270-8A91B64949EE}">
      <dgm:prSet/>
      <dgm:spPr/>
      <dgm:t>
        <a:bodyPr/>
        <a:lstStyle/>
        <a:p>
          <a:endParaRPr lang="en-US"/>
        </a:p>
      </dgm:t>
    </dgm:pt>
    <dgm:pt modelId="{86511825-2DBC-4419-B97B-546DD1917AB1}" type="sibTrans" cxnId="{DF6D44A2-0109-4F11-A270-8A91B64949EE}">
      <dgm:prSet/>
      <dgm:spPr/>
      <dgm:t>
        <a:bodyPr/>
        <a:lstStyle/>
        <a:p>
          <a:endParaRPr lang="en-US"/>
        </a:p>
      </dgm:t>
    </dgm:pt>
    <dgm:pt modelId="{C6F2ABD6-13D8-46FE-A11B-501690755A26}" type="pres">
      <dgm:prSet presAssocID="{767B4F8B-B95E-4E70-951A-9AE100233898}" presName="linear" presStyleCnt="0">
        <dgm:presLayoutVars>
          <dgm:animLvl val="lvl"/>
          <dgm:resizeHandles val="exact"/>
        </dgm:presLayoutVars>
      </dgm:prSet>
      <dgm:spPr/>
    </dgm:pt>
    <dgm:pt modelId="{34F87291-2EA2-4E61-94C2-19BB7895601D}" type="pres">
      <dgm:prSet presAssocID="{D901ADD5-016C-4A96-8D40-B1838F32BBE6}" presName="parentText" presStyleLbl="node1" presStyleIdx="0" presStyleCnt="1" custLinFactNeighborX="769" custLinFactNeighborY="-24523">
        <dgm:presLayoutVars>
          <dgm:chMax val="0"/>
          <dgm:bulletEnabled val="1"/>
        </dgm:presLayoutVars>
      </dgm:prSet>
      <dgm:spPr/>
    </dgm:pt>
    <dgm:pt modelId="{2BB77756-10B4-4A24-BFD9-B232F5D14058}" type="pres">
      <dgm:prSet presAssocID="{D901ADD5-016C-4A96-8D40-B1838F32BBE6}" presName="childText" presStyleLbl="revTx" presStyleIdx="0" presStyleCnt="1" custLinFactNeighborX="1096" custLinFactNeighborY="-23033">
        <dgm:presLayoutVars>
          <dgm:bulletEnabled val="1"/>
        </dgm:presLayoutVars>
      </dgm:prSet>
      <dgm:spPr/>
    </dgm:pt>
  </dgm:ptLst>
  <dgm:cxnLst>
    <dgm:cxn modelId="{94746801-A14F-4F39-9916-E8A145A4B2C5}" type="presOf" srcId="{767B4F8B-B95E-4E70-951A-9AE100233898}" destId="{C6F2ABD6-13D8-46FE-A11B-501690755A26}" srcOrd="0" destOrd="0" presId="urn:microsoft.com/office/officeart/2005/8/layout/vList2"/>
    <dgm:cxn modelId="{F15B4A01-8312-40A2-A807-21363C51EDD1}" type="presOf" srcId="{48FAD2FF-833A-4798-B6E4-69823C5C4A64}" destId="{2BB77756-10B4-4A24-BFD9-B232F5D14058}" srcOrd="0" destOrd="0" presId="urn:microsoft.com/office/officeart/2005/8/layout/vList2"/>
    <dgm:cxn modelId="{21868608-946D-46F4-A484-FCD0546320BA}" srcId="{D901ADD5-016C-4A96-8D40-B1838F32BBE6}" destId="{434C6CC3-7206-449E-8D94-20D5A930B473}" srcOrd="1" destOrd="0" parTransId="{5E128E3C-551E-4F6F-9A90-6F485D30532F}" sibTransId="{83CDCB50-EC9C-42A1-AE38-405087840537}"/>
    <dgm:cxn modelId="{DBC4B15B-8A60-45F4-A64F-228AF9F18184}" srcId="{D901ADD5-016C-4A96-8D40-B1838F32BBE6}" destId="{48FAD2FF-833A-4798-B6E4-69823C5C4A64}" srcOrd="0" destOrd="0" parTransId="{43B372AB-AFAC-499B-ADE1-E89E10F5F5E7}" sibTransId="{4569675F-71D0-4055-BA3F-8072956A1E3B}"/>
    <dgm:cxn modelId="{B550C55D-3D79-429A-88C8-78162A9B500D}" type="presOf" srcId="{D901ADD5-016C-4A96-8D40-B1838F32BBE6}" destId="{34F87291-2EA2-4E61-94C2-19BB7895601D}" srcOrd="0" destOrd="0" presId="urn:microsoft.com/office/officeart/2005/8/layout/vList2"/>
    <dgm:cxn modelId="{025C947A-CD0C-471B-9ABD-0F57D332115A}" type="presOf" srcId="{15CED6BE-E59C-44B0-A7E9-E0F2D230A9EE}" destId="{2BB77756-10B4-4A24-BFD9-B232F5D14058}" srcOrd="0" destOrd="3" presId="urn:microsoft.com/office/officeart/2005/8/layout/vList2"/>
    <dgm:cxn modelId="{DF6D44A2-0109-4F11-A270-8A91B64949EE}" srcId="{D901ADD5-016C-4A96-8D40-B1838F32BBE6}" destId="{F08A3CA2-AF65-401B-95EA-B1F68E2ADD59}" srcOrd="2" destOrd="0" parTransId="{92868241-EB5A-4C13-B1A9-C883E1B518CE}" sibTransId="{86511825-2DBC-4419-B97B-546DD1917AB1}"/>
    <dgm:cxn modelId="{7CCEA1C1-8FC0-4F74-A941-0C6FCFEA7084}" srcId="{D901ADD5-016C-4A96-8D40-B1838F32BBE6}" destId="{91848461-CEFF-4DCE-A97A-19D99C0E7C6B}" srcOrd="4" destOrd="0" parTransId="{08CA8AF0-F54E-4C6C-AF6E-6F45B2D523D3}" sibTransId="{492A80C3-D01E-41C5-BA7D-2323EF57D05B}"/>
    <dgm:cxn modelId="{9D7BD4C4-F689-4A8B-A581-11199B0E4729}" srcId="{767B4F8B-B95E-4E70-951A-9AE100233898}" destId="{D901ADD5-016C-4A96-8D40-B1838F32BBE6}" srcOrd="0" destOrd="0" parTransId="{4430813E-7EEA-4E94-9302-43A0F6A9040F}" sibTransId="{5B6601FB-46B9-43F2-8861-4C1E228B6470}"/>
    <dgm:cxn modelId="{4274C3D9-8EF1-48A8-A242-925E6325F47A}" type="presOf" srcId="{91848461-CEFF-4DCE-A97A-19D99C0E7C6B}" destId="{2BB77756-10B4-4A24-BFD9-B232F5D14058}" srcOrd="0" destOrd="4" presId="urn:microsoft.com/office/officeart/2005/8/layout/vList2"/>
    <dgm:cxn modelId="{2032C1DA-4A81-471B-A9F6-C96ECD40E89B}" type="presOf" srcId="{434C6CC3-7206-449E-8D94-20D5A930B473}" destId="{2BB77756-10B4-4A24-BFD9-B232F5D14058}" srcOrd="0" destOrd="1" presId="urn:microsoft.com/office/officeart/2005/8/layout/vList2"/>
    <dgm:cxn modelId="{8F2B17ED-ED3C-4844-B835-7AC7E2BE52BC}" srcId="{D901ADD5-016C-4A96-8D40-B1838F32BBE6}" destId="{15CED6BE-E59C-44B0-A7E9-E0F2D230A9EE}" srcOrd="3" destOrd="0" parTransId="{859B9494-DE22-49E8-9D5A-1E5C72D0D758}" sibTransId="{591FD44F-1266-4574-8B2A-DDE81292F594}"/>
    <dgm:cxn modelId="{A810EFF1-FCD4-4A8E-993A-695176059E67}" type="presOf" srcId="{F08A3CA2-AF65-401B-95EA-B1F68E2ADD59}" destId="{2BB77756-10B4-4A24-BFD9-B232F5D14058}" srcOrd="0" destOrd="2" presId="urn:microsoft.com/office/officeart/2005/8/layout/vList2"/>
    <dgm:cxn modelId="{E58C2F1C-CA28-4985-BDFB-A17176968A9E}" type="presParOf" srcId="{C6F2ABD6-13D8-46FE-A11B-501690755A26}" destId="{34F87291-2EA2-4E61-94C2-19BB7895601D}" srcOrd="0" destOrd="0" presId="urn:microsoft.com/office/officeart/2005/8/layout/vList2"/>
    <dgm:cxn modelId="{BF5A5A3F-9D5F-462C-9AC8-92F889B49FE8}" type="presParOf" srcId="{C6F2ABD6-13D8-46FE-A11B-501690755A26}" destId="{2BB77756-10B4-4A24-BFD9-B232F5D1405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7B4F8B-B95E-4E70-951A-9AE1002338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01ADD5-016C-4A96-8D40-B1838F32BBE6}">
      <dgm:prSet phldrT="[Text]" custT="1"/>
      <dgm:spPr>
        <a:solidFill>
          <a:srgbClr val="9A1600"/>
        </a:solidFill>
      </dgm:spPr>
      <dgm:t>
        <a:bodyPr/>
        <a:lstStyle/>
        <a:p>
          <a:r>
            <a:rPr lang="en-US" sz="3600" dirty="0"/>
            <a:t>Identify the outcomes that you want</a:t>
          </a:r>
        </a:p>
      </dgm:t>
    </dgm:pt>
    <dgm:pt modelId="{4430813E-7EEA-4E94-9302-43A0F6A9040F}" type="parTrans" cxnId="{9D7BD4C4-F689-4A8B-A581-11199B0E4729}">
      <dgm:prSet/>
      <dgm:spPr/>
      <dgm:t>
        <a:bodyPr/>
        <a:lstStyle/>
        <a:p>
          <a:endParaRPr lang="en-US"/>
        </a:p>
      </dgm:t>
    </dgm:pt>
    <dgm:pt modelId="{5B6601FB-46B9-43F2-8861-4C1E228B6470}" type="sibTrans" cxnId="{9D7BD4C4-F689-4A8B-A581-11199B0E4729}">
      <dgm:prSet/>
      <dgm:spPr/>
      <dgm:t>
        <a:bodyPr/>
        <a:lstStyle/>
        <a:p>
          <a:endParaRPr lang="en-US"/>
        </a:p>
      </dgm:t>
    </dgm:pt>
    <dgm:pt modelId="{48FAD2FF-833A-4798-B6E4-69823C5C4A64}">
      <dgm:prSet phldrT="[Text]" custT="1"/>
      <dgm:spPr/>
      <dgm:t>
        <a:bodyPr/>
        <a:lstStyle/>
        <a:p>
          <a:r>
            <a:rPr lang="en-US" sz="3200" dirty="0"/>
            <a:t>What do I </a:t>
          </a:r>
          <a:r>
            <a:rPr lang="en-US" sz="3200" b="1" i="1" u="none" dirty="0"/>
            <a:t>really</a:t>
          </a:r>
          <a:r>
            <a:rPr lang="en-US" sz="3200" dirty="0"/>
            <a:t> want for me, for the other person, and for the relationship?</a:t>
          </a:r>
        </a:p>
      </dgm:t>
    </dgm:pt>
    <dgm:pt modelId="{43B372AB-AFAC-499B-ADE1-E89E10F5F5E7}" type="parTrans" cxnId="{DBC4B15B-8A60-45F4-A64F-228AF9F18184}">
      <dgm:prSet/>
      <dgm:spPr/>
      <dgm:t>
        <a:bodyPr/>
        <a:lstStyle/>
        <a:p>
          <a:endParaRPr lang="en-US"/>
        </a:p>
      </dgm:t>
    </dgm:pt>
    <dgm:pt modelId="{4569675F-71D0-4055-BA3F-8072956A1E3B}" type="sibTrans" cxnId="{DBC4B15B-8A60-45F4-A64F-228AF9F18184}">
      <dgm:prSet/>
      <dgm:spPr/>
      <dgm:t>
        <a:bodyPr/>
        <a:lstStyle/>
        <a:p>
          <a:endParaRPr lang="en-US"/>
        </a:p>
      </dgm:t>
    </dgm:pt>
    <dgm:pt modelId="{434C6CC3-7206-449E-8D94-20D5A930B473}">
      <dgm:prSet phldrT="[Text]" custT="1"/>
      <dgm:spPr/>
      <dgm:t>
        <a:bodyPr/>
        <a:lstStyle/>
        <a:p>
          <a:r>
            <a:rPr lang="en-US" sz="3200" dirty="0"/>
            <a:t>Is the outcome I want realistic, possible, and/or negotiable?</a:t>
          </a:r>
        </a:p>
      </dgm:t>
    </dgm:pt>
    <dgm:pt modelId="{5E128E3C-551E-4F6F-9A90-6F485D30532F}" type="parTrans" cxnId="{21868608-946D-46F4-A484-FCD0546320BA}">
      <dgm:prSet/>
      <dgm:spPr/>
      <dgm:t>
        <a:bodyPr/>
        <a:lstStyle/>
        <a:p>
          <a:endParaRPr lang="en-US"/>
        </a:p>
      </dgm:t>
    </dgm:pt>
    <dgm:pt modelId="{83CDCB50-EC9C-42A1-AE38-405087840537}" type="sibTrans" cxnId="{21868608-946D-46F4-A484-FCD0546320BA}">
      <dgm:prSet/>
      <dgm:spPr/>
      <dgm:t>
        <a:bodyPr/>
        <a:lstStyle/>
        <a:p>
          <a:endParaRPr lang="en-US"/>
        </a:p>
      </dgm:t>
    </dgm:pt>
    <dgm:pt modelId="{FFFD0BA0-35DD-4C3F-9B7D-9858B15CD4A2}">
      <dgm:prSet phldrT="[Text]" custT="1"/>
      <dgm:spPr/>
      <dgm:t>
        <a:bodyPr/>
        <a:lstStyle/>
        <a:p>
          <a:r>
            <a:rPr lang="en-US" sz="3200" dirty="0"/>
            <a:t>Are there goals that both you and the other person care about (or do I need to learn more about their goals during our conversation)?</a:t>
          </a:r>
        </a:p>
      </dgm:t>
    </dgm:pt>
    <dgm:pt modelId="{25CDB31D-C705-4E24-A9E1-D5FC3740FBF9}" type="parTrans" cxnId="{47A10570-BA0C-4D1D-AD60-FBF8E87B88F9}">
      <dgm:prSet/>
      <dgm:spPr/>
      <dgm:t>
        <a:bodyPr/>
        <a:lstStyle/>
        <a:p>
          <a:endParaRPr lang="en-US"/>
        </a:p>
      </dgm:t>
    </dgm:pt>
    <dgm:pt modelId="{3786C018-B06B-40A9-9B79-A607B2A7CB63}" type="sibTrans" cxnId="{47A10570-BA0C-4D1D-AD60-FBF8E87B88F9}">
      <dgm:prSet/>
      <dgm:spPr/>
      <dgm:t>
        <a:bodyPr/>
        <a:lstStyle/>
        <a:p>
          <a:endParaRPr lang="en-US"/>
        </a:p>
      </dgm:t>
    </dgm:pt>
    <dgm:pt modelId="{C6F2ABD6-13D8-46FE-A11B-501690755A26}" type="pres">
      <dgm:prSet presAssocID="{767B4F8B-B95E-4E70-951A-9AE100233898}" presName="linear" presStyleCnt="0">
        <dgm:presLayoutVars>
          <dgm:animLvl val="lvl"/>
          <dgm:resizeHandles val="exact"/>
        </dgm:presLayoutVars>
      </dgm:prSet>
      <dgm:spPr/>
    </dgm:pt>
    <dgm:pt modelId="{34F87291-2EA2-4E61-94C2-19BB7895601D}" type="pres">
      <dgm:prSet presAssocID="{D901ADD5-016C-4A96-8D40-B1838F32BBE6}" presName="parentText" presStyleLbl="node1" presStyleIdx="0" presStyleCnt="1" custLinFactY="-47636" custLinFactNeighborY="-100000">
        <dgm:presLayoutVars>
          <dgm:chMax val="0"/>
          <dgm:bulletEnabled val="1"/>
        </dgm:presLayoutVars>
      </dgm:prSet>
      <dgm:spPr/>
    </dgm:pt>
    <dgm:pt modelId="{2BB77756-10B4-4A24-BFD9-B232F5D14058}" type="pres">
      <dgm:prSet presAssocID="{D901ADD5-016C-4A96-8D40-B1838F32BBE6}" presName="childText" presStyleLbl="revTx" presStyleIdx="0" presStyleCnt="1" custLinFactNeighborY="-30472">
        <dgm:presLayoutVars>
          <dgm:bulletEnabled val="1"/>
        </dgm:presLayoutVars>
      </dgm:prSet>
      <dgm:spPr/>
    </dgm:pt>
  </dgm:ptLst>
  <dgm:cxnLst>
    <dgm:cxn modelId="{94746801-A14F-4F39-9916-E8A145A4B2C5}" type="presOf" srcId="{767B4F8B-B95E-4E70-951A-9AE100233898}" destId="{C6F2ABD6-13D8-46FE-A11B-501690755A26}" srcOrd="0" destOrd="0" presId="urn:microsoft.com/office/officeart/2005/8/layout/vList2"/>
    <dgm:cxn modelId="{F15B4A01-8312-40A2-A807-21363C51EDD1}" type="presOf" srcId="{48FAD2FF-833A-4798-B6E4-69823C5C4A64}" destId="{2BB77756-10B4-4A24-BFD9-B232F5D14058}" srcOrd="0" destOrd="0" presId="urn:microsoft.com/office/officeart/2005/8/layout/vList2"/>
    <dgm:cxn modelId="{21868608-946D-46F4-A484-FCD0546320BA}" srcId="{D901ADD5-016C-4A96-8D40-B1838F32BBE6}" destId="{434C6CC3-7206-449E-8D94-20D5A930B473}" srcOrd="1" destOrd="0" parTransId="{5E128E3C-551E-4F6F-9A90-6F485D30532F}" sibTransId="{83CDCB50-EC9C-42A1-AE38-405087840537}"/>
    <dgm:cxn modelId="{DBC4B15B-8A60-45F4-A64F-228AF9F18184}" srcId="{D901ADD5-016C-4A96-8D40-B1838F32BBE6}" destId="{48FAD2FF-833A-4798-B6E4-69823C5C4A64}" srcOrd="0" destOrd="0" parTransId="{43B372AB-AFAC-499B-ADE1-E89E10F5F5E7}" sibTransId="{4569675F-71D0-4055-BA3F-8072956A1E3B}"/>
    <dgm:cxn modelId="{B550C55D-3D79-429A-88C8-78162A9B500D}" type="presOf" srcId="{D901ADD5-016C-4A96-8D40-B1838F32BBE6}" destId="{34F87291-2EA2-4E61-94C2-19BB7895601D}" srcOrd="0" destOrd="0" presId="urn:microsoft.com/office/officeart/2005/8/layout/vList2"/>
    <dgm:cxn modelId="{9B799863-FB65-4E52-BE83-BE571C9676A6}" type="presOf" srcId="{FFFD0BA0-35DD-4C3F-9B7D-9858B15CD4A2}" destId="{2BB77756-10B4-4A24-BFD9-B232F5D14058}" srcOrd="0" destOrd="2" presId="urn:microsoft.com/office/officeart/2005/8/layout/vList2"/>
    <dgm:cxn modelId="{47A10570-BA0C-4D1D-AD60-FBF8E87B88F9}" srcId="{D901ADD5-016C-4A96-8D40-B1838F32BBE6}" destId="{FFFD0BA0-35DD-4C3F-9B7D-9858B15CD4A2}" srcOrd="2" destOrd="0" parTransId="{25CDB31D-C705-4E24-A9E1-D5FC3740FBF9}" sibTransId="{3786C018-B06B-40A9-9B79-A607B2A7CB63}"/>
    <dgm:cxn modelId="{9D7BD4C4-F689-4A8B-A581-11199B0E4729}" srcId="{767B4F8B-B95E-4E70-951A-9AE100233898}" destId="{D901ADD5-016C-4A96-8D40-B1838F32BBE6}" srcOrd="0" destOrd="0" parTransId="{4430813E-7EEA-4E94-9302-43A0F6A9040F}" sibTransId="{5B6601FB-46B9-43F2-8861-4C1E228B6470}"/>
    <dgm:cxn modelId="{2032C1DA-4A81-471B-A9F6-C96ECD40E89B}" type="presOf" srcId="{434C6CC3-7206-449E-8D94-20D5A930B473}" destId="{2BB77756-10B4-4A24-BFD9-B232F5D14058}" srcOrd="0" destOrd="1" presId="urn:microsoft.com/office/officeart/2005/8/layout/vList2"/>
    <dgm:cxn modelId="{E58C2F1C-CA28-4985-BDFB-A17176968A9E}" type="presParOf" srcId="{C6F2ABD6-13D8-46FE-A11B-501690755A26}" destId="{34F87291-2EA2-4E61-94C2-19BB7895601D}" srcOrd="0" destOrd="0" presId="urn:microsoft.com/office/officeart/2005/8/layout/vList2"/>
    <dgm:cxn modelId="{BF5A5A3F-9D5F-462C-9AC8-92F889B49FE8}" type="presParOf" srcId="{C6F2ABD6-13D8-46FE-A11B-501690755A26}" destId="{2BB77756-10B4-4A24-BFD9-B232F5D1405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CE7043-9728-4D0C-B951-A1796CEB1B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DE8B44C-A50D-4089-9EB8-B45B16A281DD}">
      <dgm:prSet phldrT="[Text]" phldr="0"/>
      <dgm:spPr/>
      <dgm:t>
        <a:bodyPr/>
        <a:lstStyle/>
        <a:p>
          <a:pPr rtl="0"/>
          <a:r>
            <a:rPr lang="en-US" dirty="0">
              <a:latin typeface="Arial"/>
            </a:rPr>
            <a:t> After the conversation</a:t>
          </a:r>
          <a:endParaRPr lang="en-US" dirty="0"/>
        </a:p>
      </dgm:t>
    </dgm:pt>
    <dgm:pt modelId="{41D6DAAB-C1CF-40B9-8077-1F92FD7D3BD6}" type="parTrans" cxnId="{A22FEE0D-4E9C-49AC-B959-7D8CCEA26E8E}">
      <dgm:prSet/>
      <dgm:spPr/>
      <dgm:t>
        <a:bodyPr/>
        <a:lstStyle/>
        <a:p>
          <a:endParaRPr lang="en-US"/>
        </a:p>
      </dgm:t>
    </dgm:pt>
    <dgm:pt modelId="{67EE0618-A1B5-4B60-92D6-9DEDD51AA5AB}" type="sibTrans" cxnId="{A22FEE0D-4E9C-49AC-B959-7D8CCEA26E8E}">
      <dgm:prSet/>
      <dgm:spPr/>
      <dgm:t>
        <a:bodyPr/>
        <a:lstStyle/>
        <a:p>
          <a:endParaRPr lang="en-US"/>
        </a:p>
      </dgm:t>
    </dgm:pt>
    <dgm:pt modelId="{9F07DC36-E858-4A33-A6C5-77C419A65035}">
      <dgm:prSet phldrT="[Text]" phldr="0"/>
      <dgm:spPr/>
      <dgm:t>
        <a:bodyPr/>
        <a:lstStyle/>
        <a:p>
          <a:pPr rtl="0"/>
          <a:r>
            <a:rPr lang="en-US" dirty="0">
              <a:latin typeface="Arial"/>
            </a:rPr>
            <a:t>Follow up</a:t>
          </a:r>
          <a:endParaRPr lang="en-US" dirty="0"/>
        </a:p>
      </dgm:t>
    </dgm:pt>
    <dgm:pt modelId="{04DBFADB-1C68-4112-A03D-9DE22C51EE83}" type="parTrans" cxnId="{BCEF77CD-E789-43A2-9CDF-D67727EEF3E2}">
      <dgm:prSet/>
      <dgm:spPr/>
      <dgm:t>
        <a:bodyPr/>
        <a:lstStyle/>
        <a:p>
          <a:endParaRPr lang="en-US"/>
        </a:p>
      </dgm:t>
    </dgm:pt>
    <dgm:pt modelId="{F0600885-2D56-4E88-A480-C185649A25E4}" type="sibTrans" cxnId="{BCEF77CD-E789-43A2-9CDF-D67727EEF3E2}">
      <dgm:prSet/>
      <dgm:spPr/>
      <dgm:t>
        <a:bodyPr/>
        <a:lstStyle/>
        <a:p>
          <a:endParaRPr lang="en-US"/>
        </a:p>
      </dgm:t>
    </dgm:pt>
    <dgm:pt modelId="{DE1E6BFD-D903-4760-891F-AAE9E3E98EBB}">
      <dgm:prSet phldrT="[Text]" phldr="0"/>
      <dgm:spPr/>
      <dgm:t>
        <a:bodyPr/>
        <a:lstStyle/>
        <a:p>
          <a:pPr rtl="0"/>
          <a:r>
            <a:rPr lang="en-US" dirty="0">
              <a:latin typeface="Arial"/>
            </a:rPr>
            <a:t>Sending an email</a:t>
          </a:r>
          <a:endParaRPr lang="en-US" dirty="0"/>
        </a:p>
      </dgm:t>
    </dgm:pt>
    <dgm:pt modelId="{64D8C577-0732-408B-BE2A-33769D01E571}" type="parTrans" cxnId="{60BFE9BF-02F4-482E-BB3A-2FD93D900C17}">
      <dgm:prSet/>
      <dgm:spPr/>
      <dgm:t>
        <a:bodyPr/>
        <a:lstStyle/>
        <a:p>
          <a:endParaRPr lang="en-US"/>
        </a:p>
      </dgm:t>
    </dgm:pt>
    <dgm:pt modelId="{7F564870-8330-46CE-ADE8-0B952ECCDE0A}" type="sibTrans" cxnId="{60BFE9BF-02F4-482E-BB3A-2FD93D900C17}">
      <dgm:prSet/>
      <dgm:spPr/>
      <dgm:t>
        <a:bodyPr/>
        <a:lstStyle/>
        <a:p>
          <a:endParaRPr lang="en-US"/>
        </a:p>
      </dgm:t>
    </dgm:pt>
    <dgm:pt modelId="{B367A14E-8C19-4E6A-997D-7F880A6779D9}">
      <dgm:prSet phldrT="[Text]" phldr="0"/>
      <dgm:spPr/>
      <dgm:t>
        <a:bodyPr/>
        <a:lstStyle/>
        <a:p>
          <a:pPr rtl="0"/>
          <a:r>
            <a:rPr lang="en-US" dirty="0">
              <a:latin typeface="Arial"/>
            </a:rPr>
            <a:t>Summarize the conversation, including any next steps</a:t>
          </a:r>
          <a:endParaRPr lang="en-US" dirty="0"/>
        </a:p>
      </dgm:t>
    </dgm:pt>
    <dgm:pt modelId="{EEDA49B2-5C94-4EB5-9A45-6F553BC780A2}" type="parTrans" cxnId="{05DF7A0B-581C-4144-B544-27DB59D34A7A}">
      <dgm:prSet/>
      <dgm:spPr/>
      <dgm:t>
        <a:bodyPr/>
        <a:lstStyle/>
        <a:p>
          <a:endParaRPr lang="en-US"/>
        </a:p>
      </dgm:t>
    </dgm:pt>
    <dgm:pt modelId="{4AB3A022-08D5-44FC-9BE8-5F6390C78DC3}" type="sibTrans" cxnId="{05DF7A0B-581C-4144-B544-27DB59D34A7A}">
      <dgm:prSet/>
      <dgm:spPr/>
      <dgm:t>
        <a:bodyPr/>
        <a:lstStyle/>
        <a:p>
          <a:endParaRPr lang="en-US"/>
        </a:p>
      </dgm:t>
    </dgm:pt>
    <dgm:pt modelId="{E4208B00-A5EB-4D39-9722-F388D7967062}">
      <dgm:prSet phldr="0"/>
      <dgm:spPr/>
      <dgm:t>
        <a:bodyPr/>
        <a:lstStyle/>
        <a:p>
          <a:pPr rtl="0"/>
          <a:r>
            <a:rPr lang="en-US" dirty="0">
              <a:latin typeface="Arial"/>
            </a:rPr>
            <a:t>Follow through on next steps discussed</a:t>
          </a:r>
        </a:p>
      </dgm:t>
    </dgm:pt>
    <dgm:pt modelId="{FDEE3851-367D-4A2C-AF95-A7108D881912}" type="parTrans" cxnId="{08013098-266A-4B25-B113-65E402075184}">
      <dgm:prSet/>
      <dgm:spPr/>
      <dgm:t>
        <a:bodyPr/>
        <a:lstStyle/>
        <a:p>
          <a:endParaRPr lang="en-US"/>
        </a:p>
      </dgm:t>
    </dgm:pt>
    <dgm:pt modelId="{A2FFFA65-0EE0-4BFF-9AA2-27820E2CE142}" type="sibTrans" cxnId="{08013098-266A-4B25-B113-65E402075184}">
      <dgm:prSet/>
      <dgm:spPr/>
      <dgm:t>
        <a:bodyPr/>
        <a:lstStyle/>
        <a:p>
          <a:endParaRPr lang="en-US"/>
        </a:p>
      </dgm:t>
    </dgm:pt>
    <dgm:pt modelId="{53BD4CD6-5552-456B-8E9C-21A965152D84}">
      <dgm:prSet phldr="0"/>
      <dgm:spPr/>
      <dgm:t>
        <a:bodyPr/>
        <a:lstStyle/>
        <a:p>
          <a:pPr rtl="0"/>
          <a:endParaRPr lang="en-US">
            <a:latin typeface="Arial"/>
          </a:endParaRPr>
        </a:p>
      </dgm:t>
    </dgm:pt>
    <dgm:pt modelId="{28B64304-97CD-493E-A43B-8D364858C092}" type="parTrans" cxnId="{DFFB358C-5123-41D4-859C-E43E80B26DCA}">
      <dgm:prSet/>
      <dgm:spPr/>
      <dgm:t>
        <a:bodyPr/>
        <a:lstStyle/>
        <a:p>
          <a:endParaRPr lang="en-US"/>
        </a:p>
      </dgm:t>
    </dgm:pt>
    <dgm:pt modelId="{1F7226F2-F8A8-485A-9837-AA21E539DB90}" type="sibTrans" cxnId="{DFFB358C-5123-41D4-859C-E43E80B26DCA}">
      <dgm:prSet/>
      <dgm:spPr/>
      <dgm:t>
        <a:bodyPr/>
        <a:lstStyle/>
        <a:p>
          <a:endParaRPr lang="en-US"/>
        </a:p>
      </dgm:t>
    </dgm:pt>
    <dgm:pt modelId="{2DF0BA79-D223-472E-996A-3BA0B1E228BF}" type="pres">
      <dgm:prSet presAssocID="{6CCE7043-9728-4D0C-B951-A1796CEB1B9B}" presName="linear" presStyleCnt="0">
        <dgm:presLayoutVars>
          <dgm:animLvl val="lvl"/>
          <dgm:resizeHandles val="exact"/>
        </dgm:presLayoutVars>
      </dgm:prSet>
      <dgm:spPr/>
    </dgm:pt>
    <dgm:pt modelId="{AADDC1FB-3F4B-44A5-8331-928C3519163B}" type="pres">
      <dgm:prSet presAssocID="{BDE8B44C-A50D-4089-9EB8-B45B16A281DD}" presName="parentText" presStyleLbl="node1" presStyleIdx="0" presStyleCnt="1">
        <dgm:presLayoutVars>
          <dgm:chMax val="0"/>
          <dgm:bulletEnabled val="1"/>
        </dgm:presLayoutVars>
      </dgm:prSet>
      <dgm:spPr/>
    </dgm:pt>
    <dgm:pt modelId="{3B4F5871-24B1-4FE6-A9C1-F480A97DA546}" type="pres">
      <dgm:prSet presAssocID="{BDE8B44C-A50D-4089-9EB8-B45B16A281DD}" presName="childText" presStyleLbl="revTx" presStyleIdx="0" presStyleCnt="1">
        <dgm:presLayoutVars>
          <dgm:bulletEnabled val="1"/>
        </dgm:presLayoutVars>
      </dgm:prSet>
      <dgm:spPr/>
    </dgm:pt>
  </dgm:ptLst>
  <dgm:cxnLst>
    <dgm:cxn modelId="{05DF7A0B-581C-4144-B544-27DB59D34A7A}" srcId="{9F07DC36-E858-4A33-A6C5-77C419A65035}" destId="{B367A14E-8C19-4E6A-997D-7F880A6779D9}" srcOrd="1" destOrd="0" parTransId="{EEDA49B2-5C94-4EB5-9A45-6F553BC780A2}" sibTransId="{4AB3A022-08D5-44FC-9BE8-5F6390C78DC3}"/>
    <dgm:cxn modelId="{A22FEE0D-4E9C-49AC-B959-7D8CCEA26E8E}" srcId="{6CCE7043-9728-4D0C-B951-A1796CEB1B9B}" destId="{BDE8B44C-A50D-4089-9EB8-B45B16A281DD}" srcOrd="0" destOrd="0" parTransId="{41D6DAAB-C1CF-40B9-8077-1F92FD7D3BD6}" sibTransId="{67EE0618-A1B5-4B60-92D6-9DEDD51AA5AB}"/>
    <dgm:cxn modelId="{2C7EB847-7973-428E-8BB1-7FA87A6BDBC1}" type="presOf" srcId="{BDE8B44C-A50D-4089-9EB8-B45B16A281DD}" destId="{AADDC1FB-3F4B-44A5-8331-928C3519163B}" srcOrd="0" destOrd="0" presId="urn:microsoft.com/office/officeart/2005/8/layout/vList2"/>
    <dgm:cxn modelId="{3FCDAF4E-B414-4915-A621-01796540021D}" type="presOf" srcId="{B367A14E-8C19-4E6A-997D-7F880A6779D9}" destId="{3B4F5871-24B1-4FE6-A9C1-F480A97DA546}" srcOrd="0" destOrd="2" presId="urn:microsoft.com/office/officeart/2005/8/layout/vList2"/>
    <dgm:cxn modelId="{65558651-FBFB-4EC5-8F0B-E34D5EC9C4D6}" type="presOf" srcId="{DE1E6BFD-D903-4760-891F-AAE9E3E98EBB}" destId="{3B4F5871-24B1-4FE6-A9C1-F480A97DA546}" srcOrd="0" destOrd="1" presId="urn:microsoft.com/office/officeart/2005/8/layout/vList2"/>
    <dgm:cxn modelId="{DFFB358C-5123-41D4-859C-E43E80B26DCA}" srcId="{BDE8B44C-A50D-4089-9EB8-B45B16A281DD}" destId="{53BD4CD6-5552-456B-8E9C-21A965152D84}" srcOrd="1" destOrd="0" parTransId="{28B64304-97CD-493E-A43B-8D364858C092}" sibTransId="{1F7226F2-F8A8-485A-9837-AA21E539DB90}"/>
    <dgm:cxn modelId="{2CD4EF92-7B3C-40F2-A56C-14D8E24D1B57}" type="presOf" srcId="{6CCE7043-9728-4D0C-B951-A1796CEB1B9B}" destId="{2DF0BA79-D223-472E-996A-3BA0B1E228BF}" srcOrd="0" destOrd="0" presId="urn:microsoft.com/office/officeart/2005/8/layout/vList2"/>
    <dgm:cxn modelId="{08013098-266A-4B25-B113-65E402075184}" srcId="{9F07DC36-E858-4A33-A6C5-77C419A65035}" destId="{E4208B00-A5EB-4D39-9722-F388D7967062}" srcOrd="2" destOrd="0" parTransId="{FDEE3851-367D-4A2C-AF95-A7108D881912}" sibTransId="{A2FFFA65-0EE0-4BFF-9AA2-27820E2CE142}"/>
    <dgm:cxn modelId="{F32DD1AA-6429-4007-86BE-6036206EDAA6}" type="presOf" srcId="{53BD4CD6-5552-456B-8E9C-21A965152D84}" destId="{3B4F5871-24B1-4FE6-A9C1-F480A97DA546}" srcOrd="0" destOrd="4" presId="urn:microsoft.com/office/officeart/2005/8/layout/vList2"/>
    <dgm:cxn modelId="{60BFE9BF-02F4-482E-BB3A-2FD93D900C17}" srcId="{9F07DC36-E858-4A33-A6C5-77C419A65035}" destId="{DE1E6BFD-D903-4760-891F-AAE9E3E98EBB}" srcOrd="0" destOrd="0" parTransId="{64D8C577-0732-408B-BE2A-33769D01E571}" sibTransId="{7F564870-8330-46CE-ADE8-0B952ECCDE0A}"/>
    <dgm:cxn modelId="{B84217CB-FD7D-4FC8-84D0-FEA85D8FA54A}" type="presOf" srcId="{9F07DC36-E858-4A33-A6C5-77C419A65035}" destId="{3B4F5871-24B1-4FE6-A9C1-F480A97DA546}" srcOrd="0" destOrd="0" presId="urn:microsoft.com/office/officeart/2005/8/layout/vList2"/>
    <dgm:cxn modelId="{BCEF77CD-E789-43A2-9CDF-D67727EEF3E2}" srcId="{BDE8B44C-A50D-4089-9EB8-B45B16A281DD}" destId="{9F07DC36-E858-4A33-A6C5-77C419A65035}" srcOrd="0" destOrd="0" parTransId="{04DBFADB-1C68-4112-A03D-9DE22C51EE83}" sibTransId="{F0600885-2D56-4E88-A480-C185649A25E4}"/>
    <dgm:cxn modelId="{8E14D0FF-AA5D-46F5-9FF1-2CEFFCDFC0C2}" type="presOf" srcId="{E4208B00-A5EB-4D39-9722-F388D7967062}" destId="{3B4F5871-24B1-4FE6-A9C1-F480A97DA546}" srcOrd="0" destOrd="3" presId="urn:microsoft.com/office/officeart/2005/8/layout/vList2"/>
    <dgm:cxn modelId="{645E40D7-69ED-4B34-946E-3702E4CCDD0D}" type="presParOf" srcId="{2DF0BA79-D223-472E-996A-3BA0B1E228BF}" destId="{AADDC1FB-3F4B-44A5-8331-928C3519163B}" srcOrd="0" destOrd="0" presId="urn:microsoft.com/office/officeart/2005/8/layout/vList2"/>
    <dgm:cxn modelId="{7E98060D-BED0-4436-AD18-036B42B5503A}" type="presParOf" srcId="{2DF0BA79-D223-472E-996A-3BA0B1E228BF}" destId="{3B4F5871-24B1-4FE6-A9C1-F480A97DA54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DB867-EF54-4324-827A-FC773101D247}">
      <dsp:nvSpPr>
        <dsp:cNvPr id="0" name=""/>
        <dsp:cNvSpPr/>
      </dsp:nvSpPr>
      <dsp:spPr>
        <a:xfrm>
          <a:off x="0" y="635553"/>
          <a:ext cx="8128000"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8A06D-62BE-40C7-8252-5F55108E98DE}">
      <dsp:nvSpPr>
        <dsp:cNvPr id="0" name=""/>
        <dsp:cNvSpPr/>
      </dsp:nvSpPr>
      <dsp:spPr>
        <a:xfrm>
          <a:off x="406400" y="30393"/>
          <a:ext cx="5689600"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822450">
            <a:lnSpc>
              <a:spcPct val="90000"/>
            </a:lnSpc>
            <a:spcBef>
              <a:spcPct val="0"/>
            </a:spcBef>
            <a:spcAft>
              <a:spcPct val="35000"/>
            </a:spcAft>
            <a:buNone/>
          </a:pPr>
          <a:r>
            <a:rPr lang="en-US" sz="4100" kern="1200" dirty="0"/>
            <a:t>Leave with 1-2 things</a:t>
          </a:r>
          <a:r>
            <a:rPr lang="en-US" sz="4100" kern="1200" dirty="0">
              <a:latin typeface="Arial"/>
            </a:rPr>
            <a:t>.</a:t>
          </a:r>
          <a:endParaRPr lang="en-US" sz="4100" kern="1200" dirty="0"/>
        </a:p>
      </dsp:txBody>
      <dsp:txXfrm>
        <a:off x="465483" y="89476"/>
        <a:ext cx="5571434" cy="1092154"/>
      </dsp:txXfrm>
    </dsp:sp>
    <dsp:sp modelId="{FF32342B-C2FE-43E7-911B-35B1EE8F1E17}">
      <dsp:nvSpPr>
        <dsp:cNvPr id="0" name=""/>
        <dsp:cNvSpPr/>
      </dsp:nvSpPr>
      <dsp:spPr>
        <a:xfrm>
          <a:off x="0" y="2495313"/>
          <a:ext cx="8128000"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4E476-4ABD-4CF8-A3E5-EDA6F52A1E76}">
      <dsp:nvSpPr>
        <dsp:cNvPr id="0" name=""/>
        <dsp:cNvSpPr/>
      </dsp:nvSpPr>
      <dsp:spPr>
        <a:xfrm>
          <a:off x="406400" y="1890153"/>
          <a:ext cx="5689600"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822450">
            <a:lnSpc>
              <a:spcPct val="90000"/>
            </a:lnSpc>
            <a:spcBef>
              <a:spcPct val="0"/>
            </a:spcBef>
            <a:spcAft>
              <a:spcPct val="35000"/>
            </a:spcAft>
            <a:buNone/>
          </a:pPr>
          <a:r>
            <a:rPr lang="en-US" sz="4100" kern="1200" dirty="0"/>
            <a:t>Go with courage</a:t>
          </a:r>
          <a:r>
            <a:rPr lang="en-US" sz="4100" kern="1200" dirty="0">
              <a:latin typeface="Arial"/>
            </a:rPr>
            <a:t>.</a:t>
          </a:r>
          <a:endParaRPr lang="en-US" sz="4100" kern="1200" dirty="0"/>
        </a:p>
      </dsp:txBody>
      <dsp:txXfrm>
        <a:off x="465483" y="1949236"/>
        <a:ext cx="5571434" cy="1092154"/>
      </dsp:txXfrm>
    </dsp:sp>
    <dsp:sp modelId="{BA4F996D-D809-405B-B3C2-76C03B234FA6}">
      <dsp:nvSpPr>
        <dsp:cNvPr id="0" name=""/>
        <dsp:cNvSpPr/>
      </dsp:nvSpPr>
      <dsp:spPr>
        <a:xfrm>
          <a:off x="0" y="4355073"/>
          <a:ext cx="8128000"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1C9E6E-C76F-41D4-91E4-0132996F2357}">
      <dsp:nvSpPr>
        <dsp:cNvPr id="0" name=""/>
        <dsp:cNvSpPr/>
      </dsp:nvSpPr>
      <dsp:spPr>
        <a:xfrm>
          <a:off x="406400" y="3749913"/>
          <a:ext cx="5689600"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822450">
            <a:lnSpc>
              <a:spcPct val="90000"/>
            </a:lnSpc>
            <a:spcBef>
              <a:spcPct val="0"/>
            </a:spcBef>
            <a:spcAft>
              <a:spcPct val="35000"/>
            </a:spcAft>
            <a:buNone/>
          </a:pPr>
          <a:r>
            <a:rPr lang="en-US" sz="4100" kern="1200" dirty="0"/>
            <a:t>Remember our humanity</a:t>
          </a:r>
          <a:r>
            <a:rPr lang="en-US" sz="4100" kern="1200" dirty="0">
              <a:latin typeface="Arial"/>
            </a:rPr>
            <a:t>.</a:t>
          </a:r>
          <a:endParaRPr lang="en-US" sz="4100" kern="1200" dirty="0"/>
        </a:p>
      </dsp:txBody>
      <dsp:txXfrm>
        <a:off x="465483" y="3808996"/>
        <a:ext cx="5571434" cy="10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DB867-EF54-4324-827A-FC773101D247}">
      <dsp:nvSpPr>
        <dsp:cNvPr id="0" name=""/>
        <dsp:cNvSpPr/>
      </dsp:nvSpPr>
      <dsp:spPr>
        <a:xfrm>
          <a:off x="0" y="511533"/>
          <a:ext cx="81280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8A06D-62BE-40C7-8252-5F55108E98DE}">
      <dsp:nvSpPr>
        <dsp:cNvPr id="0" name=""/>
        <dsp:cNvSpPr/>
      </dsp:nvSpPr>
      <dsp:spPr>
        <a:xfrm>
          <a:off x="406400" y="68733"/>
          <a:ext cx="5689600"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333500" rtl="0">
            <a:lnSpc>
              <a:spcPct val="90000"/>
            </a:lnSpc>
            <a:spcBef>
              <a:spcPct val="0"/>
            </a:spcBef>
            <a:spcAft>
              <a:spcPct val="35000"/>
            </a:spcAft>
            <a:buNone/>
          </a:pPr>
          <a:r>
            <a:rPr lang="en-US" sz="3000" kern="1200" dirty="0"/>
            <a:t>Why is this </a:t>
          </a:r>
          <a:r>
            <a:rPr lang="en-US" sz="3000" kern="1200" dirty="0">
              <a:latin typeface="Arial"/>
            </a:rPr>
            <a:t>topic </a:t>
          </a:r>
          <a:r>
            <a:rPr lang="en-US" sz="3000" kern="1200" dirty="0"/>
            <a:t>important</a:t>
          </a:r>
          <a:r>
            <a:rPr lang="en-US" sz="3000" kern="1200" dirty="0">
              <a:latin typeface="Arial"/>
            </a:rPr>
            <a:t>? </a:t>
          </a:r>
          <a:r>
            <a:rPr lang="en-US" sz="3000" kern="1200" dirty="0"/>
            <a:t>Why is it hard?</a:t>
          </a:r>
        </a:p>
      </dsp:txBody>
      <dsp:txXfrm>
        <a:off x="449631" y="111964"/>
        <a:ext cx="5603138" cy="799138"/>
      </dsp:txXfrm>
    </dsp:sp>
    <dsp:sp modelId="{BA4F996D-D809-405B-B3C2-76C03B234FA6}">
      <dsp:nvSpPr>
        <dsp:cNvPr id="0" name=""/>
        <dsp:cNvSpPr/>
      </dsp:nvSpPr>
      <dsp:spPr>
        <a:xfrm>
          <a:off x="0" y="1872333"/>
          <a:ext cx="81280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1C9E6E-C76F-41D4-91E4-0132996F2357}">
      <dsp:nvSpPr>
        <dsp:cNvPr id="0" name=""/>
        <dsp:cNvSpPr/>
      </dsp:nvSpPr>
      <dsp:spPr>
        <a:xfrm>
          <a:off x="406400" y="1429533"/>
          <a:ext cx="5689600"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333500">
            <a:lnSpc>
              <a:spcPct val="90000"/>
            </a:lnSpc>
            <a:spcBef>
              <a:spcPct val="0"/>
            </a:spcBef>
            <a:spcAft>
              <a:spcPct val="35000"/>
            </a:spcAft>
            <a:buNone/>
          </a:pPr>
          <a:r>
            <a:rPr lang="en-US" sz="3000" kern="1200" dirty="0"/>
            <a:t>Preparing for conversation</a:t>
          </a:r>
          <a:r>
            <a:rPr lang="en-US" sz="3000" kern="1200" dirty="0">
              <a:latin typeface="Arial"/>
            </a:rPr>
            <a:t>.</a:t>
          </a:r>
          <a:endParaRPr lang="en-US" sz="3000" kern="1200" dirty="0"/>
        </a:p>
      </dsp:txBody>
      <dsp:txXfrm>
        <a:off x="449631" y="1472764"/>
        <a:ext cx="5603138" cy="799138"/>
      </dsp:txXfrm>
    </dsp:sp>
    <dsp:sp modelId="{D382BB91-4A48-46E1-A86B-0778E7D8699C}">
      <dsp:nvSpPr>
        <dsp:cNvPr id="0" name=""/>
        <dsp:cNvSpPr/>
      </dsp:nvSpPr>
      <dsp:spPr>
        <a:xfrm>
          <a:off x="0" y="3233133"/>
          <a:ext cx="81280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B2BF27-2107-4B54-B834-39E054773B75}">
      <dsp:nvSpPr>
        <dsp:cNvPr id="0" name=""/>
        <dsp:cNvSpPr/>
      </dsp:nvSpPr>
      <dsp:spPr>
        <a:xfrm>
          <a:off x="406400" y="2790333"/>
          <a:ext cx="5689600"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333500">
            <a:lnSpc>
              <a:spcPct val="90000"/>
            </a:lnSpc>
            <a:spcBef>
              <a:spcPct val="0"/>
            </a:spcBef>
            <a:spcAft>
              <a:spcPct val="35000"/>
            </a:spcAft>
            <a:buNone/>
          </a:pPr>
          <a:r>
            <a:rPr lang="en-US" sz="3000" kern="1200" dirty="0"/>
            <a:t>Tools for engagement</a:t>
          </a:r>
          <a:r>
            <a:rPr lang="en-US" sz="3000" kern="1200" dirty="0">
              <a:latin typeface="Arial"/>
            </a:rPr>
            <a:t>.</a:t>
          </a:r>
          <a:endParaRPr lang="en-US" sz="3000" kern="1200" dirty="0"/>
        </a:p>
      </dsp:txBody>
      <dsp:txXfrm>
        <a:off x="449631" y="2833564"/>
        <a:ext cx="5603138" cy="799138"/>
      </dsp:txXfrm>
    </dsp:sp>
    <dsp:sp modelId="{84D14826-0878-4D34-9D08-F398C061F299}">
      <dsp:nvSpPr>
        <dsp:cNvPr id="0" name=""/>
        <dsp:cNvSpPr/>
      </dsp:nvSpPr>
      <dsp:spPr>
        <a:xfrm>
          <a:off x="0" y="4593933"/>
          <a:ext cx="81280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8A8BB3-98FC-4E6B-8FEA-7954CB25E916}">
      <dsp:nvSpPr>
        <dsp:cNvPr id="0" name=""/>
        <dsp:cNvSpPr/>
      </dsp:nvSpPr>
      <dsp:spPr>
        <a:xfrm>
          <a:off x="406400" y="4151133"/>
          <a:ext cx="5689600"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333500" rtl="0">
            <a:lnSpc>
              <a:spcPct val="90000"/>
            </a:lnSpc>
            <a:spcBef>
              <a:spcPct val="0"/>
            </a:spcBef>
            <a:spcAft>
              <a:spcPct val="35000"/>
            </a:spcAft>
            <a:buNone/>
          </a:pPr>
          <a:r>
            <a:rPr lang="en-US" sz="3000" kern="1200" dirty="0">
              <a:latin typeface="Arial"/>
            </a:rPr>
            <a:t>Practice (mixed in throughout).</a:t>
          </a:r>
          <a:endParaRPr lang="en-US" sz="3000" kern="1200" dirty="0"/>
        </a:p>
      </dsp:txBody>
      <dsp:txXfrm>
        <a:off x="449631" y="4194364"/>
        <a:ext cx="5603138" cy="799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9D2A0-0841-4A91-979C-C75E99A88AF4}">
      <dsp:nvSpPr>
        <dsp:cNvPr id="0" name=""/>
        <dsp:cNvSpPr/>
      </dsp:nvSpPr>
      <dsp:spPr>
        <a:xfrm>
          <a:off x="0" y="169400"/>
          <a:ext cx="4330700" cy="336960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rtl="0">
            <a:lnSpc>
              <a:spcPct val="90000"/>
            </a:lnSpc>
            <a:spcBef>
              <a:spcPct val="0"/>
            </a:spcBef>
            <a:spcAft>
              <a:spcPct val="35000"/>
            </a:spcAft>
            <a:buNone/>
          </a:pPr>
          <a:r>
            <a:rPr lang="en-US" sz="4800" kern="1200">
              <a:latin typeface="Avenir Next LT Pro"/>
            </a:rPr>
            <a:t> What makes a difficult conversation difficult?</a:t>
          </a:r>
          <a:endParaRPr lang="en-US" sz="4800" kern="1200"/>
        </a:p>
      </dsp:txBody>
      <dsp:txXfrm>
        <a:off x="164490" y="333890"/>
        <a:ext cx="4001720" cy="30406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7291-2EA2-4E61-94C2-19BB7895601D}">
      <dsp:nvSpPr>
        <dsp:cNvPr id="0" name=""/>
        <dsp:cNvSpPr/>
      </dsp:nvSpPr>
      <dsp:spPr>
        <a:xfrm>
          <a:off x="0" y="0"/>
          <a:ext cx="10675188" cy="144494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Take time to identify the difficulty/problem and acknowledge different points of view</a:t>
          </a:r>
        </a:p>
      </dsp:txBody>
      <dsp:txXfrm>
        <a:off x="70537" y="70537"/>
        <a:ext cx="10534114" cy="1303875"/>
      </dsp:txXfrm>
    </dsp:sp>
    <dsp:sp modelId="{2BB77756-10B4-4A24-BFD9-B232F5D14058}">
      <dsp:nvSpPr>
        <dsp:cNvPr id="0" name=""/>
        <dsp:cNvSpPr/>
      </dsp:nvSpPr>
      <dsp:spPr>
        <a:xfrm>
          <a:off x="0" y="1426781"/>
          <a:ext cx="10675188" cy="349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93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How do I see the situation? (including observable behavior)</a:t>
          </a:r>
        </a:p>
        <a:p>
          <a:pPr marL="285750" lvl="1" indent="-285750" algn="l" defTabSz="1422400">
            <a:lnSpc>
              <a:spcPct val="90000"/>
            </a:lnSpc>
            <a:spcBef>
              <a:spcPct val="0"/>
            </a:spcBef>
            <a:spcAft>
              <a:spcPct val="20000"/>
            </a:spcAft>
            <a:buChar char="•"/>
          </a:pPr>
          <a:r>
            <a:rPr lang="en-US" sz="3200" kern="1200" dirty="0"/>
            <a:t>What assumptions am I making? What story am I adding?</a:t>
          </a:r>
        </a:p>
        <a:p>
          <a:pPr marL="285750" lvl="1" indent="-285750" algn="l" defTabSz="1422400">
            <a:lnSpc>
              <a:spcPct val="90000"/>
            </a:lnSpc>
            <a:spcBef>
              <a:spcPct val="0"/>
            </a:spcBef>
            <a:spcAft>
              <a:spcPct val="20000"/>
            </a:spcAft>
            <a:buChar char="•"/>
          </a:pPr>
          <a:r>
            <a:rPr lang="en-US" sz="3200" kern="1200" dirty="0"/>
            <a:t>What emotions is this problem stirring up for me?</a:t>
          </a:r>
        </a:p>
        <a:p>
          <a:pPr marL="285750" lvl="1" indent="-285750" algn="l" defTabSz="1422400">
            <a:lnSpc>
              <a:spcPct val="90000"/>
            </a:lnSpc>
            <a:spcBef>
              <a:spcPct val="0"/>
            </a:spcBef>
            <a:spcAft>
              <a:spcPct val="20000"/>
            </a:spcAft>
            <a:buChar char="•"/>
          </a:pPr>
          <a:r>
            <a:rPr lang="en-US" sz="3200" kern="1200" dirty="0"/>
            <a:t>What is the impact of this situation on me and what might I think the other person’s intentions are?</a:t>
          </a:r>
        </a:p>
      </dsp:txBody>
      <dsp:txXfrm>
        <a:off x="0" y="1426781"/>
        <a:ext cx="10675188" cy="34983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7291-2EA2-4E61-94C2-19BB7895601D}">
      <dsp:nvSpPr>
        <dsp:cNvPr id="0" name=""/>
        <dsp:cNvSpPr/>
      </dsp:nvSpPr>
      <dsp:spPr>
        <a:xfrm>
          <a:off x="0" y="0"/>
          <a:ext cx="10675188" cy="13689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t>Spend time considering if this conversation is worth having</a:t>
          </a:r>
        </a:p>
      </dsp:txBody>
      <dsp:txXfrm>
        <a:off x="66824" y="66824"/>
        <a:ext cx="10541540" cy="1235252"/>
      </dsp:txXfrm>
    </dsp:sp>
    <dsp:sp modelId="{2BB77756-10B4-4A24-BFD9-B232F5D14058}">
      <dsp:nvSpPr>
        <dsp:cNvPr id="0" name=""/>
        <dsp:cNvSpPr/>
      </dsp:nvSpPr>
      <dsp:spPr>
        <a:xfrm>
          <a:off x="0" y="1709010"/>
          <a:ext cx="10675188" cy="289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93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b="0" kern="1200" dirty="0"/>
            <a:t>What is my purpose in addressing the issue/having this conversation?  What is my motive? </a:t>
          </a:r>
        </a:p>
        <a:p>
          <a:pPr marL="285750" lvl="1" indent="-285750" algn="l" defTabSz="1422400">
            <a:lnSpc>
              <a:spcPct val="90000"/>
            </a:lnSpc>
            <a:spcBef>
              <a:spcPct val="0"/>
            </a:spcBef>
            <a:spcAft>
              <a:spcPct val="20000"/>
            </a:spcAft>
            <a:buChar char="•"/>
          </a:pPr>
          <a:r>
            <a:rPr lang="en-US" sz="3200" b="0" kern="1200" dirty="0"/>
            <a:t>What will likely happen if I ignore the problem? </a:t>
          </a:r>
        </a:p>
        <a:p>
          <a:pPr marL="285750" lvl="1" indent="-285750" algn="l" defTabSz="1422400">
            <a:lnSpc>
              <a:spcPct val="90000"/>
            </a:lnSpc>
            <a:spcBef>
              <a:spcPct val="0"/>
            </a:spcBef>
            <a:spcAft>
              <a:spcPct val="20000"/>
            </a:spcAft>
            <a:buChar char="•"/>
          </a:pPr>
          <a:r>
            <a:rPr lang="en-US" sz="3200" b="0" kern="1200" dirty="0"/>
            <a:t>How is the problem affecting the productivity and morale of my department/program/class?</a:t>
          </a:r>
        </a:p>
        <a:p>
          <a:pPr marL="285750" lvl="1" indent="-285750" algn="l" defTabSz="1422400">
            <a:lnSpc>
              <a:spcPct val="90000"/>
            </a:lnSpc>
            <a:spcBef>
              <a:spcPct val="0"/>
            </a:spcBef>
            <a:spcAft>
              <a:spcPct val="20000"/>
            </a:spcAft>
            <a:buChar char="•"/>
          </a:pPr>
          <a:r>
            <a:rPr lang="en-US" sz="3200" b="0" kern="1200" dirty="0"/>
            <a:t>Be awar</a:t>
          </a:r>
          <a:r>
            <a:rPr lang="en-US" sz="3200" kern="1200" dirty="0"/>
            <a:t>e of the “Fool’s Choice”</a:t>
          </a:r>
        </a:p>
      </dsp:txBody>
      <dsp:txXfrm>
        <a:off x="0" y="1709010"/>
        <a:ext cx="10675188" cy="28928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7291-2EA2-4E61-94C2-19BB7895601D}">
      <dsp:nvSpPr>
        <dsp:cNvPr id="0" name=""/>
        <dsp:cNvSpPr/>
      </dsp:nvSpPr>
      <dsp:spPr>
        <a:xfrm>
          <a:off x="0" y="0"/>
          <a:ext cx="10675188" cy="1444949"/>
        </a:xfrm>
        <a:prstGeom prst="roundRect">
          <a:avLst/>
        </a:prstGeom>
        <a:solidFill>
          <a:srgbClr val="BE85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Evaluate what issues are impacting the conflict/problem</a:t>
          </a:r>
        </a:p>
      </dsp:txBody>
      <dsp:txXfrm>
        <a:off x="70537" y="70537"/>
        <a:ext cx="10534114" cy="1303875"/>
      </dsp:txXfrm>
    </dsp:sp>
    <dsp:sp modelId="{2BB77756-10B4-4A24-BFD9-B232F5D14058}">
      <dsp:nvSpPr>
        <dsp:cNvPr id="0" name=""/>
        <dsp:cNvSpPr/>
      </dsp:nvSpPr>
      <dsp:spPr>
        <a:xfrm>
          <a:off x="0" y="1594968"/>
          <a:ext cx="10675188" cy="3161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93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Is the issue based on an EPISODE, PATTERN, and/or RELATIONSHIP?</a:t>
          </a:r>
        </a:p>
        <a:p>
          <a:pPr marL="285750" lvl="1" indent="-285750" algn="l" defTabSz="1422400">
            <a:lnSpc>
              <a:spcPct val="90000"/>
            </a:lnSpc>
            <a:spcBef>
              <a:spcPct val="0"/>
            </a:spcBef>
            <a:spcAft>
              <a:spcPct val="20000"/>
            </a:spcAft>
            <a:buChar char="•"/>
          </a:pPr>
          <a:r>
            <a:rPr lang="en-US" sz="3200" kern="1200" dirty="0"/>
            <a:t>Is it a process issue or a people issue?</a:t>
          </a:r>
        </a:p>
        <a:p>
          <a:pPr marL="285750" lvl="1" indent="-285750" algn="l" defTabSz="1422400">
            <a:lnSpc>
              <a:spcPct val="90000"/>
            </a:lnSpc>
            <a:spcBef>
              <a:spcPct val="0"/>
            </a:spcBef>
            <a:spcAft>
              <a:spcPct val="20000"/>
            </a:spcAft>
            <a:buChar char="•"/>
          </a:pPr>
          <a:r>
            <a:rPr lang="en-US" sz="3200" kern="1200" dirty="0"/>
            <a:t>Have cultural differences contributed, if so, how?</a:t>
          </a:r>
        </a:p>
        <a:p>
          <a:pPr marL="285750" lvl="1" indent="-285750" algn="l" defTabSz="1422400">
            <a:lnSpc>
              <a:spcPct val="90000"/>
            </a:lnSpc>
            <a:spcBef>
              <a:spcPct val="0"/>
            </a:spcBef>
            <a:spcAft>
              <a:spcPct val="20000"/>
            </a:spcAft>
            <a:buChar char="•"/>
          </a:pPr>
          <a:r>
            <a:rPr lang="en-US" sz="3200" kern="1200" dirty="0"/>
            <a:t>How have I contributed?</a:t>
          </a:r>
        </a:p>
        <a:p>
          <a:pPr marL="285750" lvl="1" indent="-285750" algn="l" defTabSz="1422400">
            <a:lnSpc>
              <a:spcPct val="90000"/>
            </a:lnSpc>
            <a:spcBef>
              <a:spcPct val="0"/>
            </a:spcBef>
            <a:spcAft>
              <a:spcPct val="20000"/>
            </a:spcAft>
            <a:buChar char="•"/>
          </a:pPr>
          <a:r>
            <a:rPr lang="en-US" sz="3200" kern="1200" dirty="0"/>
            <a:t>How have others contributed?</a:t>
          </a:r>
        </a:p>
      </dsp:txBody>
      <dsp:txXfrm>
        <a:off x="0" y="1594968"/>
        <a:ext cx="10675188" cy="31619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7291-2EA2-4E61-94C2-19BB7895601D}">
      <dsp:nvSpPr>
        <dsp:cNvPr id="0" name=""/>
        <dsp:cNvSpPr/>
      </dsp:nvSpPr>
      <dsp:spPr>
        <a:xfrm>
          <a:off x="0" y="0"/>
          <a:ext cx="10675188" cy="1216800"/>
        </a:xfrm>
        <a:prstGeom prst="roundRect">
          <a:avLst/>
        </a:prstGeom>
        <a:solidFill>
          <a:srgbClr val="9A1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Identify the outcomes that you want</a:t>
          </a:r>
        </a:p>
      </dsp:txBody>
      <dsp:txXfrm>
        <a:off x="59399" y="59399"/>
        <a:ext cx="10556390" cy="1098002"/>
      </dsp:txXfrm>
    </dsp:sp>
    <dsp:sp modelId="{2BB77756-10B4-4A24-BFD9-B232F5D14058}">
      <dsp:nvSpPr>
        <dsp:cNvPr id="0" name=""/>
        <dsp:cNvSpPr/>
      </dsp:nvSpPr>
      <dsp:spPr>
        <a:xfrm>
          <a:off x="0" y="1308375"/>
          <a:ext cx="10675188" cy="3431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93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What do I </a:t>
          </a:r>
          <a:r>
            <a:rPr lang="en-US" sz="3200" b="1" i="1" u="none" kern="1200" dirty="0"/>
            <a:t>really</a:t>
          </a:r>
          <a:r>
            <a:rPr lang="en-US" sz="3200" kern="1200" dirty="0"/>
            <a:t> want for me, for the other person, and for the relationship?</a:t>
          </a:r>
        </a:p>
        <a:p>
          <a:pPr marL="285750" lvl="1" indent="-285750" algn="l" defTabSz="1422400">
            <a:lnSpc>
              <a:spcPct val="90000"/>
            </a:lnSpc>
            <a:spcBef>
              <a:spcPct val="0"/>
            </a:spcBef>
            <a:spcAft>
              <a:spcPct val="20000"/>
            </a:spcAft>
            <a:buChar char="•"/>
          </a:pPr>
          <a:r>
            <a:rPr lang="en-US" sz="3200" kern="1200" dirty="0"/>
            <a:t>Is the outcome I want realistic, possible, and/or negotiable?</a:t>
          </a:r>
        </a:p>
        <a:p>
          <a:pPr marL="285750" lvl="1" indent="-285750" algn="l" defTabSz="1422400">
            <a:lnSpc>
              <a:spcPct val="90000"/>
            </a:lnSpc>
            <a:spcBef>
              <a:spcPct val="0"/>
            </a:spcBef>
            <a:spcAft>
              <a:spcPct val="20000"/>
            </a:spcAft>
            <a:buChar char="•"/>
          </a:pPr>
          <a:r>
            <a:rPr lang="en-US" sz="3200" kern="1200" dirty="0"/>
            <a:t>Are there goals that both you and the other person care about (or do I need to learn more about their goals during our conversation)?</a:t>
          </a:r>
        </a:p>
      </dsp:txBody>
      <dsp:txXfrm>
        <a:off x="0" y="1308375"/>
        <a:ext cx="10675188" cy="34310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DC1FB-3F4B-44A5-8331-928C3519163B}">
      <dsp:nvSpPr>
        <dsp:cNvPr id="0" name=""/>
        <dsp:cNvSpPr/>
      </dsp:nvSpPr>
      <dsp:spPr>
        <a:xfrm>
          <a:off x="0" y="22469"/>
          <a:ext cx="8798718" cy="1357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rtl="0">
            <a:lnSpc>
              <a:spcPct val="90000"/>
            </a:lnSpc>
            <a:spcBef>
              <a:spcPct val="0"/>
            </a:spcBef>
            <a:spcAft>
              <a:spcPct val="35000"/>
            </a:spcAft>
            <a:buNone/>
          </a:pPr>
          <a:r>
            <a:rPr lang="en-US" sz="5800" kern="1200" dirty="0">
              <a:latin typeface="Arial"/>
            </a:rPr>
            <a:t> After the conversation</a:t>
          </a:r>
          <a:endParaRPr lang="en-US" sz="5800" kern="1200" dirty="0"/>
        </a:p>
      </dsp:txBody>
      <dsp:txXfrm>
        <a:off x="66253" y="88722"/>
        <a:ext cx="8666212" cy="1224694"/>
      </dsp:txXfrm>
    </dsp:sp>
    <dsp:sp modelId="{3B4F5871-24B1-4FE6-A9C1-F480A97DA546}">
      <dsp:nvSpPr>
        <dsp:cNvPr id="0" name=""/>
        <dsp:cNvSpPr/>
      </dsp:nvSpPr>
      <dsp:spPr>
        <a:xfrm>
          <a:off x="0" y="1379669"/>
          <a:ext cx="8798718" cy="4922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359" tIns="73660" rIns="412496" bIns="73660" numCol="1" spcCol="1270" anchor="t" anchorCtr="0">
          <a:noAutofit/>
        </a:bodyPr>
        <a:lstStyle/>
        <a:p>
          <a:pPr marL="285750" lvl="1" indent="-285750" algn="l" defTabSz="2000250" rtl="0">
            <a:lnSpc>
              <a:spcPct val="90000"/>
            </a:lnSpc>
            <a:spcBef>
              <a:spcPct val="0"/>
            </a:spcBef>
            <a:spcAft>
              <a:spcPct val="20000"/>
            </a:spcAft>
            <a:buChar char="•"/>
          </a:pPr>
          <a:r>
            <a:rPr lang="en-US" sz="4500" kern="1200" dirty="0">
              <a:latin typeface="Arial"/>
            </a:rPr>
            <a:t>Follow up</a:t>
          </a:r>
          <a:endParaRPr lang="en-US" sz="4500" kern="1200" dirty="0"/>
        </a:p>
        <a:p>
          <a:pPr marL="571500" lvl="2" indent="-285750" algn="l" defTabSz="2000250" rtl="0">
            <a:lnSpc>
              <a:spcPct val="90000"/>
            </a:lnSpc>
            <a:spcBef>
              <a:spcPct val="0"/>
            </a:spcBef>
            <a:spcAft>
              <a:spcPct val="20000"/>
            </a:spcAft>
            <a:buChar char="•"/>
          </a:pPr>
          <a:r>
            <a:rPr lang="en-US" sz="4500" kern="1200" dirty="0">
              <a:latin typeface="Arial"/>
            </a:rPr>
            <a:t>Sending an email</a:t>
          </a:r>
          <a:endParaRPr lang="en-US" sz="4500" kern="1200" dirty="0"/>
        </a:p>
        <a:p>
          <a:pPr marL="571500" lvl="2" indent="-285750" algn="l" defTabSz="2000250" rtl="0">
            <a:lnSpc>
              <a:spcPct val="90000"/>
            </a:lnSpc>
            <a:spcBef>
              <a:spcPct val="0"/>
            </a:spcBef>
            <a:spcAft>
              <a:spcPct val="20000"/>
            </a:spcAft>
            <a:buChar char="•"/>
          </a:pPr>
          <a:r>
            <a:rPr lang="en-US" sz="4500" kern="1200" dirty="0">
              <a:latin typeface="Arial"/>
            </a:rPr>
            <a:t>Summarize the conversation, including any next steps</a:t>
          </a:r>
          <a:endParaRPr lang="en-US" sz="4500" kern="1200" dirty="0"/>
        </a:p>
        <a:p>
          <a:pPr marL="571500" lvl="2" indent="-285750" algn="l" defTabSz="2000250" rtl="0">
            <a:lnSpc>
              <a:spcPct val="90000"/>
            </a:lnSpc>
            <a:spcBef>
              <a:spcPct val="0"/>
            </a:spcBef>
            <a:spcAft>
              <a:spcPct val="20000"/>
            </a:spcAft>
            <a:buChar char="•"/>
          </a:pPr>
          <a:r>
            <a:rPr lang="en-US" sz="4500" kern="1200" dirty="0">
              <a:latin typeface="Arial"/>
            </a:rPr>
            <a:t>Follow through on next steps discussed</a:t>
          </a:r>
        </a:p>
        <a:p>
          <a:pPr marL="285750" lvl="1" indent="-285750" algn="l" defTabSz="2000250" rtl="0">
            <a:lnSpc>
              <a:spcPct val="90000"/>
            </a:lnSpc>
            <a:spcBef>
              <a:spcPct val="0"/>
            </a:spcBef>
            <a:spcAft>
              <a:spcPct val="20000"/>
            </a:spcAft>
            <a:buChar char="•"/>
          </a:pPr>
          <a:endParaRPr lang="en-US" sz="4500" kern="1200">
            <a:latin typeface="Arial"/>
          </a:endParaRPr>
        </a:p>
      </dsp:txBody>
      <dsp:txXfrm>
        <a:off x="0" y="1379669"/>
        <a:ext cx="8798718" cy="492245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27D6E-95A5-46C6-BAE4-1925B132CD46}" type="datetimeFigureOut">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C2166-BA02-4E1C-96AD-7DC77F07B5E0}" type="slidenum">
              <a:t>‹#›</a:t>
            </a:fld>
            <a:endParaRPr lang="en-US"/>
          </a:p>
        </p:txBody>
      </p:sp>
    </p:spTree>
    <p:extLst>
      <p:ext uri="{BB962C8B-B14F-4D97-AF65-F5344CB8AC3E}">
        <p14:creationId xmlns:p14="http://schemas.microsoft.com/office/powerpoint/2010/main" val="151807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Intro to the topic and introduction to Cinnamon and Kim and their offices.</a:t>
            </a:r>
          </a:p>
        </p:txBody>
      </p:sp>
      <p:sp>
        <p:nvSpPr>
          <p:cNvPr id="4" name="Slide Number Placeholder 3"/>
          <p:cNvSpPr>
            <a:spLocks noGrp="1"/>
          </p:cNvSpPr>
          <p:nvPr>
            <p:ph type="sldNum" sz="quarter" idx="5"/>
          </p:nvPr>
        </p:nvSpPr>
        <p:spPr/>
        <p:txBody>
          <a:bodyPr/>
          <a:lstStyle/>
          <a:p>
            <a:fld id="{AA1C2166-BA02-4E1C-96AD-7DC77F07B5E0}" type="slidenum">
              <a:rPr lang="en-US"/>
              <a:t>1</a:t>
            </a:fld>
            <a:endParaRPr lang="en-US"/>
          </a:p>
        </p:txBody>
      </p:sp>
    </p:spTree>
    <p:extLst>
      <p:ext uri="{BB962C8B-B14F-4D97-AF65-F5344CB8AC3E}">
        <p14:creationId xmlns:p14="http://schemas.microsoft.com/office/powerpoint/2010/main" val="422716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Despite the prevalence of such conversations in the workplace, 80% said they had had no formal training on how to tackle them.</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As a result, 43% of senior managers admit to losing their temper and shouting when placed in a difficult conversation, while 40% have admitted to panicking and telling a lie.</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The survey also revealed that 57% of respondents said they would do almost anything to avoid a difficult conversation; and 52% said they would rather put up with a negative situation at work than have to talk about it.</a:t>
            </a:r>
            <a:endParaRPr dirty="0"/>
          </a:p>
          <a:p>
            <a:pPr marL="0" lvl="0" indent="0" algn="l" rtl="0">
              <a:spcBef>
                <a:spcPts val="0"/>
              </a:spcBef>
              <a:spcAft>
                <a:spcPts val="0"/>
              </a:spcAft>
              <a:buNone/>
            </a:pPr>
            <a:endParaRPr/>
          </a:p>
          <a:p>
            <a:pPr marL="0" lvl="0" indent="0" algn="l" rtl="0">
              <a:spcBef>
                <a:spcPts val="0"/>
              </a:spcBef>
              <a:spcAft>
                <a:spcPts val="0"/>
              </a:spcAft>
              <a:buNone/>
            </a:pPr>
            <a:r>
              <a:rPr lang="en-US" dirty="0"/>
              <a:t>So how can we work to decrease the stress and anxiety?  Becoming more aware of why these things are so hard to </a:t>
            </a:r>
            <a:r>
              <a:rPr lang="en-US" b="1" dirty="0"/>
              <a:t>give us an opportunity to plan differently!</a:t>
            </a:r>
            <a:endParaRPr b="1" dirty="0">
              <a:ea typeface="Calibri"/>
              <a:cs typeface="Calibri"/>
            </a:endParaRPr>
          </a:p>
        </p:txBody>
      </p:sp>
      <p:sp>
        <p:nvSpPr>
          <p:cNvPr id="244" name="Google Shape;244;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Menti</a:t>
            </a:r>
            <a:r>
              <a:rPr lang="en-US" dirty="0">
                <a:ea typeface="Calibri"/>
                <a:cs typeface="Calibri"/>
              </a:rPr>
              <a:t>- What tools have you found useful in navigating these types of conversations?</a:t>
            </a:r>
          </a:p>
          <a:p>
            <a:r>
              <a:rPr lang="en-US" dirty="0">
                <a:ea typeface="Calibri"/>
                <a:cs typeface="Calibri"/>
              </a:rPr>
              <a:t> What strategies, techniques, skills, practice, etc.</a:t>
            </a:r>
          </a:p>
        </p:txBody>
      </p:sp>
      <p:sp>
        <p:nvSpPr>
          <p:cNvPr id="4" name="Slide Number Placeholder 3"/>
          <p:cNvSpPr>
            <a:spLocks noGrp="1"/>
          </p:cNvSpPr>
          <p:nvPr>
            <p:ph type="sldNum" sz="quarter" idx="5"/>
          </p:nvPr>
        </p:nvSpPr>
        <p:spPr/>
        <p:txBody>
          <a:bodyPr/>
          <a:lstStyle/>
          <a:p>
            <a:fld id="{AA1C2166-BA02-4E1C-96AD-7DC77F07B5E0}" type="slidenum">
              <a:rPr lang="en-US"/>
              <a:t>11</a:t>
            </a:fld>
            <a:endParaRPr lang="en-US"/>
          </a:p>
        </p:txBody>
      </p:sp>
    </p:spTree>
    <p:extLst>
      <p:ext uri="{BB962C8B-B14F-4D97-AF65-F5344CB8AC3E}">
        <p14:creationId xmlns:p14="http://schemas.microsoft.com/office/powerpoint/2010/main" val="1793127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C2166-BA02-4E1C-96AD-7DC77F07B5E0}" type="slidenum">
              <a:rPr lang="en-US"/>
              <a:t>12</a:t>
            </a:fld>
            <a:endParaRPr lang="en-US"/>
          </a:p>
        </p:txBody>
      </p:sp>
    </p:spTree>
    <p:extLst>
      <p:ext uri="{BB962C8B-B14F-4D97-AF65-F5344CB8AC3E}">
        <p14:creationId xmlns:p14="http://schemas.microsoft.com/office/powerpoint/2010/main" val="2465669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C2166-BA02-4E1C-96AD-7DC77F07B5E0}" type="slidenum">
              <a:rPr lang="en-US"/>
              <a:t>13</a:t>
            </a:fld>
            <a:endParaRPr lang="en-US"/>
          </a:p>
        </p:txBody>
      </p:sp>
    </p:spTree>
    <p:extLst>
      <p:ext uri="{BB962C8B-B14F-4D97-AF65-F5344CB8AC3E}">
        <p14:creationId xmlns:p14="http://schemas.microsoft.com/office/powerpoint/2010/main" val="2730635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C2166-BA02-4E1C-96AD-7DC77F07B5E0}" type="slidenum">
              <a:rPr lang="en-US"/>
              <a:t>14</a:t>
            </a:fld>
            <a:endParaRPr lang="en-US"/>
          </a:p>
        </p:txBody>
      </p:sp>
    </p:spTree>
    <p:extLst>
      <p:ext uri="{BB962C8B-B14F-4D97-AF65-F5344CB8AC3E}">
        <p14:creationId xmlns:p14="http://schemas.microsoft.com/office/powerpoint/2010/main" val="111806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0000"/>
              </a:lnSpc>
              <a:spcBef>
                <a:spcPts val="1000"/>
              </a:spcBef>
              <a:buFont typeface="Arial"/>
              <a:buChar char="•"/>
            </a:pPr>
            <a:r>
              <a:rPr lang="en-US" b="1"/>
              <a:t>Background:</a:t>
            </a:r>
            <a:endParaRPr lang="en-US"/>
          </a:p>
          <a:p>
            <a:pPr marL="285750" indent="-285750">
              <a:lnSpc>
                <a:spcPct val="110000"/>
              </a:lnSpc>
              <a:spcBef>
                <a:spcPts val="1000"/>
              </a:spcBef>
              <a:buFont typeface="Arial"/>
              <a:buChar char="•"/>
            </a:pPr>
            <a:r>
              <a:rPr lang="en-US" b="1"/>
              <a:t>Student:</a:t>
            </a:r>
            <a:r>
              <a:rPr lang="en-US"/>
              <a:t> Mark Thompson</a:t>
            </a:r>
            <a:endParaRPr lang="en-US">
              <a:ea typeface="Calibri"/>
              <a:cs typeface="Calibri"/>
            </a:endParaRPr>
          </a:p>
          <a:p>
            <a:pPr marL="285750" indent="-285750">
              <a:lnSpc>
                <a:spcPct val="110000"/>
              </a:lnSpc>
              <a:spcBef>
                <a:spcPts val="1000"/>
              </a:spcBef>
              <a:buFont typeface="Arial"/>
              <a:buChar char="•"/>
            </a:pPr>
            <a:r>
              <a:rPr lang="en-US" b="1"/>
              <a:t>Program:</a:t>
            </a:r>
            <a:r>
              <a:rPr lang="en-US"/>
              <a:t> Master’s in Environmental Engineering</a:t>
            </a:r>
            <a:endParaRPr lang="en-US">
              <a:ea typeface="Calibri"/>
              <a:cs typeface="Calibri"/>
            </a:endParaRPr>
          </a:p>
          <a:p>
            <a:pPr marL="285750" indent="-285750">
              <a:lnSpc>
                <a:spcPct val="110000"/>
              </a:lnSpc>
              <a:spcBef>
                <a:spcPts val="1000"/>
              </a:spcBef>
              <a:buFont typeface="Arial"/>
              <a:buChar char="•"/>
            </a:pPr>
            <a:r>
              <a:rPr lang="en-US" b="1"/>
              <a:t>Year:</a:t>
            </a:r>
            <a:r>
              <a:rPr lang="en-US"/>
              <a:t> 2nd Year</a:t>
            </a:r>
            <a:endParaRPr lang="en-US">
              <a:ea typeface="Calibri"/>
              <a:cs typeface="Calibri"/>
            </a:endParaRPr>
          </a:p>
          <a:p>
            <a:pPr marL="285750" indent="-285750">
              <a:lnSpc>
                <a:spcPct val="110000"/>
              </a:lnSpc>
              <a:spcBef>
                <a:spcPts val="1000"/>
              </a:spcBef>
              <a:buFont typeface="Arial"/>
              <a:buChar char="•"/>
            </a:pPr>
            <a:r>
              <a:rPr lang="en-US" b="1"/>
              <a:t>Principal Investigator (PI):</a:t>
            </a:r>
            <a:r>
              <a:rPr lang="en-US"/>
              <a:t> Dr. Emily Carter</a:t>
            </a:r>
            <a:endParaRPr lang="en-US">
              <a:ea typeface="Calibri"/>
              <a:cs typeface="Calibri"/>
            </a:endParaRPr>
          </a:p>
          <a:p>
            <a:pPr marL="285750" indent="-285750">
              <a:lnSpc>
                <a:spcPct val="110000"/>
              </a:lnSpc>
              <a:spcBef>
                <a:spcPts val="1000"/>
              </a:spcBef>
              <a:buFont typeface="Arial"/>
              <a:buChar char="•"/>
            </a:pPr>
            <a:endParaRPr lang="en-US">
              <a:ea typeface="Calibri"/>
              <a:cs typeface="Calibri"/>
            </a:endParaRPr>
          </a:p>
          <a:p>
            <a:pPr marL="171450" indent="-171450">
              <a:buFont typeface="Arial"/>
              <a:buChar char="•"/>
            </a:pPr>
            <a:r>
              <a:rPr lang="en-US"/>
              <a:t>Take time to identify the difficulty/problem and acknowledge different points of view</a:t>
            </a:r>
            <a:endParaRPr lang="en-US">
              <a:ea typeface="Calibri" panose="020F0502020204030204"/>
              <a:cs typeface="Calibri" panose="020F0502020204030204"/>
            </a:endParaRPr>
          </a:p>
          <a:p>
            <a:pPr marL="628650" lvl="1" indent="-171450">
              <a:buFont typeface="Arial"/>
              <a:buChar char="•"/>
            </a:pPr>
            <a:r>
              <a:rPr lang="en-US"/>
              <a:t>How do I see the situation? (including observable behavior)</a:t>
            </a:r>
            <a:endParaRPr lang="en-US">
              <a:ea typeface="Calibri" panose="020F0502020204030204"/>
              <a:cs typeface="Calibri" panose="020F0502020204030204"/>
            </a:endParaRPr>
          </a:p>
          <a:p>
            <a:pPr marL="628650" lvl="1" indent="-171450">
              <a:buFont typeface="Arial"/>
              <a:buChar char="•"/>
            </a:pPr>
            <a:r>
              <a:rPr lang="en-US"/>
              <a:t>What assumptions am I making? What story am I adding?</a:t>
            </a:r>
          </a:p>
          <a:p>
            <a:pPr marL="628650" lvl="1" indent="-171450">
              <a:buFont typeface="Arial"/>
              <a:buChar char="•"/>
            </a:pPr>
            <a:r>
              <a:rPr lang="en-US"/>
              <a:t>What emotions is this problem stirring up for me?</a:t>
            </a:r>
          </a:p>
          <a:p>
            <a:pPr marL="628650" lvl="1" indent="-171450">
              <a:buFont typeface="Arial"/>
              <a:buChar char="•"/>
            </a:pPr>
            <a:r>
              <a:rPr lang="en-US"/>
              <a:t>What is the impact of this situation on me and what might I think the other person’s intentions are?</a:t>
            </a:r>
          </a:p>
          <a:p>
            <a:pPr marL="285750" indent="-285750">
              <a:lnSpc>
                <a:spcPct val="110000"/>
              </a:lnSpc>
              <a:spcBef>
                <a:spcPts val="1000"/>
              </a:spcBef>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AA1C2166-BA02-4E1C-96AD-7DC77F07B5E0}" type="slidenum">
              <a:rPr lang="en-US"/>
              <a:t>15</a:t>
            </a:fld>
            <a:endParaRPr lang="en-US"/>
          </a:p>
        </p:txBody>
      </p:sp>
    </p:spTree>
    <p:extLst>
      <p:ext uri="{BB962C8B-B14F-4D97-AF65-F5344CB8AC3E}">
        <p14:creationId xmlns:p14="http://schemas.microsoft.com/office/powerpoint/2010/main" val="292371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C2166-BA02-4E1C-96AD-7DC77F07B5E0}" type="slidenum">
              <a:rPr lang="en-US"/>
              <a:t>16</a:t>
            </a:fld>
            <a:endParaRPr lang="en-US"/>
          </a:p>
        </p:txBody>
      </p:sp>
    </p:spTree>
    <p:extLst>
      <p:ext uri="{BB962C8B-B14F-4D97-AF65-F5344CB8AC3E}">
        <p14:creationId xmlns:p14="http://schemas.microsoft.com/office/powerpoint/2010/main" val="2558722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0000"/>
              </a:lnSpc>
              <a:spcBef>
                <a:spcPts val="1000"/>
              </a:spcBef>
              <a:buFont typeface="Arial"/>
              <a:buChar char="•"/>
            </a:pPr>
            <a:r>
              <a:rPr lang="en-US" b="1"/>
              <a:t>Background:</a:t>
            </a:r>
            <a:endParaRPr lang="en-US"/>
          </a:p>
          <a:p>
            <a:pPr marL="285750" indent="-285750">
              <a:lnSpc>
                <a:spcPct val="110000"/>
              </a:lnSpc>
              <a:spcBef>
                <a:spcPts val="1000"/>
              </a:spcBef>
              <a:buFont typeface="Arial"/>
              <a:buChar char="•"/>
            </a:pPr>
            <a:r>
              <a:rPr lang="en-US" b="1"/>
              <a:t>Student:</a:t>
            </a:r>
            <a:r>
              <a:rPr lang="en-US"/>
              <a:t> Mark Thompson</a:t>
            </a:r>
            <a:endParaRPr lang="en-US">
              <a:ea typeface="Calibri"/>
              <a:cs typeface="Calibri"/>
            </a:endParaRPr>
          </a:p>
          <a:p>
            <a:pPr marL="285750" indent="-285750">
              <a:lnSpc>
                <a:spcPct val="110000"/>
              </a:lnSpc>
              <a:spcBef>
                <a:spcPts val="1000"/>
              </a:spcBef>
              <a:buFont typeface="Arial"/>
              <a:buChar char="•"/>
            </a:pPr>
            <a:r>
              <a:rPr lang="en-US" b="1"/>
              <a:t>Program:</a:t>
            </a:r>
            <a:r>
              <a:rPr lang="en-US"/>
              <a:t> Master’s in Environmental Engineering</a:t>
            </a:r>
            <a:endParaRPr lang="en-US">
              <a:ea typeface="Calibri"/>
              <a:cs typeface="Calibri"/>
            </a:endParaRPr>
          </a:p>
          <a:p>
            <a:pPr marL="285750" indent="-285750">
              <a:lnSpc>
                <a:spcPct val="110000"/>
              </a:lnSpc>
              <a:spcBef>
                <a:spcPts val="1000"/>
              </a:spcBef>
              <a:buFont typeface="Arial"/>
              <a:buChar char="•"/>
            </a:pPr>
            <a:r>
              <a:rPr lang="en-US" b="1"/>
              <a:t>Year:</a:t>
            </a:r>
            <a:r>
              <a:rPr lang="en-US"/>
              <a:t> 2nd Year</a:t>
            </a:r>
            <a:endParaRPr lang="en-US">
              <a:ea typeface="Calibri"/>
              <a:cs typeface="Calibri"/>
            </a:endParaRPr>
          </a:p>
          <a:p>
            <a:pPr marL="285750" indent="-285750">
              <a:lnSpc>
                <a:spcPct val="110000"/>
              </a:lnSpc>
              <a:spcBef>
                <a:spcPts val="1000"/>
              </a:spcBef>
              <a:buFont typeface="Arial"/>
              <a:buChar char="•"/>
            </a:pPr>
            <a:r>
              <a:rPr lang="en-US" b="1"/>
              <a:t>Principal Investigator (PI):</a:t>
            </a:r>
            <a:r>
              <a:rPr lang="en-US"/>
              <a:t> Dr. Emily Carter</a:t>
            </a:r>
            <a:endParaRPr lang="en-US">
              <a:ea typeface="Calibri"/>
              <a:cs typeface="Calibri"/>
            </a:endParaRPr>
          </a:p>
          <a:p>
            <a:pPr marL="285750" indent="-285750">
              <a:lnSpc>
                <a:spcPct val="110000"/>
              </a:lnSpc>
              <a:spcBef>
                <a:spcPts val="1000"/>
              </a:spcBef>
              <a:buFont typeface="Arial"/>
              <a:buChar char="•"/>
            </a:pPr>
            <a:endParaRPr lang="en-US">
              <a:ea typeface="Calibri"/>
              <a:cs typeface="Calibri"/>
            </a:endParaRPr>
          </a:p>
          <a:p>
            <a:pPr marL="171450" indent="-171450">
              <a:buFont typeface="Arial"/>
              <a:buChar char="•"/>
            </a:pPr>
            <a:r>
              <a:rPr lang="en-US"/>
              <a:t>Spend time considering if this conversation is worth having</a:t>
            </a:r>
          </a:p>
          <a:p>
            <a:pPr marL="628650" lvl="1" indent="-171450">
              <a:buFont typeface="Arial"/>
              <a:buChar char="•"/>
            </a:pPr>
            <a:r>
              <a:rPr lang="en-US"/>
              <a:t>What is my purpose in addressing the issue/having this conversation? What is my motive? </a:t>
            </a:r>
          </a:p>
          <a:p>
            <a:pPr marL="628650" lvl="1" indent="-171450">
              <a:buFont typeface="Arial"/>
              <a:buChar char="•"/>
            </a:pPr>
            <a:r>
              <a:rPr lang="en-US"/>
              <a:t>What will likely happen if I ignore the problem? </a:t>
            </a:r>
          </a:p>
          <a:p>
            <a:pPr marL="628650" lvl="1" indent="-171450">
              <a:buFont typeface="Arial"/>
              <a:buChar char="•"/>
            </a:pPr>
            <a:r>
              <a:rPr lang="en-US"/>
              <a:t>How is the problem affecting the productivity and morale of my department/program/class?</a:t>
            </a:r>
          </a:p>
          <a:p>
            <a:pPr marL="628650" lvl="1" indent="-171450">
              <a:buFont typeface="Arial"/>
              <a:buChar char="•"/>
            </a:pPr>
            <a:r>
              <a:rPr lang="en-US"/>
              <a:t>Be aware of the “Fool’s Choice”</a:t>
            </a:r>
          </a:p>
        </p:txBody>
      </p:sp>
      <p:sp>
        <p:nvSpPr>
          <p:cNvPr id="4" name="Slide Number Placeholder 3"/>
          <p:cNvSpPr>
            <a:spLocks noGrp="1"/>
          </p:cNvSpPr>
          <p:nvPr>
            <p:ph type="sldNum" sz="quarter" idx="5"/>
          </p:nvPr>
        </p:nvSpPr>
        <p:spPr/>
        <p:txBody>
          <a:bodyPr/>
          <a:lstStyle/>
          <a:p>
            <a:fld id="{AA1C2166-BA02-4E1C-96AD-7DC77F07B5E0}" type="slidenum">
              <a:rPr lang="en-US"/>
              <a:t>17</a:t>
            </a:fld>
            <a:endParaRPr lang="en-US"/>
          </a:p>
        </p:txBody>
      </p:sp>
    </p:spTree>
    <p:extLst>
      <p:ext uri="{BB962C8B-B14F-4D97-AF65-F5344CB8AC3E}">
        <p14:creationId xmlns:p14="http://schemas.microsoft.com/office/powerpoint/2010/main" val="1667597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C2166-BA02-4E1C-96AD-7DC77F07B5E0}" type="slidenum">
              <a:rPr lang="en-US"/>
              <a:t>18</a:t>
            </a:fld>
            <a:endParaRPr lang="en-US"/>
          </a:p>
        </p:txBody>
      </p:sp>
    </p:spTree>
    <p:extLst>
      <p:ext uri="{BB962C8B-B14F-4D97-AF65-F5344CB8AC3E}">
        <p14:creationId xmlns:p14="http://schemas.microsoft.com/office/powerpoint/2010/main" val="62966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0000"/>
              </a:lnSpc>
              <a:spcBef>
                <a:spcPts val="1000"/>
              </a:spcBef>
              <a:buFont typeface="Arial"/>
              <a:buChar char="•"/>
            </a:pPr>
            <a:r>
              <a:rPr lang="en-US" b="1"/>
              <a:t>Background:</a:t>
            </a:r>
            <a:endParaRPr lang="en-US"/>
          </a:p>
          <a:p>
            <a:pPr marL="285750" indent="-285750">
              <a:lnSpc>
                <a:spcPct val="110000"/>
              </a:lnSpc>
              <a:spcBef>
                <a:spcPts val="1000"/>
              </a:spcBef>
              <a:buFont typeface="Arial"/>
              <a:buChar char="•"/>
            </a:pPr>
            <a:r>
              <a:rPr lang="en-US" b="1"/>
              <a:t>Student:</a:t>
            </a:r>
            <a:r>
              <a:rPr lang="en-US"/>
              <a:t> Mark Thompson</a:t>
            </a:r>
            <a:endParaRPr lang="en-US">
              <a:ea typeface="Calibri"/>
              <a:cs typeface="Calibri"/>
            </a:endParaRPr>
          </a:p>
          <a:p>
            <a:pPr marL="285750" indent="-285750">
              <a:lnSpc>
                <a:spcPct val="110000"/>
              </a:lnSpc>
              <a:spcBef>
                <a:spcPts val="1000"/>
              </a:spcBef>
              <a:buFont typeface="Arial"/>
              <a:buChar char="•"/>
            </a:pPr>
            <a:r>
              <a:rPr lang="en-US" b="1"/>
              <a:t>Program:</a:t>
            </a:r>
            <a:r>
              <a:rPr lang="en-US"/>
              <a:t> Master’s in Environmental Engineering</a:t>
            </a:r>
            <a:endParaRPr lang="en-US">
              <a:ea typeface="Calibri"/>
              <a:cs typeface="Calibri"/>
            </a:endParaRPr>
          </a:p>
          <a:p>
            <a:pPr marL="285750" indent="-285750">
              <a:lnSpc>
                <a:spcPct val="110000"/>
              </a:lnSpc>
              <a:spcBef>
                <a:spcPts val="1000"/>
              </a:spcBef>
              <a:buFont typeface="Arial"/>
              <a:buChar char="•"/>
            </a:pPr>
            <a:r>
              <a:rPr lang="en-US" b="1"/>
              <a:t>Year:</a:t>
            </a:r>
            <a:r>
              <a:rPr lang="en-US"/>
              <a:t> 2nd Year</a:t>
            </a:r>
            <a:endParaRPr lang="en-US">
              <a:ea typeface="Calibri"/>
              <a:cs typeface="Calibri"/>
            </a:endParaRPr>
          </a:p>
          <a:p>
            <a:pPr marL="285750" indent="-285750">
              <a:lnSpc>
                <a:spcPct val="110000"/>
              </a:lnSpc>
              <a:spcBef>
                <a:spcPts val="1000"/>
              </a:spcBef>
              <a:buFont typeface="Arial"/>
              <a:buChar char="•"/>
            </a:pPr>
            <a:r>
              <a:rPr lang="en-US" b="1"/>
              <a:t>Principal Investigator (PI):</a:t>
            </a:r>
            <a:r>
              <a:rPr lang="en-US"/>
              <a:t> Dr. Emily Carter</a:t>
            </a:r>
            <a:endParaRPr lang="en-US">
              <a:ea typeface="Calibri"/>
              <a:cs typeface="Calibri"/>
            </a:endParaRPr>
          </a:p>
          <a:p>
            <a:pPr marL="285750" indent="-285750">
              <a:lnSpc>
                <a:spcPct val="110000"/>
              </a:lnSpc>
              <a:spcBef>
                <a:spcPts val="1000"/>
              </a:spcBef>
              <a:buFont typeface="Arial"/>
              <a:buChar char="•"/>
            </a:pPr>
            <a:endParaRPr lang="en-US">
              <a:ea typeface="Calibri"/>
              <a:cs typeface="Calibri"/>
            </a:endParaRPr>
          </a:p>
          <a:p>
            <a:pPr marL="171450" indent="-171450">
              <a:buFont typeface="Arial"/>
              <a:buChar char="•"/>
            </a:pPr>
            <a:r>
              <a:rPr lang="en-US"/>
              <a:t>Evaluate what issues are impacting the conflict/problem</a:t>
            </a:r>
          </a:p>
          <a:p>
            <a:pPr marL="628650" lvl="1" indent="-171450">
              <a:buFont typeface="Arial"/>
              <a:buChar char="•"/>
            </a:pPr>
            <a:r>
              <a:rPr lang="en-US"/>
              <a:t>Is the issue based on an EPISODE, PATTERN, and/or RELATIONSHIP?</a:t>
            </a:r>
          </a:p>
          <a:p>
            <a:pPr marL="628650" lvl="1" indent="-171450">
              <a:buFont typeface="Arial"/>
              <a:buChar char="•"/>
            </a:pPr>
            <a:r>
              <a:rPr lang="en-US"/>
              <a:t>Is it a process issue or a people issue?</a:t>
            </a:r>
          </a:p>
          <a:p>
            <a:pPr marL="628650" lvl="1" indent="-171450">
              <a:buFont typeface="Arial"/>
              <a:buChar char="•"/>
            </a:pPr>
            <a:r>
              <a:rPr lang="en-US"/>
              <a:t>Have cultural differences contributed, if so, how?</a:t>
            </a:r>
          </a:p>
          <a:p>
            <a:pPr marL="628650" lvl="1" indent="-171450">
              <a:buFont typeface="Arial"/>
              <a:buChar char="•"/>
            </a:pPr>
            <a:r>
              <a:rPr lang="en-US"/>
              <a:t>How have I contributed?</a:t>
            </a:r>
          </a:p>
          <a:p>
            <a:pPr marL="628650" lvl="1" indent="-171450">
              <a:buFont typeface="Arial"/>
              <a:buChar char="•"/>
            </a:pPr>
            <a:r>
              <a:rPr lang="en-US"/>
              <a:t>How have others contributed?</a:t>
            </a:r>
          </a:p>
        </p:txBody>
      </p:sp>
      <p:sp>
        <p:nvSpPr>
          <p:cNvPr id="4" name="Slide Number Placeholder 3"/>
          <p:cNvSpPr>
            <a:spLocks noGrp="1"/>
          </p:cNvSpPr>
          <p:nvPr>
            <p:ph type="sldNum" sz="quarter" idx="5"/>
          </p:nvPr>
        </p:nvSpPr>
        <p:spPr/>
        <p:txBody>
          <a:bodyPr/>
          <a:lstStyle/>
          <a:p>
            <a:fld id="{AA1C2166-BA02-4E1C-96AD-7DC77F07B5E0}" type="slidenum">
              <a:rPr lang="en-US"/>
              <a:t>19</a:t>
            </a:fld>
            <a:endParaRPr lang="en-US"/>
          </a:p>
        </p:txBody>
      </p:sp>
    </p:spTree>
    <p:extLst>
      <p:ext uri="{BB962C8B-B14F-4D97-AF65-F5344CB8AC3E}">
        <p14:creationId xmlns:p14="http://schemas.microsoft.com/office/powerpoint/2010/main" val="376553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C2166-BA02-4E1C-96AD-7DC77F07B5E0}" type="slidenum">
              <a:rPr lang="en-US"/>
              <a:t>2</a:t>
            </a:fld>
            <a:endParaRPr lang="en-US"/>
          </a:p>
        </p:txBody>
      </p:sp>
    </p:spTree>
    <p:extLst>
      <p:ext uri="{BB962C8B-B14F-4D97-AF65-F5344CB8AC3E}">
        <p14:creationId xmlns:p14="http://schemas.microsoft.com/office/powerpoint/2010/main" val="2155008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Based on the story, what does Mark really want...</a:t>
            </a:r>
          </a:p>
        </p:txBody>
      </p:sp>
      <p:sp>
        <p:nvSpPr>
          <p:cNvPr id="4" name="Slide Number Placeholder 3"/>
          <p:cNvSpPr>
            <a:spLocks noGrp="1"/>
          </p:cNvSpPr>
          <p:nvPr>
            <p:ph type="sldNum" sz="quarter" idx="5"/>
          </p:nvPr>
        </p:nvSpPr>
        <p:spPr/>
        <p:txBody>
          <a:bodyPr/>
          <a:lstStyle/>
          <a:p>
            <a:fld id="{AA1C2166-BA02-4E1C-96AD-7DC77F07B5E0}" type="slidenum">
              <a:rPr lang="en-US"/>
              <a:t>20</a:t>
            </a:fld>
            <a:endParaRPr lang="en-US"/>
          </a:p>
        </p:txBody>
      </p:sp>
    </p:spTree>
    <p:extLst>
      <p:ext uri="{BB962C8B-B14F-4D97-AF65-F5344CB8AC3E}">
        <p14:creationId xmlns:p14="http://schemas.microsoft.com/office/powerpoint/2010/main" val="2655185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some time to write this out ahead of time in the form of a script. I often recommend students do this even if they don’t need it or use it to read.</a:t>
            </a:r>
          </a:p>
          <a:p>
            <a:endParaRPr lang="en-US"/>
          </a:p>
          <a:p>
            <a:r>
              <a:rPr lang="en-US"/>
              <a:t>Spend some time preparing an opening line… in thinking about seeking first to understand, you might start the conversation by saying, “I’d like to hear your thoughts on this problem and to express my own. Then I think we should take some time to problem solve. Does that make sense to you as a way to spend the conversation?</a:t>
            </a:r>
          </a:p>
          <a:p>
            <a:endParaRPr lang="en-US"/>
          </a:p>
          <a:p>
            <a:r>
              <a:rPr lang="en-US"/>
              <a:t>This is certainly one way to format it, but feel free to format it in a way that makes sense. </a:t>
            </a:r>
          </a:p>
        </p:txBody>
      </p:sp>
      <p:sp>
        <p:nvSpPr>
          <p:cNvPr id="4" name="Slide Number Placeholder 3"/>
          <p:cNvSpPr>
            <a:spLocks noGrp="1"/>
          </p:cNvSpPr>
          <p:nvPr>
            <p:ph type="sldNum" sz="quarter" idx="5"/>
          </p:nvPr>
        </p:nvSpPr>
        <p:spPr/>
        <p:txBody>
          <a:bodyPr/>
          <a:lstStyle/>
          <a:p>
            <a:fld id="{AA1C2166-BA02-4E1C-96AD-7DC77F07B5E0}" type="slidenum">
              <a:rPr lang="en-US"/>
              <a:t>21</a:t>
            </a:fld>
            <a:endParaRPr lang="en-US"/>
          </a:p>
        </p:txBody>
      </p:sp>
    </p:spTree>
    <p:extLst>
      <p:ext uri="{BB962C8B-B14F-4D97-AF65-F5344CB8AC3E}">
        <p14:creationId xmlns:p14="http://schemas.microsoft.com/office/powerpoint/2010/main" val="3529695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Often we want so much to be heard and do no want to be judged…..</a:t>
            </a:r>
          </a:p>
          <a:p>
            <a:r>
              <a:rPr lang="en-US"/>
              <a:t>Tool #1: Make it Safe to Talk</a:t>
            </a:r>
          </a:p>
          <a:p>
            <a:pPr marL="466090" lvl="1"/>
            <a:r>
              <a:rPr lang="en-US"/>
              <a:t>Care about the interests of others as well as your own</a:t>
            </a:r>
          </a:p>
          <a:p>
            <a:pPr marL="466090" lvl="1"/>
            <a:r>
              <a:rPr lang="en-US"/>
              <a:t>Offer mutual respect- as soon as someone perceives disrespect the interaction is no longer about the original purpose, it is now about defending dignity</a:t>
            </a:r>
          </a:p>
          <a:p>
            <a:pPr marL="466090" lvl="1"/>
            <a:r>
              <a:rPr lang="en-US"/>
              <a:t>Recognize the power dynamic, respond accordingly </a:t>
            </a:r>
          </a:p>
          <a:p>
            <a:pPr marL="466090" lvl="1"/>
            <a:r>
              <a:rPr lang="en-US"/>
              <a:t>When someone misinterprets your purpose or intent- use a contrasting statement. Clearly states message I’m not trying to send and states the message I am. </a:t>
            </a:r>
          </a:p>
          <a:p>
            <a:pPr marL="466090" lvl="1"/>
            <a:r>
              <a:rPr lang="en-US"/>
              <a:t>Ex. I am not trying to say that my program is more important than yours. I am trying to communicate that we both have high stakes involved in terms of success of our programs.</a:t>
            </a:r>
          </a:p>
          <a:p>
            <a:r>
              <a:rPr lang="en-US"/>
              <a:t>Tool #2: Listen</a:t>
            </a:r>
          </a:p>
          <a:p>
            <a:pPr marL="466090" lvl="1"/>
            <a:r>
              <a:rPr lang="en-US"/>
              <a:t>“Seek first to understand and then to be understood” </a:t>
            </a:r>
          </a:p>
          <a:p>
            <a:pPr marL="466090" lvl="1"/>
            <a:r>
              <a:rPr lang="en-US"/>
              <a:t>Skills be being a better listener:</a:t>
            </a:r>
          </a:p>
          <a:p>
            <a:pPr marL="932815" lvl="2"/>
            <a:r>
              <a:rPr lang="en-US"/>
              <a:t>Practice curiosity, listening with discernment</a:t>
            </a:r>
          </a:p>
          <a:p>
            <a:pPr marL="932815" lvl="2"/>
            <a:r>
              <a:rPr lang="en-US"/>
              <a:t>Be attentive to your internal voice (you may need to quiet it)</a:t>
            </a:r>
          </a:p>
          <a:p>
            <a:pPr marL="932815" lvl="2"/>
            <a:r>
              <a:rPr lang="en-US"/>
              <a:t>Ask open-ended questions</a:t>
            </a:r>
          </a:p>
          <a:p>
            <a:pPr marL="932815" lvl="2"/>
            <a:r>
              <a:rPr lang="en-US"/>
              <a:t>Paraphrase for clarity</a:t>
            </a:r>
          </a:p>
          <a:p>
            <a:pPr marL="932815" lvl="2"/>
            <a:r>
              <a:rPr lang="en-US"/>
              <a:t>Acknowledge other person’s feelings </a:t>
            </a:r>
          </a:p>
          <a:p>
            <a:r>
              <a:rPr lang="en-US"/>
              <a:t>Tool #3: Adopt the “Yes, and…” Stance</a:t>
            </a:r>
          </a:p>
          <a:p>
            <a:pPr marL="466090" lvl="1"/>
            <a:r>
              <a:rPr lang="en-US"/>
              <a:t>Essentially, you are leaving space for validation that both views have value</a:t>
            </a:r>
          </a:p>
          <a:p>
            <a:pPr marL="466090" lvl="1"/>
            <a:r>
              <a:rPr lang="en-US"/>
              <a:t>This doesn’t mean that after listening that you have to give up your own point of view</a:t>
            </a:r>
          </a:p>
          <a:p>
            <a:pPr marL="466090" lvl="1"/>
            <a:r>
              <a:rPr lang="en-US"/>
              <a:t>Critical component- you allow your self to share your view and listen to the other person’s view, when you make it to this point, you may be able to ask, “What’s a good way to resolve this problem?</a:t>
            </a:r>
          </a:p>
          <a:p>
            <a:r>
              <a:rPr lang="en-US"/>
              <a:t>Tool #4: Learn to Recognize Your Assumptions to Separate Impact and Intent</a:t>
            </a:r>
          </a:p>
          <a:p>
            <a:pPr marL="466090" lvl="1"/>
            <a:r>
              <a:rPr lang="en-US"/>
              <a:t>We often tell ourselves stories and add meaning to another’s behavior without actually checking if we are right</a:t>
            </a:r>
          </a:p>
          <a:p>
            <a:pPr marL="466090" lvl="1"/>
            <a:r>
              <a:rPr lang="en-US"/>
              <a:t>These stories can sometimes be why we avoid engaging</a:t>
            </a:r>
          </a:p>
          <a:p>
            <a:pPr marL="466090" lvl="1"/>
            <a:r>
              <a:rPr lang="en-US"/>
              <a:t>To avoid assumptions about other’s intent ask-</a:t>
            </a:r>
          </a:p>
          <a:p>
            <a:pPr marL="932815" lvl="2"/>
            <a:r>
              <a:rPr lang="en-US"/>
              <a:t>What did the other person actually say or do?</a:t>
            </a:r>
          </a:p>
          <a:p>
            <a:pPr marL="932815" lvl="2"/>
            <a:r>
              <a:rPr lang="en-US"/>
              <a:t>What is the impact of this on me?</a:t>
            </a:r>
          </a:p>
          <a:p>
            <a:pPr marL="932815" lvl="2"/>
            <a:r>
              <a:rPr lang="en-US"/>
              <a:t>Based on this impact, what assumption am I making about what the other person intended?</a:t>
            </a:r>
          </a:p>
          <a:p>
            <a:pPr marL="932815" lvl="2"/>
            <a:endParaRPr lang="en-US"/>
          </a:p>
          <a:p>
            <a:r>
              <a:rPr lang="en-US"/>
              <a:t>Tool #5: Use “I” Statements</a:t>
            </a:r>
          </a:p>
          <a:p>
            <a:pPr marL="466090" lvl="1"/>
            <a:r>
              <a:rPr lang="en-US"/>
              <a:t>This can be considered a super power</a:t>
            </a:r>
          </a:p>
          <a:p>
            <a:pPr marL="466090" lvl="1"/>
            <a:r>
              <a:rPr lang="en-US"/>
              <a:t>Statements that start with “You” sound accusatory and blaming and typically evoke defensiveness</a:t>
            </a:r>
          </a:p>
          <a:p>
            <a:pPr marL="466090" lvl="1"/>
            <a:r>
              <a:rPr lang="en-US"/>
              <a:t>“You keep rambling on and on and repeating the same things.” verses “I am not understanding you, help me hear what I am missing.”</a:t>
            </a:r>
          </a:p>
          <a:p>
            <a:pPr marL="466090" lvl="1"/>
            <a:r>
              <a:rPr lang="en-US"/>
              <a:t>Opportunity for reframing</a:t>
            </a:r>
          </a:p>
          <a:p>
            <a:endParaRPr lang="en-US"/>
          </a:p>
          <a:p>
            <a:r>
              <a:rPr lang="en-US"/>
              <a:t>Tool #6: Focus on Contribution, Not Blame</a:t>
            </a:r>
          </a:p>
          <a:p>
            <a:r>
              <a:rPr lang="en-US"/>
              <a:t>“How did we each contribute to this problem or conflict that we are experiencing?”</a:t>
            </a:r>
          </a:p>
          <a:p>
            <a:r>
              <a:rPr lang="en-US"/>
              <a:t>This answer will give us information to help us do something different in the future</a:t>
            </a:r>
          </a:p>
          <a:p>
            <a:r>
              <a:rPr lang="en-US"/>
              <a:t>This can also help us own our stuff and not own others stuff…..for example in my initial share, I was owning the other person’s responsibility and carrying it through my stress. </a:t>
            </a:r>
          </a:p>
          <a:p>
            <a:endParaRPr lang="en-US"/>
          </a:p>
          <a:p>
            <a:r>
              <a:rPr lang="en-US" b="1"/>
              <a:t>Tool #7- Asking questions, being curious, open ended, closed, probing.</a:t>
            </a:r>
            <a:endParaRPr lang="en-US"/>
          </a:p>
          <a:p>
            <a:endParaRPr lang="en-US"/>
          </a:p>
          <a:p>
            <a:endParaRPr lang="en-US"/>
          </a:p>
          <a:p>
            <a:r>
              <a:rPr lang="en-US"/>
              <a:t>What are other tools that you have found helpful in your conversations?</a:t>
            </a:r>
          </a:p>
        </p:txBody>
      </p:sp>
      <p:sp>
        <p:nvSpPr>
          <p:cNvPr id="4" name="Slide Number Placeholder 3"/>
          <p:cNvSpPr>
            <a:spLocks noGrp="1"/>
          </p:cNvSpPr>
          <p:nvPr>
            <p:ph type="sldNum" sz="quarter" idx="5"/>
          </p:nvPr>
        </p:nvSpPr>
        <p:spPr/>
        <p:txBody>
          <a:bodyPr/>
          <a:lstStyle/>
          <a:p>
            <a:fld id="{AA1C2166-BA02-4E1C-96AD-7DC77F07B5E0}" type="slidenum">
              <a:rPr lang="en-US"/>
              <a:t>22</a:t>
            </a:fld>
            <a:endParaRPr lang="en-US"/>
          </a:p>
        </p:txBody>
      </p:sp>
    </p:spTree>
    <p:extLst>
      <p:ext uri="{BB962C8B-B14F-4D97-AF65-F5344CB8AC3E}">
        <p14:creationId xmlns:p14="http://schemas.microsoft.com/office/powerpoint/2010/main" val="792438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C2166-BA02-4E1C-96AD-7DC77F07B5E0}" type="slidenum">
              <a:rPr lang="en-US"/>
              <a:t>23</a:t>
            </a:fld>
            <a:endParaRPr lang="en-US"/>
          </a:p>
        </p:txBody>
      </p:sp>
    </p:spTree>
    <p:extLst>
      <p:ext uri="{BB962C8B-B14F-4D97-AF65-F5344CB8AC3E}">
        <p14:creationId xmlns:p14="http://schemas.microsoft.com/office/powerpoint/2010/main" val="2413756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C2166-BA02-4E1C-96AD-7DC77F07B5E0}" type="slidenum">
              <a:rPr lang="en-US"/>
              <a:t>24</a:t>
            </a:fld>
            <a:endParaRPr lang="en-US"/>
          </a:p>
        </p:txBody>
      </p:sp>
    </p:spTree>
    <p:extLst>
      <p:ext uri="{BB962C8B-B14F-4D97-AF65-F5344CB8AC3E}">
        <p14:creationId xmlns:p14="http://schemas.microsoft.com/office/powerpoint/2010/main" val="2184610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C2166-BA02-4E1C-96AD-7DC77F07B5E0}" type="slidenum">
              <a:rPr lang="en-US"/>
              <a:t>25</a:t>
            </a:fld>
            <a:endParaRPr lang="en-US"/>
          </a:p>
        </p:txBody>
      </p:sp>
    </p:spTree>
    <p:extLst>
      <p:ext uri="{BB962C8B-B14F-4D97-AF65-F5344CB8AC3E}">
        <p14:creationId xmlns:p14="http://schemas.microsoft.com/office/powerpoint/2010/main" val="2777582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C2166-BA02-4E1C-96AD-7DC77F07B5E0}" type="slidenum">
              <a:rPr lang="en-US"/>
              <a:t>26</a:t>
            </a:fld>
            <a:endParaRPr lang="en-US"/>
          </a:p>
        </p:txBody>
      </p:sp>
    </p:spTree>
    <p:extLst>
      <p:ext uri="{BB962C8B-B14F-4D97-AF65-F5344CB8AC3E}">
        <p14:creationId xmlns:p14="http://schemas.microsoft.com/office/powerpoint/2010/main" val="256700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hope to gain from Today’s webinar?</a:t>
            </a:r>
          </a:p>
        </p:txBody>
      </p:sp>
      <p:sp>
        <p:nvSpPr>
          <p:cNvPr id="4" name="Slide Number Placeholder 3"/>
          <p:cNvSpPr>
            <a:spLocks noGrp="1"/>
          </p:cNvSpPr>
          <p:nvPr>
            <p:ph type="sldNum" sz="quarter" idx="5"/>
          </p:nvPr>
        </p:nvSpPr>
        <p:spPr/>
        <p:txBody>
          <a:bodyPr/>
          <a:lstStyle/>
          <a:p>
            <a:fld id="{AA1C2166-BA02-4E1C-96AD-7DC77F07B5E0}" type="slidenum">
              <a:rPr lang="en-US" smtClean="0"/>
              <a:t>3</a:t>
            </a:fld>
            <a:endParaRPr lang="en-US"/>
          </a:p>
        </p:txBody>
      </p:sp>
    </p:spTree>
    <p:extLst>
      <p:ext uri="{BB962C8B-B14F-4D97-AF65-F5344CB8AC3E}">
        <p14:creationId xmlns:p14="http://schemas.microsoft.com/office/powerpoint/2010/main" val="2824966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C2166-BA02-4E1C-96AD-7DC77F07B5E0}" type="slidenum">
              <a:rPr lang="en-US"/>
              <a:t>4</a:t>
            </a:fld>
            <a:endParaRPr lang="en-US"/>
          </a:p>
        </p:txBody>
      </p:sp>
    </p:spTree>
    <p:extLst>
      <p:ext uri="{BB962C8B-B14F-4D97-AF65-F5344CB8AC3E}">
        <p14:creationId xmlns:p14="http://schemas.microsoft.com/office/powerpoint/2010/main" val="332886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C2166-BA02-4E1C-96AD-7DC77F07B5E0}" type="slidenum">
              <a:rPr lang="en-US"/>
              <a:t>5</a:t>
            </a:fld>
            <a:endParaRPr lang="en-US"/>
          </a:p>
        </p:txBody>
      </p:sp>
    </p:spTree>
    <p:extLst>
      <p:ext uri="{BB962C8B-B14F-4D97-AF65-F5344CB8AC3E}">
        <p14:creationId xmlns:p14="http://schemas.microsoft.com/office/powerpoint/2010/main" val="2518245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Menti</a:t>
            </a:r>
            <a:r>
              <a:rPr lang="en-US">
                <a:ea typeface="Calibri"/>
                <a:cs typeface="Calibri"/>
              </a:rPr>
              <a:t> meter What makes difficult conversations difficult?</a:t>
            </a:r>
          </a:p>
        </p:txBody>
      </p:sp>
      <p:sp>
        <p:nvSpPr>
          <p:cNvPr id="4" name="Slide Number Placeholder 3"/>
          <p:cNvSpPr>
            <a:spLocks noGrp="1"/>
          </p:cNvSpPr>
          <p:nvPr>
            <p:ph type="sldNum" sz="quarter" idx="5"/>
          </p:nvPr>
        </p:nvSpPr>
        <p:spPr/>
        <p:txBody>
          <a:bodyPr/>
          <a:lstStyle/>
          <a:p>
            <a:fld id="{AA1C2166-BA02-4E1C-96AD-7DC77F07B5E0}" type="slidenum">
              <a:rPr lang="en-US"/>
              <a:t>6</a:t>
            </a:fld>
            <a:endParaRPr lang="en-US"/>
          </a:p>
        </p:txBody>
      </p:sp>
    </p:spTree>
    <p:extLst>
      <p:ext uri="{BB962C8B-B14F-4D97-AF65-F5344CB8AC3E}">
        <p14:creationId xmlns:p14="http://schemas.microsoft.com/office/powerpoint/2010/main" val="3694961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Menti</a:t>
            </a:r>
            <a:r>
              <a:rPr lang="en-US">
                <a:ea typeface="Calibri"/>
                <a:cs typeface="Calibri"/>
              </a:rPr>
              <a:t>- What factors contribute to the challenge of having difficult conversations in academic or professional settings?  Is there anything additional or different than what we just discussed?</a:t>
            </a:r>
          </a:p>
        </p:txBody>
      </p:sp>
      <p:sp>
        <p:nvSpPr>
          <p:cNvPr id="4" name="Slide Number Placeholder 3"/>
          <p:cNvSpPr>
            <a:spLocks noGrp="1"/>
          </p:cNvSpPr>
          <p:nvPr>
            <p:ph type="sldNum" sz="quarter" idx="5"/>
          </p:nvPr>
        </p:nvSpPr>
        <p:spPr/>
        <p:txBody>
          <a:bodyPr/>
          <a:lstStyle/>
          <a:p>
            <a:fld id="{AA1C2166-BA02-4E1C-96AD-7DC77F07B5E0}" type="slidenum">
              <a:rPr lang="en-US"/>
              <a:t>7</a:t>
            </a:fld>
            <a:endParaRPr lang="en-US"/>
          </a:p>
        </p:txBody>
      </p:sp>
    </p:spTree>
    <p:extLst>
      <p:ext uri="{BB962C8B-B14F-4D97-AF65-F5344CB8AC3E}">
        <p14:creationId xmlns:p14="http://schemas.microsoft.com/office/powerpoint/2010/main" val="3738590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C2166-BA02-4E1C-96AD-7DC77F07B5E0}" type="slidenum">
              <a:rPr lang="en-US"/>
              <a:t>8</a:t>
            </a:fld>
            <a:endParaRPr lang="en-US"/>
          </a:p>
        </p:txBody>
      </p:sp>
    </p:spTree>
    <p:extLst>
      <p:ext uri="{BB962C8B-B14F-4D97-AF65-F5344CB8AC3E}">
        <p14:creationId xmlns:p14="http://schemas.microsoft.com/office/powerpoint/2010/main" val="4180956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dirty="0"/>
              <a:t>Charted Management Institute, a British organization that focuses on management/leadership helping companies/managers develop/grow in various areas, did a study of around 2,000 workers:</a:t>
            </a:r>
            <a:endParaRPr dirty="0"/>
          </a:p>
          <a:p>
            <a:pPr marL="0" lvl="0" indent="0" algn="l">
              <a:spcBef>
                <a:spcPts val="0"/>
              </a:spcBef>
              <a:spcAft>
                <a:spcPts val="0"/>
              </a:spcAft>
              <a:buNone/>
            </a:pPr>
            <a:endParaRPr lang="en-US">
              <a:ea typeface="Calibri"/>
              <a:cs typeface="Calibri"/>
            </a:endParaRPr>
          </a:p>
          <a:p>
            <a:r>
              <a:rPr lang="en-US" dirty="0"/>
              <a:t>Difficult conversations are taking a heavy role on the workplace</a:t>
            </a:r>
            <a:endParaRPr dirty="0"/>
          </a:p>
          <a:p>
            <a:pPr marL="174625" indent="-174625">
              <a:buFont typeface="Arial,Sans-Serif"/>
              <a:buChar char="•"/>
            </a:pPr>
            <a:r>
              <a:rPr lang="en-US" dirty="0"/>
              <a:t>Despite the prevalence of such conversations in the workplace, 80% said they had had no formal training on how to tackle them.</a:t>
            </a:r>
            <a:endParaRPr lang="en-US" dirty="0">
              <a:ea typeface="Calibri"/>
              <a:cs typeface="Calibri"/>
            </a:endParaRPr>
          </a:p>
          <a:p>
            <a:pPr marL="174625" indent="-174625">
              <a:buFont typeface="Arial,Sans-Serif"/>
              <a:buChar char="•"/>
            </a:pPr>
            <a:r>
              <a:rPr lang="en-US" dirty="0"/>
              <a:t>As a result, 43% of senior managers admit to losing their temper and shouting when placed in a difficult conversation, while 40% have admitted to panicking and telling a lie.</a:t>
            </a:r>
            <a:endParaRPr lang="en-US" dirty="0">
              <a:ea typeface="Calibri"/>
              <a:cs typeface="Calibri"/>
            </a:endParaRPr>
          </a:p>
          <a:p>
            <a:pPr marL="174625" indent="-174625">
              <a:buFont typeface="Arial,Sans-Serif"/>
              <a:buChar char="•"/>
            </a:pPr>
            <a:r>
              <a:rPr lang="en-US" dirty="0"/>
              <a:t>The survey also revealed that 57% of respondents said they would do almost anything to avoid a difficult conversation; and 52% said they would rather put up with a negative situation at work than have to talk about it.</a:t>
            </a:r>
            <a:endParaRPr lang="en-US" dirty="0">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237" name="Google Shape;237;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965A7A7B-B71A-428D-833F-0F3507A6DB13}" type="datetimeFigureOut">
              <a:rPr lang="en-US" dirty="0"/>
              <a:t>9/17/2024</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A65A5C87-DF58-40C8-B092-1DE63DB4547E}" type="slidenum">
              <a:rPr lang="en-US" dirty="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3942577"/>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F248F9EB-9D34-4B41-B66C-5FAF50876D2D}" type="datetimeFigureOut">
              <a:rPr lang="en-US" dirty="0"/>
              <a:t>9/17/2024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793273441"/>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34489A26-CAA1-4690-8C1F-1641B1B97745}" type="datetimeFigureOut">
              <a:rPr lang="en-US" dirty="0"/>
              <a:t>9/17/2024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440213804"/>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8"/>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8"/>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95959"/>
              </a:buClr>
              <a:buSzPts val="1800"/>
              <a:buChar char="•"/>
              <a:defRPr/>
            </a:lvl1pPr>
            <a:lvl2pPr marL="914400" lvl="1" indent="-342900" algn="l">
              <a:spcBef>
                <a:spcPts val="360"/>
              </a:spcBef>
              <a:spcAft>
                <a:spcPts val="0"/>
              </a:spcAft>
              <a:buClr>
                <a:srgbClr val="595959"/>
              </a:buClr>
              <a:buSzPts val="1800"/>
              <a:buChar char="–"/>
              <a:defRPr/>
            </a:lvl2pPr>
            <a:lvl3pPr marL="1371600" lvl="2" indent="-342900" algn="l">
              <a:spcBef>
                <a:spcPts val="360"/>
              </a:spcBef>
              <a:spcAft>
                <a:spcPts val="0"/>
              </a:spcAft>
              <a:buClr>
                <a:srgbClr val="595959"/>
              </a:buClr>
              <a:buSzPts val="1800"/>
              <a:buChar char="•"/>
              <a:defRPr/>
            </a:lvl3pPr>
            <a:lvl4pPr marL="1828800" lvl="3" indent="-342900" algn="l">
              <a:spcBef>
                <a:spcPts val="360"/>
              </a:spcBef>
              <a:spcAft>
                <a:spcPts val="0"/>
              </a:spcAft>
              <a:buClr>
                <a:srgbClr val="595959"/>
              </a:buClr>
              <a:buSzPts val="1800"/>
              <a:buChar char="–"/>
              <a:defRPr/>
            </a:lvl4pPr>
            <a:lvl5pPr marL="2286000" lvl="4" indent="-342900" algn="l">
              <a:spcBef>
                <a:spcPts val="360"/>
              </a:spcBef>
              <a:spcAft>
                <a:spcPts val="0"/>
              </a:spcAft>
              <a:buClr>
                <a:srgbClr val="59595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8"/>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8"/>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7"/>
        <p:cNvGrpSpPr/>
        <p:nvPr/>
      </p:nvGrpSpPr>
      <p:grpSpPr>
        <a:xfrm>
          <a:off x="0" y="0"/>
          <a:ext cx="0" cy="0"/>
          <a:chOff x="0" y="0"/>
          <a:chExt cx="0" cy="0"/>
        </a:xfrm>
      </p:grpSpPr>
      <p:sp>
        <p:nvSpPr>
          <p:cNvPr id="108" name="Google Shape;108;p37"/>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7"/>
          <p:cNvSpPr txBox="1">
            <a:spLocks noGrp="1"/>
          </p:cNvSpPr>
          <p:nvPr>
            <p:ph type="body" idx="1"/>
          </p:nvPr>
        </p:nvSpPr>
        <p:spPr>
          <a:xfrm>
            <a:off x="609600" y="1659038"/>
            <a:ext cx="10972800" cy="452543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37"/>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7"/>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7"/>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p39"/>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9"/>
          <p:cNvSpPr txBox="1">
            <a:spLocks noGrp="1"/>
          </p:cNvSpPr>
          <p:nvPr>
            <p:ph type="body" idx="1"/>
          </p:nvPr>
        </p:nvSpPr>
        <p:spPr>
          <a:xfrm>
            <a:off x="609600" y="1659038"/>
            <a:ext cx="5384800" cy="4525433"/>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Arial"/>
                <a:ea typeface="Arial"/>
                <a:cs typeface="Arial"/>
                <a:sym typeface="Arial"/>
              </a:defRPr>
            </a:lvl1pPr>
            <a:lvl2pPr marL="914400" lvl="1" indent="-355600" algn="l">
              <a:spcBef>
                <a:spcPts val="400"/>
              </a:spcBef>
              <a:spcAft>
                <a:spcPts val="0"/>
              </a:spcAft>
              <a:buClr>
                <a:schemeClr val="dk1"/>
              </a:buClr>
              <a:buSzPts val="2000"/>
              <a:buChar char="–"/>
              <a:defRPr sz="2000">
                <a:latin typeface="Arial"/>
                <a:ea typeface="Arial"/>
                <a:cs typeface="Arial"/>
                <a:sym typeface="Arial"/>
              </a:defRPr>
            </a:lvl2pPr>
            <a:lvl3pPr marL="1371600" lvl="2" indent="-355600" algn="l">
              <a:spcBef>
                <a:spcPts val="400"/>
              </a:spcBef>
              <a:spcAft>
                <a:spcPts val="0"/>
              </a:spcAft>
              <a:buClr>
                <a:schemeClr val="dk1"/>
              </a:buClr>
              <a:buSzPts val="2000"/>
              <a:buChar char="•"/>
              <a:defRPr sz="2000">
                <a:latin typeface="Arial"/>
                <a:ea typeface="Arial"/>
                <a:cs typeface="Arial"/>
                <a:sym typeface="Arial"/>
              </a:defRPr>
            </a:lvl3pPr>
            <a:lvl4pPr marL="1828800" lvl="3" indent="-355600" algn="l">
              <a:spcBef>
                <a:spcPts val="400"/>
              </a:spcBef>
              <a:spcAft>
                <a:spcPts val="0"/>
              </a:spcAft>
              <a:buClr>
                <a:schemeClr val="dk1"/>
              </a:buClr>
              <a:buSzPts val="2000"/>
              <a:buChar char="–"/>
              <a:defRPr sz="2000">
                <a:latin typeface="Arial"/>
                <a:ea typeface="Arial"/>
                <a:cs typeface="Arial"/>
                <a:sym typeface="Arial"/>
              </a:defRPr>
            </a:lvl4pPr>
            <a:lvl5pPr marL="2286000" lvl="4" indent="-355600" algn="l">
              <a:spcBef>
                <a:spcPts val="400"/>
              </a:spcBef>
              <a:spcAft>
                <a:spcPts val="0"/>
              </a:spcAft>
              <a:buClr>
                <a:schemeClr val="dk1"/>
              </a:buClr>
              <a:buSzPts val="2000"/>
              <a:buChar char="»"/>
              <a:defRPr sz="200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p39"/>
          <p:cNvSpPr txBox="1">
            <a:spLocks noGrp="1"/>
          </p:cNvSpPr>
          <p:nvPr>
            <p:ph type="body" idx="2"/>
          </p:nvPr>
        </p:nvSpPr>
        <p:spPr>
          <a:xfrm>
            <a:off x="6197600" y="1659038"/>
            <a:ext cx="5384800" cy="452543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7" name="Google Shape;117;p39"/>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9"/>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9"/>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p42"/>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2"/>
          <p:cNvSpPr txBox="1">
            <a:spLocks noGrp="1"/>
          </p:cNvSpPr>
          <p:nvPr>
            <p:ph type="body" idx="1"/>
          </p:nvPr>
        </p:nvSpPr>
        <p:spPr>
          <a:xfrm>
            <a:off x="609600" y="1534585"/>
            <a:ext cx="5386917" cy="641349"/>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atin typeface="Arial"/>
                <a:ea typeface="Arial"/>
                <a:cs typeface="Arial"/>
                <a:sym typeface="Aria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3" name="Google Shape;123;p42"/>
          <p:cNvSpPr txBox="1">
            <a:spLocks noGrp="1"/>
          </p:cNvSpPr>
          <p:nvPr>
            <p:ph type="body" idx="2"/>
          </p:nvPr>
        </p:nvSpPr>
        <p:spPr>
          <a:xfrm>
            <a:off x="609600" y="2175934"/>
            <a:ext cx="5386917" cy="39497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4" name="Google Shape;124;p42"/>
          <p:cNvSpPr txBox="1">
            <a:spLocks noGrp="1"/>
          </p:cNvSpPr>
          <p:nvPr>
            <p:ph type="body" idx="3"/>
          </p:nvPr>
        </p:nvSpPr>
        <p:spPr>
          <a:xfrm>
            <a:off x="6193369" y="1534585"/>
            <a:ext cx="5389033" cy="641349"/>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atin typeface="Arial"/>
                <a:ea typeface="Arial"/>
                <a:cs typeface="Arial"/>
                <a:sym typeface="Aria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5" name="Google Shape;125;p42"/>
          <p:cNvSpPr txBox="1">
            <a:spLocks noGrp="1"/>
          </p:cNvSpPr>
          <p:nvPr>
            <p:ph type="body" idx="4"/>
          </p:nvPr>
        </p:nvSpPr>
        <p:spPr>
          <a:xfrm>
            <a:off x="6193369" y="2175934"/>
            <a:ext cx="5389033" cy="39497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6" name="Google Shape;126;p42"/>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2"/>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2"/>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43"/>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43"/>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3"/>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3"/>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44"/>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4"/>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4"/>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8"/>
        <p:cNvGrpSpPr/>
        <p:nvPr/>
      </p:nvGrpSpPr>
      <p:grpSpPr>
        <a:xfrm>
          <a:off x="0" y="0"/>
          <a:ext cx="0" cy="0"/>
          <a:chOff x="0" y="0"/>
          <a:chExt cx="0" cy="0"/>
        </a:xfrm>
      </p:grpSpPr>
      <p:sp>
        <p:nvSpPr>
          <p:cNvPr id="139" name="Google Shape;139;p45"/>
          <p:cNvSpPr txBox="1">
            <a:spLocks noGrp="1"/>
          </p:cNvSpPr>
          <p:nvPr>
            <p:ph type="title"/>
          </p:nvPr>
        </p:nvSpPr>
        <p:spPr>
          <a:xfrm>
            <a:off x="609602" y="273053"/>
            <a:ext cx="4011084" cy="1162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FFFF"/>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45"/>
          <p:cNvSpPr txBox="1">
            <a:spLocks noGrp="1"/>
          </p:cNvSpPr>
          <p:nvPr>
            <p:ph type="body" idx="1"/>
          </p:nvPr>
        </p:nvSpPr>
        <p:spPr>
          <a:xfrm>
            <a:off x="4766733" y="273052"/>
            <a:ext cx="6815667" cy="585258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1" name="Google Shape;141;p45"/>
          <p:cNvSpPr txBox="1">
            <a:spLocks noGrp="1"/>
          </p:cNvSpPr>
          <p:nvPr>
            <p:ph type="body" idx="2"/>
          </p:nvPr>
        </p:nvSpPr>
        <p:spPr>
          <a:xfrm>
            <a:off x="609602" y="1435101"/>
            <a:ext cx="4011084" cy="469053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2" name="Google Shape;142;p45"/>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45"/>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5"/>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5CF65307-640F-4AE7-B0BE-50C709AD86C5}" type="datetimeFigureOut">
              <a:rPr lang="en-US" dirty="0"/>
              <a:t>9/17/2024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947058327"/>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5"/>
        <p:cNvGrpSpPr/>
        <p:nvPr/>
      </p:nvGrpSpPr>
      <p:grpSpPr>
        <a:xfrm>
          <a:off x="0" y="0"/>
          <a:ext cx="0" cy="0"/>
          <a:chOff x="0" y="0"/>
          <a:chExt cx="0" cy="0"/>
        </a:xfrm>
      </p:grpSpPr>
      <p:sp>
        <p:nvSpPr>
          <p:cNvPr id="146" name="Google Shape;146;p46"/>
          <p:cNvSpPr txBox="1">
            <a:spLocks noGrp="1"/>
          </p:cNvSpPr>
          <p:nvPr>
            <p:ph type="title"/>
          </p:nvPr>
        </p:nvSpPr>
        <p:spPr>
          <a:xfrm>
            <a:off x="2389717" y="4800601"/>
            <a:ext cx="7315200" cy="56726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FFFF"/>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46"/>
          <p:cNvSpPr>
            <a:spLocks noGrp="1"/>
          </p:cNvSpPr>
          <p:nvPr>
            <p:ph type="pic" idx="2"/>
          </p:nvPr>
        </p:nvSpPr>
        <p:spPr>
          <a:xfrm>
            <a:off x="2389717" y="613833"/>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8" name="Google Shape;148;p46"/>
          <p:cNvSpPr txBox="1">
            <a:spLocks noGrp="1"/>
          </p:cNvSpPr>
          <p:nvPr>
            <p:ph type="body" idx="1"/>
          </p:nvPr>
        </p:nvSpPr>
        <p:spPr>
          <a:xfrm>
            <a:off x="2389717" y="5367868"/>
            <a:ext cx="7315200" cy="80433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9" name="Google Shape;149;p46"/>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46"/>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46"/>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2"/>
        <p:cNvGrpSpPr/>
        <p:nvPr/>
      </p:nvGrpSpPr>
      <p:grpSpPr>
        <a:xfrm>
          <a:off x="0" y="0"/>
          <a:ext cx="0" cy="0"/>
          <a:chOff x="0" y="0"/>
          <a:chExt cx="0" cy="0"/>
        </a:xfrm>
      </p:grpSpPr>
      <p:sp>
        <p:nvSpPr>
          <p:cNvPr id="153" name="Google Shape;153;p47"/>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47"/>
          <p:cNvSpPr txBox="1">
            <a:spLocks noGrp="1"/>
          </p:cNvSpPr>
          <p:nvPr>
            <p:ph type="body" idx="1"/>
          </p:nvPr>
        </p:nvSpPr>
        <p:spPr>
          <a:xfrm rot="5400000">
            <a:off x="3833284" y="-1564647"/>
            <a:ext cx="452543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47"/>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47"/>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7"/>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8"/>
        <p:cNvGrpSpPr/>
        <p:nvPr/>
      </p:nvGrpSpPr>
      <p:grpSpPr>
        <a:xfrm>
          <a:off x="0" y="0"/>
          <a:ext cx="0" cy="0"/>
          <a:chOff x="0" y="0"/>
          <a:chExt cx="0" cy="0"/>
        </a:xfrm>
      </p:grpSpPr>
      <p:sp>
        <p:nvSpPr>
          <p:cNvPr id="159" name="Google Shape;159;p48"/>
          <p:cNvSpPr txBox="1">
            <a:spLocks noGrp="1"/>
          </p:cNvSpPr>
          <p:nvPr>
            <p:ph type="title"/>
          </p:nvPr>
        </p:nvSpPr>
        <p:spPr>
          <a:xfrm rot="5400000">
            <a:off x="7285568" y="1828800"/>
            <a:ext cx="5850467"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48"/>
          <p:cNvSpPr txBox="1">
            <a:spLocks noGrp="1"/>
          </p:cNvSpPr>
          <p:nvPr>
            <p:ph type="body" idx="1"/>
          </p:nvPr>
        </p:nvSpPr>
        <p:spPr>
          <a:xfrm rot="5400000">
            <a:off x="1697568" y="-812799"/>
            <a:ext cx="5850467"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1" name="Google Shape;161;p48"/>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48"/>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48"/>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4"/>
        <p:cNvGrpSpPr/>
        <p:nvPr/>
      </p:nvGrpSpPr>
      <p:grpSpPr>
        <a:xfrm>
          <a:off x="0" y="0"/>
          <a:ext cx="0" cy="0"/>
          <a:chOff x="0" y="0"/>
          <a:chExt cx="0" cy="0"/>
        </a:xfrm>
      </p:grpSpPr>
      <p:sp>
        <p:nvSpPr>
          <p:cNvPr id="165" name="Google Shape;165;p49"/>
          <p:cNvSpPr txBox="1">
            <a:spLocks noGrp="1"/>
          </p:cNvSpPr>
          <p:nvPr>
            <p:ph type="ctrTitle"/>
          </p:nvPr>
        </p:nvSpPr>
        <p:spPr>
          <a:xfrm>
            <a:off x="914400" y="2131486"/>
            <a:ext cx="10363200" cy="14689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4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320"/>
              </a:spcBef>
              <a:spcAft>
                <a:spcPts val="0"/>
              </a:spcAft>
              <a:buClr>
                <a:srgbClr val="888888"/>
              </a:buClr>
              <a:buSzPts val="1600"/>
              <a:buNone/>
              <a:defRPr>
                <a:solidFill>
                  <a:srgbClr val="888888"/>
                </a:solidFill>
              </a:defRPr>
            </a:lvl1pPr>
            <a:lvl2pPr lvl="1" algn="ctr">
              <a:spcBef>
                <a:spcPts val="320"/>
              </a:spcBef>
              <a:spcAft>
                <a:spcPts val="0"/>
              </a:spcAft>
              <a:buClr>
                <a:srgbClr val="888888"/>
              </a:buClr>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7" name="Google Shape;167;p49"/>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49"/>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49"/>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963084" y="4406901"/>
            <a:ext cx="10363200" cy="1363133"/>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963084" y="2906185"/>
            <a:ext cx="10363200" cy="1500716"/>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4"/>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4"/>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4"/>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35"/>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5"/>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
        <p:cNvGrpSpPr/>
        <p:nvPr/>
      </p:nvGrpSpPr>
      <p:grpSpPr>
        <a:xfrm>
          <a:off x="0" y="0"/>
          <a:ext cx="0" cy="0"/>
          <a:chOff x="0" y="0"/>
          <a:chExt cx="0" cy="0"/>
        </a:xfrm>
      </p:grpSpPr>
      <p:sp>
        <p:nvSpPr>
          <p:cNvPr id="42" name="Google Shape;42;p40"/>
          <p:cNvSpPr txBox="1">
            <a:spLocks noGrp="1"/>
          </p:cNvSpPr>
          <p:nvPr>
            <p:ph type="ctrTitle"/>
          </p:nvPr>
        </p:nvSpPr>
        <p:spPr>
          <a:xfrm>
            <a:off x="914400" y="2131486"/>
            <a:ext cx="10363200" cy="14689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4" name="Google Shape;44;p40"/>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0"/>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0"/>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7"/>
        <p:cNvGrpSpPr/>
        <p:nvPr/>
      </p:nvGrpSpPr>
      <p:grpSpPr>
        <a:xfrm>
          <a:off x="0" y="0"/>
          <a:ext cx="0" cy="0"/>
          <a:chOff x="0" y="0"/>
          <a:chExt cx="0" cy="0"/>
        </a:xfrm>
      </p:grpSpPr>
      <p:sp>
        <p:nvSpPr>
          <p:cNvPr id="48" name="Google Shape;48;p41"/>
          <p:cNvSpPr txBox="1">
            <a:spLocks noGrp="1"/>
          </p:cNvSpPr>
          <p:nvPr>
            <p:ph type="title"/>
          </p:nvPr>
        </p:nvSpPr>
        <p:spPr>
          <a:xfrm>
            <a:off x="2389717" y="4800601"/>
            <a:ext cx="7315200" cy="56726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1"/>
          <p:cNvSpPr>
            <a:spLocks noGrp="1"/>
          </p:cNvSpPr>
          <p:nvPr>
            <p:ph type="pic" idx="2"/>
          </p:nvPr>
        </p:nvSpPr>
        <p:spPr>
          <a:xfrm>
            <a:off x="2389717" y="613833"/>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41"/>
          <p:cNvSpPr txBox="1">
            <a:spLocks noGrp="1"/>
          </p:cNvSpPr>
          <p:nvPr>
            <p:ph type="body" idx="1"/>
          </p:nvPr>
        </p:nvSpPr>
        <p:spPr>
          <a:xfrm>
            <a:off x="2389717" y="5367868"/>
            <a:ext cx="7315200" cy="80433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1" name="Google Shape;51;p41"/>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50"/>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0"/>
          <p:cNvSpPr txBox="1">
            <a:spLocks noGrp="1"/>
          </p:cNvSpPr>
          <p:nvPr>
            <p:ph type="body" idx="1"/>
          </p:nvPr>
        </p:nvSpPr>
        <p:spPr>
          <a:xfrm>
            <a:off x="609600" y="1600202"/>
            <a:ext cx="10972800" cy="452543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50"/>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0"/>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0"/>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51"/>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1"/>
          <p:cNvSpPr txBox="1">
            <a:spLocks noGrp="1"/>
          </p:cNvSpPr>
          <p:nvPr>
            <p:ph type="body" idx="1"/>
          </p:nvPr>
        </p:nvSpPr>
        <p:spPr>
          <a:xfrm>
            <a:off x="609600" y="1600202"/>
            <a:ext cx="5384800" cy="452543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3" name="Google Shape;63;p51"/>
          <p:cNvSpPr txBox="1">
            <a:spLocks noGrp="1"/>
          </p:cNvSpPr>
          <p:nvPr>
            <p:ph type="body" idx="2"/>
          </p:nvPr>
        </p:nvSpPr>
        <p:spPr>
          <a:xfrm>
            <a:off x="6197600" y="1600202"/>
            <a:ext cx="5384800" cy="452543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4" name="Google Shape;64;p51"/>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1"/>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1"/>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F77EA1F9-1F0F-4C65-8F6E-9729B924AAAC}" type="datetimeFigureOut">
              <a:rPr lang="en-US" dirty="0"/>
              <a:t>9/17/2024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913106252"/>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52"/>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2"/>
          <p:cNvSpPr txBox="1">
            <a:spLocks noGrp="1"/>
          </p:cNvSpPr>
          <p:nvPr>
            <p:ph type="body" idx="1"/>
          </p:nvPr>
        </p:nvSpPr>
        <p:spPr>
          <a:xfrm>
            <a:off x="609600" y="1534585"/>
            <a:ext cx="5386917" cy="641349"/>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0" name="Google Shape;70;p52"/>
          <p:cNvSpPr txBox="1">
            <a:spLocks noGrp="1"/>
          </p:cNvSpPr>
          <p:nvPr>
            <p:ph type="body" idx="2"/>
          </p:nvPr>
        </p:nvSpPr>
        <p:spPr>
          <a:xfrm>
            <a:off x="609600" y="2175934"/>
            <a:ext cx="5386917" cy="39497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1" name="Google Shape;71;p52"/>
          <p:cNvSpPr txBox="1">
            <a:spLocks noGrp="1"/>
          </p:cNvSpPr>
          <p:nvPr>
            <p:ph type="body" idx="3"/>
          </p:nvPr>
        </p:nvSpPr>
        <p:spPr>
          <a:xfrm>
            <a:off x="6193369" y="1534585"/>
            <a:ext cx="5389033" cy="641349"/>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2" name="Google Shape;72;p52"/>
          <p:cNvSpPr txBox="1">
            <a:spLocks noGrp="1"/>
          </p:cNvSpPr>
          <p:nvPr>
            <p:ph type="body" idx="4"/>
          </p:nvPr>
        </p:nvSpPr>
        <p:spPr>
          <a:xfrm>
            <a:off x="6193369" y="2175934"/>
            <a:ext cx="5389033" cy="39497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3" name="Google Shape;73;p52"/>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2"/>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2"/>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53"/>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53"/>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3"/>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3"/>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54"/>
          <p:cNvSpPr txBox="1">
            <a:spLocks noGrp="1"/>
          </p:cNvSpPr>
          <p:nvPr>
            <p:ph type="title"/>
          </p:nvPr>
        </p:nvSpPr>
        <p:spPr>
          <a:xfrm>
            <a:off x="609602" y="273053"/>
            <a:ext cx="4011084" cy="1162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4"/>
          <p:cNvSpPr txBox="1">
            <a:spLocks noGrp="1"/>
          </p:cNvSpPr>
          <p:nvPr>
            <p:ph type="body" idx="1"/>
          </p:nvPr>
        </p:nvSpPr>
        <p:spPr>
          <a:xfrm>
            <a:off x="4766733" y="273052"/>
            <a:ext cx="6815667" cy="585258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84" name="Google Shape;84;p54"/>
          <p:cNvSpPr txBox="1">
            <a:spLocks noGrp="1"/>
          </p:cNvSpPr>
          <p:nvPr>
            <p:ph type="body" idx="2"/>
          </p:nvPr>
        </p:nvSpPr>
        <p:spPr>
          <a:xfrm>
            <a:off x="609602" y="1435101"/>
            <a:ext cx="4011084" cy="469053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5" name="Google Shape;85;p54"/>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4"/>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4"/>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55"/>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55"/>
          <p:cNvSpPr txBox="1">
            <a:spLocks noGrp="1"/>
          </p:cNvSpPr>
          <p:nvPr>
            <p:ph type="body" idx="1"/>
          </p:nvPr>
        </p:nvSpPr>
        <p:spPr>
          <a:xfrm rot="5400000">
            <a:off x="3833284" y="-1623483"/>
            <a:ext cx="452543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55"/>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5"/>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55"/>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56"/>
          <p:cNvSpPr txBox="1">
            <a:spLocks noGrp="1"/>
          </p:cNvSpPr>
          <p:nvPr>
            <p:ph type="title"/>
          </p:nvPr>
        </p:nvSpPr>
        <p:spPr>
          <a:xfrm rot="5400000">
            <a:off x="7285568" y="1828800"/>
            <a:ext cx="5850467"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56"/>
          <p:cNvSpPr txBox="1">
            <a:spLocks noGrp="1"/>
          </p:cNvSpPr>
          <p:nvPr>
            <p:ph type="body" idx="1"/>
          </p:nvPr>
        </p:nvSpPr>
        <p:spPr>
          <a:xfrm rot="5400000">
            <a:off x="1697568" y="-812799"/>
            <a:ext cx="5850467"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56"/>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6"/>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56"/>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202278E8-5F4B-47D5-A617-8CCDF75D6A33}" type="datetimeFigureOut">
              <a:rPr lang="en-US" dirty="0"/>
              <a:t>9/17/2024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412139796"/>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16AAFA52-7A21-407F-8339-40DF182D7460}" type="datetimeFigureOut">
              <a:rPr lang="en-US" dirty="0"/>
              <a:t>9/17/2024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774925793"/>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96770335-1C1A-4243-9BDD-9630C417D284}" type="datetimeFigureOut">
              <a:rPr lang="en-US" dirty="0"/>
              <a:t>9/17/2024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635141819"/>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141513F-8EBD-4612-96F4-CC3E309609AF}" type="datetimeFigureOut">
              <a:rPr lang="en-US" dirty="0"/>
              <a:t>9/17/2024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551267761"/>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6E6483A1-31A8-47A2-AB0A-53A7803D5EBF}" type="datetimeFigureOut">
              <a:rPr lang="en-US" dirty="0"/>
              <a:t>9/17/2024</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98073170"/>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noChangeAspect="1"/>
          </p:cNvSpPr>
          <p:nvPr>
            <p:ph type="pic" idx="1"/>
          </p:nvPr>
        </p:nvSpPr>
        <p:spPr>
          <a:xfrm>
            <a:off x="4965192" y="1161288"/>
            <a:ext cx="6729984" cy="4645152"/>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6D8810B9-2C7C-4CAF-99E2-617AE20BA331}" type="datetimeFigureOut">
              <a:rPr lang="en-US" dirty="0"/>
              <a:t>9/17/2024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235761390"/>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93E0A-5177-400C-87C9-C93AF466EC49}" type="datetimeFigureOut">
              <a:rPr lang="en-US" dirty="0"/>
              <a:t>9/17/2024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17615-2DB4-4DAA-9DE3-B2B689A846E0}" type="slidenum">
              <a:rPr lang="en-US" dirty="0"/>
              <a:t>‹#›</a:t>
            </a:fld>
            <a:endParaRPr lang="en-US"/>
          </a:p>
        </p:txBody>
      </p:sp>
    </p:spTree>
    <p:extLst>
      <p:ext uri="{BB962C8B-B14F-4D97-AF65-F5344CB8AC3E}">
        <p14:creationId xmlns:p14="http://schemas.microsoft.com/office/powerpoint/2010/main" val="101568047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1pPr>
            <a:lvl2pPr marL="914400" marR="0" lvl="1"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3pPr>
            <a:lvl4pPr marL="1828800" marR="0" lvl="3"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4pPr>
            <a:lvl5pPr marL="2286000" marR="0" lvl="4"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36"/>
          <p:cNvSpPr/>
          <p:nvPr/>
        </p:nvSpPr>
        <p:spPr>
          <a:xfrm>
            <a:off x="-45766" y="0"/>
            <a:ext cx="12237767" cy="1600200"/>
          </a:xfrm>
          <a:prstGeom prst="rect">
            <a:avLst/>
          </a:prstGeom>
          <a:solidFill>
            <a:srgbClr val="100E2F"/>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36"/>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FFFFFF"/>
              </a:buClr>
              <a:buSzPts val="4400"/>
              <a:buFont typeface="Arial"/>
              <a:buNone/>
              <a:defRPr sz="44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36"/>
          <p:cNvSpPr txBox="1">
            <a:spLocks noGrp="1"/>
          </p:cNvSpPr>
          <p:nvPr>
            <p:ph type="body" idx="1"/>
          </p:nvPr>
        </p:nvSpPr>
        <p:spPr>
          <a:xfrm>
            <a:off x="609600" y="1659038"/>
            <a:ext cx="10972800" cy="4525433"/>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36"/>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36"/>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36"/>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33"/>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33"/>
          <p:cNvSpPr txBox="1">
            <a:spLocks noGrp="1"/>
          </p:cNvSpPr>
          <p:nvPr>
            <p:ph type="body" idx="1"/>
          </p:nvPr>
        </p:nvSpPr>
        <p:spPr>
          <a:xfrm>
            <a:off x="609600" y="1600202"/>
            <a:ext cx="10972800" cy="452543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33"/>
          <p:cNvSpPr txBox="1">
            <a:spLocks noGrp="1"/>
          </p:cNvSpPr>
          <p:nvPr>
            <p:ph type="dt" idx="10"/>
          </p:nvPr>
        </p:nvSpPr>
        <p:spPr>
          <a:xfrm>
            <a:off x="609600" y="6356352"/>
            <a:ext cx="2844800" cy="36618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3"/>
          <p:cNvSpPr txBox="1">
            <a:spLocks noGrp="1"/>
          </p:cNvSpPr>
          <p:nvPr>
            <p:ph type="ftr" idx="11"/>
          </p:nvPr>
        </p:nvSpPr>
        <p:spPr>
          <a:xfrm>
            <a:off x="4165600" y="6356352"/>
            <a:ext cx="3860800" cy="36618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33"/>
          <p:cNvSpPr txBox="1">
            <a:spLocks noGrp="1"/>
          </p:cNvSpPr>
          <p:nvPr>
            <p:ph type="sldNum" idx="12"/>
          </p:nvPr>
        </p:nvSpPr>
        <p:spPr>
          <a:xfrm>
            <a:off x="8737600" y="6356352"/>
            <a:ext cx="2844800" cy="3661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www.ohmyachesandpains.info/2012/01/i-can-do-hard-things.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microsoft.com/office/2011/relationships/webextension" Target="../webextensions/webextension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microsoft.com/office/2011/relationships/webextension" Target="../webextensions/webextension5.xm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http://www.deborahdally.com/" TargetMode="External"/><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hyperlink" Target="https://www.managers.org.uk/insights/news/2015/july/difficult-workplace-conversations-the-best-strategies-for-managing-them" TargetMode="External"/><Relationship Id="rId5" Type="http://schemas.openxmlformats.org/officeDocument/2006/relationships/hyperlink" Target="https://www.porchlightbooks.com/globalassets/changethis/187--april-2020/pdfs/187.02.psychologicalsafety.pdf" TargetMode="External"/><Relationship Id="rId4" Type="http://schemas.openxmlformats.org/officeDocument/2006/relationships/hyperlink" Target="https://eye.hms.harvard.edu/files/eye/files/difficult-conversations-summary.pdf" TargetMode="External"/></Relationships>
</file>

<file path=ppt/slides/_rels/slide3.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11/relationships/webextension" Target="../webextensions/webextension3.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9EFEF7-8989-28C8-A9D7-7839DE4FA6E1}"/>
              </a:ext>
            </a:extLst>
          </p:cNvPr>
          <p:cNvSpPr txBox="1">
            <a:spLocks noGrp="1"/>
          </p:cNvSpPr>
          <p:nvPr>
            <p:ph type="title" idx="4294967295"/>
          </p:nvPr>
        </p:nvSpPr>
        <p:spPr>
          <a:xfrm>
            <a:off x="465081" y="427836"/>
            <a:ext cx="10967297" cy="14490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chemeClr val="dk1"/>
              </a:buClr>
              <a:buSzPts val="1800"/>
              <a:buFont typeface="Arial"/>
              <a:buNone/>
              <a:tabLst/>
              <a:defRPr/>
            </a:pPr>
            <a:r>
              <a:rPr kumimoji="0" lang="en-US" sz="3800" b="1" i="0" u="none" strike="noStrike" kern="0" cap="none" spc="0" normalizeH="0" baseline="0" noProof="0" dirty="0">
                <a:ln>
                  <a:noFill/>
                </a:ln>
                <a:solidFill>
                  <a:schemeClr val="bg2">
                    <a:lumMod val="60000"/>
                    <a:lumOff val="40000"/>
                  </a:schemeClr>
                </a:solidFill>
                <a:effectLst/>
                <a:uLnTx/>
                <a:uFillTx/>
                <a:latin typeface="Arial"/>
                <a:ea typeface="Arial"/>
                <a:cs typeface="Arial"/>
                <a:sym typeface="Arial"/>
              </a:rPr>
              <a:t>"How to Have Effective Conversations About Difficult Things in Graduate School and Beyond"</a:t>
            </a:r>
            <a:endParaRPr kumimoji="0" lang="en-US" sz="3800" b="0" i="0" u="none" strike="noStrike" kern="0" cap="none" spc="0" normalizeH="0" baseline="0" noProof="0" dirty="0">
              <a:ln>
                <a:noFill/>
              </a:ln>
              <a:solidFill>
                <a:schemeClr val="bg2">
                  <a:lumMod val="60000"/>
                  <a:lumOff val="40000"/>
                </a:schemeClr>
              </a:solidFill>
              <a:effectLst/>
              <a:uLnTx/>
              <a:uFillTx/>
              <a:latin typeface="Arial"/>
              <a:ea typeface="Arial"/>
              <a:cs typeface="Arial"/>
              <a:sym typeface="Arial"/>
            </a:endParaRPr>
          </a:p>
        </p:txBody>
      </p:sp>
      <p:sp>
        <p:nvSpPr>
          <p:cNvPr id="7" name="Subtitle 2">
            <a:extLst>
              <a:ext uri="{FF2B5EF4-FFF2-40B4-BE49-F238E27FC236}">
                <a16:creationId xmlns:a16="http://schemas.microsoft.com/office/drawing/2014/main" id="{621F93D2-4EE9-C8C2-A344-2B803B2E04C4}"/>
              </a:ext>
            </a:extLst>
          </p:cNvPr>
          <p:cNvSpPr txBox="1">
            <a:spLocks/>
          </p:cNvSpPr>
          <p:nvPr/>
        </p:nvSpPr>
        <p:spPr>
          <a:xfrm>
            <a:off x="1459397" y="2273585"/>
            <a:ext cx="5913490" cy="2950762"/>
          </a:xfrm>
          <a:prstGeom prst="rect">
            <a:avLst/>
          </a:prstGeom>
          <a:noFill/>
          <a:ln>
            <a:solidFill>
              <a:srgbClr val="4472C4"/>
            </a:solid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rgbClr val="595959"/>
              </a:buClr>
              <a:buSzPts val="1800"/>
              <a:buFont typeface="Arial"/>
              <a:buChar char="•"/>
              <a:defRPr sz="1600" b="0" i="0" u="none" strike="noStrike" cap="none">
                <a:solidFill>
                  <a:srgbClr val="595959"/>
                </a:solidFill>
                <a:latin typeface="Arial"/>
                <a:ea typeface="Arial"/>
                <a:cs typeface="Arial"/>
                <a:sym typeface="Arial"/>
              </a:defRPr>
            </a:lvl1pPr>
            <a:lvl2pPr marL="914400" marR="0" lvl="1" indent="-342900" algn="l" rtl="0">
              <a:lnSpc>
                <a:spcPct val="100000"/>
              </a:lnSpc>
              <a:spcBef>
                <a:spcPts val="360"/>
              </a:spcBef>
              <a:spcAft>
                <a:spcPts val="0"/>
              </a:spcAft>
              <a:buClr>
                <a:srgbClr val="595959"/>
              </a:buClr>
              <a:buSzPts val="1800"/>
              <a:buFont typeface="Arial"/>
              <a:buChar char="–"/>
              <a:defRPr sz="1600" b="0" i="0" u="none" strike="noStrike" cap="none">
                <a:solidFill>
                  <a:srgbClr val="595959"/>
                </a:solidFill>
                <a:latin typeface="Arial"/>
                <a:ea typeface="Arial"/>
                <a:cs typeface="Arial"/>
                <a:sym typeface="Arial"/>
              </a:defRPr>
            </a:lvl2pPr>
            <a:lvl3pPr marL="1371600" marR="0" lvl="2" indent="-342900" algn="l" rtl="0">
              <a:lnSpc>
                <a:spcPct val="100000"/>
              </a:lnSpc>
              <a:spcBef>
                <a:spcPts val="360"/>
              </a:spcBef>
              <a:spcAft>
                <a:spcPts val="0"/>
              </a:spcAft>
              <a:buClr>
                <a:srgbClr val="595959"/>
              </a:buClr>
              <a:buSzPts val="1800"/>
              <a:buFont typeface="Arial"/>
              <a:buChar char="•"/>
              <a:defRPr sz="1600" b="0" i="0" u="none" strike="noStrike" cap="none">
                <a:solidFill>
                  <a:srgbClr val="595959"/>
                </a:solidFill>
                <a:latin typeface="Arial"/>
                <a:ea typeface="Arial"/>
                <a:cs typeface="Arial"/>
                <a:sym typeface="Arial"/>
              </a:defRPr>
            </a:lvl3pPr>
            <a:lvl4pPr marL="1828800" marR="0" lvl="3" indent="-342900" algn="l" rtl="0">
              <a:lnSpc>
                <a:spcPct val="100000"/>
              </a:lnSpc>
              <a:spcBef>
                <a:spcPts val="360"/>
              </a:spcBef>
              <a:spcAft>
                <a:spcPts val="0"/>
              </a:spcAft>
              <a:buClr>
                <a:srgbClr val="595959"/>
              </a:buClr>
              <a:buSzPts val="1800"/>
              <a:buFont typeface="Arial"/>
              <a:buChar char="–"/>
              <a:defRPr sz="1600" b="0" i="0" u="none" strike="noStrike" cap="none">
                <a:solidFill>
                  <a:srgbClr val="595959"/>
                </a:solidFill>
                <a:latin typeface="Arial"/>
                <a:ea typeface="Arial"/>
                <a:cs typeface="Arial"/>
                <a:sym typeface="Arial"/>
              </a:defRPr>
            </a:lvl4pPr>
            <a:lvl5pPr marL="2286000" marR="0" lvl="4" indent="-342900" algn="l" rtl="0">
              <a:lnSpc>
                <a:spcPct val="100000"/>
              </a:lnSpc>
              <a:spcBef>
                <a:spcPts val="360"/>
              </a:spcBef>
              <a:spcAft>
                <a:spcPts val="0"/>
              </a:spcAft>
              <a:buClr>
                <a:srgbClr val="595959"/>
              </a:buClr>
              <a:buSzPts val="1800"/>
              <a:buFont typeface="Arial"/>
              <a:buChar char="»"/>
              <a:defRPr sz="1600" b="0" i="0" u="none" strike="noStrike" cap="none">
                <a:solidFill>
                  <a:srgbClr val="595959"/>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lgn="ctr">
              <a:buNone/>
            </a:pPr>
            <a:r>
              <a:rPr lang="en-US" sz="2000" b="1" kern="0">
                <a:solidFill>
                  <a:schemeClr val="tx1"/>
                </a:solidFill>
              </a:rPr>
              <a:t>Timely Topics Series, September 18, 2024</a:t>
            </a:r>
          </a:p>
          <a:p>
            <a:pPr marL="571500" lvl="1" indent="0" algn="ctr">
              <a:buNone/>
            </a:pPr>
            <a:endParaRPr lang="en-US" sz="2000" b="1" kern="0">
              <a:solidFill>
                <a:schemeClr val="tx1"/>
              </a:solidFill>
            </a:endParaRPr>
          </a:p>
          <a:p>
            <a:pPr marL="571500" lvl="1" indent="0" algn="ctr">
              <a:buNone/>
            </a:pPr>
            <a:r>
              <a:rPr lang="en-US" sz="2000" b="1" kern="0">
                <a:solidFill>
                  <a:schemeClr val="tx1"/>
                </a:solidFill>
              </a:rPr>
              <a:t>Cinnamon Adams</a:t>
            </a:r>
            <a:r>
              <a:rPr lang="en-US" sz="2000" kern="0">
                <a:solidFill>
                  <a:schemeClr val="tx1"/>
                </a:solidFill>
              </a:rPr>
              <a:t>,</a:t>
            </a:r>
            <a:endParaRPr lang="en-US" sz="2000">
              <a:solidFill>
                <a:schemeClr val="tx1"/>
              </a:solidFill>
            </a:endParaRPr>
          </a:p>
          <a:p>
            <a:pPr marL="571500" lvl="1" indent="0" algn="ctr">
              <a:buNone/>
            </a:pPr>
            <a:r>
              <a:rPr lang="en-US" sz="2000" kern="0">
                <a:solidFill>
                  <a:schemeClr val="tx1"/>
                </a:solidFill>
              </a:rPr>
              <a:t>University Ombuds</a:t>
            </a:r>
            <a:endParaRPr lang="en-US" sz="2000">
              <a:solidFill>
                <a:schemeClr val="tx1"/>
              </a:solidFill>
            </a:endParaRPr>
          </a:p>
          <a:p>
            <a:pPr marL="571500" lvl="1" indent="0" algn="ctr">
              <a:buNone/>
            </a:pPr>
            <a:r>
              <a:rPr lang="en-US" sz="2000" b="1" kern="0">
                <a:solidFill>
                  <a:schemeClr val="tx1"/>
                </a:solidFill>
              </a:rPr>
              <a:t>Kimberly Curry</a:t>
            </a:r>
            <a:r>
              <a:rPr lang="en-US" sz="2000" kern="0">
                <a:solidFill>
                  <a:schemeClr val="tx1"/>
                </a:solidFill>
              </a:rPr>
              <a:t>,</a:t>
            </a:r>
            <a:endParaRPr lang="en-US" sz="2000">
              <a:solidFill>
                <a:schemeClr val="tx1"/>
              </a:solidFill>
            </a:endParaRPr>
          </a:p>
          <a:p>
            <a:pPr marL="571500" lvl="1" indent="0" algn="ctr">
              <a:buNone/>
            </a:pPr>
            <a:r>
              <a:rPr lang="en-US" sz="2000" kern="0">
                <a:solidFill>
                  <a:schemeClr val="tx1"/>
                </a:solidFill>
              </a:rPr>
              <a:t>Director of Graduate Student and Postdoctoral Support</a:t>
            </a:r>
            <a:endParaRPr lang="en-US" sz="2000">
              <a:solidFill>
                <a:schemeClr val="tx1"/>
              </a:solidFill>
            </a:endParaRPr>
          </a:p>
        </p:txBody>
      </p:sp>
      <p:pic>
        <p:nvPicPr>
          <p:cNvPr id="9" name="Picture 8" descr="I can do HARD things!">
            <a:extLst>
              <a:ext uri="{FF2B5EF4-FFF2-40B4-BE49-F238E27FC236}">
                <a16:creationId xmlns:a16="http://schemas.microsoft.com/office/drawing/2014/main" id="{119F4B5B-21D0-B091-B33A-4A04958BF6F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29551" y="2124901"/>
            <a:ext cx="3456528" cy="2616226"/>
          </a:xfrm>
          <a:prstGeom prst="rect">
            <a:avLst/>
          </a:prstGeom>
          <a:noFill/>
        </p:spPr>
      </p:pic>
    </p:spTree>
    <p:extLst>
      <p:ext uri="{BB962C8B-B14F-4D97-AF65-F5344CB8AC3E}">
        <p14:creationId xmlns:p14="http://schemas.microsoft.com/office/powerpoint/2010/main" val="344403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8"/>
          <p:cNvSpPr txBox="1">
            <a:spLocks noGrp="1"/>
          </p:cNvSpPr>
          <p:nvPr>
            <p:ph type="title" idx="4294967295"/>
          </p:nvPr>
        </p:nvSpPr>
        <p:spPr>
          <a:xfrm>
            <a:off x="2250281" y="405606"/>
            <a:ext cx="8229600" cy="1143000"/>
          </a:xfrm>
          <a:prstGeom prst="rect">
            <a:avLst/>
          </a:prstGeom>
          <a:noFill/>
          <a:ln>
            <a:noFill/>
          </a:ln>
          <a:effectLst>
            <a:outerShdw blurRad="63500" dist="38100" dir="2700000">
              <a:srgbClr val="000000">
                <a:alpha val="40000"/>
              </a:srgbClr>
            </a:outerShdw>
          </a:effectLst>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US" sz="4800" dirty="0"/>
              <a:t>Reasons for stress and anxiety</a:t>
            </a:r>
            <a:endParaRPr sz="4800" dirty="0"/>
          </a:p>
        </p:txBody>
      </p:sp>
      <p:grpSp>
        <p:nvGrpSpPr>
          <p:cNvPr id="247" name="Google Shape;247;p8" descr="What are the five main causes of fear?&#10;&#10;Not knowing how the other person will respond - 43%.&#10;Not being able to get a point across clearly - 31%.&#10;Being in a confrontational situation - 29%.&#10;Getting upset or emotional - 29%.&#10;The other person getting upset or emotional - 21%."/>
          <p:cNvGrpSpPr/>
          <p:nvPr/>
        </p:nvGrpSpPr>
        <p:grpSpPr>
          <a:xfrm>
            <a:off x="1524000" y="1802297"/>
            <a:ext cx="8958470" cy="4573729"/>
            <a:chOff x="0" y="0"/>
            <a:chExt cx="8958470" cy="4573729"/>
          </a:xfrm>
        </p:grpSpPr>
        <p:cxnSp>
          <p:nvCxnSpPr>
            <p:cNvPr id="248" name="Google Shape;248;p8"/>
            <p:cNvCxnSpPr/>
            <p:nvPr/>
          </p:nvCxnSpPr>
          <p:spPr>
            <a:xfrm>
              <a:off x="0" y="0"/>
              <a:ext cx="8958470"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249" name="Google Shape;249;p8"/>
            <p:cNvSpPr/>
            <p:nvPr/>
          </p:nvSpPr>
          <p:spPr>
            <a:xfrm>
              <a:off x="0" y="0"/>
              <a:ext cx="1791694" cy="45737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0" name="Google Shape;250;p8"/>
            <p:cNvSpPr txBox="1"/>
            <p:nvPr/>
          </p:nvSpPr>
          <p:spPr>
            <a:xfrm>
              <a:off x="0" y="0"/>
              <a:ext cx="1791694" cy="4573729"/>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None/>
              </a:pPr>
              <a:r>
                <a:rPr lang="en-US" sz="3700" b="1">
                  <a:solidFill>
                    <a:schemeClr val="dk1"/>
                  </a:solidFill>
                  <a:latin typeface="Calibri"/>
                  <a:ea typeface="Calibri"/>
                  <a:cs typeface="Calibri"/>
                  <a:sym typeface="Calibri"/>
                </a:rPr>
                <a:t>WHAT ARE THE FIVE MAIN CAUSES OF FEAR?</a:t>
              </a:r>
              <a:endParaRPr sz="3700">
                <a:solidFill>
                  <a:schemeClr val="dk1"/>
                </a:solidFill>
                <a:latin typeface="Calibri"/>
                <a:ea typeface="Calibri"/>
                <a:cs typeface="Calibri"/>
                <a:sym typeface="Calibri"/>
              </a:endParaRPr>
            </a:p>
          </p:txBody>
        </p:sp>
        <p:sp>
          <p:nvSpPr>
            <p:cNvPr id="251" name="Google Shape;251;p8"/>
            <p:cNvSpPr/>
            <p:nvPr/>
          </p:nvSpPr>
          <p:spPr>
            <a:xfrm>
              <a:off x="1926071" y="43102"/>
              <a:ext cx="7032398" cy="8620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2" name="Google Shape;252;p8"/>
            <p:cNvSpPr txBox="1"/>
            <p:nvPr/>
          </p:nvSpPr>
          <p:spPr>
            <a:xfrm>
              <a:off x="1926071" y="43102"/>
              <a:ext cx="7032398" cy="86204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2400">
                  <a:solidFill>
                    <a:schemeClr val="dk1"/>
                  </a:solidFill>
                  <a:latin typeface="Calibri"/>
                  <a:ea typeface="Calibri"/>
                  <a:cs typeface="Calibri"/>
                  <a:sym typeface="Calibri"/>
                </a:rPr>
                <a:t>Not knowing how the other person will respond – 43%</a:t>
              </a:r>
              <a:endParaRPr sz="2400">
                <a:solidFill>
                  <a:schemeClr val="dk1"/>
                </a:solidFill>
                <a:latin typeface="Calibri"/>
                <a:ea typeface="Calibri"/>
                <a:cs typeface="Calibri"/>
                <a:sym typeface="Calibri"/>
              </a:endParaRPr>
            </a:p>
          </p:txBody>
        </p:sp>
        <p:cxnSp>
          <p:nvCxnSpPr>
            <p:cNvPr id="253" name="Google Shape;253;p8"/>
            <p:cNvCxnSpPr/>
            <p:nvPr/>
          </p:nvCxnSpPr>
          <p:spPr>
            <a:xfrm>
              <a:off x="1791694" y="905142"/>
              <a:ext cx="7166776" cy="0"/>
            </a:xfrm>
            <a:prstGeom prst="straightConnector1">
              <a:avLst/>
            </a:prstGeom>
            <a:solidFill>
              <a:schemeClr val="accent1"/>
            </a:solidFill>
            <a:ln w="25400" cap="flat" cmpd="sng">
              <a:solidFill>
                <a:srgbClr val="C0CCE1"/>
              </a:solidFill>
              <a:prstDash val="solid"/>
              <a:round/>
              <a:headEnd type="none" w="sm" len="sm"/>
              <a:tailEnd type="none" w="sm" len="sm"/>
            </a:ln>
          </p:spPr>
        </p:cxnSp>
        <p:sp>
          <p:nvSpPr>
            <p:cNvPr id="254" name="Google Shape;254;p8"/>
            <p:cNvSpPr/>
            <p:nvPr/>
          </p:nvSpPr>
          <p:spPr>
            <a:xfrm>
              <a:off x="1926071" y="948244"/>
              <a:ext cx="7032398" cy="8620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5" name="Google Shape;255;p8"/>
            <p:cNvSpPr txBox="1"/>
            <p:nvPr/>
          </p:nvSpPr>
          <p:spPr>
            <a:xfrm>
              <a:off x="1926071" y="948244"/>
              <a:ext cx="7032398" cy="86204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2400">
                  <a:solidFill>
                    <a:schemeClr val="dk1"/>
                  </a:solidFill>
                  <a:latin typeface="Calibri"/>
                  <a:ea typeface="Calibri"/>
                  <a:cs typeface="Calibri"/>
                  <a:sym typeface="Calibri"/>
                </a:rPr>
                <a:t>Not being able to get a point across clearly – 31%</a:t>
              </a:r>
              <a:endParaRPr sz="2400">
                <a:solidFill>
                  <a:schemeClr val="dk1"/>
                </a:solidFill>
                <a:latin typeface="Calibri"/>
                <a:ea typeface="Calibri"/>
                <a:cs typeface="Calibri"/>
                <a:sym typeface="Calibri"/>
              </a:endParaRPr>
            </a:p>
          </p:txBody>
        </p:sp>
        <p:cxnSp>
          <p:nvCxnSpPr>
            <p:cNvPr id="256" name="Google Shape;256;p8"/>
            <p:cNvCxnSpPr/>
            <p:nvPr/>
          </p:nvCxnSpPr>
          <p:spPr>
            <a:xfrm>
              <a:off x="1791694" y="1810285"/>
              <a:ext cx="7166776" cy="0"/>
            </a:xfrm>
            <a:prstGeom prst="straightConnector1">
              <a:avLst/>
            </a:prstGeom>
            <a:solidFill>
              <a:schemeClr val="accent1"/>
            </a:solidFill>
            <a:ln w="25400" cap="flat" cmpd="sng">
              <a:solidFill>
                <a:srgbClr val="C0CCE1"/>
              </a:solidFill>
              <a:prstDash val="solid"/>
              <a:round/>
              <a:headEnd type="none" w="sm" len="sm"/>
              <a:tailEnd type="none" w="sm" len="sm"/>
            </a:ln>
          </p:spPr>
        </p:cxnSp>
        <p:sp>
          <p:nvSpPr>
            <p:cNvPr id="257" name="Google Shape;257;p8"/>
            <p:cNvSpPr/>
            <p:nvPr/>
          </p:nvSpPr>
          <p:spPr>
            <a:xfrm>
              <a:off x="1926071" y="1853387"/>
              <a:ext cx="7032398" cy="8620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8" name="Google Shape;258;p8"/>
            <p:cNvSpPr txBox="1"/>
            <p:nvPr/>
          </p:nvSpPr>
          <p:spPr>
            <a:xfrm>
              <a:off x="1926071" y="1853387"/>
              <a:ext cx="7032398" cy="86204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2400">
                  <a:solidFill>
                    <a:schemeClr val="dk1"/>
                  </a:solidFill>
                  <a:latin typeface="Calibri"/>
                  <a:ea typeface="Calibri"/>
                  <a:cs typeface="Calibri"/>
                  <a:sym typeface="Calibri"/>
                </a:rPr>
                <a:t>Being in a confrontational situation – 29%</a:t>
              </a:r>
              <a:endParaRPr sz="2400">
                <a:solidFill>
                  <a:schemeClr val="dk1"/>
                </a:solidFill>
                <a:latin typeface="Calibri"/>
                <a:ea typeface="Calibri"/>
                <a:cs typeface="Calibri"/>
                <a:sym typeface="Calibri"/>
              </a:endParaRPr>
            </a:p>
          </p:txBody>
        </p:sp>
        <p:cxnSp>
          <p:nvCxnSpPr>
            <p:cNvPr id="259" name="Google Shape;259;p8"/>
            <p:cNvCxnSpPr/>
            <p:nvPr/>
          </p:nvCxnSpPr>
          <p:spPr>
            <a:xfrm>
              <a:off x="1791694" y="2715428"/>
              <a:ext cx="7166776" cy="0"/>
            </a:xfrm>
            <a:prstGeom prst="straightConnector1">
              <a:avLst/>
            </a:prstGeom>
            <a:solidFill>
              <a:schemeClr val="accent1"/>
            </a:solidFill>
            <a:ln w="25400" cap="flat" cmpd="sng">
              <a:solidFill>
                <a:srgbClr val="C0CCE1"/>
              </a:solidFill>
              <a:prstDash val="solid"/>
              <a:round/>
              <a:headEnd type="none" w="sm" len="sm"/>
              <a:tailEnd type="none" w="sm" len="sm"/>
            </a:ln>
          </p:spPr>
        </p:cxnSp>
        <p:sp>
          <p:nvSpPr>
            <p:cNvPr id="260" name="Google Shape;260;p8"/>
            <p:cNvSpPr/>
            <p:nvPr/>
          </p:nvSpPr>
          <p:spPr>
            <a:xfrm>
              <a:off x="1926071" y="2758530"/>
              <a:ext cx="7032398" cy="8620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1" name="Google Shape;261;p8"/>
            <p:cNvSpPr txBox="1"/>
            <p:nvPr/>
          </p:nvSpPr>
          <p:spPr>
            <a:xfrm>
              <a:off x="1926071" y="2758530"/>
              <a:ext cx="7032398" cy="86204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2400">
                  <a:solidFill>
                    <a:schemeClr val="dk1"/>
                  </a:solidFill>
                  <a:latin typeface="Calibri"/>
                  <a:ea typeface="Calibri"/>
                  <a:cs typeface="Calibri"/>
                  <a:sym typeface="Calibri"/>
                </a:rPr>
                <a:t>Getting upset or emotional – 29%</a:t>
              </a:r>
              <a:endParaRPr sz="2400">
                <a:solidFill>
                  <a:schemeClr val="dk1"/>
                </a:solidFill>
                <a:latin typeface="Calibri"/>
                <a:ea typeface="Calibri"/>
                <a:cs typeface="Calibri"/>
                <a:sym typeface="Calibri"/>
              </a:endParaRPr>
            </a:p>
          </p:txBody>
        </p:sp>
        <p:cxnSp>
          <p:nvCxnSpPr>
            <p:cNvPr id="262" name="Google Shape;262;p8"/>
            <p:cNvCxnSpPr/>
            <p:nvPr/>
          </p:nvCxnSpPr>
          <p:spPr>
            <a:xfrm>
              <a:off x="1791694" y="3620571"/>
              <a:ext cx="7166776" cy="0"/>
            </a:xfrm>
            <a:prstGeom prst="straightConnector1">
              <a:avLst/>
            </a:prstGeom>
            <a:solidFill>
              <a:schemeClr val="accent1"/>
            </a:solidFill>
            <a:ln w="25400" cap="flat" cmpd="sng">
              <a:solidFill>
                <a:srgbClr val="C0CCE1"/>
              </a:solidFill>
              <a:prstDash val="solid"/>
              <a:round/>
              <a:headEnd type="none" w="sm" len="sm"/>
              <a:tailEnd type="none" w="sm" len="sm"/>
            </a:ln>
          </p:spPr>
        </p:cxnSp>
        <p:sp>
          <p:nvSpPr>
            <p:cNvPr id="263" name="Google Shape;263;p8"/>
            <p:cNvSpPr/>
            <p:nvPr/>
          </p:nvSpPr>
          <p:spPr>
            <a:xfrm>
              <a:off x="1926071" y="3663673"/>
              <a:ext cx="7032398" cy="8620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4" name="Google Shape;264;p8"/>
            <p:cNvSpPr txBox="1"/>
            <p:nvPr/>
          </p:nvSpPr>
          <p:spPr>
            <a:xfrm>
              <a:off x="1926071" y="3663673"/>
              <a:ext cx="7032398" cy="86204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2400">
                  <a:solidFill>
                    <a:schemeClr val="dk1"/>
                  </a:solidFill>
                  <a:latin typeface="Calibri"/>
                  <a:ea typeface="Calibri"/>
                  <a:cs typeface="Calibri"/>
                  <a:sym typeface="Calibri"/>
                </a:rPr>
                <a:t>The other person getting upset or emotional – 21%</a:t>
              </a:r>
              <a:endParaRPr sz="2400">
                <a:solidFill>
                  <a:schemeClr val="dk1"/>
                </a:solidFill>
                <a:latin typeface="Calibri"/>
                <a:ea typeface="Calibri"/>
                <a:cs typeface="Calibri"/>
                <a:sym typeface="Calibri"/>
              </a:endParaRPr>
            </a:p>
          </p:txBody>
        </p:sp>
        <p:cxnSp>
          <p:nvCxnSpPr>
            <p:cNvPr id="265" name="Google Shape;265;p8"/>
            <p:cNvCxnSpPr/>
            <p:nvPr/>
          </p:nvCxnSpPr>
          <p:spPr>
            <a:xfrm>
              <a:off x="1791694" y="4525713"/>
              <a:ext cx="7166776" cy="0"/>
            </a:xfrm>
            <a:prstGeom prst="straightConnector1">
              <a:avLst/>
            </a:prstGeom>
            <a:solidFill>
              <a:schemeClr val="accent1"/>
            </a:solidFill>
            <a:ln w="25400" cap="flat" cmpd="sng">
              <a:solidFill>
                <a:srgbClr val="C0CCE1"/>
              </a:solidFill>
              <a:prstDash val="solid"/>
              <a:round/>
              <a:headEnd type="none" w="sm" len="sm"/>
              <a:tailEnd type="none" w="sm" len="sm"/>
            </a:ln>
          </p:spPr>
        </p:cxnSp>
      </p:grpSp>
      <p:sp>
        <p:nvSpPr>
          <p:cNvPr id="266" name="Google Shape;266;p8"/>
          <p:cNvSpPr txBox="1"/>
          <p:nvPr/>
        </p:nvSpPr>
        <p:spPr>
          <a:xfrm>
            <a:off x="9442420" y="6383679"/>
            <a:ext cx="25046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(Scott 2015) CMI Study</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804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4DA8-BA39-3453-9FAA-27C6B856D30B}"/>
              </a:ext>
            </a:extLst>
          </p:cNvPr>
          <p:cNvSpPr>
            <a:spLocks noGrp="1"/>
          </p:cNvSpPr>
          <p:nvPr>
            <p:ph type="title"/>
          </p:nvPr>
        </p:nvSpPr>
        <p:spPr/>
        <p:txBody>
          <a:bodyPr>
            <a:normAutofit fontScale="90000"/>
          </a:bodyPr>
          <a:lstStyle/>
          <a:p>
            <a:r>
              <a:rPr lang="en-US" dirty="0"/>
              <a:t>What tools have you found useful in navigating these types of conversations?</a:t>
            </a:r>
          </a:p>
        </p:txBody>
      </p:sp>
      <p:sp>
        <p:nvSpPr>
          <p:cNvPr id="3" name="Content Placeholder 2">
            <a:extLst>
              <a:ext uri="{FF2B5EF4-FFF2-40B4-BE49-F238E27FC236}">
                <a16:creationId xmlns:a16="http://schemas.microsoft.com/office/drawing/2014/main" id="{6F317A68-A67C-D3CE-BC45-01C1D62DCEB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7E26F992-8C6B-0644-422A-E088E9FCBC1E}"/>
              </a:ext>
            </a:extLst>
          </p:cNvPr>
          <p:cNvSpPr>
            <a:spLocks noGrp="1"/>
          </p:cNvSpPr>
          <p:nvPr>
            <p:ph sz="half" idx="2"/>
          </p:nvPr>
        </p:nvSpPr>
        <p:spPr/>
        <p:txBody>
          <a:bodyPr/>
          <a:lstStyle/>
          <a:p>
            <a:endParaRPr lang="en-US"/>
          </a:p>
        </p:txBody>
      </p:sp>
      <p:sp>
        <p:nvSpPr>
          <p:cNvPr id="5" name="Date Placeholder 4">
            <a:extLst>
              <a:ext uri="{FF2B5EF4-FFF2-40B4-BE49-F238E27FC236}">
                <a16:creationId xmlns:a16="http://schemas.microsoft.com/office/drawing/2014/main" id="{4FE65CDC-1A2B-68A7-AAC1-4F3E6CDEE605}"/>
              </a:ext>
            </a:extLst>
          </p:cNvPr>
          <p:cNvSpPr>
            <a:spLocks noGrp="1"/>
          </p:cNvSpPr>
          <p:nvPr>
            <p:ph type="dt" sz="half" idx="10"/>
          </p:nvPr>
        </p:nvSpPr>
        <p:spPr/>
        <p:txBody>
          <a:bodyPr/>
          <a:lstStyle/>
          <a:p>
            <a:fld id="{FB51399E-86CA-4718-ABFE-F8E43B47DA0E}" type="datetime1">
              <a:rPr lang="en-US"/>
              <a:t>9/17/2024</a:t>
            </a:fld>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Object 6">
                <a:extLst>
                  <a:ext uri="{FF2B5EF4-FFF2-40B4-BE49-F238E27FC236}">
                    <a16:creationId xmlns:a16="http://schemas.microsoft.com/office/drawing/2014/main" id="{EE502A0A-D6D9-F785-BDB0-EF3364E62CF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56714661"/>
                  </p:ext>
                </p:extLst>
              </p:nvPr>
            </p:nvGraphicFramePr>
            <p:xfrm>
              <a:off x="738188" y="416719"/>
              <a:ext cx="10715624" cy="6024562"/>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7" name="Object 6">
                <a:extLst>
                  <a:ext uri="{FF2B5EF4-FFF2-40B4-BE49-F238E27FC236}">
                    <a16:creationId xmlns:a16="http://schemas.microsoft.com/office/drawing/2014/main" id="{EE502A0A-D6D9-F785-BDB0-EF3364E62C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738188" y="416719"/>
                <a:ext cx="10715624" cy="6024562"/>
              </a:xfrm>
              <a:prstGeom prst="rect">
                <a:avLst/>
              </a:prstGeom>
            </p:spPr>
          </p:pic>
        </mc:Fallback>
      </mc:AlternateContent>
    </p:spTree>
    <p:extLst>
      <p:ext uri="{BB962C8B-B14F-4D97-AF65-F5344CB8AC3E}">
        <p14:creationId xmlns:p14="http://schemas.microsoft.com/office/powerpoint/2010/main" val="404830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AEDB-C260-E788-5DF3-B3BEA692867C}"/>
              </a:ext>
            </a:extLst>
          </p:cNvPr>
          <p:cNvSpPr>
            <a:spLocks noGrp="1"/>
          </p:cNvSpPr>
          <p:nvPr>
            <p:ph type="title"/>
          </p:nvPr>
        </p:nvSpPr>
        <p:spPr/>
        <p:txBody>
          <a:bodyPr>
            <a:normAutofit fontScale="90000"/>
          </a:bodyPr>
          <a:lstStyle/>
          <a:p>
            <a:r>
              <a:rPr lang="en-US" b="1" dirty="0"/>
              <a:t>Identify strategies to help reduce stress &amp; increase successful outcomes</a:t>
            </a:r>
          </a:p>
        </p:txBody>
      </p:sp>
      <p:sp>
        <p:nvSpPr>
          <p:cNvPr id="3" name="Content Placeholder 2">
            <a:extLst>
              <a:ext uri="{FF2B5EF4-FFF2-40B4-BE49-F238E27FC236}">
                <a16:creationId xmlns:a16="http://schemas.microsoft.com/office/drawing/2014/main" id="{DD6A8493-C993-D12A-D27A-668DEFF0A2FD}"/>
              </a:ext>
            </a:extLst>
          </p:cNvPr>
          <p:cNvSpPr>
            <a:spLocks noGrp="1"/>
          </p:cNvSpPr>
          <p:nvPr>
            <p:ph idx="1"/>
          </p:nvPr>
        </p:nvSpPr>
        <p:spPr/>
        <p:txBody>
          <a:bodyPr vert="horz" lIns="91440" tIns="45720" rIns="91440" bIns="45720" rtlCol="0" anchor="t">
            <a:normAutofit/>
          </a:bodyPr>
          <a:lstStyle/>
          <a:p>
            <a:r>
              <a:rPr lang="en-US" b="1" dirty="0"/>
              <a:t>Framework to consider:</a:t>
            </a:r>
          </a:p>
          <a:p>
            <a:pPr lvl="1">
              <a:buFont typeface="Courier New" panose="020B0604020202020204" pitchFamily="34" charset="0"/>
              <a:buChar char="o"/>
            </a:pPr>
            <a:r>
              <a:rPr lang="en-US" dirty="0"/>
              <a:t>Before the conversation...</a:t>
            </a:r>
          </a:p>
          <a:p>
            <a:pPr lvl="2">
              <a:buFont typeface="Wingdings" panose="020B0604020202020204" pitchFamily="34" charset="0"/>
              <a:buChar char="§"/>
            </a:pPr>
            <a:r>
              <a:rPr lang="en-US" dirty="0"/>
              <a:t>When you can – prepare. Preparation is key.</a:t>
            </a:r>
          </a:p>
          <a:p>
            <a:pPr lvl="1">
              <a:buFont typeface="Courier New" panose="020B0604020202020204" pitchFamily="34" charset="0"/>
              <a:buChar char="o"/>
            </a:pPr>
            <a:r>
              <a:rPr lang="en-US" dirty="0"/>
              <a:t>During the conversation...</a:t>
            </a:r>
          </a:p>
          <a:p>
            <a:pPr lvl="2">
              <a:buFont typeface="Wingdings" panose="020B0604020202020204" pitchFamily="34" charset="0"/>
              <a:buChar char="§"/>
            </a:pPr>
            <a:r>
              <a:rPr lang="en-US" dirty="0"/>
              <a:t>Be intentional and stay in tune with your emotions as well as theirs.</a:t>
            </a:r>
          </a:p>
          <a:p>
            <a:pPr lvl="1">
              <a:buFont typeface="Courier New" panose="020B0604020202020204" pitchFamily="34" charset="0"/>
              <a:buChar char="o"/>
            </a:pPr>
            <a:r>
              <a:rPr lang="en-US" dirty="0"/>
              <a:t>After the conversation...</a:t>
            </a:r>
          </a:p>
          <a:p>
            <a:pPr lvl="2">
              <a:buFont typeface="Wingdings" panose="020B0604020202020204" pitchFamily="34" charset="0"/>
              <a:buChar char="§"/>
            </a:pPr>
            <a:r>
              <a:rPr lang="en-US" dirty="0"/>
              <a:t>Follow up and clarify as needed.</a:t>
            </a:r>
          </a:p>
        </p:txBody>
      </p:sp>
      <p:sp>
        <p:nvSpPr>
          <p:cNvPr id="5" name="Date Placeholder 4">
            <a:extLst>
              <a:ext uri="{FF2B5EF4-FFF2-40B4-BE49-F238E27FC236}">
                <a16:creationId xmlns:a16="http://schemas.microsoft.com/office/drawing/2014/main" id="{894FBBF4-5419-5AC7-F56B-91463F6313DA}"/>
              </a:ext>
            </a:extLst>
          </p:cNvPr>
          <p:cNvSpPr>
            <a:spLocks noGrp="1"/>
          </p:cNvSpPr>
          <p:nvPr>
            <p:ph type="dt" sz="half" idx="10"/>
          </p:nvPr>
        </p:nvSpPr>
        <p:spPr/>
        <p:txBody>
          <a:bodyPr/>
          <a:lstStyle/>
          <a:p>
            <a:fld id="{0810FAD1-3094-4AEC-AC4B-B359947CF302}" type="datetime1">
              <a:rPr lang="en-US"/>
              <a:t>9/17/2024</a:t>
            </a:fld>
            <a:endParaRPr lang="en-US"/>
          </a:p>
        </p:txBody>
      </p:sp>
    </p:spTree>
    <p:extLst>
      <p:ext uri="{BB962C8B-B14F-4D97-AF65-F5344CB8AC3E}">
        <p14:creationId xmlns:p14="http://schemas.microsoft.com/office/powerpoint/2010/main" val="512979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A912131-5D8F-78A6-E0B2-2E0A4CFD1F7D}"/>
              </a:ext>
            </a:extLst>
          </p:cNvPr>
          <p:cNvSpPr>
            <a:spLocks noGrp="1"/>
          </p:cNvSpPr>
          <p:nvPr>
            <p:ph type="title" idx="4294967295"/>
          </p:nvPr>
        </p:nvSpPr>
        <p:spPr>
          <a:xfrm>
            <a:off x="277091" y="0"/>
            <a:ext cx="12192000" cy="1280160"/>
          </a:xfrm>
          <a:prstGeom prst="rect">
            <a:avLst/>
          </a:prstGeom>
          <a:noFill/>
          <a:ln>
            <a:noFill/>
            <a:prstDash/>
          </a:ln>
          <a:effectLst/>
        </p:spPr>
        <p:txBody>
          <a:bodyPr rot="0" spcFirstLastPara="0" vertOverflow="overflow" horzOverflow="overflow" vert="horz" wrap="square" lIns="365760" tIns="91440" rIns="274320" bIns="91440" numCol="1" spcCol="0" rtlCol="0" fromWordArt="0" anchor="ctr" anchorCtr="0" forceAA="0" compatLnSpc="1">
            <a:prstTxWarp prst="textNoShape">
              <a:avLst/>
            </a:prstTxWarp>
            <a:noAutofit/>
          </a:bodyPr>
          <a:lstStyle>
            <a:lvl1pPr algn="l" defTabSz="609351" rtl="0" eaLnBrk="1" latinLnBrk="0" hangingPunct="1">
              <a:spcBef>
                <a:spcPct val="0"/>
              </a:spcBef>
              <a:buNone/>
              <a:defRPr sz="4198" b="0" kern="1200" spc="0">
                <a:solidFill>
                  <a:schemeClr val="tx2">
                    <a:lumMod val="75000"/>
                  </a:schemeClr>
                </a:solidFill>
                <a:latin typeface="+mj-lt"/>
                <a:ea typeface="+mj-ea"/>
                <a:cs typeface="Open Sans" panose="020B0606030504020204" pitchFamily="34" charset="0"/>
              </a:defRPr>
            </a:lvl1pPr>
          </a:lstStyle>
          <a:p>
            <a:pPr marL="0" marR="0" lvl="0" indent="0" algn="l" defTabSz="609351" rtl="0" eaLnBrk="1" fontAlgn="auto" latinLnBrk="0" hangingPunct="1">
              <a:lnSpc>
                <a:spcPct val="100000"/>
              </a:lnSpc>
              <a:spcBef>
                <a:spcPct val="0"/>
              </a:spcBef>
              <a:spcAft>
                <a:spcPts val="180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Open Sans"/>
              </a:rPr>
              <a:t>Before the conversation (preparation is key)</a:t>
            </a:r>
          </a:p>
        </p:txBody>
      </p:sp>
      <p:pic>
        <p:nvPicPr>
          <p:cNvPr id="7" name="Picture 6" descr="What is happening?&#10;What are my reasons for having this conversation?&#10;What has contributed to the issue?&#10;What do I want?">
            <a:extLst>
              <a:ext uri="{FF2B5EF4-FFF2-40B4-BE49-F238E27FC236}">
                <a16:creationId xmlns:a16="http://schemas.microsoft.com/office/drawing/2014/main" id="{675E5BF1-B231-B551-5305-54CC7A0BC6BA}"/>
              </a:ext>
            </a:extLst>
          </p:cNvPr>
          <p:cNvPicPr>
            <a:picLocks noChangeAspect="1"/>
          </p:cNvPicPr>
          <p:nvPr/>
        </p:nvPicPr>
        <p:blipFill>
          <a:blip r:embed="rId3"/>
          <a:stretch>
            <a:fillRect/>
          </a:stretch>
        </p:blipFill>
        <p:spPr>
          <a:xfrm>
            <a:off x="903338" y="1280160"/>
            <a:ext cx="10047391" cy="5424403"/>
          </a:xfrm>
          <a:prstGeom prst="rect">
            <a:avLst/>
          </a:prstGeom>
        </p:spPr>
      </p:pic>
    </p:spTree>
    <p:extLst>
      <p:ext uri="{BB962C8B-B14F-4D97-AF65-F5344CB8AC3E}">
        <p14:creationId xmlns:p14="http://schemas.microsoft.com/office/powerpoint/2010/main" val="1889333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C4CCB6-1F30-A4D1-E51D-9F716899E796}"/>
              </a:ext>
            </a:extLst>
          </p:cNvPr>
          <p:cNvSpPr>
            <a:spLocks noGrp="1"/>
          </p:cNvSpPr>
          <p:nvPr>
            <p:ph type="title" idx="4294967295"/>
          </p:nvPr>
        </p:nvSpPr>
        <p:spPr>
          <a:xfrm>
            <a:off x="0" y="0"/>
            <a:ext cx="12192000" cy="1280160"/>
          </a:xfrm>
          <a:prstGeom prst="rect">
            <a:avLst/>
          </a:prstGeom>
          <a:noFill/>
          <a:ln>
            <a:noFill/>
            <a:prstDash/>
          </a:ln>
          <a:effectLst/>
        </p:spPr>
        <p:txBody>
          <a:bodyPr rot="0" spcFirstLastPara="0" vertOverflow="overflow" horzOverflow="overflow" vert="horz" wrap="square" lIns="365760" tIns="91440" rIns="274320" bIns="91440" numCol="1" spcCol="0" rtlCol="0" fromWordArt="0" anchor="ctr" anchorCtr="0" forceAA="0" compatLnSpc="1">
            <a:prstTxWarp prst="textNoShape">
              <a:avLst/>
            </a:prstTxWarp>
            <a:noAutofit/>
          </a:bodyPr>
          <a:lstStyle>
            <a:lvl1pPr algn="l" defTabSz="609351" rtl="0" eaLnBrk="1" latinLnBrk="0" hangingPunct="1">
              <a:spcBef>
                <a:spcPct val="0"/>
              </a:spcBef>
              <a:buNone/>
              <a:defRPr sz="4198" b="0" kern="1200" spc="0">
                <a:solidFill>
                  <a:schemeClr val="tx2">
                    <a:lumMod val="75000"/>
                  </a:schemeClr>
                </a:solidFill>
                <a:latin typeface="+mj-lt"/>
                <a:ea typeface="+mj-ea"/>
                <a:cs typeface="Open Sans" panose="020B0606030504020204" pitchFamily="34" charset="0"/>
              </a:defRPr>
            </a:lvl1pPr>
          </a:lstStyle>
          <a:p>
            <a:pPr marL="0" marR="0" lvl="0" indent="0" algn="l" defTabSz="609351" rtl="0" eaLnBrk="1" fontAlgn="auto" latinLnBrk="0" hangingPunct="1">
              <a:lnSpc>
                <a:spcPct val="100000"/>
              </a:lnSpc>
              <a:spcBef>
                <a:spcPct val="0"/>
              </a:spcBef>
              <a:spcAft>
                <a:spcPts val="1800"/>
              </a:spcAft>
              <a:buClrTx/>
              <a:buSzTx/>
              <a:buFontTx/>
              <a:buNone/>
              <a:tabLst/>
              <a:defRPr/>
            </a:pPr>
            <a:r>
              <a:rPr kumimoji="0" lang="en-US" sz="4800" b="1" i="0" u="none" strike="noStrike" kern="1200" cap="none" spc="0" normalizeH="0" baseline="0" noProof="0" dirty="0">
                <a:ln>
                  <a:noFill/>
                </a:ln>
                <a:solidFill>
                  <a:schemeClr val="tx2">
                    <a:lumMod val="75000"/>
                  </a:schemeClr>
                </a:solidFill>
                <a:effectLst/>
                <a:uLnTx/>
                <a:uFillTx/>
                <a:latin typeface="+mj-lt"/>
                <a:ea typeface="+mj-ea"/>
                <a:cs typeface="Open Sans" panose="020B0606030504020204" pitchFamily="34" charset="0"/>
              </a:rPr>
              <a:t>What is happening?</a:t>
            </a:r>
          </a:p>
        </p:txBody>
      </p:sp>
      <p:graphicFrame>
        <p:nvGraphicFramePr>
          <p:cNvPr id="4" name="Diagram 3" descr="Take time to identify the difficulty/problem and acknowledge different points of view&#10;&#10;-How do I see the situation? (including observable behavior)&#10;-What assumptions am I making? What story am I adding?&#10;-What emotions is this problem stirring up for me?&#10;-What is the impact of this situation on me and what might I think the other person’s intentions are?">
            <a:extLst>
              <a:ext uri="{FF2B5EF4-FFF2-40B4-BE49-F238E27FC236}">
                <a16:creationId xmlns:a16="http://schemas.microsoft.com/office/drawing/2014/main" id="{796E4839-0946-5953-9D7E-A34B5BB8161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52785597"/>
              </p:ext>
            </p:extLst>
          </p:nvPr>
        </p:nvGraphicFramePr>
        <p:xfrm>
          <a:off x="583717" y="1095427"/>
          <a:ext cx="10675188" cy="5572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a:extLst>
              <a:ext uri="{FF2B5EF4-FFF2-40B4-BE49-F238E27FC236}">
                <a16:creationId xmlns:a16="http://schemas.microsoft.com/office/drawing/2014/main" id="{C57BB30D-57F4-164C-2226-2342F7FD6839}"/>
              </a:ext>
            </a:extLst>
          </p:cNvPr>
          <p:cNvSpPr>
            <a:spLocks noGrp="1"/>
          </p:cNvSpPr>
          <p:nvPr>
            <p:ph type="dt" sz="half" idx="10"/>
          </p:nvPr>
        </p:nvSpPr>
        <p:spPr/>
        <p:txBody>
          <a:bodyPr/>
          <a:lstStyle/>
          <a:p>
            <a:fld id="{B64FD3FC-4C30-4452-B26A-8914A3F18BDA}" type="datetime1">
              <a:rPr lang="en-US"/>
              <a:t>9/17/2024</a:t>
            </a:fld>
            <a:endParaRPr lang="en-US"/>
          </a:p>
        </p:txBody>
      </p:sp>
    </p:spTree>
    <p:extLst>
      <p:ext uri="{BB962C8B-B14F-4D97-AF65-F5344CB8AC3E}">
        <p14:creationId xmlns:p14="http://schemas.microsoft.com/office/powerpoint/2010/main" val="4080667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0B05C-52F9-4309-1E91-0E7F22B7AD6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Case Study Example #1</a:t>
            </a:r>
          </a:p>
        </p:txBody>
      </p:sp>
      <p:sp>
        <p:nvSpPr>
          <p:cNvPr id="7" name="Content Placeholder 6">
            <a:extLst>
              <a:ext uri="{FF2B5EF4-FFF2-40B4-BE49-F238E27FC236}">
                <a16:creationId xmlns:a16="http://schemas.microsoft.com/office/drawing/2014/main" id="{785D50FA-ACBB-F432-6D76-0CB1ACD14D36}"/>
              </a:ext>
            </a:extLst>
          </p:cNvPr>
          <p:cNvSpPr>
            <a:spLocks noGrp="1"/>
          </p:cNvSpPr>
          <p:nvPr>
            <p:ph idx="4294967295"/>
          </p:nvPr>
        </p:nvSpPr>
        <p:spPr>
          <a:xfrm>
            <a:off x="167554" y="162936"/>
            <a:ext cx="12024446" cy="6339464"/>
          </a:xfrm>
        </p:spPr>
        <p:txBody>
          <a:bodyPr vert="horz" lIns="91440" tIns="45720" rIns="91440" bIns="45720" rtlCol="0" anchor="t">
            <a:normAutofit lnSpcReduction="10000"/>
          </a:bodyPr>
          <a:lstStyle/>
          <a:p>
            <a:pPr marL="0" indent="0">
              <a:buNone/>
            </a:pPr>
            <a:r>
              <a:rPr lang="en-US" b="1" dirty="0"/>
              <a:t>Case Study: Addressing Work-Life Balance Challenges in Graduate School</a:t>
            </a:r>
            <a:endParaRPr lang="en-US" dirty="0"/>
          </a:p>
          <a:p>
            <a:pPr marL="0" indent="0">
              <a:buNone/>
            </a:pPr>
            <a:r>
              <a:rPr lang="en-US" b="1" dirty="0"/>
              <a:t>Situation:</a:t>
            </a:r>
            <a:endParaRPr lang="en-US" dirty="0"/>
          </a:p>
          <a:p>
            <a:r>
              <a:rPr lang="en-US" sz="1800" dirty="0">
                <a:ea typeface="+mn-lt"/>
                <a:cs typeface="+mn-lt"/>
              </a:rPr>
              <a:t>Mark Thompson is a second-year master’s student in Environmental Engineering, working on a project focused on developing sustainable water treatment technologies. Mark is highly motivated and has always been passionate about environmental issues. However, in addition to his demanding academic responsibilities, Mark has been working part-time as a teaching assistant (TA) and as a research assistant for another project unrelated to his thesis. The need to earn extra income to cover his living expenses has pushed Mark to take on these additional roles.</a:t>
            </a:r>
            <a:endParaRPr lang="en-US" sz="1800" dirty="0"/>
          </a:p>
          <a:p>
            <a:r>
              <a:rPr lang="en-US" sz="1800" dirty="0">
                <a:ea typeface="+mn-lt"/>
                <a:cs typeface="+mn-lt"/>
              </a:rPr>
              <a:t>Over the past semester, Mark’s schedule has become increasingly hectic, and he’s been struggling to manage his time effectively. As a result, his thesis research has started to lag. He has missed several important lab meetings, delayed progress on key experiments, and submitted a draft of a literature review that Dr. Carter, Mark's advisor, found to be incomplete and lacking in depth. Dr. Carter has expressed concern about Mark’s performance, noting that his recent work doesn’t meet the high standards she expects from her students.</a:t>
            </a:r>
            <a:endParaRPr lang="en-US" sz="1800" dirty="0"/>
          </a:p>
          <a:p>
            <a:r>
              <a:rPr lang="en-US" sz="1800" dirty="0">
                <a:ea typeface="+mn-lt"/>
                <a:cs typeface="+mn-lt"/>
              </a:rPr>
              <a:t>Mark recognizes that his current workload is unsustainable and that he’s falling behind in his research. He feels overwhelmed by the pressure to balance his academic work, teaching responsibilities, and financial obligations. Mark is hesitant to approach Dr. Carter about his situation because he fears she might view him as unfocused or unable to handle the demands of graduate school. However, Mark knows that if he doesn’t address these issues soon, his academic progress and future career prospects could be seriously jeopardized.</a:t>
            </a:r>
            <a:endParaRPr lang="en-US" sz="1800" dirty="0"/>
          </a:p>
          <a:p>
            <a:endParaRPr lang="en-US"/>
          </a:p>
        </p:txBody>
      </p:sp>
      <p:sp>
        <p:nvSpPr>
          <p:cNvPr id="4" name="Date Placeholder 3">
            <a:extLst>
              <a:ext uri="{FF2B5EF4-FFF2-40B4-BE49-F238E27FC236}">
                <a16:creationId xmlns:a16="http://schemas.microsoft.com/office/drawing/2014/main" id="{0B10CD67-7937-1273-2EB2-7CAB09C50E89}"/>
              </a:ext>
              <a:ext uri="{C183D7F6-B498-43B3-948B-1728B52AA6E4}">
                <adec:decorative xmlns:adec="http://schemas.microsoft.com/office/drawing/2017/decorative" val="1"/>
              </a:ext>
            </a:extLst>
          </p:cNvPr>
          <p:cNvSpPr>
            <a:spLocks noGrp="1"/>
          </p:cNvSpPr>
          <p:nvPr>
            <p:ph type="dt" sz="half" idx="10"/>
          </p:nvPr>
        </p:nvSpPr>
        <p:spPr/>
        <p:txBody>
          <a:bodyPr/>
          <a:lstStyle/>
          <a:p>
            <a:fld id="{CF7BE507-5B5F-4EEF-91EC-D2CA8ED5B116}" type="datetime1">
              <a:rPr lang="en-US"/>
              <a:t>9/17/2024</a:t>
            </a:fld>
            <a:endParaRPr lang="en-US"/>
          </a:p>
        </p:txBody>
      </p:sp>
    </p:spTree>
    <p:extLst>
      <p:ext uri="{BB962C8B-B14F-4D97-AF65-F5344CB8AC3E}">
        <p14:creationId xmlns:p14="http://schemas.microsoft.com/office/powerpoint/2010/main" val="1933683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2308F15-CDFA-9545-A1B5-0B44323DE8AA}"/>
              </a:ext>
            </a:extLst>
          </p:cNvPr>
          <p:cNvSpPr>
            <a:spLocks noGrp="1"/>
          </p:cNvSpPr>
          <p:nvPr>
            <p:ph type="title" idx="4294967295"/>
          </p:nvPr>
        </p:nvSpPr>
        <p:spPr>
          <a:xfrm>
            <a:off x="0" y="444836"/>
            <a:ext cx="12192000" cy="1280160"/>
          </a:xfrm>
          <a:prstGeom prst="rect">
            <a:avLst/>
          </a:prstGeom>
          <a:noFill/>
          <a:ln>
            <a:noFill/>
            <a:prstDash/>
          </a:ln>
          <a:effectLst/>
        </p:spPr>
        <p:txBody>
          <a:bodyPr rot="0" spcFirstLastPara="0" vertOverflow="overflow" horzOverflow="overflow" vert="horz" wrap="square" lIns="365760" tIns="91440" rIns="274320" bIns="91440" numCol="1" spcCol="0" rtlCol="0" fromWordArt="0" anchor="ctr" anchorCtr="0" forceAA="0" compatLnSpc="1">
            <a:prstTxWarp prst="textNoShape">
              <a:avLst/>
            </a:prstTxWarp>
            <a:noAutofit/>
          </a:bodyPr>
          <a:lstStyle>
            <a:lvl1pPr algn="l" defTabSz="609351" rtl="0" eaLnBrk="1" latinLnBrk="0" hangingPunct="1">
              <a:spcBef>
                <a:spcPct val="0"/>
              </a:spcBef>
              <a:buNone/>
              <a:defRPr sz="4198" b="0" kern="1200" spc="0">
                <a:solidFill>
                  <a:schemeClr val="tx2">
                    <a:lumMod val="75000"/>
                  </a:schemeClr>
                </a:solidFill>
                <a:latin typeface="+mj-lt"/>
                <a:ea typeface="+mj-ea"/>
                <a:cs typeface="Open Sans" panose="020B0606030504020204" pitchFamily="34" charset="0"/>
              </a:defRPr>
            </a:lvl1pPr>
          </a:lstStyle>
          <a:p>
            <a:pPr marL="0" marR="0" lvl="0" indent="0" algn="l" defTabSz="609351" rtl="0" eaLnBrk="1" fontAlgn="auto" latinLnBrk="0" hangingPunct="1">
              <a:lnSpc>
                <a:spcPct val="100000"/>
              </a:lnSpc>
              <a:spcBef>
                <a:spcPct val="0"/>
              </a:spcBef>
              <a:spcAft>
                <a:spcPts val="180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mj-lt"/>
                <a:ea typeface="+mj-ea"/>
                <a:cs typeface="Open Sans"/>
              </a:rPr>
              <a:t>What are the reasons for having the conversation?</a:t>
            </a:r>
          </a:p>
        </p:txBody>
      </p:sp>
      <p:graphicFrame>
        <p:nvGraphicFramePr>
          <p:cNvPr id="7" name="Diagram 6" descr="Spend time considering if this conversation is worth having&#10;&#10;-What is my purpose in addressing the issue/having this conversation?  What is my motive? &#10;-What will likely happen if I ignore the problem? &#10;-How is the problem affecting the productivity and morale of my department/program/class?&#10;-Be aware of the “Fool’s Choice”&#10;">
            <a:extLst>
              <a:ext uri="{FF2B5EF4-FFF2-40B4-BE49-F238E27FC236}">
                <a16:creationId xmlns:a16="http://schemas.microsoft.com/office/drawing/2014/main" id="{796E4839-0946-5953-9D7E-A34B5BB81619}"/>
              </a:ext>
            </a:extLst>
          </p:cNvPr>
          <p:cNvGraphicFramePr/>
          <p:nvPr>
            <p:extLst>
              <p:ext uri="{D42A27DB-BD31-4B8C-83A1-F6EECF244321}">
                <p14:modId xmlns:p14="http://schemas.microsoft.com/office/powerpoint/2010/main" val="2372094841"/>
              </p:ext>
            </p:extLst>
          </p:nvPr>
        </p:nvGraphicFramePr>
        <p:xfrm>
          <a:off x="752693" y="1712416"/>
          <a:ext cx="10675188" cy="5572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1911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1ED7-340E-9CD1-AA09-040D6133A20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Case Study Example #2</a:t>
            </a:r>
          </a:p>
        </p:txBody>
      </p:sp>
      <p:sp>
        <p:nvSpPr>
          <p:cNvPr id="7" name="Content Placeholder 6">
            <a:extLst>
              <a:ext uri="{FF2B5EF4-FFF2-40B4-BE49-F238E27FC236}">
                <a16:creationId xmlns:a16="http://schemas.microsoft.com/office/drawing/2014/main" id="{785D50FA-ACBB-F432-6D76-0CB1ACD14D36}"/>
              </a:ext>
            </a:extLst>
          </p:cNvPr>
          <p:cNvSpPr>
            <a:spLocks noGrp="1"/>
          </p:cNvSpPr>
          <p:nvPr>
            <p:ph idx="4294967295"/>
          </p:nvPr>
        </p:nvSpPr>
        <p:spPr>
          <a:xfrm>
            <a:off x="167554" y="162936"/>
            <a:ext cx="12024446" cy="6339464"/>
          </a:xfrm>
        </p:spPr>
        <p:txBody>
          <a:bodyPr vert="horz" lIns="91440" tIns="45720" rIns="91440" bIns="45720" rtlCol="0" anchor="t">
            <a:normAutofit lnSpcReduction="10000"/>
          </a:bodyPr>
          <a:lstStyle/>
          <a:p>
            <a:pPr marL="0" indent="0">
              <a:buNone/>
            </a:pPr>
            <a:r>
              <a:rPr lang="en-US" b="1" dirty="0"/>
              <a:t>Case Study: Addressing Work-Life Balance Challenges in Graduate School</a:t>
            </a:r>
            <a:endParaRPr lang="en-US" dirty="0"/>
          </a:p>
          <a:p>
            <a:pPr marL="0" indent="0">
              <a:buNone/>
            </a:pPr>
            <a:r>
              <a:rPr lang="en-US" b="1" dirty="0"/>
              <a:t>Situation:</a:t>
            </a:r>
            <a:endParaRPr lang="en-US" dirty="0"/>
          </a:p>
          <a:p>
            <a:r>
              <a:rPr lang="en-US" sz="1800" dirty="0">
                <a:ea typeface="+mn-lt"/>
                <a:cs typeface="+mn-lt"/>
              </a:rPr>
              <a:t>Mark Thompson is a second-year master’s student in Environmental Engineering, working on a project focused on developing sustainable water treatment technologies. Mark is highly motivated and has always been passionate about environmental issues. However, in addition to his demanding academic responsibilities, Mark has been working part-time as a teaching assistant (TA) and as a research assistant for another project unrelated to his thesis. The need to earn extra income to cover his living expenses has pushed Mark to take on these additional roles.</a:t>
            </a:r>
            <a:endParaRPr lang="en-US" sz="1800" dirty="0"/>
          </a:p>
          <a:p>
            <a:r>
              <a:rPr lang="en-US" sz="1800" dirty="0">
                <a:ea typeface="+mn-lt"/>
                <a:cs typeface="+mn-lt"/>
              </a:rPr>
              <a:t>Over the past semester, Mark’s schedule has become increasingly hectic, and he’s been struggling to manage his time effectively. As a result, his thesis research has started to lag. He has missed several important lab meetings, delayed progress on key experiments, and submitted a draft of a literature review that Dr. Carter, Mark's advisor, found to be incomplete and lacking in depth. Dr. Carter has expressed concern about Mark’s performance, noting that his recent work doesn’t meet the high standards she expects from her students.</a:t>
            </a:r>
            <a:endParaRPr lang="en-US" sz="1800" dirty="0"/>
          </a:p>
          <a:p>
            <a:r>
              <a:rPr lang="en-US" sz="1800" dirty="0">
                <a:ea typeface="+mn-lt"/>
                <a:cs typeface="+mn-lt"/>
              </a:rPr>
              <a:t>Mark recognizes that his current workload is unsustainable and that he’s falling behind in his research. He feels overwhelmed by the pressure to balance his academic work, teaching responsibilities, and financial obligations. Mark is hesitant to approach Dr. Carter about his situation because he fears she might view him as unfocused or unable to handle the demands of graduate school. However, Mark knows that if he doesn’t address these issues soon, his academic progress and future career prospects could be seriously jeopardized.</a:t>
            </a:r>
            <a:endParaRPr lang="en-US" sz="1800" dirty="0"/>
          </a:p>
          <a:p>
            <a:endParaRPr lang="en-US"/>
          </a:p>
        </p:txBody>
      </p:sp>
      <p:sp>
        <p:nvSpPr>
          <p:cNvPr id="4" name="Date Placeholder 3">
            <a:extLst>
              <a:ext uri="{FF2B5EF4-FFF2-40B4-BE49-F238E27FC236}">
                <a16:creationId xmlns:a16="http://schemas.microsoft.com/office/drawing/2014/main" id="{0B10CD67-7937-1273-2EB2-7CAB09C50E89}"/>
              </a:ext>
              <a:ext uri="{C183D7F6-B498-43B3-948B-1728B52AA6E4}">
                <adec:decorative xmlns:adec="http://schemas.microsoft.com/office/drawing/2017/decorative" val="1"/>
              </a:ext>
            </a:extLst>
          </p:cNvPr>
          <p:cNvSpPr>
            <a:spLocks noGrp="1"/>
          </p:cNvSpPr>
          <p:nvPr>
            <p:ph type="dt" sz="half" idx="10"/>
          </p:nvPr>
        </p:nvSpPr>
        <p:spPr/>
        <p:txBody>
          <a:bodyPr/>
          <a:lstStyle/>
          <a:p>
            <a:fld id="{CF7BE507-5B5F-4EEF-91EC-D2CA8ED5B116}" type="datetime1">
              <a:rPr lang="en-US"/>
              <a:t>9/17/2024</a:t>
            </a:fld>
            <a:endParaRPr lang="en-US"/>
          </a:p>
        </p:txBody>
      </p:sp>
    </p:spTree>
    <p:extLst>
      <p:ext uri="{BB962C8B-B14F-4D97-AF65-F5344CB8AC3E}">
        <p14:creationId xmlns:p14="http://schemas.microsoft.com/office/powerpoint/2010/main" val="1596683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AAD123-1D12-DED8-79E2-6EEEB9946173}"/>
              </a:ext>
            </a:extLst>
          </p:cNvPr>
          <p:cNvSpPr>
            <a:spLocks noGrp="1"/>
          </p:cNvSpPr>
          <p:nvPr>
            <p:ph type="title" idx="4294967295"/>
          </p:nvPr>
        </p:nvSpPr>
        <p:spPr>
          <a:xfrm>
            <a:off x="0" y="106453"/>
            <a:ext cx="12192000" cy="1280160"/>
          </a:xfrm>
          <a:prstGeom prst="rect">
            <a:avLst/>
          </a:prstGeom>
          <a:noFill/>
          <a:ln>
            <a:noFill/>
            <a:prstDash/>
          </a:ln>
          <a:effectLst/>
        </p:spPr>
        <p:txBody>
          <a:bodyPr rot="0" spcFirstLastPara="0" vertOverflow="overflow" horzOverflow="overflow" vert="horz" wrap="square" lIns="365760" tIns="91440" rIns="274320" bIns="91440" numCol="1" spcCol="0" rtlCol="0" fromWordArt="0" anchor="ctr" anchorCtr="0" forceAA="0" compatLnSpc="1">
            <a:prstTxWarp prst="textNoShape">
              <a:avLst/>
            </a:prstTxWarp>
            <a:noAutofit/>
          </a:bodyPr>
          <a:lstStyle>
            <a:lvl1pPr algn="l" defTabSz="609351" rtl="0" eaLnBrk="1" latinLnBrk="0" hangingPunct="1">
              <a:spcBef>
                <a:spcPct val="0"/>
              </a:spcBef>
              <a:buNone/>
              <a:defRPr sz="4198" b="0" kern="1200" spc="0">
                <a:solidFill>
                  <a:schemeClr val="tx2">
                    <a:lumMod val="75000"/>
                  </a:schemeClr>
                </a:solidFill>
                <a:latin typeface="+mj-lt"/>
                <a:ea typeface="+mj-ea"/>
                <a:cs typeface="Open Sans" panose="020B0606030504020204" pitchFamily="34" charset="0"/>
              </a:defRPr>
            </a:lvl1pPr>
          </a:lstStyle>
          <a:p>
            <a:pPr marL="0" marR="0" lvl="0" indent="0" algn="l" defTabSz="609351" rtl="0" eaLnBrk="1" fontAlgn="auto" latinLnBrk="0" hangingPunct="1">
              <a:lnSpc>
                <a:spcPct val="100000"/>
              </a:lnSpc>
              <a:spcBef>
                <a:spcPct val="0"/>
              </a:spcBef>
              <a:spcAft>
                <a:spcPts val="1800"/>
              </a:spcAft>
              <a:buClrTx/>
              <a:buSzTx/>
              <a:buFontTx/>
              <a:buNone/>
              <a:tabLst/>
              <a:defRPr/>
            </a:pPr>
            <a:r>
              <a:rPr kumimoji="0" lang="en-US" sz="4800" b="1" i="0" u="none" strike="noStrike" kern="1200" cap="none" spc="0" normalizeH="0" baseline="0" noProof="0" dirty="0">
                <a:ln>
                  <a:noFill/>
                </a:ln>
                <a:solidFill>
                  <a:schemeClr val="tx2">
                    <a:lumMod val="75000"/>
                  </a:schemeClr>
                </a:solidFill>
                <a:effectLst/>
                <a:uLnTx/>
                <a:uFillTx/>
                <a:latin typeface="+mj-lt"/>
                <a:ea typeface="+mj-ea"/>
                <a:cs typeface="Open Sans" panose="020B0606030504020204" pitchFamily="34" charset="0"/>
              </a:rPr>
              <a:t>What has contributed to the issue?</a:t>
            </a:r>
          </a:p>
        </p:txBody>
      </p:sp>
      <p:graphicFrame>
        <p:nvGraphicFramePr>
          <p:cNvPr id="5" name="Diagram 4" descr="Evaluate what issues are impacting the conflict/problem&#10;&#10;-Is the issue based on an EPISODE, PATTERN, and/or RELATIONSHIP?&#10;-Is it a process issue or a people issue?&#10;-Have cultural differences contributed, if so, how?&#10;-How have I contributed?&#10;-How have others contributed?">
            <a:extLst>
              <a:ext uri="{FF2B5EF4-FFF2-40B4-BE49-F238E27FC236}">
                <a16:creationId xmlns:a16="http://schemas.microsoft.com/office/drawing/2014/main" id="{796E4839-0946-5953-9D7E-A34B5BB81619}"/>
              </a:ext>
            </a:extLst>
          </p:cNvPr>
          <p:cNvGraphicFramePr/>
          <p:nvPr>
            <p:extLst>
              <p:ext uri="{D42A27DB-BD31-4B8C-83A1-F6EECF244321}">
                <p14:modId xmlns:p14="http://schemas.microsoft.com/office/powerpoint/2010/main" val="202599880"/>
              </p:ext>
            </p:extLst>
          </p:nvPr>
        </p:nvGraphicFramePr>
        <p:xfrm>
          <a:off x="757651" y="1461429"/>
          <a:ext cx="10675188" cy="5572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a:extLst>
              <a:ext uri="{FF2B5EF4-FFF2-40B4-BE49-F238E27FC236}">
                <a16:creationId xmlns:a16="http://schemas.microsoft.com/office/drawing/2014/main" id="{EE6FA479-2442-A539-7CB7-0104996BB96B}"/>
              </a:ext>
              <a:ext uri="{C183D7F6-B498-43B3-948B-1728B52AA6E4}">
                <adec:decorative xmlns:adec="http://schemas.microsoft.com/office/drawing/2017/decorative" val="1"/>
              </a:ext>
            </a:extLst>
          </p:cNvPr>
          <p:cNvSpPr>
            <a:spLocks noGrp="1"/>
          </p:cNvSpPr>
          <p:nvPr>
            <p:ph type="dt" sz="half" idx="10"/>
          </p:nvPr>
        </p:nvSpPr>
        <p:spPr/>
        <p:txBody>
          <a:bodyPr/>
          <a:lstStyle/>
          <a:p>
            <a:fld id="{0B975823-FCDE-4B09-8B88-2F0C41401A44}" type="datetime1">
              <a:rPr lang="en-US"/>
              <a:t>9/17/2024</a:t>
            </a:fld>
            <a:endParaRPr lang="en-US"/>
          </a:p>
        </p:txBody>
      </p:sp>
    </p:spTree>
    <p:extLst>
      <p:ext uri="{BB962C8B-B14F-4D97-AF65-F5344CB8AC3E}">
        <p14:creationId xmlns:p14="http://schemas.microsoft.com/office/powerpoint/2010/main" val="2171896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432F-420F-D53A-F042-103B6A75040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Case Study Example #3</a:t>
            </a:r>
          </a:p>
        </p:txBody>
      </p:sp>
      <p:sp>
        <p:nvSpPr>
          <p:cNvPr id="7" name="Content Placeholder 6">
            <a:extLst>
              <a:ext uri="{FF2B5EF4-FFF2-40B4-BE49-F238E27FC236}">
                <a16:creationId xmlns:a16="http://schemas.microsoft.com/office/drawing/2014/main" id="{785D50FA-ACBB-F432-6D76-0CB1ACD14D36}"/>
              </a:ext>
            </a:extLst>
          </p:cNvPr>
          <p:cNvSpPr>
            <a:spLocks noGrp="1"/>
          </p:cNvSpPr>
          <p:nvPr>
            <p:ph idx="4294967295"/>
          </p:nvPr>
        </p:nvSpPr>
        <p:spPr>
          <a:xfrm>
            <a:off x="167554" y="162936"/>
            <a:ext cx="12024446" cy="6339464"/>
          </a:xfrm>
        </p:spPr>
        <p:txBody>
          <a:bodyPr vert="horz" lIns="91440" tIns="45720" rIns="91440" bIns="45720" rtlCol="0" anchor="t">
            <a:normAutofit lnSpcReduction="10000"/>
          </a:bodyPr>
          <a:lstStyle/>
          <a:p>
            <a:pPr marL="0" indent="0">
              <a:buNone/>
            </a:pPr>
            <a:r>
              <a:rPr lang="en-US" b="1" dirty="0"/>
              <a:t>Case Study: Addressing Work-Life Balance Challenges in Graduate School</a:t>
            </a:r>
            <a:endParaRPr lang="en-US" dirty="0"/>
          </a:p>
          <a:p>
            <a:pPr marL="0" indent="0">
              <a:buNone/>
            </a:pPr>
            <a:r>
              <a:rPr lang="en-US" b="1" dirty="0"/>
              <a:t>Situation:</a:t>
            </a:r>
            <a:endParaRPr lang="en-US" dirty="0"/>
          </a:p>
          <a:p>
            <a:r>
              <a:rPr lang="en-US" sz="1800" dirty="0">
                <a:ea typeface="+mn-lt"/>
                <a:cs typeface="+mn-lt"/>
              </a:rPr>
              <a:t>Mark Thompson is a second-year master’s student in Environmental Engineering, working on a project focused on developing sustainable water treatment technologies. Mark is highly motivated and has always been passionate about environmental issues. However, in addition to his demanding academic responsibilities, Mark has been working part-time as a teaching assistant (TA) and as a research assistant for another project unrelated to his thesis. The need to earn extra income to cover his living expenses has pushed Mark to take on these additional roles.</a:t>
            </a:r>
            <a:endParaRPr lang="en-US" sz="1800" dirty="0"/>
          </a:p>
          <a:p>
            <a:r>
              <a:rPr lang="en-US" sz="1800" dirty="0">
                <a:ea typeface="+mn-lt"/>
                <a:cs typeface="+mn-lt"/>
              </a:rPr>
              <a:t>Over the past semester, Mark’s schedule has become increasingly hectic, and he’s been struggling to manage his time effectively. As a result, his thesis research has started to lag. He has missed several important lab meetings, delayed progress on key experiments, and submitted a draft of a literature review that Dr. Carter, Mark's advisor, found to be incomplete and lacking in depth. Dr. Carter has expressed concern about Mark’s performance, noting that his recent work doesn’t meet the high standards she expects from her students.</a:t>
            </a:r>
            <a:endParaRPr lang="en-US" sz="1800" dirty="0"/>
          </a:p>
          <a:p>
            <a:r>
              <a:rPr lang="en-US" sz="1800" dirty="0">
                <a:ea typeface="+mn-lt"/>
                <a:cs typeface="+mn-lt"/>
              </a:rPr>
              <a:t>Mark recognizes that his current workload is unsustainable and that he’s falling behind in his research. He feels overwhelmed by the pressure to balance his academic work, teaching responsibilities, and financial obligations. Mark is hesitant to approach Dr. Carter about his situation because he fears she might view him as unfocused or unable to handle the demands of graduate school. However, Mark knows that if he doesn’t address these issues soon, his academic progress and future career prospects could be seriously jeopardized.</a:t>
            </a:r>
            <a:endParaRPr lang="en-US" sz="1800" dirty="0"/>
          </a:p>
          <a:p>
            <a:endParaRPr lang="en-US" dirty="0"/>
          </a:p>
        </p:txBody>
      </p:sp>
      <p:sp>
        <p:nvSpPr>
          <p:cNvPr id="4" name="Date Placeholder 3">
            <a:extLst>
              <a:ext uri="{FF2B5EF4-FFF2-40B4-BE49-F238E27FC236}">
                <a16:creationId xmlns:a16="http://schemas.microsoft.com/office/drawing/2014/main" id="{0B10CD67-7937-1273-2EB2-7CAB09C50E89}"/>
              </a:ext>
              <a:ext uri="{C183D7F6-B498-43B3-948B-1728B52AA6E4}">
                <adec:decorative xmlns:adec="http://schemas.microsoft.com/office/drawing/2017/decorative" val="1"/>
              </a:ext>
            </a:extLst>
          </p:cNvPr>
          <p:cNvSpPr>
            <a:spLocks noGrp="1"/>
          </p:cNvSpPr>
          <p:nvPr>
            <p:ph type="dt" sz="half" idx="10"/>
          </p:nvPr>
        </p:nvSpPr>
        <p:spPr/>
        <p:txBody>
          <a:bodyPr/>
          <a:lstStyle/>
          <a:p>
            <a:fld id="{CF7BE507-5B5F-4EEF-91EC-D2CA8ED5B116}" type="datetime1">
              <a:rPr lang="en-US"/>
              <a:t>9/17/2024</a:t>
            </a:fld>
            <a:endParaRPr lang="en-US"/>
          </a:p>
        </p:txBody>
      </p:sp>
    </p:spTree>
    <p:extLst>
      <p:ext uri="{BB962C8B-B14F-4D97-AF65-F5344CB8AC3E}">
        <p14:creationId xmlns:p14="http://schemas.microsoft.com/office/powerpoint/2010/main" val="4240185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92E06-34E4-2B6F-5A34-651B71B30FF1}"/>
              </a:ext>
            </a:extLst>
          </p:cNvPr>
          <p:cNvSpPr>
            <a:spLocks noGrp="1"/>
          </p:cNvSpPr>
          <p:nvPr>
            <p:ph type="title" idx="4294967295"/>
          </p:nvPr>
        </p:nvSpPr>
        <p:spPr>
          <a:xfrm>
            <a:off x="0" y="0"/>
            <a:ext cx="12192000" cy="1280160"/>
          </a:xfrm>
          <a:prstGeom prst="rect">
            <a:avLst/>
          </a:prstGeom>
          <a:noFill/>
          <a:ln>
            <a:noFill/>
            <a:prstDash/>
          </a:ln>
          <a:effectLst/>
        </p:spPr>
        <p:txBody>
          <a:bodyPr rot="0" spcFirstLastPara="0" vertOverflow="overflow" horzOverflow="overflow" vert="horz" wrap="square" lIns="365760" tIns="91440" rIns="274320" bIns="91440" numCol="1" spcCol="0" rtlCol="0" fromWordArt="0" anchor="ctr" anchorCtr="0" forceAA="0" compatLnSpc="1">
            <a:prstTxWarp prst="textNoShape">
              <a:avLst/>
            </a:prstTxWarp>
            <a:noAutofit/>
          </a:bodyPr>
          <a:lstStyle>
            <a:lvl1pPr algn="l" defTabSz="609351" rtl="0" eaLnBrk="1" latinLnBrk="0" hangingPunct="1">
              <a:spcBef>
                <a:spcPct val="0"/>
              </a:spcBef>
              <a:buNone/>
              <a:defRPr sz="4198" b="0" kern="1200" spc="0">
                <a:solidFill>
                  <a:schemeClr val="tx2">
                    <a:lumMod val="75000"/>
                  </a:schemeClr>
                </a:solidFill>
                <a:latin typeface="+mj-lt"/>
                <a:ea typeface="+mj-ea"/>
                <a:cs typeface="Open Sans" panose="020B0606030504020204" pitchFamily="34" charset="0"/>
              </a:defRPr>
            </a:lvl1pPr>
          </a:lstStyle>
          <a:p>
            <a:pPr marL="0" marR="0" lvl="0" indent="0" algn="l" defTabSz="609351" rtl="0" eaLnBrk="1" fontAlgn="auto" latinLnBrk="0" hangingPunct="1">
              <a:lnSpc>
                <a:spcPct val="100000"/>
              </a:lnSpc>
              <a:spcBef>
                <a:spcPct val="0"/>
              </a:spcBef>
              <a:spcAft>
                <a:spcPts val="0"/>
              </a:spcAft>
              <a:buClrTx/>
              <a:buSzTx/>
              <a:buFontTx/>
              <a:buNone/>
              <a:tabLst/>
              <a:defRPr/>
            </a:pPr>
            <a:r>
              <a:rPr kumimoji="0" lang="en-US" sz="4150" b="0" i="0" u="none" strike="noStrike" kern="1200" cap="none" spc="0" normalizeH="0" baseline="0" noProof="0" dirty="0">
                <a:ln>
                  <a:noFill/>
                </a:ln>
                <a:solidFill>
                  <a:schemeClr val="tx1"/>
                </a:solidFill>
                <a:effectLst/>
                <a:uLnTx/>
                <a:uFillTx/>
                <a:latin typeface="+mj-lt"/>
                <a:ea typeface="+mj-ea"/>
                <a:cs typeface="Open Sans"/>
              </a:rPr>
              <a:t>Goals for today…</a:t>
            </a:r>
          </a:p>
        </p:txBody>
      </p:sp>
      <p:graphicFrame>
        <p:nvGraphicFramePr>
          <p:cNvPr id="4" name="Diagram 3" descr="Leave with 1-2 things.&#10;&#10;Go with courage.&#10;&#10;Remember our humanity.">
            <a:extLst>
              <a:ext uri="{FF2B5EF4-FFF2-40B4-BE49-F238E27FC236}">
                <a16:creationId xmlns:a16="http://schemas.microsoft.com/office/drawing/2014/main" id="{347DE792-6CE0-2513-EEA6-9080B149283A}"/>
              </a:ext>
            </a:extLst>
          </p:cNvPr>
          <p:cNvGraphicFramePr/>
          <p:nvPr>
            <p:extLst>
              <p:ext uri="{D42A27DB-BD31-4B8C-83A1-F6EECF244321}">
                <p14:modId xmlns:p14="http://schemas.microsoft.com/office/powerpoint/2010/main" val="2905803629"/>
              </p:ext>
            </p:extLst>
          </p:nvPr>
        </p:nvGraphicFramePr>
        <p:xfrm>
          <a:off x="2170546" y="1100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8814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5842A5-A38C-3CA2-57F8-4F7C92CD02C7}"/>
              </a:ext>
            </a:extLst>
          </p:cNvPr>
          <p:cNvSpPr>
            <a:spLocks noGrp="1"/>
          </p:cNvSpPr>
          <p:nvPr>
            <p:ph type="title" idx="4294967295"/>
          </p:nvPr>
        </p:nvSpPr>
        <p:spPr>
          <a:xfrm>
            <a:off x="0" y="106453"/>
            <a:ext cx="12192000" cy="1280160"/>
          </a:xfrm>
          <a:prstGeom prst="rect">
            <a:avLst/>
          </a:prstGeom>
          <a:noFill/>
          <a:ln>
            <a:noFill/>
            <a:prstDash/>
          </a:ln>
          <a:effectLst/>
        </p:spPr>
        <p:txBody>
          <a:bodyPr rot="0" spcFirstLastPara="0" vertOverflow="overflow" horzOverflow="overflow" vert="horz" wrap="square" lIns="365760" tIns="91440" rIns="274320" bIns="91440" numCol="1" spcCol="0" rtlCol="0" fromWordArt="0" anchor="ctr" anchorCtr="0" forceAA="0" compatLnSpc="1">
            <a:prstTxWarp prst="textNoShape">
              <a:avLst/>
            </a:prstTxWarp>
            <a:noAutofit/>
          </a:bodyPr>
          <a:lstStyle>
            <a:lvl1pPr algn="l" defTabSz="609351" rtl="0" eaLnBrk="1" latinLnBrk="0" hangingPunct="1">
              <a:spcBef>
                <a:spcPct val="0"/>
              </a:spcBef>
              <a:buNone/>
              <a:defRPr sz="4198" b="0" kern="1200" spc="0">
                <a:solidFill>
                  <a:schemeClr val="tx2">
                    <a:lumMod val="75000"/>
                  </a:schemeClr>
                </a:solidFill>
                <a:latin typeface="+mj-lt"/>
                <a:ea typeface="+mj-ea"/>
                <a:cs typeface="Open Sans" panose="020B0606030504020204" pitchFamily="34" charset="0"/>
              </a:defRPr>
            </a:lvl1pPr>
          </a:lstStyle>
          <a:p>
            <a:pPr marL="0" marR="0" lvl="0" indent="0" algn="l" defTabSz="609351" rtl="0" eaLnBrk="1" fontAlgn="auto" latinLnBrk="0" hangingPunct="1">
              <a:lnSpc>
                <a:spcPct val="100000"/>
              </a:lnSpc>
              <a:spcBef>
                <a:spcPct val="0"/>
              </a:spcBef>
              <a:spcAft>
                <a:spcPts val="1800"/>
              </a:spcAft>
              <a:buClrTx/>
              <a:buSzTx/>
              <a:buFontTx/>
              <a:buNone/>
              <a:tabLst/>
              <a:defRPr/>
            </a:pPr>
            <a:r>
              <a:rPr kumimoji="0" lang="en-US" sz="4800" b="1" i="0" u="none" strike="noStrike" kern="1200" cap="none" spc="0" normalizeH="0" baseline="0" noProof="0" dirty="0">
                <a:ln>
                  <a:noFill/>
                </a:ln>
                <a:solidFill>
                  <a:schemeClr val="tx2">
                    <a:lumMod val="75000"/>
                  </a:schemeClr>
                </a:solidFill>
                <a:effectLst/>
                <a:uLnTx/>
                <a:uFillTx/>
                <a:latin typeface="+mj-lt"/>
                <a:ea typeface="+mj-ea"/>
                <a:cs typeface="Open Sans" panose="020B0606030504020204" pitchFamily="34" charset="0"/>
              </a:rPr>
              <a:t>What do I want?</a:t>
            </a:r>
          </a:p>
        </p:txBody>
      </p:sp>
      <p:graphicFrame>
        <p:nvGraphicFramePr>
          <p:cNvPr id="8" name="Diagram 7" descr="Identify the outcomes that you want&#10;&#10;-What do I really want for me, for the other person, and for the relationship?&#10;-Is the outcome I want realistic, possible, and/or negotiable?&#10;-Are there goals that both you and the other person care about (or do I need to learn more about their goals during our conversation)?">
            <a:extLst>
              <a:ext uri="{FF2B5EF4-FFF2-40B4-BE49-F238E27FC236}">
                <a16:creationId xmlns:a16="http://schemas.microsoft.com/office/drawing/2014/main" id="{796E4839-0946-5953-9D7E-A34B5BB81619}"/>
              </a:ext>
            </a:extLst>
          </p:cNvPr>
          <p:cNvGraphicFramePr/>
          <p:nvPr>
            <p:extLst>
              <p:ext uri="{D42A27DB-BD31-4B8C-83A1-F6EECF244321}">
                <p14:modId xmlns:p14="http://schemas.microsoft.com/office/powerpoint/2010/main" val="1539797776"/>
              </p:ext>
            </p:extLst>
          </p:nvPr>
        </p:nvGraphicFramePr>
        <p:xfrm>
          <a:off x="384543" y="1222183"/>
          <a:ext cx="10675188" cy="5572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B4CD15C4-92AB-7C99-E71F-A13372E9031D}"/>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5863" y="6218872"/>
            <a:ext cx="1661594" cy="640080"/>
          </a:xfrm>
          <a:prstGeom prst="rect">
            <a:avLst/>
          </a:prstGeom>
        </p:spPr>
      </p:pic>
      <p:sp>
        <p:nvSpPr>
          <p:cNvPr id="5" name="Date Placeholder 4">
            <a:extLst>
              <a:ext uri="{FF2B5EF4-FFF2-40B4-BE49-F238E27FC236}">
                <a16:creationId xmlns:a16="http://schemas.microsoft.com/office/drawing/2014/main" id="{76DDFD74-0939-FAF6-66AA-483A4A81B7E7}"/>
              </a:ext>
              <a:ext uri="{C183D7F6-B498-43B3-948B-1728B52AA6E4}">
                <adec:decorative xmlns:adec="http://schemas.microsoft.com/office/drawing/2017/decorative" val="1"/>
              </a:ext>
            </a:extLst>
          </p:cNvPr>
          <p:cNvSpPr>
            <a:spLocks noGrp="1"/>
          </p:cNvSpPr>
          <p:nvPr>
            <p:ph type="dt" sz="half" idx="10"/>
          </p:nvPr>
        </p:nvSpPr>
        <p:spPr/>
        <p:txBody>
          <a:bodyPr/>
          <a:lstStyle/>
          <a:p>
            <a:fld id="{4FF45195-0B94-4711-BEB4-E9F957CF3FF9}" type="datetime1">
              <a:rPr lang="en-US"/>
              <a:t>9/17/2024</a:t>
            </a:fld>
            <a:endParaRPr lang="en-US"/>
          </a:p>
        </p:txBody>
      </p:sp>
    </p:spTree>
    <p:extLst>
      <p:ext uri="{BB962C8B-B14F-4D97-AF65-F5344CB8AC3E}">
        <p14:creationId xmlns:p14="http://schemas.microsoft.com/office/powerpoint/2010/main" val="1796605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21B34A-5D09-854C-84A1-2F0A00722680}"/>
              </a:ext>
            </a:extLst>
          </p:cNvPr>
          <p:cNvSpPr>
            <a:spLocks noGrp="1"/>
          </p:cNvSpPr>
          <p:nvPr>
            <p:ph type="title" idx="4294967295"/>
          </p:nvPr>
        </p:nvSpPr>
        <p:spPr>
          <a:xfrm>
            <a:off x="0" y="0"/>
            <a:ext cx="12192000" cy="1280160"/>
          </a:xfrm>
          <a:prstGeom prst="rect">
            <a:avLst/>
          </a:prstGeom>
          <a:noFill/>
          <a:ln>
            <a:noFill/>
            <a:prstDash/>
          </a:ln>
          <a:effectLst/>
        </p:spPr>
        <p:txBody>
          <a:bodyPr rot="0" spcFirstLastPara="0" vertOverflow="overflow" horzOverflow="overflow" vert="horz" wrap="square" lIns="365760" tIns="91440" rIns="274320" bIns="91440" numCol="1" spcCol="0" rtlCol="0" fromWordArt="0" anchor="ctr" anchorCtr="0" forceAA="0" compatLnSpc="1">
            <a:prstTxWarp prst="textNoShape">
              <a:avLst/>
            </a:prstTxWarp>
            <a:noAutofit/>
          </a:bodyPr>
          <a:lstStyle>
            <a:lvl1pPr algn="l" defTabSz="609351" rtl="0" eaLnBrk="1" latinLnBrk="0" hangingPunct="1">
              <a:spcBef>
                <a:spcPct val="0"/>
              </a:spcBef>
              <a:buNone/>
              <a:defRPr sz="4198" b="0" kern="1200" spc="0">
                <a:solidFill>
                  <a:schemeClr val="tx2">
                    <a:lumMod val="75000"/>
                  </a:schemeClr>
                </a:solidFill>
                <a:latin typeface="+mj-lt"/>
                <a:ea typeface="+mj-ea"/>
                <a:cs typeface="Open Sans" panose="020B0606030504020204" pitchFamily="34" charset="0"/>
              </a:defRPr>
            </a:lvl1pPr>
          </a:lstStyle>
          <a:p>
            <a:pPr marL="0" marR="0" lvl="0" indent="0" algn="l" defTabSz="609351" rtl="0" eaLnBrk="1" fontAlgn="auto" latinLnBrk="0" hangingPunct="1">
              <a:lnSpc>
                <a:spcPct val="100000"/>
              </a:lnSpc>
              <a:spcBef>
                <a:spcPct val="0"/>
              </a:spcBef>
              <a:spcAft>
                <a:spcPts val="180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Open Sans"/>
              </a:rPr>
              <a:t>Script/Framework for Conversation</a:t>
            </a:r>
          </a:p>
        </p:txBody>
      </p:sp>
      <p:pic>
        <p:nvPicPr>
          <p:cNvPr id="7" name="Picture 6" descr="Invite the other person to talk with you&#10;&#10;Start the conversation by &quot;seeking to first understand&quot; (Learning Conversation).&#10;&#10;Share your point of view, intentions, and feelings.&#10;&#10;Discuss future and what can happen differently.&#10;&#10;Thank the person for talking with you and discuss any appropriate follow up.">
            <a:extLst>
              <a:ext uri="{FF2B5EF4-FFF2-40B4-BE49-F238E27FC236}">
                <a16:creationId xmlns:a16="http://schemas.microsoft.com/office/drawing/2014/main" id="{28126FE8-9519-D93E-2321-C63EB5DC648C}"/>
              </a:ext>
            </a:extLst>
          </p:cNvPr>
          <p:cNvPicPr>
            <a:picLocks noChangeAspect="1"/>
          </p:cNvPicPr>
          <p:nvPr/>
        </p:nvPicPr>
        <p:blipFill>
          <a:blip r:embed="rId3"/>
          <a:stretch>
            <a:fillRect/>
          </a:stretch>
        </p:blipFill>
        <p:spPr>
          <a:xfrm>
            <a:off x="1017362" y="1280160"/>
            <a:ext cx="10790590" cy="5530081"/>
          </a:xfrm>
          <a:prstGeom prst="rect">
            <a:avLst/>
          </a:prstGeom>
        </p:spPr>
      </p:pic>
    </p:spTree>
    <p:extLst>
      <p:ext uri="{BB962C8B-B14F-4D97-AF65-F5344CB8AC3E}">
        <p14:creationId xmlns:p14="http://schemas.microsoft.com/office/powerpoint/2010/main" val="2997197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4DA5E5-FDAF-B006-A48C-FD4105ACE564}"/>
              </a:ext>
            </a:extLst>
          </p:cNvPr>
          <p:cNvSpPr>
            <a:spLocks noGrp="1"/>
          </p:cNvSpPr>
          <p:nvPr>
            <p:ph type="title" idx="4294967295"/>
          </p:nvPr>
        </p:nvSpPr>
        <p:spPr>
          <a:xfrm>
            <a:off x="0" y="-127000"/>
            <a:ext cx="12192000" cy="1280160"/>
          </a:xfrm>
          <a:prstGeom prst="rect">
            <a:avLst/>
          </a:prstGeom>
          <a:noFill/>
          <a:ln>
            <a:noFill/>
            <a:prstDash/>
          </a:ln>
          <a:effectLst/>
        </p:spPr>
        <p:txBody>
          <a:bodyPr rot="0" spcFirstLastPara="0" vertOverflow="overflow" horzOverflow="overflow" vert="horz" wrap="square" lIns="365760" tIns="91440" rIns="274320" bIns="91440" numCol="1" spcCol="0" rtlCol="0" fromWordArt="0" anchor="ctr" anchorCtr="0" forceAA="0" compatLnSpc="1">
            <a:prstTxWarp prst="textNoShape">
              <a:avLst/>
            </a:prstTxWarp>
            <a:noAutofit/>
          </a:bodyPr>
          <a:lstStyle>
            <a:lvl1pPr algn="l" defTabSz="609351" rtl="0" eaLnBrk="1" latinLnBrk="0" hangingPunct="1">
              <a:spcBef>
                <a:spcPct val="0"/>
              </a:spcBef>
              <a:buNone/>
              <a:defRPr sz="4198" b="0" kern="1200" spc="0">
                <a:solidFill>
                  <a:schemeClr val="tx2">
                    <a:lumMod val="75000"/>
                  </a:schemeClr>
                </a:solidFill>
                <a:latin typeface="+mj-lt"/>
                <a:ea typeface="+mj-ea"/>
                <a:cs typeface="Open Sans" panose="020B0606030504020204" pitchFamily="34" charset="0"/>
              </a:defRPr>
            </a:lvl1pPr>
          </a:lstStyle>
          <a:p>
            <a:pPr marL="0" marR="0" lvl="0" indent="0" algn="l" defTabSz="609351" rtl="0" eaLnBrk="1" fontAlgn="auto" latinLnBrk="0" hangingPunct="1">
              <a:lnSpc>
                <a:spcPct val="100000"/>
              </a:lnSpc>
              <a:spcBef>
                <a:spcPct val="0"/>
              </a:spcBef>
              <a:spcAft>
                <a:spcPts val="180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Open Sans"/>
              </a:rPr>
              <a:t>Tools for effective engagement</a:t>
            </a:r>
          </a:p>
        </p:txBody>
      </p:sp>
      <p:pic>
        <p:nvPicPr>
          <p:cNvPr id="6" name="Picture 5" descr="Tool #1: Make it safe to talk.&#10;Tool #2: Listen - &quot;Seek first to understand and then to be understood&quot;&#10;Tool #3: Adopt the &quot;yes, and...&quot; Stance&#10;Tool #4: Learn to Recognize Your Assumptions to Separate Impact and Intent&#10;Tool #5: Use &quot;I&quot; statements&#10;Tool #6: Focus on Contribution, not Blame">
            <a:extLst>
              <a:ext uri="{FF2B5EF4-FFF2-40B4-BE49-F238E27FC236}">
                <a16:creationId xmlns:a16="http://schemas.microsoft.com/office/drawing/2014/main" id="{86BC019B-A15B-2CC3-F61F-F74BD0C3A987}"/>
              </a:ext>
            </a:extLst>
          </p:cNvPr>
          <p:cNvPicPr>
            <a:picLocks noChangeAspect="1"/>
          </p:cNvPicPr>
          <p:nvPr/>
        </p:nvPicPr>
        <p:blipFill>
          <a:blip r:embed="rId3"/>
          <a:stretch>
            <a:fillRect/>
          </a:stretch>
        </p:blipFill>
        <p:spPr>
          <a:xfrm>
            <a:off x="1011420" y="855566"/>
            <a:ext cx="9966183" cy="5834291"/>
          </a:xfrm>
          <a:prstGeom prst="rect">
            <a:avLst/>
          </a:prstGeom>
        </p:spPr>
      </p:pic>
      <p:pic>
        <p:nvPicPr>
          <p:cNvPr id="7" name="Picture 6">
            <a:extLst>
              <a:ext uri="{FF2B5EF4-FFF2-40B4-BE49-F238E27FC236}">
                <a16:creationId xmlns:a16="http://schemas.microsoft.com/office/drawing/2014/main" id="{C2F205C3-AD52-6CB6-1E6D-CC7B3647C5C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86620" y="6271335"/>
            <a:ext cx="3036071" cy="323116"/>
          </a:xfrm>
          <a:prstGeom prst="rect">
            <a:avLst/>
          </a:prstGeom>
        </p:spPr>
      </p:pic>
      <p:pic>
        <p:nvPicPr>
          <p:cNvPr id="8" name="Picture 7">
            <a:extLst>
              <a:ext uri="{FF2B5EF4-FFF2-40B4-BE49-F238E27FC236}">
                <a16:creationId xmlns:a16="http://schemas.microsoft.com/office/drawing/2014/main" id="{D04A25BB-E5BB-2604-3DCF-C5BC6A0E04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189837" y="4065163"/>
            <a:ext cx="3429000" cy="3429000"/>
          </a:xfrm>
          <a:prstGeom prst="rect">
            <a:avLst/>
          </a:prstGeom>
        </p:spPr>
      </p:pic>
    </p:spTree>
    <p:extLst>
      <p:ext uri="{BB962C8B-B14F-4D97-AF65-F5344CB8AC3E}">
        <p14:creationId xmlns:p14="http://schemas.microsoft.com/office/powerpoint/2010/main" val="3713563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01165-6CB9-5612-C978-CB5538D3586E}"/>
              </a:ext>
            </a:extLst>
          </p:cNvPr>
          <p:cNvSpPr>
            <a:spLocks noGrp="1"/>
          </p:cNvSpPr>
          <p:nvPr>
            <p:ph type="title" idx="4294967295"/>
          </p:nvPr>
        </p:nvSpPr>
        <p:spPr>
          <a:xfrm>
            <a:off x="609600" y="-1143000"/>
            <a:ext cx="10972800" cy="1143000"/>
          </a:xfrm>
        </p:spPr>
        <p:txBody>
          <a:bodyPr spcFirstLastPara="1" wrap="square" lIns="91425" tIns="45700" rIns="91425" bIns="45700" anchor="b" anchorCtr="0">
            <a:normAutofit/>
          </a:bodyPr>
          <a:lstStyle/>
          <a:p>
            <a:r>
              <a:rPr lang="en-US" dirty="0"/>
              <a:t>After the conversation</a:t>
            </a:r>
          </a:p>
        </p:txBody>
      </p:sp>
      <p:graphicFrame>
        <p:nvGraphicFramePr>
          <p:cNvPr id="2" name="Diagram 1" descr="After the conversation&#10;&#10;-Follow up: sending an email, summarize the conversation, including any next steps, follow through on next steps discussed&#10;">
            <a:extLst>
              <a:ext uri="{FF2B5EF4-FFF2-40B4-BE49-F238E27FC236}">
                <a16:creationId xmlns:a16="http://schemas.microsoft.com/office/drawing/2014/main" id="{4B0442AD-D3E8-7ED1-D36D-A583B2540380}"/>
              </a:ext>
            </a:extLst>
          </p:cNvPr>
          <p:cNvGraphicFramePr/>
          <p:nvPr>
            <p:extLst>
              <p:ext uri="{D42A27DB-BD31-4B8C-83A1-F6EECF244321}">
                <p14:modId xmlns:p14="http://schemas.microsoft.com/office/powerpoint/2010/main" val="848041638"/>
              </p:ext>
            </p:extLst>
          </p:nvPr>
        </p:nvGraphicFramePr>
        <p:xfrm>
          <a:off x="1488281" y="528638"/>
          <a:ext cx="8798718" cy="6324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9290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6C23-F17B-9F30-390C-71F23F55588D}"/>
              </a:ext>
            </a:extLst>
          </p:cNvPr>
          <p:cNvSpPr>
            <a:spLocks noGrp="1"/>
          </p:cNvSpPr>
          <p:nvPr>
            <p:ph type="title"/>
          </p:nvPr>
        </p:nvSpPr>
        <p:spPr/>
        <p:txBody>
          <a:bodyPr>
            <a:normAutofit fontScale="90000"/>
          </a:bodyPr>
          <a:lstStyle/>
          <a:p>
            <a:r>
              <a:rPr lang="en-US" dirty="0"/>
              <a:t>What are some of your takeaways from our time together?</a:t>
            </a:r>
          </a:p>
        </p:txBody>
      </p:sp>
      <p:sp>
        <p:nvSpPr>
          <p:cNvPr id="3" name="Text Placeholder 2">
            <a:extLst>
              <a:ext uri="{FF2B5EF4-FFF2-40B4-BE49-F238E27FC236}">
                <a16:creationId xmlns:a16="http://schemas.microsoft.com/office/drawing/2014/main" id="{48FEEA72-4C43-535D-4739-B1BF1561BF5F}"/>
              </a:ext>
            </a:extLst>
          </p:cNvPr>
          <p:cNvSpPr>
            <a:spLocks noGrp="1"/>
          </p:cNvSpPr>
          <p:nvPr>
            <p:ph type="body" idx="1"/>
          </p:nvPr>
        </p:nvSpPr>
        <p:spPr/>
        <p:txBody>
          <a:bodyPr/>
          <a:lstStyle/>
          <a:p>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Object 3">
                <a:extLst>
                  <a:ext uri="{FF2B5EF4-FFF2-40B4-BE49-F238E27FC236}">
                    <a16:creationId xmlns:a16="http://schemas.microsoft.com/office/drawing/2014/main" id="{6F4AD13C-D0E9-5D7E-56DD-E6497B1245D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0583637"/>
                  </p:ext>
                </p:extLst>
              </p:nvPr>
            </p:nvGraphicFramePr>
            <p:xfrm>
              <a:off x="-138545" y="-76200"/>
              <a:ext cx="12469090" cy="70104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4" name="Object 3">
                <a:extLst>
                  <a:ext uri="{FF2B5EF4-FFF2-40B4-BE49-F238E27FC236}">
                    <a16:creationId xmlns:a16="http://schemas.microsoft.com/office/drawing/2014/main" id="{6F4AD13C-D0E9-5D7E-56DD-E6497B1245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38545" y="-76200"/>
                <a:ext cx="12469090" cy="7010400"/>
              </a:xfrm>
              <a:prstGeom prst="rect">
                <a:avLst/>
              </a:prstGeom>
            </p:spPr>
          </p:pic>
        </mc:Fallback>
      </mc:AlternateContent>
    </p:spTree>
    <p:extLst>
      <p:ext uri="{BB962C8B-B14F-4D97-AF65-F5344CB8AC3E}">
        <p14:creationId xmlns:p14="http://schemas.microsoft.com/office/powerpoint/2010/main" val="2471395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6B75C-BB5A-1E99-2BCF-712F0DCA1C20}"/>
              </a:ext>
              <a:ext uri="{C183D7F6-B498-43B3-948B-1728B52AA6E4}">
                <adec:decorative xmlns:adec="http://schemas.microsoft.com/office/drawing/2017/decorative" val="1"/>
              </a:ext>
            </a:extLst>
          </p:cNvPr>
          <p:cNvSpPr>
            <a:spLocks noGrp="1"/>
          </p:cNvSpPr>
          <p:nvPr>
            <p:ph type="title" idx="4294967295"/>
          </p:nvPr>
        </p:nvSpPr>
        <p:spPr>
          <a:xfrm>
            <a:off x="609600" y="-1143000"/>
            <a:ext cx="10972800" cy="1143000"/>
          </a:xfrm>
        </p:spPr>
        <p:txBody>
          <a:bodyPr spcFirstLastPara="1" wrap="square" lIns="91425" tIns="45700" rIns="91425" bIns="45700" anchor="b" anchorCtr="0">
            <a:normAutofit/>
          </a:bodyPr>
          <a:lstStyle/>
          <a:p>
            <a:r>
              <a:rPr lang="en-US" dirty="0"/>
              <a:t>Questions? Comments? Concerns?</a:t>
            </a:r>
          </a:p>
        </p:txBody>
      </p:sp>
      <p:sp>
        <p:nvSpPr>
          <p:cNvPr id="2" name="Title 1">
            <a:extLst>
              <a:ext uri="{FF2B5EF4-FFF2-40B4-BE49-F238E27FC236}">
                <a16:creationId xmlns:a16="http://schemas.microsoft.com/office/drawing/2014/main" id="{44C8AAB0-4708-ABAC-4896-4EA0FAB93C56}"/>
              </a:ext>
            </a:extLst>
          </p:cNvPr>
          <p:cNvSpPr>
            <a:spLocks noGrp="1"/>
          </p:cNvSpPr>
          <p:nvPr/>
        </p:nvSpPr>
        <p:spPr>
          <a:xfrm>
            <a:off x="0" y="0"/>
            <a:ext cx="12055752" cy="1280160"/>
          </a:xfrm>
          <a:prstGeom prst="rect">
            <a:avLst/>
          </a:prstGeom>
        </p:spPr>
        <p:txBody>
          <a:bodyPr vert="horz" lIns="365760" tIns="91440" rIns="274320" bIns="91440" rtlCol="0" anchor="ctr">
            <a:noAutofit/>
          </a:bodyPr>
          <a:lstStyle>
            <a:lvl1pPr algn="l" defTabSz="609351" rtl="0" eaLnBrk="1" latinLnBrk="0" hangingPunct="1">
              <a:spcBef>
                <a:spcPct val="0"/>
              </a:spcBef>
              <a:buNone/>
              <a:defRPr sz="4198" b="0" kern="1200" spc="0">
                <a:solidFill>
                  <a:schemeClr val="tx2">
                    <a:lumMod val="75000"/>
                  </a:schemeClr>
                </a:solidFill>
                <a:latin typeface="+mj-lt"/>
                <a:ea typeface="+mj-ea"/>
                <a:cs typeface="Open Sans" panose="020B0606030504020204" pitchFamily="34" charset="0"/>
              </a:defRPr>
            </a:lvl1pPr>
          </a:lstStyle>
          <a:p>
            <a:pPr algn="ctr">
              <a:spcAft>
                <a:spcPts val="1800"/>
              </a:spcAft>
            </a:pPr>
            <a:r>
              <a:rPr lang="en-US" sz="4400" b="1" dirty="0">
                <a:solidFill>
                  <a:schemeClr val="accent4">
                    <a:lumMod val="76000"/>
                  </a:schemeClr>
                </a:solidFill>
                <a:cs typeface="Open Sans"/>
              </a:rPr>
              <a:t>Questions? Comments? Concerns?</a:t>
            </a:r>
          </a:p>
        </p:txBody>
      </p:sp>
      <p:pic>
        <p:nvPicPr>
          <p:cNvPr id="3" name="Picture 2">
            <a:extLst>
              <a:ext uri="{FF2B5EF4-FFF2-40B4-BE49-F238E27FC236}">
                <a16:creationId xmlns:a16="http://schemas.microsoft.com/office/drawing/2014/main" id="{4BA98BCA-7933-0A69-04BA-6F8100BA51F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0072" y="877473"/>
            <a:ext cx="10931856" cy="5695950"/>
          </a:xfrm>
          <a:prstGeom prst="rect">
            <a:avLst/>
          </a:prstGeom>
        </p:spPr>
      </p:pic>
    </p:spTree>
    <p:extLst>
      <p:ext uri="{BB962C8B-B14F-4D97-AF65-F5344CB8AC3E}">
        <p14:creationId xmlns:p14="http://schemas.microsoft.com/office/powerpoint/2010/main" val="1092067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2296-A379-26AC-E3DF-6BE02C9280A8}"/>
              </a:ext>
            </a:extLst>
          </p:cNvPr>
          <p:cNvSpPr>
            <a:spLocks noGrp="1"/>
          </p:cNvSpPr>
          <p:nvPr>
            <p:ph type="title" idx="4294967295"/>
          </p:nvPr>
        </p:nvSpPr>
        <p:spPr>
          <a:xfrm>
            <a:off x="0" y="0"/>
            <a:ext cx="12055752" cy="1280160"/>
          </a:xfrm>
          <a:prstGeom prst="rect">
            <a:avLst/>
          </a:prstGeom>
          <a:noFill/>
          <a:ln>
            <a:noFill/>
            <a:prstDash/>
          </a:ln>
          <a:effectLst/>
        </p:spPr>
        <p:txBody>
          <a:bodyPr rot="0" spcFirstLastPara="0" vertOverflow="overflow" horzOverflow="overflow" vert="horz" wrap="square" lIns="365760" tIns="91440" rIns="274320" bIns="91440" numCol="1" spcCol="0" rtlCol="0" fromWordArt="0" anchor="ctr" anchorCtr="0" forceAA="0" compatLnSpc="1">
            <a:prstTxWarp prst="textNoShape">
              <a:avLst/>
            </a:prstTxWarp>
            <a:noAutofit/>
          </a:bodyPr>
          <a:lstStyle>
            <a:lvl1pPr algn="l" defTabSz="609351" rtl="0" eaLnBrk="1" latinLnBrk="0" hangingPunct="1">
              <a:spcBef>
                <a:spcPct val="0"/>
              </a:spcBef>
              <a:buNone/>
              <a:defRPr sz="4198" b="0" kern="1200" spc="0">
                <a:solidFill>
                  <a:schemeClr val="tx2">
                    <a:lumMod val="75000"/>
                  </a:schemeClr>
                </a:solidFill>
                <a:latin typeface="+mj-lt"/>
                <a:ea typeface="+mj-ea"/>
                <a:cs typeface="Open Sans" panose="020B0606030504020204" pitchFamily="34" charset="0"/>
              </a:defRPr>
            </a:lvl1pPr>
          </a:lstStyle>
          <a:p>
            <a:pPr marL="0" marR="0" lvl="0" indent="0" algn="l" defTabSz="609351" rtl="0" eaLnBrk="1" fontAlgn="auto" latinLnBrk="0" hangingPunct="1">
              <a:lnSpc>
                <a:spcPct val="100000"/>
              </a:lnSpc>
              <a:spcBef>
                <a:spcPct val="0"/>
              </a:spcBef>
              <a:spcAft>
                <a:spcPts val="180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Open Sans"/>
              </a:rPr>
              <a:t>Resources</a:t>
            </a:r>
          </a:p>
        </p:txBody>
      </p:sp>
      <p:sp>
        <p:nvSpPr>
          <p:cNvPr id="3" name="TextBox 19">
            <a:extLst>
              <a:ext uri="{FF2B5EF4-FFF2-40B4-BE49-F238E27FC236}">
                <a16:creationId xmlns:a16="http://schemas.microsoft.com/office/drawing/2014/main" id="{45D6ED5B-09F8-97EF-BC0C-2F134FD427BD}"/>
              </a:ext>
            </a:extLst>
          </p:cNvPr>
          <p:cNvSpPr txBox="1"/>
          <p:nvPr/>
        </p:nvSpPr>
        <p:spPr>
          <a:xfrm>
            <a:off x="1173706" y="1078173"/>
            <a:ext cx="10276765" cy="5495250"/>
          </a:xfrm>
          <a:prstGeom prst="rect">
            <a:avLst/>
          </a:prstGeom>
        </p:spPr>
        <p:txBody>
          <a:bodyPr wrap="square" lIns="121869" tIns="60933" rIns="121869" bIns="60933"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nSpc>
                <a:spcPct val="115000"/>
              </a:lnSpc>
              <a:spcBef>
                <a:spcPts val="0"/>
              </a:spcBef>
              <a:spcAft>
                <a:spcPts val="0"/>
              </a:spcAft>
              <a:buFont typeface="Times New Roman" panose="02020603050405020304" pitchFamily="18" charset="0"/>
              <a:buChar char="•"/>
              <a:tabLst>
                <a:tab pos="457200" algn="l"/>
              </a:tabLst>
            </a:pPr>
            <a:r>
              <a:rPr lang="en-US" sz="1800" u="sng" kern="100" dirty="0">
                <a:effectLst/>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www.Deborahdally.com</a:t>
            </a:r>
            <a:r>
              <a:rPr lang="en-US" sz="1800" kern="100" dirty="0">
                <a:effectLst/>
                <a:latin typeface="Aptos"/>
                <a:ea typeface="Aptos" panose="020B0004020202020204" pitchFamily="34" charset="0"/>
                <a:cs typeface="Times New Roman"/>
              </a:rPr>
              <a:t>: Difficult Conversations PowerPoint (link no longer accessible)</a:t>
            </a:r>
          </a:p>
          <a:p>
            <a:pPr marL="342900" marR="0" lvl="0" indent="-342900">
              <a:lnSpc>
                <a:spcPct val="115000"/>
              </a:lnSpc>
              <a:spcBef>
                <a:spcPts val="0"/>
              </a:spcBef>
              <a:spcAft>
                <a:spcPts val="0"/>
              </a:spcAft>
              <a:buFont typeface="Times New Roman" panose="02020603050405020304" pitchFamily="18" charset="0"/>
              <a:buChar char="•"/>
              <a:tabLst>
                <a:tab pos="457200" algn="l"/>
              </a:tabLst>
            </a:pPr>
            <a:r>
              <a:rPr lang="en-US" dirty="0">
                <a:latin typeface="Aptos"/>
                <a:hlinkClick r:id="rId4">
                  <a:extLst>
                    <a:ext uri="{A12FA001-AC4F-418D-AE19-62706E023703}">
                      <ahyp:hlinkClr xmlns:ahyp="http://schemas.microsoft.com/office/drawing/2018/hyperlinkcolor" val="tx"/>
                    </a:ext>
                  </a:extLst>
                </a:hlinkClick>
              </a:rPr>
              <a:t>difficult-conversations-summary.pdf (harvard.edu)</a:t>
            </a:r>
            <a:r>
              <a:rPr lang="en-US" dirty="0">
                <a:latin typeface="Aptos"/>
              </a:rPr>
              <a:t> (handout for presentation)</a:t>
            </a:r>
          </a:p>
          <a:p>
            <a:pPr marL="342900" marR="0" lvl="0" indent="-342900">
              <a:lnSpc>
                <a:spcPct val="115000"/>
              </a:lnSpc>
              <a:spcBef>
                <a:spcPts val="0"/>
              </a:spcBef>
              <a:spcAft>
                <a:spcPts val="0"/>
              </a:spcAft>
              <a:buFont typeface="Times New Roman" panose="02020603050405020304" pitchFamily="18" charset="0"/>
              <a:buChar char="•"/>
              <a:tabLst>
                <a:tab pos="457200" algn="l"/>
              </a:tabLst>
            </a:pPr>
            <a:r>
              <a:rPr lang="en-US" sz="1800" kern="100" dirty="0">
                <a:effectLst/>
                <a:latin typeface="Aptos"/>
                <a:ea typeface="Aptos" panose="020B0004020202020204" pitchFamily="34" charset="0"/>
                <a:cs typeface="Times New Roman"/>
              </a:rPr>
              <a:t>Clark, Timothy R. Four Stages of Psychological Safety, </a:t>
            </a:r>
            <a:r>
              <a:rPr lang="en-US" sz="1800" u="sng" kern="100" dirty="0">
                <a:effectLst/>
                <a:latin typeface="Aptos"/>
                <a:ea typeface="Aptos" panose="020B0004020202020204" pitchFamily="34" charset="0"/>
                <a:cs typeface="Times New Roman"/>
                <a:hlinkClick r:id="rId5">
                  <a:extLst>
                    <a:ext uri="{A12FA001-AC4F-418D-AE19-62706E023703}">
                      <ahyp:hlinkClr xmlns:ahyp="http://schemas.microsoft.com/office/drawing/2018/hyperlinkcolor" val="tx"/>
                    </a:ext>
                  </a:extLst>
                </a:hlinkClick>
              </a:rPr>
              <a:t>187.02.psychologicalsafety.pdf (porchlightbooks.com)</a:t>
            </a:r>
            <a:endParaRPr lang="en-US" sz="1800" kern="100" dirty="0">
              <a:effectLst/>
              <a:latin typeface="Aptos"/>
              <a:ea typeface="Aptos" panose="020B0004020202020204" pitchFamily="34" charset="0"/>
              <a:cs typeface="Times New Roman"/>
            </a:endParaRPr>
          </a:p>
          <a:p>
            <a:pPr marL="342900" marR="0" lvl="0" indent="-342900">
              <a:lnSpc>
                <a:spcPct val="115000"/>
              </a:lnSpc>
              <a:spcBef>
                <a:spcPts val="0"/>
              </a:spcBef>
              <a:spcAft>
                <a:spcPts val="0"/>
              </a:spcAft>
              <a:buFont typeface="Times New Roman" panose="02020603050405020304" pitchFamily="18" charset="0"/>
              <a:buChar char="•"/>
              <a:tabLst>
                <a:tab pos="457200" algn="l"/>
              </a:tabLst>
            </a:pPr>
            <a:r>
              <a:rPr lang="en-US" sz="1800" kern="100" dirty="0" err="1">
                <a:effectLst/>
                <a:latin typeface="Aptos"/>
                <a:ea typeface="Aptos" panose="020B0004020202020204" pitchFamily="34" charset="0"/>
                <a:cs typeface="Times New Roman"/>
              </a:rPr>
              <a:t>Grenny</a:t>
            </a:r>
            <a:r>
              <a:rPr lang="en-US" sz="1800" kern="100" dirty="0">
                <a:effectLst/>
                <a:latin typeface="Aptos"/>
                <a:ea typeface="Aptos" panose="020B0004020202020204" pitchFamily="34" charset="0"/>
                <a:cs typeface="Times New Roman"/>
              </a:rPr>
              <a:t>, Joseph; Patterson, Kerry; McMillian, Ron; Switzler, AL; Gregory, Emily. </a:t>
            </a:r>
            <a:r>
              <a:rPr lang="en-US" sz="1800" i="1" kern="100" dirty="0">
                <a:effectLst/>
                <a:latin typeface="Aptos"/>
                <a:ea typeface="Aptos" panose="020B0004020202020204" pitchFamily="34" charset="0"/>
                <a:cs typeface="Times New Roman"/>
              </a:rPr>
              <a:t>Crucial Conversations: Tools for Talking When Stakes are High</a:t>
            </a:r>
            <a:r>
              <a:rPr lang="en-US" sz="1800" kern="100" dirty="0">
                <a:effectLst/>
                <a:latin typeface="Aptos"/>
                <a:ea typeface="Aptos" panose="020B0004020202020204" pitchFamily="34" charset="0"/>
                <a:cs typeface="Times New Roman"/>
              </a:rPr>
              <a:t>. 3</a:t>
            </a:r>
            <a:r>
              <a:rPr lang="en-US" sz="1800" kern="100" baseline="30000" dirty="0">
                <a:effectLst/>
                <a:latin typeface="Aptos"/>
                <a:ea typeface="Aptos" panose="020B0004020202020204" pitchFamily="34" charset="0"/>
                <a:cs typeface="Times New Roman"/>
              </a:rPr>
              <a:t>rd</a:t>
            </a:r>
            <a:r>
              <a:rPr lang="en-US" sz="1800" kern="100" dirty="0">
                <a:effectLst/>
                <a:latin typeface="Aptos"/>
                <a:ea typeface="Aptos" panose="020B0004020202020204" pitchFamily="34" charset="0"/>
                <a:cs typeface="Times New Roman"/>
              </a:rPr>
              <a:t> Edition McGraw Hill, 2023.</a:t>
            </a:r>
          </a:p>
          <a:p>
            <a:pPr marL="342900" indent="-342900">
              <a:lnSpc>
                <a:spcPct val="115000"/>
              </a:lnSpc>
              <a:buFont typeface="Times New Roman" panose="02020603050405020304" pitchFamily="18" charset="0"/>
              <a:buChar char="•"/>
              <a:tabLst>
                <a:tab pos="457200" algn="l"/>
              </a:tabLst>
            </a:pPr>
            <a:r>
              <a:rPr lang="en-US" sz="1800" kern="100" dirty="0">
                <a:effectLst/>
                <a:latin typeface="Aptos"/>
                <a:ea typeface="Aptos" panose="020B0004020202020204" pitchFamily="34" charset="0"/>
                <a:cs typeface="Times New Roman"/>
              </a:rPr>
              <a:t>Scott, Matt. </a:t>
            </a:r>
            <a:r>
              <a:rPr lang="en-US" sz="1800" i="1" kern="100" dirty="0">
                <a:effectLst/>
                <a:latin typeface="Aptos"/>
                <a:ea typeface="Aptos" panose="020B0004020202020204" pitchFamily="34" charset="0"/>
                <a:cs typeface="Times New Roman"/>
              </a:rPr>
              <a:t>Difficult Workplace Conversation: The Best Strategies for Managing Them</a:t>
            </a:r>
            <a:r>
              <a:rPr lang="en-US" sz="1800" kern="100" dirty="0">
                <a:effectLst/>
                <a:latin typeface="Aptos"/>
                <a:ea typeface="Aptos" panose="020B0004020202020204" pitchFamily="34" charset="0"/>
                <a:cs typeface="Times New Roman"/>
              </a:rPr>
              <a:t>. July 29, 2015. </a:t>
            </a:r>
            <a:r>
              <a:rPr lang="en-US" sz="1800" u="sng" kern="100" dirty="0">
                <a:effectLst/>
                <a:latin typeface="Aptos"/>
                <a:ea typeface="Aptos" panose="020B0004020202020204" pitchFamily="34" charset="0"/>
                <a:cs typeface="Times New Roman"/>
                <a:hlinkClick r:id="rId6">
                  <a:extLst>
                    <a:ext uri="{A12FA001-AC4F-418D-AE19-62706E023703}">
                      <ahyp:hlinkClr xmlns:ahyp="http://schemas.microsoft.com/office/drawing/2018/hyperlinkcolor" val="tx"/>
                    </a:ext>
                  </a:extLst>
                </a:hlinkClick>
              </a:rPr>
              <a:t>https://www.managers.org.uk/insights/news/2015/july/difficult-workplace-conversations-the-best-strategies-for-managing-them</a:t>
            </a:r>
            <a:r>
              <a:rPr lang="en-US" kern="100" dirty="0">
                <a:latin typeface="Aptos"/>
                <a:ea typeface="Aptos" panose="020B0004020202020204" pitchFamily="34" charset="0"/>
                <a:cs typeface="Times New Roman"/>
              </a:rPr>
              <a:t> </a:t>
            </a:r>
            <a:endParaRPr lang="en-US" sz="1800" kern="100" dirty="0">
              <a:effectLst/>
              <a:latin typeface="Aptos"/>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Times New Roman" panose="02020603050405020304" pitchFamily="18" charset="0"/>
              <a:buChar char="•"/>
              <a:tabLst>
                <a:tab pos="457200" algn="l"/>
              </a:tabLst>
            </a:pPr>
            <a:r>
              <a:rPr lang="en-US" sz="1800" kern="100" dirty="0">
                <a:effectLst/>
                <a:latin typeface="Aptos"/>
                <a:ea typeface="Aptos" panose="020B0004020202020204" pitchFamily="34" charset="0"/>
                <a:cs typeface="Times New Roman"/>
              </a:rPr>
              <a:t>Stone, Douglas; Patton, Bruce; Heen, Sheila. </a:t>
            </a:r>
            <a:r>
              <a:rPr lang="en-US" sz="1800" i="1" kern="100" dirty="0">
                <a:effectLst/>
                <a:latin typeface="Aptos"/>
                <a:ea typeface="Aptos" panose="020B0004020202020204" pitchFamily="34" charset="0"/>
                <a:cs typeface="Times New Roman"/>
              </a:rPr>
              <a:t>Difficult Conversations: How to Discuss What Matters Most</a:t>
            </a:r>
            <a:r>
              <a:rPr lang="en-US" sz="1800" kern="100" dirty="0">
                <a:effectLst/>
                <a:latin typeface="Aptos"/>
                <a:ea typeface="Aptos" panose="020B0004020202020204" pitchFamily="34" charset="0"/>
                <a:cs typeface="Times New Roman"/>
              </a:rPr>
              <a:t>. Penguin Books, 2010. </a:t>
            </a:r>
          </a:p>
          <a:p>
            <a:pPr marL="342900" marR="0" lvl="0" indent="-342900">
              <a:lnSpc>
                <a:spcPct val="115000"/>
              </a:lnSpc>
              <a:spcBef>
                <a:spcPts val="0"/>
              </a:spcBef>
              <a:spcAft>
                <a:spcPts val="0"/>
              </a:spcAft>
              <a:buFont typeface="Times New Roman" panose="02020603050405020304" pitchFamily="18" charset="0"/>
              <a:buChar char="•"/>
              <a:tabLst>
                <a:tab pos="457200" algn="l"/>
              </a:tabLst>
            </a:pPr>
            <a:r>
              <a:rPr lang="en-US" sz="1800" kern="100" dirty="0">
                <a:effectLst/>
                <a:latin typeface="Aptos"/>
                <a:ea typeface="Aptos" panose="020B0004020202020204" pitchFamily="34" charset="0"/>
                <a:cs typeface="Times New Roman"/>
              </a:rPr>
              <a:t>All images courtesy of Google Images</a:t>
            </a:r>
          </a:p>
          <a:p>
            <a:pPr marL="0" indent="0">
              <a:spcBef>
                <a:spcPts val="0"/>
              </a:spcBef>
              <a:buNone/>
            </a:pPr>
            <a:endParaRPr lang="en-US" sz="2099">
              <a:solidFill>
                <a:schemeClr val="bg1">
                  <a:lumMod val="50000"/>
                </a:schemeClr>
              </a:solidFill>
              <a:cs typeface="Calibri"/>
            </a:endParaRPr>
          </a:p>
        </p:txBody>
      </p:sp>
    </p:spTree>
    <p:extLst>
      <p:ext uri="{BB962C8B-B14F-4D97-AF65-F5344CB8AC3E}">
        <p14:creationId xmlns:p14="http://schemas.microsoft.com/office/powerpoint/2010/main" val="339764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AA0ACE-1744-C65B-FA3E-419C6F5A308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What do you hope to gain from today’s webinar?</a:t>
            </a:r>
          </a:p>
        </p:txBody>
      </p:sp>
      <p:sp>
        <p:nvSpPr>
          <p:cNvPr id="2" name="Date Placeholder 1">
            <a:extLst>
              <a:ext uri="{FF2B5EF4-FFF2-40B4-BE49-F238E27FC236}">
                <a16:creationId xmlns:a16="http://schemas.microsoft.com/office/drawing/2014/main" id="{B407275B-4CF2-3A39-A8F3-72A31E03A6DF}"/>
              </a:ext>
              <a:ext uri="{C183D7F6-B498-43B3-948B-1728B52AA6E4}">
                <adec:decorative xmlns:adec="http://schemas.microsoft.com/office/drawing/2017/decorative" val="1"/>
              </a:ext>
            </a:extLst>
          </p:cNvPr>
          <p:cNvSpPr>
            <a:spLocks noGrp="1"/>
          </p:cNvSpPr>
          <p:nvPr>
            <p:ph type="dt" sz="half" idx="10"/>
          </p:nvPr>
        </p:nvSpPr>
        <p:spPr/>
        <p:txBody>
          <a:bodyPr/>
          <a:lstStyle/>
          <a:p>
            <a:fld id="{9BEB2AA0-E352-4178-BA34-29BEB9356D03}" type="datetime1">
              <a:rPr lang="en-US" smtClean="0"/>
              <a:t>9/17/2024</a:t>
            </a:fld>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a:extLst>
                  <a:ext uri="{FF2B5EF4-FFF2-40B4-BE49-F238E27FC236}">
                    <a16:creationId xmlns:a16="http://schemas.microsoft.com/office/drawing/2014/main" id="{CB2CE18B-E9BE-E03F-D39D-31E040AEEBC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3511819"/>
                  </p:ext>
                </p:extLst>
              </p:nvPr>
            </p:nvGraphicFramePr>
            <p:xfrm>
              <a:off x="706581" y="136525"/>
              <a:ext cx="11232573" cy="6461702"/>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3" name="Add-in 2">
                <a:extLst>
                  <a:ext uri="{FF2B5EF4-FFF2-40B4-BE49-F238E27FC236}">
                    <a16:creationId xmlns:a16="http://schemas.microsoft.com/office/drawing/2014/main" id="{CB2CE18B-E9BE-E03F-D39D-31E040AEEB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706581" y="136525"/>
                <a:ext cx="11232573" cy="6461702"/>
              </a:xfrm>
              <a:prstGeom prst="rect">
                <a:avLst/>
              </a:prstGeom>
            </p:spPr>
          </p:pic>
        </mc:Fallback>
      </mc:AlternateContent>
    </p:spTree>
    <p:extLst>
      <p:ext uri="{BB962C8B-B14F-4D97-AF65-F5344CB8AC3E}">
        <p14:creationId xmlns:p14="http://schemas.microsoft.com/office/powerpoint/2010/main" val="278543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Title 2">
            <a:extLst>
              <a:ext uri="{FF2B5EF4-FFF2-40B4-BE49-F238E27FC236}">
                <a16:creationId xmlns:a16="http://schemas.microsoft.com/office/drawing/2014/main" id="{39392E06-34E4-2B6F-5A34-651B71B30FF1}"/>
              </a:ext>
            </a:extLst>
          </p:cNvPr>
          <p:cNvSpPr>
            <a:spLocks noGrp="1"/>
          </p:cNvSpPr>
          <p:nvPr>
            <p:ph type="title" idx="4294967295"/>
          </p:nvPr>
        </p:nvSpPr>
        <p:spPr>
          <a:xfrm>
            <a:off x="0" y="0"/>
            <a:ext cx="12192000" cy="1280160"/>
          </a:xfrm>
          <a:prstGeom prst="rect">
            <a:avLst/>
          </a:prstGeom>
          <a:noFill/>
          <a:ln>
            <a:noFill/>
            <a:prstDash/>
          </a:ln>
          <a:effectLst/>
        </p:spPr>
        <p:txBody>
          <a:bodyPr rot="0" spcFirstLastPara="0" vertOverflow="overflow" horzOverflow="overflow" vert="horz" wrap="square" lIns="365760" tIns="91440" rIns="274320" bIns="91440" numCol="1" spcCol="0" rtlCol="0" fromWordArt="0" anchor="ctr" anchorCtr="0" forceAA="0" compatLnSpc="1">
            <a:prstTxWarp prst="textNoShape">
              <a:avLst/>
            </a:prstTxWarp>
            <a:noAutofit/>
          </a:bodyPr>
          <a:lstStyle>
            <a:lvl1pPr algn="l" defTabSz="609351" rtl="0" eaLnBrk="1" latinLnBrk="0" hangingPunct="1">
              <a:spcBef>
                <a:spcPct val="0"/>
              </a:spcBef>
              <a:buNone/>
              <a:defRPr sz="4198" b="0" kern="1200" spc="0">
                <a:solidFill>
                  <a:schemeClr val="tx2">
                    <a:lumMod val="75000"/>
                  </a:schemeClr>
                </a:solidFill>
                <a:latin typeface="+mj-lt"/>
                <a:ea typeface="+mj-ea"/>
                <a:cs typeface="Open Sans" panose="020B0606030504020204" pitchFamily="34" charset="0"/>
              </a:defRPr>
            </a:lvl1pPr>
          </a:lstStyle>
          <a:p>
            <a:pPr marL="0" marR="0" lvl="0" indent="0" algn="l" defTabSz="609351" rtl="0" eaLnBrk="1" fontAlgn="auto" latinLnBrk="0" hangingPunct="1">
              <a:lnSpc>
                <a:spcPct val="100000"/>
              </a:lnSpc>
              <a:spcBef>
                <a:spcPct val="0"/>
              </a:spcBef>
              <a:spcAft>
                <a:spcPts val="0"/>
              </a:spcAft>
              <a:buClrTx/>
              <a:buSzTx/>
              <a:buFontTx/>
              <a:buNone/>
              <a:tabLst/>
              <a:defRPr/>
            </a:pPr>
            <a:r>
              <a:rPr kumimoji="0" lang="en-US" sz="4150" b="0" i="0" u="none" strike="noStrike" kern="1200" cap="none" spc="0" normalizeH="0" baseline="0" noProof="0" dirty="0">
                <a:ln>
                  <a:noFill/>
                </a:ln>
                <a:solidFill>
                  <a:schemeClr val="tx1"/>
                </a:solidFill>
                <a:effectLst/>
                <a:uLnTx/>
                <a:uFillTx/>
                <a:latin typeface="+mj-lt"/>
                <a:ea typeface="+mj-ea"/>
                <a:cs typeface="Open Sans"/>
              </a:rPr>
              <a:t>Flow of our time together…</a:t>
            </a:r>
          </a:p>
        </p:txBody>
      </p:sp>
      <p:graphicFrame>
        <p:nvGraphicFramePr>
          <p:cNvPr id="788" name="Diagram 787" descr="Why is this topic important? Why is it hard?&#10;Preparing for conversation.&#10;Tools for engagement.&#10;Practice (mixed in throughout).">
            <a:extLst>
              <a:ext uri="{FF2B5EF4-FFF2-40B4-BE49-F238E27FC236}">
                <a16:creationId xmlns:a16="http://schemas.microsoft.com/office/drawing/2014/main" id="{347DE792-6CE0-2513-EEA6-9080B149283A}"/>
              </a:ext>
            </a:extLst>
          </p:cNvPr>
          <p:cNvGraphicFramePr/>
          <p:nvPr>
            <p:extLst>
              <p:ext uri="{D42A27DB-BD31-4B8C-83A1-F6EECF244321}">
                <p14:modId xmlns:p14="http://schemas.microsoft.com/office/powerpoint/2010/main" val="2654702999"/>
              </p:ext>
            </p:extLst>
          </p:nvPr>
        </p:nvGraphicFramePr>
        <p:xfrm>
          <a:off x="2135908" y="114684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86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BFF5BA-098D-B99D-F284-C06A93253D65}"/>
              </a:ext>
            </a:extLst>
          </p:cNvPr>
          <p:cNvSpPr>
            <a:spLocks noGrp="1"/>
          </p:cNvSpPr>
          <p:nvPr>
            <p:ph type="title" idx="4294967295"/>
          </p:nvPr>
        </p:nvSpPr>
        <p:spPr>
          <a:xfrm>
            <a:off x="609600" y="-1143000"/>
            <a:ext cx="10972800" cy="1143000"/>
          </a:xfrm>
        </p:spPr>
        <p:txBody>
          <a:bodyPr spcFirstLastPara="1" wrap="square" lIns="91425" tIns="45700" rIns="91425" bIns="45700" anchor="b" anchorCtr="0">
            <a:normAutofit fontScale="90000"/>
          </a:bodyPr>
          <a:lstStyle/>
          <a:p>
            <a:r>
              <a:rPr lang="en-US" dirty="0"/>
              <a:t>Think back to any conversations that you have had (or avoided) that you considered difficult</a:t>
            </a:r>
          </a:p>
        </p:txBody>
      </p:sp>
      <p:pic>
        <p:nvPicPr>
          <p:cNvPr id="4" name="Picture 3" descr="A cartoon of a person looking at a sign stating &quot;Difficult Conversations&quot; on one arrow, and &quot;Awkward Silence&quot; on another arrow; the person proceeds to take the path towards &quot;Awkward SIlence&quot;&#10;">
            <a:extLst>
              <a:ext uri="{FF2B5EF4-FFF2-40B4-BE49-F238E27FC236}">
                <a16:creationId xmlns:a16="http://schemas.microsoft.com/office/drawing/2014/main" id="{01B42BEB-64E8-2B1C-6AE0-4D1402691D2A}"/>
              </a:ext>
            </a:extLst>
          </p:cNvPr>
          <p:cNvPicPr>
            <a:picLocks noChangeAspect="1"/>
          </p:cNvPicPr>
          <p:nvPr/>
        </p:nvPicPr>
        <p:blipFill>
          <a:blip r:embed="rId3"/>
          <a:stretch>
            <a:fillRect/>
          </a:stretch>
        </p:blipFill>
        <p:spPr>
          <a:xfrm>
            <a:off x="846260" y="2197"/>
            <a:ext cx="10192483" cy="6871922"/>
          </a:xfrm>
          <a:prstGeom prst="rect">
            <a:avLst/>
          </a:prstGeom>
        </p:spPr>
      </p:pic>
    </p:spTree>
    <p:extLst>
      <p:ext uri="{BB962C8B-B14F-4D97-AF65-F5344CB8AC3E}">
        <p14:creationId xmlns:p14="http://schemas.microsoft.com/office/powerpoint/2010/main" val="131539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0D304-1E97-D9B7-795B-0B19503354E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What makes difficult conversations difficult?</a:t>
            </a:r>
          </a:p>
        </p:txBody>
      </p:sp>
      <p:sp>
        <p:nvSpPr>
          <p:cNvPr id="2" name="Date Placeholder 1">
            <a:extLst>
              <a:ext uri="{FF2B5EF4-FFF2-40B4-BE49-F238E27FC236}">
                <a16:creationId xmlns:a16="http://schemas.microsoft.com/office/drawing/2014/main" id="{70BD8563-C8AA-B1EC-8AF4-4A03B3DFA8C5}"/>
              </a:ext>
              <a:ext uri="{C183D7F6-B498-43B3-948B-1728B52AA6E4}">
                <adec:decorative xmlns:adec="http://schemas.microsoft.com/office/drawing/2017/decorative" val="1"/>
              </a:ext>
            </a:extLst>
          </p:cNvPr>
          <p:cNvSpPr>
            <a:spLocks noGrp="1"/>
          </p:cNvSpPr>
          <p:nvPr>
            <p:ph type="dt" sz="half" idx="10"/>
          </p:nvPr>
        </p:nvSpPr>
        <p:spPr/>
        <p:txBody>
          <a:bodyPr/>
          <a:lstStyle/>
          <a:p>
            <a:fld id="{825F45E4-6183-430B-AC03-953DCEDD28C1}" type="datetime1">
              <a:rPr lang="en-US"/>
              <a:t>9/17/2024</a:t>
            </a:fld>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Object 2">
                <a:extLst>
                  <a:ext uri="{FF2B5EF4-FFF2-40B4-BE49-F238E27FC236}">
                    <a16:creationId xmlns:a16="http://schemas.microsoft.com/office/drawing/2014/main" id="{21395B98-27C9-FADA-E197-90F25D232B6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737270"/>
                  </p:ext>
                </p:extLst>
              </p:nvPr>
            </p:nvGraphicFramePr>
            <p:xfrm>
              <a:off x="-138545" y="-76200"/>
              <a:ext cx="12469090" cy="70104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3" name="Object 2">
                <a:extLst>
                  <a:ext uri="{FF2B5EF4-FFF2-40B4-BE49-F238E27FC236}">
                    <a16:creationId xmlns:a16="http://schemas.microsoft.com/office/drawing/2014/main" id="{21395B98-27C9-FADA-E197-90F25D232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38545" y="-76200"/>
                <a:ext cx="12469090" cy="7010400"/>
              </a:xfrm>
              <a:prstGeom prst="rect">
                <a:avLst/>
              </a:prstGeom>
            </p:spPr>
          </p:pic>
        </mc:Fallback>
      </mc:AlternateContent>
    </p:spTree>
    <p:extLst>
      <p:ext uri="{BB962C8B-B14F-4D97-AF65-F5344CB8AC3E}">
        <p14:creationId xmlns:p14="http://schemas.microsoft.com/office/powerpoint/2010/main" val="89861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CA3A06-B55D-8090-67C3-12AB6B82171E}"/>
              </a:ext>
            </a:extLst>
          </p:cNvPr>
          <p:cNvSpPr>
            <a:spLocks noGrp="1"/>
          </p:cNvSpPr>
          <p:nvPr>
            <p:ph type="title" idx="4294967295"/>
          </p:nvPr>
        </p:nvSpPr>
        <p:spPr>
          <a:xfrm>
            <a:off x="838200" y="-1325563"/>
            <a:ext cx="10515600" cy="1325563"/>
          </a:xfrm>
        </p:spPr>
        <p:txBody>
          <a:bodyPr vert="horz" lIns="91440" tIns="45720" rIns="91440" bIns="45720" rtlCol="0" anchor="b">
            <a:normAutofit fontScale="90000"/>
          </a:bodyPr>
          <a:lstStyle/>
          <a:p>
            <a:r>
              <a:rPr lang="en-US" dirty="0"/>
              <a:t>What factors contribute to the challenge of having difficult conversations in academic or professional settings?</a:t>
            </a:r>
          </a:p>
        </p:txBody>
      </p:sp>
      <p:sp>
        <p:nvSpPr>
          <p:cNvPr id="2" name="Date Placeholder 1">
            <a:extLst>
              <a:ext uri="{FF2B5EF4-FFF2-40B4-BE49-F238E27FC236}">
                <a16:creationId xmlns:a16="http://schemas.microsoft.com/office/drawing/2014/main" id="{A34A6185-9D3C-E490-BECC-B218B9EDDFB8}"/>
              </a:ext>
              <a:ext uri="{C183D7F6-B498-43B3-948B-1728B52AA6E4}">
                <adec:decorative xmlns:adec="http://schemas.microsoft.com/office/drawing/2017/decorative" val="1"/>
              </a:ext>
            </a:extLst>
          </p:cNvPr>
          <p:cNvSpPr>
            <a:spLocks noGrp="1"/>
          </p:cNvSpPr>
          <p:nvPr>
            <p:ph type="dt" sz="half" idx="10"/>
          </p:nvPr>
        </p:nvSpPr>
        <p:spPr/>
        <p:txBody>
          <a:bodyPr/>
          <a:lstStyle/>
          <a:p>
            <a:fld id="{EEE0BF2D-F7FF-4168-B3BA-DE069EBE118D}" type="datetime1">
              <a:rPr lang="en-US"/>
              <a:t>9/17/2024</a:t>
            </a:fld>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Object 2">
                <a:extLst>
                  <a:ext uri="{FF2B5EF4-FFF2-40B4-BE49-F238E27FC236}">
                    <a16:creationId xmlns:a16="http://schemas.microsoft.com/office/drawing/2014/main" id="{615E25A3-705D-A0B4-5119-471EF8592C0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6053057"/>
                  </p:ext>
                </p:extLst>
              </p:nvPr>
            </p:nvGraphicFramePr>
            <p:xfrm>
              <a:off x="-138545" y="-76200"/>
              <a:ext cx="12469090" cy="70104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3" name="Object 2">
                <a:extLst>
                  <a:ext uri="{FF2B5EF4-FFF2-40B4-BE49-F238E27FC236}">
                    <a16:creationId xmlns:a16="http://schemas.microsoft.com/office/drawing/2014/main" id="{615E25A3-705D-A0B4-5119-471EF8592C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38545" y="-76200"/>
                <a:ext cx="12469090" cy="7010400"/>
              </a:xfrm>
              <a:prstGeom prst="rect">
                <a:avLst/>
              </a:prstGeom>
            </p:spPr>
          </p:pic>
        </mc:Fallback>
      </mc:AlternateContent>
    </p:spTree>
    <p:extLst>
      <p:ext uri="{BB962C8B-B14F-4D97-AF65-F5344CB8AC3E}">
        <p14:creationId xmlns:p14="http://schemas.microsoft.com/office/powerpoint/2010/main" val="219981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072F-0510-B7C7-995D-B1A1B4A877C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What makes a difficult conversation difficult?</a:t>
            </a:r>
          </a:p>
        </p:txBody>
      </p:sp>
      <p:graphicFrame>
        <p:nvGraphicFramePr>
          <p:cNvPr id="83" name="Diagram 82">
            <a:extLst>
              <a:ext uri="{FF2B5EF4-FFF2-40B4-BE49-F238E27FC236}">
                <a16:creationId xmlns:a16="http://schemas.microsoft.com/office/drawing/2014/main" id="{A82C3F41-AC97-2D23-D83C-992667D4109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2453451"/>
              </p:ext>
            </p:extLst>
          </p:nvPr>
        </p:nvGraphicFramePr>
        <p:xfrm>
          <a:off x="495300" y="1574800"/>
          <a:ext cx="43307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B92B28A7-F153-964D-7D0D-6E47677E200E}"/>
              </a:ext>
            </a:extLst>
          </p:cNvPr>
          <p:cNvSpPr>
            <a:spLocks noGrp="1"/>
          </p:cNvSpPr>
          <p:nvPr>
            <p:ph sz="half" idx="4294967295"/>
          </p:nvPr>
        </p:nvSpPr>
        <p:spPr>
          <a:xfrm>
            <a:off x="5172115" y="1720609"/>
            <a:ext cx="7677150" cy="3694113"/>
          </a:xfrm>
        </p:spPr>
        <p:txBody>
          <a:bodyPr vert="horz" lIns="91440" tIns="45720" rIns="91440" bIns="45720" rtlCol="0" anchor="t">
            <a:normAutofit/>
          </a:bodyPr>
          <a:lstStyle/>
          <a:p>
            <a:r>
              <a:rPr lang="en-US" sz="4000"/>
              <a:t>Stakes are High</a:t>
            </a:r>
          </a:p>
          <a:p>
            <a:r>
              <a:rPr lang="en-US" sz="4000"/>
              <a:t>Strong Emotions</a:t>
            </a:r>
          </a:p>
          <a:p>
            <a:r>
              <a:rPr lang="en-US" sz="4000"/>
              <a:t>Opposing Opinions</a:t>
            </a:r>
          </a:p>
          <a:p>
            <a:r>
              <a:rPr lang="en-US" sz="4000"/>
              <a:t>Fear Making Matters Worse</a:t>
            </a:r>
          </a:p>
        </p:txBody>
      </p:sp>
      <p:sp>
        <p:nvSpPr>
          <p:cNvPr id="5" name="Date Placeholder 4">
            <a:extLst>
              <a:ext uri="{FF2B5EF4-FFF2-40B4-BE49-F238E27FC236}">
                <a16:creationId xmlns:a16="http://schemas.microsoft.com/office/drawing/2014/main" id="{DB9A7D50-C1F9-4E8A-3DFE-CB93838B98DD}"/>
              </a:ext>
              <a:ext uri="{C183D7F6-B498-43B3-948B-1728B52AA6E4}">
                <adec:decorative xmlns:adec="http://schemas.microsoft.com/office/drawing/2017/decorative" val="1"/>
              </a:ext>
            </a:extLst>
          </p:cNvPr>
          <p:cNvSpPr>
            <a:spLocks noGrp="1"/>
          </p:cNvSpPr>
          <p:nvPr>
            <p:ph type="dt" sz="half" idx="10"/>
          </p:nvPr>
        </p:nvSpPr>
        <p:spPr/>
        <p:txBody>
          <a:bodyPr/>
          <a:lstStyle/>
          <a:p>
            <a:fld id="{793E7180-3744-4A7B-B651-07408100423C}" type="datetime1">
              <a:rPr lang="en-US"/>
              <a:t>9/17/2024</a:t>
            </a:fld>
            <a:endParaRPr lang="en-US"/>
          </a:p>
        </p:txBody>
      </p:sp>
    </p:spTree>
    <p:extLst>
      <p:ext uri="{BB962C8B-B14F-4D97-AF65-F5344CB8AC3E}">
        <p14:creationId xmlns:p14="http://schemas.microsoft.com/office/powerpoint/2010/main" val="159096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 name="Title 1">
            <a:extLst>
              <a:ext uri="{FF2B5EF4-FFF2-40B4-BE49-F238E27FC236}">
                <a16:creationId xmlns:a16="http://schemas.microsoft.com/office/drawing/2014/main" id="{5CF73545-5A38-72C3-3161-47949DA493AC}"/>
              </a:ext>
            </a:extLst>
          </p:cNvPr>
          <p:cNvSpPr>
            <a:spLocks noGrp="1"/>
          </p:cNvSpPr>
          <p:nvPr>
            <p:ph type="title" idx="4294967295"/>
          </p:nvPr>
        </p:nvSpPr>
        <p:spPr>
          <a:xfrm>
            <a:off x="609600" y="-1143000"/>
            <a:ext cx="10972800" cy="1143000"/>
          </a:xfrm>
        </p:spPr>
        <p:txBody>
          <a:bodyPr spcFirstLastPara="1" wrap="square" lIns="91425" tIns="45700" rIns="91425" bIns="45700" anchor="b" anchorCtr="0">
            <a:normAutofit/>
          </a:bodyPr>
          <a:lstStyle/>
          <a:p>
            <a:r>
              <a:rPr lang="en-US" dirty="0"/>
              <a:t>There’s an emotional toll…</a:t>
            </a:r>
          </a:p>
        </p:txBody>
      </p:sp>
      <p:pic>
        <p:nvPicPr>
          <p:cNvPr id="239" name="Google Shape;239;p7" descr="CMIdc4"/>
          <p:cNvPicPr preferRelativeResize="0"/>
          <p:nvPr/>
        </p:nvPicPr>
        <p:blipFill rotWithShape="1">
          <a:blip r:embed="rId3">
            <a:alphaModFix/>
          </a:blip>
          <a:srcRect/>
          <a:stretch/>
        </p:blipFill>
        <p:spPr>
          <a:xfrm>
            <a:off x="1933091" y="628481"/>
            <a:ext cx="8321881" cy="5129138"/>
          </a:xfrm>
          <a:prstGeom prst="rect">
            <a:avLst/>
          </a:prstGeom>
          <a:noFill/>
          <a:ln>
            <a:noFill/>
          </a:ln>
        </p:spPr>
      </p:pic>
      <p:sp>
        <p:nvSpPr>
          <p:cNvPr id="240" name="Google Shape;240;p7"/>
          <p:cNvSpPr txBox="1"/>
          <p:nvPr/>
        </p:nvSpPr>
        <p:spPr>
          <a:xfrm>
            <a:off x="8277122" y="5763453"/>
            <a:ext cx="25046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(Scott 2015) CMI Study</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64173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5a2e5mpgoh93dnk9525c6wjraw4iq9"/>
</p:tagLst>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ccentBoxVTI">
      <a:majorFont>
        <a:latin typeface="Avenir Next LT Pro"/>
        <a:ea typeface=""/>
        <a:cs typeface=""/>
      </a:majorFont>
      <a:minorFont>
        <a:latin typeface="Avenir Next LT Pro"/>
        <a:ea typeface=""/>
        <a:cs typeface=""/>
      </a:minorFont>
    </a:fontScheme>
    <a:fmtScheme name="AccentBox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F4FE582F-5DDE-4E50-A331-B77FB79D7361}" vid="{42624B42-66F4-4B9A-A3DB-EB561F16279A}"/>
    </a:ext>
  </a:extLst>
</a:theme>
</file>

<file path=ppt/theme/theme2.xml><?xml version="1.0" encoding="utf-8"?>
<a:theme xmlns:a="http://schemas.openxmlformats.org/drawingml/2006/main" name="white-bluebar-standard-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3.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5.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6.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15.png"/></Relationships>
</file>

<file path=ppt/webextensions/webextension1.xml><?xml version="1.0" encoding="utf-8"?>
<we:webextension xmlns:we="http://schemas.microsoft.com/office/webextensions/webextension/2010/11" id="{AF85E2DE-2B6A-49D3-82E4-4100E54CA052}">
  <we:reference id="wa104379261" version="4.3.0.0" store="en-US" storeType="OMEX"/>
  <we:alternateReferences>
    <we:reference id="WA104379261" version="4.3.0.0" store="" storeType="OMEX"/>
  </we:alternateReferences>
  <we:properties>
    <we:property name="MENTIMETER_QUESTION_ID_KEY" value="&quot;6u2joezjqy4u&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C9C1FD08-7726-4A91-AB71-D27EFAE32266}">
  <we:reference id="WA104379261" version="4.3.0.0" store="en-US" storeType="omex"/>
  <we:alternateReferences>
    <we:reference id="WA104379261" version="4.3.0.0" store="omex" storeType="omex"/>
  </we:alternateReferences>
  <we:properties>
    <we:property name="MENTIMETER_QUESTION_ID_KEY" value="&quot;8rfqs9q513kh&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C27782FC-DF8E-424F-A14E-DD92AEB9EAF8}">
  <we:reference id="WA104379261" version="4.3.0.0" store="en-US" storeType="omex"/>
  <we:alternateReferences>
    <we:reference id="WA104379261" version="4.3.0.0" store="omex" storeType="omex"/>
  </we:alternateReferences>
  <we:properties>
    <we:property name="MENTIMETER_QUESTION_ID_KEY" value="&quot;8whvakzrw9mm&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680D6F7B-006C-410C-B725-19C0BA8810DD}">
  <we:reference id="WA104379261" version="4.3.0.0" store="en-US" storeType="omex"/>
  <we:alternateReferences>
    <we:reference id="WA104379261" version="4.3.0.0" store="omex" storeType="omex"/>
  </we:alternateReferences>
  <we:properties>
    <we:property name="MENTIMETER_QUESTION_ID_KEY" value="&quot;xoqpwqv44usc&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6EA73A3E-41EF-45C0-AD16-E7C9AB7E5880}">
  <we:reference id="WA104379261" version="4.3.0.0" store="en-US" storeType="omex"/>
  <we:alternateReferences>
    <we:reference id="WA104379261" version="4.3.0.0" store="omex" storeType="omex"/>
  </we:alternateReferences>
  <we:properties>
    <we:property name="MENTIMETER_QUESTION_ID_KEY" value="&quot;mg8rvpxbui8v&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E469CFAD713F49A4CD1E70BAC1FA1B" ma:contentTypeVersion="4" ma:contentTypeDescription="Create a new document." ma:contentTypeScope="" ma:versionID="8fc0dc4e86c5dbee1257b01b0f361b54">
  <xsd:schema xmlns:xsd="http://www.w3.org/2001/XMLSchema" xmlns:xs="http://www.w3.org/2001/XMLSchema" xmlns:p="http://schemas.microsoft.com/office/2006/metadata/properties" xmlns:ns2="46c2d5d4-a4ce-44b5-8e39-3805c1e7e9c5" targetNamespace="http://schemas.microsoft.com/office/2006/metadata/properties" ma:root="true" ma:fieldsID="064155233efd4e3f7dd877b96488d548" ns2:_="">
    <xsd:import namespace="46c2d5d4-a4ce-44b5-8e39-3805c1e7e9c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2d5d4-a4ce-44b5-8e39-3805c1e7e9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5809FC-6560-4208-875D-CEC235904763}">
  <ds:schemaRefs>
    <ds:schemaRef ds:uri="46c2d5d4-a4ce-44b5-8e39-3805c1e7e9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B406A35-69B6-4838-A564-B7188C16EC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87</TotalTime>
  <Words>3026</Words>
  <Application>Microsoft Office PowerPoint</Application>
  <PresentationFormat>Widescreen</PresentationFormat>
  <Paragraphs>244</Paragraphs>
  <Slides>26</Slides>
  <Notes>26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26</vt:i4>
      </vt:variant>
    </vt:vector>
  </HeadingPairs>
  <TitlesOfParts>
    <vt:vector size="39" baseType="lpstr">
      <vt:lpstr>Aptos</vt:lpstr>
      <vt:lpstr>Arial</vt:lpstr>
      <vt:lpstr>Arial,Sans-Serif</vt:lpstr>
      <vt:lpstr>Avenir Next LT Pro</vt:lpstr>
      <vt:lpstr>Calibri</vt:lpstr>
      <vt:lpstr>Courier New</vt:lpstr>
      <vt:lpstr>Open Sans</vt:lpstr>
      <vt:lpstr>Times New Roman</vt:lpstr>
      <vt:lpstr>Wingdings</vt:lpstr>
      <vt:lpstr>AccentBoxVTI</vt:lpstr>
      <vt:lpstr>white-bluebar-standard-template</vt:lpstr>
      <vt:lpstr>1_Custom Design</vt:lpstr>
      <vt:lpstr>Custom Design</vt:lpstr>
      <vt:lpstr>"How to Have Effective Conversations About Difficult Things in Graduate School and Beyond"</vt:lpstr>
      <vt:lpstr>Goals for today…</vt:lpstr>
      <vt:lpstr>What do you hope to gain from today’s webinar?</vt:lpstr>
      <vt:lpstr>Flow of our time together…</vt:lpstr>
      <vt:lpstr>Think back to any conversations that you have had (or avoided) that you considered difficult</vt:lpstr>
      <vt:lpstr>What makes difficult conversations difficult?</vt:lpstr>
      <vt:lpstr>What factors contribute to the challenge of having difficult conversations in academic or professional settings?</vt:lpstr>
      <vt:lpstr>What makes a difficult conversation difficult?</vt:lpstr>
      <vt:lpstr>There’s an emotional toll…</vt:lpstr>
      <vt:lpstr>Reasons for stress and anxiety</vt:lpstr>
      <vt:lpstr>What tools have you found useful in navigating these types of conversations?</vt:lpstr>
      <vt:lpstr>Identify strategies to help reduce stress &amp; increase successful outcomes</vt:lpstr>
      <vt:lpstr>Before the conversation (preparation is key)</vt:lpstr>
      <vt:lpstr>What is happening?</vt:lpstr>
      <vt:lpstr>Case Study Example #1</vt:lpstr>
      <vt:lpstr>What are the reasons for having the conversation?</vt:lpstr>
      <vt:lpstr>Case Study Example #2</vt:lpstr>
      <vt:lpstr>What has contributed to the issue?</vt:lpstr>
      <vt:lpstr>Case Study Example #3</vt:lpstr>
      <vt:lpstr>What do I want?</vt:lpstr>
      <vt:lpstr>Script/Framework for Conversation</vt:lpstr>
      <vt:lpstr>Tools for effective engagement</vt:lpstr>
      <vt:lpstr>After the conversation</vt:lpstr>
      <vt:lpstr>What are some of your takeaways from our time together?</vt:lpstr>
      <vt:lpstr>Questions? Comments? Concerns?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Curry, Kimberly</dc:creator>
  <cp:lastModifiedBy>Corcoran, Jack</cp:lastModifiedBy>
  <cp:revision>139</cp:revision>
  <dcterms:created xsi:type="dcterms:W3CDTF">2024-06-24T18:24:12Z</dcterms:created>
  <dcterms:modified xsi:type="dcterms:W3CDTF">2024-09-17T15:44:55Z</dcterms:modified>
</cp:coreProperties>
</file>