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5"/>
  </p:notesMasterIdLst>
  <p:sldIdLst>
    <p:sldId id="270" r:id="rId2"/>
    <p:sldId id="298" r:id="rId3"/>
    <p:sldId id="284" r:id="rId4"/>
    <p:sldId id="256" r:id="rId5"/>
    <p:sldId id="280" r:id="rId6"/>
    <p:sldId id="283" r:id="rId7"/>
    <p:sldId id="285" r:id="rId8"/>
    <p:sldId id="287" r:id="rId9"/>
    <p:sldId id="286" r:id="rId10"/>
    <p:sldId id="281" r:id="rId11"/>
    <p:sldId id="282" r:id="rId12"/>
    <p:sldId id="272" r:id="rId13"/>
    <p:sldId id="289" r:id="rId14"/>
    <p:sldId id="291" r:id="rId15"/>
    <p:sldId id="274" r:id="rId16"/>
    <p:sldId id="292" r:id="rId17"/>
    <p:sldId id="278" r:id="rId18"/>
    <p:sldId id="294" r:id="rId19"/>
    <p:sldId id="295" r:id="rId20"/>
    <p:sldId id="296" r:id="rId21"/>
    <p:sldId id="293" r:id="rId22"/>
    <p:sldId id="276"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E2CFB-A5B3-B4FC-F452-33B1C65A34A5}" v="82" dt="2024-10-08T19:59:36.750"/>
    <p1510:client id="{1981F5BC-FD93-7D55-63A2-B4F739A604E6}" v="3612" dt="2024-10-09T21:29:58.394"/>
    <p1510:client id="{917CB13E-4437-66A3-C0B5-992B5FF7AEA2}" v="96" dt="2024-10-09T13:08:49.463"/>
    <p1510:client id="{B9D1AD47-4675-F689-C754-63D8385205F7}" v="28" dt="2024-10-09T15:25:36.363"/>
    <p1510:client id="{EDC6915C-03EB-55E2-B8B4-B420FCB088EF}" v="495" dt="2024-10-10T12:57:41.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99" d="100"/>
          <a:sy n="99" d="100"/>
        </p:scale>
        <p:origin x="102" y="126"/>
      </p:cViewPr>
      <p:guideLst/>
    </p:cSldViewPr>
  </p:slideViewPr>
  <p:outlineViewPr>
    <p:cViewPr>
      <p:scale>
        <a:sx n="33" d="100"/>
        <a:sy n="33" d="100"/>
      </p:scale>
      <p:origin x="0" y="-43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540362-3521-48C6-80E3-6A2DFB99A35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0095C63-32F7-465C-80E1-54C0F6339315}">
      <dgm:prSet/>
      <dgm:spPr/>
      <dgm:t>
        <a:bodyPr/>
        <a:lstStyle/>
        <a:p>
          <a:r>
            <a:rPr lang="en-US"/>
            <a:t>Review take aways from "How are you doing? And other Scary Questions"...1.0</a:t>
          </a:r>
        </a:p>
      </dgm:t>
    </dgm:pt>
    <dgm:pt modelId="{8FFE136C-034D-42CB-8DEE-F6575A218114}" type="parTrans" cxnId="{E60AB12D-00A9-467B-B659-05792FCB349C}">
      <dgm:prSet/>
      <dgm:spPr/>
      <dgm:t>
        <a:bodyPr/>
        <a:lstStyle/>
        <a:p>
          <a:endParaRPr lang="en-US"/>
        </a:p>
      </dgm:t>
    </dgm:pt>
    <dgm:pt modelId="{E87337B2-C958-4CAD-9154-B1E686863B39}" type="sibTrans" cxnId="{E60AB12D-00A9-467B-B659-05792FCB349C}">
      <dgm:prSet/>
      <dgm:spPr/>
      <dgm:t>
        <a:bodyPr/>
        <a:lstStyle/>
        <a:p>
          <a:endParaRPr lang="en-US"/>
        </a:p>
      </dgm:t>
    </dgm:pt>
    <dgm:pt modelId="{45575291-C871-479C-8CCA-8DF86C4021BA}">
      <dgm:prSet/>
      <dgm:spPr/>
      <dgm:t>
        <a:bodyPr/>
        <a:lstStyle/>
        <a:p>
          <a:r>
            <a:rPr lang="en-US"/>
            <a:t>Ethic of Care</a:t>
          </a:r>
        </a:p>
      </dgm:t>
    </dgm:pt>
    <dgm:pt modelId="{E28501E4-9767-4106-9B66-75E766E0523D}" type="parTrans" cxnId="{17CA7413-4320-4046-8145-AF61B9F3492C}">
      <dgm:prSet/>
      <dgm:spPr/>
      <dgm:t>
        <a:bodyPr/>
        <a:lstStyle/>
        <a:p>
          <a:endParaRPr lang="en-US"/>
        </a:p>
      </dgm:t>
    </dgm:pt>
    <dgm:pt modelId="{EB262946-3D4F-45CC-BBF9-956A600BAA70}" type="sibTrans" cxnId="{17CA7413-4320-4046-8145-AF61B9F3492C}">
      <dgm:prSet/>
      <dgm:spPr/>
      <dgm:t>
        <a:bodyPr/>
        <a:lstStyle/>
        <a:p>
          <a:endParaRPr lang="en-US"/>
        </a:p>
      </dgm:t>
    </dgm:pt>
    <dgm:pt modelId="{3904C0CA-018A-40BD-AE17-B4BEC67FE3D8}">
      <dgm:prSet/>
      <dgm:spPr/>
      <dgm:t>
        <a:bodyPr/>
        <a:lstStyle/>
        <a:p>
          <a:r>
            <a:rPr lang="en-US"/>
            <a:t>Conversation Starters (and Stoppers)</a:t>
          </a:r>
        </a:p>
      </dgm:t>
    </dgm:pt>
    <dgm:pt modelId="{6D79BA44-6F89-4E11-96DA-C1E5E5E8ACCF}" type="parTrans" cxnId="{1AFFD4FD-7878-4094-ADAA-33827A138BB6}">
      <dgm:prSet/>
      <dgm:spPr/>
      <dgm:t>
        <a:bodyPr/>
        <a:lstStyle/>
        <a:p>
          <a:endParaRPr lang="en-US"/>
        </a:p>
      </dgm:t>
    </dgm:pt>
    <dgm:pt modelId="{EF4C7756-411E-445B-9B57-B3F4536A6ACF}" type="sibTrans" cxnId="{1AFFD4FD-7878-4094-ADAA-33827A138BB6}">
      <dgm:prSet/>
      <dgm:spPr/>
      <dgm:t>
        <a:bodyPr/>
        <a:lstStyle/>
        <a:p>
          <a:endParaRPr lang="en-US"/>
        </a:p>
      </dgm:t>
    </dgm:pt>
    <dgm:pt modelId="{3B72416B-8A28-49EB-8A73-38916413B3BC}">
      <dgm:prSet/>
      <dgm:spPr/>
      <dgm:t>
        <a:bodyPr/>
        <a:lstStyle/>
        <a:p>
          <a:r>
            <a:rPr lang="en-US"/>
            <a:t>Resources</a:t>
          </a:r>
        </a:p>
      </dgm:t>
    </dgm:pt>
    <dgm:pt modelId="{9C0DCB95-20A3-4A04-BCFF-956CA9AC9AD6}" type="parTrans" cxnId="{7B3EF2D9-C7AF-4E37-9962-9C1BFFF8DB6E}">
      <dgm:prSet/>
      <dgm:spPr/>
      <dgm:t>
        <a:bodyPr/>
        <a:lstStyle/>
        <a:p>
          <a:endParaRPr lang="en-US"/>
        </a:p>
      </dgm:t>
    </dgm:pt>
    <dgm:pt modelId="{E068958F-0C9C-459C-84C7-DFA8FC5BC6C3}" type="sibTrans" cxnId="{7B3EF2D9-C7AF-4E37-9962-9C1BFFF8DB6E}">
      <dgm:prSet/>
      <dgm:spPr/>
      <dgm:t>
        <a:bodyPr/>
        <a:lstStyle/>
        <a:p>
          <a:endParaRPr lang="en-US"/>
        </a:p>
      </dgm:t>
    </dgm:pt>
    <dgm:pt modelId="{4A93D11A-2F3A-4725-A0A3-6854C9611039}">
      <dgm:prSet/>
      <dgm:spPr/>
      <dgm:t>
        <a:bodyPr/>
        <a:lstStyle/>
        <a:p>
          <a:r>
            <a:rPr lang="en-US"/>
            <a:t>Expand the Discussion</a:t>
          </a:r>
        </a:p>
      </dgm:t>
    </dgm:pt>
    <dgm:pt modelId="{38E8CBD1-D46D-4F27-82F2-1AD65D31A72F}" type="parTrans" cxnId="{76A04199-B071-4606-8A4A-E3405B988869}">
      <dgm:prSet/>
      <dgm:spPr/>
      <dgm:t>
        <a:bodyPr/>
        <a:lstStyle/>
        <a:p>
          <a:endParaRPr lang="en-US"/>
        </a:p>
      </dgm:t>
    </dgm:pt>
    <dgm:pt modelId="{32A0D0A5-4D64-4179-90AE-4D567D4E7E38}" type="sibTrans" cxnId="{76A04199-B071-4606-8A4A-E3405B988869}">
      <dgm:prSet/>
      <dgm:spPr/>
      <dgm:t>
        <a:bodyPr/>
        <a:lstStyle/>
        <a:p>
          <a:endParaRPr lang="en-US"/>
        </a:p>
      </dgm:t>
    </dgm:pt>
    <dgm:pt modelId="{54C33C56-4D04-4F99-878D-2C57B8887F2E}">
      <dgm:prSet/>
      <dgm:spPr/>
      <dgm:t>
        <a:bodyPr/>
        <a:lstStyle/>
        <a:p>
          <a:r>
            <a:rPr lang="en-US"/>
            <a:t>Compare and contrast: Major Advisors and Mentors</a:t>
          </a:r>
        </a:p>
      </dgm:t>
    </dgm:pt>
    <dgm:pt modelId="{83A8A474-AF3C-45FB-92C6-C11A567D35BD}" type="parTrans" cxnId="{7E58F716-3542-4D35-885B-9E838354D6C7}">
      <dgm:prSet/>
      <dgm:spPr/>
      <dgm:t>
        <a:bodyPr/>
        <a:lstStyle/>
        <a:p>
          <a:endParaRPr lang="en-US"/>
        </a:p>
      </dgm:t>
    </dgm:pt>
    <dgm:pt modelId="{1E709A3C-E4EB-4E15-A107-640541A21970}" type="sibTrans" cxnId="{7E58F716-3542-4D35-885B-9E838354D6C7}">
      <dgm:prSet/>
      <dgm:spPr/>
      <dgm:t>
        <a:bodyPr/>
        <a:lstStyle/>
        <a:p>
          <a:endParaRPr lang="en-US"/>
        </a:p>
      </dgm:t>
    </dgm:pt>
    <dgm:pt modelId="{D2E5F9CD-4599-4EB3-A921-0DD4B4E647F7}">
      <dgm:prSet/>
      <dgm:spPr/>
      <dgm:t>
        <a:bodyPr/>
        <a:lstStyle/>
        <a:p>
          <a:r>
            <a:rPr lang="en-US"/>
            <a:t>To what extent does the role of a mentor make asking difficult questions easier?</a:t>
          </a:r>
        </a:p>
      </dgm:t>
    </dgm:pt>
    <dgm:pt modelId="{7F11A330-77C9-44CD-911F-1335D3E1B6C0}" type="parTrans" cxnId="{DB18CA86-C002-4B4A-B4FC-B6CA9FD69E9A}">
      <dgm:prSet/>
      <dgm:spPr/>
      <dgm:t>
        <a:bodyPr/>
        <a:lstStyle/>
        <a:p>
          <a:endParaRPr lang="en-US"/>
        </a:p>
      </dgm:t>
    </dgm:pt>
    <dgm:pt modelId="{F6F004AF-9DEB-4879-BD51-219F6596D17C}" type="sibTrans" cxnId="{DB18CA86-C002-4B4A-B4FC-B6CA9FD69E9A}">
      <dgm:prSet/>
      <dgm:spPr/>
      <dgm:t>
        <a:bodyPr/>
        <a:lstStyle/>
        <a:p>
          <a:endParaRPr lang="en-US"/>
        </a:p>
      </dgm:t>
    </dgm:pt>
    <dgm:pt modelId="{EDA1AE32-CBA8-4C53-982D-90A59E57ADCA}">
      <dgm:prSet/>
      <dgm:spPr/>
      <dgm:t>
        <a:bodyPr/>
        <a:lstStyle/>
        <a:p>
          <a:pPr rtl="0"/>
          <a:r>
            <a:rPr lang="en-US"/>
            <a:t>Actual Scary Questions Advisors/Mentors may feel they want to ask</a:t>
          </a:r>
          <a:r>
            <a:rPr lang="en-US">
              <a:latin typeface="Neue Haas Grotesk Text Pro"/>
            </a:rPr>
            <a:t>. </a:t>
          </a:r>
          <a:endParaRPr lang="en-US"/>
        </a:p>
      </dgm:t>
    </dgm:pt>
    <dgm:pt modelId="{B85DFDFF-4DEA-4E14-B798-A6CC2143330B}" type="parTrans" cxnId="{37FE6D65-6DA9-4B96-BA6F-31117D208FE7}">
      <dgm:prSet/>
      <dgm:spPr/>
      <dgm:t>
        <a:bodyPr/>
        <a:lstStyle/>
        <a:p>
          <a:endParaRPr lang="en-US"/>
        </a:p>
      </dgm:t>
    </dgm:pt>
    <dgm:pt modelId="{572A3671-7120-4A2D-9A1E-F0EFDC0B7978}" type="sibTrans" cxnId="{37FE6D65-6DA9-4B96-BA6F-31117D208FE7}">
      <dgm:prSet/>
      <dgm:spPr/>
      <dgm:t>
        <a:bodyPr/>
        <a:lstStyle/>
        <a:p>
          <a:endParaRPr lang="en-US"/>
        </a:p>
      </dgm:t>
    </dgm:pt>
    <dgm:pt modelId="{733D92D0-1954-4976-A8CC-7F6CA9BECA5D}">
      <dgm:prSet/>
      <dgm:spPr/>
      <dgm:t>
        <a:bodyPr/>
        <a:lstStyle/>
        <a:p>
          <a:r>
            <a:rPr lang="en-US"/>
            <a:t>Should these questions be asked?</a:t>
          </a:r>
        </a:p>
      </dgm:t>
    </dgm:pt>
    <dgm:pt modelId="{F8F92434-CFD5-4786-AC5F-80708D45DD7D}" type="parTrans" cxnId="{4F86CE8E-D523-4AF2-B1DD-D15CDE6DBB42}">
      <dgm:prSet/>
      <dgm:spPr/>
      <dgm:t>
        <a:bodyPr/>
        <a:lstStyle/>
        <a:p>
          <a:endParaRPr lang="en-US"/>
        </a:p>
      </dgm:t>
    </dgm:pt>
    <dgm:pt modelId="{BF9B6A10-73C5-4987-BF3A-7E4C8DAF0182}" type="sibTrans" cxnId="{4F86CE8E-D523-4AF2-B1DD-D15CDE6DBB42}">
      <dgm:prSet/>
      <dgm:spPr/>
      <dgm:t>
        <a:bodyPr/>
        <a:lstStyle/>
        <a:p>
          <a:endParaRPr lang="en-US"/>
        </a:p>
      </dgm:t>
    </dgm:pt>
    <dgm:pt modelId="{A29875E8-F70B-4647-8ABB-7D853C842766}">
      <dgm:prSet/>
      <dgm:spPr/>
      <dgm:t>
        <a:bodyPr/>
        <a:lstStyle/>
        <a:p>
          <a:r>
            <a:rPr lang="en-US"/>
            <a:t>How might these questions be modified? What is their aim?</a:t>
          </a:r>
        </a:p>
      </dgm:t>
    </dgm:pt>
    <dgm:pt modelId="{3D8DFEC3-2BE0-4CBC-8565-9CBC33560E84}" type="parTrans" cxnId="{369F3F24-DA92-4498-B8A3-0E25D2E6E2B7}">
      <dgm:prSet/>
      <dgm:spPr/>
      <dgm:t>
        <a:bodyPr/>
        <a:lstStyle/>
        <a:p>
          <a:endParaRPr lang="en-US"/>
        </a:p>
      </dgm:t>
    </dgm:pt>
    <dgm:pt modelId="{700A1AD6-544D-4920-82DF-06FD434001F3}" type="sibTrans" cxnId="{369F3F24-DA92-4498-B8A3-0E25D2E6E2B7}">
      <dgm:prSet/>
      <dgm:spPr/>
      <dgm:t>
        <a:bodyPr/>
        <a:lstStyle/>
        <a:p>
          <a:endParaRPr lang="en-US"/>
        </a:p>
      </dgm:t>
    </dgm:pt>
    <dgm:pt modelId="{049F4CED-D594-40CB-B1A9-44B6C5A9E684}">
      <dgm:prSet/>
      <dgm:spPr/>
      <dgm:t>
        <a:bodyPr/>
        <a:lstStyle/>
        <a:p>
          <a:r>
            <a:rPr lang="en-US"/>
            <a:t>Resources to consider if these questions arise</a:t>
          </a:r>
        </a:p>
      </dgm:t>
    </dgm:pt>
    <dgm:pt modelId="{DF7B07B3-3DAD-430C-9A81-2CDA50EB92F7}" type="parTrans" cxnId="{BE38E7CD-3476-4E15-A933-116DD0686152}">
      <dgm:prSet/>
      <dgm:spPr/>
      <dgm:t>
        <a:bodyPr/>
        <a:lstStyle/>
        <a:p>
          <a:endParaRPr lang="en-US"/>
        </a:p>
      </dgm:t>
    </dgm:pt>
    <dgm:pt modelId="{695AC3DE-E5EE-4724-9C49-89D6DD61F059}" type="sibTrans" cxnId="{BE38E7CD-3476-4E15-A933-116DD0686152}">
      <dgm:prSet/>
      <dgm:spPr/>
      <dgm:t>
        <a:bodyPr/>
        <a:lstStyle/>
        <a:p>
          <a:endParaRPr lang="en-US"/>
        </a:p>
      </dgm:t>
    </dgm:pt>
    <dgm:pt modelId="{E14B5A62-473A-465C-AC30-1986E8DC5BDD}" type="pres">
      <dgm:prSet presAssocID="{C3540362-3521-48C6-80E3-6A2DFB99A357}" presName="root" presStyleCnt="0">
        <dgm:presLayoutVars>
          <dgm:dir/>
          <dgm:resizeHandles val="exact"/>
        </dgm:presLayoutVars>
      </dgm:prSet>
      <dgm:spPr/>
    </dgm:pt>
    <dgm:pt modelId="{2240EAFF-F074-452B-A1B2-A21E8418C61C}" type="pres">
      <dgm:prSet presAssocID="{00095C63-32F7-465C-80E1-54C0F6339315}" presName="compNode" presStyleCnt="0"/>
      <dgm:spPr/>
    </dgm:pt>
    <dgm:pt modelId="{7C88589D-D1D4-498B-82D1-1191C80C604E}" type="pres">
      <dgm:prSet presAssocID="{00095C63-32F7-465C-80E1-54C0F6339315}" presName="bgRect" presStyleLbl="bgShp" presStyleIdx="0" presStyleCnt="3"/>
      <dgm:spPr/>
    </dgm:pt>
    <dgm:pt modelId="{8F3A1767-9BDA-40A3-8302-D865C57EE57C}" type="pres">
      <dgm:prSet presAssocID="{00095C63-32F7-465C-80E1-54C0F63393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8043585B-8244-4DF1-9452-4F128AACD101}" type="pres">
      <dgm:prSet presAssocID="{00095C63-32F7-465C-80E1-54C0F6339315}" presName="spaceRect" presStyleCnt="0"/>
      <dgm:spPr/>
    </dgm:pt>
    <dgm:pt modelId="{02DA8C12-5076-4E3A-8C43-518234245EBF}" type="pres">
      <dgm:prSet presAssocID="{00095C63-32F7-465C-80E1-54C0F6339315}" presName="parTx" presStyleLbl="revTx" presStyleIdx="0" presStyleCnt="6">
        <dgm:presLayoutVars>
          <dgm:chMax val="0"/>
          <dgm:chPref val="0"/>
        </dgm:presLayoutVars>
      </dgm:prSet>
      <dgm:spPr/>
    </dgm:pt>
    <dgm:pt modelId="{C40708F8-B89D-41FF-921F-47A7A66A67D1}" type="pres">
      <dgm:prSet presAssocID="{00095C63-32F7-465C-80E1-54C0F6339315}" presName="desTx" presStyleLbl="revTx" presStyleIdx="1" presStyleCnt="6">
        <dgm:presLayoutVars/>
      </dgm:prSet>
      <dgm:spPr/>
    </dgm:pt>
    <dgm:pt modelId="{A7A9EAD1-9844-431B-B554-E79FB5C446ED}" type="pres">
      <dgm:prSet presAssocID="{E87337B2-C958-4CAD-9154-B1E686863B39}" presName="sibTrans" presStyleCnt="0"/>
      <dgm:spPr/>
    </dgm:pt>
    <dgm:pt modelId="{3BE6BEEF-D324-47E8-B97D-BF07E8F910CB}" type="pres">
      <dgm:prSet presAssocID="{4A93D11A-2F3A-4725-A0A3-6854C9611039}" presName="compNode" presStyleCnt="0"/>
      <dgm:spPr/>
    </dgm:pt>
    <dgm:pt modelId="{67C7793F-C004-4BAD-90B9-457128C87DC0}" type="pres">
      <dgm:prSet presAssocID="{4A93D11A-2F3A-4725-A0A3-6854C9611039}" presName="bgRect" presStyleLbl="bgShp" presStyleIdx="1" presStyleCnt="3"/>
      <dgm:spPr/>
    </dgm:pt>
    <dgm:pt modelId="{DB3E7D2B-29D1-49C0-9876-32B59FF83F74}" type="pres">
      <dgm:prSet presAssocID="{4A93D11A-2F3A-4725-A0A3-6854C96110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D759190-B95C-4591-8876-E01A8ADDDE61}" type="pres">
      <dgm:prSet presAssocID="{4A93D11A-2F3A-4725-A0A3-6854C9611039}" presName="spaceRect" presStyleCnt="0"/>
      <dgm:spPr/>
    </dgm:pt>
    <dgm:pt modelId="{BFA1468F-8A93-4C7A-A6F5-BDB6D602E181}" type="pres">
      <dgm:prSet presAssocID="{4A93D11A-2F3A-4725-A0A3-6854C9611039}" presName="parTx" presStyleLbl="revTx" presStyleIdx="2" presStyleCnt="6">
        <dgm:presLayoutVars>
          <dgm:chMax val="0"/>
          <dgm:chPref val="0"/>
        </dgm:presLayoutVars>
      </dgm:prSet>
      <dgm:spPr/>
    </dgm:pt>
    <dgm:pt modelId="{6FEBD3B8-BDC8-4A1F-9AEB-59400A92FD31}" type="pres">
      <dgm:prSet presAssocID="{4A93D11A-2F3A-4725-A0A3-6854C9611039}" presName="desTx" presStyleLbl="revTx" presStyleIdx="3" presStyleCnt="6">
        <dgm:presLayoutVars/>
      </dgm:prSet>
      <dgm:spPr/>
    </dgm:pt>
    <dgm:pt modelId="{0F298005-91A4-4ED1-9085-378437355574}" type="pres">
      <dgm:prSet presAssocID="{32A0D0A5-4D64-4179-90AE-4D567D4E7E38}" presName="sibTrans" presStyleCnt="0"/>
      <dgm:spPr/>
    </dgm:pt>
    <dgm:pt modelId="{D5CCE1E2-EC34-4649-8031-FB3A8B80850C}" type="pres">
      <dgm:prSet presAssocID="{EDA1AE32-CBA8-4C53-982D-90A59E57ADCA}" presName="compNode" presStyleCnt="0"/>
      <dgm:spPr/>
    </dgm:pt>
    <dgm:pt modelId="{5D925181-2E05-4DEC-B2A3-4FC6E30D5674}" type="pres">
      <dgm:prSet presAssocID="{EDA1AE32-CBA8-4C53-982D-90A59E57ADCA}" presName="bgRect" presStyleLbl="bgShp" presStyleIdx="2" presStyleCnt="3"/>
      <dgm:spPr/>
    </dgm:pt>
    <dgm:pt modelId="{990135BC-595F-4C90-9EBF-E7B77FA5405F}" type="pres">
      <dgm:prSet presAssocID="{EDA1AE32-CBA8-4C53-982D-90A59E57AD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65333FE8-AF6C-42A3-9464-3B3DF18CC2F4}" type="pres">
      <dgm:prSet presAssocID="{EDA1AE32-CBA8-4C53-982D-90A59E57ADCA}" presName="spaceRect" presStyleCnt="0"/>
      <dgm:spPr/>
    </dgm:pt>
    <dgm:pt modelId="{94E9AF7C-1C8E-4932-922E-B275839ACE4C}" type="pres">
      <dgm:prSet presAssocID="{EDA1AE32-CBA8-4C53-982D-90A59E57ADCA}" presName="parTx" presStyleLbl="revTx" presStyleIdx="4" presStyleCnt="6">
        <dgm:presLayoutVars>
          <dgm:chMax val="0"/>
          <dgm:chPref val="0"/>
        </dgm:presLayoutVars>
      </dgm:prSet>
      <dgm:spPr/>
    </dgm:pt>
    <dgm:pt modelId="{2AA5B685-60DF-4222-B266-EEC0A718FF73}" type="pres">
      <dgm:prSet presAssocID="{EDA1AE32-CBA8-4C53-982D-90A59E57ADCA}" presName="desTx" presStyleLbl="revTx" presStyleIdx="5" presStyleCnt="6">
        <dgm:presLayoutVars/>
      </dgm:prSet>
      <dgm:spPr/>
    </dgm:pt>
  </dgm:ptLst>
  <dgm:cxnLst>
    <dgm:cxn modelId="{17CA7413-4320-4046-8145-AF61B9F3492C}" srcId="{00095C63-32F7-465C-80E1-54C0F6339315}" destId="{45575291-C871-479C-8CCA-8DF86C4021BA}" srcOrd="0" destOrd="0" parTransId="{E28501E4-9767-4106-9B66-75E766E0523D}" sibTransId="{EB262946-3D4F-45CC-BBF9-956A600BAA70}"/>
    <dgm:cxn modelId="{7E58F716-3542-4D35-885B-9E838354D6C7}" srcId="{4A93D11A-2F3A-4725-A0A3-6854C9611039}" destId="{54C33C56-4D04-4F99-878D-2C57B8887F2E}" srcOrd="0" destOrd="0" parTransId="{83A8A474-AF3C-45FB-92C6-C11A567D35BD}" sibTransId="{1E709A3C-E4EB-4E15-A107-640541A21970}"/>
    <dgm:cxn modelId="{88225E23-9554-4C5D-9608-D5D35939FDBA}" type="presOf" srcId="{EDA1AE32-CBA8-4C53-982D-90A59E57ADCA}" destId="{94E9AF7C-1C8E-4932-922E-B275839ACE4C}" srcOrd="0" destOrd="0" presId="urn:microsoft.com/office/officeart/2018/2/layout/IconVerticalSolidList"/>
    <dgm:cxn modelId="{369F3F24-DA92-4498-B8A3-0E25D2E6E2B7}" srcId="{EDA1AE32-CBA8-4C53-982D-90A59E57ADCA}" destId="{A29875E8-F70B-4647-8ABB-7D853C842766}" srcOrd="1" destOrd="0" parTransId="{3D8DFEC3-2BE0-4CBC-8565-9CBC33560E84}" sibTransId="{700A1AD6-544D-4920-82DF-06FD434001F3}"/>
    <dgm:cxn modelId="{D2188726-EB58-4227-B184-CF6827F6404A}" type="presOf" srcId="{733D92D0-1954-4976-A8CC-7F6CA9BECA5D}" destId="{2AA5B685-60DF-4222-B266-EEC0A718FF73}" srcOrd="0" destOrd="0" presId="urn:microsoft.com/office/officeart/2018/2/layout/IconVerticalSolidList"/>
    <dgm:cxn modelId="{1A46C829-A942-43E0-82B8-AD7F0BDB26F2}" type="presOf" srcId="{049F4CED-D594-40CB-B1A9-44B6C5A9E684}" destId="{2AA5B685-60DF-4222-B266-EEC0A718FF73}" srcOrd="0" destOrd="2" presId="urn:microsoft.com/office/officeart/2018/2/layout/IconVerticalSolidList"/>
    <dgm:cxn modelId="{E60AB12D-00A9-467B-B659-05792FCB349C}" srcId="{C3540362-3521-48C6-80E3-6A2DFB99A357}" destId="{00095C63-32F7-465C-80E1-54C0F6339315}" srcOrd="0" destOrd="0" parTransId="{8FFE136C-034D-42CB-8DEE-F6575A218114}" sibTransId="{E87337B2-C958-4CAD-9154-B1E686863B39}"/>
    <dgm:cxn modelId="{D2552C2F-9014-45C7-95D3-6F613D8D66BB}" type="presOf" srcId="{C3540362-3521-48C6-80E3-6A2DFB99A357}" destId="{E14B5A62-473A-465C-AC30-1986E8DC5BDD}" srcOrd="0" destOrd="0" presId="urn:microsoft.com/office/officeart/2018/2/layout/IconVerticalSolidList"/>
    <dgm:cxn modelId="{37FE6D65-6DA9-4B96-BA6F-31117D208FE7}" srcId="{C3540362-3521-48C6-80E3-6A2DFB99A357}" destId="{EDA1AE32-CBA8-4C53-982D-90A59E57ADCA}" srcOrd="2" destOrd="0" parTransId="{B85DFDFF-4DEA-4E14-B798-A6CC2143330B}" sibTransId="{572A3671-7120-4A2D-9A1E-F0EFDC0B7978}"/>
    <dgm:cxn modelId="{AB7FA44B-37CC-42A7-81F8-9A5A3540CC1D}" type="presOf" srcId="{4A93D11A-2F3A-4725-A0A3-6854C9611039}" destId="{BFA1468F-8A93-4C7A-A6F5-BDB6D602E181}" srcOrd="0" destOrd="0" presId="urn:microsoft.com/office/officeart/2018/2/layout/IconVerticalSolidList"/>
    <dgm:cxn modelId="{B2725C4E-0362-4FF6-A0FE-8A99663B90D6}" type="presOf" srcId="{54C33C56-4D04-4F99-878D-2C57B8887F2E}" destId="{6FEBD3B8-BDC8-4A1F-9AEB-59400A92FD31}" srcOrd="0" destOrd="0" presId="urn:microsoft.com/office/officeart/2018/2/layout/IconVerticalSolidList"/>
    <dgm:cxn modelId="{3A65CD72-4C25-406B-9628-4727A814A9C2}" type="presOf" srcId="{3904C0CA-018A-40BD-AE17-B4BEC67FE3D8}" destId="{C40708F8-B89D-41FF-921F-47A7A66A67D1}" srcOrd="0" destOrd="1" presId="urn:microsoft.com/office/officeart/2018/2/layout/IconVerticalSolidList"/>
    <dgm:cxn modelId="{EBB83B57-23F6-4706-BF32-414386AD0454}" type="presOf" srcId="{00095C63-32F7-465C-80E1-54C0F6339315}" destId="{02DA8C12-5076-4E3A-8C43-518234245EBF}" srcOrd="0" destOrd="0" presId="urn:microsoft.com/office/officeart/2018/2/layout/IconVerticalSolidList"/>
    <dgm:cxn modelId="{DB18CA86-C002-4B4A-B4FC-B6CA9FD69E9A}" srcId="{4A93D11A-2F3A-4725-A0A3-6854C9611039}" destId="{D2E5F9CD-4599-4EB3-A921-0DD4B4E647F7}" srcOrd="1" destOrd="0" parTransId="{7F11A330-77C9-44CD-911F-1335D3E1B6C0}" sibTransId="{F6F004AF-9DEB-4879-BD51-219F6596D17C}"/>
    <dgm:cxn modelId="{4F86CE8E-D523-4AF2-B1DD-D15CDE6DBB42}" srcId="{EDA1AE32-CBA8-4C53-982D-90A59E57ADCA}" destId="{733D92D0-1954-4976-A8CC-7F6CA9BECA5D}" srcOrd="0" destOrd="0" parTransId="{F8F92434-CFD5-4786-AC5F-80708D45DD7D}" sibTransId="{BF9B6A10-73C5-4987-BF3A-7E4C8DAF0182}"/>
    <dgm:cxn modelId="{2AD67B91-7B7F-4A50-8252-4F69689B4A68}" type="presOf" srcId="{3B72416B-8A28-49EB-8A73-38916413B3BC}" destId="{C40708F8-B89D-41FF-921F-47A7A66A67D1}" srcOrd="0" destOrd="2" presId="urn:microsoft.com/office/officeart/2018/2/layout/IconVerticalSolidList"/>
    <dgm:cxn modelId="{76A04199-B071-4606-8A4A-E3405B988869}" srcId="{C3540362-3521-48C6-80E3-6A2DFB99A357}" destId="{4A93D11A-2F3A-4725-A0A3-6854C9611039}" srcOrd="1" destOrd="0" parTransId="{38E8CBD1-D46D-4F27-82F2-1AD65D31A72F}" sibTransId="{32A0D0A5-4D64-4179-90AE-4D567D4E7E38}"/>
    <dgm:cxn modelId="{1D81E0B2-9CF8-4BEE-8B2E-7CE51FE04D04}" type="presOf" srcId="{45575291-C871-479C-8CCA-8DF86C4021BA}" destId="{C40708F8-B89D-41FF-921F-47A7A66A67D1}" srcOrd="0" destOrd="0" presId="urn:microsoft.com/office/officeart/2018/2/layout/IconVerticalSolidList"/>
    <dgm:cxn modelId="{A4FBC7BD-2803-49BB-9720-E5AABC3A1D9D}" type="presOf" srcId="{D2E5F9CD-4599-4EB3-A921-0DD4B4E647F7}" destId="{6FEBD3B8-BDC8-4A1F-9AEB-59400A92FD31}" srcOrd="0" destOrd="1" presId="urn:microsoft.com/office/officeart/2018/2/layout/IconVerticalSolidList"/>
    <dgm:cxn modelId="{BAF8CBCC-DA9A-40C5-A3A8-BF0BC5096D17}" type="presOf" srcId="{A29875E8-F70B-4647-8ABB-7D853C842766}" destId="{2AA5B685-60DF-4222-B266-EEC0A718FF73}" srcOrd="0" destOrd="1" presId="urn:microsoft.com/office/officeart/2018/2/layout/IconVerticalSolidList"/>
    <dgm:cxn modelId="{BE38E7CD-3476-4E15-A933-116DD0686152}" srcId="{EDA1AE32-CBA8-4C53-982D-90A59E57ADCA}" destId="{049F4CED-D594-40CB-B1A9-44B6C5A9E684}" srcOrd="2" destOrd="0" parTransId="{DF7B07B3-3DAD-430C-9A81-2CDA50EB92F7}" sibTransId="{695AC3DE-E5EE-4724-9C49-89D6DD61F059}"/>
    <dgm:cxn modelId="{7B3EF2D9-C7AF-4E37-9962-9C1BFFF8DB6E}" srcId="{00095C63-32F7-465C-80E1-54C0F6339315}" destId="{3B72416B-8A28-49EB-8A73-38916413B3BC}" srcOrd="2" destOrd="0" parTransId="{9C0DCB95-20A3-4A04-BCFF-956CA9AC9AD6}" sibTransId="{E068958F-0C9C-459C-84C7-DFA8FC5BC6C3}"/>
    <dgm:cxn modelId="{1AFFD4FD-7878-4094-ADAA-33827A138BB6}" srcId="{00095C63-32F7-465C-80E1-54C0F6339315}" destId="{3904C0CA-018A-40BD-AE17-B4BEC67FE3D8}" srcOrd="1" destOrd="0" parTransId="{6D79BA44-6F89-4E11-96DA-C1E5E5E8ACCF}" sibTransId="{EF4C7756-411E-445B-9B57-B3F4536A6ACF}"/>
    <dgm:cxn modelId="{3EB1F9B0-869B-4CF3-9D31-E22B7D0BCF6F}" type="presParOf" srcId="{E14B5A62-473A-465C-AC30-1986E8DC5BDD}" destId="{2240EAFF-F074-452B-A1B2-A21E8418C61C}" srcOrd="0" destOrd="0" presId="urn:microsoft.com/office/officeart/2018/2/layout/IconVerticalSolidList"/>
    <dgm:cxn modelId="{E19E865F-9786-436D-9AFE-6C481C0E32C6}" type="presParOf" srcId="{2240EAFF-F074-452B-A1B2-A21E8418C61C}" destId="{7C88589D-D1D4-498B-82D1-1191C80C604E}" srcOrd="0" destOrd="0" presId="urn:microsoft.com/office/officeart/2018/2/layout/IconVerticalSolidList"/>
    <dgm:cxn modelId="{D5EC7E6D-60E9-4C6E-B968-D09355EDDB82}" type="presParOf" srcId="{2240EAFF-F074-452B-A1B2-A21E8418C61C}" destId="{8F3A1767-9BDA-40A3-8302-D865C57EE57C}" srcOrd="1" destOrd="0" presId="urn:microsoft.com/office/officeart/2018/2/layout/IconVerticalSolidList"/>
    <dgm:cxn modelId="{457E472E-6A5E-4158-AFE6-D87ED0067162}" type="presParOf" srcId="{2240EAFF-F074-452B-A1B2-A21E8418C61C}" destId="{8043585B-8244-4DF1-9452-4F128AACD101}" srcOrd="2" destOrd="0" presId="urn:microsoft.com/office/officeart/2018/2/layout/IconVerticalSolidList"/>
    <dgm:cxn modelId="{3DD5F31A-DD05-4152-8B2F-3AFD2C041177}" type="presParOf" srcId="{2240EAFF-F074-452B-A1B2-A21E8418C61C}" destId="{02DA8C12-5076-4E3A-8C43-518234245EBF}" srcOrd="3" destOrd="0" presId="urn:microsoft.com/office/officeart/2018/2/layout/IconVerticalSolidList"/>
    <dgm:cxn modelId="{13FBB5BC-651D-4DB3-9E7E-BC32B1F9321B}" type="presParOf" srcId="{2240EAFF-F074-452B-A1B2-A21E8418C61C}" destId="{C40708F8-B89D-41FF-921F-47A7A66A67D1}" srcOrd="4" destOrd="0" presId="urn:microsoft.com/office/officeart/2018/2/layout/IconVerticalSolidList"/>
    <dgm:cxn modelId="{2A6FF425-7E69-42F8-A8F2-88AE34FEAEDB}" type="presParOf" srcId="{E14B5A62-473A-465C-AC30-1986E8DC5BDD}" destId="{A7A9EAD1-9844-431B-B554-E79FB5C446ED}" srcOrd="1" destOrd="0" presId="urn:microsoft.com/office/officeart/2018/2/layout/IconVerticalSolidList"/>
    <dgm:cxn modelId="{E4C7696A-270D-499B-A995-6D1EAE56E5B3}" type="presParOf" srcId="{E14B5A62-473A-465C-AC30-1986E8DC5BDD}" destId="{3BE6BEEF-D324-47E8-B97D-BF07E8F910CB}" srcOrd="2" destOrd="0" presId="urn:microsoft.com/office/officeart/2018/2/layout/IconVerticalSolidList"/>
    <dgm:cxn modelId="{02C353AD-829D-48E1-9F9E-3DF97D259526}" type="presParOf" srcId="{3BE6BEEF-D324-47E8-B97D-BF07E8F910CB}" destId="{67C7793F-C004-4BAD-90B9-457128C87DC0}" srcOrd="0" destOrd="0" presId="urn:microsoft.com/office/officeart/2018/2/layout/IconVerticalSolidList"/>
    <dgm:cxn modelId="{334D6EE5-22DA-48A9-9D01-5F19B5491226}" type="presParOf" srcId="{3BE6BEEF-D324-47E8-B97D-BF07E8F910CB}" destId="{DB3E7D2B-29D1-49C0-9876-32B59FF83F74}" srcOrd="1" destOrd="0" presId="urn:microsoft.com/office/officeart/2018/2/layout/IconVerticalSolidList"/>
    <dgm:cxn modelId="{A3D03A73-6347-45A0-BBDA-F9F36F95E1D8}" type="presParOf" srcId="{3BE6BEEF-D324-47E8-B97D-BF07E8F910CB}" destId="{0D759190-B95C-4591-8876-E01A8ADDDE61}" srcOrd="2" destOrd="0" presId="urn:microsoft.com/office/officeart/2018/2/layout/IconVerticalSolidList"/>
    <dgm:cxn modelId="{FC9F5178-E297-4485-9BE4-FA7C48315A38}" type="presParOf" srcId="{3BE6BEEF-D324-47E8-B97D-BF07E8F910CB}" destId="{BFA1468F-8A93-4C7A-A6F5-BDB6D602E181}" srcOrd="3" destOrd="0" presId="urn:microsoft.com/office/officeart/2018/2/layout/IconVerticalSolidList"/>
    <dgm:cxn modelId="{B404989A-5DF8-4A9A-9CDE-B1741C9BC399}" type="presParOf" srcId="{3BE6BEEF-D324-47E8-B97D-BF07E8F910CB}" destId="{6FEBD3B8-BDC8-4A1F-9AEB-59400A92FD31}" srcOrd="4" destOrd="0" presId="urn:microsoft.com/office/officeart/2018/2/layout/IconVerticalSolidList"/>
    <dgm:cxn modelId="{C8EE5D1A-F722-418F-A027-782F57429EBB}" type="presParOf" srcId="{E14B5A62-473A-465C-AC30-1986E8DC5BDD}" destId="{0F298005-91A4-4ED1-9085-378437355574}" srcOrd="3" destOrd="0" presId="urn:microsoft.com/office/officeart/2018/2/layout/IconVerticalSolidList"/>
    <dgm:cxn modelId="{E4E92090-7C0D-40D4-9799-72D8AE1C2B9C}" type="presParOf" srcId="{E14B5A62-473A-465C-AC30-1986E8DC5BDD}" destId="{D5CCE1E2-EC34-4649-8031-FB3A8B80850C}" srcOrd="4" destOrd="0" presId="urn:microsoft.com/office/officeart/2018/2/layout/IconVerticalSolidList"/>
    <dgm:cxn modelId="{6FC1339E-3B4B-400F-B94B-20A3AAD75887}" type="presParOf" srcId="{D5CCE1E2-EC34-4649-8031-FB3A8B80850C}" destId="{5D925181-2E05-4DEC-B2A3-4FC6E30D5674}" srcOrd="0" destOrd="0" presId="urn:microsoft.com/office/officeart/2018/2/layout/IconVerticalSolidList"/>
    <dgm:cxn modelId="{4D4FDE75-D0DC-4863-AD1D-82933EF678DC}" type="presParOf" srcId="{D5CCE1E2-EC34-4649-8031-FB3A8B80850C}" destId="{990135BC-595F-4C90-9EBF-E7B77FA5405F}" srcOrd="1" destOrd="0" presId="urn:microsoft.com/office/officeart/2018/2/layout/IconVerticalSolidList"/>
    <dgm:cxn modelId="{270BAA16-B879-4BA9-997F-28E55E66899D}" type="presParOf" srcId="{D5CCE1E2-EC34-4649-8031-FB3A8B80850C}" destId="{65333FE8-AF6C-42A3-9464-3B3DF18CC2F4}" srcOrd="2" destOrd="0" presId="urn:microsoft.com/office/officeart/2018/2/layout/IconVerticalSolidList"/>
    <dgm:cxn modelId="{F829CE56-744F-4783-ADDF-0FBC850CF9AF}" type="presParOf" srcId="{D5CCE1E2-EC34-4649-8031-FB3A8B80850C}" destId="{94E9AF7C-1C8E-4932-922E-B275839ACE4C}" srcOrd="3" destOrd="0" presId="urn:microsoft.com/office/officeart/2018/2/layout/IconVerticalSolidList"/>
    <dgm:cxn modelId="{67AA5772-8429-4153-987F-62D56C574E59}" type="presParOf" srcId="{D5CCE1E2-EC34-4649-8031-FB3A8B80850C}" destId="{2AA5B685-60DF-4222-B266-EEC0A718FF7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AED468-E267-45AF-B9DC-993C485993EB}"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F8631B98-3A25-4EAD-927C-8E4940257876}">
      <dgm:prSet phldrT="[Text]"/>
      <dgm:spPr/>
      <dgm:t>
        <a:bodyPr/>
        <a:lstStyle/>
        <a:p>
          <a:pPr rtl="0"/>
          <a:r>
            <a:rPr lang="en-US"/>
            <a:t>Ethic of </a:t>
          </a:r>
          <a:r>
            <a:rPr lang="en-US">
              <a:latin typeface="Calibri"/>
            </a:rPr>
            <a:t>Care -</a:t>
          </a:r>
          <a:r>
            <a:rPr lang="en-US"/>
            <a:t> The Rules vs Best Practices</a:t>
          </a:r>
        </a:p>
      </dgm:t>
    </dgm:pt>
    <dgm:pt modelId="{0357D870-21C5-4A82-8310-B76824F04ED6}" type="parTrans" cxnId="{078D5946-62EB-43C3-9805-B7742ADEE99E}">
      <dgm:prSet/>
      <dgm:spPr/>
      <dgm:t>
        <a:bodyPr/>
        <a:lstStyle/>
        <a:p>
          <a:endParaRPr lang="en-US"/>
        </a:p>
      </dgm:t>
    </dgm:pt>
    <dgm:pt modelId="{7CF4A657-1B37-49AA-9237-9288903AF98E}" type="sibTrans" cxnId="{078D5946-62EB-43C3-9805-B7742ADEE99E}">
      <dgm:prSet/>
      <dgm:spPr/>
      <dgm:t>
        <a:bodyPr/>
        <a:lstStyle/>
        <a:p>
          <a:endParaRPr lang="en-US"/>
        </a:p>
      </dgm:t>
    </dgm:pt>
    <dgm:pt modelId="{92EE42DA-3817-41A0-85F5-A573664FC528}">
      <dgm:prSet phldrT="[Text]"/>
      <dgm:spPr/>
      <dgm:t>
        <a:bodyPr/>
        <a:lstStyle/>
        <a:p>
          <a:r>
            <a:rPr lang="en-US"/>
            <a:t>Conversation Starters and Stoppers</a:t>
          </a:r>
        </a:p>
      </dgm:t>
    </dgm:pt>
    <dgm:pt modelId="{8478AB54-C697-45A4-8D87-6B3EEBC08F0F}" type="parTrans" cxnId="{D6F74DBE-7A78-4861-910B-D05442077D9E}">
      <dgm:prSet/>
      <dgm:spPr/>
      <dgm:t>
        <a:bodyPr/>
        <a:lstStyle/>
        <a:p>
          <a:endParaRPr lang="en-US"/>
        </a:p>
      </dgm:t>
    </dgm:pt>
    <dgm:pt modelId="{6D3FB3CB-FC48-47D1-B340-F49E680FACC6}" type="sibTrans" cxnId="{D6F74DBE-7A78-4861-910B-D05442077D9E}">
      <dgm:prSet/>
      <dgm:spPr/>
      <dgm:t>
        <a:bodyPr/>
        <a:lstStyle/>
        <a:p>
          <a:endParaRPr lang="en-US"/>
        </a:p>
      </dgm:t>
    </dgm:pt>
    <dgm:pt modelId="{DD72B090-5C43-4949-ACAA-42E7E49AF4C2}" type="pres">
      <dgm:prSet presAssocID="{3DAED468-E267-45AF-B9DC-993C485993EB}" presName="linear" presStyleCnt="0">
        <dgm:presLayoutVars>
          <dgm:animLvl val="lvl"/>
          <dgm:resizeHandles val="exact"/>
        </dgm:presLayoutVars>
      </dgm:prSet>
      <dgm:spPr/>
    </dgm:pt>
    <dgm:pt modelId="{AB9F096F-F0B3-4796-84DB-3B4C53B412B1}" type="pres">
      <dgm:prSet presAssocID="{F8631B98-3A25-4EAD-927C-8E4940257876}" presName="parentText" presStyleLbl="node1" presStyleIdx="0" presStyleCnt="2">
        <dgm:presLayoutVars>
          <dgm:chMax val="0"/>
          <dgm:bulletEnabled val="1"/>
        </dgm:presLayoutVars>
      </dgm:prSet>
      <dgm:spPr/>
    </dgm:pt>
    <dgm:pt modelId="{1EB5C6D8-5DD9-4B56-9036-E40BC1D52FA2}" type="pres">
      <dgm:prSet presAssocID="{7CF4A657-1B37-49AA-9237-9288903AF98E}" presName="spacer" presStyleCnt="0"/>
      <dgm:spPr/>
    </dgm:pt>
    <dgm:pt modelId="{1834899A-4A67-47B8-B9C0-7474A1FEAEFB}" type="pres">
      <dgm:prSet presAssocID="{92EE42DA-3817-41A0-85F5-A573664FC528}" presName="parentText" presStyleLbl="node1" presStyleIdx="1" presStyleCnt="2">
        <dgm:presLayoutVars>
          <dgm:chMax val="0"/>
          <dgm:bulletEnabled val="1"/>
        </dgm:presLayoutVars>
      </dgm:prSet>
      <dgm:spPr/>
    </dgm:pt>
  </dgm:ptLst>
  <dgm:cxnLst>
    <dgm:cxn modelId="{078D5946-62EB-43C3-9805-B7742ADEE99E}" srcId="{3DAED468-E267-45AF-B9DC-993C485993EB}" destId="{F8631B98-3A25-4EAD-927C-8E4940257876}" srcOrd="0" destOrd="0" parTransId="{0357D870-21C5-4A82-8310-B76824F04ED6}" sibTransId="{7CF4A657-1B37-49AA-9237-9288903AF98E}"/>
    <dgm:cxn modelId="{1B980C9A-D0AD-4526-8D23-34B525D75F09}" type="presOf" srcId="{F8631B98-3A25-4EAD-927C-8E4940257876}" destId="{AB9F096F-F0B3-4796-84DB-3B4C53B412B1}" srcOrd="0" destOrd="0" presId="urn:microsoft.com/office/officeart/2005/8/layout/vList2"/>
    <dgm:cxn modelId="{D6F74DBE-7A78-4861-910B-D05442077D9E}" srcId="{3DAED468-E267-45AF-B9DC-993C485993EB}" destId="{92EE42DA-3817-41A0-85F5-A573664FC528}" srcOrd="1" destOrd="0" parTransId="{8478AB54-C697-45A4-8D87-6B3EEBC08F0F}" sibTransId="{6D3FB3CB-FC48-47D1-B340-F49E680FACC6}"/>
    <dgm:cxn modelId="{E4C1CCC7-72E6-4F35-BBC0-B9CB813F1C0F}" type="presOf" srcId="{3DAED468-E267-45AF-B9DC-993C485993EB}" destId="{DD72B090-5C43-4949-ACAA-42E7E49AF4C2}" srcOrd="0" destOrd="0" presId="urn:microsoft.com/office/officeart/2005/8/layout/vList2"/>
    <dgm:cxn modelId="{E25666F3-40A2-4773-9F96-BDBF526EEC3C}" type="presOf" srcId="{92EE42DA-3817-41A0-85F5-A573664FC528}" destId="{1834899A-4A67-47B8-B9C0-7474A1FEAEFB}" srcOrd="0" destOrd="0" presId="urn:microsoft.com/office/officeart/2005/8/layout/vList2"/>
    <dgm:cxn modelId="{1F8532FE-E0E7-42CE-A286-904BD9E67C39}" type="presParOf" srcId="{DD72B090-5C43-4949-ACAA-42E7E49AF4C2}" destId="{AB9F096F-F0B3-4796-84DB-3B4C53B412B1}" srcOrd="0" destOrd="0" presId="urn:microsoft.com/office/officeart/2005/8/layout/vList2"/>
    <dgm:cxn modelId="{EB205A4C-9F3B-4640-96D1-2B81FD677BF3}" type="presParOf" srcId="{DD72B090-5C43-4949-ACAA-42E7E49AF4C2}" destId="{1EB5C6D8-5DD9-4B56-9036-E40BC1D52FA2}" srcOrd="1" destOrd="0" presId="urn:microsoft.com/office/officeart/2005/8/layout/vList2"/>
    <dgm:cxn modelId="{9F1009C3-E0B8-4979-8B33-FCFACCC35749}" type="presParOf" srcId="{DD72B090-5C43-4949-ACAA-42E7E49AF4C2}" destId="{1834899A-4A67-47B8-B9C0-7474A1FEAEF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0F49D-E4A6-4756-8FD9-F0C8C9DBAD99}" type="doc">
      <dgm:prSet loTypeId="urn:microsoft.com/office/officeart/2005/8/layout/hList1" loCatId="list" qsTypeId="urn:microsoft.com/office/officeart/2005/8/quickstyle/simple1" qsCatId="simple" csTypeId="urn:microsoft.com/office/officeart/2005/8/colors/accent2_2" csCatId="accent2"/>
      <dgm:spPr/>
      <dgm:t>
        <a:bodyPr/>
        <a:lstStyle/>
        <a:p>
          <a:endParaRPr lang="en-US"/>
        </a:p>
      </dgm:t>
    </dgm:pt>
    <dgm:pt modelId="{8E669402-90F1-4609-B7AC-96A6583CD36B}">
      <dgm:prSet/>
      <dgm:spPr/>
      <dgm:t>
        <a:bodyPr/>
        <a:lstStyle/>
        <a:p>
          <a:r>
            <a:rPr lang="en-US"/>
            <a:t>Observed Change in Behavior:​</a:t>
          </a:r>
        </a:p>
      </dgm:t>
    </dgm:pt>
    <dgm:pt modelId="{442276BB-BC15-4248-B8BF-FA8CE2B6A321}" type="parTrans" cxnId="{3B71FB87-6C14-4B21-97C2-C3AF8437CA7A}">
      <dgm:prSet/>
      <dgm:spPr/>
      <dgm:t>
        <a:bodyPr/>
        <a:lstStyle/>
        <a:p>
          <a:endParaRPr lang="en-US"/>
        </a:p>
      </dgm:t>
    </dgm:pt>
    <dgm:pt modelId="{5388866D-95ED-470D-B516-479A71B789A8}" type="sibTrans" cxnId="{3B71FB87-6C14-4B21-97C2-C3AF8437CA7A}">
      <dgm:prSet/>
      <dgm:spPr/>
      <dgm:t>
        <a:bodyPr/>
        <a:lstStyle/>
        <a:p>
          <a:endParaRPr lang="en-US"/>
        </a:p>
      </dgm:t>
    </dgm:pt>
    <dgm:pt modelId="{FB7BACEA-B9B4-4CA3-A2D6-A6170771575D}">
      <dgm:prSet/>
      <dgm:spPr/>
      <dgm:t>
        <a:bodyPr/>
        <a:lstStyle/>
        <a:p>
          <a:r>
            <a:rPr lang="en-US"/>
            <a:t>You</a:t>
          </a:r>
          <a:r>
            <a:rPr lang="en-US" baseline="0"/>
            <a:t> seem more stressed.  How are you doing? How can I be helpful?</a:t>
          </a:r>
          <a:r>
            <a:rPr lang="en-US"/>
            <a:t>​</a:t>
          </a:r>
        </a:p>
      </dgm:t>
    </dgm:pt>
    <dgm:pt modelId="{ABB8E7DF-5CC8-48C7-92AE-20241A1098E1}" type="parTrans" cxnId="{29E6745C-826F-43EF-98B5-BF9CB186F630}">
      <dgm:prSet/>
      <dgm:spPr/>
      <dgm:t>
        <a:bodyPr/>
        <a:lstStyle/>
        <a:p>
          <a:endParaRPr lang="en-US"/>
        </a:p>
      </dgm:t>
    </dgm:pt>
    <dgm:pt modelId="{F88C150B-B74E-4B17-9B8D-B7E027324258}" type="sibTrans" cxnId="{29E6745C-826F-43EF-98B5-BF9CB186F630}">
      <dgm:prSet/>
      <dgm:spPr/>
      <dgm:t>
        <a:bodyPr/>
        <a:lstStyle/>
        <a:p>
          <a:endParaRPr lang="en-US"/>
        </a:p>
      </dgm:t>
    </dgm:pt>
    <dgm:pt modelId="{5B7BA981-E414-420C-B916-73C2AC54BF29}">
      <dgm:prSet/>
      <dgm:spPr/>
      <dgm:t>
        <a:bodyPr/>
        <a:lstStyle/>
        <a:p>
          <a:r>
            <a:rPr lang="en-US" baseline="0"/>
            <a:t>You don't seem like yourself. Is there anything you would like to talk about?</a:t>
          </a:r>
          <a:r>
            <a:rPr lang="en-US"/>
            <a:t>​</a:t>
          </a:r>
        </a:p>
      </dgm:t>
    </dgm:pt>
    <dgm:pt modelId="{F3846A3F-D3B7-4C02-A144-18D4E9266D19}" type="parTrans" cxnId="{C70D3610-E508-4073-87FE-FAF0BAFC1ECA}">
      <dgm:prSet/>
      <dgm:spPr/>
      <dgm:t>
        <a:bodyPr/>
        <a:lstStyle/>
        <a:p>
          <a:endParaRPr lang="en-US"/>
        </a:p>
      </dgm:t>
    </dgm:pt>
    <dgm:pt modelId="{E7178B79-2B6E-4338-9584-6DBA5306F004}" type="sibTrans" cxnId="{C70D3610-E508-4073-87FE-FAF0BAFC1ECA}">
      <dgm:prSet/>
      <dgm:spPr/>
      <dgm:t>
        <a:bodyPr/>
        <a:lstStyle/>
        <a:p>
          <a:endParaRPr lang="en-US"/>
        </a:p>
      </dgm:t>
    </dgm:pt>
    <dgm:pt modelId="{671CC459-3D3F-4F09-A0A5-3CB3A2583270}">
      <dgm:prSet/>
      <dgm:spPr/>
      <dgm:t>
        <a:bodyPr/>
        <a:lstStyle/>
        <a:p>
          <a:r>
            <a:rPr lang="en-US"/>
            <a:t>Quality of Work has diminished:</a:t>
          </a:r>
        </a:p>
      </dgm:t>
    </dgm:pt>
    <dgm:pt modelId="{52033687-89AD-404A-8E41-335C254D7FD3}" type="parTrans" cxnId="{63EF9F19-5BC4-4F56-9692-BAE6AE793FDA}">
      <dgm:prSet/>
      <dgm:spPr/>
      <dgm:t>
        <a:bodyPr/>
        <a:lstStyle/>
        <a:p>
          <a:endParaRPr lang="en-US"/>
        </a:p>
      </dgm:t>
    </dgm:pt>
    <dgm:pt modelId="{E3D3EE7E-99C9-46AF-982E-DDEDE7F2E6C3}" type="sibTrans" cxnId="{63EF9F19-5BC4-4F56-9692-BAE6AE793FDA}">
      <dgm:prSet/>
      <dgm:spPr/>
      <dgm:t>
        <a:bodyPr/>
        <a:lstStyle/>
        <a:p>
          <a:endParaRPr lang="en-US"/>
        </a:p>
      </dgm:t>
    </dgm:pt>
    <dgm:pt modelId="{B6DD7630-2BC6-4028-A4DE-45003D8C51EF}">
      <dgm:prSet/>
      <dgm:spPr/>
      <dgm:t>
        <a:bodyPr/>
        <a:lstStyle/>
        <a:p>
          <a:r>
            <a:rPr lang="en-US"/>
            <a:t>How is the work on this project coming along?</a:t>
          </a:r>
        </a:p>
      </dgm:t>
    </dgm:pt>
    <dgm:pt modelId="{CFD31F2A-2AC9-4E24-A9C5-7B0582B6C2A1}" type="parTrans" cxnId="{B10C8682-347E-4E34-B53C-4032C43292CF}">
      <dgm:prSet/>
      <dgm:spPr/>
      <dgm:t>
        <a:bodyPr/>
        <a:lstStyle/>
        <a:p>
          <a:endParaRPr lang="en-US"/>
        </a:p>
      </dgm:t>
    </dgm:pt>
    <dgm:pt modelId="{2E1F1049-0566-4ACD-B68D-228F3222A5EF}" type="sibTrans" cxnId="{B10C8682-347E-4E34-B53C-4032C43292CF}">
      <dgm:prSet/>
      <dgm:spPr/>
      <dgm:t>
        <a:bodyPr/>
        <a:lstStyle/>
        <a:p>
          <a:endParaRPr lang="en-US"/>
        </a:p>
      </dgm:t>
    </dgm:pt>
    <dgm:pt modelId="{7425E606-701C-4FEA-BABF-CDBF149C571B}">
      <dgm:prSet/>
      <dgm:spPr/>
      <dgm:t>
        <a:bodyPr/>
        <a:lstStyle/>
        <a:p>
          <a:r>
            <a:rPr lang="en-US"/>
            <a:t>Deadlines have not been met:</a:t>
          </a:r>
        </a:p>
      </dgm:t>
    </dgm:pt>
    <dgm:pt modelId="{305A735F-930C-4F7D-B0EA-09A0BF33A284}" type="parTrans" cxnId="{101E6534-37EE-41BE-A797-793B98FABB9C}">
      <dgm:prSet/>
      <dgm:spPr/>
      <dgm:t>
        <a:bodyPr/>
        <a:lstStyle/>
        <a:p>
          <a:endParaRPr lang="en-US"/>
        </a:p>
      </dgm:t>
    </dgm:pt>
    <dgm:pt modelId="{A275DD6E-A97F-438B-8D37-C27668EA52BD}" type="sibTrans" cxnId="{101E6534-37EE-41BE-A797-793B98FABB9C}">
      <dgm:prSet/>
      <dgm:spPr/>
      <dgm:t>
        <a:bodyPr/>
        <a:lstStyle/>
        <a:p>
          <a:endParaRPr lang="en-US"/>
        </a:p>
      </dgm:t>
    </dgm:pt>
    <dgm:pt modelId="{FFC893AF-7C47-450D-B5D3-152DC1E1BBD5}">
      <dgm:prSet/>
      <dgm:spPr/>
      <dgm:t>
        <a:bodyPr/>
        <a:lstStyle/>
        <a:p>
          <a:r>
            <a:rPr lang="en-US"/>
            <a:t>In our last meeting we agreed you would present your newest findings. However, you asked for an extension. What's going on?</a:t>
          </a:r>
        </a:p>
      </dgm:t>
    </dgm:pt>
    <dgm:pt modelId="{9BC10D65-92F0-4DC4-9394-FE8A9E97CB04}" type="parTrans" cxnId="{028D11D1-904D-41BB-B03C-9E3DA3A34AF0}">
      <dgm:prSet/>
      <dgm:spPr/>
      <dgm:t>
        <a:bodyPr/>
        <a:lstStyle/>
        <a:p>
          <a:endParaRPr lang="en-US"/>
        </a:p>
      </dgm:t>
    </dgm:pt>
    <dgm:pt modelId="{C2CE3085-9D99-4C57-94B4-872833DE0E02}" type="sibTrans" cxnId="{028D11D1-904D-41BB-B03C-9E3DA3A34AF0}">
      <dgm:prSet/>
      <dgm:spPr/>
      <dgm:t>
        <a:bodyPr/>
        <a:lstStyle/>
        <a:p>
          <a:endParaRPr lang="en-US"/>
        </a:p>
      </dgm:t>
    </dgm:pt>
    <dgm:pt modelId="{667DF4E1-2224-41C1-9FDF-1EFFA812326F}">
      <dgm:prSet/>
      <dgm:spPr/>
      <dgm:t>
        <a:bodyPr/>
        <a:lstStyle/>
        <a:p>
          <a:r>
            <a:rPr lang="en-US"/>
            <a:t>At the start of the semester, we agreed on a work schedule that appears to need modification. Can we talk about what adjustments to the schedule make sense for you?</a:t>
          </a:r>
        </a:p>
      </dgm:t>
    </dgm:pt>
    <dgm:pt modelId="{20D7F8A1-BA19-4173-A7A1-FC5FDB6184FA}" type="parTrans" cxnId="{7AD4B89D-0CC9-416B-BF5D-F699166BFF5D}">
      <dgm:prSet/>
      <dgm:spPr/>
      <dgm:t>
        <a:bodyPr/>
        <a:lstStyle/>
        <a:p>
          <a:endParaRPr lang="en-US"/>
        </a:p>
      </dgm:t>
    </dgm:pt>
    <dgm:pt modelId="{9EA16EDA-FC54-4E6F-9341-A0A4D1231CF0}" type="sibTrans" cxnId="{7AD4B89D-0CC9-416B-BF5D-F699166BFF5D}">
      <dgm:prSet/>
      <dgm:spPr/>
      <dgm:t>
        <a:bodyPr/>
        <a:lstStyle/>
        <a:p>
          <a:endParaRPr lang="en-US"/>
        </a:p>
      </dgm:t>
    </dgm:pt>
    <dgm:pt modelId="{2A3FC30A-74B7-400F-AA1F-732B0622FBDD}" type="pres">
      <dgm:prSet presAssocID="{9630F49D-E4A6-4756-8FD9-F0C8C9DBAD99}" presName="Name0" presStyleCnt="0">
        <dgm:presLayoutVars>
          <dgm:dir/>
          <dgm:animLvl val="lvl"/>
          <dgm:resizeHandles val="exact"/>
        </dgm:presLayoutVars>
      </dgm:prSet>
      <dgm:spPr/>
    </dgm:pt>
    <dgm:pt modelId="{A77DF7B7-1916-487C-ABD1-A7047ADFE445}" type="pres">
      <dgm:prSet presAssocID="{8E669402-90F1-4609-B7AC-96A6583CD36B}" presName="composite" presStyleCnt="0"/>
      <dgm:spPr/>
    </dgm:pt>
    <dgm:pt modelId="{C072DB24-D1F0-4E66-BF0C-CE46A3D3CB2E}" type="pres">
      <dgm:prSet presAssocID="{8E669402-90F1-4609-B7AC-96A6583CD36B}" presName="parTx" presStyleLbl="alignNode1" presStyleIdx="0" presStyleCnt="3">
        <dgm:presLayoutVars>
          <dgm:chMax val="0"/>
          <dgm:chPref val="0"/>
          <dgm:bulletEnabled val="1"/>
        </dgm:presLayoutVars>
      </dgm:prSet>
      <dgm:spPr/>
    </dgm:pt>
    <dgm:pt modelId="{B3A05F5A-911E-4AA8-A9AD-D73E4EBB19C3}" type="pres">
      <dgm:prSet presAssocID="{8E669402-90F1-4609-B7AC-96A6583CD36B}" presName="desTx" presStyleLbl="alignAccFollowNode1" presStyleIdx="0" presStyleCnt="3">
        <dgm:presLayoutVars>
          <dgm:bulletEnabled val="1"/>
        </dgm:presLayoutVars>
      </dgm:prSet>
      <dgm:spPr/>
    </dgm:pt>
    <dgm:pt modelId="{C432564B-1E00-4829-AC70-233D76BBD2CB}" type="pres">
      <dgm:prSet presAssocID="{5388866D-95ED-470D-B516-479A71B789A8}" presName="space" presStyleCnt="0"/>
      <dgm:spPr/>
    </dgm:pt>
    <dgm:pt modelId="{2FB5A604-9428-45D2-96B0-1CAC743CB8AE}" type="pres">
      <dgm:prSet presAssocID="{671CC459-3D3F-4F09-A0A5-3CB3A2583270}" presName="composite" presStyleCnt="0"/>
      <dgm:spPr/>
    </dgm:pt>
    <dgm:pt modelId="{F7C64C01-AF32-4349-8C91-F4618294FC3F}" type="pres">
      <dgm:prSet presAssocID="{671CC459-3D3F-4F09-A0A5-3CB3A2583270}" presName="parTx" presStyleLbl="alignNode1" presStyleIdx="1" presStyleCnt="3">
        <dgm:presLayoutVars>
          <dgm:chMax val="0"/>
          <dgm:chPref val="0"/>
          <dgm:bulletEnabled val="1"/>
        </dgm:presLayoutVars>
      </dgm:prSet>
      <dgm:spPr/>
    </dgm:pt>
    <dgm:pt modelId="{150DC413-CF92-4FE2-9EA9-7215688BF642}" type="pres">
      <dgm:prSet presAssocID="{671CC459-3D3F-4F09-A0A5-3CB3A2583270}" presName="desTx" presStyleLbl="alignAccFollowNode1" presStyleIdx="1" presStyleCnt="3">
        <dgm:presLayoutVars>
          <dgm:bulletEnabled val="1"/>
        </dgm:presLayoutVars>
      </dgm:prSet>
      <dgm:spPr/>
    </dgm:pt>
    <dgm:pt modelId="{86D9A789-032A-48E1-A45F-8053633D1DC2}" type="pres">
      <dgm:prSet presAssocID="{E3D3EE7E-99C9-46AF-982E-DDEDE7F2E6C3}" presName="space" presStyleCnt="0"/>
      <dgm:spPr/>
    </dgm:pt>
    <dgm:pt modelId="{1A58F5D0-19EC-4019-9A74-FF0C551A9210}" type="pres">
      <dgm:prSet presAssocID="{7425E606-701C-4FEA-BABF-CDBF149C571B}" presName="composite" presStyleCnt="0"/>
      <dgm:spPr/>
    </dgm:pt>
    <dgm:pt modelId="{73562F05-AB35-40A5-9DAC-DA1898A503E6}" type="pres">
      <dgm:prSet presAssocID="{7425E606-701C-4FEA-BABF-CDBF149C571B}" presName="parTx" presStyleLbl="alignNode1" presStyleIdx="2" presStyleCnt="3">
        <dgm:presLayoutVars>
          <dgm:chMax val="0"/>
          <dgm:chPref val="0"/>
          <dgm:bulletEnabled val="1"/>
        </dgm:presLayoutVars>
      </dgm:prSet>
      <dgm:spPr/>
    </dgm:pt>
    <dgm:pt modelId="{9173F916-17B7-4B2E-8E52-CD82F125BA73}" type="pres">
      <dgm:prSet presAssocID="{7425E606-701C-4FEA-BABF-CDBF149C571B}" presName="desTx" presStyleLbl="alignAccFollowNode1" presStyleIdx="2" presStyleCnt="3">
        <dgm:presLayoutVars>
          <dgm:bulletEnabled val="1"/>
        </dgm:presLayoutVars>
      </dgm:prSet>
      <dgm:spPr/>
    </dgm:pt>
  </dgm:ptLst>
  <dgm:cxnLst>
    <dgm:cxn modelId="{E605C807-8119-41F5-BE77-F519F003F4C2}" type="presOf" srcId="{B6DD7630-2BC6-4028-A4DE-45003D8C51EF}" destId="{150DC413-CF92-4FE2-9EA9-7215688BF642}" srcOrd="0" destOrd="0" presId="urn:microsoft.com/office/officeart/2005/8/layout/hList1"/>
    <dgm:cxn modelId="{C70D3610-E508-4073-87FE-FAF0BAFC1ECA}" srcId="{8E669402-90F1-4609-B7AC-96A6583CD36B}" destId="{5B7BA981-E414-420C-B916-73C2AC54BF29}" srcOrd="1" destOrd="0" parTransId="{F3846A3F-D3B7-4C02-A144-18D4E9266D19}" sibTransId="{E7178B79-2B6E-4338-9584-6DBA5306F004}"/>
    <dgm:cxn modelId="{63EF9F19-5BC4-4F56-9692-BAE6AE793FDA}" srcId="{9630F49D-E4A6-4756-8FD9-F0C8C9DBAD99}" destId="{671CC459-3D3F-4F09-A0A5-3CB3A2583270}" srcOrd="1" destOrd="0" parTransId="{52033687-89AD-404A-8E41-335C254D7FD3}" sibTransId="{E3D3EE7E-99C9-46AF-982E-DDEDE7F2E6C3}"/>
    <dgm:cxn modelId="{101E6534-37EE-41BE-A797-793B98FABB9C}" srcId="{9630F49D-E4A6-4756-8FD9-F0C8C9DBAD99}" destId="{7425E606-701C-4FEA-BABF-CDBF149C571B}" srcOrd="2" destOrd="0" parTransId="{305A735F-930C-4F7D-B0EA-09A0BF33A284}" sibTransId="{A275DD6E-A97F-438B-8D37-C27668EA52BD}"/>
    <dgm:cxn modelId="{B82C7E3F-CFB0-44D5-B43E-68B95269079A}" type="presOf" srcId="{5B7BA981-E414-420C-B916-73C2AC54BF29}" destId="{B3A05F5A-911E-4AA8-A9AD-D73E4EBB19C3}" srcOrd="0" destOrd="1" presId="urn:microsoft.com/office/officeart/2005/8/layout/hList1"/>
    <dgm:cxn modelId="{29E6745C-826F-43EF-98B5-BF9CB186F630}" srcId="{8E669402-90F1-4609-B7AC-96A6583CD36B}" destId="{FB7BACEA-B9B4-4CA3-A2D6-A6170771575D}" srcOrd="0" destOrd="0" parTransId="{ABB8E7DF-5CC8-48C7-92AE-20241A1098E1}" sibTransId="{F88C150B-B74E-4B17-9B8D-B7E027324258}"/>
    <dgm:cxn modelId="{E695EB62-F2FD-4990-BFF2-1058AB097579}" type="presOf" srcId="{FB7BACEA-B9B4-4CA3-A2D6-A6170771575D}" destId="{B3A05F5A-911E-4AA8-A9AD-D73E4EBB19C3}" srcOrd="0" destOrd="0" presId="urn:microsoft.com/office/officeart/2005/8/layout/hList1"/>
    <dgm:cxn modelId="{17529B4C-698B-4463-854D-C201ED2BBC85}" type="presOf" srcId="{671CC459-3D3F-4F09-A0A5-3CB3A2583270}" destId="{F7C64C01-AF32-4349-8C91-F4618294FC3F}" srcOrd="0" destOrd="0" presId="urn:microsoft.com/office/officeart/2005/8/layout/hList1"/>
    <dgm:cxn modelId="{B10C8682-347E-4E34-B53C-4032C43292CF}" srcId="{671CC459-3D3F-4F09-A0A5-3CB3A2583270}" destId="{B6DD7630-2BC6-4028-A4DE-45003D8C51EF}" srcOrd="0" destOrd="0" parTransId="{CFD31F2A-2AC9-4E24-A9C5-7B0582B6C2A1}" sibTransId="{2E1F1049-0566-4ACD-B68D-228F3222A5EF}"/>
    <dgm:cxn modelId="{3B71FB87-6C14-4B21-97C2-C3AF8437CA7A}" srcId="{9630F49D-E4A6-4756-8FD9-F0C8C9DBAD99}" destId="{8E669402-90F1-4609-B7AC-96A6583CD36B}" srcOrd="0" destOrd="0" parTransId="{442276BB-BC15-4248-B8BF-FA8CE2B6A321}" sibTransId="{5388866D-95ED-470D-B516-479A71B789A8}"/>
    <dgm:cxn modelId="{283B7A88-2B0E-4F5A-A0B0-81E5761C3F19}" type="presOf" srcId="{8E669402-90F1-4609-B7AC-96A6583CD36B}" destId="{C072DB24-D1F0-4E66-BF0C-CE46A3D3CB2E}" srcOrd="0" destOrd="0" presId="urn:microsoft.com/office/officeart/2005/8/layout/hList1"/>
    <dgm:cxn modelId="{7AD4B89D-0CC9-416B-BF5D-F699166BFF5D}" srcId="{7425E606-701C-4FEA-BABF-CDBF149C571B}" destId="{667DF4E1-2224-41C1-9FDF-1EFFA812326F}" srcOrd="1" destOrd="0" parTransId="{20D7F8A1-BA19-4173-A7A1-FC5FDB6184FA}" sibTransId="{9EA16EDA-FC54-4E6F-9341-A0A4D1231CF0}"/>
    <dgm:cxn modelId="{983900BB-87D3-43C2-9C49-FD5C1C03D540}" type="presOf" srcId="{7425E606-701C-4FEA-BABF-CDBF149C571B}" destId="{73562F05-AB35-40A5-9DAC-DA1898A503E6}" srcOrd="0" destOrd="0" presId="urn:microsoft.com/office/officeart/2005/8/layout/hList1"/>
    <dgm:cxn modelId="{EAA1E7BE-26C5-4F7E-A609-1A624B499B1E}" type="presOf" srcId="{667DF4E1-2224-41C1-9FDF-1EFFA812326F}" destId="{9173F916-17B7-4B2E-8E52-CD82F125BA73}" srcOrd="0" destOrd="1" presId="urn:microsoft.com/office/officeart/2005/8/layout/hList1"/>
    <dgm:cxn modelId="{3E0BD6CD-64C0-4CE3-AB19-D060FF39A979}" type="presOf" srcId="{FFC893AF-7C47-450D-B5D3-152DC1E1BBD5}" destId="{9173F916-17B7-4B2E-8E52-CD82F125BA73}" srcOrd="0" destOrd="0" presId="urn:microsoft.com/office/officeart/2005/8/layout/hList1"/>
    <dgm:cxn modelId="{6F798FCF-0AA9-48BF-815D-FBA1135A06D5}" type="presOf" srcId="{9630F49D-E4A6-4756-8FD9-F0C8C9DBAD99}" destId="{2A3FC30A-74B7-400F-AA1F-732B0622FBDD}" srcOrd="0" destOrd="0" presId="urn:microsoft.com/office/officeart/2005/8/layout/hList1"/>
    <dgm:cxn modelId="{028D11D1-904D-41BB-B03C-9E3DA3A34AF0}" srcId="{7425E606-701C-4FEA-BABF-CDBF149C571B}" destId="{FFC893AF-7C47-450D-B5D3-152DC1E1BBD5}" srcOrd="0" destOrd="0" parTransId="{9BC10D65-92F0-4DC4-9394-FE8A9E97CB04}" sibTransId="{C2CE3085-9D99-4C57-94B4-872833DE0E02}"/>
    <dgm:cxn modelId="{F5767F47-EACA-4102-85BF-1C43818DBE3B}" type="presParOf" srcId="{2A3FC30A-74B7-400F-AA1F-732B0622FBDD}" destId="{A77DF7B7-1916-487C-ABD1-A7047ADFE445}" srcOrd="0" destOrd="0" presId="urn:microsoft.com/office/officeart/2005/8/layout/hList1"/>
    <dgm:cxn modelId="{549EBFDD-CDE2-4C84-8F68-22916F477454}" type="presParOf" srcId="{A77DF7B7-1916-487C-ABD1-A7047ADFE445}" destId="{C072DB24-D1F0-4E66-BF0C-CE46A3D3CB2E}" srcOrd="0" destOrd="0" presId="urn:microsoft.com/office/officeart/2005/8/layout/hList1"/>
    <dgm:cxn modelId="{F899C910-4C57-4C94-BEF7-27AAA21DC583}" type="presParOf" srcId="{A77DF7B7-1916-487C-ABD1-A7047ADFE445}" destId="{B3A05F5A-911E-4AA8-A9AD-D73E4EBB19C3}" srcOrd="1" destOrd="0" presId="urn:microsoft.com/office/officeart/2005/8/layout/hList1"/>
    <dgm:cxn modelId="{CB60AB8D-6DAE-46AF-8FBD-E36E38DE5AC8}" type="presParOf" srcId="{2A3FC30A-74B7-400F-AA1F-732B0622FBDD}" destId="{C432564B-1E00-4829-AC70-233D76BBD2CB}" srcOrd="1" destOrd="0" presId="urn:microsoft.com/office/officeart/2005/8/layout/hList1"/>
    <dgm:cxn modelId="{FC27E354-65E7-43DE-AB5B-8065610FD3C2}" type="presParOf" srcId="{2A3FC30A-74B7-400F-AA1F-732B0622FBDD}" destId="{2FB5A604-9428-45D2-96B0-1CAC743CB8AE}" srcOrd="2" destOrd="0" presId="urn:microsoft.com/office/officeart/2005/8/layout/hList1"/>
    <dgm:cxn modelId="{61EAE2A4-3BAA-41CF-8EFA-7630646CCD68}" type="presParOf" srcId="{2FB5A604-9428-45D2-96B0-1CAC743CB8AE}" destId="{F7C64C01-AF32-4349-8C91-F4618294FC3F}" srcOrd="0" destOrd="0" presId="urn:microsoft.com/office/officeart/2005/8/layout/hList1"/>
    <dgm:cxn modelId="{836A7940-4AE2-4110-BDCA-9EB040AD055F}" type="presParOf" srcId="{2FB5A604-9428-45D2-96B0-1CAC743CB8AE}" destId="{150DC413-CF92-4FE2-9EA9-7215688BF642}" srcOrd="1" destOrd="0" presId="urn:microsoft.com/office/officeart/2005/8/layout/hList1"/>
    <dgm:cxn modelId="{72E61E8F-108B-47D6-AC2C-7E74F26051A4}" type="presParOf" srcId="{2A3FC30A-74B7-400F-AA1F-732B0622FBDD}" destId="{86D9A789-032A-48E1-A45F-8053633D1DC2}" srcOrd="3" destOrd="0" presId="urn:microsoft.com/office/officeart/2005/8/layout/hList1"/>
    <dgm:cxn modelId="{CE922F8E-365E-4740-901D-56C3D7DABC48}" type="presParOf" srcId="{2A3FC30A-74B7-400F-AA1F-732B0622FBDD}" destId="{1A58F5D0-19EC-4019-9A74-FF0C551A9210}" srcOrd="4" destOrd="0" presId="urn:microsoft.com/office/officeart/2005/8/layout/hList1"/>
    <dgm:cxn modelId="{56C1DED4-40F1-4248-9BC3-BEF3D4E7DECA}" type="presParOf" srcId="{1A58F5D0-19EC-4019-9A74-FF0C551A9210}" destId="{73562F05-AB35-40A5-9DAC-DA1898A503E6}" srcOrd="0" destOrd="0" presId="urn:microsoft.com/office/officeart/2005/8/layout/hList1"/>
    <dgm:cxn modelId="{7E5050B5-DC4A-421D-B074-42D071B6EA47}" type="presParOf" srcId="{1A58F5D0-19EC-4019-9A74-FF0C551A9210}" destId="{9173F916-17B7-4B2E-8E52-CD82F125BA7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643A7A-D631-428F-B222-A5BFFF5D44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EA7D4A2-E252-4205-A8CC-55F4927FF671}">
      <dgm:prSet/>
      <dgm:spPr/>
      <dgm:t>
        <a:bodyPr/>
        <a:lstStyle/>
        <a:p>
          <a:r>
            <a:rPr lang="en-US"/>
            <a:t>Communication is reduced or stopped:</a:t>
          </a:r>
        </a:p>
      </dgm:t>
    </dgm:pt>
    <dgm:pt modelId="{DC5B8B88-F925-4825-B699-6F9400A75E0D}" type="parTrans" cxnId="{90F48E58-3BBA-434F-9225-C0805CF4237A}">
      <dgm:prSet/>
      <dgm:spPr/>
      <dgm:t>
        <a:bodyPr/>
        <a:lstStyle/>
        <a:p>
          <a:endParaRPr lang="en-US"/>
        </a:p>
      </dgm:t>
    </dgm:pt>
    <dgm:pt modelId="{F72B43F8-310A-4666-A520-C3017EDB5CC2}" type="sibTrans" cxnId="{90F48E58-3BBA-434F-9225-C0805CF4237A}">
      <dgm:prSet/>
      <dgm:spPr/>
      <dgm:t>
        <a:bodyPr/>
        <a:lstStyle/>
        <a:p>
          <a:endParaRPr lang="en-US"/>
        </a:p>
      </dgm:t>
    </dgm:pt>
    <dgm:pt modelId="{40C9C71A-9B21-483D-B9C0-43634061C1E6}">
      <dgm:prSet/>
      <dgm:spPr/>
      <dgm:t>
        <a:bodyPr/>
        <a:lstStyle/>
        <a:p>
          <a:r>
            <a:rPr lang="en-US" dirty="0"/>
            <a:t>Hi, Formerly communicative student, you have missed our last two scheduled meetings. When can we schedule a time to catch up this week?</a:t>
          </a:r>
        </a:p>
      </dgm:t>
      <dgm:extLst>
        <a:ext uri="{E40237B7-FDA0-4F09-8148-C483321AD2D9}">
          <dgm14:cNvPr xmlns:dgm14="http://schemas.microsoft.com/office/drawing/2010/diagram" id="0" name="" descr="Each conversation starter section has an orange background with a small decorative graphic. "/>
        </a:ext>
      </dgm:extLst>
    </dgm:pt>
    <dgm:pt modelId="{C22EA5AE-3C64-4A16-8321-6CD94F57A170}" type="parTrans" cxnId="{E891A7E1-F557-48B5-8C5C-8DF69883F3E8}">
      <dgm:prSet/>
      <dgm:spPr/>
      <dgm:t>
        <a:bodyPr/>
        <a:lstStyle/>
        <a:p>
          <a:endParaRPr lang="en-US"/>
        </a:p>
      </dgm:t>
    </dgm:pt>
    <dgm:pt modelId="{B4C60B1F-C6A1-4884-82AC-3481DD92F668}" type="sibTrans" cxnId="{E891A7E1-F557-48B5-8C5C-8DF69883F3E8}">
      <dgm:prSet/>
      <dgm:spPr/>
      <dgm:t>
        <a:bodyPr/>
        <a:lstStyle/>
        <a:p>
          <a:endParaRPr lang="en-US"/>
        </a:p>
      </dgm:t>
    </dgm:pt>
    <dgm:pt modelId="{64544157-E3D6-4EE0-944A-230242F87ECE}">
      <dgm:prSet/>
      <dgm:spPr/>
      <dgm:t>
        <a:bodyPr/>
        <a:lstStyle/>
        <a:p>
          <a:r>
            <a:rPr lang="en-US"/>
            <a:t>Student is present but distracted:</a:t>
          </a:r>
        </a:p>
      </dgm:t>
    </dgm:pt>
    <dgm:pt modelId="{57B17396-6793-44CF-997F-8B0CA6E62CD4}" type="parTrans" cxnId="{104F454E-C277-46ED-9B4B-93F4C02E7364}">
      <dgm:prSet/>
      <dgm:spPr/>
      <dgm:t>
        <a:bodyPr/>
        <a:lstStyle/>
        <a:p>
          <a:endParaRPr lang="en-US"/>
        </a:p>
      </dgm:t>
    </dgm:pt>
    <dgm:pt modelId="{AFA6A929-E74D-4618-B32F-838548E3EC11}" type="sibTrans" cxnId="{104F454E-C277-46ED-9B4B-93F4C02E7364}">
      <dgm:prSet/>
      <dgm:spPr/>
      <dgm:t>
        <a:bodyPr/>
        <a:lstStyle/>
        <a:p>
          <a:endParaRPr lang="en-US"/>
        </a:p>
      </dgm:t>
    </dgm:pt>
    <dgm:pt modelId="{FB2B42DC-79AA-4FF8-B40C-5B509D8C5F8E}">
      <dgm:prSet/>
      <dgm:spPr/>
      <dgm:t>
        <a:bodyPr/>
        <a:lstStyle/>
        <a:p>
          <a:pPr rtl="0"/>
          <a:r>
            <a:rPr lang="en-US"/>
            <a:t>You seem distracted. What is going on? Let's set aside the work for a moment, how might I be helpful</a:t>
          </a:r>
          <a:r>
            <a:rPr lang="en-US">
              <a:latin typeface="Neue Haas Grotesk Text Pro"/>
            </a:rPr>
            <a:t> as you navigate what else is on your plate</a:t>
          </a:r>
          <a:r>
            <a:rPr lang="en-US"/>
            <a:t>? </a:t>
          </a:r>
        </a:p>
      </dgm:t>
    </dgm:pt>
    <dgm:pt modelId="{38968466-73FD-4F35-A6DE-A2ADAFC079B2}" type="parTrans" cxnId="{5A30D49E-D1DB-480F-95A3-06584FB7387A}">
      <dgm:prSet/>
      <dgm:spPr/>
      <dgm:t>
        <a:bodyPr/>
        <a:lstStyle/>
        <a:p>
          <a:endParaRPr lang="en-US"/>
        </a:p>
      </dgm:t>
    </dgm:pt>
    <dgm:pt modelId="{EA804FFB-B617-47F2-9BD3-A3B3BF27D1A8}" type="sibTrans" cxnId="{5A30D49E-D1DB-480F-95A3-06584FB7387A}">
      <dgm:prSet/>
      <dgm:spPr/>
      <dgm:t>
        <a:bodyPr/>
        <a:lstStyle/>
        <a:p>
          <a:endParaRPr lang="en-US"/>
        </a:p>
      </dgm:t>
    </dgm:pt>
    <dgm:pt modelId="{15DEC71D-86CD-45E7-ABDA-3F9A402AF912}">
      <dgm:prSet/>
      <dgm:spPr/>
      <dgm:t>
        <a:bodyPr/>
        <a:lstStyle/>
        <a:p>
          <a:r>
            <a:rPr lang="en-US"/>
            <a:t>You have heard concerns from others about the student:</a:t>
          </a:r>
        </a:p>
      </dgm:t>
    </dgm:pt>
    <dgm:pt modelId="{663A539A-B95D-4FAA-A10D-F733EFED1D66}" type="parTrans" cxnId="{510F5BE9-5137-446A-B5B0-ADAF3424CE55}">
      <dgm:prSet/>
      <dgm:spPr/>
      <dgm:t>
        <a:bodyPr/>
        <a:lstStyle/>
        <a:p>
          <a:endParaRPr lang="en-US"/>
        </a:p>
      </dgm:t>
    </dgm:pt>
    <dgm:pt modelId="{95A29AF2-DA5C-4A3C-A999-A4850E320505}" type="sibTrans" cxnId="{510F5BE9-5137-446A-B5B0-ADAF3424CE55}">
      <dgm:prSet/>
      <dgm:spPr/>
      <dgm:t>
        <a:bodyPr/>
        <a:lstStyle/>
        <a:p>
          <a:endParaRPr lang="en-US"/>
        </a:p>
      </dgm:t>
    </dgm:pt>
    <dgm:pt modelId="{C60ADFC1-6358-4AC5-8C50-F2754313BFDC}">
      <dgm:prSet/>
      <dgm:spPr/>
      <dgm:t>
        <a:bodyPr/>
        <a:lstStyle/>
        <a:p>
          <a:r>
            <a:rPr lang="en-US"/>
            <a:t>There seems to be some concern about you from people who care about you. How about we meet to talk about what is going on in your life?</a:t>
          </a:r>
        </a:p>
      </dgm:t>
    </dgm:pt>
    <dgm:pt modelId="{CF87E9B4-FC08-49D8-9F06-AC28B2D5BE3D}" type="parTrans" cxnId="{AD89F690-D6D4-411C-99DB-134B15169E92}">
      <dgm:prSet/>
      <dgm:spPr/>
      <dgm:t>
        <a:bodyPr/>
        <a:lstStyle/>
        <a:p>
          <a:endParaRPr lang="en-US"/>
        </a:p>
      </dgm:t>
    </dgm:pt>
    <dgm:pt modelId="{37BF968F-D702-4614-8016-02A5CDD6277F}" type="sibTrans" cxnId="{AD89F690-D6D4-411C-99DB-134B15169E92}">
      <dgm:prSet/>
      <dgm:spPr/>
      <dgm:t>
        <a:bodyPr/>
        <a:lstStyle/>
        <a:p>
          <a:endParaRPr lang="en-US"/>
        </a:p>
      </dgm:t>
    </dgm:pt>
    <dgm:pt modelId="{0E709BEA-ABC7-45D4-B728-F4D71BDFC6D5}" type="pres">
      <dgm:prSet presAssocID="{ED643A7A-D631-428F-B222-A5BFFF5D4425}" presName="root" presStyleCnt="0">
        <dgm:presLayoutVars>
          <dgm:dir/>
          <dgm:resizeHandles val="exact"/>
        </dgm:presLayoutVars>
      </dgm:prSet>
      <dgm:spPr/>
    </dgm:pt>
    <dgm:pt modelId="{A1E6523E-662A-459C-BC8C-0BDF9AEEDA6D}" type="pres">
      <dgm:prSet presAssocID="{6EA7D4A2-E252-4205-A8CC-55F4927FF671}" presName="compNode" presStyleCnt="0"/>
      <dgm:spPr/>
    </dgm:pt>
    <dgm:pt modelId="{ED6CC589-51FF-40BB-9599-3F2439AE71CE}" type="pres">
      <dgm:prSet presAssocID="{6EA7D4A2-E252-4205-A8CC-55F4927FF671}" presName="bgRect" presStyleLbl="bgShp" presStyleIdx="0" presStyleCnt="3"/>
      <dgm:spPr/>
    </dgm:pt>
    <dgm:pt modelId="{E437D203-5991-4BB5-96FF-33FAB9864783}" type="pres">
      <dgm:prSet presAssocID="{6EA7D4A2-E252-4205-A8CC-55F4927FF6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AE2E6567-75B9-4FF1-8C12-857984457F88}" type="pres">
      <dgm:prSet presAssocID="{6EA7D4A2-E252-4205-A8CC-55F4927FF671}" presName="spaceRect" presStyleCnt="0"/>
      <dgm:spPr/>
    </dgm:pt>
    <dgm:pt modelId="{EC839394-7944-41FA-BC4B-8FB207CF3F0C}" type="pres">
      <dgm:prSet presAssocID="{6EA7D4A2-E252-4205-A8CC-55F4927FF671}" presName="parTx" presStyleLbl="revTx" presStyleIdx="0" presStyleCnt="6">
        <dgm:presLayoutVars>
          <dgm:chMax val="0"/>
          <dgm:chPref val="0"/>
        </dgm:presLayoutVars>
      </dgm:prSet>
      <dgm:spPr/>
    </dgm:pt>
    <dgm:pt modelId="{ABC86F02-9B58-4548-AA31-B3FC7AE6559F}" type="pres">
      <dgm:prSet presAssocID="{6EA7D4A2-E252-4205-A8CC-55F4927FF671}" presName="desTx" presStyleLbl="revTx" presStyleIdx="1" presStyleCnt="6">
        <dgm:presLayoutVars/>
      </dgm:prSet>
      <dgm:spPr/>
    </dgm:pt>
    <dgm:pt modelId="{455FC396-BAFD-44FB-84CD-CB869B7B2570}" type="pres">
      <dgm:prSet presAssocID="{F72B43F8-310A-4666-A520-C3017EDB5CC2}" presName="sibTrans" presStyleCnt="0"/>
      <dgm:spPr/>
    </dgm:pt>
    <dgm:pt modelId="{F3F6B345-1C35-4C15-B8F4-D202A3B528F5}" type="pres">
      <dgm:prSet presAssocID="{64544157-E3D6-4EE0-944A-230242F87ECE}" presName="compNode" presStyleCnt="0"/>
      <dgm:spPr/>
    </dgm:pt>
    <dgm:pt modelId="{3E8AD304-559C-4EC6-B046-BBF4939451AE}" type="pres">
      <dgm:prSet presAssocID="{64544157-E3D6-4EE0-944A-230242F87ECE}" presName="bgRect" presStyleLbl="bgShp" presStyleIdx="1" presStyleCnt="3"/>
      <dgm:spPr/>
    </dgm:pt>
    <dgm:pt modelId="{D5EF4E9C-8052-40B6-A6EE-5E3B94AB2C97}" type="pres">
      <dgm:prSet presAssocID="{64544157-E3D6-4EE0-944A-230242F87EC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C1B7B711-705F-4622-A95E-1193309B2504}" type="pres">
      <dgm:prSet presAssocID="{64544157-E3D6-4EE0-944A-230242F87ECE}" presName="spaceRect" presStyleCnt="0"/>
      <dgm:spPr/>
    </dgm:pt>
    <dgm:pt modelId="{07D374C8-CD55-4CE6-A20E-79FBCB7E1180}" type="pres">
      <dgm:prSet presAssocID="{64544157-E3D6-4EE0-944A-230242F87ECE}" presName="parTx" presStyleLbl="revTx" presStyleIdx="2" presStyleCnt="6">
        <dgm:presLayoutVars>
          <dgm:chMax val="0"/>
          <dgm:chPref val="0"/>
        </dgm:presLayoutVars>
      </dgm:prSet>
      <dgm:spPr/>
    </dgm:pt>
    <dgm:pt modelId="{80764776-79FF-43D1-A2F3-83C645DBA88E}" type="pres">
      <dgm:prSet presAssocID="{64544157-E3D6-4EE0-944A-230242F87ECE}" presName="desTx" presStyleLbl="revTx" presStyleIdx="3" presStyleCnt="6">
        <dgm:presLayoutVars/>
      </dgm:prSet>
      <dgm:spPr/>
    </dgm:pt>
    <dgm:pt modelId="{7A3BEDB3-5D88-4E25-82D8-181823773AE1}" type="pres">
      <dgm:prSet presAssocID="{AFA6A929-E74D-4618-B32F-838548E3EC11}" presName="sibTrans" presStyleCnt="0"/>
      <dgm:spPr/>
    </dgm:pt>
    <dgm:pt modelId="{6773476A-05C5-4C08-AE31-149167CB5DD7}" type="pres">
      <dgm:prSet presAssocID="{15DEC71D-86CD-45E7-ABDA-3F9A402AF912}" presName="compNode" presStyleCnt="0"/>
      <dgm:spPr/>
    </dgm:pt>
    <dgm:pt modelId="{75B20565-EC5D-4A45-876B-CE0FCBE03BB8}" type="pres">
      <dgm:prSet presAssocID="{15DEC71D-86CD-45E7-ABDA-3F9A402AF912}" presName="bgRect" presStyleLbl="bgShp" presStyleIdx="2" presStyleCnt="3"/>
      <dgm:spPr/>
    </dgm:pt>
    <dgm:pt modelId="{61063158-0D42-47CF-BC3F-4929A19DC7FA}" type="pres">
      <dgm:prSet presAssocID="{15DEC71D-86CD-45E7-ABDA-3F9A402AF9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CD562725-BB8F-4ABE-BB42-881FCC8EB7FC}" type="pres">
      <dgm:prSet presAssocID="{15DEC71D-86CD-45E7-ABDA-3F9A402AF912}" presName="spaceRect" presStyleCnt="0"/>
      <dgm:spPr/>
    </dgm:pt>
    <dgm:pt modelId="{13233786-1045-4320-918B-BF2D35E4DF20}" type="pres">
      <dgm:prSet presAssocID="{15DEC71D-86CD-45E7-ABDA-3F9A402AF912}" presName="parTx" presStyleLbl="revTx" presStyleIdx="4" presStyleCnt="6">
        <dgm:presLayoutVars>
          <dgm:chMax val="0"/>
          <dgm:chPref val="0"/>
        </dgm:presLayoutVars>
      </dgm:prSet>
      <dgm:spPr/>
    </dgm:pt>
    <dgm:pt modelId="{F33E62C3-9A84-4CE5-B8CF-75629178BC95}" type="pres">
      <dgm:prSet presAssocID="{15DEC71D-86CD-45E7-ABDA-3F9A402AF912}" presName="desTx" presStyleLbl="revTx" presStyleIdx="5" presStyleCnt="6">
        <dgm:presLayoutVars/>
      </dgm:prSet>
      <dgm:spPr/>
    </dgm:pt>
  </dgm:ptLst>
  <dgm:cxnLst>
    <dgm:cxn modelId="{7CDF7208-724D-4689-B3AF-43851E3B9416}" type="presOf" srcId="{ED643A7A-D631-428F-B222-A5BFFF5D4425}" destId="{0E709BEA-ABC7-45D4-B728-F4D71BDFC6D5}" srcOrd="0" destOrd="0" presId="urn:microsoft.com/office/officeart/2018/2/layout/IconVerticalSolidList"/>
    <dgm:cxn modelId="{807ACA4D-304C-44D0-98B9-34ADBD8038F7}" type="presOf" srcId="{64544157-E3D6-4EE0-944A-230242F87ECE}" destId="{07D374C8-CD55-4CE6-A20E-79FBCB7E1180}" srcOrd="0" destOrd="0" presId="urn:microsoft.com/office/officeart/2018/2/layout/IconVerticalSolidList"/>
    <dgm:cxn modelId="{104F454E-C277-46ED-9B4B-93F4C02E7364}" srcId="{ED643A7A-D631-428F-B222-A5BFFF5D4425}" destId="{64544157-E3D6-4EE0-944A-230242F87ECE}" srcOrd="1" destOrd="0" parTransId="{57B17396-6793-44CF-997F-8B0CA6E62CD4}" sibTransId="{AFA6A929-E74D-4618-B32F-838548E3EC11}"/>
    <dgm:cxn modelId="{0344EB50-5BDC-4B7E-A91C-950C16CA1303}" type="presOf" srcId="{15DEC71D-86CD-45E7-ABDA-3F9A402AF912}" destId="{13233786-1045-4320-918B-BF2D35E4DF20}" srcOrd="0" destOrd="0" presId="urn:microsoft.com/office/officeart/2018/2/layout/IconVerticalSolidList"/>
    <dgm:cxn modelId="{90F48E58-3BBA-434F-9225-C0805CF4237A}" srcId="{ED643A7A-D631-428F-B222-A5BFFF5D4425}" destId="{6EA7D4A2-E252-4205-A8CC-55F4927FF671}" srcOrd="0" destOrd="0" parTransId="{DC5B8B88-F925-4825-B699-6F9400A75E0D}" sibTransId="{F72B43F8-310A-4666-A520-C3017EDB5CC2}"/>
    <dgm:cxn modelId="{9569137F-B1A0-47FA-B32E-349D666BD6DD}" type="presOf" srcId="{FB2B42DC-79AA-4FF8-B40C-5B509D8C5F8E}" destId="{80764776-79FF-43D1-A2F3-83C645DBA88E}" srcOrd="0" destOrd="0" presId="urn:microsoft.com/office/officeart/2018/2/layout/IconVerticalSolidList"/>
    <dgm:cxn modelId="{AD89F690-D6D4-411C-99DB-134B15169E92}" srcId="{15DEC71D-86CD-45E7-ABDA-3F9A402AF912}" destId="{C60ADFC1-6358-4AC5-8C50-F2754313BFDC}" srcOrd="0" destOrd="0" parTransId="{CF87E9B4-FC08-49D8-9F06-AC28B2D5BE3D}" sibTransId="{37BF968F-D702-4614-8016-02A5CDD6277F}"/>
    <dgm:cxn modelId="{D3803B9D-6AE1-415C-8ED6-0DADBECFF047}" type="presOf" srcId="{C60ADFC1-6358-4AC5-8C50-F2754313BFDC}" destId="{F33E62C3-9A84-4CE5-B8CF-75629178BC95}" srcOrd="0" destOrd="0" presId="urn:microsoft.com/office/officeart/2018/2/layout/IconVerticalSolidList"/>
    <dgm:cxn modelId="{5A30D49E-D1DB-480F-95A3-06584FB7387A}" srcId="{64544157-E3D6-4EE0-944A-230242F87ECE}" destId="{FB2B42DC-79AA-4FF8-B40C-5B509D8C5F8E}" srcOrd="0" destOrd="0" parTransId="{38968466-73FD-4F35-A6DE-A2ADAFC079B2}" sibTransId="{EA804FFB-B617-47F2-9BD3-A3B3BF27D1A8}"/>
    <dgm:cxn modelId="{1CF56FA9-7B0B-4AFF-9B72-75065C929C9D}" type="presOf" srcId="{40C9C71A-9B21-483D-B9C0-43634061C1E6}" destId="{ABC86F02-9B58-4548-AA31-B3FC7AE6559F}" srcOrd="0" destOrd="0" presId="urn:microsoft.com/office/officeart/2018/2/layout/IconVerticalSolidList"/>
    <dgm:cxn modelId="{D758C7AB-9FC5-44D9-B1C0-2FDF64BE36A9}" type="presOf" srcId="{6EA7D4A2-E252-4205-A8CC-55F4927FF671}" destId="{EC839394-7944-41FA-BC4B-8FB207CF3F0C}" srcOrd="0" destOrd="0" presId="urn:microsoft.com/office/officeart/2018/2/layout/IconVerticalSolidList"/>
    <dgm:cxn modelId="{E891A7E1-F557-48B5-8C5C-8DF69883F3E8}" srcId="{6EA7D4A2-E252-4205-A8CC-55F4927FF671}" destId="{40C9C71A-9B21-483D-B9C0-43634061C1E6}" srcOrd="0" destOrd="0" parTransId="{C22EA5AE-3C64-4A16-8321-6CD94F57A170}" sibTransId="{B4C60B1F-C6A1-4884-82AC-3481DD92F668}"/>
    <dgm:cxn modelId="{510F5BE9-5137-446A-B5B0-ADAF3424CE55}" srcId="{ED643A7A-D631-428F-B222-A5BFFF5D4425}" destId="{15DEC71D-86CD-45E7-ABDA-3F9A402AF912}" srcOrd="2" destOrd="0" parTransId="{663A539A-B95D-4FAA-A10D-F733EFED1D66}" sibTransId="{95A29AF2-DA5C-4A3C-A999-A4850E320505}"/>
    <dgm:cxn modelId="{3BE42746-ED11-4380-8334-EEAF477DE571}" type="presParOf" srcId="{0E709BEA-ABC7-45D4-B728-F4D71BDFC6D5}" destId="{A1E6523E-662A-459C-BC8C-0BDF9AEEDA6D}" srcOrd="0" destOrd="0" presId="urn:microsoft.com/office/officeart/2018/2/layout/IconVerticalSolidList"/>
    <dgm:cxn modelId="{DE03498A-0594-4B25-B5D6-3E91DB3E3F40}" type="presParOf" srcId="{A1E6523E-662A-459C-BC8C-0BDF9AEEDA6D}" destId="{ED6CC589-51FF-40BB-9599-3F2439AE71CE}" srcOrd="0" destOrd="0" presId="urn:microsoft.com/office/officeart/2018/2/layout/IconVerticalSolidList"/>
    <dgm:cxn modelId="{25AF6C7E-470E-4640-80FB-16BFE9F0B146}" type="presParOf" srcId="{A1E6523E-662A-459C-BC8C-0BDF9AEEDA6D}" destId="{E437D203-5991-4BB5-96FF-33FAB9864783}" srcOrd="1" destOrd="0" presId="urn:microsoft.com/office/officeart/2018/2/layout/IconVerticalSolidList"/>
    <dgm:cxn modelId="{F2C61663-FA04-4457-AC3D-9147D31538EC}" type="presParOf" srcId="{A1E6523E-662A-459C-BC8C-0BDF9AEEDA6D}" destId="{AE2E6567-75B9-4FF1-8C12-857984457F88}" srcOrd="2" destOrd="0" presId="urn:microsoft.com/office/officeart/2018/2/layout/IconVerticalSolidList"/>
    <dgm:cxn modelId="{BFBCFDEB-9290-401B-9288-90FE2C072589}" type="presParOf" srcId="{A1E6523E-662A-459C-BC8C-0BDF9AEEDA6D}" destId="{EC839394-7944-41FA-BC4B-8FB207CF3F0C}" srcOrd="3" destOrd="0" presId="urn:microsoft.com/office/officeart/2018/2/layout/IconVerticalSolidList"/>
    <dgm:cxn modelId="{D3CC0BFB-0FAD-48B9-87D0-CCC5C55DBC50}" type="presParOf" srcId="{A1E6523E-662A-459C-BC8C-0BDF9AEEDA6D}" destId="{ABC86F02-9B58-4548-AA31-B3FC7AE6559F}" srcOrd="4" destOrd="0" presId="urn:microsoft.com/office/officeart/2018/2/layout/IconVerticalSolidList"/>
    <dgm:cxn modelId="{033406B0-98C7-4E75-A549-8E11D93E403B}" type="presParOf" srcId="{0E709BEA-ABC7-45D4-B728-F4D71BDFC6D5}" destId="{455FC396-BAFD-44FB-84CD-CB869B7B2570}" srcOrd="1" destOrd="0" presId="urn:microsoft.com/office/officeart/2018/2/layout/IconVerticalSolidList"/>
    <dgm:cxn modelId="{C1AFA35E-9FA0-44B5-8EE2-30E3CF60F8B0}" type="presParOf" srcId="{0E709BEA-ABC7-45D4-B728-F4D71BDFC6D5}" destId="{F3F6B345-1C35-4C15-B8F4-D202A3B528F5}" srcOrd="2" destOrd="0" presId="urn:microsoft.com/office/officeart/2018/2/layout/IconVerticalSolidList"/>
    <dgm:cxn modelId="{09C4F6F2-CAB0-403C-97E6-EB18F182BFA3}" type="presParOf" srcId="{F3F6B345-1C35-4C15-B8F4-D202A3B528F5}" destId="{3E8AD304-559C-4EC6-B046-BBF4939451AE}" srcOrd="0" destOrd="0" presId="urn:microsoft.com/office/officeart/2018/2/layout/IconVerticalSolidList"/>
    <dgm:cxn modelId="{29677B15-153C-4837-816B-8D34CD5C72C9}" type="presParOf" srcId="{F3F6B345-1C35-4C15-B8F4-D202A3B528F5}" destId="{D5EF4E9C-8052-40B6-A6EE-5E3B94AB2C97}" srcOrd="1" destOrd="0" presId="urn:microsoft.com/office/officeart/2018/2/layout/IconVerticalSolidList"/>
    <dgm:cxn modelId="{98FD519F-9723-4549-A83B-D2B137875ABC}" type="presParOf" srcId="{F3F6B345-1C35-4C15-B8F4-D202A3B528F5}" destId="{C1B7B711-705F-4622-A95E-1193309B2504}" srcOrd="2" destOrd="0" presId="urn:microsoft.com/office/officeart/2018/2/layout/IconVerticalSolidList"/>
    <dgm:cxn modelId="{F12B7B35-9C75-478C-B810-396E417D61F0}" type="presParOf" srcId="{F3F6B345-1C35-4C15-B8F4-D202A3B528F5}" destId="{07D374C8-CD55-4CE6-A20E-79FBCB7E1180}" srcOrd="3" destOrd="0" presId="urn:microsoft.com/office/officeart/2018/2/layout/IconVerticalSolidList"/>
    <dgm:cxn modelId="{FFBF64EC-B8E0-43B6-9309-52578391ECE3}" type="presParOf" srcId="{F3F6B345-1C35-4C15-B8F4-D202A3B528F5}" destId="{80764776-79FF-43D1-A2F3-83C645DBA88E}" srcOrd="4" destOrd="0" presId="urn:microsoft.com/office/officeart/2018/2/layout/IconVerticalSolidList"/>
    <dgm:cxn modelId="{6200C60B-CC9A-46EF-A843-7B34E480B482}" type="presParOf" srcId="{0E709BEA-ABC7-45D4-B728-F4D71BDFC6D5}" destId="{7A3BEDB3-5D88-4E25-82D8-181823773AE1}" srcOrd="3" destOrd="0" presId="urn:microsoft.com/office/officeart/2018/2/layout/IconVerticalSolidList"/>
    <dgm:cxn modelId="{204C39F6-4067-41C2-9091-0FC51E9F308E}" type="presParOf" srcId="{0E709BEA-ABC7-45D4-B728-F4D71BDFC6D5}" destId="{6773476A-05C5-4C08-AE31-149167CB5DD7}" srcOrd="4" destOrd="0" presId="urn:microsoft.com/office/officeart/2018/2/layout/IconVerticalSolidList"/>
    <dgm:cxn modelId="{8C0D857F-99D1-49AC-A32D-25FE634040A7}" type="presParOf" srcId="{6773476A-05C5-4C08-AE31-149167CB5DD7}" destId="{75B20565-EC5D-4A45-876B-CE0FCBE03BB8}" srcOrd="0" destOrd="0" presId="urn:microsoft.com/office/officeart/2018/2/layout/IconVerticalSolidList"/>
    <dgm:cxn modelId="{14DA22D6-E5F1-4BD2-B34B-4A4B5DB19975}" type="presParOf" srcId="{6773476A-05C5-4C08-AE31-149167CB5DD7}" destId="{61063158-0D42-47CF-BC3F-4929A19DC7FA}" srcOrd="1" destOrd="0" presId="urn:microsoft.com/office/officeart/2018/2/layout/IconVerticalSolidList"/>
    <dgm:cxn modelId="{BE93477B-F3B3-4C64-AA80-4C06AF4C520B}" type="presParOf" srcId="{6773476A-05C5-4C08-AE31-149167CB5DD7}" destId="{CD562725-BB8F-4ABE-BB42-881FCC8EB7FC}" srcOrd="2" destOrd="0" presId="urn:microsoft.com/office/officeart/2018/2/layout/IconVerticalSolidList"/>
    <dgm:cxn modelId="{ECECAE6F-CCE7-40A2-B30E-C0A5F3CCC2B0}" type="presParOf" srcId="{6773476A-05C5-4C08-AE31-149167CB5DD7}" destId="{13233786-1045-4320-918B-BF2D35E4DF20}" srcOrd="3" destOrd="0" presId="urn:microsoft.com/office/officeart/2018/2/layout/IconVerticalSolidList"/>
    <dgm:cxn modelId="{B5F51664-989A-4BF7-BC0F-CED92D6B9B08}" type="presParOf" srcId="{6773476A-05C5-4C08-AE31-149167CB5DD7}" destId="{F33E62C3-9A84-4CE5-B8CF-75629178BC9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809614-2564-4E2C-A3AF-78441365B480}"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26FE218F-B0F5-4E8C-A260-D32C79019489}">
      <dgm:prSet/>
      <dgm:spPr/>
      <dgm:t>
        <a:bodyPr/>
        <a:lstStyle/>
        <a:p>
          <a:r>
            <a:rPr lang="en-US"/>
            <a:t>How do you not know this?</a:t>
          </a:r>
        </a:p>
      </dgm:t>
    </dgm:pt>
    <dgm:pt modelId="{1F627AA4-BC01-4488-BC20-8B3F37790145}" type="parTrans" cxnId="{7B537F37-DFDE-4B56-824C-5418AE1D89B9}">
      <dgm:prSet/>
      <dgm:spPr/>
      <dgm:t>
        <a:bodyPr/>
        <a:lstStyle/>
        <a:p>
          <a:endParaRPr lang="en-US"/>
        </a:p>
      </dgm:t>
    </dgm:pt>
    <dgm:pt modelId="{2CC93C20-FA1F-48FA-BBDA-92DC686A10C8}" type="sibTrans" cxnId="{7B537F37-DFDE-4B56-824C-5418AE1D89B9}">
      <dgm:prSet/>
      <dgm:spPr/>
      <dgm:t>
        <a:bodyPr/>
        <a:lstStyle/>
        <a:p>
          <a:endParaRPr lang="en-US"/>
        </a:p>
      </dgm:t>
    </dgm:pt>
    <dgm:pt modelId="{F0256961-C04E-4899-8A9A-E6C16C5A73D2}">
      <dgm:prSet/>
      <dgm:spPr/>
      <dgm:t>
        <a:bodyPr/>
        <a:lstStyle/>
        <a:p>
          <a:pPr rtl="0"/>
          <a:r>
            <a:rPr lang="en-US"/>
            <a:t>Where </a:t>
          </a:r>
          <a:r>
            <a:rPr lang="en-US">
              <a:latin typeface="Neue Haas Grotesk Text Pro"/>
            </a:rPr>
            <a:t>did you learn that from?</a:t>
          </a:r>
          <a:endParaRPr lang="en-US"/>
        </a:p>
      </dgm:t>
    </dgm:pt>
    <dgm:pt modelId="{AB9AF447-A328-4834-8B5D-C8D744B5EB76}" type="parTrans" cxnId="{9E303588-68C0-4748-AD34-25A3DE15E873}">
      <dgm:prSet/>
      <dgm:spPr/>
      <dgm:t>
        <a:bodyPr/>
        <a:lstStyle/>
        <a:p>
          <a:endParaRPr lang="en-US"/>
        </a:p>
      </dgm:t>
    </dgm:pt>
    <dgm:pt modelId="{F48712F6-EA30-4970-8CAE-4DF0D84ADCAF}" type="sibTrans" cxnId="{9E303588-68C0-4748-AD34-25A3DE15E873}">
      <dgm:prSet/>
      <dgm:spPr/>
      <dgm:t>
        <a:bodyPr/>
        <a:lstStyle/>
        <a:p>
          <a:endParaRPr lang="en-US"/>
        </a:p>
      </dgm:t>
    </dgm:pt>
    <dgm:pt modelId="{7C37CB45-6E53-49A5-9A4E-3A2D036D52D6}">
      <dgm:prSet/>
      <dgm:spPr/>
      <dgm:t>
        <a:bodyPr/>
        <a:lstStyle/>
        <a:p>
          <a:pPr rtl="0"/>
          <a:r>
            <a:rPr lang="en-US"/>
            <a:t>Where are you on </a:t>
          </a:r>
          <a:r>
            <a:rPr lang="en-US">
              <a:latin typeface="Neue Haas Grotesk Text Pro"/>
            </a:rPr>
            <a:t>MY project</a:t>
          </a:r>
          <a:r>
            <a:rPr lang="en-US"/>
            <a:t>?</a:t>
          </a:r>
        </a:p>
      </dgm:t>
    </dgm:pt>
    <dgm:pt modelId="{903085D0-10BE-4B34-98F2-5640234426EE}" type="parTrans" cxnId="{D066B0B6-E965-4772-9EDB-5D7E44829AD5}">
      <dgm:prSet/>
      <dgm:spPr/>
      <dgm:t>
        <a:bodyPr/>
        <a:lstStyle/>
        <a:p>
          <a:endParaRPr lang="en-US"/>
        </a:p>
      </dgm:t>
    </dgm:pt>
    <dgm:pt modelId="{763E4FE0-0331-4DF5-9509-503D451F001A}" type="sibTrans" cxnId="{D066B0B6-E965-4772-9EDB-5D7E44829AD5}">
      <dgm:prSet/>
      <dgm:spPr/>
      <dgm:t>
        <a:bodyPr/>
        <a:lstStyle/>
        <a:p>
          <a:endParaRPr lang="en-US"/>
        </a:p>
      </dgm:t>
    </dgm:pt>
    <dgm:pt modelId="{4103FEED-6A6A-42F9-93F7-41EAE6CB12FF}">
      <dgm:prSet/>
      <dgm:spPr/>
      <dgm:t>
        <a:bodyPr/>
        <a:lstStyle/>
        <a:p>
          <a:r>
            <a:rPr lang="en-US"/>
            <a:t>Why aren't you further along?</a:t>
          </a:r>
        </a:p>
      </dgm:t>
    </dgm:pt>
    <dgm:pt modelId="{F00565CF-9DB3-4929-9FFA-B329DFB0BEF2}" type="parTrans" cxnId="{D967370F-07A8-4DC8-A99B-4250D0E4CE55}">
      <dgm:prSet/>
      <dgm:spPr/>
      <dgm:t>
        <a:bodyPr/>
        <a:lstStyle/>
        <a:p>
          <a:endParaRPr lang="en-US"/>
        </a:p>
      </dgm:t>
    </dgm:pt>
    <dgm:pt modelId="{E7C76235-EC68-4AAF-A9B4-F51A8ABAA25F}" type="sibTrans" cxnId="{D967370F-07A8-4DC8-A99B-4250D0E4CE55}">
      <dgm:prSet/>
      <dgm:spPr/>
      <dgm:t>
        <a:bodyPr/>
        <a:lstStyle/>
        <a:p>
          <a:endParaRPr lang="en-US"/>
        </a:p>
      </dgm:t>
    </dgm:pt>
    <dgm:pt modelId="{4C6A8231-7851-4071-82D3-314463ED13CF}">
      <dgm:prSet/>
      <dgm:spPr/>
      <dgm:t>
        <a:bodyPr/>
        <a:lstStyle/>
        <a:p>
          <a:r>
            <a:rPr lang="en-US"/>
            <a:t>How do you not know what to do?</a:t>
          </a:r>
        </a:p>
      </dgm:t>
    </dgm:pt>
    <dgm:pt modelId="{624D75FA-A250-499A-9B87-C7DD322A67AC}" type="parTrans" cxnId="{D9237942-30FE-4E6C-B497-1318595D3221}">
      <dgm:prSet/>
      <dgm:spPr/>
      <dgm:t>
        <a:bodyPr/>
        <a:lstStyle/>
        <a:p>
          <a:endParaRPr lang="en-US"/>
        </a:p>
      </dgm:t>
    </dgm:pt>
    <dgm:pt modelId="{F1D0B054-10AC-4AE0-988B-85ABA2BFD1DB}" type="sibTrans" cxnId="{D9237942-30FE-4E6C-B497-1318595D3221}">
      <dgm:prSet/>
      <dgm:spPr/>
      <dgm:t>
        <a:bodyPr/>
        <a:lstStyle/>
        <a:p>
          <a:endParaRPr lang="en-US"/>
        </a:p>
      </dgm:t>
    </dgm:pt>
    <dgm:pt modelId="{FFBE86EE-9279-4AC5-9FE4-0BDEC15CD5A2}">
      <dgm:prSet/>
      <dgm:spPr/>
      <dgm:t>
        <a:bodyPr/>
        <a:lstStyle/>
        <a:p>
          <a:r>
            <a:rPr lang="en-US"/>
            <a:t>What is wrong </a:t>
          </a:r>
          <a:r>
            <a:rPr lang="en-US">
              <a:latin typeface="Neue Haas Grotesk Text Pro"/>
            </a:rPr>
            <a:t>(</a:t>
          </a:r>
          <a:r>
            <a:rPr lang="en-US"/>
            <a:t>with you</a:t>
          </a:r>
          <a:r>
            <a:rPr lang="en-US">
              <a:latin typeface="Neue Haas Grotesk Text Pro"/>
            </a:rPr>
            <a:t>)?</a:t>
          </a:r>
          <a:endParaRPr lang="en-US"/>
        </a:p>
      </dgm:t>
    </dgm:pt>
    <dgm:pt modelId="{D43A631E-F8A5-4991-ACF9-7ED57E26EFB7}" type="parTrans" cxnId="{0786F9F2-9E1C-4663-AC6C-CC74756FD2CF}">
      <dgm:prSet/>
      <dgm:spPr/>
      <dgm:t>
        <a:bodyPr/>
        <a:lstStyle/>
        <a:p>
          <a:endParaRPr lang="en-US"/>
        </a:p>
      </dgm:t>
    </dgm:pt>
    <dgm:pt modelId="{71A33FCE-C393-44F4-A202-37AB27365393}" type="sibTrans" cxnId="{0786F9F2-9E1C-4663-AC6C-CC74756FD2CF}">
      <dgm:prSet/>
      <dgm:spPr/>
      <dgm:t>
        <a:bodyPr/>
        <a:lstStyle/>
        <a:p>
          <a:endParaRPr lang="en-US"/>
        </a:p>
      </dgm:t>
    </dgm:pt>
    <dgm:pt modelId="{E5A6430D-78D6-4575-8F6F-331218ACEE92}" type="pres">
      <dgm:prSet presAssocID="{BA809614-2564-4E2C-A3AF-78441365B480}" presName="diagram" presStyleCnt="0">
        <dgm:presLayoutVars>
          <dgm:dir/>
          <dgm:resizeHandles val="exact"/>
        </dgm:presLayoutVars>
      </dgm:prSet>
      <dgm:spPr/>
    </dgm:pt>
    <dgm:pt modelId="{9AB7F617-3E09-4CB8-B059-F8F2BB439C86}" type="pres">
      <dgm:prSet presAssocID="{26FE218F-B0F5-4E8C-A260-D32C79019489}" presName="node" presStyleLbl="node1" presStyleIdx="0" presStyleCnt="6">
        <dgm:presLayoutVars>
          <dgm:bulletEnabled val="1"/>
        </dgm:presLayoutVars>
      </dgm:prSet>
      <dgm:spPr/>
    </dgm:pt>
    <dgm:pt modelId="{C21A1341-5792-4FA3-9C34-90E77F1AAB15}" type="pres">
      <dgm:prSet presAssocID="{2CC93C20-FA1F-48FA-BBDA-92DC686A10C8}" presName="sibTrans" presStyleCnt="0"/>
      <dgm:spPr/>
    </dgm:pt>
    <dgm:pt modelId="{CBE2A6A4-5D10-4921-A1D8-1634632C326F}" type="pres">
      <dgm:prSet presAssocID="{F0256961-C04E-4899-8A9A-E6C16C5A73D2}" presName="node" presStyleLbl="node1" presStyleIdx="1" presStyleCnt="6">
        <dgm:presLayoutVars>
          <dgm:bulletEnabled val="1"/>
        </dgm:presLayoutVars>
      </dgm:prSet>
      <dgm:spPr/>
    </dgm:pt>
    <dgm:pt modelId="{688B3E53-D060-4277-8825-C31296AD01AC}" type="pres">
      <dgm:prSet presAssocID="{F48712F6-EA30-4970-8CAE-4DF0D84ADCAF}" presName="sibTrans" presStyleCnt="0"/>
      <dgm:spPr/>
    </dgm:pt>
    <dgm:pt modelId="{479D1BDF-AE19-485A-B3FB-C70E2EEDA91A}" type="pres">
      <dgm:prSet presAssocID="{7C37CB45-6E53-49A5-9A4E-3A2D036D52D6}" presName="node" presStyleLbl="node1" presStyleIdx="2" presStyleCnt="6">
        <dgm:presLayoutVars>
          <dgm:bulletEnabled val="1"/>
        </dgm:presLayoutVars>
      </dgm:prSet>
      <dgm:spPr/>
    </dgm:pt>
    <dgm:pt modelId="{85DBA4F3-556E-4D0A-9CE2-3C3176CF29C7}" type="pres">
      <dgm:prSet presAssocID="{763E4FE0-0331-4DF5-9509-503D451F001A}" presName="sibTrans" presStyleCnt="0"/>
      <dgm:spPr/>
    </dgm:pt>
    <dgm:pt modelId="{AB45621F-AB22-4AA6-B8F0-F99F031C34EA}" type="pres">
      <dgm:prSet presAssocID="{4103FEED-6A6A-42F9-93F7-41EAE6CB12FF}" presName="node" presStyleLbl="node1" presStyleIdx="3" presStyleCnt="6">
        <dgm:presLayoutVars>
          <dgm:bulletEnabled val="1"/>
        </dgm:presLayoutVars>
      </dgm:prSet>
      <dgm:spPr/>
    </dgm:pt>
    <dgm:pt modelId="{1357B24F-ADEC-4A46-8751-D3AC72974535}" type="pres">
      <dgm:prSet presAssocID="{E7C76235-EC68-4AAF-A9B4-F51A8ABAA25F}" presName="sibTrans" presStyleCnt="0"/>
      <dgm:spPr/>
    </dgm:pt>
    <dgm:pt modelId="{8FFD9EB9-0024-4D07-BE07-3B89EA62ACCE}" type="pres">
      <dgm:prSet presAssocID="{4C6A8231-7851-4071-82D3-314463ED13CF}" presName="node" presStyleLbl="node1" presStyleIdx="4" presStyleCnt="6">
        <dgm:presLayoutVars>
          <dgm:bulletEnabled val="1"/>
        </dgm:presLayoutVars>
      </dgm:prSet>
      <dgm:spPr/>
    </dgm:pt>
    <dgm:pt modelId="{62325EED-028C-44EF-9DBC-3CA601F68C4E}" type="pres">
      <dgm:prSet presAssocID="{F1D0B054-10AC-4AE0-988B-85ABA2BFD1DB}" presName="sibTrans" presStyleCnt="0"/>
      <dgm:spPr/>
    </dgm:pt>
    <dgm:pt modelId="{F39EA1D4-058E-4471-9B01-EE8A02E7E5E4}" type="pres">
      <dgm:prSet presAssocID="{FFBE86EE-9279-4AC5-9FE4-0BDEC15CD5A2}" presName="node" presStyleLbl="node1" presStyleIdx="5" presStyleCnt="6">
        <dgm:presLayoutVars>
          <dgm:bulletEnabled val="1"/>
        </dgm:presLayoutVars>
      </dgm:prSet>
      <dgm:spPr/>
    </dgm:pt>
  </dgm:ptLst>
  <dgm:cxnLst>
    <dgm:cxn modelId="{2F86790B-1918-4210-BF40-8870762EB997}" type="presOf" srcId="{4C6A8231-7851-4071-82D3-314463ED13CF}" destId="{8FFD9EB9-0024-4D07-BE07-3B89EA62ACCE}" srcOrd="0" destOrd="0" presId="urn:microsoft.com/office/officeart/2005/8/layout/default"/>
    <dgm:cxn modelId="{D967370F-07A8-4DC8-A99B-4250D0E4CE55}" srcId="{BA809614-2564-4E2C-A3AF-78441365B480}" destId="{4103FEED-6A6A-42F9-93F7-41EAE6CB12FF}" srcOrd="3" destOrd="0" parTransId="{F00565CF-9DB3-4929-9FFA-B329DFB0BEF2}" sibTransId="{E7C76235-EC68-4AAF-A9B4-F51A8ABAA25F}"/>
    <dgm:cxn modelId="{346F3022-6B7A-421D-BFED-A53EAC7857AF}" type="presOf" srcId="{BA809614-2564-4E2C-A3AF-78441365B480}" destId="{E5A6430D-78D6-4575-8F6F-331218ACEE92}" srcOrd="0" destOrd="0" presId="urn:microsoft.com/office/officeart/2005/8/layout/default"/>
    <dgm:cxn modelId="{7B537F37-DFDE-4B56-824C-5418AE1D89B9}" srcId="{BA809614-2564-4E2C-A3AF-78441365B480}" destId="{26FE218F-B0F5-4E8C-A260-D32C79019489}" srcOrd="0" destOrd="0" parTransId="{1F627AA4-BC01-4488-BC20-8B3F37790145}" sibTransId="{2CC93C20-FA1F-48FA-BBDA-92DC686A10C8}"/>
    <dgm:cxn modelId="{608DA63F-8028-404A-9E89-7D80A395FA11}" type="presOf" srcId="{4103FEED-6A6A-42F9-93F7-41EAE6CB12FF}" destId="{AB45621F-AB22-4AA6-B8F0-F99F031C34EA}" srcOrd="0" destOrd="0" presId="urn:microsoft.com/office/officeart/2005/8/layout/default"/>
    <dgm:cxn modelId="{D9237942-30FE-4E6C-B497-1318595D3221}" srcId="{BA809614-2564-4E2C-A3AF-78441365B480}" destId="{4C6A8231-7851-4071-82D3-314463ED13CF}" srcOrd="4" destOrd="0" parTransId="{624D75FA-A250-499A-9B87-C7DD322A67AC}" sibTransId="{F1D0B054-10AC-4AE0-988B-85ABA2BFD1DB}"/>
    <dgm:cxn modelId="{5FCFA885-62A4-4692-9782-F4074EFAB150}" type="presOf" srcId="{FFBE86EE-9279-4AC5-9FE4-0BDEC15CD5A2}" destId="{F39EA1D4-058E-4471-9B01-EE8A02E7E5E4}" srcOrd="0" destOrd="0" presId="urn:microsoft.com/office/officeart/2005/8/layout/default"/>
    <dgm:cxn modelId="{9E303588-68C0-4748-AD34-25A3DE15E873}" srcId="{BA809614-2564-4E2C-A3AF-78441365B480}" destId="{F0256961-C04E-4899-8A9A-E6C16C5A73D2}" srcOrd="1" destOrd="0" parTransId="{AB9AF447-A328-4834-8B5D-C8D744B5EB76}" sibTransId="{F48712F6-EA30-4970-8CAE-4DF0D84ADCAF}"/>
    <dgm:cxn modelId="{032186B2-9C88-4722-BC48-A1E20D8E0D0B}" type="presOf" srcId="{7C37CB45-6E53-49A5-9A4E-3A2D036D52D6}" destId="{479D1BDF-AE19-485A-B3FB-C70E2EEDA91A}" srcOrd="0" destOrd="0" presId="urn:microsoft.com/office/officeart/2005/8/layout/default"/>
    <dgm:cxn modelId="{D066B0B6-E965-4772-9EDB-5D7E44829AD5}" srcId="{BA809614-2564-4E2C-A3AF-78441365B480}" destId="{7C37CB45-6E53-49A5-9A4E-3A2D036D52D6}" srcOrd="2" destOrd="0" parTransId="{903085D0-10BE-4B34-98F2-5640234426EE}" sibTransId="{763E4FE0-0331-4DF5-9509-503D451F001A}"/>
    <dgm:cxn modelId="{E9C170D0-7FA6-42C3-8D73-CCB00E7F1D67}" type="presOf" srcId="{26FE218F-B0F5-4E8C-A260-D32C79019489}" destId="{9AB7F617-3E09-4CB8-B059-F8F2BB439C86}" srcOrd="0" destOrd="0" presId="urn:microsoft.com/office/officeart/2005/8/layout/default"/>
    <dgm:cxn modelId="{2D7388E2-3FA0-4F22-90AF-F90F05CC8B67}" type="presOf" srcId="{F0256961-C04E-4899-8A9A-E6C16C5A73D2}" destId="{CBE2A6A4-5D10-4921-A1D8-1634632C326F}" srcOrd="0" destOrd="0" presId="urn:microsoft.com/office/officeart/2005/8/layout/default"/>
    <dgm:cxn modelId="{0786F9F2-9E1C-4663-AC6C-CC74756FD2CF}" srcId="{BA809614-2564-4E2C-A3AF-78441365B480}" destId="{FFBE86EE-9279-4AC5-9FE4-0BDEC15CD5A2}" srcOrd="5" destOrd="0" parTransId="{D43A631E-F8A5-4991-ACF9-7ED57E26EFB7}" sibTransId="{71A33FCE-C393-44F4-A202-37AB27365393}"/>
    <dgm:cxn modelId="{1CB6405E-E980-4C38-9E61-F297E9667A82}" type="presParOf" srcId="{E5A6430D-78D6-4575-8F6F-331218ACEE92}" destId="{9AB7F617-3E09-4CB8-B059-F8F2BB439C86}" srcOrd="0" destOrd="0" presId="urn:microsoft.com/office/officeart/2005/8/layout/default"/>
    <dgm:cxn modelId="{24F53F14-C270-4CE2-A138-87E0DE4103F7}" type="presParOf" srcId="{E5A6430D-78D6-4575-8F6F-331218ACEE92}" destId="{C21A1341-5792-4FA3-9C34-90E77F1AAB15}" srcOrd="1" destOrd="0" presId="urn:microsoft.com/office/officeart/2005/8/layout/default"/>
    <dgm:cxn modelId="{337A5E1F-ACD8-4FAD-82F7-FFA8CC424B67}" type="presParOf" srcId="{E5A6430D-78D6-4575-8F6F-331218ACEE92}" destId="{CBE2A6A4-5D10-4921-A1D8-1634632C326F}" srcOrd="2" destOrd="0" presId="urn:microsoft.com/office/officeart/2005/8/layout/default"/>
    <dgm:cxn modelId="{0C3C171D-42ED-4A01-A649-A91C87945400}" type="presParOf" srcId="{E5A6430D-78D6-4575-8F6F-331218ACEE92}" destId="{688B3E53-D060-4277-8825-C31296AD01AC}" srcOrd="3" destOrd="0" presId="urn:microsoft.com/office/officeart/2005/8/layout/default"/>
    <dgm:cxn modelId="{0D652390-DAE8-45EF-A806-43583E5B085D}" type="presParOf" srcId="{E5A6430D-78D6-4575-8F6F-331218ACEE92}" destId="{479D1BDF-AE19-485A-B3FB-C70E2EEDA91A}" srcOrd="4" destOrd="0" presId="urn:microsoft.com/office/officeart/2005/8/layout/default"/>
    <dgm:cxn modelId="{637B2AE7-D0DD-4EA9-8BE8-EBFD5E11DD5E}" type="presParOf" srcId="{E5A6430D-78D6-4575-8F6F-331218ACEE92}" destId="{85DBA4F3-556E-4D0A-9CE2-3C3176CF29C7}" srcOrd="5" destOrd="0" presId="urn:microsoft.com/office/officeart/2005/8/layout/default"/>
    <dgm:cxn modelId="{4FD3504E-013B-4D45-B6E3-F2F564B1AEA8}" type="presParOf" srcId="{E5A6430D-78D6-4575-8F6F-331218ACEE92}" destId="{AB45621F-AB22-4AA6-B8F0-F99F031C34EA}" srcOrd="6" destOrd="0" presId="urn:microsoft.com/office/officeart/2005/8/layout/default"/>
    <dgm:cxn modelId="{495A1F0E-1576-4359-B699-1E0DBFBC59A5}" type="presParOf" srcId="{E5A6430D-78D6-4575-8F6F-331218ACEE92}" destId="{1357B24F-ADEC-4A46-8751-D3AC72974535}" srcOrd="7" destOrd="0" presId="urn:microsoft.com/office/officeart/2005/8/layout/default"/>
    <dgm:cxn modelId="{E350787B-0600-4F40-9073-A49086452814}" type="presParOf" srcId="{E5A6430D-78D6-4575-8F6F-331218ACEE92}" destId="{8FFD9EB9-0024-4D07-BE07-3B89EA62ACCE}" srcOrd="8" destOrd="0" presId="urn:microsoft.com/office/officeart/2005/8/layout/default"/>
    <dgm:cxn modelId="{5B336AC5-242E-4C49-A5FC-BF884A2195D3}" type="presParOf" srcId="{E5A6430D-78D6-4575-8F6F-331218ACEE92}" destId="{62325EED-028C-44EF-9DBC-3CA601F68C4E}" srcOrd="9" destOrd="0" presId="urn:microsoft.com/office/officeart/2005/8/layout/default"/>
    <dgm:cxn modelId="{03B836DF-EE2E-4B62-BDA3-B4ADB6491506}" type="presParOf" srcId="{E5A6430D-78D6-4575-8F6F-331218ACEE92}" destId="{F39EA1D4-058E-4471-9B01-EE8A02E7E5E4}"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8589D-D1D4-498B-82D1-1191C80C604E}">
      <dsp:nvSpPr>
        <dsp:cNvPr id="0" name=""/>
        <dsp:cNvSpPr/>
      </dsp:nvSpPr>
      <dsp:spPr>
        <a:xfrm>
          <a:off x="0" y="560"/>
          <a:ext cx="10653579" cy="1312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A1767-9BDA-40A3-8302-D865C57EE57C}">
      <dsp:nvSpPr>
        <dsp:cNvPr id="0" name=""/>
        <dsp:cNvSpPr/>
      </dsp:nvSpPr>
      <dsp:spPr>
        <a:xfrm>
          <a:off x="396941" y="295806"/>
          <a:ext cx="721711" cy="721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DA8C12-5076-4E3A-8C43-518234245EBF}">
      <dsp:nvSpPr>
        <dsp:cNvPr id="0" name=""/>
        <dsp:cNvSpPr/>
      </dsp:nvSpPr>
      <dsp:spPr>
        <a:xfrm>
          <a:off x="1515593" y="560"/>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066800">
            <a:lnSpc>
              <a:spcPct val="90000"/>
            </a:lnSpc>
            <a:spcBef>
              <a:spcPct val="0"/>
            </a:spcBef>
            <a:spcAft>
              <a:spcPct val="35000"/>
            </a:spcAft>
            <a:buNone/>
          </a:pPr>
          <a:r>
            <a:rPr lang="en-US" sz="2400" kern="1200"/>
            <a:t>Review take aways from "How are you doing? And other Scary Questions"...1.0</a:t>
          </a:r>
        </a:p>
      </dsp:txBody>
      <dsp:txXfrm>
        <a:off x="1515593" y="560"/>
        <a:ext cx="4794110" cy="1312201"/>
      </dsp:txXfrm>
    </dsp:sp>
    <dsp:sp modelId="{C40708F8-B89D-41FF-921F-47A7A66A67D1}">
      <dsp:nvSpPr>
        <dsp:cNvPr id="0" name=""/>
        <dsp:cNvSpPr/>
      </dsp:nvSpPr>
      <dsp:spPr>
        <a:xfrm>
          <a:off x="6309703" y="560"/>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622300">
            <a:lnSpc>
              <a:spcPct val="90000"/>
            </a:lnSpc>
            <a:spcBef>
              <a:spcPct val="0"/>
            </a:spcBef>
            <a:spcAft>
              <a:spcPct val="35000"/>
            </a:spcAft>
            <a:buNone/>
          </a:pPr>
          <a:r>
            <a:rPr lang="en-US" sz="1400" kern="1200"/>
            <a:t>Ethic of Care</a:t>
          </a:r>
        </a:p>
        <a:p>
          <a:pPr marL="0" lvl="0" indent="0" algn="l" defTabSz="622300">
            <a:lnSpc>
              <a:spcPct val="90000"/>
            </a:lnSpc>
            <a:spcBef>
              <a:spcPct val="0"/>
            </a:spcBef>
            <a:spcAft>
              <a:spcPct val="35000"/>
            </a:spcAft>
            <a:buNone/>
          </a:pPr>
          <a:r>
            <a:rPr lang="en-US" sz="1400" kern="1200"/>
            <a:t>Conversation Starters (and Stoppers)</a:t>
          </a:r>
        </a:p>
        <a:p>
          <a:pPr marL="0" lvl="0" indent="0" algn="l" defTabSz="622300">
            <a:lnSpc>
              <a:spcPct val="90000"/>
            </a:lnSpc>
            <a:spcBef>
              <a:spcPct val="0"/>
            </a:spcBef>
            <a:spcAft>
              <a:spcPct val="35000"/>
            </a:spcAft>
            <a:buNone/>
          </a:pPr>
          <a:r>
            <a:rPr lang="en-US" sz="1400" kern="1200"/>
            <a:t>Resources</a:t>
          </a:r>
        </a:p>
      </dsp:txBody>
      <dsp:txXfrm>
        <a:off x="6309703" y="560"/>
        <a:ext cx="4343875" cy="1312201"/>
      </dsp:txXfrm>
    </dsp:sp>
    <dsp:sp modelId="{67C7793F-C004-4BAD-90B9-457128C87DC0}">
      <dsp:nvSpPr>
        <dsp:cNvPr id="0" name=""/>
        <dsp:cNvSpPr/>
      </dsp:nvSpPr>
      <dsp:spPr>
        <a:xfrm>
          <a:off x="0" y="1640813"/>
          <a:ext cx="10653579" cy="1312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3E7D2B-29D1-49C0-9876-32B59FF83F74}">
      <dsp:nvSpPr>
        <dsp:cNvPr id="0" name=""/>
        <dsp:cNvSpPr/>
      </dsp:nvSpPr>
      <dsp:spPr>
        <a:xfrm>
          <a:off x="396941" y="1936058"/>
          <a:ext cx="721711" cy="721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A1468F-8A93-4C7A-A6F5-BDB6D602E181}">
      <dsp:nvSpPr>
        <dsp:cNvPr id="0" name=""/>
        <dsp:cNvSpPr/>
      </dsp:nvSpPr>
      <dsp:spPr>
        <a:xfrm>
          <a:off x="1515593" y="1640813"/>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066800">
            <a:lnSpc>
              <a:spcPct val="90000"/>
            </a:lnSpc>
            <a:spcBef>
              <a:spcPct val="0"/>
            </a:spcBef>
            <a:spcAft>
              <a:spcPct val="35000"/>
            </a:spcAft>
            <a:buNone/>
          </a:pPr>
          <a:r>
            <a:rPr lang="en-US" sz="2400" kern="1200"/>
            <a:t>Expand the Discussion</a:t>
          </a:r>
        </a:p>
      </dsp:txBody>
      <dsp:txXfrm>
        <a:off x="1515593" y="1640813"/>
        <a:ext cx="4794110" cy="1312201"/>
      </dsp:txXfrm>
    </dsp:sp>
    <dsp:sp modelId="{6FEBD3B8-BDC8-4A1F-9AEB-59400A92FD31}">
      <dsp:nvSpPr>
        <dsp:cNvPr id="0" name=""/>
        <dsp:cNvSpPr/>
      </dsp:nvSpPr>
      <dsp:spPr>
        <a:xfrm>
          <a:off x="6309703" y="1640813"/>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622300">
            <a:lnSpc>
              <a:spcPct val="90000"/>
            </a:lnSpc>
            <a:spcBef>
              <a:spcPct val="0"/>
            </a:spcBef>
            <a:spcAft>
              <a:spcPct val="35000"/>
            </a:spcAft>
            <a:buNone/>
          </a:pPr>
          <a:r>
            <a:rPr lang="en-US" sz="1400" kern="1200"/>
            <a:t>Compare and contrast: Major Advisors and Mentors</a:t>
          </a:r>
        </a:p>
        <a:p>
          <a:pPr marL="0" lvl="0" indent="0" algn="l" defTabSz="622300">
            <a:lnSpc>
              <a:spcPct val="90000"/>
            </a:lnSpc>
            <a:spcBef>
              <a:spcPct val="0"/>
            </a:spcBef>
            <a:spcAft>
              <a:spcPct val="35000"/>
            </a:spcAft>
            <a:buNone/>
          </a:pPr>
          <a:r>
            <a:rPr lang="en-US" sz="1400" kern="1200"/>
            <a:t>To what extent does the role of a mentor make asking difficult questions easier?</a:t>
          </a:r>
        </a:p>
      </dsp:txBody>
      <dsp:txXfrm>
        <a:off x="6309703" y="1640813"/>
        <a:ext cx="4343875" cy="1312201"/>
      </dsp:txXfrm>
    </dsp:sp>
    <dsp:sp modelId="{5D925181-2E05-4DEC-B2A3-4FC6E30D5674}">
      <dsp:nvSpPr>
        <dsp:cNvPr id="0" name=""/>
        <dsp:cNvSpPr/>
      </dsp:nvSpPr>
      <dsp:spPr>
        <a:xfrm>
          <a:off x="0" y="3281065"/>
          <a:ext cx="10653579" cy="1312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135BC-595F-4C90-9EBF-E7B77FA5405F}">
      <dsp:nvSpPr>
        <dsp:cNvPr id="0" name=""/>
        <dsp:cNvSpPr/>
      </dsp:nvSpPr>
      <dsp:spPr>
        <a:xfrm>
          <a:off x="396941" y="3576310"/>
          <a:ext cx="721711" cy="721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E9AF7C-1C8E-4932-922E-B275839ACE4C}">
      <dsp:nvSpPr>
        <dsp:cNvPr id="0" name=""/>
        <dsp:cNvSpPr/>
      </dsp:nvSpPr>
      <dsp:spPr>
        <a:xfrm>
          <a:off x="1515593" y="3281065"/>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066800" rtl="0">
            <a:lnSpc>
              <a:spcPct val="90000"/>
            </a:lnSpc>
            <a:spcBef>
              <a:spcPct val="0"/>
            </a:spcBef>
            <a:spcAft>
              <a:spcPct val="35000"/>
            </a:spcAft>
            <a:buNone/>
          </a:pPr>
          <a:r>
            <a:rPr lang="en-US" sz="2400" kern="1200"/>
            <a:t>Actual Scary Questions Advisors/Mentors may feel they want to ask</a:t>
          </a:r>
          <a:r>
            <a:rPr lang="en-US" sz="2400" kern="1200">
              <a:latin typeface="Neue Haas Grotesk Text Pro"/>
            </a:rPr>
            <a:t>. </a:t>
          </a:r>
          <a:endParaRPr lang="en-US" sz="2400" kern="1200"/>
        </a:p>
      </dsp:txBody>
      <dsp:txXfrm>
        <a:off x="1515593" y="3281065"/>
        <a:ext cx="4794110" cy="1312201"/>
      </dsp:txXfrm>
    </dsp:sp>
    <dsp:sp modelId="{2AA5B685-60DF-4222-B266-EEC0A718FF73}">
      <dsp:nvSpPr>
        <dsp:cNvPr id="0" name=""/>
        <dsp:cNvSpPr/>
      </dsp:nvSpPr>
      <dsp:spPr>
        <a:xfrm>
          <a:off x="6309703" y="3281065"/>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622300">
            <a:lnSpc>
              <a:spcPct val="90000"/>
            </a:lnSpc>
            <a:spcBef>
              <a:spcPct val="0"/>
            </a:spcBef>
            <a:spcAft>
              <a:spcPct val="35000"/>
            </a:spcAft>
            <a:buNone/>
          </a:pPr>
          <a:r>
            <a:rPr lang="en-US" sz="1400" kern="1200"/>
            <a:t>Should these questions be asked?</a:t>
          </a:r>
        </a:p>
        <a:p>
          <a:pPr marL="0" lvl="0" indent="0" algn="l" defTabSz="622300">
            <a:lnSpc>
              <a:spcPct val="90000"/>
            </a:lnSpc>
            <a:spcBef>
              <a:spcPct val="0"/>
            </a:spcBef>
            <a:spcAft>
              <a:spcPct val="35000"/>
            </a:spcAft>
            <a:buNone/>
          </a:pPr>
          <a:r>
            <a:rPr lang="en-US" sz="1400" kern="1200"/>
            <a:t>How might these questions be modified? What is their aim?</a:t>
          </a:r>
        </a:p>
        <a:p>
          <a:pPr marL="0" lvl="0" indent="0" algn="l" defTabSz="622300">
            <a:lnSpc>
              <a:spcPct val="90000"/>
            </a:lnSpc>
            <a:spcBef>
              <a:spcPct val="0"/>
            </a:spcBef>
            <a:spcAft>
              <a:spcPct val="35000"/>
            </a:spcAft>
            <a:buNone/>
          </a:pPr>
          <a:r>
            <a:rPr lang="en-US" sz="1400" kern="1200"/>
            <a:t>Resources to consider if these questions arise</a:t>
          </a:r>
        </a:p>
      </dsp:txBody>
      <dsp:txXfrm>
        <a:off x="6309703" y="3281065"/>
        <a:ext cx="4343875" cy="1312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F096F-F0B3-4796-84DB-3B4C53B412B1}">
      <dsp:nvSpPr>
        <dsp:cNvPr id="0" name=""/>
        <dsp:cNvSpPr/>
      </dsp:nvSpPr>
      <dsp:spPr>
        <a:xfrm>
          <a:off x="0" y="29813"/>
          <a:ext cx="10653579" cy="21879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rtl="0">
            <a:lnSpc>
              <a:spcPct val="90000"/>
            </a:lnSpc>
            <a:spcBef>
              <a:spcPct val="0"/>
            </a:spcBef>
            <a:spcAft>
              <a:spcPct val="35000"/>
            </a:spcAft>
            <a:buNone/>
          </a:pPr>
          <a:r>
            <a:rPr lang="en-US" sz="5500" kern="1200"/>
            <a:t>Ethic of </a:t>
          </a:r>
          <a:r>
            <a:rPr lang="en-US" sz="5500" kern="1200">
              <a:latin typeface="Calibri"/>
            </a:rPr>
            <a:t>Care -</a:t>
          </a:r>
          <a:r>
            <a:rPr lang="en-US" sz="5500" kern="1200"/>
            <a:t> The Rules vs Best Practices</a:t>
          </a:r>
        </a:p>
      </dsp:txBody>
      <dsp:txXfrm>
        <a:off x="106804" y="136617"/>
        <a:ext cx="10439971" cy="1974292"/>
      </dsp:txXfrm>
    </dsp:sp>
    <dsp:sp modelId="{1834899A-4A67-47B8-B9C0-7474A1FEAEFB}">
      <dsp:nvSpPr>
        <dsp:cNvPr id="0" name=""/>
        <dsp:cNvSpPr/>
      </dsp:nvSpPr>
      <dsp:spPr>
        <a:xfrm>
          <a:off x="0" y="2376114"/>
          <a:ext cx="10653579" cy="21879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t>Conversation Starters and Stoppers</a:t>
          </a:r>
        </a:p>
      </dsp:txBody>
      <dsp:txXfrm>
        <a:off x="106804" y="2482918"/>
        <a:ext cx="10439971" cy="1974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2DB24-D1F0-4E66-BF0C-CE46A3D3CB2E}">
      <dsp:nvSpPr>
        <dsp:cNvPr id="0" name=""/>
        <dsp:cNvSpPr/>
      </dsp:nvSpPr>
      <dsp:spPr>
        <a:xfrm>
          <a:off x="3329" y="41458"/>
          <a:ext cx="3246012" cy="66465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Observed Change in Behavior:​</a:t>
          </a:r>
        </a:p>
      </dsp:txBody>
      <dsp:txXfrm>
        <a:off x="3329" y="41458"/>
        <a:ext cx="3246012" cy="664650"/>
      </dsp:txXfrm>
    </dsp:sp>
    <dsp:sp modelId="{B3A05F5A-911E-4AA8-A9AD-D73E4EBB19C3}">
      <dsp:nvSpPr>
        <dsp:cNvPr id="0" name=""/>
        <dsp:cNvSpPr/>
      </dsp:nvSpPr>
      <dsp:spPr>
        <a:xfrm>
          <a:off x="3329" y="706109"/>
          <a:ext cx="3246012" cy="3846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You</a:t>
          </a:r>
          <a:r>
            <a:rPr lang="en-US" sz="1800" kern="1200" baseline="0"/>
            <a:t> seem more stressed.  How are you doing? How can I be helpful?</a:t>
          </a:r>
          <a:r>
            <a:rPr lang="en-US" sz="1800" kern="1200"/>
            <a:t>​</a:t>
          </a:r>
        </a:p>
        <a:p>
          <a:pPr marL="171450" lvl="1" indent="-171450" algn="l" defTabSz="800100">
            <a:lnSpc>
              <a:spcPct val="90000"/>
            </a:lnSpc>
            <a:spcBef>
              <a:spcPct val="0"/>
            </a:spcBef>
            <a:spcAft>
              <a:spcPct val="15000"/>
            </a:spcAft>
            <a:buChar char="•"/>
          </a:pPr>
          <a:r>
            <a:rPr lang="en-US" sz="1800" kern="1200" baseline="0"/>
            <a:t>You don't seem like yourself. Is there anything you would like to talk about?</a:t>
          </a:r>
          <a:r>
            <a:rPr lang="en-US" sz="1800" kern="1200"/>
            <a:t>​</a:t>
          </a:r>
        </a:p>
      </dsp:txBody>
      <dsp:txXfrm>
        <a:off x="3329" y="706109"/>
        <a:ext cx="3246012" cy="3846259"/>
      </dsp:txXfrm>
    </dsp:sp>
    <dsp:sp modelId="{F7C64C01-AF32-4349-8C91-F4618294FC3F}">
      <dsp:nvSpPr>
        <dsp:cNvPr id="0" name=""/>
        <dsp:cNvSpPr/>
      </dsp:nvSpPr>
      <dsp:spPr>
        <a:xfrm>
          <a:off x="3703783" y="41458"/>
          <a:ext cx="3246012" cy="66465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Quality of Work has diminished:</a:t>
          </a:r>
        </a:p>
      </dsp:txBody>
      <dsp:txXfrm>
        <a:off x="3703783" y="41458"/>
        <a:ext cx="3246012" cy="664650"/>
      </dsp:txXfrm>
    </dsp:sp>
    <dsp:sp modelId="{150DC413-CF92-4FE2-9EA9-7215688BF642}">
      <dsp:nvSpPr>
        <dsp:cNvPr id="0" name=""/>
        <dsp:cNvSpPr/>
      </dsp:nvSpPr>
      <dsp:spPr>
        <a:xfrm>
          <a:off x="3703783" y="706109"/>
          <a:ext cx="3246012" cy="3846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How is the work on this project coming along?</a:t>
          </a:r>
        </a:p>
      </dsp:txBody>
      <dsp:txXfrm>
        <a:off x="3703783" y="706109"/>
        <a:ext cx="3246012" cy="3846259"/>
      </dsp:txXfrm>
    </dsp:sp>
    <dsp:sp modelId="{73562F05-AB35-40A5-9DAC-DA1898A503E6}">
      <dsp:nvSpPr>
        <dsp:cNvPr id="0" name=""/>
        <dsp:cNvSpPr/>
      </dsp:nvSpPr>
      <dsp:spPr>
        <a:xfrm>
          <a:off x="7404237" y="41458"/>
          <a:ext cx="3246012" cy="66465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Deadlines have not been met:</a:t>
          </a:r>
        </a:p>
      </dsp:txBody>
      <dsp:txXfrm>
        <a:off x="7404237" y="41458"/>
        <a:ext cx="3246012" cy="664650"/>
      </dsp:txXfrm>
    </dsp:sp>
    <dsp:sp modelId="{9173F916-17B7-4B2E-8E52-CD82F125BA73}">
      <dsp:nvSpPr>
        <dsp:cNvPr id="0" name=""/>
        <dsp:cNvSpPr/>
      </dsp:nvSpPr>
      <dsp:spPr>
        <a:xfrm>
          <a:off x="7404237" y="706109"/>
          <a:ext cx="3246012" cy="3846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In our last meeting we agreed you would present your newest findings. However, you asked for an extension. What's going on?</a:t>
          </a:r>
        </a:p>
        <a:p>
          <a:pPr marL="171450" lvl="1" indent="-171450" algn="l" defTabSz="800100">
            <a:lnSpc>
              <a:spcPct val="90000"/>
            </a:lnSpc>
            <a:spcBef>
              <a:spcPct val="0"/>
            </a:spcBef>
            <a:spcAft>
              <a:spcPct val="15000"/>
            </a:spcAft>
            <a:buChar char="•"/>
          </a:pPr>
          <a:r>
            <a:rPr lang="en-US" sz="1800" kern="1200"/>
            <a:t>At the start of the semester, we agreed on a work schedule that appears to need modification. Can we talk about what adjustments to the schedule make sense for you?</a:t>
          </a:r>
        </a:p>
      </dsp:txBody>
      <dsp:txXfrm>
        <a:off x="7404237" y="706109"/>
        <a:ext cx="3246012" cy="3846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CC589-51FF-40BB-9599-3F2439AE71CE}">
      <dsp:nvSpPr>
        <dsp:cNvPr id="0" name=""/>
        <dsp:cNvSpPr/>
      </dsp:nvSpPr>
      <dsp:spPr>
        <a:xfrm>
          <a:off x="0" y="560"/>
          <a:ext cx="10653579" cy="1312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7D203-5991-4BB5-96FF-33FAB9864783}">
      <dsp:nvSpPr>
        <dsp:cNvPr id="0" name=""/>
        <dsp:cNvSpPr/>
      </dsp:nvSpPr>
      <dsp:spPr>
        <a:xfrm>
          <a:off x="396941" y="295806"/>
          <a:ext cx="721711" cy="721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839394-7944-41FA-BC4B-8FB207CF3F0C}">
      <dsp:nvSpPr>
        <dsp:cNvPr id="0" name=""/>
        <dsp:cNvSpPr/>
      </dsp:nvSpPr>
      <dsp:spPr>
        <a:xfrm>
          <a:off x="1515593" y="560"/>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111250">
            <a:lnSpc>
              <a:spcPct val="90000"/>
            </a:lnSpc>
            <a:spcBef>
              <a:spcPct val="0"/>
            </a:spcBef>
            <a:spcAft>
              <a:spcPct val="35000"/>
            </a:spcAft>
            <a:buNone/>
          </a:pPr>
          <a:r>
            <a:rPr lang="en-US" sz="2500" kern="1200"/>
            <a:t>Communication is reduced or stopped:</a:t>
          </a:r>
        </a:p>
      </dsp:txBody>
      <dsp:txXfrm>
        <a:off x="1515593" y="560"/>
        <a:ext cx="4794110" cy="1312201"/>
      </dsp:txXfrm>
    </dsp:sp>
    <dsp:sp modelId="{ABC86F02-9B58-4548-AA31-B3FC7AE6559F}">
      <dsp:nvSpPr>
        <dsp:cNvPr id="0" name=""/>
        <dsp:cNvSpPr/>
      </dsp:nvSpPr>
      <dsp:spPr>
        <a:xfrm>
          <a:off x="6309703" y="560"/>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755650">
            <a:lnSpc>
              <a:spcPct val="90000"/>
            </a:lnSpc>
            <a:spcBef>
              <a:spcPct val="0"/>
            </a:spcBef>
            <a:spcAft>
              <a:spcPct val="35000"/>
            </a:spcAft>
            <a:buNone/>
          </a:pPr>
          <a:r>
            <a:rPr lang="en-US" sz="1700" kern="1200" dirty="0"/>
            <a:t>Hi, Formerly communicative student, you have missed our last two scheduled meetings. When can we schedule a time to catch up this week?</a:t>
          </a:r>
        </a:p>
      </dsp:txBody>
      <dsp:txXfrm>
        <a:off x="6309703" y="560"/>
        <a:ext cx="4343875" cy="1312201"/>
      </dsp:txXfrm>
    </dsp:sp>
    <dsp:sp modelId="{3E8AD304-559C-4EC6-B046-BBF4939451AE}">
      <dsp:nvSpPr>
        <dsp:cNvPr id="0" name=""/>
        <dsp:cNvSpPr/>
      </dsp:nvSpPr>
      <dsp:spPr>
        <a:xfrm>
          <a:off x="0" y="1640813"/>
          <a:ext cx="10653579" cy="1312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F4E9C-8052-40B6-A6EE-5E3B94AB2C97}">
      <dsp:nvSpPr>
        <dsp:cNvPr id="0" name=""/>
        <dsp:cNvSpPr/>
      </dsp:nvSpPr>
      <dsp:spPr>
        <a:xfrm>
          <a:off x="396941" y="1936058"/>
          <a:ext cx="721711" cy="721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D374C8-CD55-4CE6-A20E-79FBCB7E1180}">
      <dsp:nvSpPr>
        <dsp:cNvPr id="0" name=""/>
        <dsp:cNvSpPr/>
      </dsp:nvSpPr>
      <dsp:spPr>
        <a:xfrm>
          <a:off x="1515593" y="1640813"/>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111250">
            <a:lnSpc>
              <a:spcPct val="90000"/>
            </a:lnSpc>
            <a:spcBef>
              <a:spcPct val="0"/>
            </a:spcBef>
            <a:spcAft>
              <a:spcPct val="35000"/>
            </a:spcAft>
            <a:buNone/>
          </a:pPr>
          <a:r>
            <a:rPr lang="en-US" sz="2500" kern="1200"/>
            <a:t>Student is present but distracted:</a:t>
          </a:r>
        </a:p>
      </dsp:txBody>
      <dsp:txXfrm>
        <a:off x="1515593" y="1640813"/>
        <a:ext cx="4794110" cy="1312201"/>
      </dsp:txXfrm>
    </dsp:sp>
    <dsp:sp modelId="{80764776-79FF-43D1-A2F3-83C645DBA88E}">
      <dsp:nvSpPr>
        <dsp:cNvPr id="0" name=""/>
        <dsp:cNvSpPr/>
      </dsp:nvSpPr>
      <dsp:spPr>
        <a:xfrm>
          <a:off x="6309703" y="1640813"/>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755650" rtl="0">
            <a:lnSpc>
              <a:spcPct val="90000"/>
            </a:lnSpc>
            <a:spcBef>
              <a:spcPct val="0"/>
            </a:spcBef>
            <a:spcAft>
              <a:spcPct val="35000"/>
            </a:spcAft>
            <a:buNone/>
          </a:pPr>
          <a:r>
            <a:rPr lang="en-US" sz="1700" kern="1200"/>
            <a:t>You seem distracted. What is going on? Let's set aside the work for a moment, how might I be helpful</a:t>
          </a:r>
          <a:r>
            <a:rPr lang="en-US" sz="1700" kern="1200">
              <a:latin typeface="Neue Haas Grotesk Text Pro"/>
            </a:rPr>
            <a:t> as you navigate what else is on your plate</a:t>
          </a:r>
          <a:r>
            <a:rPr lang="en-US" sz="1700" kern="1200"/>
            <a:t>? </a:t>
          </a:r>
        </a:p>
      </dsp:txBody>
      <dsp:txXfrm>
        <a:off x="6309703" y="1640813"/>
        <a:ext cx="4343875" cy="1312201"/>
      </dsp:txXfrm>
    </dsp:sp>
    <dsp:sp modelId="{75B20565-EC5D-4A45-876B-CE0FCBE03BB8}">
      <dsp:nvSpPr>
        <dsp:cNvPr id="0" name=""/>
        <dsp:cNvSpPr/>
      </dsp:nvSpPr>
      <dsp:spPr>
        <a:xfrm>
          <a:off x="0" y="3281065"/>
          <a:ext cx="10653579" cy="13122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63158-0D42-47CF-BC3F-4929A19DC7FA}">
      <dsp:nvSpPr>
        <dsp:cNvPr id="0" name=""/>
        <dsp:cNvSpPr/>
      </dsp:nvSpPr>
      <dsp:spPr>
        <a:xfrm>
          <a:off x="396941" y="3576310"/>
          <a:ext cx="721711" cy="721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233786-1045-4320-918B-BF2D35E4DF20}">
      <dsp:nvSpPr>
        <dsp:cNvPr id="0" name=""/>
        <dsp:cNvSpPr/>
      </dsp:nvSpPr>
      <dsp:spPr>
        <a:xfrm>
          <a:off x="1515593" y="3281065"/>
          <a:ext cx="4794110"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1111250">
            <a:lnSpc>
              <a:spcPct val="90000"/>
            </a:lnSpc>
            <a:spcBef>
              <a:spcPct val="0"/>
            </a:spcBef>
            <a:spcAft>
              <a:spcPct val="35000"/>
            </a:spcAft>
            <a:buNone/>
          </a:pPr>
          <a:r>
            <a:rPr lang="en-US" sz="2500" kern="1200"/>
            <a:t>You have heard concerns from others about the student:</a:t>
          </a:r>
        </a:p>
      </dsp:txBody>
      <dsp:txXfrm>
        <a:off x="1515593" y="3281065"/>
        <a:ext cx="4794110" cy="1312201"/>
      </dsp:txXfrm>
    </dsp:sp>
    <dsp:sp modelId="{F33E62C3-9A84-4CE5-B8CF-75629178BC95}">
      <dsp:nvSpPr>
        <dsp:cNvPr id="0" name=""/>
        <dsp:cNvSpPr/>
      </dsp:nvSpPr>
      <dsp:spPr>
        <a:xfrm>
          <a:off x="6309703" y="3281065"/>
          <a:ext cx="4343875" cy="131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75" tIns="138875" rIns="138875" bIns="138875" numCol="1" spcCol="1270" anchor="ctr" anchorCtr="0">
          <a:noAutofit/>
        </a:bodyPr>
        <a:lstStyle/>
        <a:p>
          <a:pPr marL="0" lvl="0" indent="0" algn="l" defTabSz="755650">
            <a:lnSpc>
              <a:spcPct val="90000"/>
            </a:lnSpc>
            <a:spcBef>
              <a:spcPct val="0"/>
            </a:spcBef>
            <a:spcAft>
              <a:spcPct val="35000"/>
            </a:spcAft>
            <a:buNone/>
          </a:pPr>
          <a:r>
            <a:rPr lang="en-US" sz="1700" kern="1200"/>
            <a:t>There seems to be some concern about you from people who care about you. How about we meet to talk about what is going on in your life?</a:t>
          </a:r>
        </a:p>
      </dsp:txBody>
      <dsp:txXfrm>
        <a:off x="6309703" y="3281065"/>
        <a:ext cx="4343875" cy="1312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7F617-3E09-4CB8-B059-F8F2BB439C86}">
      <dsp:nvSpPr>
        <dsp:cNvPr id="0" name=""/>
        <dsp:cNvSpPr/>
      </dsp:nvSpPr>
      <dsp:spPr>
        <a:xfrm>
          <a:off x="0" y="132905"/>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How do you not know this?</a:t>
          </a:r>
        </a:p>
      </dsp:txBody>
      <dsp:txXfrm>
        <a:off x="0" y="132905"/>
        <a:ext cx="3329243" cy="1997546"/>
      </dsp:txXfrm>
    </dsp:sp>
    <dsp:sp modelId="{CBE2A6A4-5D10-4921-A1D8-1634632C326F}">
      <dsp:nvSpPr>
        <dsp:cNvPr id="0" name=""/>
        <dsp:cNvSpPr/>
      </dsp:nvSpPr>
      <dsp:spPr>
        <a:xfrm>
          <a:off x="3662167" y="132905"/>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t>Where </a:t>
          </a:r>
          <a:r>
            <a:rPr lang="en-US" sz="4000" kern="1200">
              <a:latin typeface="Neue Haas Grotesk Text Pro"/>
            </a:rPr>
            <a:t>did you learn that from?</a:t>
          </a:r>
          <a:endParaRPr lang="en-US" sz="4000" kern="1200"/>
        </a:p>
      </dsp:txBody>
      <dsp:txXfrm>
        <a:off x="3662167" y="132905"/>
        <a:ext cx="3329243" cy="1997546"/>
      </dsp:txXfrm>
    </dsp:sp>
    <dsp:sp modelId="{479D1BDF-AE19-485A-B3FB-C70E2EEDA91A}">
      <dsp:nvSpPr>
        <dsp:cNvPr id="0" name=""/>
        <dsp:cNvSpPr/>
      </dsp:nvSpPr>
      <dsp:spPr>
        <a:xfrm>
          <a:off x="7324335" y="132905"/>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t>Where are you on </a:t>
          </a:r>
          <a:r>
            <a:rPr lang="en-US" sz="4000" kern="1200">
              <a:latin typeface="Neue Haas Grotesk Text Pro"/>
            </a:rPr>
            <a:t>MY project</a:t>
          </a:r>
          <a:r>
            <a:rPr lang="en-US" sz="4000" kern="1200"/>
            <a:t>?</a:t>
          </a:r>
        </a:p>
      </dsp:txBody>
      <dsp:txXfrm>
        <a:off x="7324335" y="132905"/>
        <a:ext cx="3329243" cy="1997546"/>
      </dsp:txXfrm>
    </dsp:sp>
    <dsp:sp modelId="{AB45621F-AB22-4AA6-B8F0-F99F031C34EA}">
      <dsp:nvSpPr>
        <dsp:cNvPr id="0" name=""/>
        <dsp:cNvSpPr/>
      </dsp:nvSpPr>
      <dsp:spPr>
        <a:xfrm>
          <a:off x="0" y="2463376"/>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Why aren't you further along?</a:t>
          </a:r>
        </a:p>
      </dsp:txBody>
      <dsp:txXfrm>
        <a:off x="0" y="2463376"/>
        <a:ext cx="3329243" cy="1997546"/>
      </dsp:txXfrm>
    </dsp:sp>
    <dsp:sp modelId="{8FFD9EB9-0024-4D07-BE07-3B89EA62ACCE}">
      <dsp:nvSpPr>
        <dsp:cNvPr id="0" name=""/>
        <dsp:cNvSpPr/>
      </dsp:nvSpPr>
      <dsp:spPr>
        <a:xfrm>
          <a:off x="3662167" y="2463376"/>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How do you not know what to do?</a:t>
          </a:r>
        </a:p>
      </dsp:txBody>
      <dsp:txXfrm>
        <a:off x="3662167" y="2463376"/>
        <a:ext cx="3329243" cy="1997546"/>
      </dsp:txXfrm>
    </dsp:sp>
    <dsp:sp modelId="{F39EA1D4-058E-4471-9B01-EE8A02E7E5E4}">
      <dsp:nvSpPr>
        <dsp:cNvPr id="0" name=""/>
        <dsp:cNvSpPr/>
      </dsp:nvSpPr>
      <dsp:spPr>
        <a:xfrm>
          <a:off x="7324335" y="2463376"/>
          <a:ext cx="3329243" cy="199754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What is wrong </a:t>
          </a:r>
          <a:r>
            <a:rPr lang="en-US" sz="4000" kern="1200">
              <a:latin typeface="Neue Haas Grotesk Text Pro"/>
            </a:rPr>
            <a:t>(</a:t>
          </a:r>
          <a:r>
            <a:rPr lang="en-US" sz="4000" kern="1200"/>
            <a:t>with you</a:t>
          </a:r>
          <a:r>
            <a:rPr lang="en-US" sz="4000" kern="1200">
              <a:latin typeface="Neue Haas Grotesk Text Pro"/>
            </a:rPr>
            <a:t>)?</a:t>
          </a:r>
          <a:endParaRPr lang="en-US" sz="4000" kern="1200"/>
        </a:p>
      </dsp:txBody>
      <dsp:txXfrm>
        <a:off x="7324335" y="2463376"/>
        <a:ext cx="3329243" cy="19975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4CAB-EA6D-4A5B-9AAD-B59088E78802}" type="datetimeFigureOut">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7B4E5-DAF7-492C-BABF-7C34F8D2FEA7}" type="slidenum">
              <a:t>‹#›</a:t>
            </a:fld>
            <a:endParaRPr lang="en-US"/>
          </a:p>
        </p:txBody>
      </p:sp>
    </p:spTree>
    <p:extLst>
      <p:ext uri="{BB962C8B-B14F-4D97-AF65-F5344CB8AC3E}">
        <p14:creationId xmlns:p14="http://schemas.microsoft.com/office/powerpoint/2010/main" val="183087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 introduce, why we</a:t>
            </a:r>
            <a:r>
              <a:rPr lang="en-US" baseline="0"/>
              <a:t> are doing this…..</a:t>
            </a:r>
            <a:endParaRPr lang="en-US"/>
          </a:p>
        </p:txBody>
      </p:sp>
      <p:sp>
        <p:nvSpPr>
          <p:cNvPr id="4" name="Slide Number Placeholder 3"/>
          <p:cNvSpPr>
            <a:spLocks noGrp="1"/>
          </p:cNvSpPr>
          <p:nvPr>
            <p:ph type="sldNum" sz="quarter" idx="10"/>
          </p:nvPr>
        </p:nvSpPr>
        <p:spPr/>
        <p:txBody>
          <a:bodyPr/>
          <a:lstStyle/>
          <a:p>
            <a:fld id="{3FAD5991-1169-42B5-A11C-DC07AA199184}" type="slidenum">
              <a:rPr lang="en-US" smtClean="0"/>
              <a:t>1</a:t>
            </a:fld>
            <a:endParaRPr lang="en-US"/>
          </a:p>
        </p:txBody>
      </p:sp>
    </p:spTree>
    <p:extLst>
      <p:ext uri="{BB962C8B-B14F-4D97-AF65-F5344CB8AC3E}">
        <p14:creationId xmlns:p14="http://schemas.microsoft.com/office/powerpoint/2010/main" val="126375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reframe inappropriate scary questions/conversation stoppers into more appropriate scary questions/conversation starters.</a:t>
            </a:r>
          </a:p>
        </p:txBody>
      </p:sp>
      <p:sp>
        <p:nvSpPr>
          <p:cNvPr id="4" name="Slide Number Placeholder 3"/>
          <p:cNvSpPr>
            <a:spLocks noGrp="1"/>
          </p:cNvSpPr>
          <p:nvPr>
            <p:ph type="sldNum" sz="quarter" idx="5"/>
          </p:nvPr>
        </p:nvSpPr>
        <p:spPr/>
        <p:txBody>
          <a:bodyPr/>
          <a:lstStyle/>
          <a:p>
            <a:fld id="{4237B4E5-DAF7-492C-BABF-7C34F8D2FEA7}" type="slidenum">
              <a:rPr lang="en-US"/>
              <a:t>12</a:t>
            </a:fld>
            <a:endParaRPr lang="en-US"/>
          </a:p>
        </p:txBody>
      </p:sp>
    </p:spTree>
    <p:extLst>
      <p:ext uri="{BB962C8B-B14F-4D97-AF65-F5344CB8AC3E}">
        <p14:creationId xmlns:p14="http://schemas.microsoft.com/office/powerpoint/2010/main" val="281877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10/10/2024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92699429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10/10/2024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31873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10/10/2024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45859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2DDF588-456E-4A75-88AD-9DA59B8D82AC}"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6F04-D298-448D-B4ED-52E44055A551}" type="slidenum">
              <a:rPr lang="en-US" smtClean="0"/>
              <a:t>‹#›</a:t>
            </a:fld>
            <a:endParaRPr lang="en-US"/>
          </a:p>
        </p:txBody>
      </p:sp>
    </p:spTree>
    <p:extLst>
      <p:ext uri="{BB962C8B-B14F-4D97-AF65-F5344CB8AC3E}">
        <p14:creationId xmlns:p14="http://schemas.microsoft.com/office/powerpoint/2010/main" val="170405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10/10/2024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7197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10/10/2024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7680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10/10/2024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2041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10/10/2024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4730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10/10/2024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95800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10/10/2024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53170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10/10/2024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09460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10/10/2024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22279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10/10/2024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5652387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hyperlink" Target="https://nam10.safelinks.protection.outlook.com/?url=https%3A%2F%2Fnexus.uconn.edu%2Fsecure_per%2Fschedule1.php%3Fstser%3D2276&amp;data=05%7C02%7Ckimberly.curry%40uconn.edu%7Ceddb8f931646457908d408dce875eb52%7C17f1a87e2a254eaab9df9d439034b080%7C0%7C0%7C638640840355838627%7CUnknown%7CTWFpbGZsb3d8eyJWIjoiMC4wLjAwMDAiLCJQIjoiV2luMzIiLCJBTiI6Ik1haWwiLCJXVCI6Mn0%3D%7C0%7C%7C%7C&amp;sdata=xnVPXhLdaXumP2ttLaJi6kqoRa5TtHho8Hc6yHoItVI%3D&amp;reserved=0" TargetMode="External"/><Relationship Id="rId2" Type="http://schemas.openxmlformats.org/officeDocument/2006/relationships/hyperlink" Target="https://nam10.safelinks.protection.outlook.com/?url=https%3A%2F%2Fgrad.uconn.edu%2Fgspa%2F&amp;data=05%7C02%7Ckimberly.curry%40uconn.edu%7Ceddb8f931646457908d408dce875eb52%7C17f1a87e2a254eaab9df9d439034b080%7C0%7C0%7C638640840355823477%7CUnknown%7CTWFpbGZsb3d8eyJWIjoiMC4wLjAwMDAiLCJQIjoiV2luMzIiLCJBTiI6Ik1haWwiLCJXVCI6Mn0%3D%7C0%7C%7C%7C&amp;sdata=dC2f1rzLljEEywJLZwcOUwPR39tLkH8kQd%2Fzuhpd1W0%3D&amp;reserved=0" TargetMode="External"/><Relationship Id="rId1" Type="http://schemas.openxmlformats.org/officeDocument/2006/relationships/slideLayout" Target="../slideLayouts/slideLayout2.xml"/><Relationship Id="rId5" Type="http://schemas.openxmlformats.org/officeDocument/2006/relationships/hyperlink" Target="https://nam10.safelinks.protection.outlook.com/?url=https%3A%2F%2Fgrad.uconn.edu%2Ftimely-topics%2F&amp;data=05%7C02%7Ckimberly.curry%40uconn.edu%7Ceddb8f931646457908d408dce875eb52%7C17f1a87e2a254eaab9df9d439034b080%7C0%7C0%7C638640840355869666%7CUnknown%7CTWFpbGZsb3d8eyJWIjoiMC4wLjAwMDAiLCJQIjoiV2luMzIiLCJBTiI6Ik1haWwiLCJXVCI6Mn0%3D%7C0%7C%7C%7C&amp;sdata=7ZO5%2FrGEsVArLsFYw7wwBcHkNf1imFfqiGWHJ%2BtH0wY%3D&amp;reserved=0" TargetMode="External"/><Relationship Id="rId4" Type="http://schemas.openxmlformats.org/officeDocument/2006/relationships/hyperlink" Target="https://nam10.safelinks.protection.outlook.com/?url=https%3A%2F%2Fgrad.uconn.edu%2Fgraduate-students%2Fvoluntary-separation%2F&amp;data=05%7C02%7Ckimberly.curry%40uconn.edu%7Ceddb8f931646457908d408dce875eb52%7C17f1a87e2a254eaab9df9d439034b080%7C0%7C0%7C638640840355854981%7CUnknown%7CTWFpbGZsb3d8eyJWIjoiMC4wLjAwMDAiLCJQIjoiV2luMzIiLCJBTiI6Ik1haWwiLCJXVCI6Mn0%3D%7C0%7C%7C%7C&amp;sdata=HspY1qoBqm8RmLDMrYU85c0Hb16dg04%2FZDB0Z9%2BvTss%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nam10.safelinks.protection.outlook.com/?url=https%3A%2F%2Fstudenthealth.uconn.edu%2Femergency-contacts%2F&amp;data=05%7C02%7Ckimberly.curry%40uconn.edu%7Ceddb8f931646457908d408dce875eb52%7C17f1a87e2a254eaab9df9d439034b080%7C0%7C0%7C638640840355898822%7CUnknown%7CTWFpbGZsb3d8eyJWIjoiMC4wLjAwMDAiLCJQIjoiV2luMzIiLCJBTiI6Ik1haWwiLCJXVCI6Mn0%3D%7C0%7C%7C%7C&amp;sdata=P3cW3vHYhoXixn%2BdkQ9GXk4gb7%2FRy4ep%2F5pzaAqCmyk%3D&amp;reserved=0" TargetMode="External"/><Relationship Id="rId2" Type="http://schemas.openxmlformats.org/officeDocument/2006/relationships/hyperlink" Target="https://nam10.safelinks.protection.outlook.com/?url=https%3A%2F%2Fstudenthealth.uconn.edu%2F&amp;data=05%7C02%7Ckimberly.curry%40uconn.edu%7Ceddb8f931646457908d408dce875eb52%7C17f1a87e2a254eaab9df9d439034b080%7C0%7C0%7C638640840355884220%7CUnknown%7CTWFpbGZsb3d8eyJWIjoiMC4wLjAwMDAiLCJQIjoiV2luMzIiLCJBTiI6Ik1haWwiLCJXVCI6Mn0%3D%7C0%7C%7C%7C&amp;sdata=xlhLClL0lmpSiBjpc%2BMz2xHAisKK8Glys4ZyasFcrfY%3D&amp;reserved=0" TargetMode="External"/><Relationship Id="rId1" Type="http://schemas.openxmlformats.org/officeDocument/2006/relationships/slideLayout" Target="../slideLayouts/slideLayout2.xml"/><Relationship Id="rId5" Type="http://schemas.openxmlformats.org/officeDocument/2006/relationships/hyperlink" Target="https://nam10.safelinks.protection.outlook.com/?url=https%3A%2F%2Fombuds.uconn.edu%2F&amp;data=05%7C02%7Ckimberly.curry%40uconn.edu%7Ceddb8f931646457908d408dce875eb52%7C17f1a87e2a254eaab9df9d439034b080%7C0%7C0%7C638640840355928295%7CUnknown%7CTWFpbGZsb3d8eyJWIjoiMC4wLjAwMDAiLCJQIjoiV2luMzIiLCJBTiI6Ik1haWwiLCJXVCI6Mn0%3D%7C0%7C%7C%7C&amp;sdata=ds5JlVVi80heTusWK%2Fh0wjooClFAPUoMPTzZ5kGg4JM%3D&amp;reserved=0" TargetMode="External"/><Relationship Id="rId4" Type="http://schemas.openxmlformats.org/officeDocument/2006/relationships/hyperlink" Target="https://nam10.safelinks.protection.outlook.com/?url=https%3A%2F%2Fstudenthealth.uconn.edu%2Flets-talk%2F&amp;data=05%7C02%7Ckimberly.curry%40uconn.edu%7Ceddb8f931646457908d408dce875eb52%7C17f1a87e2a254eaab9df9d439034b080%7C0%7C0%7C638640840355913502%7CUnknown%7CTWFpbGZsb3d8eyJWIjoiMC4wLjAwMDAiLCJQIjoiV2luMzIiLCJBTiI6Ik1haWwiLCJXVCI6Mn0%3D%7C0%7C%7C%7C&amp;sdata=%2BlKmk69GAmbJlfAbiun%2FwNonALcWqht%2FUUlPQ4Lc3K8%3D&amp;reserved=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tiffanie.roback@uconn.edu" TargetMode="External"/><Relationship Id="rId3" Type="http://schemas.openxmlformats.org/officeDocument/2006/relationships/hyperlink" Target="https://nam10.safelinks.protection.outlook.com/?url=https%3A%2F%2Fhr.uconn.edu%2F&amp;data=05%7C02%7Ckimberly.curry%40uconn.edu%7Ceddb8f931646457908d408dce875eb52%7C17f1a87e2a254eaab9df9d439034b080%7C0%7C0%7C638640840355957705%7CUnknown%7CTWFpbGZsb3d8eyJWIjoiMC4wLjAwMDAiLCJQIjoiV2luMzIiLCJBTiI6Ik1haWwiLCJXVCI6Mn0%3D%7C0%7C%7C%7C&amp;sdata=UD3hC4Iwk9bHMwapg9KjzXw6ofc9K4qx3adWanyDZgg%3D&amp;reserved=0" TargetMode="External"/><Relationship Id="rId7" Type="http://schemas.openxmlformats.org/officeDocument/2006/relationships/hyperlink" Target="https://nam10.safelinks.protection.outlook.com/?url=https%3A%2F%2Fhr.uconn.edu%2Fga-leave-administration%2F&amp;data=05%7C02%7Ckimberly.curry%40uconn.edu%7Ceddb8f931646457908d408dce875eb52%7C17f1a87e2a254eaab9df9d439034b080%7C0%7C0%7C638640840356018598%7CUnknown%7CTWFpbGZsb3d8eyJWIjoiMC4wLjAwMDAiLCJQIjoiV2luMzIiLCJBTiI6Ik1haWwiLCJXVCI6Mn0%3D%7C0%7C%7C%7C&amp;sdata=BIVRagvPlsDhpaKXhW%2BOTBQ2dHWxyHzlM1hW5f90ih4%3D&amp;reserved=0" TargetMode="External"/><Relationship Id="rId2" Type="http://schemas.openxmlformats.org/officeDocument/2006/relationships/hyperlink" Target="https://nam10.safelinks.protection.outlook.com/?url=https%3A%2F%2Fcsd.uconn.edu%2F&amp;data=05%7C02%7Ckimberly.curry%40uconn.edu%7Ceddb8f931646457908d408dce875eb52%7C17f1a87e2a254eaab9df9d439034b080%7C0%7C0%7C638640840355943219%7CUnknown%7CTWFpbGZsb3d8eyJWIjoiMC4wLjAwMDAiLCJQIjoiV2luMzIiLCJBTiI6Ik1haWwiLCJXVCI6Mn0%3D%7C0%7C%7C%7C&amp;sdata=di2nPK284tTyxy%2B6aP9zRxFll56TlKI4%2BzF4SEzjXiA%3D&amp;reserved=0" TargetMode="External"/><Relationship Id="rId1" Type="http://schemas.openxmlformats.org/officeDocument/2006/relationships/slideLayout" Target="../slideLayouts/slideLayout2.xml"/><Relationship Id="rId6" Type="http://schemas.openxmlformats.org/officeDocument/2006/relationships/hyperlink" Target="https://nam10.safelinks.protection.outlook.com/?url=https%3A%2F%2Fhr.uconn.edu%2Fada-compliance%2F&amp;data=05%7C02%7Ckimberly.curry%40uconn.edu%7Ceddb8f931646457908d408dce875eb52%7C17f1a87e2a254eaab9df9d439034b080%7C0%7C0%7C638640840356003338%7CUnknown%7CTWFpbGZsb3d8eyJWIjoiMC4wLjAwMDAiLCJQIjoiV2luMzIiLCJBTiI6Ik1haWwiLCJXVCI6Mn0%3D%7C0%7C%7C%7C&amp;sdata=hDrCUr9V8sWnqu5%2FTTuY2OwjJNCrM9oPmTyIZO4iAmA%3D&amp;reserved=0" TargetMode="External"/><Relationship Id="rId5" Type="http://schemas.openxmlformats.org/officeDocument/2006/relationships/hyperlink" Target="https://nam10.safelinks.protection.outlook.com/?url=https%3A%2F%2Fhr.uconn.edu%2Femployee-assistance-program%2F&amp;data=05%7C02%7Ckimberly.curry%40uconn.edu%7Ceddb8f931646457908d408dce875eb52%7C17f1a87e2a254eaab9df9d439034b080%7C0%7C0%7C638640840355987165%7CUnknown%7CTWFpbGZsb3d8eyJWIjoiMC4wLjAwMDAiLCJQIjoiV2luMzIiLCJBTiI6Ik1haWwiLCJXVCI6Mn0%3D%7C0%7C%7C%7C&amp;sdata=91AbXOlJ1qP903dfmV2waR7GIu1eh3SKAQgwqE85ygY%3D&amp;reserved=0" TargetMode="External"/><Relationship Id="rId10" Type="http://schemas.openxmlformats.org/officeDocument/2006/relationships/hyperlink" Target="mailto:cindy.drost@uconn.edu" TargetMode="External"/><Relationship Id="rId4" Type="http://schemas.openxmlformats.org/officeDocument/2006/relationships/hyperlink" Target="https://nam10.safelinks.protection.outlook.com/?url=https%3A%2F%2Fhr.uconn.edu%2Femployee-assistance-program%2F&amp;data=05%7C02%7Ckimberly.curry%40uconn.edu%7Ceddb8f931646457908d408dce875eb52%7C17f1a87e2a254eaab9df9d439034b080%7C0%7C0%7C638640840355972213%7CUnknown%7CTWFpbGZsb3d8eyJWIjoiMC4wLjAwMDAiLCJQIjoiV2luMzIiLCJBTiI6Ik1haWwiLCJXVCI6Mn0%3D%7C0%7C%7C%7C&amp;sdata=qjUcnZHp33pxDIpU4hCrYua0nifF8P6CYEp8c3E63wc%3D&amp;reserved=0" TargetMode="External"/><Relationship Id="rId9" Type="http://schemas.openxmlformats.org/officeDocument/2006/relationships/hyperlink" Target="mailto:megan.stimson@uconn.ed"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ho.int/campaigns/world-mental-health-day/2024"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nam10.safelinks.protection.outlook.com/?url=https%3A%2F%2Fcm.maxient.com%2Freportingform.php%3FUnivofConnecticut%26layout_id%3D3&amp;data=05%7C02%7Ckimberly.curry%40uconn.edu%7Ceddb8f931646457908d408dce875eb52%7C17f1a87e2a254eaab9df9d439034b080%7C0%7C0%7C638640840356047900%7CUnknown%7CTWFpbGZsb3d8eyJWIjoiMC4wLjAwMDAiLCJQIjoiV2luMzIiLCJBTiI6Ik1haWwiLCJXVCI6Mn0%3D%7C0%7C%7C%7C&amp;sdata=8PPeYjkaA1xbUN2RGivOc0OB3ooTYc5arCj5dTn9BVA%3D&amp;reserved=0" TargetMode="External"/><Relationship Id="rId2" Type="http://schemas.openxmlformats.org/officeDocument/2006/relationships/hyperlink" Target="https://nam10.safelinks.protection.outlook.com/?url=https%3A%2F%2Fstudentcare.uconn.edu%2F&amp;data=05%7C02%7Ckimberly.curry%40uconn.edu%7Ceddb8f931646457908d408dce875eb52%7C17f1a87e2a254eaab9df9d439034b080%7C0%7C0%7C638640840356033292%7CUnknown%7CTWFpbGZsb3d8eyJWIjoiMC4wLjAwMDAiLCJQIjoiV2luMzIiLCJBTiI6Ik1haWwiLCJXVCI6Mn0%3D%7C0%7C%7C%7C&amp;sdata=kH43ijAsz5rAL9DKM20QROPTgyhRNXa%2B%2BadFbJClX%2Fg%3D&amp;reserved=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am10.safelinks.protection.outlook.com/?url=https%3A%2F%2Fqcenter.uconn.edu%2F&amp;data=05%7C02%7Ckimberly.curry%40uconn.edu%7Ceddb8f931646457908d408dce875eb52%7C17f1a87e2a254eaab9df9d439034b080%7C0%7C0%7C638640840356077264%7CUnknown%7CTWFpbGZsb3d8eyJWIjoiMC4wLjAwMDAiLCJQIjoiV2luMzIiLCJBTiI6Ik1haWwiLCJXVCI6Mn0%3D%7C0%7C%7C%7C&amp;sdata=hsBDn8j1q0EERUp7RCkrj6DtphUtfDLgXBb26T%2FA7q0%3D&amp;reserved=0" TargetMode="External"/><Relationship Id="rId2" Type="http://schemas.openxmlformats.org/officeDocument/2006/relationships/hyperlink" Target="https://nam10.safelinks.protection.outlook.com/?url=https%3A%2F%2Fachieve.uconn.edu%2F&amp;data=05%7C02%7Ckimberly.curry%40uconn.edu%7Ceddb8f931646457908d408dce875eb52%7C17f1a87e2a254eaab9df9d439034b080%7C0%7C0%7C638640840356062638%7CUnknown%7CTWFpbGZsb3d8eyJWIjoiMC4wLjAwMDAiLCJQIjoiV2luMzIiLCJBTiI6Ik1haWwiLCJXVCI6Mn0%3D%7C0%7C%7C%7C&amp;sdata=X1LlT5fer5I0sA33lRYc%2BSymYBRvzkbK3SsjVj79HpA%3D&amp;reserved=0" TargetMode="External"/><Relationship Id="rId1" Type="http://schemas.openxmlformats.org/officeDocument/2006/relationships/slideLayout" Target="../slideLayouts/slideLayout2.xml"/><Relationship Id="rId4" Type="http://schemas.openxmlformats.org/officeDocument/2006/relationships/hyperlink" Target="https://nam10.safelinks.protection.outlook.com/?url=https%3A%2F%2Fwritingcenter.uconn.edu%2Foverview-of-grad-support-2%2F&amp;data=05%7C02%7Ckimberly.curry%40uconn.edu%7Ceddb8f931646457908d408dce875eb52%7C17f1a87e2a254eaab9df9d439034b080%7C0%7C0%7C638640840356091903%7CUnknown%7CTWFpbGZsb3d8eyJWIjoiMC4wLjAwMDAiLCJQIjoiV2luMzIiLCJBTiI6Ik1haWwiLCJXVCI6Mn0%3D%7C0%7C%7C%7C&amp;sdata=QT8fh5ja3X%2FpgMvugmFsCd1%2BvmM2DZz%2FLp3Qppg20jA%3D&amp;reserved=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svg"/><Relationship Id="rId7" Type="http://schemas.openxmlformats.org/officeDocument/2006/relationships/diagramColors" Target="../diagrams/colors5.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81512" y="4671456"/>
            <a:ext cx="11407775" cy="638910"/>
          </a:xfrm>
          <a:solidFill>
            <a:srgbClr val="002060"/>
          </a:solidFill>
        </p:spPr>
        <p:txBody>
          <a:bodyPr>
            <a:normAutofit fontScale="90000"/>
          </a:bodyPr>
          <a:lstStyle/>
          <a:p>
            <a:pPr algn="ctr"/>
            <a:r>
              <a:rPr lang="en-US" b="1" dirty="0">
                <a:solidFill>
                  <a:schemeClr val="bg1"/>
                </a:solidFill>
                <a:latin typeface="Aptos"/>
              </a:rPr>
              <a:t>“How Are You Doing?” and Other </a:t>
            </a:r>
            <a:r>
              <a:rPr lang="en-US" dirty="0">
                <a:solidFill>
                  <a:schemeClr val="bg1"/>
                </a:solidFill>
                <a:latin typeface="Aptos"/>
              </a:rPr>
              <a:t>Scary       Questions</a:t>
            </a:r>
            <a:r>
              <a:rPr lang="en-US" b="1" dirty="0">
                <a:solidFill>
                  <a:schemeClr val="bg1"/>
                </a:solidFill>
                <a:latin typeface="Aptos"/>
              </a:rPr>
              <a:t>...2.0</a:t>
            </a:r>
            <a:br>
              <a:rPr lang="en-US" dirty="0"/>
            </a:br>
            <a:endParaRPr lang="en-US" dirty="0"/>
          </a:p>
        </p:txBody>
      </p:sp>
      <p:sp>
        <p:nvSpPr>
          <p:cNvPr id="3" name="Subtitle 2"/>
          <p:cNvSpPr>
            <a:spLocks noGrp="1"/>
          </p:cNvSpPr>
          <p:nvPr>
            <p:ph type="subTitle" idx="4294967295"/>
          </p:nvPr>
        </p:nvSpPr>
        <p:spPr>
          <a:xfrm>
            <a:off x="1850454" y="5519982"/>
            <a:ext cx="8484306" cy="1233258"/>
          </a:xfrm>
          <a:solidFill>
            <a:srgbClr val="002060"/>
          </a:solidFill>
        </p:spPr>
        <p:txBody>
          <a:bodyPr vert="horz" lIns="91440" tIns="45720" rIns="91440" bIns="45720" rtlCol="0" anchor="t">
            <a:noAutofit/>
          </a:bodyPr>
          <a:lstStyle/>
          <a:p>
            <a:pPr marL="0" indent="0" algn="ctr">
              <a:lnSpc>
                <a:spcPct val="100000"/>
              </a:lnSpc>
              <a:spcBef>
                <a:spcPct val="20000"/>
              </a:spcBef>
              <a:buNone/>
            </a:pPr>
            <a:r>
              <a:rPr lang="en-US" b="1">
                <a:solidFill>
                  <a:srgbClr val="FFFFFF"/>
                </a:solidFill>
                <a:latin typeface="Arial"/>
                <a:cs typeface="Arial"/>
              </a:rPr>
              <a:t>Kim Curry,</a:t>
            </a:r>
            <a:endParaRPr lang="en-US" b="1">
              <a:solidFill>
                <a:srgbClr val="FFFFFF"/>
              </a:solidFill>
              <a:latin typeface="Aptos" panose="020B0004020202020204"/>
              <a:cs typeface="Arial"/>
            </a:endParaRPr>
          </a:p>
          <a:p>
            <a:pPr marL="0" indent="0" algn="ctr">
              <a:lnSpc>
                <a:spcPct val="100000"/>
              </a:lnSpc>
              <a:spcBef>
                <a:spcPct val="20000"/>
              </a:spcBef>
              <a:buNone/>
            </a:pPr>
            <a:r>
              <a:rPr lang="en-US" b="1">
                <a:solidFill>
                  <a:srgbClr val="FFFFFF"/>
                </a:solidFill>
                <a:latin typeface="Arial"/>
                <a:cs typeface="Arial"/>
              </a:rPr>
              <a:t>Director of Graduate Student and Postdoctoral Support </a:t>
            </a:r>
            <a:endParaRPr lang="en-US" b="1">
              <a:solidFill>
                <a:srgbClr val="FFFFFF"/>
              </a:solidFill>
            </a:endParaRPr>
          </a:p>
          <a:p>
            <a:pPr marL="0" indent="0" algn="ctr">
              <a:lnSpc>
                <a:spcPct val="100000"/>
              </a:lnSpc>
              <a:spcBef>
                <a:spcPct val="20000"/>
              </a:spcBef>
              <a:buNone/>
            </a:pPr>
            <a:r>
              <a:rPr lang="en-US" b="1">
                <a:solidFill>
                  <a:srgbClr val="FFFFFF"/>
                </a:solidFill>
                <a:latin typeface="Arial"/>
                <a:cs typeface="Arial"/>
              </a:rPr>
              <a:t>The Graduate School</a:t>
            </a:r>
            <a:r>
              <a:rPr lang="en-US" sz="1200" b="1">
                <a:solidFill>
                  <a:srgbClr val="FFFFFF"/>
                </a:solidFill>
                <a:latin typeface="Arial"/>
                <a:cs typeface="Arial"/>
              </a:rPr>
              <a:t> </a:t>
            </a:r>
            <a:endParaRPr lang="en-US" sz="1200" b="1">
              <a:solidFill>
                <a:srgbClr val="FFFFFF"/>
              </a:solidFill>
            </a:endParaRPr>
          </a:p>
          <a:p>
            <a:pPr algn="ctr"/>
            <a:endParaRPr lang="en-US" sz="3600">
              <a:solidFill>
                <a:srgbClr val="FFFFFF"/>
              </a:solidFill>
            </a:endParaRPr>
          </a:p>
        </p:txBody>
      </p:sp>
      <p:sp>
        <p:nvSpPr>
          <p:cNvPr id="4" name="TextBox 3">
            <a:extLst>
              <a:ext uri="{FF2B5EF4-FFF2-40B4-BE49-F238E27FC236}">
                <a16:creationId xmlns:a16="http://schemas.microsoft.com/office/drawing/2014/main" id="{C4B7B805-D98C-7AA3-400D-54A0CA8AA0AA}"/>
              </a:ext>
            </a:extLst>
          </p:cNvPr>
          <p:cNvSpPr txBox="1"/>
          <p:nvPr/>
        </p:nvSpPr>
        <p:spPr>
          <a:xfrm>
            <a:off x="232833" y="6445249"/>
            <a:ext cx="22119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bg1"/>
                </a:solidFill>
                <a:ea typeface="Calibri"/>
                <a:cs typeface="Calibri"/>
              </a:rPr>
              <a:t>October 10, 2024</a:t>
            </a:r>
            <a:endParaRPr lang="en-US" sz="1400" i="1">
              <a:solidFill>
                <a:schemeClr val="bg1"/>
              </a:solidFill>
            </a:endParaRPr>
          </a:p>
        </p:txBody>
      </p:sp>
      <p:pic>
        <p:nvPicPr>
          <p:cNvPr id="5" name="Graphic 4" descr="Ghost with solid fill">
            <a:extLst>
              <a:ext uri="{FF2B5EF4-FFF2-40B4-BE49-F238E27FC236}">
                <a16:creationId xmlns:a16="http://schemas.microsoft.com/office/drawing/2014/main" id="{D89664C2-46F2-8367-17F3-18938BD660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9727" y="4652913"/>
            <a:ext cx="663019" cy="647308"/>
          </a:xfrm>
          <a:prstGeom prst="rect">
            <a:avLst/>
          </a:prstGeom>
        </p:spPr>
      </p:pic>
    </p:spTree>
    <p:extLst>
      <p:ext uri="{BB962C8B-B14F-4D97-AF65-F5344CB8AC3E}">
        <p14:creationId xmlns:p14="http://schemas.microsoft.com/office/powerpoint/2010/main" val="21820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108A-15FE-FE5C-02F2-E3BA1F96A705}"/>
              </a:ext>
            </a:extLst>
          </p:cNvPr>
          <p:cNvSpPr>
            <a:spLocks noGrp="1"/>
          </p:cNvSpPr>
          <p:nvPr>
            <p:ph type="title"/>
          </p:nvPr>
        </p:nvSpPr>
        <p:spPr/>
        <p:txBody>
          <a:bodyPr/>
          <a:lstStyle/>
          <a:p>
            <a:pPr algn="ctr"/>
            <a:r>
              <a:rPr lang="en-US"/>
              <a:t>The Significant Role of the Advisor/Mentor:</a:t>
            </a:r>
          </a:p>
        </p:txBody>
      </p:sp>
      <p:sp>
        <p:nvSpPr>
          <p:cNvPr id="3" name="Content Placeholder 2">
            <a:extLst>
              <a:ext uri="{FF2B5EF4-FFF2-40B4-BE49-F238E27FC236}">
                <a16:creationId xmlns:a16="http://schemas.microsoft.com/office/drawing/2014/main" id="{6E7A7C93-13F8-53C7-9048-4575D8E46396}"/>
              </a:ext>
            </a:extLst>
          </p:cNvPr>
          <p:cNvSpPr>
            <a:spLocks noGrp="1"/>
          </p:cNvSpPr>
          <p:nvPr>
            <p:ph idx="1"/>
          </p:nvPr>
        </p:nvSpPr>
        <p:spPr>
          <a:xfrm>
            <a:off x="770798" y="2089343"/>
            <a:ext cx="10653579" cy="2681640"/>
          </a:xfrm>
        </p:spPr>
        <p:txBody>
          <a:bodyPr vert="horz" lIns="91440" tIns="45720" rIns="91440" bIns="45720" rtlCol="0" anchor="t">
            <a:normAutofit fontScale="92500"/>
          </a:bodyPr>
          <a:lstStyle/>
          <a:p>
            <a:r>
              <a:rPr lang="en-US" sz="4800">
                <a:latin typeface="Neue Haas Grotesk Text Pro"/>
              </a:rPr>
              <a:t>For many graduate students, an advisor/mentor is their most significant relationship at the university.</a:t>
            </a:r>
          </a:p>
        </p:txBody>
      </p:sp>
      <p:sp>
        <p:nvSpPr>
          <p:cNvPr id="4" name="Date Placeholder 3">
            <a:extLst>
              <a:ext uri="{FF2B5EF4-FFF2-40B4-BE49-F238E27FC236}">
                <a16:creationId xmlns:a16="http://schemas.microsoft.com/office/drawing/2014/main" id="{4C836201-F7B0-6F23-4F5B-20D841BB1E83}"/>
              </a:ext>
            </a:extLst>
          </p:cNvPr>
          <p:cNvSpPr>
            <a:spLocks noGrp="1"/>
          </p:cNvSpPr>
          <p:nvPr>
            <p:ph type="dt" sz="half" idx="10"/>
          </p:nvPr>
        </p:nvSpPr>
        <p:spPr/>
        <p:txBody>
          <a:bodyPr/>
          <a:lstStyle/>
          <a:p>
            <a:fld id="{9FF53021-12E1-43DD-9B84-22D48CD7F244}" type="datetime1">
              <a:t>10/10/2024</a:t>
            </a:fld>
            <a:endParaRPr lang="en-US"/>
          </a:p>
        </p:txBody>
      </p:sp>
      <p:sp>
        <p:nvSpPr>
          <p:cNvPr id="5" name="Footer Placeholder 4">
            <a:extLst>
              <a:ext uri="{FF2B5EF4-FFF2-40B4-BE49-F238E27FC236}">
                <a16:creationId xmlns:a16="http://schemas.microsoft.com/office/drawing/2014/main" id="{0BE557C9-9D48-AB10-2BD1-FC744CAE1D1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D4B6486-B8B0-5B77-D1D8-E4C20EDF9DEC}"/>
              </a:ext>
            </a:extLst>
          </p:cNvPr>
          <p:cNvSpPr>
            <a:spLocks noGrp="1"/>
          </p:cNvSpPr>
          <p:nvPr>
            <p:ph type="sldNum" sz="quarter" idx="12"/>
          </p:nvPr>
        </p:nvSpPr>
        <p:spPr/>
        <p:txBody>
          <a:bodyPr/>
          <a:lstStyle/>
          <a:p>
            <a:fld id="{CC057153-B650-4DEB-B370-79DDCFDCE934}" type="slidenum">
              <a:rPr lang="en-US" dirty="0"/>
              <a:t>10</a:t>
            </a:fld>
            <a:endParaRPr lang="en-US"/>
          </a:p>
        </p:txBody>
      </p:sp>
    </p:spTree>
    <p:extLst>
      <p:ext uri="{BB962C8B-B14F-4D97-AF65-F5344CB8AC3E}">
        <p14:creationId xmlns:p14="http://schemas.microsoft.com/office/powerpoint/2010/main" val="208234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1CF8-4ABC-B37C-0BB0-1D421DD4BF9E}"/>
              </a:ext>
            </a:extLst>
          </p:cNvPr>
          <p:cNvSpPr>
            <a:spLocks noGrp="1"/>
          </p:cNvSpPr>
          <p:nvPr>
            <p:ph type="title"/>
          </p:nvPr>
        </p:nvSpPr>
        <p:spPr/>
        <p:txBody>
          <a:bodyPr/>
          <a:lstStyle/>
          <a:p>
            <a:pPr algn="ctr"/>
            <a:r>
              <a:rPr lang="en-US" dirty="0"/>
              <a:t>Advisor vs. Mentor            Advisor &amp; Mentor</a:t>
            </a:r>
          </a:p>
        </p:txBody>
      </p:sp>
      <p:sp>
        <p:nvSpPr>
          <p:cNvPr id="7" name="Arrow: Right 6" descr="Arrow pointing right between the text &quot;Advisor vs. Mentor&quot; and &quot;Advisor &amp; Mentor&quot;">
            <a:extLst>
              <a:ext uri="{FF2B5EF4-FFF2-40B4-BE49-F238E27FC236}">
                <a16:creationId xmlns:a16="http://schemas.microsoft.com/office/drawing/2014/main" id="{4E200847-AF27-8F7A-267A-FC19C43B74E4}"/>
              </a:ext>
            </a:extLst>
          </p:cNvPr>
          <p:cNvSpPr/>
          <p:nvPr/>
        </p:nvSpPr>
        <p:spPr>
          <a:xfrm>
            <a:off x="5606142" y="62048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A140FB-A81A-9D4C-1359-80F44798560F}"/>
              </a:ext>
            </a:extLst>
          </p:cNvPr>
          <p:cNvSpPr>
            <a:spLocks noGrp="1"/>
          </p:cNvSpPr>
          <p:nvPr>
            <p:ph idx="1"/>
          </p:nvPr>
        </p:nvSpPr>
        <p:spPr>
          <a:xfrm>
            <a:off x="612647" y="1239391"/>
            <a:ext cx="10394342" cy="5069969"/>
          </a:xfrm>
        </p:spPr>
        <p:txBody>
          <a:bodyPr vert="horz" lIns="91440" tIns="45720" rIns="91440" bIns="45720" rtlCol="0" anchor="t">
            <a:normAutofit fontScale="92500"/>
          </a:bodyPr>
          <a:lstStyle/>
          <a:p>
            <a:r>
              <a:rPr lang="en-US" sz="2600">
                <a:latin typeface="Arial"/>
                <a:cs typeface="Arial"/>
              </a:rPr>
              <a:t>"</a:t>
            </a:r>
            <a:r>
              <a:rPr lang="en-US" sz="2600">
                <a:ea typeface="+mn-lt"/>
                <a:cs typeface="+mn-lt"/>
              </a:rPr>
              <a:t>Each student in a graduate degree program must have a major advisor. Since consistency of direction is important, </a:t>
            </a:r>
            <a:r>
              <a:rPr lang="en-US" sz="2600" u="sng">
                <a:ea typeface="+mn-lt"/>
                <a:cs typeface="+mn-lt"/>
              </a:rPr>
              <a:t>a durable relationship</a:t>
            </a:r>
            <a:r>
              <a:rPr lang="en-US" sz="2600">
                <a:ea typeface="+mn-lt"/>
                <a:cs typeface="+mn-lt"/>
              </a:rPr>
              <a:t> between the student and the major advisor should be formed as early as possible. The major advisor of any master’s or doctoral student is/are responsible for </a:t>
            </a:r>
            <a:r>
              <a:rPr lang="en-US" sz="2600" u="sng">
                <a:ea typeface="+mn-lt"/>
                <a:cs typeface="+mn-lt"/>
              </a:rPr>
              <a:t>coordinating the supervisory work</a:t>
            </a:r>
            <a:r>
              <a:rPr lang="en-US" sz="2600">
                <a:ea typeface="+mn-lt"/>
                <a:cs typeface="+mn-lt"/>
              </a:rPr>
              <a:t> of the advisory committee."</a:t>
            </a:r>
            <a:r>
              <a:rPr lang="en-US" sz="2600" b="1">
                <a:ea typeface="+mn-lt"/>
                <a:cs typeface="+mn-lt"/>
              </a:rPr>
              <a:t> - </a:t>
            </a:r>
            <a:r>
              <a:rPr lang="en-US" sz="2200" b="1">
                <a:ea typeface="+mn-lt"/>
                <a:cs typeface="+mn-lt"/>
              </a:rPr>
              <a:t>2024-2025 UConn Graduate Catalog</a:t>
            </a:r>
            <a:endParaRPr lang="en-US" sz="2200" b="1">
              <a:latin typeface="Arial"/>
              <a:cs typeface="Arial"/>
            </a:endParaRPr>
          </a:p>
          <a:p>
            <a:r>
              <a:rPr lang="en-US" sz="2600">
                <a:latin typeface="Arial"/>
                <a:cs typeface="Arial"/>
              </a:rPr>
              <a:t>“Mentorship is a professional, working </a:t>
            </a:r>
            <a:r>
              <a:rPr lang="en-US" sz="2600" u="sng">
                <a:latin typeface="Arial"/>
                <a:cs typeface="Arial"/>
              </a:rPr>
              <a:t>alliance</a:t>
            </a:r>
            <a:r>
              <a:rPr lang="en-US" sz="2600">
                <a:latin typeface="Arial"/>
                <a:cs typeface="Arial"/>
              </a:rPr>
              <a:t> in which individuals work together over time </a:t>
            </a:r>
            <a:r>
              <a:rPr lang="en-US" sz="2600" u="sng">
                <a:latin typeface="Arial"/>
                <a:cs typeface="Arial"/>
              </a:rPr>
              <a:t>to support personal and professional growth, development, and success</a:t>
            </a:r>
            <a:r>
              <a:rPr lang="en-US" sz="2600">
                <a:latin typeface="Arial"/>
                <a:cs typeface="Arial"/>
              </a:rPr>
              <a:t> of the relational partners through the provision of </a:t>
            </a:r>
            <a:r>
              <a:rPr lang="en-US" sz="2600" u="sng">
                <a:latin typeface="Arial"/>
                <a:cs typeface="Arial"/>
              </a:rPr>
              <a:t>career and psychological</a:t>
            </a:r>
            <a:r>
              <a:rPr lang="en-US" sz="2600">
                <a:latin typeface="Arial"/>
                <a:cs typeface="Arial"/>
              </a:rPr>
              <a:t> approach” </a:t>
            </a:r>
            <a:r>
              <a:rPr lang="en-US" sz="2600" b="1">
                <a:latin typeface="Neue Haas Grotesk Text Pro"/>
                <a:cs typeface="Arial"/>
              </a:rPr>
              <a:t>- </a:t>
            </a:r>
            <a:r>
              <a:rPr lang="en-US" sz="2200" b="1">
                <a:latin typeface="Arial"/>
                <a:cs typeface="Arial"/>
              </a:rPr>
              <a:t>Center for Improvement of Mentored Experiences in Research (CIMER)</a:t>
            </a:r>
            <a:endParaRPr lang="en-US" sz="2200" b="1"/>
          </a:p>
        </p:txBody>
      </p:sp>
      <p:sp>
        <p:nvSpPr>
          <p:cNvPr id="4" name="Date Placeholder 3">
            <a:extLst>
              <a:ext uri="{FF2B5EF4-FFF2-40B4-BE49-F238E27FC236}">
                <a16:creationId xmlns:a16="http://schemas.microsoft.com/office/drawing/2014/main" id="{D1B65CD4-90E1-D1BA-E1BB-FF4F0858D2BA}"/>
              </a:ext>
            </a:extLst>
          </p:cNvPr>
          <p:cNvSpPr>
            <a:spLocks noGrp="1"/>
          </p:cNvSpPr>
          <p:nvPr>
            <p:ph type="dt" sz="half" idx="10"/>
          </p:nvPr>
        </p:nvSpPr>
        <p:spPr/>
        <p:txBody>
          <a:bodyPr/>
          <a:lstStyle/>
          <a:p>
            <a:fld id="{5D6E1C0D-1DD8-48A3-B25D-163E9EF1622C}" type="datetime1">
              <a:rPr/>
              <a:t>10/10/2024</a:t>
            </a:fld>
            <a:endParaRPr lang="en-US"/>
          </a:p>
        </p:txBody>
      </p:sp>
      <p:sp>
        <p:nvSpPr>
          <p:cNvPr id="5" name="Footer Placeholder 4">
            <a:extLst>
              <a:ext uri="{FF2B5EF4-FFF2-40B4-BE49-F238E27FC236}">
                <a16:creationId xmlns:a16="http://schemas.microsoft.com/office/drawing/2014/main" id="{DE821DD9-C908-B366-8B00-270DAB59328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9AE1D69-FED4-974E-702D-7A820D857720}"/>
              </a:ext>
            </a:extLst>
          </p:cNvPr>
          <p:cNvSpPr>
            <a:spLocks noGrp="1"/>
          </p:cNvSpPr>
          <p:nvPr>
            <p:ph type="sldNum" sz="quarter" idx="12"/>
          </p:nvPr>
        </p:nvSpPr>
        <p:spPr/>
        <p:txBody>
          <a:bodyPr/>
          <a:lstStyle/>
          <a:p>
            <a:fld id="{CC057153-B650-4DEB-B370-79DDCFDCE934}" type="slidenum">
              <a:rPr lang="en-US" dirty="0"/>
              <a:t>11</a:t>
            </a:fld>
            <a:endParaRPr lang="en-US"/>
          </a:p>
        </p:txBody>
      </p:sp>
    </p:spTree>
    <p:extLst>
      <p:ext uri="{BB962C8B-B14F-4D97-AF65-F5344CB8AC3E}">
        <p14:creationId xmlns:p14="http://schemas.microsoft.com/office/powerpoint/2010/main" val="118393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4861-8843-3E43-EEC6-2F3E0EFA0D03}"/>
              </a:ext>
            </a:extLst>
          </p:cNvPr>
          <p:cNvSpPr>
            <a:spLocks noGrp="1"/>
          </p:cNvSpPr>
          <p:nvPr>
            <p:ph type="title"/>
          </p:nvPr>
        </p:nvSpPr>
        <p:spPr/>
        <p:txBody>
          <a:bodyPr/>
          <a:lstStyle/>
          <a:p>
            <a:r>
              <a:rPr lang="en-US" dirty="0"/>
              <a:t>Scary Questions – Advisor/Mentor to Graduate Student</a:t>
            </a:r>
          </a:p>
        </p:txBody>
      </p:sp>
      <p:sp>
        <p:nvSpPr>
          <p:cNvPr id="3" name="Content Placeholder 2">
            <a:extLst>
              <a:ext uri="{FF2B5EF4-FFF2-40B4-BE49-F238E27FC236}">
                <a16:creationId xmlns:a16="http://schemas.microsoft.com/office/drawing/2014/main" id="{A8A0CE33-E1EA-CDF6-1EBD-0D96814E55DF}"/>
              </a:ext>
            </a:extLst>
          </p:cNvPr>
          <p:cNvSpPr>
            <a:spLocks noGrp="1"/>
          </p:cNvSpPr>
          <p:nvPr>
            <p:ph sz="half" idx="1"/>
          </p:nvPr>
        </p:nvSpPr>
        <p:spPr/>
        <p:txBody>
          <a:bodyPr vert="horz" lIns="91440" tIns="45720" rIns="91440" bIns="45720" rtlCol="0" anchor="t">
            <a:normAutofit/>
          </a:bodyPr>
          <a:lstStyle/>
          <a:p>
            <a:r>
              <a:rPr lang="en-US" sz="3600" dirty="0"/>
              <a:t>How do you not know this? </a:t>
            </a:r>
          </a:p>
          <a:p>
            <a:endParaRPr lang="en-US" sz="3600" dirty="0"/>
          </a:p>
          <a:p>
            <a:endParaRPr lang="en-US" dirty="0"/>
          </a:p>
        </p:txBody>
      </p:sp>
      <p:pic>
        <p:nvPicPr>
          <p:cNvPr id="5" name="Graphic 4" descr="Angry face outline with solid fill">
            <a:extLst>
              <a:ext uri="{FF2B5EF4-FFF2-40B4-BE49-F238E27FC236}">
                <a16:creationId xmlns:a16="http://schemas.microsoft.com/office/drawing/2014/main" id="{E980C7C1-3477-AECD-F516-F02464AAD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3587" y="2494434"/>
            <a:ext cx="760071" cy="779362"/>
          </a:xfrm>
          <a:prstGeom prst="rect">
            <a:avLst/>
          </a:prstGeom>
        </p:spPr>
      </p:pic>
      <p:pic>
        <p:nvPicPr>
          <p:cNvPr id="4" name="Picture 3" descr="Frustrated old businessman">
            <a:extLst>
              <a:ext uri="{FF2B5EF4-FFF2-40B4-BE49-F238E27FC236}">
                <a16:creationId xmlns:a16="http://schemas.microsoft.com/office/drawing/2014/main" id="{3F077737-D6E7-7BDD-5185-3C65E8498DFF}"/>
              </a:ext>
            </a:extLst>
          </p:cNvPr>
          <p:cNvPicPr>
            <a:picLocks noChangeAspect="1"/>
          </p:cNvPicPr>
          <p:nvPr/>
        </p:nvPicPr>
        <p:blipFill>
          <a:blip r:embed="rId5"/>
          <a:stretch>
            <a:fillRect/>
          </a:stretch>
        </p:blipFill>
        <p:spPr>
          <a:xfrm>
            <a:off x="1002247" y="3429535"/>
            <a:ext cx="3592707" cy="2388708"/>
          </a:xfrm>
          <a:prstGeom prst="rect">
            <a:avLst/>
          </a:prstGeom>
        </p:spPr>
      </p:pic>
      <p:sp>
        <p:nvSpPr>
          <p:cNvPr id="7" name="Content Placeholder 6">
            <a:extLst>
              <a:ext uri="{FF2B5EF4-FFF2-40B4-BE49-F238E27FC236}">
                <a16:creationId xmlns:a16="http://schemas.microsoft.com/office/drawing/2014/main" id="{13B0BFAA-D505-D9EA-BCB4-FD40C909001A}"/>
              </a:ext>
            </a:extLst>
          </p:cNvPr>
          <p:cNvSpPr>
            <a:spLocks noGrp="1"/>
          </p:cNvSpPr>
          <p:nvPr>
            <p:ph sz="half" idx="2"/>
          </p:nvPr>
        </p:nvSpPr>
        <p:spPr>
          <a:xfrm>
            <a:off x="6249365" y="1111853"/>
            <a:ext cx="5181600" cy="4351338"/>
          </a:xfrm>
        </p:spPr>
        <p:txBody>
          <a:bodyPr vert="horz" lIns="91440" tIns="45720" rIns="91440" bIns="45720" rtlCol="0" anchor="t">
            <a:noAutofit/>
          </a:bodyPr>
          <a:lstStyle/>
          <a:p>
            <a:pPr marL="0" indent="0">
              <a:buNone/>
            </a:pPr>
            <a:r>
              <a:rPr lang="en-US" sz="3200"/>
              <a:t>If you want to ask, "How do you not know this?"</a:t>
            </a:r>
            <a:endParaRPr lang="en-US" sz="3200">
              <a:latin typeface="Neue Haas Grotesk Text Pro"/>
              <a:ea typeface="Calibri"/>
              <a:cs typeface="Calibri"/>
            </a:endParaRPr>
          </a:p>
          <a:p>
            <a:r>
              <a:rPr lang="en-US" sz="1800">
                <a:latin typeface="Calibri"/>
                <a:ea typeface="Calibri"/>
                <a:cs typeface="Calibri"/>
              </a:rPr>
              <a:t>Recognize what you as the advisor/mentor might be feeling.</a:t>
            </a:r>
          </a:p>
          <a:p>
            <a:r>
              <a:rPr lang="en-US" sz="1800">
                <a:latin typeface="Calibri"/>
                <a:ea typeface="Calibri"/>
                <a:cs typeface="Calibri"/>
              </a:rPr>
              <a:t>Seriously consider what the student could be feeling.</a:t>
            </a:r>
          </a:p>
          <a:p>
            <a:r>
              <a:rPr lang="en-US" sz="1800">
                <a:latin typeface="Calibri"/>
                <a:ea typeface="Calibri"/>
                <a:cs typeface="Calibri"/>
              </a:rPr>
              <a:t>Think about what question would be </a:t>
            </a:r>
            <a:r>
              <a:rPr lang="en-US" sz="1800" b="1">
                <a:latin typeface="Calibri"/>
                <a:ea typeface="Calibri"/>
                <a:cs typeface="Calibri"/>
              </a:rPr>
              <a:t>more appropriate </a:t>
            </a:r>
            <a:r>
              <a:rPr lang="en-US" sz="1800">
                <a:latin typeface="Calibri"/>
                <a:ea typeface="Calibri"/>
                <a:cs typeface="Calibri"/>
              </a:rPr>
              <a:t>to ask? </a:t>
            </a:r>
          </a:p>
          <a:p>
            <a:pPr lvl="1">
              <a:buFont typeface="Courier New" panose="020B0604020202020204" pitchFamily="34" charset="0"/>
              <a:buChar char="o"/>
            </a:pPr>
            <a:r>
              <a:rPr lang="en-US" sz="1600">
                <a:latin typeface="Calibri"/>
                <a:ea typeface="Calibri"/>
                <a:cs typeface="Calibri"/>
              </a:rPr>
              <a:t>Examples, Is this new material for you? How can I help you better grasp this concept? Would you like additional material to review for this concept, technique?</a:t>
            </a:r>
          </a:p>
          <a:p>
            <a:r>
              <a:rPr lang="en-US" sz="1700">
                <a:latin typeface="Calibri"/>
                <a:ea typeface="Calibri"/>
                <a:cs typeface="Calibri"/>
              </a:rPr>
              <a:t>What resources COULD the student need or benefit from connecting with?</a:t>
            </a:r>
            <a:endParaRPr lang="en-US" sz="1700"/>
          </a:p>
        </p:txBody>
      </p:sp>
    </p:spTree>
    <p:extLst>
      <p:ext uri="{BB962C8B-B14F-4D97-AF65-F5344CB8AC3E}">
        <p14:creationId xmlns:p14="http://schemas.microsoft.com/office/powerpoint/2010/main" val="1127783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0FA4-9F18-20C2-5683-4061B6EC77E6}"/>
              </a:ext>
            </a:extLst>
          </p:cNvPr>
          <p:cNvSpPr>
            <a:spLocks noGrp="1"/>
          </p:cNvSpPr>
          <p:nvPr>
            <p:ph type="title"/>
          </p:nvPr>
        </p:nvSpPr>
        <p:spPr/>
        <p:txBody>
          <a:bodyPr anchor="t">
            <a:normAutofit/>
          </a:bodyPr>
          <a:lstStyle/>
          <a:p>
            <a:r>
              <a:rPr lang="en-US" dirty="0"/>
              <a:t>Scary Questions – Advisor/Mentor to Graduate Student</a:t>
            </a:r>
          </a:p>
        </p:txBody>
      </p:sp>
      <p:sp>
        <p:nvSpPr>
          <p:cNvPr id="3" name="Content Placeholder 2">
            <a:extLst>
              <a:ext uri="{FF2B5EF4-FFF2-40B4-BE49-F238E27FC236}">
                <a16:creationId xmlns:a16="http://schemas.microsoft.com/office/drawing/2014/main" id="{699D6349-7C1D-6F77-286B-7F6531B4B728}"/>
              </a:ext>
            </a:extLst>
          </p:cNvPr>
          <p:cNvSpPr>
            <a:spLocks noGrp="1"/>
          </p:cNvSpPr>
          <p:nvPr>
            <p:ph sz="half" idx="1"/>
          </p:nvPr>
        </p:nvSpPr>
        <p:spPr/>
        <p:txBody>
          <a:bodyPr vert="horz" lIns="91440" tIns="45720" rIns="91440" bIns="45720" rtlCol="0" anchor="t">
            <a:normAutofit fontScale="77500" lnSpcReduction="20000"/>
          </a:bodyPr>
          <a:lstStyle/>
          <a:p>
            <a:pPr marL="0" indent="0">
              <a:buNone/>
            </a:pPr>
            <a:r>
              <a:rPr lang="en-US" sz="3600">
                <a:latin typeface="Neue Haas Grotesk Text Pro"/>
                <a:ea typeface="Calibri"/>
                <a:cs typeface="Calibri"/>
              </a:rPr>
              <a:t>Where did you learn that from?</a:t>
            </a:r>
            <a:r>
              <a:rPr lang="en-US" sz="3200">
                <a:latin typeface="Calibri"/>
                <a:ea typeface="Calibri"/>
                <a:cs typeface="Calibri"/>
              </a:rPr>
              <a:t> </a:t>
            </a:r>
          </a:p>
          <a:p>
            <a:pPr marL="0" indent="0">
              <a:buNone/>
            </a:pPr>
            <a:endParaRPr lang="en-US"/>
          </a:p>
          <a:p>
            <a:endParaRPr lang="en-US"/>
          </a:p>
        </p:txBody>
      </p:sp>
      <p:pic>
        <p:nvPicPr>
          <p:cNvPr id="5" name="Graphic 4" descr="Surprised face outline with solid fill">
            <a:extLst>
              <a:ext uri="{FF2B5EF4-FFF2-40B4-BE49-F238E27FC236}">
                <a16:creationId xmlns:a16="http://schemas.microsoft.com/office/drawing/2014/main" id="{708C1253-74F3-E7C8-A196-A95364580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3559" y="2296610"/>
            <a:ext cx="914400" cy="914400"/>
          </a:xfrm>
          <a:prstGeom prst="rect">
            <a:avLst/>
          </a:prstGeom>
        </p:spPr>
      </p:pic>
      <p:pic>
        <p:nvPicPr>
          <p:cNvPr id="6" name="Picture 5" descr="Doubtful man in pink background">
            <a:extLst>
              <a:ext uri="{FF2B5EF4-FFF2-40B4-BE49-F238E27FC236}">
                <a16:creationId xmlns:a16="http://schemas.microsoft.com/office/drawing/2014/main" id="{1556921B-9351-0D4C-7C6D-AE9B838523EF}"/>
              </a:ext>
            </a:extLst>
          </p:cNvPr>
          <p:cNvPicPr>
            <a:picLocks noChangeAspect="1"/>
          </p:cNvPicPr>
          <p:nvPr/>
        </p:nvPicPr>
        <p:blipFill>
          <a:blip r:embed="rId4"/>
          <a:stretch>
            <a:fillRect/>
          </a:stretch>
        </p:blipFill>
        <p:spPr>
          <a:xfrm>
            <a:off x="617316" y="3216797"/>
            <a:ext cx="4166887" cy="2826152"/>
          </a:xfrm>
          <a:prstGeom prst="rect">
            <a:avLst/>
          </a:prstGeom>
        </p:spPr>
      </p:pic>
      <p:sp>
        <p:nvSpPr>
          <p:cNvPr id="4" name="Content Placeholder 3">
            <a:extLst>
              <a:ext uri="{FF2B5EF4-FFF2-40B4-BE49-F238E27FC236}">
                <a16:creationId xmlns:a16="http://schemas.microsoft.com/office/drawing/2014/main" id="{0AB7DEB6-62FE-AD92-3898-DE4802E6B875}"/>
              </a:ext>
            </a:extLst>
          </p:cNvPr>
          <p:cNvSpPr>
            <a:spLocks noGrp="1"/>
          </p:cNvSpPr>
          <p:nvPr>
            <p:ph sz="half" idx="2"/>
          </p:nvPr>
        </p:nvSpPr>
        <p:spPr>
          <a:xfrm>
            <a:off x="6115757" y="1275292"/>
            <a:ext cx="5238043" cy="5385557"/>
          </a:xfrm>
        </p:spPr>
        <p:txBody>
          <a:bodyPr vert="horz" lIns="91440" tIns="45720" rIns="91440" bIns="45720" rtlCol="0" anchor="t">
            <a:normAutofit fontScale="77500" lnSpcReduction="20000"/>
          </a:bodyPr>
          <a:lstStyle/>
          <a:p>
            <a:pPr marL="0" indent="0">
              <a:buNone/>
            </a:pPr>
            <a:r>
              <a:rPr lang="en-US" sz="3200"/>
              <a:t>If you want to ask, "Where did you learn that from?"</a:t>
            </a:r>
            <a:endParaRPr lang="en-US"/>
          </a:p>
          <a:p>
            <a:r>
              <a:rPr lang="en-US" sz="2100">
                <a:latin typeface="Calibri"/>
                <a:ea typeface="Calibri"/>
                <a:cs typeface="Calibri"/>
              </a:rPr>
              <a:t>Recognize what you as the advisor/mentor might be feeling.</a:t>
            </a:r>
          </a:p>
          <a:p>
            <a:pPr lvl="1">
              <a:buFont typeface="Courier New" panose="020B0604020202020204" pitchFamily="34" charset="0"/>
              <a:buChar char="o"/>
            </a:pPr>
            <a:r>
              <a:rPr lang="en-US" sz="1900">
                <a:latin typeface="Calibri"/>
                <a:ea typeface="Calibri"/>
                <a:cs typeface="Calibri"/>
              </a:rPr>
              <a:t>Frustration, disappointment, confusion</a:t>
            </a:r>
          </a:p>
          <a:p>
            <a:r>
              <a:rPr lang="en-US" sz="2100">
                <a:latin typeface="Calibri"/>
                <a:ea typeface="Calibri"/>
                <a:cs typeface="Calibri"/>
              </a:rPr>
              <a:t>Seriously consider what the student could be feeling.</a:t>
            </a:r>
          </a:p>
          <a:p>
            <a:pPr lvl="1">
              <a:buFont typeface="Courier New" panose="020B0604020202020204" pitchFamily="34" charset="0"/>
              <a:buChar char="o"/>
            </a:pPr>
            <a:r>
              <a:rPr lang="en-US" sz="1900">
                <a:latin typeface="Calibri"/>
                <a:ea typeface="Calibri"/>
                <a:cs typeface="Calibri"/>
              </a:rPr>
              <a:t>Inadequate, imposter syndrome</a:t>
            </a:r>
          </a:p>
          <a:p>
            <a:r>
              <a:rPr lang="en-US" sz="2100">
                <a:latin typeface="Calibri"/>
                <a:ea typeface="Calibri"/>
                <a:cs typeface="Calibri"/>
              </a:rPr>
              <a:t>Think about what question would be </a:t>
            </a:r>
            <a:r>
              <a:rPr lang="en-US" sz="2100" b="1">
                <a:latin typeface="Calibri"/>
                <a:ea typeface="Calibri"/>
                <a:cs typeface="Calibri"/>
              </a:rPr>
              <a:t>more appropriate </a:t>
            </a:r>
            <a:r>
              <a:rPr lang="en-US" sz="2100">
                <a:latin typeface="Calibri"/>
                <a:ea typeface="Calibri"/>
                <a:cs typeface="Calibri"/>
              </a:rPr>
              <a:t>to ask? </a:t>
            </a:r>
          </a:p>
          <a:p>
            <a:pPr lvl="1">
              <a:buFont typeface="Courier New" panose="020B0604020202020204" pitchFamily="34" charset="0"/>
              <a:buChar char="o"/>
            </a:pPr>
            <a:r>
              <a:rPr lang="en-US" sz="1900">
                <a:latin typeface="Calibri"/>
                <a:ea typeface="Calibri"/>
                <a:cs typeface="Calibri"/>
              </a:rPr>
              <a:t>Example: Based on your experiences, how has this technique proven beneficial to utilize?</a:t>
            </a:r>
          </a:p>
          <a:p>
            <a:r>
              <a:rPr lang="en-US" sz="2100">
                <a:latin typeface="Calibri"/>
                <a:ea typeface="Calibri"/>
                <a:cs typeface="Calibri"/>
              </a:rPr>
              <a:t>What resources COULD the student need or benefit from connecting with?</a:t>
            </a:r>
          </a:p>
          <a:p>
            <a:pPr lvl="1">
              <a:buFont typeface="Courier New" panose="020B0604020202020204" pitchFamily="34" charset="0"/>
              <a:buChar char="o"/>
            </a:pPr>
            <a:r>
              <a:rPr lang="en-US" sz="1900">
                <a:latin typeface="Calibri"/>
                <a:cs typeface="Calibri"/>
              </a:rPr>
              <a:t>Other more senior graduate students. </a:t>
            </a:r>
            <a:endParaRPr lang="en-US" sz="1900">
              <a:latin typeface="Calibri"/>
              <a:ea typeface="Calibri"/>
              <a:cs typeface="Calibri"/>
            </a:endParaRPr>
          </a:p>
          <a:p>
            <a:pPr lvl="1">
              <a:buFont typeface="Courier New" panose="020B0604020202020204" pitchFamily="34" charset="0"/>
              <a:buChar char="o"/>
            </a:pPr>
            <a:r>
              <a:rPr lang="en-US" sz="1900">
                <a:latin typeface="Calibri"/>
                <a:cs typeface="Calibri"/>
              </a:rPr>
              <a:t>Postdocs</a:t>
            </a:r>
            <a:endParaRPr lang="en-US" sz="1900">
              <a:latin typeface="Calibri"/>
              <a:ea typeface="Calibri"/>
              <a:cs typeface="Calibri"/>
            </a:endParaRPr>
          </a:p>
          <a:p>
            <a:endParaRPr lang="en-US"/>
          </a:p>
        </p:txBody>
      </p:sp>
      <p:sp>
        <p:nvSpPr>
          <p:cNvPr id="8" name="Date Placeholder 3">
            <a:extLst>
              <a:ext uri="{FF2B5EF4-FFF2-40B4-BE49-F238E27FC236}">
                <a16:creationId xmlns:a16="http://schemas.microsoft.com/office/drawing/2014/main" id="{30BD5BA9-8E33-7E1A-DA30-0357DD9BE822}"/>
              </a:ext>
            </a:extLst>
          </p:cNvPr>
          <p:cNvSpPr>
            <a:spLocks noGrp="1"/>
          </p:cNvSpPr>
          <p:nvPr>
            <p:ph type="dt" sz="half" idx="10"/>
          </p:nvPr>
        </p:nvSpPr>
        <p:spPr/>
        <p:txBody>
          <a:bodyPr anchor="ctr">
            <a:normAutofit/>
          </a:bodyPr>
          <a:lstStyle/>
          <a:p>
            <a:pPr>
              <a:spcAft>
                <a:spcPts val="600"/>
              </a:spcAft>
            </a:pPr>
            <a:fld id="{FED063EE-9839-4F2F-86EE-BDE7A0DE0096}" type="datetime1">
              <a:rPr lang="en-US"/>
              <a:pPr>
                <a:spcAft>
                  <a:spcPts val="600"/>
                </a:spcAft>
              </a:pPr>
              <a:t>10/10/2024</a:t>
            </a:fld>
            <a:endParaRPr lang="en-US"/>
          </a:p>
        </p:txBody>
      </p:sp>
      <p:sp>
        <p:nvSpPr>
          <p:cNvPr id="10" name="Footer Placeholder 4">
            <a:extLst>
              <a:ext uri="{FF2B5EF4-FFF2-40B4-BE49-F238E27FC236}">
                <a16:creationId xmlns:a16="http://schemas.microsoft.com/office/drawing/2014/main" id="{F3206B61-E7E4-6F89-7332-B8589C72AD79}"/>
              </a:ext>
            </a:extLst>
          </p:cNvPr>
          <p:cNvSpPr>
            <a:spLocks noGrp="1"/>
          </p:cNvSpPr>
          <p:nvPr>
            <p:ph type="ftr" sz="quarter" idx="11"/>
          </p:nvPr>
        </p:nvSpPr>
        <p:spPr/>
        <p:txBody>
          <a:bodyPr anchor="ctr">
            <a:normAutofit/>
          </a:bodyPr>
          <a:lstStyle/>
          <a:p>
            <a:pPr>
              <a:lnSpc>
                <a:spcPct val="90000"/>
              </a:lnSpc>
              <a:spcAft>
                <a:spcPts val="600"/>
              </a:spcAft>
            </a:pPr>
            <a:r>
              <a:rPr lang="en-US" sz="700"/>
              <a:t>
              </a:t>
            </a:r>
          </a:p>
        </p:txBody>
      </p:sp>
      <p:sp>
        <p:nvSpPr>
          <p:cNvPr id="12" name="Slide Number Placeholder 5">
            <a:extLst>
              <a:ext uri="{FF2B5EF4-FFF2-40B4-BE49-F238E27FC236}">
                <a16:creationId xmlns:a16="http://schemas.microsoft.com/office/drawing/2014/main" id="{ED173E36-7D11-877C-FB28-5FD493FC18D5}"/>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13</a:t>
            </a:fld>
            <a:endParaRPr lang="en-US"/>
          </a:p>
        </p:txBody>
      </p:sp>
    </p:spTree>
    <p:extLst>
      <p:ext uri="{BB962C8B-B14F-4D97-AF65-F5344CB8AC3E}">
        <p14:creationId xmlns:p14="http://schemas.microsoft.com/office/powerpoint/2010/main" val="3440655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0FA4-9F18-20C2-5683-4061B6EC77E6}"/>
              </a:ext>
            </a:extLst>
          </p:cNvPr>
          <p:cNvSpPr>
            <a:spLocks noGrp="1"/>
          </p:cNvSpPr>
          <p:nvPr>
            <p:ph type="title"/>
          </p:nvPr>
        </p:nvSpPr>
        <p:spPr/>
        <p:txBody>
          <a:bodyPr anchor="t">
            <a:normAutofit/>
          </a:bodyPr>
          <a:lstStyle/>
          <a:p>
            <a:r>
              <a:rPr lang="en-US" dirty="0"/>
              <a:t>Scary Questions – Advisor/Mentor to Graduate Student</a:t>
            </a:r>
          </a:p>
        </p:txBody>
      </p:sp>
      <p:sp>
        <p:nvSpPr>
          <p:cNvPr id="3" name="Content Placeholder 2">
            <a:extLst>
              <a:ext uri="{FF2B5EF4-FFF2-40B4-BE49-F238E27FC236}">
                <a16:creationId xmlns:a16="http://schemas.microsoft.com/office/drawing/2014/main" id="{699D6349-7C1D-6F77-286B-7F6531B4B728}"/>
              </a:ext>
            </a:extLst>
          </p:cNvPr>
          <p:cNvSpPr>
            <a:spLocks noGrp="1"/>
          </p:cNvSpPr>
          <p:nvPr>
            <p:ph sz="half" idx="1"/>
          </p:nvPr>
        </p:nvSpPr>
        <p:spPr/>
        <p:txBody>
          <a:bodyPr vert="horz" lIns="91440" tIns="45720" rIns="91440" bIns="45720" rtlCol="0" anchor="t">
            <a:normAutofit/>
          </a:bodyPr>
          <a:lstStyle/>
          <a:p>
            <a:pPr marL="0" indent="0">
              <a:buNone/>
            </a:pPr>
            <a:r>
              <a:rPr lang="en-US" sz="3600"/>
              <a:t>Where are you on MY project?</a:t>
            </a:r>
            <a:r>
              <a:rPr lang="en-US" sz="2800"/>
              <a:t> </a:t>
            </a:r>
            <a:endParaRPr lang="en-US" sz="2800">
              <a:latin typeface="Calibri"/>
              <a:ea typeface="Calibri"/>
              <a:cs typeface="Calibri"/>
            </a:endParaRPr>
          </a:p>
          <a:p>
            <a:pPr marL="0" indent="0">
              <a:buNone/>
            </a:pPr>
            <a:endParaRPr lang="en-US" sz="1100">
              <a:latin typeface="Calibri"/>
              <a:ea typeface="Calibri"/>
              <a:cs typeface="Calibri"/>
            </a:endParaRPr>
          </a:p>
          <a:p>
            <a:pPr marL="0" indent="0">
              <a:buNone/>
            </a:pPr>
            <a:endParaRPr lang="en-US"/>
          </a:p>
          <a:p>
            <a:endParaRPr lang="en-US"/>
          </a:p>
        </p:txBody>
      </p:sp>
      <p:pic>
        <p:nvPicPr>
          <p:cNvPr id="6" name="Graphic 5" descr="Monster outline">
            <a:extLst>
              <a:ext uri="{FF2B5EF4-FFF2-40B4-BE49-F238E27FC236}">
                <a16:creationId xmlns:a16="http://schemas.microsoft.com/office/drawing/2014/main" id="{6A0D2FE7-368C-D314-951B-CA0F4EED44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7965" y="2286965"/>
            <a:ext cx="664394" cy="664394"/>
          </a:xfrm>
          <a:prstGeom prst="rect">
            <a:avLst/>
          </a:prstGeom>
        </p:spPr>
      </p:pic>
      <p:pic>
        <p:nvPicPr>
          <p:cNvPr id="5" name="Picture 4" descr="Alarm clocks with mouths">
            <a:extLst>
              <a:ext uri="{FF2B5EF4-FFF2-40B4-BE49-F238E27FC236}">
                <a16:creationId xmlns:a16="http://schemas.microsoft.com/office/drawing/2014/main" id="{2B97CDC8-DAFB-2BC9-DA24-F2FC190E1545}"/>
              </a:ext>
            </a:extLst>
          </p:cNvPr>
          <p:cNvPicPr>
            <a:picLocks noChangeAspect="1"/>
          </p:cNvPicPr>
          <p:nvPr/>
        </p:nvPicPr>
        <p:blipFill>
          <a:blip r:embed="rId4"/>
          <a:stretch>
            <a:fillRect/>
          </a:stretch>
        </p:blipFill>
        <p:spPr>
          <a:xfrm>
            <a:off x="704127" y="3038205"/>
            <a:ext cx="4668456" cy="3135107"/>
          </a:xfrm>
          <a:prstGeom prst="rect">
            <a:avLst/>
          </a:prstGeom>
        </p:spPr>
      </p:pic>
      <p:sp>
        <p:nvSpPr>
          <p:cNvPr id="4" name="Content Placeholder 3">
            <a:extLst>
              <a:ext uri="{FF2B5EF4-FFF2-40B4-BE49-F238E27FC236}">
                <a16:creationId xmlns:a16="http://schemas.microsoft.com/office/drawing/2014/main" id="{E4D0F547-5D57-047C-8557-A928DCF70488}"/>
              </a:ext>
            </a:extLst>
          </p:cNvPr>
          <p:cNvSpPr>
            <a:spLocks noGrp="1"/>
          </p:cNvSpPr>
          <p:nvPr>
            <p:ph sz="half" idx="2"/>
          </p:nvPr>
        </p:nvSpPr>
        <p:spPr>
          <a:xfrm>
            <a:off x="6442587" y="1112786"/>
            <a:ext cx="5181600" cy="4814325"/>
          </a:xfrm>
        </p:spPr>
        <p:txBody>
          <a:bodyPr vert="horz" lIns="91440" tIns="45720" rIns="91440" bIns="45720" rtlCol="0" anchor="t">
            <a:noAutofit/>
          </a:bodyPr>
          <a:lstStyle/>
          <a:p>
            <a:pPr marL="0" indent="0">
              <a:buNone/>
            </a:pPr>
            <a:r>
              <a:rPr lang="en-US"/>
              <a:t>If you want to ask, "Where are you on MY project?"</a:t>
            </a:r>
          </a:p>
          <a:p>
            <a:pPr>
              <a:lnSpc>
                <a:spcPct val="100000"/>
              </a:lnSpc>
            </a:pPr>
            <a:r>
              <a:rPr lang="en-US">
                <a:latin typeface="Calibri"/>
                <a:ea typeface="Calibri"/>
                <a:cs typeface="Calibri"/>
              </a:rPr>
              <a:t>What could you, as the advisor/mentor be feeling?</a:t>
            </a:r>
          </a:p>
          <a:p>
            <a:pPr lvl="1">
              <a:lnSpc>
                <a:spcPct val="100000"/>
              </a:lnSpc>
              <a:buFont typeface="Courier New" panose="020B0604020202020204" pitchFamily="34" charset="0"/>
              <a:buChar char="o"/>
            </a:pPr>
            <a:r>
              <a:rPr lang="en-US" sz="2000">
                <a:latin typeface="Calibri"/>
                <a:ea typeface="Calibri"/>
                <a:cs typeface="Calibri"/>
              </a:rPr>
              <a:t>Pressure of your own deadlines</a:t>
            </a:r>
          </a:p>
          <a:p>
            <a:pPr lvl="1">
              <a:lnSpc>
                <a:spcPct val="100000"/>
              </a:lnSpc>
              <a:buFont typeface="Courier New" panose="020B0604020202020204" pitchFamily="34" charset="0"/>
              <a:buChar char="o"/>
            </a:pPr>
            <a:r>
              <a:rPr lang="en-US" sz="2000">
                <a:latin typeface="Calibri"/>
                <a:ea typeface="Calibri"/>
                <a:cs typeface="Calibri"/>
              </a:rPr>
              <a:t>Frustration about slow progress</a:t>
            </a:r>
          </a:p>
          <a:p>
            <a:pPr>
              <a:lnSpc>
                <a:spcPct val="100000"/>
              </a:lnSpc>
            </a:pPr>
            <a:r>
              <a:rPr lang="en-US">
                <a:latin typeface="Calibri"/>
                <a:ea typeface="Calibri"/>
                <a:cs typeface="Calibri"/>
              </a:rPr>
              <a:t>What could the student be feeling if asked this question?</a:t>
            </a:r>
          </a:p>
          <a:p>
            <a:pPr lvl="1">
              <a:lnSpc>
                <a:spcPct val="100000"/>
              </a:lnSpc>
              <a:buFont typeface="Courier New" panose="020B0604020202020204" pitchFamily="34" charset="0"/>
              <a:buChar char="o"/>
            </a:pPr>
            <a:r>
              <a:rPr lang="en-US" sz="2000">
                <a:latin typeface="Calibri"/>
                <a:ea typeface="Calibri"/>
                <a:cs typeface="Calibri"/>
              </a:rPr>
              <a:t>Like a failure or fraud</a:t>
            </a:r>
          </a:p>
          <a:p>
            <a:pPr lvl="1">
              <a:lnSpc>
                <a:spcPct val="100000"/>
              </a:lnSpc>
              <a:buFont typeface="Courier New" panose="020B0604020202020204" pitchFamily="34" charset="0"/>
              <a:buChar char="o"/>
            </a:pPr>
            <a:r>
              <a:rPr lang="en-US" sz="2000">
                <a:latin typeface="Calibri"/>
                <a:ea typeface="Calibri"/>
                <a:cs typeface="Calibri"/>
              </a:rPr>
              <a:t>That their lives matter less than the progress of their advisor/mentor's career.</a:t>
            </a:r>
          </a:p>
          <a:p>
            <a:pPr>
              <a:lnSpc>
                <a:spcPct val="100000"/>
              </a:lnSpc>
            </a:pPr>
            <a:r>
              <a:rPr lang="en-US">
                <a:latin typeface="Calibri"/>
                <a:ea typeface="Calibri"/>
                <a:cs typeface="Calibri"/>
              </a:rPr>
              <a:t>Think about what question would be </a:t>
            </a:r>
            <a:r>
              <a:rPr lang="en-US" b="1">
                <a:latin typeface="Calibri"/>
                <a:ea typeface="Calibri"/>
                <a:cs typeface="Calibri"/>
              </a:rPr>
              <a:t>more appropriate </a:t>
            </a:r>
            <a:r>
              <a:rPr lang="en-US">
                <a:latin typeface="Calibri"/>
                <a:ea typeface="Calibri"/>
                <a:cs typeface="Calibri"/>
              </a:rPr>
              <a:t>to ask? </a:t>
            </a:r>
          </a:p>
          <a:p>
            <a:pPr>
              <a:lnSpc>
                <a:spcPct val="100000"/>
              </a:lnSpc>
            </a:pPr>
            <a:r>
              <a:rPr lang="en-US">
                <a:latin typeface="Calibri"/>
                <a:ea typeface="Calibri"/>
                <a:cs typeface="Calibri"/>
              </a:rPr>
              <a:t>What resources COULD the student need or benefit from taking advantage of?</a:t>
            </a:r>
            <a:endParaRPr lang="en-US"/>
          </a:p>
        </p:txBody>
      </p:sp>
      <p:sp>
        <p:nvSpPr>
          <p:cNvPr id="8" name="Date Placeholder 3">
            <a:extLst>
              <a:ext uri="{FF2B5EF4-FFF2-40B4-BE49-F238E27FC236}">
                <a16:creationId xmlns:a16="http://schemas.microsoft.com/office/drawing/2014/main" id="{30BD5BA9-8E33-7E1A-DA30-0357DD9BE822}"/>
              </a:ext>
            </a:extLst>
          </p:cNvPr>
          <p:cNvSpPr>
            <a:spLocks noGrp="1"/>
          </p:cNvSpPr>
          <p:nvPr>
            <p:ph type="dt" sz="half" idx="10"/>
          </p:nvPr>
        </p:nvSpPr>
        <p:spPr/>
        <p:txBody>
          <a:bodyPr anchor="ctr">
            <a:normAutofit/>
          </a:bodyPr>
          <a:lstStyle/>
          <a:p>
            <a:pPr>
              <a:spcAft>
                <a:spcPts val="600"/>
              </a:spcAft>
            </a:pPr>
            <a:fld id="{FED063EE-9839-4F2F-86EE-BDE7A0DE0096}" type="datetime1">
              <a:rPr lang="en-US"/>
              <a:pPr>
                <a:spcAft>
                  <a:spcPts val="600"/>
                </a:spcAft>
              </a:pPr>
              <a:t>10/10/2024</a:t>
            </a:fld>
            <a:endParaRPr lang="en-US"/>
          </a:p>
        </p:txBody>
      </p:sp>
      <p:sp>
        <p:nvSpPr>
          <p:cNvPr id="10" name="Footer Placeholder 4">
            <a:extLst>
              <a:ext uri="{FF2B5EF4-FFF2-40B4-BE49-F238E27FC236}">
                <a16:creationId xmlns:a16="http://schemas.microsoft.com/office/drawing/2014/main" id="{F3206B61-E7E4-6F89-7332-B8589C72AD79}"/>
              </a:ext>
            </a:extLst>
          </p:cNvPr>
          <p:cNvSpPr>
            <a:spLocks noGrp="1"/>
          </p:cNvSpPr>
          <p:nvPr>
            <p:ph type="ftr" sz="quarter" idx="11"/>
          </p:nvPr>
        </p:nvSpPr>
        <p:spPr/>
        <p:txBody>
          <a:bodyPr anchor="ctr">
            <a:normAutofit/>
          </a:bodyPr>
          <a:lstStyle/>
          <a:p>
            <a:pPr>
              <a:lnSpc>
                <a:spcPct val="90000"/>
              </a:lnSpc>
              <a:spcAft>
                <a:spcPts val="600"/>
              </a:spcAft>
            </a:pPr>
            <a:r>
              <a:rPr lang="en-US" sz="700"/>
              <a:t>
              </a:t>
            </a:r>
          </a:p>
        </p:txBody>
      </p:sp>
      <p:sp>
        <p:nvSpPr>
          <p:cNvPr id="12" name="Slide Number Placeholder 5">
            <a:extLst>
              <a:ext uri="{FF2B5EF4-FFF2-40B4-BE49-F238E27FC236}">
                <a16:creationId xmlns:a16="http://schemas.microsoft.com/office/drawing/2014/main" id="{ED173E36-7D11-877C-FB28-5FD493FC18D5}"/>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14</a:t>
            </a:fld>
            <a:endParaRPr lang="en-US"/>
          </a:p>
        </p:txBody>
      </p:sp>
    </p:spTree>
    <p:extLst>
      <p:ext uri="{BB962C8B-B14F-4D97-AF65-F5344CB8AC3E}">
        <p14:creationId xmlns:p14="http://schemas.microsoft.com/office/powerpoint/2010/main" val="140833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20915-5895-CD42-FC48-3FDB64F3E8A2}"/>
              </a:ext>
            </a:extLst>
          </p:cNvPr>
          <p:cNvSpPr>
            <a:spLocks noGrp="1"/>
          </p:cNvSpPr>
          <p:nvPr>
            <p:ph type="title"/>
          </p:nvPr>
        </p:nvSpPr>
        <p:spPr/>
        <p:txBody>
          <a:bodyPr/>
          <a:lstStyle/>
          <a:p>
            <a:r>
              <a:rPr lang="en-US" dirty="0"/>
              <a:t>Scary Questions – Advisor/Mentor to Graduate Student</a:t>
            </a:r>
          </a:p>
        </p:txBody>
      </p:sp>
      <p:sp>
        <p:nvSpPr>
          <p:cNvPr id="3" name="Content Placeholder 2">
            <a:extLst>
              <a:ext uri="{FF2B5EF4-FFF2-40B4-BE49-F238E27FC236}">
                <a16:creationId xmlns:a16="http://schemas.microsoft.com/office/drawing/2014/main" id="{6B837EA7-DACF-7A73-FBC5-19267CDFE347}"/>
              </a:ext>
            </a:extLst>
          </p:cNvPr>
          <p:cNvSpPr>
            <a:spLocks noGrp="1"/>
          </p:cNvSpPr>
          <p:nvPr>
            <p:ph sz="half" idx="1"/>
          </p:nvPr>
        </p:nvSpPr>
        <p:spPr/>
        <p:txBody>
          <a:bodyPr vert="horz" lIns="91440" tIns="45720" rIns="91440" bIns="45720" rtlCol="0" anchor="t">
            <a:normAutofit/>
          </a:bodyPr>
          <a:lstStyle/>
          <a:p>
            <a:pPr marL="0" indent="0">
              <a:buNone/>
            </a:pPr>
            <a:r>
              <a:rPr lang="en-US" sz="3600"/>
              <a:t>Why aren't you further along?</a:t>
            </a:r>
            <a:r>
              <a:rPr lang="en-US" sz="3200"/>
              <a:t> </a:t>
            </a:r>
          </a:p>
          <a:p>
            <a:pPr marL="0" indent="0">
              <a:buNone/>
            </a:pPr>
            <a:endParaRPr lang="en-US" sz="3200"/>
          </a:p>
          <a:p>
            <a:endParaRPr lang="en-US"/>
          </a:p>
        </p:txBody>
      </p:sp>
      <p:pic>
        <p:nvPicPr>
          <p:cNvPr id="5" name="Graphic 4" descr="Jack-O-Lantern with solid fill">
            <a:extLst>
              <a:ext uri="{FF2B5EF4-FFF2-40B4-BE49-F238E27FC236}">
                <a16:creationId xmlns:a16="http://schemas.microsoft.com/office/drawing/2014/main" id="{3C9F9808-7735-F1C9-2352-75231D2D4A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3200" y="2220685"/>
            <a:ext cx="914400" cy="914400"/>
          </a:xfrm>
          <a:prstGeom prst="rect">
            <a:avLst/>
          </a:prstGeom>
        </p:spPr>
      </p:pic>
      <p:pic>
        <p:nvPicPr>
          <p:cNvPr id="6" name="Picture 5" descr="Woman using laptop and writing on paper">
            <a:extLst>
              <a:ext uri="{FF2B5EF4-FFF2-40B4-BE49-F238E27FC236}">
                <a16:creationId xmlns:a16="http://schemas.microsoft.com/office/drawing/2014/main" id="{2DD57544-99F4-5BB9-6029-E2016C26D8A0}"/>
              </a:ext>
            </a:extLst>
          </p:cNvPr>
          <p:cNvPicPr>
            <a:picLocks noChangeAspect="1"/>
          </p:cNvPicPr>
          <p:nvPr/>
        </p:nvPicPr>
        <p:blipFill>
          <a:blip r:embed="rId4"/>
          <a:stretch>
            <a:fillRect/>
          </a:stretch>
        </p:blipFill>
        <p:spPr>
          <a:xfrm>
            <a:off x="762000" y="3272589"/>
            <a:ext cx="4887686" cy="3262850"/>
          </a:xfrm>
          <a:prstGeom prst="rect">
            <a:avLst/>
          </a:prstGeom>
        </p:spPr>
      </p:pic>
      <p:sp>
        <p:nvSpPr>
          <p:cNvPr id="4" name="Content Placeholder 3">
            <a:extLst>
              <a:ext uri="{FF2B5EF4-FFF2-40B4-BE49-F238E27FC236}">
                <a16:creationId xmlns:a16="http://schemas.microsoft.com/office/drawing/2014/main" id="{727FB5D3-216A-831F-9F0E-DC551A7F7F35}"/>
              </a:ext>
            </a:extLst>
          </p:cNvPr>
          <p:cNvSpPr>
            <a:spLocks noGrp="1"/>
          </p:cNvSpPr>
          <p:nvPr>
            <p:ph sz="half" idx="2"/>
          </p:nvPr>
        </p:nvSpPr>
        <p:spPr>
          <a:xfrm>
            <a:off x="6098458" y="1260270"/>
            <a:ext cx="5181600" cy="4710566"/>
          </a:xfrm>
        </p:spPr>
        <p:txBody>
          <a:bodyPr vert="horz" lIns="91440" tIns="45720" rIns="91440" bIns="45720" rtlCol="0" anchor="t">
            <a:noAutofit/>
          </a:bodyPr>
          <a:lstStyle/>
          <a:p>
            <a:pPr marL="0" indent="0">
              <a:buNone/>
            </a:pPr>
            <a:r>
              <a:rPr lang="en-US">
                <a:latin typeface="Calibri"/>
                <a:cs typeface="Calibri"/>
              </a:rPr>
              <a:t>If you want to ask, "Why aren't you further along?"</a:t>
            </a:r>
            <a:endParaRPr lang="en-US"/>
          </a:p>
          <a:p>
            <a:r>
              <a:rPr lang="en-US">
                <a:latin typeface="Calibri"/>
                <a:cs typeface="Calibri"/>
              </a:rPr>
              <a:t>The advisor/mentor may want to consider if the work output schedule been clearly discussed with the student? </a:t>
            </a:r>
          </a:p>
          <a:p>
            <a:r>
              <a:rPr lang="en-US">
                <a:latin typeface="Calibri"/>
                <a:cs typeface="Calibri"/>
              </a:rPr>
              <a:t>What could the student be feeling?</a:t>
            </a:r>
          </a:p>
          <a:p>
            <a:pPr lvl="1">
              <a:buFont typeface="Courier New" panose="020B0604020202020204" pitchFamily="34" charset="0"/>
              <a:buChar char="o"/>
            </a:pPr>
            <a:r>
              <a:rPr lang="en-US" sz="2000">
                <a:latin typeface="Calibri"/>
                <a:cs typeface="Calibri"/>
              </a:rPr>
              <a:t>Shame, fear of disappointment, overwhelmed</a:t>
            </a:r>
          </a:p>
          <a:p>
            <a:r>
              <a:rPr lang="en-US">
                <a:latin typeface="Calibri"/>
                <a:cs typeface="Calibri"/>
              </a:rPr>
              <a:t>Think about what question would be </a:t>
            </a:r>
            <a:r>
              <a:rPr lang="en-US" b="1">
                <a:latin typeface="Calibri"/>
                <a:cs typeface="Calibri"/>
              </a:rPr>
              <a:t>more appropriate </a:t>
            </a:r>
            <a:r>
              <a:rPr lang="en-US">
                <a:latin typeface="Calibri"/>
                <a:cs typeface="Calibri"/>
              </a:rPr>
              <a:t>to ask? </a:t>
            </a:r>
          </a:p>
          <a:p>
            <a:r>
              <a:rPr lang="en-US">
                <a:latin typeface="Calibri"/>
                <a:cs typeface="Calibri"/>
              </a:rPr>
              <a:t>What resources COULD the student need or benefit from connecting with?</a:t>
            </a:r>
          </a:p>
          <a:p>
            <a:endParaRPr lang="en-US"/>
          </a:p>
        </p:txBody>
      </p:sp>
    </p:spTree>
    <p:extLst>
      <p:ext uri="{BB962C8B-B14F-4D97-AF65-F5344CB8AC3E}">
        <p14:creationId xmlns:p14="http://schemas.microsoft.com/office/powerpoint/2010/main" val="86184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0FA4-9F18-20C2-5683-4061B6EC77E6}"/>
              </a:ext>
            </a:extLst>
          </p:cNvPr>
          <p:cNvSpPr>
            <a:spLocks noGrp="1"/>
          </p:cNvSpPr>
          <p:nvPr>
            <p:ph type="title"/>
          </p:nvPr>
        </p:nvSpPr>
        <p:spPr/>
        <p:txBody>
          <a:bodyPr anchor="t">
            <a:normAutofit/>
          </a:bodyPr>
          <a:lstStyle/>
          <a:p>
            <a:r>
              <a:rPr lang="en-US" dirty="0"/>
              <a:t>Scary Questions – Advisor/Mentor to Graduate Student</a:t>
            </a:r>
          </a:p>
        </p:txBody>
      </p:sp>
      <p:sp>
        <p:nvSpPr>
          <p:cNvPr id="3" name="Content Placeholder 2">
            <a:extLst>
              <a:ext uri="{FF2B5EF4-FFF2-40B4-BE49-F238E27FC236}">
                <a16:creationId xmlns:a16="http://schemas.microsoft.com/office/drawing/2014/main" id="{699D6349-7C1D-6F77-286B-7F6531B4B728}"/>
              </a:ext>
            </a:extLst>
          </p:cNvPr>
          <p:cNvSpPr>
            <a:spLocks noGrp="1"/>
          </p:cNvSpPr>
          <p:nvPr>
            <p:ph sz="half" idx="1"/>
          </p:nvPr>
        </p:nvSpPr>
        <p:spPr/>
        <p:txBody>
          <a:bodyPr vert="horz" lIns="91440" tIns="45720" rIns="91440" bIns="45720" rtlCol="0" anchor="t">
            <a:normAutofit/>
          </a:bodyPr>
          <a:lstStyle/>
          <a:p>
            <a:pPr marL="0" indent="0">
              <a:buNone/>
            </a:pPr>
            <a:r>
              <a:rPr lang="en-US" sz="3900">
                <a:latin typeface="Neue Haas Grotesk Text Pro"/>
                <a:cs typeface="Calibri"/>
              </a:rPr>
              <a:t>How</a:t>
            </a:r>
            <a:r>
              <a:rPr lang="en-US" sz="3900">
                <a:latin typeface="Neue Haas Grotesk Text Pro"/>
                <a:ea typeface="Calibri"/>
                <a:cs typeface="Calibri"/>
              </a:rPr>
              <a:t> do you not know what to do? </a:t>
            </a:r>
            <a:endParaRPr lang="en-US" sz="3900">
              <a:latin typeface="Neue Haas Grotesk Text Pro"/>
            </a:endParaRPr>
          </a:p>
          <a:p>
            <a:pPr marL="0" indent="0">
              <a:buNone/>
            </a:pPr>
            <a:endParaRPr lang="en-US"/>
          </a:p>
          <a:p>
            <a:endParaRPr lang="en-US"/>
          </a:p>
        </p:txBody>
      </p:sp>
      <p:pic>
        <p:nvPicPr>
          <p:cNvPr id="6" name="Graphic 5" descr="Alien Face with solid fill">
            <a:extLst>
              <a:ext uri="{FF2B5EF4-FFF2-40B4-BE49-F238E27FC236}">
                <a16:creationId xmlns:a16="http://schemas.microsoft.com/office/drawing/2014/main" id="{066E44CF-10D6-F69D-F50B-DBFB2C41A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582" y="2332603"/>
            <a:ext cx="914400" cy="914400"/>
          </a:xfrm>
          <a:prstGeom prst="rect">
            <a:avLst/>
          </a:prstGeom>
        </p:spPr>
      </p:pic>
      <p:pic>
        <p:nvPicPr>
          <p:cNvPr id="5" name="Picture 4" descr="Child covering face">
            <a:extLst>
              <a:ext uri="{FF2B5EF4-FFF2-40B4-BE49-F238E27FC236}">
                <a16:creationId xmlns:a16="http://schemas.microsoft.com/office/drawing/2014/main" id="{DDBAF058-E775-A0DE-36C2-E35659FA01D7}"/>
              </a:ext>
            </a:extLst>
          </p:cNvPr>
          <p:cNvPicPr>
            <a:picLocks noChangeAspect="1"/>
          </p:cNvPicPr>
          <p:nvPr/>
        </p:nvPicPr>
        <p:blipFill>
          <a:blip r:embed="rId4"/>
          <a:stretch>
            <a:fillRect/>
          </a:stretch>
        </p:blipFill>
        <p:spPr>
          <a:xfrm>
            <a:off x="1080304" y="3245735"/>
            <a:ext cx="3665318" cy="2459622"/>
          </a:xfrm>
          <a:prstGeom prst="rect">
            <a:avLst/>
          </a:prstGeom>
        </p:spPr>
      </p:pic>
      <p:sp>
        <p:nvSpPr>
          <p:cNvPr id="4" name="Content Placeholder 3">
            <a:extLst>
              <a:ext uri="{FF2B5EF4-FFF2-40B4-BE49-F238E27FC236}">
                <a16:creationId xmlns:a16="http://schemas.microsoft.com/office/drawing/2014/main" id="{15C663FF-658A-61BE-76D0-32E90F1563E5}"/>
              </a:ext>
            </a:extLst>
          </p:cNvPr>
          <p:cNvSpPr>
            <a:spLocks noGrp="1"/>
          </p:cNvSpPr>
          <p:nvPr>
            <p:ph sz="half" idx="2"/>
          </p:nvPr>
        </p:nvSpPr>
        <p:spPr>
          <a:xfrm>
            <a:off x="6221361" y="1370883"/>
            <a:ext cx="5316637" cy="4814324"/>
          </a:xfrm>
        </p:spPr>
        <p:txBody>
          <a:bodyPr vert="horz" lIns="91440" tIns="45720" rIns="91440" bIns="45720" rtlCol="0" anchor="t">
            <a:normAutofit/>
          </a:bodyPr>
          <a:lstStyle/>
          <a:p>
            <a:pPr marL="0" indent="0">
              <a:buNone/>
            </a:pPr>
            <a:r>
              <a:rPr lang="en-US">
                <a:latin typeface="Calibri"/>
                <a:cs typeface="Calibri"/>
              </a:rPr>
              <a:t>If you want to ask, "How do you not know what to do?"</a:t>
            </a:r>
            <a:endParaRPr lang="en-US"/>
          </a:p>
          <a:p>
            <a:r>
              <a:rPr lang="en-US">
                <a:latin typeface="Calibri"/>
                <a:cs typeface="Calibri"/>
              </a:rPr>
              <a:t>What could the advisor/mentor be feeling?</a:t>
            </a:r>
          </a:p>
          <a:p>
            <a:r>
              <a:rPr lang="en-US">
                <a:latin typeface="Calibri"/>
                <a:cs typeface="Calibri"/>
              </a:rPr>
              <a:t>What could the student be feeling?</a:t>
            </a:r>
          </a:p>
          <a:p>
            <a:r>
              <a:rPr lang="en-US">
                <a:latin typeface="Calibri"/>
                <a:cs typeface="Calibri"/>
              </a:rPr>
              <a:t>Think about what question would be </a:t>
            </a:r>
            <a:r>
              <a:rPr lang="en-US" b="1">
                <a:latin typeface="Calibri"/>
                <a:cs typeface="Calibri"/>
              </a:rPr>
              <a:t>more appropriate </a:t>
            </a:r>
            <a:r>
              <a:rPr lang="en-US">
                <a:latin typeface="Calibri"/>
                <a:cs typeface="Calibri"/>
              </a:rPr>
              <a:t>to ask? </a:t>
            </a:r>
          </a:p>
          <a:p>
            <a:r>
              <a:rPr lang="en-US">
                <a:latin typeface="Calibri"/>
                <a:cs typeface="Calibri"/>
              </a:rPr>
              <a:t>What resources COULD the student need or benefit from connecting with?</a:t>
            </a:r>
          </a:p>
          <a:p>
            <a:pPr lvl="1">
              <a:buFont typeface="Courier New" panose="020B0604020202020204" pitchFamily="34" charset="0"/>
              <a:buChar char="o"/>
            </a:pPr>
            <a:r>
              <a:rPr lang="en-US" sz="2000">
                <a:latin typeface="Calibri"/>
                <a:cs typeface="Calibri"/>
              </a:rPr>
              <a:t>The Individualized Development Plan (IDP)</a:t>
            </a:r>
          </a:p>
          <a:p>
            <a:pPr lvl="1">
              <a:buFont typeface="Courier New" panose="020B0604020202020204" pitchFamily="34" charset="0"/>
              <a:buChar char="o"/>
            </a:pPr>
            <a:r>
              <a:rPr lang="en-US" sz="2000">
                <a:latin typeface="Calibri"/>
                <a:cs typeface="Calibri"/>
              </a:rPr>
              <a:t>CSD</a:t>
            </a:r>
          </a:p>
          <a:p>
            <a:pPr lvl="1">
              <a:buFont typeface="Courier New" panose="020B0604020202020204" pitchFamily="34" charset="0"/>
              <a:buChar char="o"/>
            </a:pPr>
            <a:r>
              <a:rPr lang="en-US" sz="2000">
                <a:latin typeface="Calibri"/>
                <a:cs typeface="Calibri"/>
              </a:rPr>
              <a:t>SDD, Supplemental Description of Duties</a:t>
            </a:r>
          </a:p>
        </p:txBody>
      </p:sp>
      <p:sp>
        <p:nvSpPr>
          <p:cNvPr id="8" name="Date Placeholder 3">
            <a:extLst>
              <a:ext uri="{FF2B5EF4-FFF2-40B4-BE49-F238E27FC236}">
                <a16:creationId xmlns:a16="http://schemas.microsoft.com/office/drawing/2014/main" id="{30BD5BA9-8E33-7E1A-DA30-0357DD9BE822}"/>
              </a:ext>
            </a:extLst>
          </p:cNvPr>
          <p:cNvSpPr>
            <a:spLocks noGrp="1"/>
          </p:cNvSpPr>
          <p:nvPr>
            <p:ph type="dt" sz="half" idx="10"/>
          </p:nvPr>
        </p:nvSpPr>
        <p:spPr/>
        <p:txBody>
          <a:bodyPr anchor="ctr">
            <a:normAutofit/>
          </a:bodyPr>
          <a:lstStyle/>
          <a:p>
            <a:pPr>
              <a:spcAft>
                <a:spcPts val="600"/>
              </a:spcAft>
            </a:pPr>
            <a:fld id="{FED063EE-9839-4F2F-86EE-BDE7A0DE0096}" type="datetime1">
              <a:rPr lang="en-US"/>
              <a:pPr>
                <a:spcAft>
                  <a:spcPts val="600"/>
                </a:spcAft>
              </a:pPr>
              <a:t>10/10/2024</a:t>
            </a:fld>
            <a:endParaRPr lang="en-US"/>
          </a:p>
        </p:txBody>
      </p:sp>
      <p:sp>
        <p:nvSpPr>
          <p:cNvPr id="10" name="Footer Placeholder 4">
            <a:extLst>
              <a:ext uri="{FF2B5EF4-FFF2-40B4-BE49-F238E27FC236}">
                <a16:creationId xmlns:a16="http://schemas.microsoft.com/office/drawing/2014/main" id="{F3206B61-E7E4-6F89-7332-B8589C72AD79}"/>
              </a:ext>
            </a:extLst>
          </p:cNvPr>
          <p:cNvSpPr>
            <a:spLocks noGrp="1"/>
          </p:cNvSpPr>
          <p:nvPr>
            <p:ph type="ftr" sz="quarter" idx="11"/>
          </p:nvPr>
        </p:nvSpPr>
        <p:spPr/>
        <p:txBody>
          <a:bodyPr anchor="ctr">
            <a:normAutofit/>
          </a:bodyPr>
          <a:lstStyle/>
          <a:p>
            <a:pPr>
              <a:lnSpc>
                <a:spcPct val="90000"/>
              </a:lnSpc>
              <a:spcAft>
                <a:spcPts val="600"/>
              </a:spcAft>
            </a:pPr>
            <a:r>
              <a:rPr lang="en-US" sz="700"/>
              <a:t>
              </a:t>
            </a:r>
          </a:p>
        </p:txBody>
      </p:sp>
      <p:sp>
        <p:nvSpPr>
          <p:cNvPr id="12" name="Slide Number Placeholder 5">
            <a:extLst>
              <a:ext uri="{FF2B5EF4-FFF2-40B4-BE49-F238E27FC236}">
                <a16:creationId xmlns:a16="http://schemas.microsoft.com/office/drawing/2014/main" id="{ED173E36-7D11-877C-FB28-5FD493FC18D5}"/>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16</a:t>
            </a:fld>
            <a:endParaRPr lang="en-US"/>
          </a:p>
        </p:txBody>
      </p:sp>
    </p:spTree>
    <p:extLst>
      <p:ext uri="{BB962C8B-B14F-4D97-AF65-F5344CB8AC3E}">
        <p14:creationId xmlns:p14="http://schemas.microsoft.com/office/powerpoint/2010/main" val="165338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45FE-36B5-B942-B184-316D39C273C2}"/>
              </a:ext>
            </a:extLst>
          </p:cNvPr>
          <p:cNvSpPr>
            <a:spLocks noGrp="1"/>
          </p:cNvSpPr>
          <p:nvPr>
            <p:ph type="title"/>
          </p:nvPr>
        </p:nvSpPr>
        <p:spPr/>
        <p:txBody>
          <a:bodyPr/>
          <a:lstStyle/>
          <a:p>
            <a:pPr algn="ctr"/>
            <a:r>
              <a:rPr lang="en-US"/>
              <a:t>UCONN RESOURCES </a:t>
            </a:r>
            <a:br>
              <a:rPr lang="en-US"/>
            </a:br>
            <a:r>
              <a:rPr lang="en-US"/>
              <a:t>for GRADUATE STUDENTS</a:t>
            </a:r>
          </a:p>
        </p:txBody>
      </p:sp>
      <p:sp>
        <p:nvSpPr>
          <p:cNvPr id="3" name="Content Placeholder 2">
            <a:extLst>
              <a:ext uri="{FF2B5EF4-FFF2-40B4-BE49-F238E27FC236}">
                <a16:creationId xmlns:a16="http://schemas.microsoft.com/office/drawing/2014/main" id="{8F9EF734-A42A-4A53-89DF-308F547D9AF2}"/>
              </a:ext>
            </a:extLst>
          </p:cNvPr>
          <p:cNvSpPr>
            <a:spLocks noGrp="1"/>
          </p:cNvSpPr>
          <p:nvPr>
            <p:ph idx="1"/>
          </p:nvPr>
        </p:nvSpPr>
        <p:spPr/>
        <p:txBody>
          <a:bodyPr vert="horz" lIns="91440" tIns="45720" rIns="91440" bIns="45720" rtlCol="0" anchor="t">
            <a:normAutofit lnSpcReduction="10000"/>
          </a:bodyPr>
          <a:lstStyle/>
          <a:p>
            <a:r>
              <a:rPr lang="en-US" sz="1600">
                <a:latin typeface="Aptos"/>
              </a:rPr>
              <a:t>The Graduate School (TGS): Members of The Graduate School </a:t>
            </a:r>
            <a:r>
              <a:rPr lang="en-US" sz="1600" u="sng">
                <a:solidFill>
                  <a:srgbClr val="467886"/>
                </a:solidFill>
                <a:latin typeface="Aptos"/>
                <a:hlinkClick r:id="rId2"/>
              </a:rPr>
              <a:t>Graduate Student and Postdoctoral Affairs (GSPA) Team</a:t>
            </a:r>
            <a:r>
              <a:rPr lang="en-US" sz="1600">
                <a:latin typeface="Aptos"/>
              </a:rPr>
              <a:t> are available for private conversations with you. When concerns arise, The Graduate School works with students, faculty, and staff to determine the best steps to take and the most beneficial resources for the given situation. Contacting the GSPA team is a great starting place for any graduate student concern, especially if you are not sure where to begin.   </a:t>
            </a:r>
            <a:endParaRPr lang="en-US" sz="1600"/>
          </a:p>
          <a:p>
            <a:pPr lvl="1"/>
            <a:r>
              <a:rPr lang="en-US" sz="1600">
                <a:latin typeface="Aptos"/>
              </a:rPr>
              <a:t>Graduate students and postdoctoral scholars may make an appointment with Kim Curry, Director of Graduate Student and Postdoctoral Support, via </a:t>
            </a:r>
            <a:r>
              <a:rPr lang="en-US" sz="1600" u="sng">
                <a:solidFill>
                  <a:srgbClr val="467886"/>
                </a:solidFill>
                <a:latin typeface="Aptos"/>
                <a:hlinkClick r:id="rId3"/>
              </a:rPr>
              <a:t>Nexus.</a:t>
            </a:r>
            <a:r>
              <a:rPr lang="en-US" sz="1600">
                <a:latin typeface="Aptos"/>
              </a:rPr>
              <a:t>  </a:t>
            </a:r>
            <a:endParaRPr lang="en-US" sz="1600"/>
          </a:p>
          <a:p>
            <a:pPr lvl="1"/>
            <a:r>
              <a:rPr lang="en-US" sz="1600">
                <a:latin typeface="Aptos"/>
              </a:rPr>
              <a:t>When academic leave is the best option for the graduate student, The Graduate School assists by having students complete the </a:t>
            </a:r>
            <a:r>
              <a:rPr lang="en-US" sz="1600" u="sng">
                <a:solidFill>
                  <a:srgbClr val="0563C1"/>
                </a:solidFill>
                <a:latin typeface="Aptos"/>
                <a:hlinkClick r:id="rId4"/>
              </a:rPr>
              <a:t>Voluntary Separation Notification</a:t>
            </a:r>
            <a:r>
              <a:rPr lang="en-US" sz="1600">
                <a:latin typeface="Aptos"/>
              </a:rPr>
              <a:t> form. Initiating the form will not commit a student to taking leave; it will allow Megan </a:t>
            </a:r>
            <a:r>
              <a:rPr lang="en-US" sz="1600" err="1">
                <a:latin typeface="Aptos"/>
              </a:rPr>
              <a:t>Petsa</a:t>
            </a:r>
            <a:r>
              <a:rPr lang="en-US" sz="1600">
                <a:latin typeface="Aptos"/>
              </a:rPr>
              <a:t>, Director of Graduate Administration, to gather the information needed to provide them with a detailed overview of the implications of academic leave.  </a:t>
            </a:r>
            <a:endParaRPr lang="en-US" sz="1600"/>
          </a:p>
          <a:p>
            <a:r>
              <a:rPr lang="en-US" sz="1600" u="sng">
                <a:solidFill>
                  <a:srgbClr val="467886"/>
                </a:solidFill>
                <a:latin typeface="Aptos"/>
                <a:hlinkClick r:id="rId5"/>
              </a:rPr>
              <a:t>Timely Topics</a:t>
            </a:r>
            <a:r>
              <a:rPr lang="en-US" sz="1600">
                <a:latin typeface="Aptos"/>
              </a:rPr>
              <a:t>: Timely Topics is a series of learning opportunities for students, faculty, and staff to engage with subject matter experts on topics relevant to graduate education. While every session is open to all, The Graduate School offers three tracks (student, faculty, and administrative) to help registrants identify which sessions may be most relevant to their interests. </a:t>
            </a:r>
          </a:p>
          <a:p>
            <a:endParaRPr lang="en-US" sz="1800">
              <a:latin typeface="Aptos"/>
            </a:endParaRPr>
          </a:p>
          <a:p>
            <a:endParaRPr lang="en-US"/>
          </a:p>
        </p:txBody>
      </p:sp>
    </p:spTree>
    <p:extLst>
      <p:ext uri="{BB962C8B-B14F-4D97-AF65-F5344CB8AC3E}">
        <p14:creationId xmlns:p14="http://schemas.microsoft.com/office/powerpoint/2010/main" val="277030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45FE-36B5-B942-B184-316D39C273C2}"/>
              </a:ext>
            </a:extLst>
          </p:cNvPr>
          <p:cNvSpPr>
            <a:spLocks noGrp="1"/>
          </p:cNvSpPr>
          <p:nvPr>
            <p:ph type="title"/>
          </p:nvPr>
        </p:nvSpPr>
        <p:spPr/>
        <p:txBody>
          <a:bodyPr/>
          <a:lstStyle/>
          <a:p>
            <a:pPr algn="ctr"/>
            <a:r>
              <a:rPr lang="en-US" dirty="0"/>
              <a:t>UCONN RESOURCES </a:t>
            </a:r>
            <a:br>
              <a:rPr lang="en-US" dirty="0"/>
            </a:br>
            <a:r>
              <a:rPr lang="en-US" dirty="0"/>
              <a:t>for GRADUATE STUDENTS</a:t>
            </a:r>
          </a:p>
        </p:txBody>
      </p:sp>
      <p:sp>
        <p:nvSpPr>
          <p:cNvPr id="3" name="Content Placeholder 2">
            <a:extLst>
              <a:ext uri="{FF2B5EF4-FFF2-40B4-BE49-F238E27FC236}">
                <a16:creationId xmlns:a16="http://schemas.microsoft.com/office/drawing/2014/main" id="{8F9EF734-A42A-4A53-89DF-308F547D9AF2}"/>
              </a:ext>
            </a:extLst>
          </p:cNvPr>
          <p:cNvSpPr>
            <a:spLocks noGrp="1"/>
          </p:cNvSpPr>
          <p:nvPr>
            <p:ph idx="1"/>
          </p:nvPr>
        </p:nvSpPr>
        <p:spPr/>
        <p:txBody>
          <a:bodyPr vert="horz" lIns="91440" tIns="45720" rIns="91440" bIns="45720" rtlCol="0" anchor="t">
            <a:normAutofit/>
          </a:bodyPr>
          <a:lstStyle/>
          <a:p>
            <a:r>
              <a:rPr lang="en-US" sz="1600" u="sng">
                <a:solidFill>
                  <a:srgbClr val="467886"/>
                </a:solidFill>
                <a:latin typeface="Aptos"/>
                <a:hlinkClick r:id="rId2"/>
              </a:rPr>
              <a:t>Student Health and Wellness (SHaW)</a:t>
            </a:r>
            <a:r>
              <a:rPr lang="en-US" sz="1600">
                <a:solidFill>
                  <a:srgbClr val="000000"/>
                </a:solidFill>
                <a:latin typeface="Aptos"/>
              </a:rPr>
              <a:t> is </a:t>
            </a:r>
            <a:r>
              <a:rPr lang="en-US" sz="1600">
                <a:latin typeface="Aptos"/>
              </a:rPr>
              <a:t>available to provide support to students who may be struggling. Mental Health Services are located on the 4th floor of Arjona (Storrs campus). </a:t>
            </a:r>
            <a:endParaRPr lang="en-US" sz="1600">
              <a:latin typeface="Neue Haas Grotesk Text Pro"/>
            </a:endParaRPr>
          </a:p>
          <a:p>
            <a:pPr lvl="1"/>
            <a:r>
              <a:rPr lang="en-US" sz="1600">
                <a:latin typeface="Aptos"/>
              </a:rPr>
              <a:t>Students can walk into </a:t>
            </a:r>
            <a:r>
              <a:rPr lang="en-US" sz="1600" err="1">
                <a:latin typeface="Aptos"/>
              </a:rPr>
              <a:t>SHaW</a:t>
            </a:r>
            <a:r>
              <a:rPr lang="en-US" sz="1600">
                <a:latin typeface="Aptos"/>
              </a:rPr>
              <a:t> for more immediate support or access BeWell, the 24/7/365 mental health support line which can be accessed </a:t>
            </a:r>
            <a:r>
              <a:rPr lang="en-US" sz="1600" u="sng">
                <a:solidFill>
                  <a:srgbClr val="467886"/>
                </a:solidFill>
                <a:latin typeface="Aptos"/>
                <a:hlinkClick r:id="rId3"/>
              </a:rPr>
              <a:t>here</a:t>
            </a:r>
            <a:r>
              <a:rPr lang="en-US" sz="1600">
                <a:latin typeface="Aptos"/>
              </a:rPr>
              <a:t>. </a:t>
            </a:r>
            <a:endParaRPr lang="en-US" sz="1600"/>
          </a:p>
          <a:p>
            <a:pPr lvl="1"/>
            <a:r>
              <a:rPr lang="en-US" sz="1600">
                <a:latin typeface="Aptos"/>
              </a:rPr>
              <a:t>“Let’s Talk” Mental Health Office Hours is a drop-in service available to students.  Visit </a:t>
            </a:r>
            <a:r>
              <a:rPr lang="en-US" sz="1600" u="sng">
                <a:solidFill>
                  <a:srgbClr val="467886"/>
                </a:solidFill>
                <a:latin typeface="Aptos"/>
                <a:hlinkClick r:id="rId4"/>
              </a:rPr>
              <a:t>here</a:t>
            </a:r>
            <a:r>
              <a:rPr lang="en-US" sz="1600">
                <a:latin typeface="Aptos"/>
              </a:rPr>
              <a:t> for dates, times, and locations</a:t>
            </a:r>
            <a:r>
              <a:rPr lang="en-US" sz="1600">
                <a:solidFill>
                  <a:srgbClr val="000000"/>
                </a:solidFill>
                <a:latin typeface="Aptos"/>
              </a:rPr>
              <a:t>.</a:t>
            </a:r>
            <a:r>
              <a:rPr lang="en-US" sz="1600">
                <a:latin typeface="Aptos"/>
              </a:rPr>
              <a:t> </a:t>
            </a:r>
            <a:endParaRPr lang="en-US" sz="1600"/>
          </a:p>
          <a:p>
            <a:pPr lvl="1"/>
            <a:r>
              <a:rPr lang="en-US" sz="1600" err="1">
                <a:latin typeface="Aptos"/>
              </a:rPr>
              <a:t>SHaW</a:t>
            </a:r>
            <a:r>
              <a:rPr lang="en-US" sz="1600">
                <a:latin typeface="Aptos"/>
              </a:rPr>
              <a:t> also provides a range of routine medical and mental health services to graduate students who pay the Student Health and Wellness Fee.  Should you have questions about available support, do not hesitate to reach out to </a:t>
            </a:r>
            <a:r>
              <a:rPr lang="en-US" sz="1600" err="1">
                <a:latin typeface="Aptos"/>
              </a:rPr>
              <a:t>SHaW</a:t>
            </a:r>
            <a:r>
              <a:rPr lang="en-US" sz="1600">
                <a:latin typeface="Aptos"/>
              </a:rPr>
              <a:t> at 860-486-4700 or visit the </a:t>
            </a:r>
            <a:r>
              <a:rPr lang="en-US" sz="1600" err="1">
                <a:latin typeface="Aptos"/>
              </a:rPr>
              <a:t>SHaW</a:t>
            </a:r>
            <a:r>
              <a:rPr lang="en-US" sz="1600">
                <a:latin typeface="Aptos"/>
              </a:rPr>
              <a:t> website. </a:t>
            </a:r>
            <a:endParaRPr lang="en-US" sz="1600"/>
          </a:p>
          <a:p>
            <a:r>
              <a:rPr lang="en-US" sz="1600" u="sng">
                <a:solidFill>
                  <a:srgbClr val="467886"/>
                </a:solidFill>
                <a:latin typeface="Aptos"/>
                <a:hlinkClick r:id="rId5"/>
              </a:rPr>
              <a:t>Ombuds Office</a:t>
            </a:r>
            <a:r>
              <a:rPr lang="en-US" sz="1600">
                <a:latin typeface="Aptos"/>
              </a:rPr>
              <a:t>: The UConn Ombud serves as a neutral resource providing confidential and informal assistance to staff, faculty, professional and graduate students and trainees of the UConn and UConn Health community to express concerns, identify options to address workplace conflicts, facilitate productive communication, and surface responsible concerns regarding university policies and practices. Contacting the Ombuds Office is completely voluntary, and students choose the course of action that is best suited for them.  </a:t>
            </a:r>
          </a:p>
          <a:p>
            <a:endParaRPr lang="en-US" sz="1600">
              <a:latin typeface="Aptos"/>
            </a:endParaRPr>
          </a:p>
          <a:p>
            <a:endParaRPr lang="en-US"/>
          </a:p>
        </p:txBody>
      </p:sp>
    </p:spTree>
    <p:extLst>
      <p:ext uri="{BB962C8B-B14F-4D97-AF65-F5344CB8AC3E}">
        <p14:creationId xmlns:p14="http://schemas.microsoft.com/office/powerpoint/2010/main" val="3810035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45FE-36B5-B942-B184-316D39C273C2}"/>
              </a:ext>
            </a:extLst>
          </p:cNvPr>
          <p:cNvSpPr>
            <a:spLocks noGrp="1"/>
          </p:cNvSpPr>
          <p:nvPr>
            <p:ph type="title"/>
          </p:nvPr>
        </p:nvSpPr>
        <p:spPr/>
        <p:txBody>
          <a:bodyPr/>
          <a:lstStyle/>
          <a:p>
            <a:pPr algn="ctr"/>
            <a:r>
              <a:rPr lang="en-US" dirty="0"/>
              <a:t>UCONN RESOURCES </a:t>
            </a:r>
            <a:br>
              <a:rPr lang="en-US" dirty="0"/>
            </a:br>
            <a:r>
              <a:rPr lang="en-US" dirty="0"/>
              <a:t>for GRADUATE STUDENTS</a:t>
            </a:r>
          </a:p>
        </p:txBody>
      </p:sp>
      <p:sp>
        <p:nvSpPr>
          <p:cNvPr id="3" name="Content Placeholder 2">
            <a:extLst>
              <a:ext uri="{FF2B5EF4-FFF2-40B4-BE49-F238E27FC236}">
                <a16:creationId xmlns:a16="http://schemas.microsoft.com/office/drawing/2014/main" id="{8F9EF734-A42A-4A53-89DF-308F547D9AF2}"/>
              </a:ext>
            </a:extLst>
          </p:cNvPr>
          <p:cNvSpPr>
            <a:spLocks noGrp="1"/>
          </p:cNvSpPr>
          <p:nvPr>
            <p:ph idx="1"/>
          </p:nvPr>
        </p:nvSpPr>
        <p:spPr/>
        <p:txBody>
          <a:bodyPr vert="horz" lIns="91440" tIns="45720" rIns="91440" bIns="45720" rtlCol="0" anchor="t">
            <a:normAutofit/>
          </a:bodyPr>
          <a:lstStyle/>
          <a:p>
            <a:r>
              <a:rPr lang="en-US" sz="1600" u="sng">
                <a:solidFill>
                  <a:srgbClr val="467886"/>
                </a:solidFill>
                <a:latin typeface="Aptos"/>
                <a:hlinkClick r:id="rId2"/>
              </a:rPr>
              <a:t>Center for Students with Disabilities (CSD)</a:t>
            </a:r>
            <a:r>
              <a:rPr lang="en-US" sz="1600">
                <a:latin typeface="Aptos"/>
              </a:rPr>
              <a:t>:  The CSD engages in an interactive process with each student and reviews requests for accommodation on a case-by-case basis. Depending on the nature and functional limitations of a student’s documented disability, they may be eligible for reasonable and appropriate accommodations. Sharing information about CSD with students can foster self-advocacy, particularly if mental health challenges are hindering their ability to be productive students.   </a:t>
            </a:r>
            <a:endParaRPr lang="en-US" sz="1600"/>
          </a:p>
          <a:p>
            <a:r>
              <a:rPr lang="en-US" sz="1600" u="sng">
                <a:solidFill>
                  <a:srgbClr val="467886"/>
                </a:solidFill>
                <a:latin typeface="Aptos"/>
                <a:hlinkClick r:id="rId3"/>
              </a:rPr>
              <a:t>Human Resources</a:t>
            </a:r>
            <a:r>
              <a:rPr lang="en-US" sz="1600">
                <a:latin typeface="Aptos"/>
              </a:rPr>
              <a:t> and </a:t>
            </a:r>
            <a:r>
              <a:rPr lang="en-US" sz="1600" u="sng">
                <a:solidFill>
                  <a:srgbClr val="467886"/>
                </a:solidFill>
                <a:latin typeface="Aptos"/>
                <a:hlinkClick r:id="rId4"/>
              </a:rPr>
              <a:t>Employee Assistance Program (EAP)</a:t>
            </a:r>
            <a:r>
              <a:rPr lang="en-US" sz="1600">
                <a:latin typeface="Aptos"/>
              </a:rPr>
              <a:t>: For graduate students holding GA-ships, you have access to additional resources and support beyond that which is available to them as students, including:   </a:t>
            </a:r>
            <a:endParaRPr lang="en-US" sz="1600"/>
          </a:p>
          <a:p>
            <a:pPr lvl="1"/>
            <a:r>
              <a:rPr lang="en-US" sz="1600">
                <a:latin typeface="Aptos"/>
              </a:rPr>
              <a:t>The </a:t>
            </a:r>
            <a:r>
              <a:rPr lang="en-US" sz="1600" u="sng">
                <a:solidFill>
                  <a:srgbClr val="0563C1"/>
                </a:solidFill>
                <a:latin typeface="Aptos"/>
                <a:hlinkClick r:id="rId5"/>
              </a:rPr>
              <a:t>Employee Assistance Program</a:t>
            </a:r>
            <a:r>
              <a:rPr lang="en-US" sz="1600">
                <a:latin typeface="Aptos"/>
              </a:rPr>
              <a:t> (“EAP”), which provides, among other things, free counseling services.   </a:t>
            </a:r>
            <a:endParaRPr lang="en-US" sz="1600"/>
          </a:p>
          <a:p>
            <a:pPr lvl="1"/>
            <a:r>
              <a:rPr lang="en-US" sz="1600" u="sng">
                <a:solidFill>
                  <a:srgbClr val="0563C1"/>
                </a:solidFill>
                <a:latin typeface="Aptos"/>
                <a:hlinkClick r:id="rId6"/>
              </a:rPr>
              <a:t>Workplace accommodations</a:t>
            </a:r>
            <a:r>
              <a:rPr lang="en-US" sz="1600">
                <a:latin typeface="Aptos"/>
              </a:rPr>
              <a:t> and </a:t>
            </a:r>
            <a:r>
              <a:rPr lang="en-US" sz="1600" u="sng">
                <a:solidFill>
                  <a:srgbClr val="0563C1"/>
                </a:solidFill>
                <a:latin typeface="Aptos"/>
                <a:hlinkClick r:id="rId7"/>
              </a:rPr>
              <a:t>GA Leave from employment</a:t>
            </a:r>
            <a:r>
              <a:rPr lang="en-US" sz="1600">
                <a:latin typeface="Aptos"/>
              </a:rPr>
              <a:t> that includes medical leave. </a:t>
            </a:r>
            <a:r>
              <a:rPr lang="en-US" sz="1600" u="sng">
                <a:latin typeface="Aptos"/>
              </a:rPr>
              <a:t>Tiffanie Roback (</a:t>
            </a:r>
            <a:r>
              <a:rPr lang="en-US" sz="1600" u="sng">
                <a:solidFill>
                  <a:srgbClr val="467886"/>
                </a:solidFill>
                <a:latin typeface="Aptos"/>
                <a:hlinkClick r:id="rId8"/>
              </a:rPr>
              <a:t>tiffanie.roback@uconn.edu</a:t>
            </a:r>
            <a:r>
              <a:rPr lang="en-US" sz="1600" u="sng">
                <a:latin typeface="Aptos"/>
              </a:rPr>
              <a:t>)</a:t>
            </a:r>
            <a:r>
              <a:rPr lang="en-US" sz="1600">
                <a:latin typeface="Aptos"/>
              </a:rPr>
              <a:t> can be contacted directly about workplace accommodations. Megan Stimson (</a:t>
            </a:r>
            <a:r>
              <a:rPr lang="en-US" sz="1600" u="sng">
                <a:solidFill>
                  <a:srgbClr val="0563C1"/>
                </a:solidFill>
                <a:latin typeface="Aptos"/>
                <a:hlinkClick r:id="rId9"/>
              </a:rPr>
              <a:t>megan.stimson@uconn.edu</a:t>
            </a:r>
            <a:r>
              <a:rPr lang="en-US" sz="1600">
                <a:latin typeface="Aptos"/>
              </a:rPr>
              <a:t>) and Cindy Drost (</a:t>
            </a:r>
            <a:r>
              <a:rPr lang="en-US" sz="1600" u="sng">
                <a:solidFill>
                  <a:srgbClr val="0563C1"/>
                </a:solidFill>
                <a:latin typeface="Aptos"/>
                <a:hlinkClick r:id="rId10"/>
              </a:rPr>
              <a:t>cindy.drost@uconn.edu</a:t>
            </a:r>
            <a:r>
              <a:rPr lang="en-US" sz="1600">
                <a:latin typeface="Aptos"/>
              </a:rPr>
              <a:t>) can be contacted about GA Leave.  </a:t>
            </a:r>
            <a:endParaRPr lang="en-US" sz="1600"/>
          </a:p>
          <a:p>
            <a:endParaRPr lang="en-US" sz="1600">
              <a:latin typeface="Aptos"/>
            </a:endParaRPr>
          </a:p>
          <a:p>
            <a:endParaRPr lang="en-US"/>
          </a:p>
        </p:txBody>
      </p:sp>
    </p:spTree>
    <p:extLst>
      <p:ext uri="{BB962C8B-B14F-4D97-AF65-F5344CB8AC3E}">
        <p14:creationId xmlns:p14="http://schemas.microsoft.com/office/powerpoint/2010/main" val="194374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6FE3B5-FB7D-F236-76D0-FD6227C5EB75}"/>
              </a:ext>
            </a:extLst>
          </p:cNvPr>
          <p:cNvSpPr>
            <a:spLocks noGrp="1"/>
          </p:cNvSpPr>
          <p:nvPr>
            <p:ph type="title"/>
          </p:nvPr>
        </p:nvSpPr>
        <p:spPr>
          <a:xfrm>
            <a:off x="886186" y="548640"/>
            <a:ext cx="10467614" cy="1151796"/>
          </a:xfrm>
        </p:spPr>
        <p:txBody>
          <a:bodyPr/>
          <a:lstStyle/>
          <a:p>
            <a:r>
              <a:rPr lang="en-US" dirty="0"/>
              <a:t>October 10, 2024 – World Mental Health Day</a:t>
            </a:r>
          </a:p>
        </p:txBody>
      </p:sp>
      <p:sp>
        <p:nvSpPr>
          <p:cNvPr id="8" name="TextBox 7">
            <a:extLst>
              <a:ext uri="{FF2B5EF4-FFF2-40B4-BE49-F238E27FC236}">
                <a16:creationId xmlns:a16="http://schemas.microsoft.com/office/drawing/2014/main" id="{044826A4-2E72-3518-503E-D188223557A3}"/>
              </a:ext>
            </a:extLst>
          </p:cNvPr>
          <p:cNvSpPr txBox="1"/>
          <p:nvPr/>
        </p:nvSpPr>
        <p:spPr>
          <a:xfrm>
            <a:off x="554034" y="1307856"/>
            <a:ext cx="5562599" cy="47616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indent="-228600">
              <a:lnSpc>
                <a:spcPct val="110000"/>
              </a:lnSpc>
              <a:spcBef>
                <a:spcPts val="1000"/>
              </a:spcBef>
              <a:buFont typeface="Arial" panose="020B0604020202020204" pitchFamily="34" charset="0"/>
              <a:buChar char="•"/>
            </a:pPr>
            <a:r>
              <a:rPr lang="en-US" dirty="0"/>
              <a:t>This World Mental Health Day, WHO (World Health Organization) is uniting with partners to highlight </a:t>
            </a:r>
            <a:r>
              <a:rPr lang="en-US" u="sng" dirty="0"/>
              <a:t>the vital connection between mental health and work. </a:t>
            </a:r>
            <a:r>
              <a:rPr lang="en-US" b="1" dirty="0"/>
              <a:t>Safe, healthy working environments can act as a protective factor for mental health. </a:t>
            </a:r>
            <a:r>
              <a:rPr lang="en-US" b="1" dirty="0">
                <a:solidFill>
                  <a:srgbClr val="0070C0"/>
                </a:solidFill>
              </a:rPr>
              <a:t>Unhealthy conditions including stigma, discrimination, and exposure to risks like harassment and other poor working conditions, can pose significant risks, affecting mental health, overall quality of life and consequently participation or productivity at work. </a:t>
            </a:r>
            <a:r>
              <a:rPr lang="en-US" dirty="0"/>
              <a:t>With 60% of the global population in work, </a:t>
            </a:r>
            <a:r>
              <a:rPr lang="en-US" u="sng" dirty="0"/>
              <a:t>urgent action is needed to ensure work prevents risks to mental health and protects and supports mental health at work.</a:t>
            </a:r>
          </a:p>
        </p:txBody>
      </p:sp>
      <p:pic>
        <p:nvPicPr>
          <p:cNvPr id="11" name="Content Placeholder 10" descr="World Mental Health Day (October 10) logo on a black background&#10;">
            <a:extLst>
              <a:ext uri="{FF2B5EF4-FFF2-40B4-BE49-F238E27FC236}">
                <a16:creationId xmlns:a16="http://schemas.microsoft.com/office/drawing/2014/main" id="{A3D3B747-7592-7C89-DC1E-BA620E0B32C3}"/>
              </a:ext>
            </a:extLst>
          </p:cNvPr>
          <p:cNvPicPr>
            <a:picLocks noGrp="1" noChangeAspect="1"/>
          </p:cNvPicPr>
          <p:nvPr>
            <p:ph sz="half" idx="2"/>
          </p:nvPr>
        </p:nvPicPr>
        <p:blipFill>
          <a:blip r:embed="rId2"/>
          <a:stretch>
            <a:fillRect/>
          </a:stretch>
        </p:blipFill>
        <p:spPr>
          <a:xfrm>
            <a:off x="6715369" y="1123279"/>
            <a:ext cx="4906107" cy="5111260"/>
          </a:xfrm>
        </p:spPr>
      </p:pic>
      <p:sp>
        <p:nvSpPr>
          <p:cNvPr id="2" name="Date Placeholder 1">
            <a:extLst>
              <a:ext uri="{FF2B5EF4-FFF2-40B4-BE49-F238E27FC236}">
                <a16:creationId xmlns:a16="http://schemas.microsoft.com/office/drawing/2014/main" id="{0575EEA0-B1E6-8338-1948-348BBC65B9EF}"/>
              </a:ext>
            </a:extLst>
          </p:cNvPr>
          <p:cNvSpPr>
            <a:spLocks noGrp="1"/>
          </p:cNvSpPr>
          <p:nvPr>
            <p:ph type="dt" sz="half" idx="10"/>
          </p:nvPr>
        </p:nvSpPr>
        <p:spPr>
          <a:xfrm>
            <a:off x="137160" y="6453002"/>
            <a:ext cx="3494314" cy="365125"/>
          </a:xfrm>
        </p:spPr>
        <p:txBody>
          <a:bodyPr vert="horz" lIns="91440" tIns="45720" rIns="91440" bIns="45720" rtlCol="0" anchor="ctr">
            <a:normAutofit/>
          </a:bodyPr>
          <a:lstStyle/>
          <a:p>
            <a:pPr>
              <a:spcAft>
                <a:spcPts val="600"/>
              </a:spcAft>
            </a:pPr>
            <a:fld id="{CCA72F68-CAC7-495C-B132-1DADF548F7FC}" type="datetime1">
              <a:rPr/>
              <a:pPr>
                <a:spcAft>
                  <a:spcPts val="600"/>
                </a:spcAft>
              </a:pPr>
              <a:t>10/10/2024</a:t>
            </a:fld>
            <a:endParaRPr lang="en-US"/>
          </a:p>
        </p:txBody>
      </p:sp>
      <p:sp>
        <p:nvSpPr>
          <p:cNvPr id="3" name="Footer Placeholder 2">
            <a:extLst>
              <a:ext uri="{FF2B5EF4-FFF2-40B4-BE49-F238E27FC236}">
                <a16:creationId xmlns:a16="http://schemas.microsoft.com/office/drawing/2014/main" id="{2C412671-5163-45FF-6665-8EB8C0C1583C}"/>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spcAft>
                <a:spcPts val="600"/>
              </a:spcAft>
            </a:pPr>
            <a:r>
              <a:rPr lang="en-US" kern="1200">
                <a:latin typeface="+mn-lt"/>
                <a:ea typeface="+mn-ea"/>
                <a:cs typeface="+mn-cs"/>
                <a:hlinkClick r:id="rId3"/>
              </a:rPr>
              <a:t>World Mental Health Day 2024 (who.int)</a:t>
            </a:r>
            <a:endParaRPr lang="en-US" kern="1200">
              <a:latin typeface="+mn-lt"/>
              <a:ea typeface="+mn-ea"/>
              <a:cs typeface="+mn-cs"/>
            </a:endParaRPr>
          </a:p>
        </p:txBody>
      </p:sp>
      <p:sp>
        <p:nvSpPr>
          <p:cNvPr id="4" name="Slide Number Placeholder 3">
            <a:extLst>
              <a:ext uri="{FF2B5EF4-FFF2-40B4-BE49-F238E27FC236}">
                <a16:creationId xmlns:a16="http://schemas.microsoft.com/office/drawing/2014/main" id="{31F8DB6D-1C25-9643-3AF6-12BCD15551C0}"/>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FAD26F04-D298-448D-B4ED-52E44055A551}" type="slidenum">
              <a:rPr lang="en-US" smtClean="0"/>
              <a:pPr>
                <a:spcAft>
                  <a:spcPts val="600"/>
                </a:spcAft>
              </a:pPr>
              <a:t>2</a:t>
            </a:fld>
            <a:endParaRPr lang="en-US"/>
          </a:p>
        </p:txBody>
      </p:sp>
    </p:spTree>
    <p:extLst>
      <p:ext uri="{BB962C8B-B14F-4D97-AF65-F5344CB8AC3E}">
        <p14:creationId xmlns:p14="http://schemas.microsoft.com/office/powerpoint/2010/main" val="1211767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45FE-36B5-B942-B184-316D39C273C2}"/>
              </a:ext>
            </a:extLst>
          </p:cNvPr>
          <p:cNvSpPr>
            <a:spLocks noGrp="1"/>
          </p:cNvSpPr>
          <p:nvPr>
            <p:ph type="title"/>
          </p:nvPr>
        </p:nvSpPr>
        <p:spPr/>
        <p:txBody>
          <a:bodyPr/>
          <a:lstStyle/>
          <a:p>
            <a:pPr algn="ctr"/>
            <a:r>
              <a:rPr lang="en-US" dirty="0"/>
              <a:t>UCONN RESOURCES </a:t>
            </a:r>
            <a:br>
              <a:rPr lang="en-US" dirty="0"/>
            </a:br>
            <a:r>
              <a:rPr lang="en-US" dirty="0"/>
              <a:t>for GRADUATE STUDENTS</a:t>
            </a:r>
          </a:p>
        </p:txBody>
      </p:sp>
      <p:sp>
        <p:nvSpPr>
          <p:cNvPr id="3" name="Content Placeholder 2">
            <a:extLst>
              <a:ext uri="{FF2B5EF4-FFF2-40B4-BE49-F238E27FC236}">
                <a16:creationId xmlns:a16="http://schemas.microsoft.com/office/drawing/2014/main" id="{8F9EF734-A42A-4A53-89DF-308F547D9AF2}"/>
              </a:ext>
            </a:extLst>
          </p:cNvPr>
          <p:cNvSpPr>
            <a:spLocks noGrp="1"/>
          </p:cNvSpPr>
          <p:nvPr>
            <p:ph idx="1"/>
          </p:nvPr>
        </p:nvSpPr>
        <p:spPr/>
        <p:txBody>
          <a:bodyPr vert="horz" lIns="91440" tIns="45720" rIns="91440" bIns="45720" rtlCol="0" anchor="t">
            <a:normAutofit/>
          </a:bodyPr>
          <a:lstStyle/>
          <a:p>
            <a:r>
              <a:rPr lang="en-US" sz="1600" u="sng">
                <a:solidFill>
                  <a:srgbClr val="467886"/>
                </a:solidFill>
                <a:latin typeface="Aptos"/>
                <a:hlinkClick r:id="rId2"/>
              </a:rPr>
              <a:t>Office of Student Care and Concern</a:t>
            </a:r>
            <a:r>
              <a:rPr lang="en-US" sz="1600">
                <a:latin typeface="Aptos"/>
              </a:rPr>
              <a:t> (OSCC): The Office of </a:t>
            </a:r>
            <a:r>
              <a:rPr lang="en-US" sz="1600">
                <a:solidFill>
                  <a:srgbClr val="000000"/>
                </a:solidFill>
                <a:latin typeface="Aptos"/>
              </a:rPr>
              <a:t>Student Care and Concern</a:t>
            </a:r>
            <a:r>
              <a:rPr lang="en-US" sz="1600">
                <a:latin typeface="Aptos"/>
              </a:rPr>
              <a:t> provides intervention </a:t>
            </a:r>
            <a:r>
              <a:rPr lang="en-US" sz="1600">
                <a:solidFill>
                  <a:srgbClr val="000000"/>
                </a:solidFill>
                <a:latin typeface="Aptos"/>
              </a:rPr>
              <a:t>and </a:t>
            </a:r>
            <a:r>
              <a:rPr lang="en-US" sz="1600">
                <a:latin typeface="Aptos"/>
              </a:rPr>
              <a:t>support for students in distress and present as a threat to self or others.  The office coordinates a response balancing the needs of the student with the University community's safety and welfare. If you are concerned about a student who is in distress, please submit a </a:t>
            </a:r>
            <a:r>
              <a:rPr lang="en-US" sz="1600" u="sng">
                <a:solidFill>
                  <a:srgbClr val="467886"/>
                </a:solidFill>
                <a:latin typeface="Aptos"/>
                <a:hlinkClick r:id="rId3"/>
              </a:rPr>
              <a:t>Care Team Referral form</a:t>
            </a:r>
            <a:r>
              <a:rPr lang="en-US" sz="1600">
                <a:latin typeface="Aptos"/>
              </a:rPr>
              <a:t>.  In an emergency where immediate attention is needed, please call 911. </a:t>
            </a:r>
            <a:endParaRPr lang="en-US" sz="1600">
              <a:latin typeface="Neue Haas Grotesk Text Pro"/>
            </a:endParaRPr>
          </a:p>
          <a:p>
            <a:endParaRPr lang="en-US" sz="1600">
              <a:latin typeface="Aptos"/>
            </a:endParaRPr>
          </a:p>
          <a:p>
            <a:endParaRPr lang="en-US"/>
          </a:p>
        </p:txBody>
      </p:sp>
    </p:spTree>
    <p:extLst>
      <p:ext uri="{BB962C8B-B14F-4D97-AF65-F5344CB8AC3E}">
        <p14:creationId xmlns:p14="http://schemas.microsoft.com/office/powerpoint/2010/main" val="845636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9641-81DE-2C15-0AA7-0B4011E8B597}"/>
              </a:ext>
            </a:extLst>
          </p:cNvPr>
          <p:cNvSpPr>
            <a:spLocks noGrp="1"/>
          </p:cNvSpPr>
          <p:nvPr>
            <p:ph type="title"/>
          </p:nvPr>
        </p:nvSpPr>
        <p:spPr/>
        <p:txBody>
          <a:bodyPr/>
          <a:lstStyle/>
          <a:p>
            <a:pPr algn="ctr"/>
            <a:r>
              <a:rPr lang="en-US" dirty="0"/>
              <a:t>UCONN RESOURCES </a:t>
            </a:r>
            <a:br>
              <a:rPr lang="en-US" dirty="0"/>
            </a:br>
            <a:r>
              <a:rPr lang="en-US" dirty="0"/>
              <a:t>for GRADUATE STUDENTS</a:t>
            </a:r>
          </a:p>
        </p:txBody>
      </p:sp>
      <p:sp>
        <p:nvSpPr>
          <p:cNvPr id="3" name="Content Placeholder 2">
            <a:extLst>
              <a:ext uri="{FF2B5EF4-FFF2-40B4-BE49-F238E27FC236}">
                <a16:creationId xmlns:a16="http://schemas.microsoft.com/office/drawing/2014/main" id="{8FDA7B6B-1AE1-FA24-002B-98F0E1B5FAFA}"/>
              </a:ext>
            </a:extLst>
          </p:cNvPr>
          <p:cNvSpPr>
            <a:spLocks noGrp="1"/>
          </p:cNvSpPr>
          <p:nvPr>
            <p:ph idx="1"/>
          </p:nvPr>
        </p:nvSpPr>
        <p:spPr/>
        <p:txBody>
          <a:bodyPr vert="horz" lIns="91440" tIns="45720" rIns="91440" bIns="45720" rtlCol="0" anchor="t">
            <a:normAutofit/>
          </a:bodyPr>
          <a:lstStyle/>
          <a:p>
            <a:r>
              <a:rPr lang="en-US" sz="1600" u="sng">
                <a:solidFill>
                  <a:srgbClr val="467886"/>
                </a:solidFill>
                <a:latin typeface="Aptos"/>
                <a:hlinkClick r:id="rId2"/>
              </a:rPr>
              <a:t>Academic Achievement Center (AAC)</a:t>
            </a:r>
            <a:r>
              <a:rPr lang="en-US" sz="1600">
                <a:latin typeface="Aptos"/>
              </a:rPr>
              <a:t>: The Academic Achievement Center provides academic coaching, mentorship, workshops/presentations, and supplemental instruction for students seeking to improve or maintain academic success. With resources for regional campuses as well as the Storrs campus, students can find best practices for note taking, maximizing online classes, managing time, and organizing deadlines and other deliverables.   </a:t>
            </a:r>
            <a:endParaRPr lang="en-US" sz="1600"/>
          </a:p>
          <a:p>
            <a:r>
              <a:rPr lang="en-US" sz="1600" u="sng">
                <a:solidFill>
                  <a:srgbClr val="467886"/>
                </a:solidFill>
                <a:latin typeface="Aptos"/>
                <a:hlinkClick r:id="rId3"/>
              </a:rPr>
              <a:t>Quantitative Learning Center (Q Center)</a:t>
            </a:r>
            <a:r>
              <a:rPr lang="en-US" sz="1600">
                <a:latin typeface="Aptos"/>
              </a:rPr>
              <a:t>:   The Q Center keeps a concise list of private tutors in Math, Physics, Chemistry, and Statistics who are available for fee-based service. Graduate students are encouraged to conduct their own research about the qualifications of private tutors not screened or vetted by the Q Center. The list of private tutors is maintained by the Q Center in cooperation with other units at UConn as a service for students.   </a:t>
            </a:r>
            <a:endParaRPr lang="en-US" sz="1600"/>
          </a:p>
          <a:p>
            <a:r>
              <a:rPr lang="en-US" sz="1600" u="sng">
                <a:solidFill>
                  <a:srgbClr val="467886"/>
                </a:solidFill>
                <a:latin typeface="Aptos"/>
                <a:hlinkClick r:id="rId4"/>
              </a:rPr>
              <a:t>Writing Center</a:t>
            </a:r>
            <a:r>
              <a:rPr lang="en-US" sz="1600">
                <a:latin typeface="Aptos"/>
              </a:rPr>
              <a:t>: The Writing Center is a welcoming space where students and tutors collaborate on writing projects. The Writing Center stands by the belief all students are writers. Students may bring any type of writing—academic, civic, personal, and multimedia texts—at any stage in the composing process and receive support. </a:t>
            </a:r>
            <a:endParaRPr lang="en-US" sz="1600"/>
          </a:p>
          <a:p>
            <a:endParaRPr lang="en-US"/>
          </a:p>
        </p:txBody>
      </p:sp>
      <p:sp>
        <p:nvSpPr>
          <p:cNvPr id="4" name="Date Placeholder 3">
            <a:extLst>
              <a:ext uri="{FF2B5EF4-FFF2-40B4-BE49-F238E27FC236}">
                <a16:creationId xmlns:a16="http://schemas.microsoft.com/office/drawing/2014/main" id="{13EEB318-668B-E32A-2187-FCD2C31414C7}"/>
              </a:ext>
            </a:extLst>
          </p:cNvPr>
          <p:cNvSpPr>
            <a:spLocks noGrp="1"/>
          </p:cNvSpPr>
          <p:nvPr>
            <p:ph type="dt" sz="half" idx="10"/>
          </p:nvPr>
        </p:nvSpPr>
        <p:spPr/>
        <p:txBody>
          <a:bodyPr/>
          <a:lstStyle/>
          <a:p>
            <a:fld id="{9787D32B-6E0B-44D0-8B11-D256FB617C71}" type="datetime1">
              <a:rPr/>
              <a:t>10/10/2024</a:t>
            </a:fld>
            <a:endParaRPr lang="en-US"/>
          </a:p>
        </p:txBody>
      </p:sp>
      <p:sp>
        <p:nvSpPr>
          <p:cNvPr id="5" name="Footer Placeholder 4">
            <a:extLst>
              <a:ext uri="{FF2B5EF4-FFF2-40B4-BE49-F238E27FC236}">
                <a16:creationId xmlns:a16="http://schemas.microsoft.com/office/drawing/2014/main" id="{0D685059-8FDB-C458-5BE5-C612BD33985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1CC8246-9BA5-7BF8-0EED-C5396101B7A3}"/>
              </a:ext>
            </a:extLst>
          </p:cNvPr>
          <p:cNvSpPr>
            <a:spLocks noGrp="1"/>
          </p:cNvSpPr>
          <p:nvPr>
            <p:ph type="sldNum" sz="quarter" idx="12"/>
          </p:nvPr>
        </p:nvSpPr>
        <p:spPr/>
        <p:txBody>
          <a:bodyPr/>
          <a:lstStyle/>
          <a:p>
            <a:fld id="{CC057153-B650-4DEB-B370-79DDCFDCE934}" type="slidenum">
              <a:rPr lang="en-US" dirty="0"/>
              <a:t>21</a:t>
            </a:fld>
            <a:endParaRPr lang="en-US"/>
          </a:p>
        </p:txBody>
      </p:sp>
    </p:spTree>
    <p:extLst>
      <p:ext uri="{BB962C8B-B14F-4D97-AF65-F5344CB8AC3E}">
        <p14:creationId xmlns:p14="http://schemas.microsoft.com/office/powerpoint/2010/main" val="784648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F3B5-EEA6-D19A-5458-9D5F5E75BF75}"/>
              </a:ext>
            </a:extLst>
          </p:cNvPr>
          <p:cNvSpPr>
            <a:spLocks noGrp="1"/>
          </p:cNvSpPr>
          <p:nvPr>
            <p:ph type="title"/>
          </p:nvPr>
        </p:nvSpPr>
        <p:spPr/>
        <p:txBody>
          <a:bodyPr anchor="t">
            <a:normAutofit/>
          </a:bodyPr>
          <a:lstStyle/>
          <a:p>
            <a:r>
              <a:rPr lang="en-US" dirty="0"/>
              <a:t>Scary Questions – Advisor/Mentor to Graduate Student</a:t>
            </a:r>
          </a:p>
        </p:txBody>
      </p:sp>
      <p:sp>
        <p:nvSpPr>
          <p:cNvPr id="7" name="Content Placeholder 6">
            <a:extLst>
              <a:ext uri="{FF2B5EF4-FFF2-40B4-BE49-F238E27FC236}">
                <a16:creationId xmlns:a16="http://schemas.microsoft.com/office/drawing/2014/main" id="{A5CB380A-774E-90E5-95C2-BBD2330AABAB}"/>
              </a:ext>
            </a:extLst>
          </p:cNvPr>
          <p:cNvSpPr>
            <a:spLocks noGrp="1"/>
          </p:cNvSpPr>
          <p:nvPr>
            <p:ph idx="1"/>
          </p:nvPr>
        </p:nvSpPr>
        <p:spPr>
          <a:xfrm>
            <a:off x="294450" y="1707158"/>
            <a:ext cx="11557930" cy="4953894"/>
          </a:xfrm>
        </p:spPr>
        <p:txBody>
          <a:bodyPr vert="horz" lIns="91440" tIns="45720" rIns="91440" bIns="45720" rtlCol="0" anchor="t">
            <a:noAutofit/>
          </a:bodyPr>
          <a:lstStyle/>
          <a:p>
            <a:r>
              <a:rPr lang="en-US" sz="2200" dirty="0"/>
              <a:t>Being an advisor/mentor is not easy. It is a calling – a noble vocation. </a:t>
            </a:r>
          </a:p>
          <a:p>
            <a:r>
              <a:rPr lang="en-US" sz="2200"/>
              <a:t>Managing advisees/mentees becomes more challenging when it feels necessary </a:t>
            </a:r>
            <a:r>
              <a:rPr lang="en-US" sz="2200" dirty="0"/>
              <a:t>to ask "scary" questions. With most positive intentions, consider the Ethic of </a:t>
            </a:r>
            <a:r>
              <a:rPr lang="en-US" sz="2200"/>
              <a:t>Care and the connectedness human beings, then adjust your approach, if necessary, to consider your feelings, and those of your advisees/mentees. There is a path forward.</a:t>
            </a:r>
            <a:endParaRPr lang="en-US" sz="2200" dirty="0"/>
          </a:p>
          <a:p>
            <a:r>
              <a:rPr lang="en-US" sz="2200" dirty="0"/>
              <a:t>Thank you for role you play in maintaining a healthy and productive graduate community. </a:t>
            </a:r>
          </a:p>
          <a:p>
            <a:r>
              <a:rPr lang="en-US" sz="2200" dirty="0"/>
              <a:t>If you need support in sorting through the numerous resources available to students, </a:t>
            </a:r>
            <a:r>
              <a:rPr lang="en-US" sz="2200"/>
              <a:t>The Graduate Student and Postdoctoral Affairs team is glad to </a:t>
            </a:r>
            <a:r>
              <a:rPr lang="en-US" sz="2200" dirty="0"/>
              <a:t>assist. </a:t>
            </a:r>
          </a:p>
          <a:p>
            <a:r>
              <a:rPr lang="en-US" sz="2200" dirty="0"/>
              <a:t>Have a fantastic semester!</a:t>
            </a:r>
          </a:p>
          <a:p>
            <a:pPr marL="0" indent="0" algn="ctr">
              <a:buNone/>
            </a:pPr>
            <a:endParaRPr lang="en-US"/>
          </a:p>
        </p:txBody>
      </p:sp>
      <p:sp>
        <p:nvSpPr>
          <p:cNvPr id="10" name="Date Placeholder 4">
            <a:extLst>
              <a:ext uri="{FF2B5EF4-FFF2-40B4-BE49-F238E27FC236}">
                <a16:creationId xmlns:a16="http://schemas.microsoft.com/office/drawing/2014/main" id="{D0350385-00C6-305F-9557-7485E21AAD9A}"/>
              </a:ext>
            </a:extLst>
          </p:cNvPr>
          <p:cNvSpPr>
            <a:spLocks noGrp="1"/>
          </p:cNvSpPr>
          <p:nvPr>
            <p:ph type="dt" sz="half" idx="10"/>
          </p:nvPr>
        </p:nvSpPr>
        <p:spPr/>
        <p:txBody>
          <a:bodyPr/>
          <a:lstStyle/>
          <a:p>
            <a:pPr>
              <a:spcAft>
                <a:spcPts val="600"/>
              </a:spcAft>
            </a:pPr>
            <a:fld id="{11C40B8E-293C-4911-96CA-80BF5E9F6C69}" type="datetime1">
              <a:rPr/>
              <a:pPr>
                <a:spcAft>
                  <a:spcPts val="600"/>
                </a:spcAft>
              </a:pPr>
              <a:t>10/10/2024</a:t>
            </a:fld>
            <a:endParaRPr lang="en-US"/>
          </a:p>
        </p:txBody>
      </p:sp>
      <p:sp>
        <p:nvSpPr>
          <p:cNvPr id="12" name="Footer Placeholder 5">
            <a:extLst>
              <a:ext uri="{FF2B5EF4-FFF2-40B4-BE49-F238E27FC236}">
                <a16:creationId xmlns:a16="http://schemas.microsoft.com/office/drawing/2014/main" id="{E8100D20-542F-F017-B842-3B9ACE335A04}"/>
              </a:ext>
            </a:extLst>
          </p:cNvPr>
          <p:cNvSpPr>
            <a:spLocks noGrp="1"/>
          </p:cNvSpPr>
          <p:nvPr>
            <p:ph type="ftr" sz="quarter" idx="11"/>
          </p:nvPr>
        </p:nvSpPr>
        <p:spPr/>
        <p:txBody>
          <a:bodyPr/>
          <a:lstStyle/>
          <a:p>
            <a:pPr>
              <a:spcAft>
                <a:spcPts val="600"/>
              </a:spcAft>
            </a:pPr>
            <a:r>
              <a:rPr lang="en-US"/>
              <a:t>
              </a:t>
            </a:r>
          </a:p>
        </p:txBody>
      </p:sp>
      <p:sp>
        <p:nvSpPr>
          <p:cNvPr id="14" name="Slide Number Placeholder 6">
            <a:extLst>
              <a:ext uri="{FF2B5EF4-FFF2-40B4-BE49-F238E27FC236}">
                <a16:creationId xmlns:a16="http://schemas.microsoft.com/office/drawing/2014/main" id="{7C89936A-3436-EE99-6F21-CD5B2BB6228C}"/>
              </a:ext>
            </a:extLst>
          </p:cNvPr>
          <p:cNvSpPr>
            <a:spLocks noGrp="1"/>
          </p:cNvSpPr>
          <p:nvPr>
            <p:ph type="sldNum" sz="quarter" idx="12"/>
          </p:nvPr>
        </p:nvSpPr>
        <p:spPr/>
        <p:txBody>
          <a:bodyPr/>
          <a:lstStyle/>
          <a:p>
            <a:pPr>
              <a:spcAft>
                <a:spcPts val="600"/>
              </a:spcAft>
            </a:pPr>
            <a:fld id="{CC057153-B650-4DEB-B370-79DDCFDCE934}" type="slidenum">
              <a:rPr lang="en-US" dirty="0"/>
              <a:pPr>
                <a:spcAft>
                  <a:spcPts val="600"/>
                </a:spcAft>
              </a:pPr>
              <a:t>22</a:t>
            </a:fld>
            <a:endParaRPr lang="en-US"/>
          </a:p>
        </p:txBody>
      </p:sp>
    </p:spTree>
    <p:extLst>
      <p:ext uri="{BB962C8B-B14F-4D97-AF65-F5344CB8AC3E}">
        <p14:creationId xmlns:p14="http://schemas.microsoft.com/office/powerpoint/2010/main" val="1352707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153991-9CCB-42C0-BC13-EB68482BF68A}"/>
              </a:ext>
            </a:extLst>
          </p:cNvPr>
          <p:cNvSpPr txBox="1">
            <a:spLocks noGrp="1"/>
          </p:cNvSpPr>
          <p:nvPr>
            <p:ph type="title" idx="4294967295"/>
          </p:nvPr>
        </p:nvSpPr>
        <p:spPr>
          <a:xfrm>
            <a:off x="612648" y="548640"/>
            <a:ext cx="10653578" cy="1132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QUESTIONS?</a:t>
            </a:r>
            <a:endParaRPr kumimoji="0" lang="en-US" sz="1800" b="0" i="0" u="none" strike="noStrike" kern="1200" cap="none" spc="0" normalizeH="0" baseline="0" noProof="0" dirty="0">
              <a:ln>
                <a:noFill/>
              </a:ln>
              <a:solidFill>
                <a:schemeClr val="tx1"/>
              </a:solidFill>
              <a:effectLst/>
              <a:uLnTx/>
              <a:uFillTx/>
              <a:latin typeface="+mn-lt"/>
              <a:ea typeface="+mj-ea"/>
              <a:cs typeface="+mj-cs"/>
            </a:endParaRPr>
          </a:p>
        </p:txBody>
      </p:sp>
      <p:pic>
        <p:nvPicPr>
          <p:cNvPr id="6" name="Picture 5" descr="Group Of People Asking Questions Stock Photography - Image: 37510872">
            <a:extLst>
              <a:ext uri="{FF2B5EF4-FFF2-40B4-BE49-F238E27FC236}">
                <a16:creationId xmlns:a16="http://schemas.microsoft.com/office/drawing/2014/main" id="{55D2D326-92ED-10B4-D8CF-DCF0275A79E7}"/>
              </a:ext>
            </a:extLst>
          </p:cNvPr>
          <p:cNvPicPr>
            <a:picLocks noChangeAspect="1"/>
          </p:cNvPicPr>
          <p:nvPr/>
        </p:nvPicPr>
        <p:blipFill>
          <a:blip r:embed="rId2"/>
          <a:srcRect t="20978" b="19341"/>
          <a:stretch/>
        </p:blipFill>
        <p:spPr>
          <a:xfrm>
            <a:off x="612647" y="1715532"/>
            <a:ext cx="10653579" cy="4593828"/>
          </a:xfrm>
          <a:prstGeom prst="rect">
            <a:avLst/>
          </a:prstGeom>
          <a:noFill/>
        </p:spPr>
      </p:pic>
      <p:sp>
        <p:nvSpPr>
          <p:cNvPr id="2" name="Date Placeholder 1">
            <a:extLst>
              <a:ext uri="{FF2B5EF4-FFF2-40B4-BE49-F238E27FC236}">
                <a16:creationId xmlns:a16="http://schemas.microsoft.com/office/drawing/2014/main" id="{9C05406B-F27B-C064-0E85-B3B8E79401EA}"/>
              </a:ext>
            </a:extLst>
          </p:cNvPr>
          <p:cNvSpPr>
            <a:spLocks noGrp="1"/>
          </p:cNvSpPr>
          <p:nvPr>
            <p:ph type="dt" sz="half" idx="10"/>
          </p:nvPr>
        </p:nvSpPr>
        <p:spPr>
          <a:xfrm>
            <a:off x="137160" y="6453002"/>
            <a:ext cx="3494314" cy="365125"/>
          </a:xfrm>
        </p:spPr>
        <p:txBody>
          <a:bodyPr vert="horz" lIns="91440" tIns="45720" rIns="91440" bIns="45720" rtlCol="0" anchor="ctr">
            <a:normAutofit/>
          </a:bodyPr>
          <a:lstStyle/>
          <a:p>
            <a:pPr>
              <a:spcAft>
                <a:spcPts val="600"/>
              </a:spcAft>
            </a:pPr>
            <a:fld id="{82019724-6CCE-48A9-8FD1-A50BC3BF5C8D}" type="datetime1">
              <a:rPr/>
              <a:pPr>
                <a:spcAft>
                  <a:spcPts val="600"/>
                </a:spcAft>
              </a:pPr>
              <a:t>10/10/2024</a:t>
            </a:fld>
            <a:endParaRPr lang="en-US"/>
          </a:p>
        </p:txBody>
      </p:sp>
      <p:sp>
        <p:nvSpPr>
          <p:cNvPr id="3" name="Footer Placeholder 2">
            <a:extLst>
              <a:ext uri="{FF2B5EF4-FFF2-40B4-BE49-F238E27FC236}">
                <a16:creationId xmlns:a16="http://schemas.microsoft.com/office/drawing/2014/main" id="{012CFAB0-94CD-545D-C5A2-4C38CC431041}"/>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lnSpc>
                <a:spcPct val="90000"/>
              </a:lnSpc>
              <a:spcAft>
                <a:spcPts val="600"/>
              </a:spcAft>
            </a:pPr>
            <a:r>
              <a:rPr lang="en-US" sz="700" kern="1200">
                <a:latin typeface="+mn-lt"/>
                <a:ea typeface="+mn-ea"/>
                <a:cs typeface="+mn-cs"/>
              </a:rPr>
              <a:t>
              </a:t>
            </a:r>
          </a:p>
        </p:txBody>
      </p:sp>
      <p:sp>
        <p:nvSpPr>
          <p:cNvPr id="4" name="Slide Number Placeholder 3">
            <a:extLst>
              <a:ext uri="{FF2B5EF4-FFF2-40B4-BE49-F238E27FC236}">
                <a16:creationId xmlns:a16="http://schemas.microsoft.com/office/drawing/2014/main" id="{43F92C5C-064D-207F-2966-5C34C655FDFD}"/>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CC057153-B650-4DEB-B370-79DDCFDCE934}" type="slidenum">
              <a:rPr lang="en-US" dirty="0"/>
              <a:pPr>
                <a:spcAft>
                  <a:spcPts val="600"/>
                </a:spcAft>
              </a:pPr>
              <a:t>23</a:t>
            </a:fld>
            <a:endParaRPr lang="en-US"/>
          </a:p>
        </p:txBody>
      </p:sp>
    </p:spTree>
    <p:extLst>
      <p:ext uri="{BB962C8B-B14F-4D97-AF65-F5344CB8AC3E}">
        <p14:creationId xmlns:p14="http://schemas.microsoft.com/office/powerpoint/2010/main" val="127823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0431-F67E-69E6-4F68-D61A081AA11D}"/>
              </a:ext>
            </a:extLst>
          </p:cNvPr>
          <p:cNvSpPr>
            <a:spLocks noGrp="1"/>
          </p:cNvSpPr>
          <p:nvPr>
            <p:ph type="title"/>
          </p:nvPr>
        </p:nvSpPr>
        <p:spPr>
          <a:xfrm>
            <a:off x="612648" y="548640"/>
            <a:ext cx="10653578" cy="1132258"/>
          </a:xfrm>
        </p:spPr>
        <p:txBody>
          <a:bodyPr anchor="t">
            <a:normAutofit/>
          </a:bodyPr>
          <a:lstStyle/>
          <a:p>
            <a:r>
              <a:rPr lang="en-US" sz="3100" dirty="0"/>
              <a:t>“How Are You Doing?” and Other Scary Questions...2.0</a:t>
            </a:r>
            <a:br>
              <a:rPr lang="en-US" sz="3100" dirty="0"/>
            </a:br>
            <a:r>
              <a:rPr lang="en-US" sz="3100" dirty="0"/>
              <a:t>Goals Today</a:t>
            </a:r>
          </a:p>
        </p:txBody>
      </p:sp>
      <p:graphicFrame>
        <p:nvGraphicFramePr>
          <p:cNvPr id="8" name="Content Placeholder 2" descr="Chart with agenda items, including review take aways from &quot;How are you doing? And other scary questions&quot; 1.0, expand the discussion, and actual scary questions advisors/mentors may feel they want to ask. ">
            <a:extLst>
              <a:ext uri="{FF2B5EF4-FFF2-40B4-BE49-F238E27FC236}">
                <a16:creationId xmlns:a16="http://schemas.microsoft.com/office/drawing/2014/main" id="{5B0516FE-0B57-B171-E02B-C3CFEBBCE1EA}"/>
              </a:ext>
            </a:extLst>
          </p:cNvPr>
          <p:cNvGraphicFramePr>
            <a:graphicFrameLocks noGrp="1"/>
          </p:cNvGraphicFramePr>
          <p:nvPr>
            <p:ph idx="1"/>
            <p:extLst>
              <p:ext uri="{D42A27DB-BD31-4B8C-83A1-F6EECF244321}">
                <p14:modId xmlns:p14="http://schemas.microsoft.com/office/powerpoint/2010/main" val="28607540"/>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02430D2-276A-2974-8C51-2ACB28A47FAB}"/>
              </a:ext>
            </a:extLst>
          </p:cNvPr>
          <p:cNvSpPr>
            <a:spLocks noGrp="1"/>
          </p:cNvSpPr>
          <p:nvPr>
            <p:ph type="dt" sz="half" idx="10"/>
          </p:nvPr>
        </p:nvSpPr>
        <p:spPr>
          <a:xfrm>
            <a:off x="137160" y="6453002"/>
            <a:ext cx="3494314" cy="365125"/>
          </a:xfrm>
        </p:spPr>
        <p:txBody>
          <a:bodyPr anchor="ctr">
            <a:normAutofit/>
          </a:bodyPr>
          <a:lstStyle/>
          <a:p>
            <a:pPr>
              <a:spcAft>
                <a:spcPts val="600"/>
              </a:spcAft>
            </a:pPr>
            <a:fld id="{CF722119-6622-4BCB-952F-A6E10CCBBBE2}" type="datetime1">
              <a:rPr lang="en-US"/>
              <a:pPr>
                <a:spcAft>
                  <a:spcPts val="600"/>
                </a:spcAft>
              </a:pPr>
              <a:t>10/10/2024</a:t>
            </a:fld>
            <a:endParaRPr lang="en-US"/>
          </a:p>
        </p:txBody>
      </p:sp>
      <p:sp>
        <p:nvSpPr>
          <p:cNvPr id="5" name="Footer Placeholder 4">
            <a:extLst>
              <a:ext uri="{FF2B5EF4-FFF2-40B4-BE49-F238E27FC236}">
                <a16:creationId xmlns:a16="http://schemas.microsoft.com/office/drawing/2014/main" id="{B6730BAE-C158-9BBE-C3E3-48C7A5139208}"/>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7114E66E-8D6E-91E6-3852-22ECC13CD347}"/>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3</a:t>
            </a:fld>
            <a:endParaRPr lang="en-US"/>
          </a:p>
        </p:txBody>
      </p:sp>
    </p:spTree>
    <p:extLst>
      <p:ext uri="{BB962C8B-B14F-4D97-AF65-F5344CB8AC3E}">
        <p14:creationId xmlns:p14="http://schemas.microsoft.com/office/powerpoint/2010/main" val="197476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548640"/>
            <a:ext cx="10653578" cy="1132258"/>
          </a:xfrm>
        </p:spPr>
        <p:txBody>
          <a:bodyPr anchor="t">
            <a:normAutofit/>
          </a:bodyPr>
          <a:lstStyle/>
          <a:p>
            <a:r>
              <a:rPr lang="en-US" dirty="0"/>
              <a:t>Review of Spring 2024 </a:t>
            </a:r>
            <a:br>
              <a:rPr lang="en-US" dirty="0"/>
            </a:br>
            <a:r>
              <a:rPr lang="en-US" dirty="0"/>
              <a:t>Take Aways</a:t>
            </a:r>
          </a:p>
        </p:txBody>
      </p:sp>
      <p:graphicFrame>
        <p:nvGraphicFramePr>
          <p:cNvPr id="21" name="Diagram 20" descr="Two orange boxes. The first one says Ethic of Care - The Rules vs Best Practices. The second says Conversation Starters and Stoppers.">
            <a:extLst>
              <a:ext uri="{FF2B5EF4-FFF2-40B4-BE49-F238E27FC236}">
                <a16:creationId xmlns:a16="http://schemas.microsoft.com/office/drawing/2014/main" id="{84E41DA6-87E9-C5E2-08A1-223EAC1262AD}"/>
              </a:ext>
            </a:extLst>
          </p:cNvPr>
          <p:cNvGraphicFramePr/>
          <p:nvPr>
            <p:extLst>
              <p:ext uri="{D42A27DB-BD31-4B8C-83A1-F6EECF244321}">
                <p14:modId xmlns:p14="http://schemas.microsoft.com/office/powerpoint/2010/main" val="1342929332"/>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Date Placeholder 3">
            <a:extLst>
              <a:ext uri="{FF2B5EF4-FFF2-40B4-BE49-F238E27FC236}">
                <a16:creationId xmlns:a16="http://schemas.microsoft.com/office/drawing/2014/main" id="{DA2EF2AD-68E9-F55A-8CB8-72E4BEAF02B1}"/>
              </a:ext>
            </a:extLst>
          </p:cNvPr>
          <p:cNvSpPr>
            <a:spLocks noGrp="1"/>
          </p:cNvSpPr>
          <p:nvPr>
            <p:ph type="dt" sz="half" idx="10"/>
          </p:nvPr>
        </p:nvSpPr>
        <p:spPr>
          <a:xfrm>
            <a:off x="137160" y="6453002"/>
            <a:ext cx="3494314" cy="365125"/>
          </a:xfrm>
        </p:spPr>
        <p:txBody>
          <a:bodyPr/>
          <a:lstStyle/>
          <a:p>
            <a:pPr>
              <a:spcAft>
                <a:spcPts val="600"/>
              </a:spcAft>
            </a:pPr>
            <a:fld id="{21934437-BB18-40C6-8180-504F8D99D571}" type="datetime1">
              <a:rPr/>
              <a:pPr>
                <a:spcAft>
                  <a:spcPts val="600"/>
                </a:spcAft>
              </a:pPr>
              <a:t>10/10/2024</a:t>
            </a:fld>
            <a:endParaRPr lang="en-US"/>
          </a:p>
        </p:txBody>
      </p:sp>
      <p:sp>
        <p:nvSpPr>
          <p:cNvPr id="28" name="Footer Placeholder 4">
            <a:extLst>
              <a:ext uri="{FF2B5EF4-FFF2-40B4-BE49-F238E27FC236}">
                <a16:creationId xmlns:a16="http://schemas.microsoft.com/office/drawing/2014/main" id="{8B0605E2-BD27-F023-3ED1-32B3F90B0E01}"/>
              </a:ext>
            </a:extLst>
          </p:cNvPr>
          <p:cNvSpPr>
            <a:spLocks noGrp="1"/>
          </p:cNvSpPr>
          <p:nvPr>
            <p:ph type="ftr" sz="quarter" idx="11"/>
          </p:nvPr>
        </p:nvSpPr>
        <p:spPr>
          <a:xfrm>
            <a:off x="8876521" y="6453002"/>
            <a:ext cx="2805405" cy="365125"/>
          </a:xfrm>
        </p:spPr>
        <p:txBody>
          <a:bodyPr/>
          <a:lstStyle/>
          <a:p>
            <a:pPr>
              <a:spcAft>
                <a:spcPts val="600"/>
              </a:spcAft>
            </a:pPr>
            <a:r>
              <a:rPr lang="en-US"/>
              <a:t>
              </a:t>
            </a:r>
          </a:p>
        </p:txBody>
      </p:sp>
      <p:sp>
        <p:nvSpPr>
          <p:cNvPr id="30" name="Slide Number Placeholder 5">
            <a:extLst>
              <a:ext uri="{FF2B5EF4-FFF2-40B4-BE49-F238E27FC236}">
                <a16:creationId xmlns:a16="http://schemas.microsoft.com/office/drawing/2014/main" id="{D75F06D4-CFB8-D1AE-A35E-3B231DFC5759}"/>
              </a:ext>
            </a:extLst>
          </p:cNvPr>
          <p:cNvSpPr>
            <a:spLocks noGrp="1"/>
          </p:cNvSpPr>
          <p:nvPr>
            <p:ph type="sldNum" sz="quarter" idx="12"/>
          </p:nvPr>
        </p:nvSpPr>
        <p:spPr>
          <a:xfrm>
            <a:off x="11632162" y="6453002"/>
            <a:ext cx="429207" cy="365125"/>
          </a:xfrm>
        </p:spPr>
        <p:txBody>
          <a:bodyPr/>
          <a:lstStyle/>
          <a:p>
            <a:pPr>
              <a:spcAft>
                <a:spcPts val="600"/>
              </a:spcAft>
            </a:pPr>
            <a:fld id="{CC057153-B650-4DEB-B370-79DDCFDCE934}" type="slidenum">
              <a:rPr lang="en-US" dirty="0"/>
              <a:pPr>
                <a:spcAft>
                  <a:spcPts val="600"/>
                </a:spcAft>
              </a:pPr>
              <a:t>4</a:t>
            </a:fld>
            <a:endParaRPr lang="en-US"/>
          </a:p>
        </p:txBody>
      </p:sp>
    </p:spTree>
    <p:extLst>
      <p:ext uri="{BB962C8B-B14F-4D97-AF65-F5344CB8AC3E}">
        <p14:creationId xmlns:p14="http://schemas.microsoft.com/office/powerpoint/2010/main" val="10985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C9516-AE5F-5F75-2FA8-FAD181551FB8}"/>
              </a:ext>
            </a:extLst>
          </p:cNvPr>
          <p:cNvSpPr>
            <a:spLocks noGrp="1"/>
          </p:cNvSpPr>
          <p:nvPr>
            <p:ph type="title"/>
          </p:nvPr>
        </p:nvSpPr>
        <p:spPr>
          <a:xfrm>
            <a:off x="612648" y="548640"/>
            <a:ext cx="10741152" cy="1132258"/>
          </a:xfrm>
        </p:spPr>
        <p:txBody>
          <a:bodyPr anchor="t">
            <a:normAutofit/>
          </a:bodyPr>
          <a:lstStyle/>
          <a:p>
            <a:pPr algn="ctr"/>
            <a:r>
              <a:rPr lang="en-US"/>
              <a:t>Ethic of Care – Definition Review</a:t>
            </a:r>
          </a:p>
        </p:txBody>
      </p:sp>
      <p:sp>
        <p:nvSpPr>
          <p:cNvPr id="3" name="Content Placeholder 2">
            <a:extLst>
              <a:ext uri="{FF2B5EF4-FFF2-40B4-BE49-F238E27FC236}">
                <a16:creationId xmlns:a16="http://schemas.microsoft.com/office/drawing/2014/main" id="{B2E81DE8-DAB9-0A0E-F231-5E4AA1A2DED3}"/>
              </a:ext>
            </a:extLst>
          </p:cNvPr>
          <p:cNvSpPr>
            <a:spLocks noGrp="1"/>
          </p:cNvSpPr>
          <p:nvPr>
            <p:ph sz="half" idx="1"/>
          </p:nvPr>
        </p:nvSpPr>
        <p:spPr>
          <a:xfrm>
            <a:off x="110231" y="1379311"/>
            <a:ext cx="6018962" cy="4936949"/>
          </a:xfrm>
        </p:spPr>
        <p:txBody>
          <a:bodyPr vert="horz" lIns="91440" tIns="45720" rIns="91440" bIns="45720" rtlCol="0" anchor="t">
            <a:noAutofit/>
          </a:bodyPr>
          <a:lstStyle/>
          <a:p>
            <a:pPr>
              <a:spcBef>
                <a:spcPct val="20000"/>
              </a:spcBef>
            </a:pPr>
            <a:r>
              <a:rPr lang="en-US" sz="2400" dirty="0"/>
              <a:t>Ethic of Care is a feminist theory based in virtue ethics and developed by psychologist Dr. Carol Gilligan that believes:</a:t>
            </a:r>
          </a:p>
          <a:p>
            <a:pPr lvl="1">
              <a:spcBef>
                <a:spcPct val="20000"/>
              </a:spcBef>
            </a:pPr>
            <a:r>
              <a:rPr lang="en-US" sz="2400" dirty="0"/>
              <a:t>Context can overrule some universal code of conduct.</a:t>
            </a:r>
          </a:p>
          <a:p>
            <a:pPr lvl="2">
              <a:spcBef>
                <a:spcPct val="20000"/>
              </a:spcBef>
            </a:pPr>
            <a:r>
              <a:rPr lang="en-US" sz="2400" dirty="0"/>
              <a:t>Emphasizes interconnectedness of humanity, and</a:t>
            </a:r>
          </a:p>
          <a:p>
            <a:pPr lvl="2">
              <a:spcBef>
                <a:spcPct val="20000"/>
              </a:spcBef>
            </a:pPr>
            <a:r>
              <a:rPr lang="en-US" sz="2400" dirty="0"/>
              <a:t>Places a moral significance on our relationships as ‘care givers’ and ‘care receivers.’</a:t>
            </a:r>
          </a:p>
        </p:txBody>
      </p:sp>
      <p:pic>
        <p:nvPicPr>
          <p:cNvPr id="7" name="Content Placeholder 6" descr="Colorful overlapping people icons">
            <a:extLst>
              <a:ext uri="{FF2B5EF4-FFF2-40B4-BE49-F238E27FC236}">
                <a16:creationId xmlns:a16="http://schemas.microsoft.com/office/drawing/2014/main" id="{B798F45A-4C24-2687-3E8E-C3F17162CC43}"/>
              </a:ext>
            </a:extLst>
          </p:cNvPr>
          <p:cNvPicPr>
            <a:picLocks noGrp="1" noChangeAspect="1"/>
          </p:cNvPicPr>
          <p:nvPr>
            <p:ph sz="half" idx="2"/>
          </p:nvPr>
        </p:nvPicPr>
        <p:blipFill>
          <a:blip r:embed="rId2"/>
          <a:stretch>
            <a:fillRect/>
          </a:stretch>
        </p:blipFill>
        <p:spPr>
          <a:xfrm>
            <a:off x="6222442" y="1507907"/>
            <a:ext cx="5967882" cy="3835400"/>
          </a:xfrm>
        </p:spPr>
      </p:pic>
      <p:sp>
        <p:nvSpPr>
          <p:cNvPr id="4" name="Date Placeholder 3">
            <a:extLst>
              <a:ext uri="{FF2B5EF4-FFF2-40B4-BE49-F238E27FC236}">
                <a16:creationId xmlns:a16="http://schemas.microsoft.com/office/drawing/2014/main" id="{85D9705B-C03B-E74D-206E-21B0B7CB6B98}"/>
              </a:ext>
            </a:extLst>
          </p:cNvPr>
          <p:cNvSpPr>
            <a:spLocks noGrp="1"/>
          </p:cNvSpPr>
          <p:nvPr>
            <p:ph type="dt" sz="half" idx="10"/>
          </p:nvPr>
        </p:nvSpPr>
        <p:spPr>
          <a:xfrm>
            <a:off x="137160" y="6453002"/>
            <a:ext cx="3494314" cy="365125"/>
          </a:xfrm>
        </p:spPr>
        <p:txBody>
          <a:bodyPr anchor="ctr">
            <a:normAutofit/>
          </a:bodyPr>
          <a:lstStyle/>
          <a:p>
            <a:pPr>
              <a:spcAft>
                <a:spcPts val="600"/>
              </a:spcAft>
            </a:pPr>
            <a:fld id="{F8CB6AA9-0949-494A-A6FE-14BD8BF71893}" type="datetime1">
              <a:rPr lang="en-US"/>
              <a:pPr>
                <a:spcAft>
                  <a:spcPts val="600"/>
                </a:spcAft>
              </a:pPr>
              <a:t>10/10/2024</a:t>
            </a:fld>
            <a:endParaRPr lang="en-US"/>
          </a:p>
        </p:txBody>
      </p:sp>
      <p:sp>
        <p:nvSpPr>
          <p:cNvPr id="5" name="Footer Placeholder 4">
            <a:extLst>
              <a:ext uri="{FF2B5EF4-FFF2-40B4-BE49-F238E27FC236}">
                <a16:creationId xmlns:a16="http://schemas.microsoft.com/office/drawing/2014/main" id="{57B14499-0CFE-4A2D-A861-5FA4D6ECFEF1}"/>
              </a:ext>
            </a:extLst>
          </p:cNvPr>
          <p:cNvSpPr>
            <a:spLocks noGrp="1"/>
          </p:cNvSpPr>
          <p:nvPr>
            <p:ph type="ftr" sz="quarter" idx="11"/>
          </p:nvPr>
        </p:nvSpPr>
        <p:spPr>
          <a:xfrm>
            <a:off x="8876521" y="6453002"/>
            <a:ext cx="2805405"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BD4EDF11-D4CF-4E85-EDB1-F1C3C5C25616}"/>
              </a:ext>
            </a:extLst>
          </p:cNvPr>
          <p:cNvSpPr>
            <a:spLocks noGrp="1"/>
          </p:cNvSpPr>
          <p:nvPr>
            <p:ph type="sldNum" sz="quarter" idx="12"/>
          </p:nvPr>
        </p:nvSpPr>
        <p:spPr>
          <a:xfrm>
            <a:off x="11632162" y="6453002"/>
            <a:ext cx="429207" cy="365125"/>
          </a:xfrm>
        </p:spPr>
        <p:txBody>
          <a:bodyPr anchor="ctr">
            <a:normAutofit/>
          </a:bodyPr>
          <a:lstStyle/>
          <a:p>
            <a:pPr>
              <a:spcAft>
                <a:spcPts val="600"/>
              </a:spcAft>
            </a:pPr>
            <a:fld id="{CC057153-B650-4DEB-B370-79DDCFDCE934}" type="slidenum">
              <a:rPr lang="en-US" dirty="0"/>
              <a:pPr>
                <a:spcAft>
                  <a:spcPts val="600"/>
                </a:spcAft>
              </a:pPr>
              <a:t>5</a:t>
            </a:fld>
            <a:endParaRPr lang="en-US"/>
          </a:p>
        </p:txBody>
      </p:sp>
    </p:spTree>
    <p:extLst>
      <p:ext uri="{BB962C8B-B14F-4D97-AF65-F5344CB8AC3E}">
        <p14:creationId xmlns:p14="http://schemas.microsoft.com/office/powerpoint/2010/main" val="138445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29C3-2A25-BE14-2D91-BFDD8B9ECC22}"/>
              </a:ext>
            </a:extLst>
          </p:cNvPr>
          <p:cNvSpPr>
            <a:spLocks noGrp="1"/>
          </p:cNvSpPr>
          <p:nvPr>
            <p:ph type="title"/>
          </p:nvPr>
        </p:nvSpPr>
        <p:spPr/>
        <p:txBody>
          <a:bodyPr/>
          <a:lstStyle/>
          <a:p>
            <a:r>
              <a:rPr lang="en-US" sz="4800" b="0">
                <a:latin typeface="Arial"/>
                <a:cs typeface="Arial"/>
              </a:rPr>
              <a:t>Ethic of Care – Why Should We Care?</a:t>
            </a:r>
            <a:endParaRPr lang="en-US"/>
          </a:p>
        </p:txBody>
      </p:sp>
      <p:sp>
        <p:nvSpPr>
          <p:cNvPr id="3" name="Content Placeholder 2">
            <a:extLst>
              <a:ext uri="{FF2B5EF4-FFF2-40B4-BE49-F238E27FC236}">
                <a16:creationId xmlns:a16="http://schemas.microsoft.com/office/drawing/2014/main" id="{01CB95CC-CDAD-DFCC-4D5C-5262C3C4CA0A}"/>
              </a:ext>
            </a:extLst>
          </p:cNvPr>
          <p:cNvSpPr>
            <a:spLocks noGrp="1"/>
          </p:cNvSpPr>
          <p:nvPr>
            <p:ph idx="1"/>
          </p:nvPr>
        </p:nvSpPr>
        <p:spPr/>
        <p:txBody>
          <a:bodyPr vert="horz" lIns="91440" tIns="45720" rIns="91440" bIns="45720" rtlCol="0" anchor="t">
            <a:normAutofit/>
          </a:bodyPr>
          <a:lstStyle/>
          <a:p>
            <a:pPr marL="989965" lvl="1" indent="-380365">
              <a:lnSpc>
                <a:spcPct val="100000"/>
              </a:lnSpc>
              <a:spcBef>
                <a:spcPct val="20000"/>
              </a:spcBef>
            </a:pPr>
            <a:r>
              <a:rPr lang="en-US" sz="2800" b="1" dirty="0">
                <a:solidFill>
                  <a:srgbClr val="595959"/>
                </a:solidFill>
                <a:latin typeface="Arial"/>
                <a:cs typeface="Arial"/>
              </a:rPr>
              <a:t>Overall, rates of self-reported depression and anxiety are </a:t>
            </a:r>
            <a:r>
              <a:rPr lang="en-US" sz="2800" b="1" i="1" dirty="0">
                <a:solidFill>
                  <a:srgbClr val="7030A0"/>
                </a:solidFill>
                <a:latin typeface="Arial"/>
                <a:cs typeface="Arial"/>
              </a:rPr>
              <a:t>six times</a:t>
            </a:r>
            <a:r>
              <a:rPr lang="en-US" sz="2800" b="1" i="1" dirty="0">
                <a:solidFill>
                  <a:srgbClr val="FF0000"/>
                </a:solidFill>
                <a:latin typeface="Arial"/>
                <a:cs typeface="Arial"/>
              </a:rPr>
              <a:t> </a:t>
            </a:r>
            <a:r>
              <a:rPr lang="en-US" sz="2800" b="1" dirty="0">
                <a:solidFill>
                  <a:srgbClr val="595959"/>
                </a:solidFill>
                <a:latin typeface="Arial"/>
                <a:cs typeface="Arial"/>
              </a:rPr>
              <a:t>higher among graduate students compared to those of the general population, and higher than their same-aged, college educated peers. </a:t>
            </a:r>
            <a:endParaRPr lang="en-US" sz="2800" b="1" dirty="0">
              <a:latin typeface="Arial"/>
              <a:cs typeface="Arial"/>
            </a:endParaRPr>
          </a:p>
          <a:p>
            <a:pPr marL="989965" lvl="1" indent="-380365">
              <a:lnSpc>
                <a:spcPct val="100000"/>
              </a:lnSpc>
              <a:spcBef>
                <a:spcPct val="20000"/>
              </a:spcBef>
            </a:pPr>
            <a:r>
              <a:rPr lang="en-US" sz="2800" dirty="0">
                <a:solidFill>
                  <a:srgbClr val="595959"/>
                </a:solidFill>
                <a:latin typeface="Arial"/>
                <a:cs typeface="Arial"/>
              </a:rPr>
              <a:t>Consistent with existing literature, results indicate that </a:t>
            </a:r>
            <a:r>
              <a:rPr lang="en-US" sz="2800" u="sng" dirty="0">
                <a:solidFill>
                  <a:srgbClr val="595959"/>
                </a:solidFill>
                <a:latin typeface="Arial"/>
                <a:cs typeface="Arial"/>
              </a:rPr>
              <a:t>lack of funding, poor faculty mentorship, and institutional discrimination</a:t>
            </a:r>
            <a:r>
              <a:rPr lang="en-US" sz="2800" dirty="0">
                <a:solidFill>
                  <a:srgbClr val="595959"/>
                </a:solidFill>
                <a:latin typeface="Arial"/>
                <a:cs typeface="Arial"/>
              </a:rPr>
              <a:t> are related to depressive symptoms among graduate students. </a:t>
            </a:r>
            <a:endParaRPr lang="en-US" sz="2800" dirty="0">
              <a:latin typeface="Arial"/>
              <a:cs typeface="Arial"/>
            </a:endParaRPr>
          </a:p>
          <a:p>
            <a:pPr marL="609600" lvl="1" indent="0">
              <a:lnSpc>
                <a:spcPct val="100000"/>
              </a:lnSpc>
              <a:spcBef>
                <a:spcPct val="20000"/>
              </a:spcBef>
              <a:buNone/>
            </a:pPr>
            <a:endParaRPr lang="en-US" sz="2800">
              <a:solidFill>
                <a:srgbClr val="595959"/>
              </a:solidFill>
              <a:latin typeface="Arial"/>
              <a:cs typeface="Arial"/>
            </a:endParaRPr>
          </a:p>
          <a:p>
            <a:pPr marL="228600" lvl="1" indent="0" algn="ctr">
              <a:lnSpc>
                <a:spcPct val="100000"/>
              </a:lnSpc>
              <a:spcBef>
                <a:spcPct val="20000"/>
              </a:spcBef>
              <a:buNone/>
            </a:pPr>
            <a:r>
              <a:rPr lang="en-US" sz="1200" dirty="0">
                <a:solidFill>
                  <a:srgbClr val="595959"/>
                </a:solidFill>
                <a:latin typeface="Arial"/>
                <a:cs typeface="Arial"/>
              </a:rPr>
              <a:t>Susan T. Charles, Melissa M. </a:t>
            </a:r>
            <a:r>
              <a:rPr lang="en-US" sz="1200" dirty="0" err="1">
                <a:solidFill>
                  <a:srgbClr val="595959"/>
                </a:solidFill>
                <a:latin typeface="Arial"/>
                <a:cs typeface="Arial"/>
              </a:rPr>
              <a:t>Karnaze</a:t>
            </a:r>
            <a:r>
              <a:rPr lang="en-US" sz="1200" dirty="0">
                <a:solidFill>
                  <a:srgbClr val="595959"/>
                </a:solidFill>
                <a:latin typeface="Arial"/>
                <a:cs typeface="Arial"/>
              </a:rPr>
              <a:t> &amp; Frances M. Leslie (2022) Positive factors related to graduate student mental health, Journal of American College Health, 70:6, 1858-1866</a:t>
            </a:r>
            <a:endParaRPr lang="en-US" sz="1200" dirty="0"/>
          </a:p>
        </p:txBody>
      </p:sp>
      <p:sp>
        <p:nvSpPr>
          <p:cNvPr id="4" name="Date Placeholder 3">
            <a:extLst>
              <a:ext uri="{FF2B5EF4-FFF2-40B4-BE49-F238E27FC236}">
                <a16:creationId xmlns:a16="http://schemas.microsoft.com/office/drawing/2014/main" id="{2C764EE0-AADB-9397-777B-7E41538C99F3}"/>
              </a:ext>
            </a:extLst>
          </p:cNvPr>
          <p:cNvSpPr>
            <a:spLocks noGrp="1"/>
          </p:cNvSpPr>
          <p:nvPr>
            <p:ph type="dt" sz="half" idx="10"/>
          </p:nvPr>
        </p:nvSpPr>
        <p:spPr/>
        <p:txBody>
          <a:bodyPr/>
          <a:lstStyle/>
          <a:p>
            <a:fld id="{CE3D6DEB-17DC-4620-BDE6-5A5A441B17ED}" type="datetime1">
              <a:t>10/10/2024</a:t>
            </a:fld>
            <a:endParaRPr lang="en-US"/>
          </a:p>
        </p:txBody>
      </p:sp>
      <p:sp>
        <p:nvSpPr>
          <p:cNvPr id="5" name="Footer Placeholder 4">
            <a:extLst>
              <a:ext uri="{FF2B5EF4-FFF2-40B4-BE49-F238E27FC236}">
                <a16:creationId xmlns:a16="http://schemas.microsoft.com/office/drawing/2014/main" id="{E2074C7A-3A46-CA88-DED6-8DD3915DC41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831AE76-093D-2ECD-0D4B-EC472D2B93C3}"/>
              </a:ext>
            </a:extLst>
          </p:cNvPr>
          <p:cNvSpPr>
            <a:spLocks noGrp="1"/>
          </p:cNvSpPr>
          <p:nvPr>
            <p:ph type="sldNum" sz="quarter" idx="12"/>
          </p:nvPr>
        </p:nvSpPr>
        <p:spPr/>
        <p:txBody>
          <a:bodyPr/>
          <a:lstStyle/>
          <a:p>
            <a:fld id="{CC057153-B650-4DEB-B370-79DDCFDCE934}" type="slidenum">
              <a:rPr lang="en-US" dirty="0"/>
              <a:t>6</a:t>
            </a:fld>
            <a:endParaRPr lang="en-US"/>
          </a:p>
        </p:txBody>
      </p:sp>
    </p:spTree>
    <p:extLst>
      <p:ext uri="{BB962C8B-B14F-4D97-AF65-F5344CB8AC3E}">
        <p14:creationId xmlns:p14="http://schemas.microsoft.com/office/powerpoint/2010/main" val="45222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8CE1-517D-F6F5-FC07-05301CC66942}"/>
              </a:ext>
            </a:extLst>
          </p:cNvPr>
          <p:cNvSpPr>
            <a:spLocks noGrp="1"/>
          </p:cNvSpPr>
          <p:nvPr>
            <p:ph type="title"/>
          </p:nvPr>
        </p:nvSpPr>
        <p:spPr>
          <a:xfrm>
            <a:off x="612648" y="548640"/>
            <a:ext cx="10653578" cy="1132258"/>
          </a:xfrm>
        </p:spPr>
        <p:txBody>
          <a:bodyPr vert="horz" lIns="91440" tIns="45720" rIns="91440" bIns="45720" rtlCol="0" anchor="t">
            <a:normAutofit/>
          </a:bodyPr>
          <a:lstStyle/>
          <a:p>
            <a:pPr algn="ctr"/>
            <a:r>
              <a:rPr lang="en-US" dirty="0"/>
              <a:t>Safe Conversation</a:t>
            </a:r>
            <a:r>
              <a:rPr lang="en-US" b="1" kern="1200" dirty="0">
                <a:latin typeface="+mj-lt"/>
                <a:ea typeface="+mj-ea"/>
                <a:cs typeface="+mj-cs"/>
              </a:rPr>
              <a:t> Starters...</a:t>
            </a:r>
            <a:endParaRPr lang="en-US" dirty="0">
              <a:ea typeface="+mj-ea"/>
              <a:cs typeface="+mj-cs"/>
            </a:endParaRPr>
          </a:p>
        </p:txBody>
      </p:sp>
      <p:graphicFrame>
        <p:nvGraphicFramePr>
          <p:cNvPr id="15" name="TextBox 11" descr="Chart with three boxes. &#10;1) Observed change in behavior. Conversations starters include &quot;You seem more stressed. How are you doing? How can I be helpful?&quot; and &quot;You don't seem like yourself. Is there anything you would like to talk about?&quot;&#10;2) Quality of Work has disminished. Conversations starters include &quot;How is the work on this project coming along?&quot; &#10;3) Deadlines have not been met. Conversations starters include &quot;In our last meeting, we agreed you would present your newest findings. However, you asked for an extension. What's going on?&quot; and &quot;At the start of the semester, we agreed on a work schedule that appears to need modification. Can we talk about what adjustments to the schedule make sense for you?&quot;">
            <a:extLst>
              <a:ext uri="{FF2B5EF4-FFF2-40B4-BE49-F238E27FC236}">
                <a16:creationId xmlns:a16="http://schemas.microsoft.com/office/drawing/2014/main" id="{BA6244D5-7AB8-61EB-1205-A8E818AF2B37}"/>
              </a:ext>
            </a:extLst>
          </p:cNvPr>
          <p:cNvGraphicFramePr/>
          <p:nvPr>
            <p:extLst>
              <p:ext uri="{D42A27DB-BD31-4B8C-83A1-F6EECF244321}">
                <p14:modId xmlns:p14="http://schemas.microsoft.com/office/powerpoint/2010/main" val="2911882057"/>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E6AB9C4-EAB6-200B-C044-0BB099AF19EB}"/>
              </a:ext>
            </a:extLst>
          </p:cNvPr>
          <p:cNvSpPr>
            <a:spLocks noGrp="1"/>
          </p:cNvSpPr>
          <p:nvPr>
            <p:ph type="dt" sz="half" idx="10"/>
          </p:nvPr>
        </p:nvSpPr>
        <p:spPr>
          <a:xfrm>
            <a:off x="137160" y="6453002"/>
            <a:ext cx="3494314" cy="365125"/>
          </a:xfrm>
        </p:spPr>
        <p:txBody>
          <a:bodyPr vert="horz" lIns="91440" tIns="45720" rIns="91440" bIns="45720" rtlCol="0" anchor="ctr">
            <a:normAutofit/>
          </a:bodyPr>
          <a:lstStyle/>
          <a:p>
            <a:pPr>
              <a:spcAft>
                <a:spcPts val="600"/>
              </a:spcAft>
            </a:pPr>
            <a:fld id="{1799E2A9-9360-4468-B5A6-5C37FD7A858C}" type="datetime1">
              <a:rPr lang="en-US"/>
              <a:pPr>
                <a:spcAft>
                  <a:spcPts val="600"/>
                </a:spcAft>
              </a:pPr>
              <a:t>10/10/2024</a:t>
            </a:fld>
            <a:endParaRPr lang="en-US"/>
          </a:p>
        </p:txBody>
      </p:sp>
      <p:sp>
        <p:nvSpPr>
          <p:cNvPr id="5" name="Footer Placeholder 4">
            <a:extLst>
              <a:ext uri="{FF2B5EF4-FFF2-40B4-BE49-F238E27FC236}">
                <a16:creationId xmlns:a16="http://schemas.microsoft.com/office/drawing/2014/main" id="{4A03CC94-89E2-6FB4-BE03-0E8A1C7BE14F}"/>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lnSpc>
                <a:spcPct val="90000"/>
              </a:lnSpc>
              <a:spcAft>
                <a:spcPts val="600"/>
              </a:spcAft>
            </a:pPr>
            <a:r>
              <a:rPr lang="en-US" sz="700" kern="1200">
                <a:latin typeface="+mn-lt"/>
                <a:ea typeface="+mn-ea"/>
                <a:cs typeface="+mn-cs"/>
              </a:rPr>
              <a:t>
              </a:t>
            </a:r>
          </a:p>
        </p:txBody>
      </p:sp>
      <p:sp>
        <p:nvSpPr>
          <p:cNvPr id="6" name="Slide Number Placeholder 5">
            <a:extLst>
              <a:ext uri="{FF2B5EF4-FFF2-40B4-BE49-F238E27FC236}">
                <a16:creationId xmlns:a16="http://schemas.microsoft.com/office/drawing/2014/main" id="{398AB1F1-F748-59D3-A5E3-99C117CD1F4E}"/>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CC057153-B650-4DEB-B370-79DDCFDCE934}" type="slidenum">
              <a:rPr lang="en-US" dirty="0"/>
              <a:pPr>
                <a:spcAft>
                  <a:spcPts val="600"/>
                </a:spcAft>
              </a:pPr>
              <a:t>7</a:t>
            </a:fld>
            <a:endParaRPr lang="en-US"/>
          </a:p>
        </p:txBody>
      </p:sp>
    </p:spTree>
    <p:extLst>
      <p:ext uri="{BB962C8B-B14F-4D97-AF65-F5344CB8AC3E}">
        <p14:creationId xmlns:p14="http://schemas.microsoft.com/office/powerpoint/2010/main" val="305761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8CE1-517D-F6F5-FC07-05301CC66942}"/>
              </a:ext>
            </a:extLst>
          </p:cNvPr>
          <p:cNvSpPr>
            <a:spLocks noGrp="1"/>
          </p:cNvSpPr>
          <p:nvPr>
            <p:ph type="title"/>
          </p:nvPr>
        </p:nvSpPr>
        <p:spPr>
          <a:xfrm>
            <a:off x="612648" y="548640"/>
            <a:ext cx="10653578" cy="1132258"/>
          </a:xfrm>
        </p:spPr>
        <p:txBody>
          <a:bodyPr vert="horz" lIns="91440" tIns="45720" rIns="91440" bIns="45720" rtlCol="0" anchor="t">
            <a:normAutofit/>
          </a:bodyPr>
          <a:lstStyle/>
          <a:p>
            <a:pPr algn="ctr"/>
            <a:r>
              <a:rPr lang="en-US" dirty="0"/>
              <a:t>Safe Conversation</a:t>
            </a:r>
            <a:r>
              <a:rPr lang="en-US" b="1" kern="1200" dirty="0">
                <a:latin typeface="+mj-lt"/>
                <a:ea typeface="+mj-ea"/>
                <a:cs typeface="+mj-cs"/>
              </a:rPr>
              <a:t> Starters...continued</a:t>
            </a:r>
            <a:endParaRPr lang="en-US" dirty="0">
              <a:ea typeface="+mj-ea"/>
              <a:cs typeface="+mj-cs"/>
            </a:endParaRPr>
          </a:p>
        </p:txBody>
      </p:sp>
      <p:graphicFrame>
        <p:nvGraphicFramePr>
          <p:cNvPr id="14" name="TextBox 11" descr="Each conversation starter is listed in a separate box with an orange background and small decorative graphic ">
            <a:extLst>
              <a:ext uri="{FF2B5EF4-FFF2-40B4-BE49-F238E27FC236}">
                <a16:creationId xmlns:a16="http://schemas.microsoft.com/office/drawing/2014/main" id="{DAB28138-DBDB-5351-249C-C858928EA122}"/>
              </a:ext>
            </a:extLst>
          </p:cNvPr>
          <p:cNvGraphicFramePr/>
          <p:nvPr>
            <p:extLst>
              <p:ext uri="{D42A27DB-BD31-4B8C-83A1-F6EECF244321}">
                <p14:modId xmlns:p14="http://schemas.microsoft.com/office/powerpoint/2010/main" val="886026262"/>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E6AB9C4-EAB6-200B-C044-0BB099AF19EB}"/>
              </a:ext>
            </a:extLst>
          </p:cNvPr>
          <p:cNvSpPr>
            <a:spLocks noGrp="1"/>
          </p:cNvSpPr>
          <p:nvPr>
            <p:ph type="dt" sz="half" idx="10"/>
          </p:nvPr>
        </p:nvSpPr>
        <p:spPr>
          <a:xfrm>
            <a:off x="137160" y="6453002"/>
            <a:ext cx="3494314" cy="365125"/>
          </a:xfrm>
        </p:spPr>
        <p:txBody>
          <a:bodyPr vert="horz" lIns="91440" tIns="45720" rIns="91440" bIns="45720" rtlCol="0" anchor="ctr">
            <a:normAutofit/>
          </a:bodyPr>
          <a:lstStyle/>
          <a:p>
            <a:pPr>
              <a:spcAft>
                <a:spcPts val="600"/>
              </a:spcAft>
            </a:pPr>
            <a:fld id="{1799E2A9-9360-4468-B5A6-5C37FD7A858C}" type="datetime1">
              <a:rPr lang="en-US"/>
              <a:pPr>
                <a:spcAft>
                  <a:spcPts val="600"/>
                </a:spcAft>
              </a:pPr>
              <a:t>10/10/2024</a:t>
            </a:fld>
            <a:endParaRPr lang="en-US"/>
          </a:p>
        </p:txBody>
      </p:sp>
      <p:sp>
        <p:nvSpPr>
          <p:cNvPr id="5" name="Footer Placeholder 4">
            <a:extLst>
              <a:ext uri="{FF2B5EF4-FFF2-40B4-BE49-F238E27FC236}">
                <a16:creationId xmlns:a16="http://schemas.microsoft.com/office/drawing/2014/main" id="{4A03CC94-89E2-6FB4-BE03-0E8A1C7BE14F}"/>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lnSpc>
                <a:spcPct val="90000"/>
              </a:lnSpc>
              <a:spcAft>
                <a:spcPts val="600"/>
              </a:spcAft>
            </a:pPr>
            <a:r>
              <a:rPr lang="en-US" sz="700" kern="1200">
                <a:latin typeface="+mn-lt"/>
                <a:ea typeface="+mn-ea"/>
                <a:cs typeface="+mn-cs"/>
              </a:rPr>
              <a:t>
              </a:t>
            </a:r>
          </a:p>
        </p:txBody>
      </p:sp>
      <p:sp>
        <p:nvSpPr>
          <p:cNvPr id="6" name="Slide Number Placeholder 5">
            <a:extLst>
              <a:ext uri="{FF2B5EF4-FFF2-40B4-BE49-F238E27FC236}">
                <a16:creationId xmlns:a16="http://schemas.microsoft.com/office/drawing/2014/main" id="{398AB1F1-F748-59D3-A5E3-99C117CD1F4E}"/>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CC057153-B650-4DEB-B370-79DDCFDCE934}" type="slidenum">
              <a:rPr lang="en-US" dirty="0"/>
              <a:pPr>
                <a:spcAft>
                  <a:spcPts val="600"/>
                </a:spcAft>
              </a:pPr>
              <a:t>8</a:t>
            </a:fld>
            <a:endParaRPr lang="en-US"/>
          </a:p>
        </p:txBody>
      </p:sp>
    </p:spTree>
    <p:extLst>
      <p:ext uri="{BB962C8B-B14F-4D97-AF65-F5344CB8AC3E}">
        <p14:creationId xmlns:p14="http://schemas.microsoft.com/office/powerpoint/2010/main" val="116196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7C9F-0A27-7949-2DF4-86CBBDA496B3}"/>
              </a:ext>
            </a:extLst>
          </p:cNvPr>
          <p:cNvSpPr>
            <a:spLocks noGrp="1"/>
          </p:cNvSpPr>
          <p:nvPr>
            <p:ph type="title"/>
          </p:nvPr>
        </p:nvSpPr>
        <p:spPr>
          <a:xfrm>
            <a:off x="525838" y="278564"/>
            <a:ext cx="10653578" cy="1132258"/>
          </a:xfrm>
        </p:spPr>
        <p:txBody>
          <a:bodyPr/>
          <a:lstStyle/>
          <a:p>
            <a:pPr algn="ctr"/>
            <a:r>
              <a:rPr lang="en-US" dirty="0"/>
              <a:t>Conversation Stoppers...</a:t>
            </a:r>
          </a:p>
        </p:txBody>
      </p:sp>
      <p:pic>
        <p:nvPicPr>
          <p:cNvPr id="284" name="Graphic 283" descr="Skull with solid fill">
            <a:extLst>
              <a:ext uri="{FF2B5EF4-FFF2-40B4-BE49-F238E27FC236}">
                <a16:creationId xmlns:a16="http://schemas.microsoft.com/office/drawing/2014/main" id="{79513720-CC55-1EDD-97AD-D49A907168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7661" y="840129"/>
            <a:ext cx="914400" cy="914400"/>
          </a:xfrm>
          <a:prstGeom prst="rect">
            <a:avLst/>
          </a:prstGeom>
        </p:spPr>
      </p:pic>
      <p:graphicFrame>
        <p:nvGraphicFramePr>
          <p:cNvPr id="8" name="Content Placeholder 2" descr="Each conversation stopper is listed in a bright red box with white text">
            <a:extLst>
              <a:ext uri="{FF2B5EF4-FFF2-40B4-BE49-F238E27FC236}">
                <a16:creationId xmlns:a16="http://schemas.microsoft.com/office/drawing/2014/main" id="{B1467B15-177E-5ABF-988A-68724201813E}"/>
              </a:ext>
            </a:extLst>
          </p:cNvPr>
          <p:cNvGraphicFramePr>
            <a:graphicFrameLocks/>
          </p:cNvGraphicFramePr>
          <p:nvPr>
            <p:extLst>
              <p:ext uri="{D42A27DB-BD31-4B8C-83A1-F6EECF244321}">
                <p14:modId xmlns:p14="http://schemas.microsoft.com/office/powerpoint/2010/main" val="4266316947"/>
              </p:ext>
            </p:extLst>
          </p:nvPr>
        </p:nvGraphicFramePr>
        <p:xfrm>
          <a:off x="765047" y="1867932"/>
          <a:ext cx="10653579" cy="4593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B5C3EC23-5E34-8C3C-E65F-CEAA9A259620}"/>
              </a:ext>
            </a:extLst>
          </p:cNvPr>
          <p:cNvSpPr>
            <a:spLocks noGrp="1"/>
          </p:cNvSpPr>
          <p:nvPr>
            <p:ph type="dt" sz="half" idx="10"/>
          </p:nvPr>
        </p:nvSpPr>
        <p:spPr/>
        <p:txBody>
          <a:bodyPr/>
          <a:lstStyle/>
          <a:p>
            <a:fld id="{202E935E-6AAD-414B-BD36-508CD3BB00E7}" type="datetime1">
              <a:rPr/>
              <a:t>10/10/2024</a:t>
            </a:fld>
            <a:endParaRPr lang="en-US"/>
          </a:p>
        </p:txBody>
      </p:sp>
      <p:sp>
        <p:nvSpPr>
          <p:cNvPr id="5" name="Footer Placeholder 4">
            <a:extLst>
              <a:ext uri="{FF2B5EF4-FFF2-40B4-BE49-F238E27FC236}">
                <a16:creationId xmlns:a16="http://schemas.microsoft.com/office/drawing/2014/main" id="{8F4FF150-8E38-0ABE-DA5C-D2F887688B0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3E3453F-FE99-EFB8-261A-F8FB6308E4E7}"/>
              </a:ext>
            </a:extLst>
          </p:cNvPr>
          <p:cNvSpPr>
            <a:spLocks noGrp="1"/>
          </p:cNvSpPr>
          <p:nvPr>
            <p:ph type="sldNum" sz="quarter" idx="12"/>
          </p:nvPr>
        </p:nvSpPr>
        <p:spPr/>
        <p:txBody>
          <a:bodyPr/>
          <a:lstStyle/>
          <a:p>
            <a:fld id="{CC057153-B650-4DEB-B370-79DDCFDCE934}" type="slidenum">
              <a:rPr lang="en-US" dirty="0"/>
              <a:t>9</a:t>
            </a:fld>
            <a:endParaRPr lang="en-US"/>
          </a:p>
        </p:txBody>
      </p:sp>
    </p:spTree>
    <p:extLst>
      <p:ext uri="{BB962C8B-B14F-4D97-AF65-F5344CB8AC3E}">
        <p14:creationId xmlns:p14="http://schemas.microsoft.com/office/powerpoint/2010/main" val="3392054728"/>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2573</Words>
  <Application>Microsoft Office PowerPoint</Application>
  <PresentationFormat>Widescreen</PresentationFormat>
  <Paragraphs>191</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Calibri</vt:lpstr>
      <vt:lpstr>Courier New</vt:lpstr>
      <vt:lpstr>Neue Haas Grotesk Text Pro</vt:lpstr>
      <vt:lpstr>VanillaVTI</vt:lpstr>
      <vt:lpstr>“How Are You Doing?” and Other Scary       Questions...2.0 </vt:lpstr>
      <vt:lpstr>October 10, 2024 – World Mental Health Day</vt:lpstr>
      <vt:lpstr>“How Are You Doing?” and Other Scary Questions...2.0 Goals Today</vt:lpstr>
      <vt:lpstr>Review of Spring 2024  Take Aways</vt:lpstr>
      <vt:lpstr>Ethic of Care – Definition Review</vt:lpstr>
      <vt:lpstr>Ethic of Care – Why Should We Care?</vt:lpstr>
      <vt:lpstr>Safe Conversation Starters...</vt:lpstr>
      <vt:lpstr>Safe Conversation Starters...continued</vt:lpstr>
      <vt:lpstr>Conversation Stoppers...</vt:lpstr>
      <vt:lpstr>The Significant Role of the Advisor/Mentor:</vt:lpstr>
      <vt:lpstr>Advisor vs. Mentor            Advisor &amp; Mentor</vt:lpstr>
      <vt:lpstr>Scary Questions – Advisor/Mentor to Graduate Student</vt:lpstr>
      <vt:lpstr>Scary Questions – Advisor/Mentor to Graduate Student</vt:lpstr>
      <vt:lpstr>Scary Questions – Advisor/Mentor to Graduate Student</vt:lpstr>
      <vt:lpstr>Scary Questions – Advisor/Mentor to Graduate Student</vt:lpstr>
      <vt:lpstr>Scary Questions – Advisor/Mentor to Graduate Student</vt:lpstr>
      <vt:lpstr>UCONN RESOURCES  for GRADUATE STUDENTS</vt:lpstr>
      <vt:lpstr>UCONN RESOURCES  for GRADUATE STUDENTS</vt:lpstr>
      <vt:lpstr>UCONN RESOURCES  for GRADUATE STUDENTS</vt:lpstr>
      <vt:lpstr>UCONN RESOURCES  for GRADUATE STUDENTS</vt:lpstr>
      <vt:lpstr>UCONN RESOURCES  for GRADUATE STUDENTS</vt:lpstr>
      <vt:lpstr>Scary Questions – Advisor/Mentor to Graduate Student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Kimberly</dc:creator>
  <cp:lastModifiedBy>Petsa, Megan</cp:lastModifiedBy>
  <cp:revision>1060</cp:revision>
  <dcterms:created xsi:type="dcterms:W3CDTF">2013-07-15T20:26:40Z</dcterms:created>
  <dcterms:modified xsi:type="dcterms:W3CDTF">2024-10-10T13:22:35Z</dcterms:modified>
</cp:coreProperties>
</file>