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3"/>
  </p:sldMasterIdLst>
  <p:notesMasterIdLst>
    <p:notesMasterId r:id="rId62"/>
  </p:notesMasterIdLst>
  <p:sldIdLst>
    <p:sldId id="256" r:id="rId4"/>
    <p:sldId id="257" r:id="rId5"/>
    <p:sldId id="258" r:id="rId6"/>
    <p:sldId id="259" r:id="rId7"/>
    <p:sldId id="336" r:id="rId8"/>
    <p:sldId id="358" r:id="rId9"/>
    <p:sldId id="360" r:id="rId10"/>
    <p:sldId id="264" r:id="rId11"/>
    <p:sldId id="351" r:id="rId12"/>
    <p:sldId id="350" r:id="rId13"/>
    <p:sldId id="354" r:id="rId14"/>
    <p:sldId id="261" r:id="rId15"/>
    <p:sldId id="341" r:id="rId16"/>
    <p:sldId id="342" r:id="rId17"/>
    <p:sldId id="343" r:id="rId18"/>
    <p:sldId id="344" r:id="rId19"/>
    <p:sldId id="345" r:id="rId20"/>
    <p:sldId id="356" r:id="rId21"/>
    <p:sldId id="346" r:id="rId22"/>
    <p:sldId id="347" r:id="rId23"/>
    <p:sldId id="282" r:id="rId24"/>
    <p:sldId id="283" r:id="rId25"/>
    <p:sldId id="284" r:id="rId26"/>
    <p:sldId id="285" r:id="rId27"/>
    <p:sldId id="279" r:id="rId28"/>
    <p:sldId id="280" r:id="rId29"/>
    <p:sldId id="281"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0" r:id="rId43"/>
    <p:sldId id="348" r:id="rId44"/>
    <p:sldId id="301" r:id="rId45"/>
    <p:sldId id="302" r:id="rId46"/>
    <p:sldId id="303" r:id="rId47"/>
    <p:sldId id="326" r:id="rId48"/>
    <p:sldId id="304" r:id="rId49"/>
    <p:sldId id="305" r:id="rId50"/>
    <p:sldId id="306" r:id="rId51"/>
    <p:sldId id="307" r:id="rId52"/>
    <p:sldId id="299" r:id="rId53"/>
    <p:sldId id="308" r:id="rId54"/>
    <p:sldId id="312" r:id="rId55"/>
    <p:sldId id="309" r:id="rId56"/>
    <p:sldId id="310" r:id="rId57"/>
    <p:sldId id="313" r:id="rId58"/>
    <p:sldId id="314" r:id="rId59"/>
    <p:sldId id="315" r:id="rId60"/>
    <p:sldId id="316" r:id="rId61"/>
  </p:sldIdLst>
  <p:sldSz cx="12192000" cy="6858000"/>
  <p:notesSz cx="6858000" cy="9144000"/>
  <p:embeddedFontLst>
    <p:embeddedFont>
      <p:font typeface="Arial Black" panose="020B0A04020102020204" pitchFamily="34" charset="0"/>
      <p:regular r:id="rId63"/>
      <p:bold r:id="rId64"/>
    </p:embeddedFont>
    <p:embeddedFont>
      <p:font typeface="Century Gothic" panose="020B0502020202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87">
          <p15:clr>
            <a:srgbClr val="747775"/>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A79DBC-C41D-48AE-8F90-CCE52E24A372}">
  <a:tblStyle styleId="{D8A79DBC-C41D-48AE-8F90-CCE52E24A3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E669FA6-7384-42F9-AC00-AD14155D0371}"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pos="728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4.fntdata"/><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b89f3bc64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b89f3bc64_1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7b89f3bc64_1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401446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16196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725788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133534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411168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59940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913761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414793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f6c5ddd7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ef6c5ddd7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46e1d2dcf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46e1d2dcfb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146e1d2dcfb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dbeb7703d0_0_5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dbeb7703d0_0_5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cf2ea04cc_3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5cf2ea04cc_3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15cf2ea04cc_3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cf2ea04cc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5cf2ea04cc_3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15cf2ea04cc_3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f6c5ddd7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ef6c5ddd7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ef6c5ddd7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e6e85f10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a:latin typeface="Arial"/>
              <a:ea typeface="Arial"/>
              <a:cs typeface="Arial"/>
              <a:sym typeface="Arial"/>
            </a:endParaRPr>
          </a:p>
        </p:txBody>
      </p:sp>
      <p:sp>
        <p:nvSpPr>
          <p:cNvPr id="349" name="Google Shape;349;g1e6e85f10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ef6c5ddd72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ef6c5ddd72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f6c5ddd72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f6c5ddd72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ef6c5ddd72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ef6c5ddd72_0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ef6c5ddd72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ef6c5ddd72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f6c5ddd72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ef6c5ddd72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ef6c5ddd72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6e1d2dcfb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146e1d2dcfb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f6c5ddd72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ef6c5ddd72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ef6c5ddd72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f0b3693e22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f0b3693e22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f0b3693e22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f0b3693e22_0_2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f0b3693e22_0_2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f6c5ddd72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ef6c5ddd72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gef6c5ddd72_0_1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f6c5ddd72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ef6c5ddd72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ef6c5ddd72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ef6c5ddd72_0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ef6c5ddd72_0_2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7b89f3bc64_1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7b89f3bc64_1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g27b89f3bc64_1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7b89f3bc64_1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7b89f3bc64_1_2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g27b89f3bc64_1_2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ef6c5ddd72_0_3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gef6c5ddd72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e6e85f10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e6e85f108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27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e6e85f108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e6e85f108c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e6e85f108c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g1e6e85f108c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e6e85f108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e6e85f108c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0315ad85f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0315ad85f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081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e6e85f108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e6e85f108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f6c5ddd72_0_3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ef6c5ddd72_0_3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ef6c5ddd72_0_3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f6c5ddd72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ef6c5ddd72_0_3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gef6c5ddd72_0_3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52f798367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152f798367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385745709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3857457095_1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52f798367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52f798367a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g152f798367a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94e322b06b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94e322b06b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94e322b06b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55318ec09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55318ec091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532b51b8d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532b51b8d3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532b51b8d3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532b51b8d3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 name="Google Shape;60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f688a4fd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ef688a4fd2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gef688a4fd2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530b2ee5f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530b2ee5f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g1530b2ee5f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e6e719f46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e6e719f46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g1e6e719f463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52f798367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152f798367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126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385745709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3857457095_1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35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b89f3bc64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b89f3bc64_1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27b89f3bc64_1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997815e72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997815e72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7997815e72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9427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446534" y="3085764"/>
            <a:ext cx="11298932" cy="3338149"/>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3600"/>
              <a:buFont typeface="Arial Black"/>
              <a:buNone/>
              <a:defRPr sz="360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rgbClr val="888888"/>
                </a:solidFill>
              </a:defRPr>
            </a:lvl2pPr>
            <a:lvl3pPr lvl="2" algn="ctr">
              <a:spcBef>
                <a:spcPts val="600"/>
              </a:spcBef>
              <a:spcAft>
                <a:spcPts val="0"/>
              </a:spcAft>
              <a:buSzPts val="1196"/>
              <a:buNone/>
              <a:defRPr>
                <a:solidFill>
                  <a:srgbClr val="888888"/>
                </a:solidFill>
              </a:defRPr>
            </a:lvl3pPr>
            <a:lvl4pPr lvl="3" algn="ctr">
              <a:spcBef>
                <a:spcPts val="600"/>
              </a:spcBef>
              <a:spcAft>
                <a:spcPts val="0"/>
              </a:spcAft>
              <a:buSzPts val="1012"/>
              <a:buNone/>
              <a:defRPr>
                <a:solidFill>
                  <a:srgbClr val="888888"/>
                </a:solidFill>
              </a:defRPr>
            </a:lvl4pPr>
            <a:lvl5pPr lvl="4" algn="ctr">
              <a:spcBef>
                <a:spcPts val="600"/>
              </a:spcBef>
              <a:spcAft>
                <a:spcPts val="0"/>
              </a:spcAft>
              <a:buSzPts val="1012"/>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0"/>
        <p:cNvGrpSpPr/>
        <p:nvPr/>
      </p:nvGrpSpPr>
      <p:grpSpPr>
        <a:xfrm>
          <a:off x="0" y="0"/>
          <a:ext cx="0" cy="0"/>
          <a:chOff x="0" y="0"/>
          <a:chExt cx="0" cy="0"/>
        </a:xfrm>
      </p:grpSpPr>
      <p:sp>
        <p:nvSpPr>
          <p:cNvPr id="81" name="Google Shape;81;p11"/>
          <p:cNvSpPr/>
          <p:nvPr/>
        </p:nvSpPr>
        <p:spPr>
          <a:xfrm>
            <a:off x="8043420" y="637114"/>
            <a:ext cx="3682723" cy="5815475"/>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txBox="1">
            <a:spLocks noGrp="1"/>
          </p:cNvSpPr>
          <p:nvPr>
            <p:ph type="title"/>
          </p:nvPr>
        </p:nvSpPr>
        <p:spPr>
          <a:xfrm>
            <a:off x="581191" y="711086"/>
            <a:ext cx="7318087" cy="95578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2400"/>
              <a:buFont typeface="Arial Black"/>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581192" y="1981200"/>
            <a:ext cx="7318087" cy="3892760"/>
          </a:xfrm>
          <a:prstGeom prst="rect">
            <a:avLst/>
          </a:prstGeom>
          <a:noFill/>
          <a:ln>
            <a:noFill/>
          </a:ln>
        </p:spPr>
        <p:txBody>
          <a:bodyPr spcFirstLastPara="1" wrap="square" lIns="91425" tIns="45700" rIns="91425" bIns="45700" anchor="ctr" anchorCtr="0">
            <a:noAutofit/>
          </a:bodyPr>
          <a:lstStyle>
            <a:lvl1pPr marL="457200" lvl="0" indent="-345440" algn="l">
              <a:lnSpc>
                <a:spcPct val="110000"/>
              </a:lnSpc>
              <a:spcBef>
                <a:spcPts val="400"/>
              </a:spcBef>
              <a:spcAft>
                <a:spcPts val="0"/>
              </a:spcAft>
              <a:buSzPts val="1840"/>
              <a:buChar char="◼"/>
              <a:defRPr sz="2000">
                <a:solidFill>
                  <a:srgbClr val="3F3F3F"/>
                </a:solidFill>
              </a:defRPr>
            </a:lvl1pPr>
            <a:lvl2pPr marL="914400" lvl="1" indent="-333756" algn="l">
              <a:spcBef>
                <a:spcPts val="600"/>
              </a:spcBef>
              <a:spcAft>
                <a:spcPts val="0"/>
              </a:spcAft>
              <a:buSzPts val="1656"/>
              <a:buChar char="◼"/>
              <a:defRPr sz="1800">
                <a:solidFill>
                  <a:srgbClr val="3F3F3F"/>
                </a:solidFill>
              </a:defRPr>
            </a:lvl2pPr>
            <a:lvl3pPr marL="1371600" lvl="2" indent="-322072" algn="l">
              <a:spcBef>
                <a:spcPts val="600"/>
              </a:spcBef>
              <a:spcAft>
                <a:spcPts val="0"/>
              </a:spcAft>
              <a:buSzPts val="1472"/>
              <a:buChar char="◼"/>
              <a:defRPr sz="1600">
                <a:solidFill>
                  <a:srgbClr val="3F3F3F"/>
                </a:solidFill>
              </a:defRPr>
            </a:lvl3pPr>
            <a:lvl4pPr marL="1828800" lvl="3" indent="-310388" algn="l">
              <a:spcBef>
                <a:spcPts val="600"/>
              </a:spcBef>
              <a:spcAft>
                <a:spcPts val="0"/>
              </a:spcAft>
              <a:buSzPts val="1288"/>
              <a:buChar char="◼"/>
              <a:defRPr sz="1400">
                <a:solidFill>
                  <a:srgbClr val="3F3F3F"/>
                </a:solidFill>
              </a:defRPr>
            </a:lvl4pPr>
            <a:lvl5pPr marL="2286000" lvl="4" indent="-310388" algn="l">
              <a:spcBef>
                <a:spcPts val="600"/>
              </a:spcBef>
              <a:spcAft>
                <a:spcPts val="0"/>
              </a:spcAft>
              <a:buSzPts val="1288"/>
              <a:buChar char="◼"/>
              <a:defRPr sz="1400">
                <a:solidFill>
                  <a:srgbClr val="3F3F3F"/>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84" name="Google Shape;84;p11"/>
          <p:cNvSpPr txBox="1">
            <a:spLocks noGrp="1"/>
          </p:cNvSpPr>
          <p:nvPr>
            <p:ph type="body" idx="2"/>
          </p:nvPr>
        </p:nvSpPr>
        <p:spPr>
          <a:xfrm>
            <a:off x="8363460" y="3048000"/>
            <a:ext cx="3031852" cy="2825959"/>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20"/>
              </a:spcBef>
              <a:spcAft>
                <a:spcPts val="0"/>
              </a:spcAft>
              <a:buSzPts val="1472"/>
              <a:buNone/>
              <a:defRPr sz="1600">
                <a:solidFill>
                  <a:srgbClr val="3F3F3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85" name="Google Shape;85;p11"/>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8" name="Google Shape;88;p11"/>
          <p:cNvCxnSpPr/>
          <p:nvPr/>
        </p:nvCxnSpPr>
        <p:spPr>
          <a:xfrm>
            <a:off x="8363460" y="2781300"/>
            <a:ext cx="3031852" cy="0"/>
          </a:xfrm>
          <a:prstGeom prst="straightConnector1">
            <a:avLst/>
          </a:prstGeom>
          <a:noFill/>
          <a:ln w="12700" cap="flat" cmpd="sng">
            <a:solidFill>
              <a:srgbClr val="262626"/>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2400"/>
              <a:buFont typeface="Arial Black"/>
              <a:buNone/>
              <a:defRPr sz="2400" b="0">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a:spLocks noGrp="1"/>
          </p:cNvSpPr>
          <p:nvPr>
            <p:ph type="pic" idx="2"/>
          </p:nvPr>
        </p:nvSpPr>
        <p:spPr>
          <a:xfrm>
            <a:off x="447817" y="641350"/>
            <a:ext cx="11290859" cy="3651249"/>
          </a:xfrm>
          <a:prstGeom prst="rect">
            <a:avLst/>
          </a:prstGeom>
          <a:noFill/>
          <a:ln>
            <a:noFill/>
          </a:ln>
        </p:spPr>
        <p:txBody>
          <a:bodyPr spcFirstLastPara="1" wrap="square" lIns="91425" tIns="45700" rIns="91425" bIns="45700" anchor="t" anchorCtr="0">
            <a:noAutofit/>
          </a:bodyPr>
          <a:lstStyle>
            <a:lvl1pPr marR="0" lvl="0" algn="ctr" rtl="0">
              <a:lnSpc>
                <a:spcPct val="110000"/>
              </a:lnSpc>
              <a:spcBef>
                <a:spcPts val="32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1pPr>
            <a:lvl2pPr marR="0" lvl="1"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2pPr>
            <a:lvl3pPr marR="0" lvl="2"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3pPr>
            <a:lvl4pPr marR="0" lvl="3"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4pPr>
            <a:lvl5pPr marR="0" lvl="4" algn="l" rtl="0">
              <a:spcBef>
                <a:spcPts val="600"/>
              </a:spcBef>
              <a:spcAft>
                <a:spcPts val="0"/>
              </a:spcAft>
              <a:buClr>
                <a:schemeClr val="accent1"/>
              </a:buClr>
              <a:buSzPts val="1472"/>
              <a:buFont typeface="Noto Sans Symbols"/>
              <a:buNone/>
              <a:defRPr sz="1600" b="0" i="0" u="none" strike="noStrike" cap="none">
                <a:solidFill>
                  <a:srgbClr val="3F3F3F"/>
                </a:solidFill>
                <a:latin typeface="Arial"/>
                <a:ea typeface="Arial"/>
                <a:cs typeface="Arial"/>
                <a:sym typeface="Arial"/>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Arial"/>
                <a:ea typeface="Arial"/>
                <a:cs typeface="Arial"/>
                <a:sym typeface="Arial"/>
              </a:defRPr>
            </a:lvl9pPr>
          </a:lstStyle>
          <a:p>
            <a:endParaRPr/>
          </a:p>
        </p:txBody>
      </p:sp>
      <p:sp>
        <p:nvSpPr>
          <p:cNvPr id="92" name="Google Shape;92;p12"/>
          <p:cNvSpPr txBox="1">
            <a:spLocks noGrp="1"/>
          </p:cNvSpPr>
          <p:nvPr>
            <p:ph type="body" idx="1"/>
          </p:nvPr>
        </p:nvSpPr>
        <p:spPr>
          <a:xfrm>
            <a:off x="581192" y="5260127"/>
            <a:ext cx="11029617" cy="998148"/>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20"/>
              </a:spcBef>
              <a:spcAft>
                <a:spcPts val="0"/>
              </a:spcAft>
              <a:buSzPts val="1472"/>
              <a:buNone/>
              <a:defRPr sz="16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93" name="Google Shape;93;p12"/>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body" idx="1"/>
          </p:nvPr>
        </p:nvSpPr>
        <p:spPr>
          <a:xfrm rot="5400000">
            <a:off x="4269976" y="-1352783"/>
            <a:ext cx="3652047" cy="11029616"/>
          </a:xfrm>
          <a:prstGeom prst="rect">
            <a:avLst/>
          </a:prstGeom>
          <a:noFill/>
          <a:ln>
            <a:noFill/>
          </a:ln>
        </p:spPr>
        <p:txBody>
          <a:bodyPr spcFirstLastPara="1" wrap="square" lIns="91425" tIns="45700" rIns="91425" bIns="45700" anchor="t" anchorCtr="0">
            <a:noAutofit/>
          </a:bodyPr>
          <a:lstStyle>
            <a:lvl1pPr marL="457200" lvl="0" indent="-327914" algn="l">
              <a:lnSpc>
                <a:spcPct val="110000"/>
              </a:lnSpc>
              <a:spcBef>
                <a:spcPts val="340"/>
              </a:spcBef>
              <a:spcAft>
                <a:spcPts val="0"/>
              </a:spcAft>
              <a:buSzPts val="1564"/>
              <a:buChar char="◼"/>
              <a:defRPr/>
            </a:lvl1pPr>
            <a:lvl2pPr marL="914400" lvl="1" indent="-310387" algn="l">
              <a:spcBef>
                <a:spcPts val="600"/>
              </a:spcBef>
              <a:spcAft>
                <a:spcPts val="0"/>
              </a:spcAft>
              <a:buSzPts val="1288"/>
              <a:buChar char="◼"/>
              <a:defRPr/>
            </a:lvl2pPr>
            <a:lvl3pPr marL="1371600" lvl="2" indent="-304546" algn="l">
              <a:spcBef>
                <a:spcPts val="600"/>
              </a:spcBef>
              <a:spcAft>
                <a:spcPts val="0"/>
              </a:spcAft>
              <a:buSzPts val="1196"/>
              <a:buChar char="◼"/>
              <a:defRPr/>
            </a:lvl3pPr>
            <a:lvl4pPr marL="1828800" lvl="3" indent="-292861" algn="l">
              <a:spcBef>
                <a:spcPts val="600"/>
              </a:spcBef>
              <a:spcAft>
                <a:spcPts val="0"/>
              </a:spcAft>
              <a:buSzPts val="1012"/>
              <a:buChar char="◼"/>
              <a:defRPr/>
            </a:lvl4pPr>
            <a:lvl5pPr marL="2286000" lvl="4" indent="-292861" algn="l">
              <a:spcBef>
                <a:spcPts val="600"/>
              </a:spcBef>
              <a:spcAft>
                <a:spcPts val="0"/>
              </a:spcAft>
              <a:buSzPts val="1012"/>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9" name="Google Shape;99;p13"/>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3"/>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4"/>
          <p:cNvSpPr/>
          <p:nvPr/>
        </p:nvSpPr>
        <p:spPr>
          <a:xfrm>
            <a:off x="8058151" y="599725"/>
            <a:ext cx="3687316" cy="5816950"/>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a:spLocks noGrp="1"/>
          </p:cNvSpPr>
          <p:nvPr>
            <p:ph type="title"/>
          </p:nvPr>
        </p:nvSpPr>
        <p:spPr>
          <a:xfrm rot="5400000">
            <a:off x="7362637" y="1705163"/>
            <a:ext cx="4807326" cy="3124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FFFF"/>
              </a:buClr>
              <a:buSzPts val="2800"/>
              <a:buFont typeface="Arial Black"/>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body" idx="1"/>
          </p:nvPr>
        </p:nvSpPr>
        <p:spPr>
          <a:xfrm rot="5400000">
            <a:off x="1952072" y="-313549"/>
            <a:ext cx="4807326" cy="7161625"/>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06" name="Google Shape;106;p14"/>
          <p:cNvSpPr/>
          <p:nvPr/>
        </p:nvSpPr>
        <p:spPr>
          <a:xfrm>
            <a:off x="446534" y="457200"/>
            <a:ext cx="3703320" cy="94997"/>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8042147" y="453643"/>
            <a:ext cx="3703320" cy="98554"/>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
        <p:cNvGrpSpPr/>
        <p:nvPr/>
      </p:nvGrpSpPr>
      <p:grpSpPr>
        <a:xfrm>
          <a:off x="0" y="0"/>
          <a:ext cx="0" cy="0"/>
          <a:chOff x="0" y="0"/>
          <a:chExt cx="0" cy="0"/>
        </a:xfrm>
      </p:grpSpPr>
      <p:sp>
        <p:nvSpPr>
          <p:cNvPr id="26" name="Google Shape;26;p3"/>
          <p:cNvSpPr/>
          <p:nvPr/>
        </p:nvSpPr>
        <p:spPr>
          <a:xfrm>
            <a:off x="447817" y="601200"/>
            <a:ext cx="3682723" cy="5815475"/>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FFFFFF"/>
              </a:buClr>
              <a:buSzPts val="2400"/>
              <a:buFont typeface="Arial Black"/>
              <a:buNone/>
              <a:defRPr sz="24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900928" y="1179829"/>
            <a:ext cx="6650991" cy="4658216"/>
          </a:xfrm>
          <a:prstGeom prst="rect">
            <a:avLst/>
          </a:prstGeom>
          <a:noFill/>
          <a:ln>
            <a:noFill/>
          </a:ln>
        </p:spPr>
        <p:txBody>
          <a:bodyPr spcFirstLastPara="1" wrap="square" lIns="91425" tIns="45700" rIns="91425" bIns="45700" anchor="ctr" anchorCtr="0">
            <a:noAutofit/>
          </a:bodyPr>
          <a:lstStyle>
            <a:lvl1pPr marL="457200" lvl="0" indent="-345440" algn="l">
              <a:lnSpc>
                <a:spcPct val="110000"/>
              </a:lnSpc>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29" name="Google Shape;29;p3"/>
          <p:cNvSpPr txBox="1">
            <a:spLocks noGrp="1"/>
          </p:cNvSpPr>
          <p:nvPr>
            <p:ph type="body" idx="2"/>
          </p:nvPr>
        </p:nvSpPr>
        <p:spPr>
          <a:xfrm>
            <a:off x="767857" y="2836654"/>
            <a:ext cx="3031852" cy="300139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20"/>
              </a:spcBef>
              <a:spcAft>
                <a:spcPts val="0"/>
              </a:spcAft>
              <a:buSzPts val="1472"/>
              <a:buNone/>
              <a:defRPr sz="1600">
                <a:solidFill>
                  <a:srgbClr val="FFFFFF"/>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30" name="Google Shape;30;p3"/>
          <p:cNvSpPr txBox="1">
            <a:spLocks noGrp="1"/>
          </p:cNvSpPr>
          <p:nvPr>
            <p:ph type="dt" idx="10"/>
          </p:nvPr>
        </p:nvSpPr>
        <p:spPr>
          <a:xfrm>
            <a:off x="7605951" y="6456916"/>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581192" y="6452590"/>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10558300" y="6456916"/>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p:nvPr/>
        </p:nvSpPr>
        <p:spPr>
          <a:xfrm>
            <a:off x="447817" y="5141974"/>
            <a:ext cx="11290860" cy="125882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3600"/>
              <a:buFont typeface="Arial Black"/>
              <a:buNone/>
              <a:defRPr sz="3600" b="0" cap="none">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360"/>
              </a:spcBef>
              <a:spcAft>
                <a:spcPts val="0"/>
              </a:spcAft>
              <a:buSzPts val="1656"/>
              <a:buNone/>
              <a:defRPr sz="1800" cap="none">
                <a:solidFill>
                  <a:schemeClr val="accent1"/>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7" name="Google Shape;37;p4"/>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581193" y="2228003"/>
            <a:ext cx="5194767" cy="3633047"/>
          </a:xfrm>
          <a:prstGeom prst="rect">
            <a:avLst/>
          </a:prstGeom>
          <a:noFill/>
          <a:ln>
            <a:noFill/>
          </a:ln>
        </p:spPr>
        <p:txBody>
          <a:bodyPr spcFirstLastPara="1" wrap="square" lIns="91425" tIns="45700" rIns="91425" bIns="45700" anchor="ctr"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body" idx="2"/>
          </p:nvPr>
        </p:nvSpPr>
        <p:spPr>
          <a:xfrm>
            <a:off x="6416039" y="2228003"/>
            <a:ext cx="5194769" cy="3633047"/>
          </a:xfrm>
          <a:prstGeom prst="rect">
            <a:avLst/>
          </a:prstGeom>
          <a:noFill/>
          <a:ln>
            <a:noFill/>
          </a:ln>
        </p:spPr>
        <p:txBody>
          <a:bodyPr spcFirstLastPara="1" wrap="square" lIns="91425" tIns="45700" rIns="91425" bIns="45700" anchor="ctr"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5"/>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581192" y="702156"/>
            <a:ext cx="11029616" cy="118872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581192" y="2340864"/>
            <a:ext cx="11029615" cy="3634486"/>
          </a:xfrm>
          <a:prstGeom prst="rect">
            <a:avLst/>
          </a:prstGeom>
          <a:noFill/>
          <a:ln>
            <a:noFill/>
          </a:ln>
        </p:spPr>
        <p:txBody>
          <a:bodyPr spcFirstLastPara="1" wrap="square" lIns="91425" tIns="45700" rIns="91425" bIns="45700" anchor="ctr"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5" name="Google Shape;55;p7"/>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81193" y="729658"/>
            <a:ext cx="11029616" cy="988332"/>
          </a:xfrm>
          <a:prstGeom prst="rect">
            <a:avLst/>
          </a:prstGeom>
          <a:solidFill>
            <a:srgbClr val="5271FF"/>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800"/>
              <a:buFont typeface="Arial Black"/>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61" name="Google Shape;61;p8"/>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2" name="Google Shape;62;p8"/>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63" name="Google Shape;63;p8"/>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64" name="Google Shape;64;p8"/>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581191" y="2250891"/>
            <a:ext cx="5194769" cy="557784"/>
          </a:xfrm>
          <a:prstGeom prst="rect">
            <a:avLst/>
          </a:prstGeom>
          <a:noFill/>
          <a:ln>
            <a:noFill/>
          </a:ln>
        </p:spPr>
        <p:txBody>
          <a:bodyPr spcFirstLastPara="1" wrap="square" lIns="91425" tIns="45700" rIns="91425" bIns="45700" anchor="ctr" anchorCtr="0">
            <a:noAutofit/>
          </a:bodyPr>
          <a:lstStyle>
            <a:lvl1pPr marL="457200" lvl="0" indent="-228600" algn="l">
              <a:lnSpc>
                <a:spcPct val="110000"/>
              </a:lnSpc>
              <a:spcBef>
                <a:spcPts val="400"/>
              </a:spcBef>
              <a:spcAft>
                <a:spcPts val="0"/>
              </a:spcAft>
              <a:buSzPts val="1840"/>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0" name="Google Shape;70;p9"/>
          <p:cNvSpPr txBox="1">
            <a:spLocks noGrp="1"/>
          </p:cNvSpPr>
          <p:nvPr>
            <p:ph type="body" idx="2"/>
          </p:nvPr>
        </p:nvSpPr>
        <p:spPr>
          <a:xfrm>
            <a:off x="581194" y="2926052"/>
            <a:ext cx="5194766"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9"/>
          <p:cNvSpPr txBox="1">
            <a:spLocks noGrp="1"/>
          </p:cNvSpPr>
          <p:nvPr>
            <p:ph type="body" idx="3"/>
          </p:nvPr>
        </p:nvSpPr>
        <p:spPr>
          <a:xfrm>
            <a:off x="6416039" y="2250892"/>
            <a:ext cx="5194770" cy="553373"/>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400"/>
              </a:spcBef>
              <a:spcAft>
                <a:spcPts val="0"/>
              </a:spcAft>
              <a:buClr>
                <a:schemeClr val="accent1"/>
              </a:buClr>
              <a:buSzPts val="1840"/>
              <a:buFont typeface="Noto Sans Symbols"/>
              <a:buNone/>
              <a:defRPr sz="2000" b="0">
                <a:solidFill>
                  <a:srgbClr val="3F3F3F"/>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72" name="Google Shape;72;p9"/>
          <p:cNvSpPr txBox="1">
            <a:spLocks noGrp="1"/>
          </p:cNvSpPr>
          <p:nvPr>
            <p:ph type="body" idx="4"/>
          </p:nvPr>
        </p:nvSpPr>
        <p:spPr>
          <a:xfrm>
            <a:off x="6416037" y="2926052"/>
            <a:ext cx="5194771" cy="2934999"/>
          </a:xfrm>
          <a:prstGeom prst="rect">
            <a:avLst/>
          </a:prstGeom>
          <a:noFill/>
          <a:ln>
            <a:noFill/>
          </a:ln>
        </p:spPr>
        <p:txBody>
          <a:bodyPr spcFirstLastPara="1" wrap="square" lIns="91425" tIns="45700" rIns="91425" bIns="45700" anchor="t" anchorCtr="0">
            <a:noAutofit/>
          </a:bodyPr>
          <a:lstStyle>
            <a:lvl1pPr marL="457200" lvl="0" indent="-333756" algn="l">
              <a:lnSpc>
                <a:spcPct val="110000"/>
              </a:lnSpc>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3" name="Google Shape;73;p9"/>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0"/>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446533" y="460907"/>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3F3F3F"/>
              </a:buClr>
              <a:buSzPts val="2800"/>
              <a:buFont typeface="Arial Black"/>
              <a:buNone/>
              <a:defRPr sz="2800" b="0" i="0" u="none" strike="noStrike" cap="none">
                <a:solidFill>
                  <a:srgbClr val="3F3F3F"/>
                </a:solidFill>
                <a:latin typeface="Arial Black"/>
                <a:ea typeface="Arial Black"/>
                <a:cs typeface="Arial Black"/>
                <a:sym typeface="Arial Black"/>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581192" y="2336002"/>
            <a:ext cx="11029616" cy="3652047"/>
          </a:xfrm>
          <a:prstGeom prst="rect">
            <a:avLst/>
          </a:prstGeom>
          <a:noFill/>
          <a:ln>
            <a:noFill/>
          </a:ln>
        </p:spPr>
        <p:txBody>
          <a:bodyPr spcFirstLastPara="1" wrap="square" lIns="91425" tIns="45700" rIns="91425" bIns="45700" anchor="ctr" anchorCtr="0">
            <a:noAutofit/>
          </a:bodyPr>
          <a:lstStyle>
            <a:lvl1pPr marL="457200" marR="0" lvl="0" indent="-327914" algn="l" rtl="0">
              <a:lnSpc>
                <a:spcPct val="110000"/>
              </a:lnSpc>
              <a:spcBef>
                <a:spcPts val="340"/>
              </a:spcBef>
              <a:spcAft>
                <a:spcPts val="0"/>
              </a:spcAft>
              <a:buClr>
                <a:schemeClr val="accent1"/>
              </a:buClr>
              <a:buSzPts val="1564"/>
              <a:buFont typeface="Noto Sans Symbols"/>
              <a:buChar char="◼"/>
              <a:defRPr sz="1700" b="0" i="0" u="none" strike="noStrike" cap="none">
                <a:solidFill>
                  <a:srgbClr val="3F3F3F"/>
                </a:solidFill>
                <a:latin typeface="Arial"/>
                <a:ea typeface="Arial"/>
                <a:cs typeface="Arial"/>
                <a:sym typeface="Arial"/>
              </a:defRPr>
            </a:lvl1pPr>
            <a:lvl2pPr marL="914400" marR="0" lvl="1" indent="-310387" algn="l" rtl="0">
              <a:spcBef>
                <a:spcPts val="600"/>
              </a:spcBef>
              <a:spcAft>
                <a:spcPts val="0"/>
              </a:spcAft>
              <a:buClr>
                <a:schemeClr val="accent1"/>
              </a:buClr>
              <a:buSzPts val="1288"/>
              <a:buFont typeface="Noto Sans Symbols"/>
              <a:buChar char="◼"/>
              <a:defRPr sz="1400" b="0" i="0" u="none" strike="noStrike" cap="none">
                <a:solidFill>
                  <a:srgbClr val="3F3F3F"/>
                </a:solidFill>
                <a:latin typeface="Arial"/>
                <a:ea typeface="Arial"/>
                <a:cs typeface="Arial"/>
                <a:sym typeface="Arial"/>
              </a:defRPr>
            </a:lvl2pPr>
            <a:lvl3pPr marL="1371600" marR="0" lvl="2" indent="-304546" algn="l" rtl="0">
              <a:spcBef>
                <a:spcPts val="600"/>
              </a:spcBef>
              <a:spcAft>
                <a:spcPts val="0"/>
              </a:spcAft>
              <a:buClr>
                <a:schemeClr val="accent1"/>
              </a:buClr>
              <a:buSzPts val="1196"/>
              <a:buFont typeface="Noto Sans Symbols"/>
              <a:buChar char="◼"/>
              <a:defRPr sz="1300" b="0" i="0" u="none" strike="noStrike" cap="none">
                <a:solidFill>
                  <a:srgbClr val="3F3F3F"/>
                </a:solidFill>
                <a:latin typeface="Arial"/>
                <a:ea typeface="Arial"/>
                <a:cs typeface="Arial"/>
                <a:sym typeface="Arial"/>
              </a:defRPr>
            </a:lvl3pPr>
            <a:lvl4pPr marL="1828800" marR="0" lvl="3"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Arial"/>
                <a:ea typeface="Arial"/>
                <a:cs typeface="Arial"/>
                <a:sym typeface="Arial"/>
              </a:defRPr>
            </a:lvl4pPr>
            <a:lvl5pPr marL="2286000" marR="0" lvl="4" indent="-292861" algn="l" rtl="0">
              <a:spcBef>
                <a:spcPts val="600"/>
              </a:spcBef>
              <a:spcAft>
                <a:spcPts val="0"/>
              </a:spcAft>
              <a:buClr>
                <a:schemeClr val="accent1"/>
              </a:buClr>
              <a:buSzPts val="1012"/>
              <a:buFont typeface="Noto Sans Symbols"/>
              <a:buChar char="◼"/>
              <a:defRPr sz="1100" b="0" i="0" u="none" strike="noStrike" cap="none">
                <a:solidFill>
                  <a:srgbClr val="3F3F3F"/>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7605951" y="6423914"/>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581192" y="6423914"/>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3F3F3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558300" y="6423914"/>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3F3F3F"/>
                </a:solidFill>
                <a:latin typeface="Arial"/>
                <a:ea typeface="Arial"/>
                <a:cs typeface="Arial"/>
                <a:sym typeface="Arial"/>
              </a:defRPr>
            </a:lvl1pPr>
            <a:lvl2pPr marL="0" marR="0" lvl="1" indent="0" algn="r" rtl="0">
              <a:spcBef>
                <a:spcPts val="0"/>
              </a:spcBef>
              <a:buNone/>
              <a:defRPr sz="900" b="0" i="0" u="none" strike="noStrike" cap="none">
                <a:solidFill>
                  <a:srgbClr val="3F3F3F"/>
                </a:solidFill>
                <a:latin typeface="Arial"/>
                <a:ea typeface="Arial"/>
                <a:cs typeface="Arial"/>
                <a:sym typeface="Arial"/>
              </a:defRPr>
            </a:lvl2pPr>
            <a:lvl3pPr marL="0" marR="0" lvl="2" indent="0" algn="r" rtl="0">
              <a:spcBef>
                <a:spcPts val="0"/>
              </a:spcBef>
              <a:buNone/>
              <a:defRPr sz="900" b="0" i="0" u="none" strike="noStrike" cap="none">
                <a:solidFill>
                  <a:srgbClr val="3F3F3F"/>
                </a:solidFill>
                <a:latin typeface="Arial"/>
                <a:ea typeface="Arial"/>
                <a:cs typeface="Arial"/>
                <a:sym typeface="Arial"/>
              </a:defRPr>
            </a:lvl3pPr>
            <a:lvl4pPr marL="0" marR="0" lvl="3" indent="0" algn="r" rtl="0">
              <a:spcBef>
                <a:spcPts val="0"/>
              </a:spcBef>
              <a:buNone/>
              <a:defRPr sz="900" b="0" i="0" u="none" strike="noStrike" cap="none">
                <a:solidFill>
                  <a:srgbClr val="3F3F3F"/>
                </a:solidFill>
                <a:latin typeface="Arial"/>
                <a:ea typeface="Arial"/>
                <a:cs typeface="Arial"/>
                <a:sym typeface="Arial"/>
              </a:defRPr>
            </a:lvl4pPr>
            <a:lvl5pPr marL="0" marR="0" lvl="4" indent="0" algn="r" rtl="0">
              <a:spcBef>
                <a:spcPts val="0"/>
              </a:spcBef>
              <a:buNone/>
              <a:defRPr sz="900" b="0" i="0" u="none" strike="noStrike" cap="none">
                <a:solidFill>
                  <a:srgbClr val="3F3F3F"/>
                </a:solidFill>
                <a:latin typeface="Arial"/>
                <a:ea typeface="Arial"/>
                <a:cs typeface="Arial"/>
                <a:sym typeface="Arial"/>
              </a:defRPr>
            </a:lvl5pPr>
            <a:lvl6pPr marL="0" marR="0" lvl="5" indent="0" algn="r" rtl="0">
              <a:spcBef>
                <a:spcPts val="0"/>
              </a:spcBef>
              <a:buNone/>
              <a:defRPr sz="900" b="0" i="0" u="none" strike="noStrike" cap="none">
                <a:solidFill>
                  <a:srgbClr val="3F3F3F"/>
                </a:solidFill>
                <a:latin typeface="Arial"/>
                <a:ea typeface="Arial"/>
                <a:cs typeface="Arial"/>
                <a:sym typeface="Arial"/>
              </a:defRPr>
            </a:lvl6pPr>
            <a:lvl7pPr marL="0" marR="0" lvl="6" indent="0" algn="r" rtl="0">
              <a:spcBef>
                <a:spcPts val="0"/>
              </a:spcBef>
              <a:buNone/>
              <a:defRPr sz="900" b="0" i="0" u="none" strike="noStrike" cap="none">
                <a:solidFill>
                  <a:srgbClr val="3F3F3F"/>
                </a:solidFill>
                <a:latin typeface="Arial"/>
                <a:ea typeface="Arial"/>
                <a:cs typeface="Arial"/>
                <a:sym typeface="Arial"/>
              </a:defRPr>
            </a:lvl7pPr>
            <a:lvl8pPr marL="0" marR="0" lvl="7" indent="0" algn="r" rtl="0">
              <a:spcBef>
                <a:spcPts val="0"/>
              </a:spcBef>
              <a:buNone/>
              <a:defRPr sz="900" b="0" i="0" u="none" strike="noStrike" cap="none">
                <a:solidFill>
                  <a:srgbClr val="3F3F3F"/>
                </a:solidFill>
                <a:latin typeface="Arial"/>
                <a:ea typeface="Arial"/>
                <a:cs typeface="Arial"/>
                <a:sym typeface="Arial"/>
              </a:defRPr>
            </a:lvl8pPr>
            <a:lvl9pPr marL="0" marR="0" lvl="8" indent="0" algn="r" rtl="0">
              <a:spcBef>
                <a:spcPts val="0"/>
              </a:spcBef>
              <a:buNone/>
              <a:defRPr sz="900" b="0" i="0" u="none" strike="noStrike" cap="none">
                <a:solidFill>
                  <a:srgbClr val="3F3F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
          <p:cNvSpPr/>
          <p:nvPr/>
        </p:nvSpPr>
        <p:spPr>
          <a:xfrm>
            <a:off x="4244340"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mailto:sarah.shore@uconn.edu" TargetMode="External"/><Relationship Id="rId3" Type="http://schemas.openxmlformats.org/officeDocument/2006/relationships/hyperlink" Target="mailto:holly.brunette@uconn.edu" TargetMode="External"/><Relationship Id="rId7" Type="http://schemas.openxmlformats.org/officeDocument/2006/relationships/hyperlink" Target="mailto:lisa.pane@uconn.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katie.okeefe@uconn.edu" TargetMode="External"/><Relationship Id="rId5" Type="http://schemas.openxmlformats.org/officeDocument/2006/relationships/hyperlink" Target="mailto:shirley.fiasconaro@uconn.edu" TargetMode="External"/><Relationship Id="rId4" Type="http://schemas.openxmlformats.org/officeDocument/2006/relationships/hyperlink" Target="mailto:meg.drakos@uconn.edu" TargetMode="External"/><Relationship Id="rId9" Type="http://schemas.openxmlformats.org/officeDocument/2006/relationships/hyperlink" Target="mailto:paula.steele@uconn.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grad.uconn.edu/admissions/requirements/#languagewaiver"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connect.grad.uconn.edu/portal/user?tab=program_for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grad.uconn.edu/admissions/requirements/"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grad.uconn.edu/timely-topic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grad.uconn.edu/admissions/requirements/#languagewaiv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grad.uconn.edu/admissions/requirements/#testscor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grad.uconn.edu/wp-content/uploads/sites/2114/2023/09/Updating-Application-Materials-2023-September.pdf"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mailto:gradadmissions@uconn.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connect.grad.uconn.edu/apply/status?tab=home"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connect.grad.uconn.edu/portal/user?tab=program_form"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mailto:gradschool@uconn.edu"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connect.grad.uconn.edu/apply/status?tab=home"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uconn.sharepoint.com/:w:/s/TheGradSchool/EcVrLX5IiHpIoS822_kPYcsB4w_Sv0Rf8OUUjQGTQdKDrQ"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grad.uconn.edu/wp-content/uploads/sites/2114/2021/06/uconn_tgs_strategicplan_full_2021-2026_compressed.pdf"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connect.grad.uconn.edu/portal/user?tab=program_form"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mailto:Gradadmissions@uconn.edu"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hyperlink" Target="https://kb.uconn.edu/space/IKB/10728767960/Changing+Your+Chosen+Name+in+UConn+Directories"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exportcontrol@uconn.edu"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connect.grad.uconn.edu/portal/user"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mailto:gradslate@uconn.edu" TargetMode="External"/><Relationship Id="rId4" Type="http://schemas.openxmlformats.org/officeDocument/2006/relationships/hyperlink" Target="mailto:gradadmissions@uconn.edu"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grad.uconn.edu/timely-topic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hyperlink" Target="https://grad.uconn.edu/timely-topic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uconn.kualibuild.com/build/my/drafts/66f1779c17d68ee53c61358d"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connect.grad.uconn.edu/register/request_accoun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rad.uconn.edu/admissions/faq/"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5" descr="Title Slide: The Graduate School Presents Timely Topics: Application Processing in Slate and Admissions Cycle Kickoff"/>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7" name="Google Shape;117;p15">
            <a:extLst>
              <a:ext uri="{C183D7F6-B498-43B3-948B-1728B52AA6E4}">
                <adec:decorative xmlns:adec="http://schemas.microsoft.com/office/drawing/2017/decorative" val="1"/>
              </a:ext>
            </a:extLst>
          </p:cNvPr>
          <p:cNvSpPr/>
          <p:nvPr/>
        </p:nvSpPr>
        <p:spPr>
          <a:xfrm>
            <a:off x="446534" y="457200"/>
            <a:ext cx="3703320" cy="94997"/>
          </a:xfrm>
          <a:prstGeom prst="rect">
            <a:avLst/>
          </a:prstGeom>
          <a:solidFill>
            <a:srgbClr val="465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a:extLst>
              <a:ext uri="{C183D7F6-B498-43B3-948B-1728B52AA6E4}">
                <adec:decorative xmlns:adec="http://schemas.microsoft.com/office/drawing/2017/decorative" val="1"/>
              </a:ext>
            </a:extLst>
          </p:cNvPr>
          <p:cNvSpPr/>
          <p:nvPr/>
        </p:nvSpPr>
        <p:spPr>
          <a:xfrm>
            <a:off x="4241830" y="457200"/>
            <a:ext cx="3703320" cy="9144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a:extLst>
              <a:ext uri="{C183D7F6-B498-43B3-948B-1728B52AA6E4}">
                <adec:decorative xmlns:adec="http://schemas.microsoft.com/office/drawing/2017/decorative" val="1"/>
              </a:ext>
            </a:extLst>
          </p:cNvPr>
          <p:cNvSpPr/>
          <p:nvPr/>
        </p:nvSpPr>
        <p:spPr>
          <a:xfrm>
            <a:off x="8042147" y="453643"/>
            <a:ext cx="3703320" cy="98554"/>
          </a:xfrm>
          <a:prstGeom prst="rect">
            <a:avLst/>
          </a:prstGeom>
          <a:solidFill>
            <a:srgbClr val="969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a:extLst>
              <a:ext uri="{C183D7F6-B498-43B3-948B-1728B52AA6E4}">
                <adec:decorative xmlns:adec="http://schemas.microsoft.com/office/drawing/2017/decorative" val="0"/>
              </a:ext>
            </a:extLst>
          </p:cNvPr>
          <p:cNvSpPr txBox="1">
            <a:spLocks noGrp="1"/>
          </p:cNvSpPr>
          <p:nvPr>
            <p:ph type="ctrTitle"/>
          </p:nvPr>
        </p:nvSpPr>
        <p:spPr>
          <a:xfrm>
            <a:off x="444024" y="641160"/>
            <a:ext cx="11298932" cy="3699362"/>
          </a:xfrm>
          <a:prstGeom prst="rect">
            <a:avLst/>
          </a:prstGeom>
          <a:solidFill>
            <a:srgbClr val="5271FF"/>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a:p>
            <a:pPr marL="0" lvl="0" indent="0" algn="ctr" rtl="0">
              <a:lnSpc>
                <a:spcPct val="10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THE GRADUATE SCHOOL PRESENTS</a:t>
            </a:r>
            <a:br>
              <a:rPr lang="en-US" sz="1800">
                <a:solidFill>
                  <a:schemeClr val="lt1"/>
                </a:solidFill>
                <a:latin typeface="Arial"/>
                <a:ea typeface="Arial"/>
                <a:cs typeface="Arial"/>
                <a:sym typeface="Arial"/>
              </a:rPr>
            </a:br>
            <a:r>
              <a:rPr lang="en-US" sz="1800">
                <a:solidFill>
                  <a:schemeClr val="lt1"/>
                </a:solidFill>
                <a:latin typeface="Arial"/>
                <a:ea typeface="Arial"/>
                <a:cs typeface="Arial"/>
                <a:sym typeface="Arial"/>
              </a:rPr>
              <a:t>Timely Topics</a:t>
            </a:r>
            <a:br>
              <a:rPr lang="en-US" sz="1800">
                <a:solidFill>
                  <a:schemeClr val="lt1"/>
                </a:solidFill>
                <a:latin typeface="Arial"/>
                <a:ea typeface="Arial"/>
                <a:cs typeface="Arial"/>
                <a:sym typeface="Arial"/>
              </a:rPr>
            </a:br>
            <a:br>
              <a:rPr lang="en-US" sz="1800">
                <a:solidFill>
                  <a:schemeClr val="lt1"/>
                </a:solidFill>
              </a:rPr>
            </a:br>
            <a:br>
              <a:rPr lang="en-US" sz="1800">
                <a:solidFill>
                  <a:schemeClr val="lt1"/>
                </a:solidFill>
              </a:rPr>
            </a:br>
            <a:r>
              <a:rPr lang="en-US" sz="4800">
                <a:solidFill>
                  <a:schemeClr val="lt1"/>
                </a:solidFill>
              </a:rPr>
              <a:t>Application Processing in Slate and </a:t>
            </a:r>
            <a:endParaRPr sz="4800">
              <a:solidFill>
                <a:schemeClr val="lt1"/>
              </a:solidFill>
            </a:endParaRPr>
          </a:p>
          <a:p>
            <a:pPr marL="0" lvl="0" indent="0" algn="ctr" rtl="0">
              <a:lnSpc>
                <a:spcPct val="100000"/>
              </a:lnSpc>
              <a:spcBef>
                <a:spcPts val="0"/>
              </a:spcBef>
              <a:spcAft>
                <a:spcPts val="0"/>
              </a:spcAft>
              <a:buClr>
                <a:schemeClr val="lt1"/>
              </a:buClr>
              <a:buSzPts val="1800"/>
              <a:buFont typeface="Arial"/>
              <a:buNone/>
            </a:pPr>
            <a:r>
              <a:rPr lang="en-US" sz="4800">
                <a:solidFill>
                  <a:schemeClr val="lt1"/>
                </a:solidFill>
              </a:rPr>
              <a:t>Admissions Cycle Kickoff</a:t>
            </a:r>
            <a:br>
              <a:rPr lang="en-US" sz="4800">
                <a:solidFill>
                  <a:schemeClr val="lt1"/>
                </a:solidFill>
              </a:rPr>
            </a:br>
            <a:endParaRPr/>
          </a:p>
        </p:txBody>
      </p:sp>
      <p:sp>
        <p:nvSpPr>
          <p:cNvPr id="121" name="Google Shape;121;p15"/>
          <p:cNvSpPr txBox="1">
            <a:spLocks noGrp="1"/>
          </p:cNvSpPr>
          <p:nvPr>
            <p:ph type="subTitle" idx="1"/>
          </p:nvPr>
        </p:nvSpPr>
        <p:spPr>
          <a:xfrm>
            <a:off x="490215" y="187375"/>
            <a:ext cx="11298932" cy="468233"/>
          </a:xfrm>
          <a:prstGeom prst="rect">
            <a:avLst/>
          </a:prstGeom>
          <a:noFill/>
          <a:ln>
            <a:noFill/>
          </a:ln>
        </p:spPr>
        <p:txBody>
          <a:bodyPr spcFirstLastPara="1" wrap="square" lIns="91425" tIns="45700" rIns="91425" bIns="45700" anchor="t" anchorCtr="0">
            <a:noAutofit/>
          </a:bodyPr>
          <a:lstStyle/>
          <a:p>
            <a:pPr marL="0" lvl="0" indent="0" algn="r" rtl="0">
              <a:lnSpc>
                <a:spcPct val="110000"/>
              </a:lnSpc>
              <a:spcBef>
                <a:spcPts val="0"/>
              </a:spcBef>
              <a:spcAft>
                <a:spcPts val="0"/>
              </a:spcAft>
              <a:buSzPts val="1472"/>
              <a:buNone/>
            </a:pPr>
            <a:r>
              <a:rPr lang="en-US">
                <a:solidFill>
                  <a:srgbClr val="7F7F7F"/>
                </a:solidFill>
              </a:rPr>
              <a:t>SEPTEMBER 2024</a:t>
            </a:r>
            <a:endParaRPr/>
          </a:p>
        </p:txBody>
      </p:sp>
      <p:pic>
        <p:nvPicPr>
          <p:cNvPr id="124" name="Google Shape;124;p15" descr="The oversized, aluminum UConn sign along Route 195, lit up with a rainbow of colors against the night sky with light trails from passing car traffic.">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444024" y="4403530"/>
            <a:ext cx="3703320" cy="2178424"/>
          </a:xfrm>
          <a:prstGeom prst="rect">
            <a:avLst/>
          </a:prstGeom>
          <a:noFill/>
          <a:ln>
            <a:noFill/>
          </a:ln>
        </p:spPr>
      </p:pic>
      <p:pic>
        <p:nvPicPr>
          <p:cNvPr id="122" name="Google Shape;122;p15" descr="UConn's previous mascot, Jonathan the Fourteenth, sitting calmly on a chair in the library, with a book open on the table in front of him.">
            <a:extLst>
              <a:ext uri="{C183D7F6-B498-43B3-948B-1728B52AA6E4}">
                <adec:decorative xmlns:adec="http://schemas.microsoft.com/office/drawing/2017/decorative" val="0"/>
              </a:ext>
            </a:extLst>
          </p:cNvPr>
          <p:cNvPicPr preferRelativeResize="0"/>
          <p:nvPr/>
        </p:nvPicPr>
        <p:blipFill rotWithShape="1">
          <a:blip r:embed="rId4">
            <a:alphaModFix/>
          </a:blip>
          <a:srcRect/>
          <a:stretch/>
        </p:blipFill>
        <p:spPr>
          <a:xfrm>
            <a:off x="4241830" y="4403530"/>
            <a:ext cx="3703320" cy="2178424"/>
          </a:xfrm>
          <a:prstGeom prst="rect">
            <a:avLst/>
          </a:prstGeom>
          <a:noFill/>
          <a:ln>
            <a:noFill/>
          </a:ln>
        </p:spPr>
      </p:pic>
      <p:pic>
        <p:nvPicPr>
          <p:cNvPr id="123" name="Google Shape;123;p15" descr="Slate's white logo, against an out-of-focus blue backdrop including raindrops or snowflakes being reflected in the light.">
            <a:extLst>
              <a:ext uri="{C183D7F6-B498-43B3-948B-1728B52AA6E4}">
                <adec:decorative xmlns:adec="http://schemas.microsoft.com/office/drawing/2017/decorative" val="0"/>
              </a:ext>
            </a:extLst>
          </p:cNvPr>
          <p:cNvPicPr preferRelativeResize="0"/>
          <p:nvPr/>
        </p:nvPicPr>
        <p:blipFill rotWithShape="1">
          <a:blip r:embed="rId5">
            <a:alphaModFix/>
          </a:blip>
          <a:srcRect/>
          <a:stretch/>
        </p:blipFill>
        <p:spPr>
          <a:xfrm>
            <a:off x="8039636" y="4403530"/>
            <a:ext cx="3703320" cy="21784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581193" y="2393950"/>
            <a:ext cx="11029500" cy="2147400"/>
          </a:xfrm>
          <a:prstGeom prst="rect">
            <a:avLst/>
          </a:prstGeom>
        </p:spPr>
        <p:txBody>
          <a:bodyPr spcFirstLastPara="1" wrap="square" lIns="91425" tIns="45700" rIns="91425" bIns="45700" anchor="b" anchorCtr="0">
            <a:noAutofit/>
          </a:bodyPr>
          <a:lstStyle/>
          <a:p>
            <a:pPr marL="0" lvl="0" indent="0" algn="l" rtl="0">
              <a:lnSpc>
                <a:spcPct val="120000"/>
              </a:lnSpc>
              <a:spcBef>
                <a:spcPts val="0"/>
              </a:spcBef>
              <a:spcAft>
                <a:spcPts val="0"/>
              </a:spcAft>
              <a:buNone/>
            </a:pPr>
            <a:r>
              <a:rPr lang="en-US" sz="3200" b="1">
                <a:solidFill>
                  <a:schemeClr val="tx2">
                    <a:lumMod val="25000"/>
                  </a:schemeClr>
                </a:solidFill>
              </a:rPr>
              <a:t>Life Cycle of an Application</a:t>
            </a:r>
            <a:endParaRPr sz="3200">
              <a:solidFill>
                <a:schemeClr val="tx2">
                  <a:lumMod val="25000"/>
                </a:schemeClr>
              </a:solidFill>
            </a:endParaRPr>
          </a:p>
        </p:txBody>
      </p:sp>
      <p:sp>
        <p:nvSpPr>
          <p:cNvPr id="194" name="Google Shape;194;p23"/>
          <p:cNvSpPr txBox="1">
            <a:spLocks noGrp="1"/>
          </p:cNvSpPr>
          <p:nvPr>
            <p:ph type="body" idx="1"/>
          </p:nvPr>
        </p:nvSpPr>
        <p:spPr>
          <a:xfrm>
            <a:off x="581192" y="4541417"/>
            <a:ext cx="11029500" cy="600600"/>
          </a:xfrm>
          <a:prstGeom prst="rect">
            <a:avLst/>
          </a:prstGeom>
        </p:spPr>
        <p:txBody>
          <a:bodyPr spcFirstLastPara="1" wrap="square" lIns="91425" tIns="45700" rIns="91425" bIns="45700" anchor="t" anchorCtr="0">
            <a:noAutofit/>
          </a:bodyPr>
          <a:lstStyle/>
          <a:p>
            <a:pPr marL="0" lvl="0" indent="0" algn="l" rtl="0">
              <a:lnSpc>
                <a:spcPct val="132000"/>
              </a:lnSpc>
              <a:spcBef>
                <a:spcPts val="300"/>
              </a:spcBef>
              <a:spcAft>
                <a:spcPts val="500"/>
              </a:spcAft>
              <a:buClr>
                <a:schemeClr val="dk1"/>
              </a:buClr>
              <a:buSzPts val="1100"/>
              <a:buFont typeface="Arial"/>
              <a:buNone/>
            </a:pPr>
            <a:r>
              <a:rPr lang="en-US"/>
              <a:t>Helpful tips about where your applications are in the cycle</a:t>
            </a:r>
            <a:endParaRPr/>
          </a:p>
        </p:txBody>
      </p:sp>
      <p:sp>
        <p:nvSpPr>
          <p:cNvPr id="2" name="TextBox 1">
            <a:extLst>
              <a:ext uri="{FF2B5EF4-FFF2-40B4-BE49-F238E27FC236}">
                <a16:creationId xmlns:a16="http://schemas.microsoft.com/office/drawing/2014/main" id="{5ABA14B2-C662-F59C-4879-71CF2EB665A3}"/>
              </a:ext>
              <a:ext uri="{C183D7F6-B498-43B3-948B-1728B52AA6E4}">
                <adec:decorative xmlns:adec="http://schemas.microsoft.com/office/drawing/2017/decorative" val="1"/>
              </a:ext>
            </a:extLst>
          </p:cNvPr>
          <p:cNvSpPr txBox="1"/>
          <p:nvPr/>
        </p:nvSpPr>
        <p:spPr>
          <a:xfrm>
            <a:off x="10816166" y="6455833"/>
            <a:ext cx="8360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Tree>
    <p:extLst>
      <p:ext uri="{BB962C8B-B14F-4D97-AF65-F5344CB8AC3E}">
        <p14:creationId xmlns:p14="http://schemas.microsoft.com/office/powerpoint/2010/main" val="421926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of Slate's Reader bins, with arrows that illustrate the possible different flows that applications can take within the reader bins, from the top down, and from left to right. The general flow is from the top down, and then left to right.  ">
            <a:extLst>
              <a:ext uri="{FF2B5EF4-FFF2-40B4-BE49-F238E27FC236}">
                <a16:creationId xmlns:a16="http://schemas.microsoft.com/office/drawing/2014/main" id="{808D8BE5-F705-7B12-7883-D15FFEFEF817}"/>
              </a:ext>
            </a:extLst>
          </p:cNvPr>
          <p:cNvPicPr>
            <a:picLocks noChangeAspect="1"/>
          </p:cNvPicPr>
          <p:nvPr/>
        </p:nvPicPr>
        <p:blipFill>
          <a:blip r:embed="rId2"/>
          <a:srcRect t="8230" r="1" b="1"/>
          <a:stretch/>
        </p:blipFill>
        <p:spPr>
          <a:xfrm>
            <a:off x="0" y="618965"/>
            <a:ext cx="12071350" cy="6170773"/>
          </a:xfrm>
          <a:prstGeom prst="rect">
            <a:avLst/>
          </a:prstGeom>
          <a:noFill/>
          <a:ln>
            <a:noFill/>
          </a:ln>
        </p:spPr>
      </p:pic>
      <p:sp>
        <p:nvSpPr>
          <p:cNvPr id="3" name="Title 2">
            <a:extLst>
              <a:ext uri="{FF2B5EF4-FFF2-40B4-BE49-F238E27FC236}">
                <a16:creationId xmlns:a16="http://schemas.microsoft.com/office/drawing/2014/main" id="{6C3A20EC-C0D8-2806-9298-46E6450CBBC6}"/>
              </a:ext>
            </a:extLst>
          </p:cNvPr>
          <p:cNvSpPr>
            <a:spLocks noGrp="1"/>
          </p:cNvSpPr>
          <p:nvPr>
            <p:ph type="title"/>
          </p:nvPr>
        </p:nvSpPr>
        <p:spPr>
          <a:xfrm>
            <a:off x="379217" y="847409"/>
            <a:ext cx="11029616" cy="566738"/>
          </a:xfrm>
        </p:spPr>
        <p:txBody>
          <a:bodyPr/>
          <a:lstStyle/>
          <a:p>
            <a:r>
              <a:rPr lang="en-US" sz="3600"/>
              <a:t>Life Cycle of an Application </a:t>
            </a:r>
          </a:p>
        </p:txBody>
      </p:sp>
      <p:sp>
        <p:nvSpPr>
          <p:cNvPr id="2" name="TextBox 1">
            <a:extLst>
              <a:ext uri="{FF2B5EF4-FFF2-40B4-BE49-F238E27FC236}">
                <a16:creationId xmlns:a16="http://schemas.microsoft.com/office/drawing/2014/main" id="{459A38DB-126A-2399-FBDC-81852F2362D1}"/>
              </a:ext>
              <a:ext uri="{C183D7F6-B498-43B3-948B-1728B52AA6E4}">
                <adec:decorative xmlns:adec="http://schemas.microsoft.com/office/drawing/2017/decorative" val="1"/>
              </a:ext>
            </a:extLst>
          </p:cNvPr>
          <p:cNvSpPr txBox="1"/>
          <p:nvPr/>
        </p:nvSpPr>
        <p:spPr>
          <a:xfrm>
            <a:off x="10689167" y="6487583"/>
            <a:ext cx="7196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Tree>
    <p:extLst>
      <p:ext uri="{BB962C8B-B14F-4D97-AF65-F5344CB8AC3E}">
        <p14:creationId xmlns:p14="http://schemas.microsoft.com/office/powerpoint/2010/main" val="341277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274320" y="702156"/>
            <a:ext cx="11336372" cy="742596"/>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Step 1: Submission &amp; Payment</a:t>
            </a:r>
            <a:endParaRPr>
              <a:solidFill>
                <a:schemeClr val="tx2">
                  <a:lumMod val="25000"/>
                </a:schemeClr>
              </a:solidFill>
            </a:endParaRPr>
          </a:p>
        </p:txBody>
      </p:sp>
      <p:pic>
        <p:nvPicPr>
          <p:cNvPr id="3" name="Picture 2" descr="Screenshot of Slate's Awaiting Submission, Awaiting Payment, and Awaiting Materials bins">
            <a:extLst>
              <a:ext uri="{FF2B5EF4-FFF2-40B4-BE49-F238E27FC236}">
                <a16:creationId xmlns:a16="http://schemas.microsoft.com/office/drawing/2014/main" id="{A0BB0C98-9536-A1E8-C7D3-706ED94E4BAA}"/>
              </a:ext>
            </a:extLst>
          </p:cNvPr>
          <p:cNvPicPr>
            <a:picLocks noChangeAspect="1"/>
          </p:cNvPicPr>
          <p:nvPr/>
        </p:nvPicPr>
        <p:blipFill>
          <a:blip r:embed="rId3"/>
          <a:stretch>
            <a:fillRect/>
          </a:stretch>
        </p:blipFill>
        <p:spPr>
          <a:xfrm>
            <a:off x="9507203" y="593057"/>
            <a:ext cx="2191252" cy="3305677"/>
          </a:xfrm>
          <a:prstGeom prst="rect">
            <a:avLst/>
          </a:prstGeom>
        </p:spPr>
      </p:pic>
      <p:sp>
        <p:nvSpPr>
          <p:cNvPr id="2" name="TextBox 1">
            <a:extLst>
              <a:ext uri="{FF2B5EF4-FFF2-40B4-BE49-F238E27FC236}">
                <a16:creationId xmlns:a16="http://schemas.microsoft.com/office/drawing/2014/main" id="{3BED3F52-888B-3039-CAEE-E3ABECB37931}"/>
              </a:ext>
              <a:ext uri="{C183D7F6-B498-43B3-948B-1728B52AA6E4}">
                <adec:decorative xmlns:adec="http://schemas.microsoft.com/office/drawing/2017/decorative" val="1"/>
              </a:ext>
            </a:extLst>
          </p:cNvPr>
          <p:cNvSpPr txBox="1"/>
          <p:nvPr/>
        </p:nvSpPr>
        <p:spPr>
          <a:xfrm>
            <a:off x="10890250" y="6297083"/>
            <a:ext cx="8255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
        <p:nvSpPr>
          <p:cNvPr id="4" name="Google Shape;386;p43">
            <a:extLst>
              <a:ext uri="{FF2B5EF4-FFF2-40B4-BE49-F238E27FC236}">
                <a16:creationId xmlns:a16="http://schemas.microsoft.com/office/drawing/2014/main" id="{D8E614C9-61C7-88B7-11E0-895CF18B352E}"/>
              </a:ext>
            </a:extLst>
          </p:cNvPr>
          <p:cNvSpPr txBox="1">
            <a:spLocks noGrp="1"/>
          </p:cNvSpPr>
          <p:nvPr/>
        </p:nvSpPr>
        <p:spPr>
          <a:xfrm>
            <a:off x="510042" y="1890739"/>
            <a:ext cx="11088115" cy="437696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p>
          <a:p>
            <a:pPr marL="114300" indent="0">
              <a:lnSpc>
                <a:spcPct val="100000"/>
              </a:lnSpc>
              <a:spcBef>
                <a:spcPts val="0"/>
              </a:spcBef>
              <a:buSzPts val="1800"/>
              <a:buNone/>
            </a:pPr>
            <a:r>
              <a:rPr lang="en-US" sz="1800">
                <a:solidFill>
                  <a:schemeClr val="dk1"/>
                </a:solidFill>
              </a:rPr>
              <a:t>Awaiting Submission bin, Awaiting Payment bin, and Awaiting Materials bin</a:t>
            </a: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p>
          <a:p>
            <a:pPr marL="114300" indent="0">
              <a:lnSpc>
                <a:spcPct val="100000"/>
              </a:lnSpc>
              <a:spcBef>
                <a:spcPts val="0"/>
              </a:spcBef>
              <a:buSzPts val="1800"/>
              <a:buNone/>
            </a:pPr>
            <a:r>
              <a:rPr lang="en-US" sz="1800">
                <a:solidFill>
                  <a:schemeClr val="dk1"/>
                </a:solidFill>
              </a:rPr>
              <a:t>Graduate Admissions</a:t>
            </a: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Applicant submits application to their program of interest</a:t>
            </a:r>
          </a:p>
          <a:p>
            <a:pPr marL="457200" marR="0" lvl="0" indent="0" algn="l" rtl="0">
              <a:lnSpc>
                <a:spcPct val="100000"/>
              </a:lnSpc>
              <a:spcBef>
                <a:spcPts val="0"/>
              </a:spcBef>
              <a:spcAft>
                <a:spcPts val="0"/>
              </a:spcAft>
              <a:buNone/>
            </a:pPr>
            <a:endParaRPr sz="1800">
              <a:solidFill>
                <a:schemeClr val="dk1"/>
              </a:solidFill>
            </a:endParaRPr>
          </a:p>
          <a:p>
            <a:pPr indent="-342900">
              <a:lnSpc>
                <a:spcPct val="100000"/>
              </a:lnSpc>
              <a:spcBef>
                <a:spcPts val="0"/>
              </a:spcBef>
              <a:buSzPts val="1800"/>
            </a:pPr>
            <a:r>
              <a:rPr lang="en-US" sz="1800">
                <a:solidFill>
                  <a:schemeClr val="dk1"/>
                </a:solidFill>
              </a:rPr>
              <a:t>Applicant pays non-refundable application fee</a:t>
            </a:r>
          </a:p>
          <a:p>
            <a:pPr marL="457200" marR="0" lvl="0" indent="0" algn="l" rtl="0">
              <a:lnSpc>
                <a:spcPct val="100000"/>
              </a:lnSpc>
              <a:spcBef>
                <a:spcPts val="0"/>
              </a:spcBef>
              <a:spcAft>
                <a:spcPts val="0"/>
              </a:spcAft>
              <a:buNone/>
            </a:pPr>
            <a:endParaRPr sz="1800">
              <a:solidFill>
                <a:schemeClr val="dk1"/>
              </a:solidFill>
            </a:endParaRPr>
          </a:p>
          <a:p>
            <a:pPr indent="-342900">
              <a:lnSpc>
                <a:spcPct val="100000"/>
              </a:lnSpc>
              <a:spcBef>
                <a:spcPts val="0"/>
              </a:spcBef>
              <a:buSzPts val="1800"/>
            </a:pPr>
            <a:r>
              <a:rPr lang="en-US" sz="1800">
                <a:solidFill>
                  <a:schemeClr val="dk1"/>
                </a:solidFill>
              </a:rPr>
              <a:t>Once application has been submitted </a:t>
            </a:r>
            <a:r>
              <a:rPr lang="en-US" sz="1800" b="1" i="1">
                <a:solidFill>
                  <a:schemeClr val="dk1"/>
                </a:solidFill>
              </a:rPr>
              <a:t>and</a:t>
            </a:r>
            <a:r>
              <a:rPr lang="en-US" sz="1800">
                <a:solidFill>
                  <a:schemeClr val="dk1"/>
                </a:solidFill>
              </a:rPr>
              <a:t> the fee has been paid, Graduate Admissions will do an initial review*</a:t>
            </a:r>
            <a:endParaRPr lang="en-US" sz="1800" i="1">
              <a:solidFill>
                <a:schemeClr val="dk1"/>
              </a:solidFill>
            </a:endParaRP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300">
                <a:solidFill>
                  <a:schemeClr val="dk1"/>
                </a:solidFill>
              </a:rPr>
              <a:t>*Please note: applicants can submit applications by the deadline and still pay the fee after the deadline. </a:t>
            </a:r>
            <a:r>
              <a:rPr lang="en-US" sz="1300" b="1">
                <a:solidFill>
                  <a:schemeClr val="dk1"/>
                </a:solidFill>
              </a:rPr>
              <a:t>The deadline does not prevent fee payment.</a:t>
            </a:r>
            <a:r>
              <a:rPr lang="en-US" sz="1300">
                <a:solidFill>
                  <a:schemeClr val="dk1"/>
                </a:solidFill>
              </a:rPr>
              <a:t> Please determine whether your program's deadline required </a:t>
            </a:r>
            <a:r>
              <a:rPr lang="en-US" sz="1300" b="1" i="1">
                <a:solidFill>
                  <a:schemeClr val="dk1"/>
                </a:solidFill>
              </a:rPr>
              <a:t>both</a:t>
            </a:r>
            <a:r>
              <a:rPr lang="en-US" sz="1300">
                <a:solidFill>
                  <a:schemeClr val="dk1"/>
                </a:solidFill>
              </a:rPr>
              <a:t> application submission </a:t>
            </a:r>
            <a:r>
              <a:rPr lang="en-US" sz="1300" b="1" i="1">
                <a:solidFill>
                  <a:schemeClr val="dk1"/>
                </a:solidFill>
              </a:rPr>
              <a:t>and</a:t>
            </a:r>
            <a:r>
              <a:rPr lang="en-US" sz="1300">
                <a:solidFill>
                  <a:schemeClr val="dk1"/>
                </a:solidFill>
              </a:rPr>
              <a:t> fee payment by your deadline. If so, please state this on your website.</a:t>
            </a:r>
            <a:endParaRPr lang="en-US" sz="1300" b="1">
              <a:solidFill>
                <a:schemeClr val="dk1"/>
              </a:solidFill>
            </a:endParaRPr>
          </a:p>
          <a:p>
            <a:pPr marL="0" indent="0">
              <a:spcBef>
                <a:spcPts val="0"/>
              </a:spcBef>
              <a:buNone/>
            </a:pPr>
            <a:endParaRPr lang="en-US" sz="18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128016" y="702156"/>
            <a:ext cx="11482676" cy="660300"/>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Step 2: Initial Review </a:t>
            </a:r>
            <a:endParaRPr>
              <a:solidFill>
                <a:schemeClr val="tx2">
                  <a:lumMod val="25000"/>
                </a:schemeClr>
              </a:solidFill>
            </a:endParaRPr>
          </a:p>
        </p:txBody>
      </p:sp>
      <p:pic>
        <p:nvPicPr>
          <p:cNvPr id="3" name="Picture 2" descr="Screenshot of Slate's Initial Graduate School Audit bin">
            <a:extLst>
              <a:ext uri="{FF2B5EF4-FFF2-40B4-BE49-F238E27FC236}">
                <a16:creationId xmlns:a16="http://schemas.microsoft.com/office/drawing/2014/main" id="{003ED20E-7FE6-59B6-894A-31C3BEAD7188}"/>
              </a:ext>
            </a:extLst>
          </p:cNvPr>
          <p:cNvPicPr>
            <a:picLocks noChangeAspect="1"/>
          </p:cNvPicPr>
          <p:nvPr/>
        </p:nvPicPr>
        <p:blipFill>
          <a:blip r:embed="rId3"/>
          <a:stretch>
            <a:fillRect/>
          </a:stretch>
        </p:blipFill>
        <p:spPr>
          <a:xfrm>
            <a:off x="9240253" y="626143"/>
            <a:ext cx="2514600" cy="1314450"/>
          </a:xfrm>
          <a:prstGeom prst="rect">
            <a:avLst/>
          </a:prstGeom>
        </p:spPr>
      </p:pic>
      <p:sp>
        <p:nvSpPr>
          <p:cNvPr id="2" name="TextBox 1">
            <a:extLst>
              <a:ext uri="{FF2B5EF4-FFF2-40B4-BE49-F238E27FC236}">
                <a16:creationId xmlns:a16="http://schemas.microsoft.com/office/drawing/2014/main" id="{8814E61D-970B-39D9-A6DA-C9BBD3C1DAC6}"/>
              </a:ext>
              <a:ext uri="{C183D7F6-B498-43B3-948B-1728B52AA6E4}">
                <adec:decorative xmlns:adec="http://schemas.microsoft.com/office/drawing/2017/decorative" val="1"/>
              </a:ext>
            </a:extLst>
          </p:cNvPr>
          <p:cNvSpPr txBox="1"/>
          <p:nvPr/>
        </p:nvSpPr>
        <p:spPr>
          <a:xfrm>
            <a:off x="10953749" y="6191250"/>
            <a:ext cx="9207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
        <p:nvSpPr>
          <p:cNvPr id="4" name="Google Shape;386;p43">
            <a:extLst>
              <a:ext uri="{FF2B5EF4-FFF2-40B4-BE49-F238E27FC236}">
                <a16:creationId xmlns:a16="http://schemas.microsoft.com/office/drawing/2014/main" id="{B11B6FD2-CBDA-F7E4-06C0-76247FCCD256}"/>
              </a:ext>
            </a:extLst>
          </p:cNvPr>
          <p:cNvSpPr txBox="1">
            <a:spLocks noGrp="1"/>
          </p:cNvSpPr>
          <p:nvPr/>
        </p:nvSpPr>
        <p:spPr>
          <a:xfrm>
            <a:off x="510042" y="1363201"/>
            <a:ext cx="11097884" cy="498265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p>
          <a:p>
            <a:pPr marL="114300" indent="0">
              <a:lnSpc>
                <a:spcPct val="100000"/>
              </a:lnSpc>
              <a:spcBef>
                <a:spcPts val="0"/>
              </a:spcBef>
              <a:buSzPts val="1800"/>
              <a:buNone/>
            </a:pPr>
            <a:r>
              <a:rPr lang="en-US" sz="1800">
                <a:solidFill>
                  <a:schemeClr val="dk1"/>
                </a:solidFill>
              </a:rPr>
              <a:t>Initial Graduate School Audit Bin</a:t>
            </a: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p>
          <a:p>
            <a:pPr marL="114300" indent="0">
              <a:lnSpc>
                <a:spcPct val="100000"/>
              </a:lnSpc>
              <a:spcBef>
                <a:spcPts val="0"/>
              </a:spcBef>
              <a:buSzPts val="1800"/>
              <a:buNone/>
            </a:pPr>
            <a:r>
              <a:rPr lang="en-US" sz="1800">
                <a:solidFill>
                  <a:schemeClr val="dk1"/>
                </a:solidFill>
              </a:rPr>
              <a:t>Graduate Admissions (no access for admins or faculty)</a:t>
            </a: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Applicant has submitted </a:t>
            </a:r>
            <a:r>
              <a:rPr lang="en-US" sz="1800" b="1" i="1">
                <a:solidFill>
                  <a:schemeClr val="dk1"/>
                </a:solidFill>
              </a:rPr>
              <a:t>and</a:t>
            </a:r>
            <a:r>
              <a:rPr lang="en-US" sz="1800">
                <a:solidFill>
                  <a:schemeClr val="dk1"/>
                </a:solidFill>
              </a:rPr>
              <a:t> paid the non-refundable application fee</a:t>
            </a:r>
          </a:p>
          <a:p>
            <a:pPr indent="0">
              <a:lnSpc>
                <a:spcPct val="100000"/>
              </a:lnSpc>
              <a:spcBef>
                <a:spcPts val="0"/>
              </a:spcBef>
              <a:buNone/>
            </a:pPr>
            <a:endParaRPr lang="en-US" sz="1800">
              <a:solidFill>
                <a:schemeClr val="dk1"/>
              </a:solidFill>
            </a:endParaRPr>
          </a:p>
          <a:p>
            <a:pPr indent="-342900">
              <a:lnSpc>
                <a:spcPct val="100000"/>
              </a:lnSpc>
              <a:spcBef>
                <a:spcPts val="0"/>
              </a:spcBef>
              <a:buSzPts val="1800"/>
            </a:pPr>
            <a:r>
              <a:rPr lang="en-US" sz="1800">
                <a:solidFill>
                  <a:schemeClr val="dk1"/>
                </a:solidFill>
              </a:rPr>
              <a:t>Admissions Team reviews application for:</a:t>
            </a:r>
          </a:p>
          <a:p>
            <a:pPr lvl="1" indent="-333375">
              <a:spcBef>
                <a:spcPts val="0"/>
              </a:spcBef>
              <a:buSzPts val="1800"/>
            </a:pPr>
            <a:r>
              <a:rPr lang="en-US" sz="1500">
                <a:solidFill>
                  <a:schemeClr val="dk1"/>
                </a:solidFill>
              </a:rPr>
              <a:t>Complete unofficial transcripts and degree certificates/diplomas*</a:t>
            </a:r>
          </a:p>
          <a:p>
            <a:pPr lvl="1" indent="-333375">
              <a:spcBef>
                <a:spcPts val="0"/>
              </a:spcBef>
              <a:buSzPts val="1800"/>
            </a:pPr>
            <a:r>
              <a:rPr lang="en-US" sz="1500">
                <a:solidFill>
                  <a:schemeClr val="dk1"/>
                </a:solidFill>
              </a:rPr>
              <a:t>Waiver or Test of English scores (international applicants only)</a:t>
            </a:r>
          </a:p>
          <a:p>
            <a:pPr indent="0">
              <a:lnSpc>
                <a:spcPct val="100000"/>
              </a:lnSpc>
              <a:spcBef>
                <a:spcPts val="0"/>
              </a:spcBef>
              <a:buNone/>
            </a:pPr>
            <a:endParaRPr lang="en-US" sz="1800">
              <a:solidFill>
                <a:schemeClr val="dk1"/>
              </a:solidFill>
            </a:endParaRPr>
          </a:p>
          <a:p>
            <a:pPr indent="-342900">
              <a:lnSpc>
                <a:spcPct val="100000"/>
              </a:lnSpc>
              <a:spcBef>
                <a:spcPts val="0"/>
              </a:spcBef>
              <a:buSzPts val="1800"/>
            </a:pPr>
            <a:r>
              <a:rPr lang="en-US" sz="1800">
                <a:solidFill>
                  <a:schemeClr val="dk1"/>
                </a:solidFill>
              </a:rPr>
              <a:t>Application pushed forward to Program Audit Bin when complete**</a:t>
            </a:r>
          </a:p>
          <a:p>
            <a:pPr indent="-342900">
              <a:lnSpc>
                <a:spcPct val="100000"/>
              </a:lnSpc>
              <a:spcBef>
                <a:spcPts val="0"/>
              </a:spcBef>
              <a:buSzPts val="1800"/>
            </a:pPr>
            <a:endParaRPr lang="en-US" sz="1800">
              <a:solidFill>
                <a:schemeClr val="dk1"/>
              </a:solidFill>
            </a:endParaRPr>
          </a:p>
          <a:p>
            <a:pPr marL="114300" indent="0">
              <a:lnSpc>
                <a:spcPct val="100000"/>
              </a:lnSpc>
              <a:spcBef>
                <a:spcPts val="0"/>
              </a:spcBef>
              <a:buSzPts val="1800"/>
              <a:buNone/>
            </a:pPr>
            <a:r>
              <a:rPr lang="en-US" sz="1300">
                <a:solidFill>
                  <a:schemeClr val="dk1"/>
                </a:solidFill>
              </a:rPr>
              <a:t>*Transcripts and degree certificates/diplomas for all schools listed. Please </a:t>
            </a:r>
            <a:r>
              <a:rPr lang="en-US" sz="1300" b="1" i="1">
                <a:solidFill>
                  <a:schemeClr val="dk1"/>
                </a:solidFill>
              </a:rPr>
              <a:t>do not</a:t>
            </a:r>
            <a:r>
              <a:rPr lang="en-US" sz="1300">
                <a:solidFill>
                  <a:schemeClr val="dk1"/>
                </a:solidFill>
              </a:rPr>
              <a:t> ever delete a school or transcript from an application.</a:t>
            </a:r>
            <a:endParaRPr lang="en-US" sz="1800">
              <a:solidFill>
                <a:schemeClr val="dk1"/>
              </a:solidFill>
            </a:endParaRPr>
          </a:p>
          <a:p>
            <a:pPr marL="114300" indent="0">
              <a:spcBef>
                <a:spcPts val="0"/>
              </a:spcBef>
              <a:buSzPts val="1800"/>
              <a:buNone/>
            </a:pPr>
            <a:r>
              <a:rPr lang="en-US" sz="1300">
                <a:solidFill>
                  <a:schemeClr val="dk1"/>
                </a:solidFill>
              </a:rPr>
              <a:t>**Timeline of when application is complete is dependent on applicant uploading all required materials and sending Test of English scores/waiver reason.</a:t>
            </a:r>
          </a:p>
          <a:p>
            <a:pPr lvl="1" indent="-333375">
              <a:spcBef>
                <a:spcPts val="0"/>
              </a:spcBef>
            </a:pPr>
            <a:endParaRPr lang="en-US" sz="1800" b="1">
              <a:solidFill>
                <a:schemeClr val="dk1"/>
              </a:solidFill>
            </a:endParaRPr>
          </a:p>
        </p:txBody>
      </p:sp>
    </p:spTree>
    <p:extLst>
      <p:ext uri="{BB962C8B-B14F-4D97-AF65-F5344CB8AC3E}">
        <p14:creationId xmlns:p14="http://schemas.microsoft.com/office/powerpoint/2010/main" val="231992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256032" y="702156"/>
            <a:ext cx="11354660" cy="660300"/>
          </a:xfrm>
          <a:prstGeom prst="rect">
            <a:avLst/>
          </a:prstGeom>
        </p:spPr>
        <p:txBody>
          <a:bodyPr spcFirstLastPara="1" wrap="square" lIns="91425" tIns="45700" rIns="91425" bIns="45700" anchor="b" anchorCtr="0">
            <a:noAutofit/>
          </a:bodyPr>
          <a:lstStyle/>
          <a:p>
            <a:pPr>
              <a:lnSpc>
                <a:spcPct val="115000"/>
              </a:lnSpc>
              <a:spcBef>
                <a:spcPts val="1200"/>
              </a:spcBef>
              <a:spcAft>
                <a:spcPts val="1200"/>
              </a:spcAft>
              <a:buClr>
                <a:schemeClr val="dk1"/>
              </a:buClr>
              <a:buSzPts val="1100"/>
            </a:pPr>
            <a:r>
              <a:rPr lang="en-US">
                <a:solidFill>
                  <a:schemeClr val="tx2">
                    <a:lumMod val="25000"/>
                  </a:schemeClr>
                </a:solidFill>
              </a:rPr>
              <a:t>Step 3: Program Review - Admin Review</a:t>
            </a:r>
            <a:endParaRPr>
              <a:solidFill>
                <a:schemeClr val="tx2">
                  <a:lumMod val="25000"/>
                </a:schemeClr>
              </a:solidFill>
            </a:endParaRPr>
          </a:p>
        </p:txBody>
      </p:sp>
      <p:pic>
        <p:nvPicPr>
          <p:cNvPr id="5" name="Picture 4" descr="Screenshot of Slate's Program Audit bin">
            <a:extLst>
              <a:ext uri="{FF2B5EF4-FFF2-40B4-BE49-F238E27FC236}">
                <a16:creationId xmlns:a16="http://schemas.microsoft.com/office/drawing/2014/main" id="{6B59063F-D1C1-4033-AB61-6B05FAABF8CF}"/>
              </a:ext>
            </a:extLst>
          </p:cNvPr>
          <p:cNvPicPr>
            <a:picLocks noChangeAspect="1"/>
          </p:cNvPicPr>
          <p:nvPr/>
        </p:nvPicPr>
        <p:blipFill>
          <a:blip r:embed="rId3"/>
          <a:stretch>
            <a:fillRect/>
          </a:stretch>
        </p:blipFill>
        <p:spPr>
          <a:xfrm>
            <a:off x="9119436" y="782554"/>
            <a:ext cx="2495550" cy="1162050"/>
          </a:xfrm>
          <a:prstGeom prst="rect">
            <a:avLst/>
          </a:prstGeom>
        </p:spPr>
      </p:pic>
      <p:sp>
        <p:nvSpPr>
          <p:cNvPr id="2" name="TextBox 1">
            <a:extLst>
              <a:ext uri="{FF2B5EF4-FFF2-40B4-BE49-F238E27FC236}">
                <a16:creationId xmlns:a16="http://schemas.microsoft.com/office/drawing/2014/main" id="{EA72B124-5B77-3BBE-F5D1-0088CE746081}"/>
              </a:ext>
              <a:ext uri="{C183D7F6-B498-43B3-948B-1728B52AA6E4}">
                <adec:decorative xmlns:adec="http://schemas.microsoft.com/office/drawing/2017/decorative" val="1"/>
              </a:ext>
            </a:extLst>
          </p:cNvPr>
          <p:cNvSpPr txBox="1"/>
          <p:nvPr/>
        </p:nvSpPr>
        <p:spPr>
          <a:xfrm>
            <a:off x="10530416" y="6127749"/>
            <a:ext cx="889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
        <p:nvSpPr>
          <p:cNvPr id="4" name="Google Shape;386;p43">
            <a:extLst>
              <a:ext uri="{FF2B5EF4-FFF2-40B4-BE49-F238E27FC236}">
                <a16:creationId xmlns:a16="http://schemas.microsoft.com/office/drawing/2014/main" id="{42E58EE4-3C21-3273-4A0D-0BDC012BE6CF}"/>
              </a:ext>
            </a:extLst>
          </p:cNvPr>
          <p:cNvSpPr txBox="1">
            <a:spLocks noGrp="1"/>
          </p:cNvSpPr>
          <p:nvPr/>
        </p:nvSpPr>
        <p:spPr>
          <a:xfrm>
            <a:off x="510042" y="1939585"/>
            <a:ext cx="11088115" cy="384942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endParaRPr lang="en-US" sz="1800">
              <a:solidFill>
                <a:schemeClr val="dk1"/>
              </a:solidFill>
            </a:endParaRPr>
          </a:p>
          <a:p>
            <a:pPr marL="114300" indent="0">
              <a:lnSpc>
                <a:spcPct val="100000"/>
              </a:lnSpc>
              <a:spcBef>
                <a:spcPts val="0"/>
              </a:spcBef>
              <a:buSzPts val="1800"/>
              <a:buNone/>
            </a:pPr>
            <a:r>
              <a:rPr lang="en-US" sz="1800">
                <a:solidFill>
                  <a:schemeClr val="dk1"/>
                </a:solidFill>
              </a:rPr>
              <a:t>Program Audit Bin</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endParaRPr lang="en-US" sz="1800">
              <a:solidFill>
                <a:schemeClr val="dk1"/>
              </a:solidFill>
            </a:endParaRPr>
          </a:p>
          <a:p>
            <a:pPr marL="114300" indent="0">
              <a:lnSpc>
                <a:spcPct val="100000"/>
              </a:lnSpc>
              <a:spcBef>
                <a:spcPts val="0"/>
              </a:spcBef>
              <a:buSzPts val="1800"/>
              <a:buNone/>
            </a:pPr>
            <a:r>
              <a:rPr lang="en-US" sz="1800">
                <a:solidFill>
                  <a:schemeClr val="dk1"/>
                </a:solidFill>
              </a:rPr>
              <a:t>Program Admins</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Programs review applications in Program Audit Bin to determine if applicant has met all program requirements*</a:t>
            </a:r>
          </a:p>
          <a:p>
            <a:pPr marL="457200" marR="0" lvl="0" indent="0" algn="l" rtl="0">
              <a:lnSpc>
                <a:spcPct val="100000"/>
              </a:lnSpc>
              <a:spcBef>
                <a:spcPts val="0"/>
              </a:spcBef>
              <a:spcAft>
                <a:spcPts val="0"/>
              </a:spcAft>
              <a:buNone/>
            </a:pPr>
            <a:endParaRPr sz="1800">
              <a:solidFill>
                <a:schemeClr val="dk1"/>
              </a:solidFill>
            </a:endParaRPr>
          </a:p>
          <a:p>
            <a:pPr indent="-342900">
              <a:lnSpc>
                <a:spcPct val="100000"/>
              </a:lnSpc>
              <a:spcBef>
                <a:spcPts val="0"/>
              </a:spcBef>
              <a:buSzPts val="1800"/>
            </a:pPr>
            <a:r>
              <a:rPr lang="en-US" sz="1800">
                <a:solidFill>
                  <a:schemeClr val="dk1"/>
                </a:solidFill>
              </a:rPr>
              <a:t>Push to Program Review 1, Interview, or Program Review 2 bin based on program's review process</a:t>
            </a:r>
          </a:p>
          <a:p>
            <a:pPr marL="457200" marR="0" lvl="0" indent="0" algn="l" rtl="0">
              <a:lnSpc>
                <a:spcPct val="100000"/>
              </a:lnSpc>
              <a:spcBef>
                <a:spcPts val="0"/>
              </a:spcBef>
              <a:spcAft>
                <a:spcPts val="0"/>
              </a:spcAft>
              <a:buNone/>
            </a:pPr>
            <a:endParaRPr sz="1800">
              <a:solidFill>
                <a:schemeClr val="dk1"/>
              </a:solidFill>
            </a:endParaRPr>
          </a:p>
          <a:p>
            <a:pPr marL="114300" indent="0">
              <a:lnSpc>
                <a:spcPct val="100000"/>
              </a:lnSpc>
              <a:spcBef>
                <a:spcPts val="0"/>
              </a:spcBef>
              <a:buSzPts val="1800"/>
              <a:buNone/>
            </a:pPr>
            <a:r>
              <a:rPr lang="en-US" sz="1300">
                <a:solidFill>
                  <a:schemeClr val="dk1"/>
                </a:solidFill>
              </a:rPr>
              <a:t>*Timeline of when application is complete by program's standards is dependent on applicant uploading all program requirements and sending official test scores (if required).</a:t>
            </a:r>
          </a:p>
          <a:p>
            <a:pPr marL="0" marR="0" lvl="0" indent="0" algn="l" rtl="0">
              <a:lnSpc>
                <a:spcPct val="110000"/>
              </a:lnSpc>
              <a:spcBef>
                <a:spcPts val="0"/>
              </a:spcBef>
              <a:spcAft>
                <a:spcPts val="0"/>
              </a:spcAft>
              <a:buNone/>
            </a:pPr>
            <a:endParaRPr sz="1800" b="1">
              <a:solidFill>
                <a:schemeClr val="dk1"/>
              </a:solidFill>
            </a:endParaRPr>
          </a:p>
        </p:txBody>
      </p:sp>
    </p:spTree>
    <p:extLst>
      <p:ext uri="{BB962C8B-B14F-4D97-AF65-F5344CB8AC3E}">
        <p14:creationId xmlns:p14="http://schemas.microsoft.com/office/powerpoint/2010/main" val="131142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82296" y="702156"/>
            <a:ext cx="11528396" cy="852324"/>
          </a:xfrm>
          <a:prstGeom prst="rect">
            <a:avLst/>
          </a:prstGeom>
        </p:spPr>
        <p:txBody>
          <a:bodyPr spcFirstLastPara="1" wrap="square" lIns="91425" tIns="45700" rIns="91425" bIns="45700" anchor="b" anchorCtr="0">
            <a:noAutofit/>
          </a:bodyPr>
          <a:lstStyle/>
          <a:p>
            <a:pPr>
              <a:lnSpc>
                <a:spcPct val="115000"/>
              </a:lnSpc>
              <a:spcBef>
                <a:spcPts val="1200"/>
              </a:spcBef>
              <a:spcAft>
                <a:spcPts val="1200"/>
              </a:spcAft>
              <a:buClr>
                <a:schemeClr val="dk1"/>
              </a:buClr>
              <a:buSzPts val="1100"/>
            </a:pPr>
            <a:r>
              <a:rPr lang="en-US">
                <a:solidFill>
                  <a:schemeClr val="tx2">
                    <a:lumMod val="25000"/>
                  </a:schemeClr>
                </a:solidFill>
              </a:rPr>
              <a:t>Step 4: Program Review - Reader/Faculty Reviewers </a:t>
            </a:r>
            <a:endParaRPr>
              <a:solidFill>
                <a:schemeClr val="tx2">
                  <a:lumMod val="25000"/>
                </a:schemeClr>
              </a:solidFill>
            </a:endParaRPr>
          </a:p>
        </p:txBody>
      </p:sp>
      <p:sp>
        <p:nvSpPr>
          <p:cNvPr id="4" name="Google Shape;386;p43">
            <a:extLst>
              <a:ext uri="{FF2B5EF4-FFF2-40B4-BE49-F238E27FC236}">
                <a16:creationId xmlns:a16="http://schemas.microsoft.com/office/drawing/2014/main" id="{8C0026AA-58A6-3E20-213F-D8479D79E537}"/>
              </a:ext>
            </a:extLst>
          </p:cNvPr>
          <p:cNvSpPr txBox="1">
            <a:spLocks noGrp="1"/>
          </p:cNvSpPr>
          <p:nvPr/>
        </p:nvSpPr>
        <p:spPr>
          <a:xfrm>
            <a:off x="510042" y="1890739"/>
            <a:ext cx="9153808" cy="36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endParaRPr lang="en-US" sz="1800">
              <a:solidFill>
                <a:schemeClr val="dk1"/>
              </a:solidFill>
            </a:endParaRPr>
          </a:p>
          <a:p>
            <a:pPr marL="114300" indent="0">
              <a:lnSpc>
                <a:spcPct val="100000"/>
              </a:lnSpc>
              <a:spcBef>
                <a:spcPts val="0"/>
              </a:spcBef>
              <a:buSzPts val="1800"/>
              <a:buNone/>
            </a:pPr>
            <a:r>
              <a:rPr lang="en-US" sz="1800">
                <a:solidFill>
                  <a:schemeClr val="dk1"/>
                </a:solidFill>
              </a:rPr>
              <a:t>Program Review 1 Bin, and/or Interview Bin, and/or Program Review 2 Bin</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endParaRPr lang="en-US" sz="1800">
              <a:solidFill>
                <a:schemeClr val="dk1"/>
              </a:solidFill>
            </a:endParaRPr>
          </a:p>
          <a:p>
            <a:pPr marL="114300" indent="0">
              <a:lnSpc>
                <a:spcPct val="100000"/>
              </a:lnSpc>
              <a:spcBef>
                <a:spcPts val="0"/>
              </a:spcBef>
              <a:buSzPts val="1800"/>
              <a:buNone/>
            </a:pPr>
            <a:r>
              <a:rPr lang="en-US" sz="1800">
                <a:solidFill>
                  <a:schemeClr val="dk1"/>
                </a:solidFill>
              </a:rPr>
              <a:t>Program Admins and Reader Reviewers (Faculty)</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Programs review applications in Program Review 1, Interview, and Program Review 2 bin(s) and make admission decisions</a:t>
            </a:r>
          </a:p>
          <a:p>
            <a:pPr marR="0" lvl="0" indent="0" algn="l">
              <a:lnSpc>
                <a:spcPct val="100000"/>
              </a:lnSpc>
              <a:spcBef>
                <a:spcPts val="0"/>
              </a:spcBef>
              <a:spcAft>
                <a:spcPts val="0"/>
              </a:spcAft>
              <a:buNone/>
            </a:pPr>
            <a:endParaRPr lang="en-US" sz="1800">
              <a:solidFill>
                <a:schemeClr val="dk1"/>
              </a:solidFill>
            </a:endParaRPr>
          </a:p>
          <a:p>
            <a:pPr indent="-342900">
              <a:lnSpc>
                <a:spcPct val="100000"/>
              </a:lnSpc>
              <a:spcBef>
                <a:spcPts val="0"/>
              </a:spcBef>
              <a:buSzPts val="1800"/>
            </a:pPr>
            <a:r>
              <a:rPr lang="en-US" sz="1800">
                <a:solidFill>
                  <a:schemeClr val="dk1"/>
                </a:solidFill>
              </a:rPr>
              <a:t>Once program's admission decision is ready to be entered, application must be pushed to Program Decision Bin</a:t>
            </a:r>
          </a:p>
          <a:p>
            <a:pPr marL="0" marR="0" lvl="0" indent="0" algn="l" rtl="0">
              <a:spcBef>
                <a:spcPts val="0"/>
              </a:spcBef>
              <a:spcAft>
                <a:spcPts val="0"/>
              </a:spcAft>
              <a:buNone/>
            </a:pPr>
            <a:endParaRPr sz="1800" b="1">
              <a:solidFill>
                <a:schemeClr val="dk1"/>
              </a:solidFill>
            </a:endParaRPr>
          </a:p>
        </p:txBody>
      </p:sp>
      <p:pic>
        <p:nvPicPr>
          <p:cNvPr id="2" name="Picture 1" descr="Screenshot of Slate's Program Review 1, Interview, and Program Review 2 bins">
            <a:extLst>
              <a:ext uri="{FF2B5EF4-FFF2-40B4-BE49-F238E27FC236}">
                <a16:creationId xmlns:a16="http://schemas.microsoft.com/office/drawing/2014/main" id="{DE19C0CA-D697-A0BB-8AA3-E573C5D9B4FB}"/>
              </a:ext>
            </a:extLst>
          </p:cNvPr>
          <p:cNvPicPr>
            <a:picLocks noChangeAspect="1"/>
          </p:cNvPicPr>
          <p:nvPr/>
        </p:nvPicPr>
        <p:blipFill>
          <a:blip r:embed="rId3"/>
          <a:stretch>
            <a:fillRect/>
          </a:stretch>
        </p:blipFill>
        <p:spPr>
          <a:xfrm>
            <a:off x="9661356" y="1393157"/>
            <a:ext cx="2043364" cy="3079082"/>
          </a:xfrm>
          <a:prstGeom prst="rect">
            <a:avLst/>
          </a:prstGeom>
        </p:spPr>
      </p:pic>
      <p:sp>
        <p:nvSpPr>
          <p:cNvPr id="3" name="TextBox 2">
            <a:extLst>
              <a:ext uri="{FF2B5EF4-FFF2-40B4-BE49-F238E27FC236}">
                <a16:creationId xmlns:a16="http://schemas.microsoft.com/office/drawing/2014/main" id="{10E6BE95-8EDE-297F-1E46-1B9E5C7A6879}"/>
              </a:ext>
              <a:ext uri="{C183D7F6-B498-43B3-948B-1728B52AA6E4}">
                <adec:decorative xmlns:adec="http://schemas.microsoft.com/office/drawing/2017/decorative" val="1"/>
              </a:ext>
            </a:extLst>
          </p:cNvPr>
          <p:cNvSpPr txBox="1"/>
          <p:nvPr/>
        </p:nvSpPr>
        <p:spPr>
          <a:xfrm>
            <a:off x="9789583" y="6053666"/>
            <a:ext cx="18414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Tree>
    <p:extLst>
      <p:ext uri="{BB962C8B-B14F-4D97-AF65-F5344CB8AC3E}">
        <p14:creationId xmlns:p14="http://schemas.microsoft.com/office/powerpoint/2010/main" val="360843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91440" y="702156"/>
            <a:ext cx="11519252" cy="852324"/>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Step 5: Program Decision</a:t>
            </a:r>
            <a:endParaRPr>
              <a:solidFill>
                <a:schemeClr val="tx2">
                  <a:lumMod val="25000"/>
                </a:schemeClr>
              </a:solidFill>
            </a:endParaRPr>
          </a:p>
        </p:txBody>
      </p:sp>
      <p:pic>
        <p:nvPicPr>
          <p:cNvPr id="2" name="Picture 1" descr="Screenshot of Slate's Program Decision bin">
            <a:extLst>
              <a:ext uri="{FF2B5EF4-FFF2-40B4-BE49-F238E27FC236}">
                <a16:creationId xmlns:a16="http://schemas.microsoft.com/office/drawing/2014/main" id="{E3D6784B-9EA3-06F7-DAB0-0689EB8F1A38}"/>
              </a:ext>
            </a:extLst>
          </p:cNvPr>
          <p:cNvPicPr>
            <a:picLocks noChangeAspect="1"/>
          </p:cNvPicPr>
          <p:nvPr/>
        </p:nvPicPr>
        <p:blipFill>
          <a:blip r:embed="rId3"/>
          <a:stretch>
            <a:fillRect/>
          </a:stretch>
        </p:blipFill>
        <p:spPr>
          <a:xfrm>
            <a:off x="9102154" y="853902"/>
            <a:ext cx="2514600" cy="1371600"/>
          </a:xfrm>
          <a:prstGeom prst="rect">
            <a:avLst/>
          </a:prstGeom>
        </p:spPr>
      </p:pic>
      <p:sp>
        <p:nvSpPr>
          <p:cNvPr id="3" name="TextBox 2">
            <a:extLst>
              <a:ext uri="{FF2B5EF4-FFF2-40B4-BE49-F238E27FC236}">
                <a16:creationId xmlns:a16="http://schemas.microsoft.com/office/drawing/2014/main" id="{B41CB487-432C-2834-D474-80C11D52BD2D}"/>
              </a:ext>
              <a:ext uri="{C183D7F6-B498-43B3-948B-1728B52AA6E4}">
                <adec:decorative xmlns:adec="http://schemas.microsoft.com/office/drawing/2017/decorative" val="1"/>
              </a:ext>
            </a:extLst>
          </p:cNvPr>
          <p:cNvSpPr txBox="1"/>
          <p:nvPr/>
        </p:nvSpPr>
        <p:spPr>
          <a:xfrm>
            <a:off x="11410950" y="6410325"/>
            <a:ext cx="6191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KO​</a:t>
            </a:r>
          </a:p>
        </p:txBody>
      </p:sp>
      <p:sp>
        <p:nvSpPr>
          <p:cNvPr id="4" name="Google Shape;386;p43">
            <a:extLst>
              <a:ext uri="{FF2B5EF4-FFF2-40B4-BE49-F238E27FC236}">
                <a16:creationId xmlns:a16="http://schemas.microsoft.com/office/drawing/2014/main" id="{8FB22158-29F9-FD47-7412-BC7CE1D703A2}"/>
              </a:ext>
            </a:extLst>
          </p:cNvPr>
          <p:cNvSpPr txBox="1">
            <a:spLocks noGrp="1"/>
          </p:cNvSpPr>
          <p:nvPr/>
        </p:nvSpPr>
        <p:spPr>
          <a:xfrm>
            <a:off x="510042" y="1890739"/>
            <a:ext cx="11097884" cy="41131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endParaRPr lang="en-US" sz="1800">
              <a:solidFill>
                <a:schemeClr val="dk1"/>
              </a:solidFill>
            </a:endParaRPr>
          </a:p>
          <a:p>
            <a:pPr marL="114300" indent="0">
              <a:lnSpc>
                <a:spcPct val="100000"/>
              </a:lnSpc>
              <a:spcBef>
                <a:spcPts val="0"/>
              </a:spcBef>
              <a:buSzPts val="1800"/>
              <a:buNone/>
            </a:pPr>
            <a:r>
              <a:rPr lang="en-US" sz="1800">
                <a:solidFill>
                  <a:schemeClr val="dk1"/>
                </a:solidFill>
              </a:rPr>
              <a:t>Program Decision Bin</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endParaRPr lang="en-US" sz="1800">
              <a:solidFill>
                <a:schemeClr val="dk1"/>
              </a:solidFill>
            </a:endParaRPr>
          </a:p>
          <a:p>
            <a:pPr marL="114300" indent="0">
              <a:lnSpc>
                <a:spcPct val="100000"/>
              </a:lnSpc>
              <a:spcBef>
                <a:spcPts val="0"/>
              </a:spcBef>
              <a:buSzPts val="1800"/>
              <a:buNone/>
            </a:pPr>
            <a:r>
              <a:rPr lang="en-US" sz="1800">
                <a:solidFill>
                  <a:schemeClr val="dk1"/>
                </a:solidFill>
              </a:rPr>
              <a:t>Program Admins</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Program admins enter decisions in Program Decision Reader Review Form</a:t>
            </a:r>
          </a:p>
          <a:p>
            <a:pPr lvl="1" indent="-333375">
              <a:spcBef>
                <a:spcPts val="0"/>
              </a:spcBef>
              <a:buSzPts val="1800"/>
            </a:pPr>
            <a:r>
              <a:rPr lang="en-US" sz="1500">
                <a:solidFill>
                  <a:schemeClr val="dk1"/>
                </a:solidFill>
              </a:rPr>
              <a:t>Decision of </a:t>
            </a:r>
            <a:r>
              <a:rPr lang="en-US" sz="1500" b="1">
                <a:solidFill>
                  <a:schemeClr val="dk1"/>
                </a:solidFill>
              </a:rPr>
              <a:t>Admit</a:t>
            </a:r>
            <a:r>
              <a:rPr lang="en-US" sz="1500">
                <a:solidFill>
                  <a:schemeClr val="dk1"/>
                </a:solidFill>
              </a:rPr>
              <a:t> = Send to GPA Audit Bin</a:t>
            </a:r>
          </a:p>
          <a:p>
            <a:pPr lvl="1" indent="-333375">
              <a:spcBef>
                <a:spcPts val="0"/>
              </a:spcBef>
              <a:buSzPts val="1800"/>
            </a:pPr>
            <a:r>
              <a:rPr lang="en-US" sz="1500">
                <a:solidFill>
                  <a:schemeClr val="dk1"/>
                </a:solidFill>
              </a:rPr>
              <a:t>Decision of </a:t>
            </a:r>
            <a:r>
              <a:rPr lang="en-US" sz="1500" b="1">
                <a:solidFill>
                  <a:schemeClr val="dk1"/>
                </a:solidFill>
              </a:rPr>
              <a:t>Deny</a:t>
            </a:r>
            <a:r>
              <a:rPr lang="en-US" sz="1500">
                <a:solidFill>
                  <a:schemeClr val="dk1"/>
                </a:solidFill>
              </a:rPr>
              <a:t> = Send to Deny Bin</a:t>
            </a:r>
          </a:p>
          <a:p>
            <a:pPr lvl="1" indent="-333375">
              <a:spcBef>
                <a:spcPts val="0"/>
              </a:spcBef>
              <a:buSzPts val="1800"/>
            </a:pPr>
            <a:r>
              <a:rPr lang="en-US" sz="1500">
                <a:solidFill>
                  <a:schemeClr val="dk1"/>
                </a:solidFill>
              </a:rPr>
              <a:t>Decision of </a:t>
            </a:r>
            <a:r>
              <a:rPr lang="en-US" sz="1500" b="1">
                <a:solidFill>
                  <a:schemeClr val="dk1"/>
                </a:solidFill>
              </a:rPr>
              <a:t>Withdrawal requested by applicant</a:t>
            </a:r>
            <a:r>
              <a:rPr lang="en-US" sz="1500">
                <a:solidFill>
                  <a:schemeClr val="dk1"/>
                </a:solidFill>
              </a:rPr>
              <a:t> = Send to Withdraw Bin</a:t>
            </a:r>
          </a:p>
          <a:p>
            <a:pPr lvl="1" indent="-333375">
              <a:spcBef>
                <a:spcPts val="0"/>
              </a:spcBef>
              <a:buSzPts val="1800"/>
            </a:pPr>
            <a:r>
              <a:rPr lang="en-US" sz="1500">
                <a:solidFill>
                  <a:schemeClr val="dk1"/>
                </a:solidFill>
              </a:rPr>
              <a:t>Decision of </a:t>
            </a:r>
            <a:r>
              <a:rPr lang="en-US" sz="1500" b="1">
                <a:solidFill>
                  <a:schemeClr val="dk1"/>
                </a:solidFill>
              </a:rPr>
              <a:t>Waitlist*</a:t>
            </a:r>
            <a:r>
              <a:rPr lang="en-US" sz="1500">
                <a:solidFill>
                  <a:schemeClr val="dk1"/>
                </a:solidFill>
              </a:rPr>
              <a:t> = Keep in Program Decision Bin</a:t>
            </a:r>
          </a:p>
          <a:p>
            <a:pPr marL="581025" lvl="1" indent="0">
              <a:spcBef>
                <a:spcPts val="0"/>
              </a:spcBef>
              <a:buSzPts val="1800"/>
              <a:buNone/>
            </a:pPr>
            <a:endParaRPr lang="en-US" sz="1500">
              <a:solidFill>
                <a:schemeClr val="dk1"/>
              </a:solidFill>
            </a:endParaRPr>
          </a:p>
          <a:p>
            <a:pPr marL="123825" indent="0">
              <a:spcBef>
                <a:spcPts val="0"/>
              </a:spcBef>
              <a:buSzPts val="1800"/>
              <a:buNone/>
            </a:pPr>
            <a:r>
              <a:rPr lang="en-US" sz="1300">
                <a:solidFill>
                  <a:schemeClr val="dk1"/>
                </a:solidFill>
              </a:rPr>
              <a:t>*Graduate Admissions will not process an official decision of Waitlist on any application or send any communication out regarding a Waitlist decision. Your program can choose to utilize the Waitlist option in Slate or an internal waitlist outside of Slate until the program enters a final admission decision of Admit, Deny, or Withdrawal requested by applicant.</a:t>
            </a:r>
            <a:endParaRPr lang="en-US" sz="1800">
              <a:solidFill>
                <a:schemeClr val="dk1"/>
              </a:solidFill>
            </a:endParaRPr>
          </a:p>
          <a:p>
            <a:pPr marL="0" indent="0">
              <a:spcBef>
                <a:spcPts val="0"/>
              </a:spcBef>
              <a:buNone/>
            </a:pPr>
            <a:endParaRPr lang="en-US" sz="1800" b="1">
              <a:solidFill>
                <a:schemeClr val="dk1"/>
              </a:solidFill>
            </a:endParaRPr>
          </a:p>
        </p:txBody>
      </p:sp>
    </p:spTree>
    <p:extLst>
      <p:ext uri="{BB962C8B-B14F-4D97-AF65-F5344CB8AC3E}">
        <p14:creationId xmlns:p14="http://schemas.microsoft.com/office/powerpoint/2010/main" val="138766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91440" y="702156"/>
            <a:ext cx="11519252" cy="852324"/>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Step 6: The Graduate School/Official Decision</a:t>
            </a:r>
            <a:endParaRPr>
              <a:solidFill>
                <a:schemeClr val="tx2">
                  <a:lumMod val="25000"/>
                </a:schemeClr>
              </a:solidFill>
            </a:endParaRPr>
          </a:p>
        </p:txBody>
      </p:sp>
      <p:pic>
        <p:nvPicPr>
          <p:cNvPr id="2" name="Picture 1" descr="Screenshot of Slate's Grad School Review bin">
            <a:extLst>
              <a:ext uri="{FF2B5EF4-FFF2-40B4-BE49-F238E27FC236}">
                <a16:creationId xmlns:a16="http://schemas.microsoft.com/office/drawing/2014/main" id="{685DECA8-9938-F119-9D26-EDCDF137ABC8}"/>
              </a:ext>
            </a:extLst>
          </p:cNvPr>
          <p:cNvPicPr>
            <a:picLocks noChangeAspect="1"/>
          </p:cNvPicPr>
          <p:nvPr/>
        </p:nvPicPr>
        <p:blipFill>
          <a:blip r:embed="rId3"/>
          <a:stretch>
            <a:fillRect/>
          </a:stretch>
        </p:blipFill>
        <p:spPr>
          <a:xfrm>
            <a:off x="9299408" y="973054"/>
            <a:ext cx="2476500" cy="1162050"/>
          </a:xfrm>
          <a:prstGeom prst="rect">
            <a:avLst/>
          </a:prstGeom>
        </p:spPr>
      </p:pic>
      <p:sp>
        <p:nvSpPr>
          <p:cNvPr id="4" name="TextBox 3">
            <a:extLst>
              <a:ext uri="{FF2B5EF4-FFF2-40B4-BE49-F238E27FC236}">
                <a16:creationId xmlns:a16="http://schemas.microsoft.com/office/drawing/2014/main" id="{9A306AF4-6D58-4C76-BA35-98EE3B79FDEC}"/>
              </a:ext>
              <a:ext uri="{C183D7F6-B498-43B3-948B-1728B52AA6E4}">
                <adec:decorative xmlns:adec="http://schemas.microsoft.com/office/drawing/2017/decorative" val="1"/>
              </a:ext>
            </a:extLst>
          </p:cNvPr>
          <p:cNvSpPr txBox="1"/>
          <p:nvPr/>
        </p:nvSpPr>
        <p:spPr>
          <a:xfrm>
            <a:off x="11368216" y="6363729"/>
            <a:ext cx="5766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
        <p:nvSpPr>
          <p:cNvPr id="3" name="Google Shape;386;p43">
            <a:extLst>
              <a:ext uri="{FF2B5EF4-FFF2-40B4-BE49-F238E27FC236}">
                <a16:creationId xmlns:a16="http://schemas.microsoft.com/office/drawing/2014/main" id="{55F5055C-E5A9-BF06-D452-7B46B0B3483B}"/>
              </a:ext>
            </a:extLst>
          </p:cNvPr>
          <p:cNvSpPr txBox="1">
            <a:spLocks noGrp="1"/>
          </p:cNvSpPr>
          <p:nvPr/>
        </p:nvSpPr>
        <p:spPr>
          <a:xfrm>
            <a:off x="510042" y="1890739"/>
            <a:ext cx="11029500" cy="36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endParaRPr lang="en-US" sz="1800">
              <a:solidFill>
                <a:schemeClr val="dk1"/>
              </a:solidFill>
            </a:endParaRPr>
          </a:p>
          <a:p>
            <a:pPr marL="114300" indent="0">
              <a:lnSpc>
                <a:spcPct val="100000"/>
              </a:lnSpc>
              <a:spcBef>
                <a:spcPts val="0"/>
              </a:spcBef>
              <a:buSzPts val="1800"/>
              <a:buNone/>
            </a:pPr>
            <a:r>
              <a:rPr lang="en-US" sz="1800">
                <a:solidFill>
                  <a:schemeClr val="dk1"/>
                </a:solidFill>
              </a:rPr>
              <a:t>Grad School Review Bin</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endParaRPr lang="en-US" sz="1800">
              <a:solidFill>
                <a:schemeClr val="dk1"/>
              </a:solidFill>
            </a:endParaRPr>
          </a:p>
          <a:p>
            <a:pPr marL="114300" indent="0">
              <a:lnSpc>
                <a:spcPct val="100000"/>
              </a:lnSpc>
              <a:spcBef>
                <a:spcPts val="0"/>
              </a:spcBef>
              <a:buSzPts val="1800"/>
              <a:buNone/>
            </a:pPr>
            <a:r>
              <a:rPr lang="en-US" sz="1800">
                <a:solidFill>
                  <a:schemeClr val="dk1"/>
                </a:solidFill>
              </a:rPr>
              <a:t>Graduate Admissions (No access for admins or faculty)</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Graduate Admissions review applications with a program decision of Admit*</a:t>
            </a: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300">
                <a:solidFill>
                  <a:schemeClr val="dk1"/>
                </a:solidFill>
              </a:rPr>
              <a:t>*Graduate Admissions does not review applications with a program decision of Deny. </a:t>
            </a:r>
            <a:endParaRPr lang="en-US" sz="1800">
              <a:solidFill>
                <a:schemeClr val="dk1"/>
              </a:solidFill>
            </a:endParaRPr>
          </a:p>
          <a:p>
            <a:pPr marR="0" lvl="0" indent="0" algn="l" rtl="0">
              <a:lnSpc>
                <a:spcPct val="100000"/>
              </a:lnSpc>
              <a:spcBef>
                <a:spcPts val="0"/>
              </a:spcBef>
              <a:spcAft>
                <a:spcPts val="0"/>
              </a:spcAft>
              <a:buNone/>
            </a:pPr>
            <a:endParaRPr lang="en-US" sz="1800">
              <a:solidFill>
                <a:schemeClr val="dk1"/>
              </a:solidFill>
            </a:endParaRPr>
          </a:p>
          <a:p>
            <a:pPr marL="0" indent="0">
              <a:spcBef>
                <a:spcPts val="0"/>
              </a:spcBef>
              <a:buNone/>
            </a:pPr>
            <a:endParaRPr lang="en-US" sz="1800" b="1">
              <a:solidFill>
                <a:schemeClr val="dk1"/>
              </a:solidFill>
            </a:endParaRPr>
          </a:p>
        </p:txBody>
      </p:sp>
    </p:spTree>
    <p:extLst>
      <p:ext uri="{BB962C8B-B14F-4D97-AF65-F5344CB8AC3E}">
        <p14:creationId xmlns:p14="http://schemas.microsoft.com/office/powerpoint/2010/main" val="289708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A49A-ADAA-253B-9DC8-5414848E6B03}"/>
              </a:ext>
            </a:extLst>
          </p:cNvPr>
          <p:cNvSpPr>
            <a:spLocks noGrp="1"/>
          </p:cNvSpPr>
          <p:nvPr>
            <p:ph type="title"/>
          </p:nvPr>
        </p:nvSpPr>
        <p:spPr>
          <a:xfrm>
            <a:off x="95417" y="484895"/>
            <a:ext cx="11029616" cy="1188720"/>
          </a:xfrm>
        </p:spPr>
        <p:txBody>
          <a:bodyPr/>
          <a:lstStyle/>
          <a:p>
            <a:endParaRPr lang="en-US"/>
          </a:p>
          <a:p>
            <a:r>
              <a:rPr lang="en-US">
                <a:solidFill>
                  <a:schemeClr val="tx2">
                    <a:lumMod val="25000"/>
                  </a:schemeClr>
                </a:solidFill>
              </a:rPr>
              <a:t>"Step 6.5":</a:t>
            </a:r>
            <a:r>
              <a:rPr lang="en-US"/>
              <a:t> GPA Justification</a:t>
            </a:r>
            <a:br>
              <a:rPr lang="en-US"/>
            </a:br>
            <a:endParaRPr lang="en-US"/>
          </a:p>
        </p:txBody>
      </p:sp>
      <p:sp>
        <p:nvSpPr>
          <p:cNvPr id="10" name="Google Shape;386;p43">
            <a:extLst>
              <a:ext uri="{FF2B5EF4-FFF2-40B4-BE49-F238E27FC236}">
                <a16:creationId xmlns:a16="http://schemas.microsoft.com/office/drawing/2014/main" id="{12990537-2C4A-81E4-D933-21DEDC693B67}"/>
              </a:ext>
            </a:extLst>
          </p:cNvPr>
          <p:cNvSpPr txBox="1">
            <a:spLocks noGrp="1"/>
          </p:cNvSpPr>
          <p:nvPr/>
        </p:nvSpPr>
        <p:spPr>
          <a:xfrm>
            <a:off x="510042" y="1558586"/>
            <a:ext cx="8899808" cy="511942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b="1">
                <a:solidFill>
                  <a:schemeClr val="dk1"/>
                </a:solidFill>
              </a:rPr>
              <a:t>Where is this?</a:t>
            </a:r>
            <a:endParaRPr lang="en-US">
              <a:solidFill>
                <a:schemeClr val="dk1"/>
              </a:solidFill>
            </a:endParaRPr>
          </a:p>
          <a:p>
            <a:pPr marL="114300" indent="0">
              <a:lnSpc>
                <a:spcPct val="100000"/>
              </a:lnSpc>
              <a:spcBef>
                <a:spcPts val="0"/>
              </a:spcBef>
              <a:buSzPts val="1800"/>
              <a:buNone/>
            </a:pPr>
            <a:r>
              <a:rPr lang="en-US">
                <a:solidFill>
                  <a:schemeClr val="dk1"/>
                </a:solidFill>
              </a:rPr>
              <a:t>GPA Justification Bin</a:t>
            </a:r>
            <a:endParaRPr lang="en-US" b="1">
              <a:solidFill>
                <a:schemeClr val="dk1"/>
              </a:solidFill>
            </a:endParaRPr>
          </a:p>
          <a:p>
            <a:pPr marL="114300" indent="0">
              <a:lnSpc>
                <a:spcPct val="100000"/>
              </a:lnSpc>
              <a:spcBef>
                <a:spcPts val="0"/>
              </a:spcBef>
              <a:buSzPts val="1800"/>
              <a:buNone/>
            </a:pPr>
            <a:endParaRPr lang="en-US">
              <a:solidFill>
                <a:schemeClr val="dk1"/>
              </a:solidFill>
            </a:endParaRPr>
          </a:p>
          <a:p>
            <a:pPr marL="114300" indent="0">
              <a:lnSpc>
                <a:spcPct val="100000"/>
              </a:lnSpc>
              <a:spcBef>
                <a:spcPts val="0"/>
              </a:spcBef>
              <a:buSzPts val="1800"/>
              <a:buNone/>
            </a:pPr>
            <a:r>
              <a:rPr lang="en-US" b="1">
                <a:solidFill>
                  <a:schemeClr val="dk1"/>
                </a:solidFill>
              </a:rPr>
              <a:t>Who has access?</a:t>
            </a:r>
          </a:p>
          <a:p>
            <a:pPr marL="114300" indent="0">
              <a:lnSpc>
                <a:spcPct val="100000"/>
              </a:lnSpc>
              <a:spcBef>
                <a:spcPts val="0"/>
              </a:spcBef>
              <a:buSzPts val="1800"/>
              <a:buNone/>
            </a:pPr>
            <a:r>
              <a:rPr lang="en-US">
                <a:solidFill>
                  <a:schemeClr val="dk1"/>
                </a:solidFill>
              </a:rPr>
              <a:t>Program Admins and Graduate Admissions</a:t>
            </a:r>
            <a:endParaRPr lang="en-US" b="1">
              <a:solidFill>
                <a:schemeClr val="dk1"/>
              </a:solidFill>
            </a:endParaRPr>
          </a:p>
          <a:p>
            <a:pPr marL="114300" indent="0">
              <a:lnSpc>
                <a:spcPct val="100000"/>
              </a:lnSpc>
              <a:spcBef>
                <a:spcPts val="0"/>
              </a:spcBef>
              <a:buSzPts val="1800"/>
              <a:buNone/>
            </a:pPr>
            <a:endParaRPr lang="en-US">
              <a:solidFill>
                <a:schemeClr val="dk1"/>
              </a:solidFill>
            </a:endParaRPr>
          </a:p>
          <a:p>
            <a:pPr indent="-342900">
              <a:lnSpc>
                <a:spcPct val="100000"/>
              </a:lnSpc>
              <a:spcBef>
                <a:spcPts val="0"/>
              </a:spcBef>
              <a:buSzPts val="1800"/>
            </a:pPr>
            <a:r>
              <a:rPr lang="en-US">
                <a:solidFill>
                  <a:schemeClr val="dk1"/>
                </a:solidFill>
              </a:rPr>
              <a:t>Applications that are in the GPA justification bin require a letter of justification to be added for admission because they did not meet the GPA requirements for Regular or Provisional Admission</a:t>
            </a:r>
          </a:p>
          <a:p>
            <a:pPr marL="457200" marR="0" lvl="0" indent="0" algn="l" rtl="0">
              <a:lnSpc>
                <a:spcPct val="100000"/>
              </a:lnSpc>
              <a:spcBef>
                <a:spcPts val="0"/>
              </a:spcBef>
              <a:spcAft>
                <a:spcPts val="0"/>
              </a:spcAft>
              <a:buNone/>
            </a:pPr>
            <a:endParaRPr sz="1800">
              <a:solidFill>
                <a:schemeClr val="dk1"/>
              </a:solidFill>
            </a:endParaRPr>
          </a:p>
          <a:p>
            <a:pPr indent="-342900">
              <a:lnSpc>
                <a:spcPct val="100000"/>
              </a:lnSpc>
              <a:spcBef>
                <a:spcPts val="0"/>
              </a:spcBef>
              <a:buSzPts val="1800"/>
            </a:pPr>
            <a:r>
              <a:rPr lang="en-US">
                <a:solidFill>
                  <a:schemeClr val="dk1"/>
                </a:solidFill>
              </a:rPr>
              <a:t>GPA Justifications should be written by the major advisor or admissions chairperson. The justification should state why the applicant is a good fit despite their low GPA. Reasons often included are research experience, GRE scores, recommendations, etc.</a:t>
            </a:r>
          </a:p>
          <a:p>
            <a:pPr marL="457200" marR="0" lvl="0" indent="0" algn="l" rtl="0">
              <a:lnSpc>
                <a:spcPct val="100000"/>
              </a:lnSpc>
              <a:spcBef>
                <a:spcPts val="0"/>
              </a:spcBef>
              <a:spcAft>
                <a:spcPts val="0"/>
              </a:spcAft>
              <a:buNone/>
            </a:pPr>
            <a:endParaRPr>
              <a:solidFill>
                <a:schemeClr val="dk1"/>
              </a:solidFill>
            </a:endParaRPr>
          </a:p>
          <a:p>
            <a:pPr indent="-342900">
              <a:lnSpc>
                <a:spcPct val="100000"/>
              </a:lnSpc>
              <a:spcBef>
                <a:spcPts val="0"/>
              </a:spcBef>
              <a:buSzPts val="1800"/>
            </a:pPr>
            <a:r>
              <a:rPr lang="en-US">
                <a:solidFill>
                  <a:schemeClr val="dk1"/>
                </a:solidFill>
              </a:rPr>
              <a:t>To enter a GPA Justification:</a:t>
            </a:r>
          </a:p>
          <a:p>
            <a:pPr lvl="1" indent="-342900">
              <a:spcBef>
                <a:spcPts val="0"/>
              </a:spcBef>
              <a:buSzPts val="1800"/>
            </a:pPr>
            <a:r>
              <a:rPr lang="en-US" sz="1500">
                <a:solidFill>
                  <a:schemeClr val="dk1"/>
                </a:solidFill>
              </a:rPr>
              <a:t>Add application to queue</a:t>
            </a:r>
          </a:p>
          <a:p>
            <a:pPr lvl="1" indent="-342900">
              <a:spcBef>
                <a:spcPts val="0"/>
              </a:spcBef>
              <a:buClr>
                <a:srgbClr val="5271FF"/>
              </a:buClr>
              <a:buSzPts val="1800"/>
            </a:pPr>
            <a:r>
              <a:rPr lang="en-US" sz="1500">
                <a:solidFill>
                  <a:schemeClr val="dk1"/>
                </a:solidFill>
              </a:rPr>
              <a:t>Open up Reader Review Form and select "Yes" to "Will you be submitting a GPA justification?"</a:t>
            </a:r>
          </a:p>
          <a:p>
            <a:pPr lvl="1" indent="-342900">
              <a:spcBef>
                <a:spcPts val="0"/>
              </a:spcBef>
              <a:buClr>
                <a:srgbClr val="5271FF"/>
              </a:buClr>
              <a:buSzPts val="1800"/>
            </a:pPr>
            <a:r>
              <a:rPr lang="en-US" sz="1500">
                <a:solidFill>
                  <a:schemeClr val="dk1"/>
                </a:solidFill>
              </a:rPr>
              <a:t>Enter GPA Justification and then push application to the Grad School Review Bin</a:t>
            </a:r>
          </a:p>
          <a:p>
            <a:pPr lvl="1" indent="-342900">
              <a:spcBef>
                <a:spcPts val="0"/>
              </a:spcBef>
              <a:buClr>
                <a:srgbClr val="5271FF"/>
              </a:buClr>
              <a:buSzPts val="1800"/>
            </a:pPr>
            <a:r>
              <a:rPr lang="en-US" sz="1500">
                <a:solidFill>
                  <a:schemeClr val="dk1"/>
                </a:solidFill>
              </a:rPr>
              <a:t>If not entering a GPA justification, select "No", leave the GPA Justification area blank, and push application to Deny bin</a:t>
            </a:r>
          </a:p>
          <a:p>
            <a:pPr marL="0" indent="0">
              <a:spcBef>
                <a:spcPts val="0"/>
              </a:spcBef>
              <a:buClr>
                <a:srgbClr val="5271FF"/>
              </a:buClr>
              <a:buNone/>
            </a:pPr>
            <a:endParaRPr lang="en-US" sz="1800" b="1">
              <a:solidFill>
                <a:schemeClr val="dk1"/>
              </a:solidFill>
            </a:endParaRPr>
          </a:p>
        </p:txBody>
      </p:sp>
      <p:pic>
        <p:nvPicPr>
          <p:cNvPr id="5" name="Picture 4" descr="Screenshot of Slate's GPA Justification bin">
            <a:extLst>
              <a:ext uri="{FF2B5EF4-FFF2-40B4-BE49-F238E27FC236}">
                <a16:creationId xmlns:a16="http://schemas.microsoft.com/office/drawing/2014/main" id="{D40C664F-5152-722F-BCF6-ADBA92CBBB9F}"/>
              </a:ext>
            </a:extLst>
          </p:cNvPr>
          <p:cNvPicPr>
            <a:picLocks noChangeAspect="1"/>
          </p:cNvPicPr>
          <p:nvPr/>
        </p:nvPicPr>
        <p:blipFill>
          <a:blip r:embed="rId2"/>
          <a:stretch>
            <a:fillRect/>
          </a:stretch>
        </p:blipFill>
        <p:spPr>
          <a:xfrm>
            <a:off x="9406391" y="608239"/>
            <a:ext cx="2151292" cy="942523"/>
          </a:xfrm>
          <a:prstGeom prst="rect">
            <a:avLst/>
          </a:prstGeom>
        </p:spPr>
      </p:pic>
      <p:pic>
        <p:nvPicPr>
          <p:cNvPr id="4" name="Picture 3" descr="Screenshot displaying the fields in the GPA Justification Reader Review Form">
            <a:extLst>
              <a:ext uri="{FF2B5EF4-FFF2-40B4-BE49-F238E27FC236}">
                <a16:creationId xmlns:a16="http://schemas.microsoft.com/office/drawing/2014/main" id="{1CC16C7D-3424-464F-1B9D-095D6F6C90A7}"/>
              </a:ext>
            </a:extLst>
          </p:cNvPr>
          <p:cNvPicPr>
            <a:picLocks noChangeAspect="1"/>
          </p:cNvPicPr>
          <p:nvPr/>
        </p:nvPicPr>
        <p:blipFill>
          <a:blip r:embed="rId3"/>
          <a:stretch>
            <a:fillRect/>
          </a:stretch>
        </p:blipFill>
        <p:spPr>
          <a:xfrm>
            <a:off x="9429613" y="1554905"/>
            <a:ext cx="2116468" cy="5119444"/>
          </a:xfrm>
          <a:prstGeom prst="rect">
            <a:avLst/>
          </a:prstGeom>
        </p:spPr>
      </p:pic>
      <p:sp>
        <p:nvSpPr>
          <p:cNvPr id="6" name="TextBox 5">
            <a:extLst>
              <a:ext uri="{FF2B5EF4-FFF2-40B4-BE49-F238E27FC236}">
                <a16:creationId xmlns:a16="http://schemas.microsoft.com/office/drawing/2014/main" id="{734BEE4A-4F77-6447-B960-2B2D186B9EE8}"/>
              </a:ext>
              <a:ext uri="{C183D7F6-B498-43B3-948B-1728B52AA6E4}">
                <adec:decorative xmlns:adec="http://schemas.microsoft.com/office/drawing/2017/decorative" val="1"/>
              </a:ext>
            </a:extLst>
          </p:cNvPr>
          <p:cNvSpPr txBox="1"/>
          <p:nvPr/>
        </p:nvSpPr>
        <p:spPr>
          <a:xfrm>
            <a:off x="11559443" y="6360583"/>
            <a:ext cx="5267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Tree>
    <p:extLst>
      <p:ext uri="{BB962C8B-B14F-4D97-AF65-F5344CB8AC3E}">
        <p14:creationId xmlns:p14="http://schemas.microsoft.com/office/powerpoint/2010/main" val="45139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91440" y="702156"/>
            <a:ext cx="11519252" cy="852324"/>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Step 7: Official Decisions</a:t>
            </a:r>
            <a:endParaRPr>
              <a:solidFill>
                <a:schemeClr val="tx2">
                  <a:lumMod val="25000"/>
                </a:schemeClr>
              </a:solidFill>
            </a:endParaRPr>
          </a:p>
        </p:txBody>
      </p:sp>
      <p:sp>
        <p:nvSpPr>
          <p:cNvPr id="4" name="Google Shape;386;p43">
            <a:extLst>
              <a:ext uri="{FF2B5EF4-FFF2-40B4-BE49-F238E27FC236}">
                <a16:creationId xmlns:a16="http://schemas.microsoft.com/office/drawing/2014/main" id="{4FFE99B9-1637-CF68-D11C-7AB529B72543}"/>
              </a:ext>
            </a:extLst>
          </p:cNvPr>
          <p:cNvSpPr txBox="1">
            <a:spLocks noGrp="1"/>
          </p:cNvSpPr>
          <p:nvPr/>
        </p:nvSpPr>
        <p:spPr>
          <a:xfrm>
            <a:off x="510042" y="1890739"/>
            <a:ext cx="9358962" cy="467003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endParaRPr lang="en-US" sz="1800">
              <a:solidFill>
                <a:schemeClr val="dk1"/>
              </a:solidFill>
            </a:endParaRPr>
          </a:p>
          <a:p>
            <a:pPr marL="114300" indent="0">
              <a:lnSpc>
                <a:spcPct val="100000"/>
              </a:lnSpc>
              <a:spcBef>
                <a:spcPts val="0"/>
              </a:spcBef>
              <a:buSzPts val="1800"/>
              <a:buNone/>
            </a:pPr>
            <a:r>
              <a:rPr lang="en-US" sz="1800">
                <a:solidFill>
                  <a:schemeClr val="dk1"/>
                </a:solidFill>
              </a:rPr>
              <a:t>Admit – DO NOT USE Bin, Deny Bin, Withdraw Bin, Matriculation Audit Bin, Matriculation Bin</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endParaRPr lang="en-US" sz="1800">
              <a:solidFill>
                <a:schemeClr val="dk1"/>
              </a:solidFill>
            </a:endParaRPr>
          </a:p>
          <a:p>
            <a:pPr marL="114300" indent="0">
              <a:lnSpc>
                <a:spcPct val="100000"/>
              </a:lnSpc>
              <a:spcBef>
                <a:spcPts val="0"/>
              </a:spcBef>
              <a:buSzPts val="1800"/>
              <a:buNone/>
            </a:pPr>
            <a:r>
              <a:rPr lang="en-US" sz="1800">
                <a:solidFill>
                  <a:schemeClr val="dk1"/>
                </a:solidFill>
              </a:rPr>
              <a:t>Graduate Admissions (No access for admins or faculty)</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Applications are in respective bins based on the official admission decision that has been entered on the application</a:t>
            </a:r>
          </a:p>
          <a:p>
            <a:pPr lvl="1" indent="-342900">
              <a:spcBef>
                <a:spcPts val="0"/>
              </a:spcBef>
              <a:buSzPts val="1800"/>
            </a:pPr>
            <a:r>
              <a:rPr lang="en-US" sz="1500">
                <a:solidFill>
                  <a:schemeClr val="dk1"/>
                </a:solidFill>
              </a:rPr>
              <a:t>Decision of Admit = </a:t>
            </a:r>
            <a:r>
              <a:rPr lang="en-US" sz="1500" b="1">
                <a:solidFill>
                  <a:schemeClr val="dk1"/>
                </a:solidFill>
              </a:rPr>
              <a:t>Admit – DO NOT USE Bin</a:t>
            </a:r>
            <a:endParaRPr lang="en-US" sz="1500">
              <a:solidFill>
                <a:schemeClr val="dk1"/>
              </a:solidFill>
            </a:endParaRPr>
          </a:p>
          <a:p>
            <a:pPr lvl="1" indent="-342900">
              <a:spcBef>
                <a:spcPts val="0"/>
              </a:spcBef>
              <a:buSzPts val="1800"/>
            </a:pPr>
            <a:r>
              <a:rPr lang="en-US" sz="1500">
                <a:solidFill>
                  <a:schemeClr val="dk1"/>
                </a:solidFill>
              </a:rPr>
              <a:t>Decision of Deny = </a:t>
            </a:r>
            <a:r>
              <a:rPr lang="en-US" sz="1500" b="1">
                <a:solidFill>
                  <a:schemeClr val="dk1"/>
                </a:solidFill>
              </a:rPr>
              <a:t>Deny Bin</a:t>
            </a:r>
          </a:p>
          <a:p>
            <a:pPr lvl="1" indent="-342900">
              <a:spcBef>
                <a:spcPts val="0"/>
              </a:spcBef>
              <a:buSzPts val="1800"/>
            </a:pPr>
            <a:r>
              <a:rPr lang="en-US" sz="1500">
                <a:solidFill>
                  <a:schemeClr val="dk1"/>
                </a:solidFill>
              </a:rPr>
              <a:t>Decision of Withdrawal requested by applicant = </a:t>
            </a:r>
            <a:r>
              <a:rPr lang="en-US" sz="1500" b="1">
                <a:solidFill>
                  <a:schemeClr val="dk1"/>
                </a:solidFill>
              </a:rPr>
              <a:t>Withdraw Bin</a:t>
            </a:r>
          </a:p>
          <a:p>
            <a:pPr indent="0">
              <a:lnSpc>
                <a:spcPct val="100000"/>
              </a:lnSpc>
              <a:spcBef>
                <a:spcPts val="0"/>
              </a:spcBef>
              <a:buNone/>
            </a:pPr>
            <a:endParaRPr lang="en-US" sz="1800">
              <a:solidFill>
                <a:schemeClr val="dk1"/>
              </a:solidFill>
            </a:endParaRPr>
          </a:p>
          <a:p>
            <a:pPr indent="-342900">
              <a:lnSpc>
                <a:spcPct val="100000"/>
              </a:lnSpc>
              <a:spcBef>
                <a:spcPts val="0"/>
              </a:spcBef>
              <a:buSzPts val="1800"/>
            </a:pPr>
            <a:r>
              <a:rPr lang="en-US" sz="1800">
                <a:solidFill>
                  <a:schemeClr val="dk1"/>
                </a:solidFill>
              </a:rPr>
              <a:t>If applicant has accepted admission and paid deposit (if required), they will be in the </a:t>
            </a:r>
            <a:r>
              <a:rPr lang="en-US" sz="1800" b="1">
                <a:solidFill>
                  <a:schemeClr val="dk1"/>
                </a:solidFill>
              </a:rPr>
              <a:t>Matriculation Audit Bin</a:t>
            </a:r>
            <a:endParaRPr lang="en-US" sz="1800">
              <a:solidFill>
                <a:schemeClr val="dk1"/>
              </a:solidFill>
            </a:endParaRPr>
          </a:p>
          <a:p>
            <a:pPr marL="457200" marR="0" lvl="0" indent="0" algn="l" rtl="0">
              <a:lnSpc>
                <a:spcPct val="100000"/>
              </a:lnSpc>
              <a:spcBef>
                <a:spcPts val="0"/>
              </a:spcBef>
              <a:spcAft>
                <a:spcPts val="0"/>
              </a:spcAft>
              <a:buNone/>
            </a:pPr>
            <a:endParaRPr sz="1800">
              <a:solidFill>
                <a:schemeClr val="dk1"/>
              </a:solidFill>
            </a:endParaRPr>
          </a:p>
          <a:p>
            <a:pPr indent="-342900">
              <a:lnSpc>
                <a:spcPct val="100000"/>
              </a:lnSpc>
              <a:spcBef>
                <a:spcPts val="0"/>
              </a:spcBef>
              <a:buSzPts val="1800"/>
            </a:pPr>
            <a:r>
              <a:rPr lang="en-US" sz="1800">
                <a:solidFill>
                  <a:schemeClr val="dk1"/>
                </a:solidFill>
              </a:rPr>
              <a:t>If applicant has </a:t>
            </a:r>
            <a:r>
              <a:rPr lang="en-US" sz="1800" i="1">
                <a:solidFill>
                  <a:schemeClr val="dk1"/>
                </a:solidFill>
              </a:rPr>
              <a:t>recently</a:t>
            </a:r>
            <a:r>
              <a:rPr lang="en-US" sz="1800">
                <a:solidFill>
                  <a:schemeClr val="dk1"/>
                </a:solidFill>
              </a:rPr>
              <a:t> accepted admission, paid deposit (if required), AND submitted all official transcripts/degree certificates/diplomas, they will be in the </a:t>
            </a:r>
            <a:r>
              <a:rPr lang="en-US" sz="1800" b="1">
                <a:solidFill>
                  <a:schemeClr val="dk1"/>
                </a:solidFill>
              </a:rPr>
              <a:t>Matriculation Bin</a:t>
            </a:r>
          </a:p>
          <a:p>
            <a:pPr marL="0" marR="0" lvl="0" indent="0" algn="l" rtl="0">
              <a:spcBef>
                <a:spcPts val="0"/>
              </a:spcBef>
              <a:spcAft>
                <a:spcPts val="0"/>
              </a:spcAft>
              <a:buNone/>
            </a:pPr>
            <a:endParaRPr sz="1800" b="1">
              <a:solidFill>
                <a:schemeClr val="dk1"/>
              </a:solidFill>
            </a:endParaRPr>
          </a:p>
        </p:txBody>
      </p:sp>
      <p:pic>
        <p:nvPicPr>
          <p:cNvPr id="2" name="Picture 1" descr="Screenshot of Slate's Deny, Admit-Do Not Use, Matriculation Audit, Matriculation, and Withdrawal bins,">
            <a:extLst>
              <a:ext uri="{FF2B5EF4-FFF2-40B4-BE49-F238E27FC236}">
                <a16:creationId xmlns:a16="http://schemas.microsoft.com/office/drawing/2014/main" id="{69D8C8FA-0967-272A-1A5C-7D88E6134743}"/>
              </a:ext>
            </a:extLst>
          </p:cNvPr>
          <p:cNvPicPr>
            <a:picLocks noChangeAspect="1"/>
          </p:cNvPicPr>
          <p:nvPr/>
        </p:nvPicPr>
        <p:blipFill>
          <a:blip r:embed="rId3"/>
          <a:stretch>
            <a:fillRect/>
          </a:stretch>
        </p:blipFill>
        <p:spPr>
          <a:xfrm>
            <a:off x="9867149" y="609350"/>
            <a:ext cx="1892467" cy="4666749"/>
          </a:xfrm>
          <a:prstGeom prst="rect">
            <a:avLst/>
          </a:prstGeom>
        </p:spPr>
      </p:pic>
      <p:sp>
        <p:nvSpPr>
          <p:cNvPr id="3" name="TextBox 2">
            <a:extLst>
              <a:ext uri="{FF2B5EF4-FFF2-40B4-BE49-F238E27FC236}">
                <a16:creationId xmlns:a16="http://schemas.microsoft.com/office/drawing/2014/main" id="{D8F5E735-978A-15E8-0028-B135250CC9E3}"/>
              </a:ext>
              <a:ext uri="{C183D7F6-B498-43B3-948B-1728B52AA6E4}">
                <adec:decorative xmlns:adec="http://schemas.microsoft.com/office/drawing/2017/decorative" val="1"/>
              </a:ext>
            </a:extLst>
          </p:cNvPr>
          <p:cNvSpPr txBox="1"/>
          <p:nvPr/>
        </p:nvSpPr>
        <p:spPr>
          <a:xfrm>
            <a:off x="11420475" y="6457950"/>
            <a:ext cx="6858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KO​</a:t>
            </a:r>
          </a:p>
        </p:txBody>
      </p:sp>
    </p:spTree>
    <p:extLst>
      <p:ext uri="{BB962C8B-B14F-4D97-AF65-F5344CB8AC3E}">
        <p14:creationId xmlns:p14="http://schemas.microsoft.com/office/powerpoint/2010/main" val="4127047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4" name="Google Shape;134;p16"/>
          <p:cNvSpPr txBox="1">
            <a:spLocks noGrp="1"/>
          </p:cNvSpPr>
          <p:nvPr>
            <p:ph type="title"/>
          </p:nvPr>
        </p:nvSpPr>
        <p:spPr>
          <a:xfrm>
            <a:off x="2315175" y="910400"/>
            <a:ext cx="6070200" cy="113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Meet the Team:</a:t>
            </a:r>
            <a:endParaRPr>
              <a:solidFill>
                <a:schemeClr val="dk1"/>
              </a:solidFill>
            </a:endParaRPr>
          </a:p>
        </p:txBody>
      </p:sp>
      <p:sp>
        <p:nvSpPr>
          <p:cNvPr id="135" name="Google Shape;135;p16"/>
          <p:cNvSpPr txBox="1">
            <a:spLocks noGrp="1"/>
          </p:cNvSpPr>
          <p:nvPr>
            <p:ph type="body" idx="1"/>
          </p:nvPr>
        </p:nvSpPr>
        <p:spPr>
          <a:xfrm>
            <a:off x="496850" y="2233962"/>
            <a:ext cx="4119600" cy="1280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500"/>
              <a:buFont typeface="Arial"/>
              <a:buNone/>
            </a:pPr>
            <a:r>
              <a:rPr lang="en-US" sz="1600" b="1">
                <a:solidFill>
                  <a:srgbClr val="2A3990"/>
                </a:solidFill>
              </a:rPr>
              <a:t>Holly Brunette</a:t>
            </a:r>
            <a:br>
              <a:rPr lang="en-US" sz="1600">
                <a:solidFill>
                  <a:srgbClr val="000E2F"/>
                </a:solidFill>
              </a:rPr>
            </a:br>
            <a:r>
              <a:rPr lang="en-US" sz="1600">
                <a:solidFill>
                  <a:srgbClr val="000E2F"/>
                </a:solidFill>
              </a:rPr>
              <a:t>Graduate Admissions Specialist</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3">
                  <a:extLst>
                    <a:ext uri="{A12FA001-AC4F-418D-AE19-62706E023703}">
                      <ahyp:hlinkClr xmlns:ahyp="http://schemas.microsoft.com/office/drawing/2018/hyperlinkcolor" val="tx"/>
                    </a:ext>
                  </a:extLst>
                </a:hlinkClick>
              </a:rPr>
              <a:t>holly.brunette@uconn.edu</a:t>
            </a:r>
            <a:r>
              <a:rPr lang="en-US" sz="1600">
                <a:solidFill>
                  <a:srgbClr val="000E2F"/>
                </a:solidFill>
              </a:rPr>
              <a:t> </a:t>
            </a:r>
            <a:endParaRPr sz="1600">
              <a:solidFill>
                <a:srgbClr val="000E2F"/>
              </a:solidFill>
            </a:endParaRPr>
          </a:p>
          <a:p>
            <a:pPr marL="0" lvl="0" indent="0" algn="l" rtl="0">
              <a:lnSpc>
                <a:spcPct val="100000"/>
              </a:lnSpc>
              <a:spcBef>
                <a:spcPts val="0"/>
              </a:spcBef>
              <a:spcAft>
                <a:spcPts val="0"/>
              </a:spcAft>
              <a:buClr>
                <a:schemeClr val="dk1"/>
              </a:buClr>
              <a:buSzPts val="1100"/>
              <a:buFont typeface="Arial"/>
              <a:buNone/>
            </a:pPr>
            <a:endParaRPr sz="1300" b="1">
              <a:solidFill>
                <a:schemeClr val="dk1"/>
              </a:solidFill>
            </a:endParaRPr>
          </a:p>
        </p:txBody>
      </p:sp>
      <p:sp>
        <p:nvSpPr>
          <p:cNvPr id="132" name="Google Shape;132;p16"/>
          <p:cNvSpPr txBox="1">
            <a:spLocks noGrp="1"/>
          </p:cNvSpPr>
          <p:nvPr>
            <p:ph type="body" idx="1"/>
          </p:nvPr>
        </p:nvSpPr>
        <p:spPr>
          <a:xfrm>
            <a:off x="3742342" y="2233962"/>
            <a:ext cx="3415200" cy="1280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500"/>
              <a:buFont typeface="Arial"/>
              <a:buNone/>
            </a:pPr>
            <a:r>
              <a:rPr lang="en-US" sz="1600" b="1">
                <a:solidFill>
                  <a:srgbClr val="2A3990"/>
                </a:solidFill>
              </a:rPr>
              <a:t>Meg Buckley</a:t>
            </a:r>
            <a:br>
              <a:rPr lang="en-US" sz="1600">
                <a:solidFill>
                  <a:srgbClr val="000E2F"/>
                </a:solidFill>
              </a:rPr>
            </a:br>
            <a:r>
              <a:rPr lang="en-US" sz="1600">
                <a:solidFill>
                  <a:srgbClr val="000E2F"/>
                </a:solidFill>
              </a:rPr>
              <a:t>Director, Graduate Admissions</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4">
                  <a:extLst>
                    <a:ext uri="{A12FA001-AC4F-418D-AE19-62706E023703}">
                      <ahyp:hlinkClr xmlns:ahyp="http://schemas.microsoft.com/office/drawing/2018/hyperlinkcolor" val="tx"/>
                    </a:ext>
                  </a:extLst>
                </a:hlinkClick>
              </a:rPr>
              <a:t>meg.drakos@uconn.edu</a:t>
            </a:r>
            <a:endParaRPr sz="1300" b="1">
              <a:solidFill>
                <a:schemeClr val="dk1"/>
              </a:solidFill>
            </a:endParaRPr>
          </a:p>
        </p:txBody>
      </p:sp>
      <p:sp>
        <p:nvSpPr>
          <p:cNvPr id="136" name="Google Shape;136;p16"/>
          <p:cNvSpPr txBox="1">
            <a:spLocks noGrp="1"/>
          </p:cNvSpPr>
          <p:nvPr>
            <p:ph type="body" idx="1"/>
          </p:nvPr>
        </p:nvSpPr>
        <p:spPr>
          <a:xfrm>
            <a:off x="7462250" y="2199300"/>
            <a:ext cx="3482400" cy="1349700"/>
          </a:xfrm>
          <a:prstGeom prst="rect">
            <a:avLst/>
          </a:prstGeom>
        </p:spPr>
        <p:txBody>
          <a:bodyPr spcFirstLastPara="1" wrap="square" lIns="91425" tIns="45700" rIns="91425" bIns="45700" anchor="t" anchorCtr="0">
            <a:noAutofit/>
          </a:bodyPr>
          <a:lstStyle/>
          <a:p>
            <a:pPr marL="0" lvl="0" indent="0" algn="l" rtl="0">
              <a:lnSpc>
                <a:spcPct val="100000"/>
              </a:lnSpc>
              <a:spcBef>
                <a:spcPts val="1100"/>
              </a:spcBef>
              <a:spcAft>
                <a:spcPts val="0"/>
              </a:spcAft>
              <a:buNone/>
            </a:pPr>
            <a:r>
              <a:rPr lang="en-US" sz="1600" b="1">
                <a:solidFill>
                  <a:srgbClr val="2A3990"/>
                </a:solidFill>
              </a:rPr>
              <a:t>Shirley Fiasconaro</a:t>
            </a:r>
            <a:br>
              <a:rPr lang="en-US" sz="1600">
                <a:solidFill>
                  <a:srgbClr val="000E2F"/>
                </a:solidFill>
              </a:rPr>
            </a:br>
            <a:r>
              <a:rPr lang="en-US" sz="1600">
                <a:solidFill>
                  <a:srgbClr val="000E2F"/>
                </a:solidFill>
              </a:rPr>
              <a:t>Graduate Admissions Specialist</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5">
                  <a:extLst>
                    <a:ext uri="{A12FA001-AC4F-418D-AE19-62706E023703}">
                      <ahyp:hlinkClr xmlns:ahyp="http://schemas.microsoft.com/office/drawing/2018/hyperlinkcolor" val="tx"/>
                    </a:ext>
                  </a:extLst>
                </a:hlinkClick>
              </a:rPr>
              <a:t>shirley.fiasconaro@uconn.edu</a:t>
            </a:r>
            <a:r>
              <a:rPr lang="en-US" sz="1600">
                <a:solidFill>
                  <a:srgbClr val="000E2F"/>
                </a:solidFill>
              </a:rPr>
              <a:t> </a:t>
            </a:r>
            <a:endParaRPr sz="1300" b="1">
              <a:solidFill>
                <a:schemeClr val="dk1"/>
              </a:solidFill>
            </a:endParaRPr>
          </a:p>
        </p:txBody>
      </p:sp>
      <p:sp>
        <p:nvSpPr>
          <p:cNvPr id="133" name="Google Shape;133;p16"/>
          <p:cNvSpPr txBox="1"/>
          <p:nvPr/>
        </p:nvSpPr>
        <p:spPr>
          <a:xfrm>
            <a:off x="496451" y="3616088"/>
            <a:ext cx="3415200" cy="1231500"/>
          </a:xfrm>
          <a:prstGeom prst="rect">
            <a:avLst/>
          </a:prstGeom>
          <a:noFill/>
          <a:ln>
            <a:noFill/>
          </a:ln>
        </p:spPr>
        <p:txBody>
          <a:bodyPr spcFirstLastPara="1" wrap="square" lIns="121900" tIns="121900" rIns="121900" bIns="121900" anchor="t" anchorCtr="0">
            <a:spAutoFit/>
          </a:bodyPr>
          <a:lstStyle/>
          <a:p>
            <a:pPr marL="0" lvl="0" indent="0" algn="l" rtl="0">
              <a:spcBef>
                <a:spcPts val="500"/>
              </a:spcBef>
              <a:spcAft>
                <a:spcPts val="0"/>
              </a:spcAft>
              <a:buNone/>
            </a:pPr>
            <a:r>
              <a:rPr lang="en-US" sz="1600" b="1">
                <a:solidFill>
                  <a:srgbClr val="2A3990"/>
                </a:solidFill>
              </a:rPr>
              <a:t>Katie O’Keefe</a:t>
            </a:r>
            <a:br>
              <a:rPr lang="en-US" sz="1600">
                <a:solidFill>
                  <a:srgbClr val="000E2F"/>
                </a:solidFill>
              </a:rPr>
            </a:br>
            <a:r>
              <a:rPr lang="en-US" sz="1600">
                <a:solidFill>
                  <a:srgbClr val="000E2F"/>
                </a:solidFill>
              </a:rPr>
              <a:t>Graduate Admissions Specialist</a:t>
            </a:r>
            <a:br>
              <a:rPr lang="en-US" sz="1600">
                <a:solidFill>
                  <a:srgbClr val="000E2F"/>
                </a:solidFill>
              </a:rPr>
            </a:br>
            <a:r>
              <a:rPr lang="en-US" sz="1600">
                <a:solidFill>
                  <a:srgbClr val="000E2F"/>
                </a:solidFill>
              </a:rPr>
              <a:t>Specialty: School of Business</a:t>
            </a:r>
            <a:br>
              <a:rPr lang="en-US" sz="1600">
                <a:solidFill>
                  <a:srgbClr val="000E2F"/>
                </a:solidFill>
              </a:rPr>
            </a:br>
            <a:r>
              <a:rPr lang="en-US" sz="1600" u="sng">
                <a:solidFill>
                  <a:srgbClr val="3399FF"/>
                </a:solidFill>
                <a:hlinkClick r:id="rId6">
                  <a:extLst>
                    <a:ext uri="{A12FA001-AC4F-418D-AE19-62706E023703}">
                      <ahyp:hlinkClr xmlns:ahyp="http://schemas.microsoft.com/office/drawing/2018/hyperlinkcolor" val="tx"/>
                    </a:ext>
                  </a:extLst>
                </a:hlinkClick>
              </a:rPr>
              <a:t>katie.okeefe@uconn.edu</a:t>
            </a:r>
            <a:r>
              <a:rPr lang="en-US" sz="1600">
                <a:solidFill>
                  <a:srgbClr val="3399FF"/>
                </a:solidFill>
              </a:rPr>
              <a:t> </a:t>
            </a:r>
            <a:endParaRPr sz="1600">
              <a:solidFill>
                <a:srgbClr val="3399FF"/>
              </a:solidFill>
            </a:endParaRPr>
          </a:p>
        </p:txBody>
      </p:sp>
      <p:sp>
        <p:nvSpPr>
          <p:cNvPr id="130" name="Google Shape;130;p16"/>
          <p:cNvSpPr txBox="1">
            <a:spLocks noGrp="1"/>
          </p:cNvSpPr>
          <p:nvPr>
            <p:ph type="body" idx="2"/>
          </p:nvPr>
        </p:nvSpPr>
        <p:spPr>
          <a:xfrm>
            <a:off x="3744112" y="3706015"/>
            <a:ext cx="3774000" cy="1055400"/>
          </a:xfrm>
          <a:prstGeom prst="rect">
            <a:avLst/>
          </a:prstGeom>
        </p:spPr>
        <p:txBody>
          <a:bodyPr spcFirstLastPara="1" wrap="square" lIns="91425" tIns="45700" rIns="91425" bIns="45700" anchor="t" anchorCtr="0">
            <a:noAutofit/>
          </a:bodyPr>
          <a:lstStyle/>
          <a:p>
            <a:pPr marL="0" lvl="0" indent="0" algn="l" rtl="0">
              <a:lnSpc>
                <a:spcPct val="100000"/>
              </a:lnSpc>
              <a:spcBef>
                <a:spcPts val="500"/>
              </a:spcBef>
              <a:spcAft>
                <a:spcPts val="0"/>
              </a:spcAft>
              <a:buClr>
                <a:schemeClr val="dk1"/>
              </a:buClr>
              <a:buSzPts val="1500"/>
              <a:buFont typeface="Arial"/>
              <a:buNone/>
            </a:pPr>
            <a:r>
              <a:rPr lang="en-US" sz="1600" b="1">
                <a:solidFill>
                  <a:srgbClr val="2A3990"/>
                </a:solidFill>
              </a:rPr>
              <a:t>Lisa Pane</a:t>
            </a:r>
            <a:br>
              <a:rPr lang="en-US" sz="1600">
                <a:solidFill>
                  <a:srgbClr val="000E2F"/>
                </a:solidFill>
              </a:rPr>
            </a:br>
            <a:r>
              <a:rPr lang="en-US" sz="1600">
                <a:solidFill>
                  <a:srgbClr val="000E2F"/>
                </a:solidFill>
              </a:rPr>
              <a:t>Director for CRM &amp; Data Management</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7">
                  <a:extLst>
                    <a:ext uri="{A12FA001-AC4F-418D-AE19-62706E023703}">
                      <ahyp:hlinkClr xmlns:ahyp="http://schemas.microsoft.com/office/drawing/2018/hyperlinkcolor" val="tx"/>
                    </a:ext>
                  </a:extLst>
                </a:hlinkClick>
              </a:rPr>
              <a:t>lisa.pane@uconn.edu</a:t>
            </a:r>
            <a:r>
              <a:rPr lang="en-US" sz="1600">
                <a:solidFill>
                  <a:srgbClr val="000E2F"/>
                </a:solidFill>
              </a:rPr>
              <a:t> </a:t>
            </a:r>
            <a:endParaRPr sz="1600">
              <a:solidFill>
                <a:srgbClr val="3399FF"/>
              </a:solidFill>
            </a:endParaRPr>
          </a:p>
        </p:txBody>
      </p:sp>
      <p:sp>
        <p:nvSpPr>
          <p:cNvPr id="138" name="Google Shape;138;p16"/>
          <p:cNvSpPr txBox="1"/>
          <p:nvPr/>
        </p:nvSpPr>
        <p:spPr>
          <a:xfrm>
            <a:off x="7462250" y="3593990"/>
            <a:ext cx="3939300" cy="1169700"/>
          </a:xfrm>
          <a:prstGeom prst="rect">
            <a:avLst/>
          </a:prstGeom>
          <a:noFill/>
          <a:ln>
            <a:noFill/>
          </a:ln>
        </p:spPr>
        <p:txBody>
          <a:bodyPr spcFirstLastPara="1" wrap="square" lIns="91425" tIns="91425" rIns="91425" bIns="91425" anchor="t" anchorCtr="0">
            <a:spAutoFit/>
          </a:bodyPr>
          <a:lstStyle/>
          <a:p>
            <a:pPr marL="0" lvl="0" indent="0" algn="l" rtl="0">
              <a:spcBef>
                <a:spcPts val="500"/>
              </a:spcBef>
              <a:spcAft>
                <a:spcPts val="0"/>
              </a:spcAft>
              <a:buClr>
                <a:schemeClr val="dk1"/>
              </a:buClr>
              <a:buSzPts val="1500"/>
              <a:buFont typeface="Arial"/>
              <a:buNone/>
            </a:pPr>
            <a:r>
              <a:rPr lang="en-US" sz="1600" b="1">
                <a:solidFill>
                  <a:srgbClr val="2A3990"/>
                </a:solidFill>
              </a:rPr>
              <a:t>Sarah Redlich Shore</a:t>
            </a:r>
            <a:br>
              <a:rPr lang="en-US" sz="1600">
                <a:solidFill>
                  <a:srgbClr val="000E2F"/>
                </a:solidFill>
              </a:rPr>
            </a:br>
            <a:r>
              <a:rPr lang="en-US" sz="1600">
                <a:solidFill>
                  <a:srgbClr val="000E2F"/>
                </a:solidFill>
              </a:rPr>
              <a:t>Assistant Director, Graduate Admissions</a:t>
            </a:r>
            <a:br>
              <a:rPr lang="en-US" sz="1600">
                <a:solidFill>
                  <a:srgbClr val="000E2F"/>
                </a:solidFill>
              </a:rPr>
            </a:br>
            <a:r>
              <a:rPr lang="en-US" sz="1600">
                <a:solidFill>
                  <a:srgbClr val="000E2F"/>
                </a:solidFill>
              </a:rPr>
              <a:t>The Graduate School</a:t>
            </a:r>
            <a:br>
              <a:rPr lang="en-US" sz="1600">
                <a:solidFill>
                  <a:srgbClr val="000E2F"/>
                </a:solidFill>
              </a:rPr>
            </a:br>
            <a:r>
              <a:rPr lang="en-US" sz="1600" u="sng">
                <a:solidFill>
                  <a:srgbClr val="3399FF"/>
                </a:solidFill>
                <a:hlinkClick r:id="rId8">
                  <a:extLst>
                    <a:ext uri="{A12FA001-AC4F-418D-AE19-62706E023703}">
                      <ahyp:hlinkClr xmlns:ahyp="http://schemas.microsoft.com/office/drawing/2018/hyperlinkcolor" val="tx"/>
                    </a:ext>
                  </a:extLst>
                </a:hlinkClick>
              </a:rPr>
              <a:t>sarah.shore@uconn.edu</a:t>
            </a:r>
            <a:r>
              <a:rPr lang="en-US" sz="1600">
                <a:solidFill>
                  <a:srgbClr val="3399FF"/>
                </a:solidFill>
              </a:rPr>
              <a:t> </a:t>
            </a:r>
            <a:endParaRPr sz="1600">
              <a:solidFill>
                <a:srgbClr val="3399FF"/>
              </a:solidFill>
            </a:endParaRPr>
          </a:p>
        </p:txBody>
      </p:sp>
      <p:sp>
        <p:nvSpPr>
          <p:cNvPr id="137" name="Google Shape;137;p16"/>
          <p:cNvSpPr txBox="1">
            <a:spLocks noGrp="1"/>
          </p:cNvSpPr>
          <p:nvPr>
            <p:ph type="body" idx="2"/>
          </p:nvPr>
        </p:nvSpPr>
        <p:spPr>
          <a:xfrm>
            <a:off x="3743868" y="5130929"/>
            <a:ext cx="3350100" cy="1320000"/>
          </a:xfrm>
          <a:prstGeom prst="rect">
            <a:avLst/>
          </a:prstGeom>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1600" b="1">
                <a:solidFill>
                  <a:srgbClr val="2A3990"/>
                </a:solidFill>
              </a:rPr>
              <a:t>Paula Steele</a:t>
            </a:r>
            <a:br>
              <a:rPr lang="en-US" sz="1600">
                <a:solidFill>
                  <a:srgbClr val="000E2F"/>
                </a:solidFill>
              </a:rPr>
            </a:br>
            <a:r>
              <a:rPr lang="en-US" sz="1600">
                <a:solidFill>
                  <a:srgbClr val="000E2F"/>
                </a:solidFill>
              </a:rPr>
              <a:t>Assistant Director for CRM &amp;   Data Management                             The Graduate School</a:t>
            </a:r>
            <a:br>
              <a:rPr lang="en-US" sz="1600">
                <a:solidFill>
                  <a:srgbClr val="000E2F"/>
                </a:solidFill>
              </a:rPr>
            </a:br>
            <a:r>
              <a:rPr lang="en-US" sz="1600" u="sng">
                <a:solidFill>
                  <a:srgbClr val="3399FF"/>
                </a:solidFill>
                <a:hlinkClick r:id="rId9">
                  <a:extLst>
                    <a:ext uri="{A12FA001-AC4F-418D-AE19-62706E023703}">
                      <ahyp:hlinkClr xmlns:ahyp="http://schemas.microsoft.com/office/drawing/2018/hyperlinkcolor" val="tx"/>
                    </a:ext>
                  </a:extLst>
                </a:hlinkClick>
              </a:rPr>
              <a:t>paula.steele@uconn.edu</a:t>
            </a:r>
            <a:r>
              <a:rPr lang="en-US" sz="1600">
                <a:solidFill>
                  <a:srgbClr val="3399FF"/>
                </a:solidFill>
              </a:rPr>
              <a:t>  </a:t>
            </a:r>
            <a:endParaRPr sz="1600"/>
          </a:p>
        </p:txBody>
      </p:sp>
      <p:sp>
        <p:nvSpPr>
          <p:cNvPr id="131" name="Google Shape;131;p16"/>
          <p:cNvSpPr txBox="1">
            <a:spLocks noGrp="1"/>
          </p:cNvSpPr>
          <p:nvPr>
            <p:ph type="sldNum" idx="12"/>
          </p:nvPr>
        </p:nvSpPr>
        <p:spPr>
          <a:xfrm>
            <a:off x="14077733" y="8565219"/>
            <a:ext cx="14031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91440" y="702156"/>
            <a:ext cx="11519252" cy="852324"/>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Step 8: Final Decisions</a:t>
            </a:r>
            <a:endParaRPr>
              <a:solidFill>
                <a:schemeClr val="tx2">
                  <a:lumMod val="25000"/>
                </a:schemeClr>
              </a:solidFill>
            </a:endParaRPr>
          </a:p>
        </p:txBody>
      </p:sp>
      <p:pic>
        <p:nvPicPr>
          <p:cNvPr id="2" name="Picture 1" descr="Screenshot of Slate's Closed bin,">
            <a:extLst>
              <a:ext uri="{FF2B5EF4-FFF2-40B4-BE49-F238E27FC236}">
                <a16:creationId xmlns:a16="http://schemas.microsoft.com/office/drawing/2014/main" id="{6F766EC2-4A11-DE1E-DB99-ACD0194C68FE}"/>
              </a:ext>
            </a:extLst>
          </p:cNvPr>
          <p:cNvPicPr>
            <a:picLocks noChangeAspect="1"/>
          </p:cNvPicPr>
          <p:nvPr/>
        </p:nvPicPr>
        <p:blipFill>
          <a:blip r:embed="rId3"/>
          <a:stretch>
            <a:fillRect/>
          </a:stretch>
        </p:blipFill>
        <p:spPr>
          <a:xfrm>
            <a:off x="9250780" y="697581"/>
            <a:ext cx="2533650" cy="1171575"/>
          </a:xfrm>
          <a:prstGeom prst="rect">
            <a:avLst/>
          </a:prstGeom>
        </p:spPr>
      </p:pic>
      <p:sp>
        <p:nvSpPr>
          <p:cNvPr id="3" name="TextBox 2">
            <a:extLst>
              <a:ext uri="{FF2B5EF4-FFF2-40B4-BE49-F238E27FC236}">
                <a16:creationId xmlns:a16="http://schemas.microsoft.com/office/drawing/2014/main" id="{A5F7E4AF-DFDC-1CEA-5C82-1901466C1040}"/>
              </a:ext>
              <a:ext uri="{C183D7F6-B498-43B3-948B-1728B52AA6E4}">
                <adec:decorative xmlns:adec="http://schemas.microsoft.com/office/drawing/2017/decorative" val="1"/>
              </a:ext>
            </a:extLst>
          </p:cNvPr>
          <p:cNvSpPr txBox="1"/>
          <p:nvPr/>
        </p:nvSpPr>
        <p:spPr>
          <a:xfrm>
            <a:off x="10805583" y="6371166"/>
            <a:ext cx="8043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
        <p:nvSpPr>
          <p:cNvPr id="4" name="Google Shape;386;p43">
            <a:extLst>
              <a:ext uri="{FF2B5EF4-FFF2-40B4-BE49-F238E27FC236}">
                <a16:creationId xmlns:a16="http://schemas.microsoft.com/office/drawing/2014/main" id="{F347170D-C3E3-09B4-C916-218F37605B05}"/>
              </a:ext>
            </a:extLst>
          </p:cNvPr>
          <p:cNvSpPr txBox="1">
            <a:spLocks noGrp="1"/>
          </p:cNvSpPr>
          <p:nvPr/>
        </p:nvSpPr>
        <p:spPr>
          <a:xfrm>
            <a:off x="510042" y="1890739"/>
            <a:ext cx="11029500" cy="36345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marL="114300" indent="0">
              <a:lnSpc>
                <a:spcPct val="100000"/>
              </a:lnSpc>
              <a:spcBef>
                <a:spcPts val="0"/>
              </a:spcBef>
              <a:buSzPts val="1800"/>
              <a:buNone/>
            </a:pPr>
            <a:r>
              <a:rPr lang="en-US" sz="1800" b="1">
                <a:solidFill>
                  <a:schemeClr val="dk1"/>
                </a:solidFill>
              </a:rPr>
              <a:t>Where is this?</a:t>
            </a:r>
            <a:endParaRPr lang="en-US" sz="1800">
              <a:solidFill>
                <a:schemeClr val="dk1"/>
              </a:solidFill>
            </a:endParaRPr>
          </a:p>
          <a:p>
            <a:pPr marL="114300" indent="0">
              <a:lnSpc>
                <a:spcPct val="100000"/>
              </a:lnSpc>
              <a:spcBef>
                <a:spcPts val="0"/>
              </a:spcBef>
              <a:buSzPts val="1800"/>
              <a:buNone/>
            </a:pPr>
            <a:r>
              <a:rPr lang="en-US" sz="1800">
                <a:solidFill>
                  <a:schemeClr val="dk1"/>
                </a:solidFill>
              </a:rPr>
              <a:t>Closed Bin</a:t>
            </a:r>
          </a:p>
          <a:p>
            <a:pPr marL="114300" indent="0">
              <a:lnSpc>
                <a:spcPct val="100000"/>
              </a:lnSpc>
              <a:spcBef>
                <a:spcPts val="0"/>
              </a:spcBef>
              <a:buSzPts val="1800"/>
              <a:buNone/>
            </a:pPr>
            <a:endParaRPr lang="en-US" sz="1800">
              <a:solidFill>
                <a:schemeClr val="dk1"/>
              </a:solidFill>
            </a:endParaRPr>
          </a:p>
          <a:p>
            <a:pPr marL="114300" indent="0">
              <a:lnSpc>
                <a:spcPct val="100000"/>
              </a:lnSpc>
              <a:spcBef>
                <a:spcPts val="0"/>
              </a:spcBef>
              <a:buSzPts val="1800"/>
              <a:buNone/>
            </a:pPr>
            <a:r>
              <a:rPr lang="en-US" sz="1800" b="1">
                <a:solidFill>
                  <a:schemeClr val="dk1"/>
                </a:solidFill>
              </a:rPr>
              <a:t>Who has access?</a:t>
            </a:r>
            <a:endParaRPr lang="en-US" sz="1800">
              <a:solidFill>
                <a:schemeClr val="dk1"/>
              </a:solidFill>
            </a:endParaRPr>
          </a:p>
          <a:p>
            <a:pPr marL="114300" indent="0">
              <a:lnSpc>
                <a:spcPct val="100000"/>
              </a:lnSpc>
              <a:spcBef>
                <a:spcPts val="0"/>
              </a:spcBef>
              <a:buSzPts val="1800"/>
              <a:buNone/>
            </a:pPr>
            <a:r>
              <a:rPr lang="en-US" sz="1800">
                <a:solidFill>
                  <a:schemeClr val="dk1"/>
                </a:solidFill>
              </a:rPr>
              <a:t>Everyone</a:t>
            </a:r>
            <a:endParaRPr lang="en-US" sz="1800" b="1">
              <a:solidFill>
                <a:schemeClr val="dk1"/>
              </a:solidFill>
            </a:endParaRPr>
          </a:p>
          <a:p>
            <a:pPr marL="114300" indent="0">
              <a:lnSpc>
                <a:spcPct val="100000"/>
              </a:lnSpc>
              <a:spcBef>
                <a:spcPts val="0"/>
              </a:spcBef>
              <a:buSzPts val="1800"/>
              <a:buNone/>
            </a:pPr>
            <a:endParaRPr lang="en-US" sz="1800">
              <a:solidFill>
                <a:schemeClr val="dk1"/>
              </a:solidFill>
            </a:endParaRPr>
          </a:p>
          <a:p>
            <a:pPr indent="-342900">
              <a:lnSpc>
                <a:spcPct val="100000"/>
              </a:lnSpc>
              <a:spcBef>
                <a:spcPts val="0"/>
              </a:spcBef>
              <a:buSzPts val="1800"/>
            </a:pPr>
            <a:r>
              <a:rPr lang="en-US" sz="1800">
                <a:solidFill>
                  <a:schemeClr val="dk1"/>
                </a:solidFill>
              </a:rPr>
              <a:t>Applications are in the Closed Bin* after final admission decision has been entered of:</a:t>
            </a:r>
          </a:p>
          <a:p>
            <a:pPr lvl="1" indent="-342900">
              <a:spcBef>
                <a:spcPts val="0"/>
              </a:spcBef>
              <a:buSzPts val="1800"/>
            </a:pPr>
            <a:r>
              <a:rPr lang="en-US" sz="1500" b="1">
                <a:solidFill>
                  <a:schemeClr val="dk1"/>
                </a:solidFill>
              </a:rPr>
              <a:t>Intention to Matriculate</a:t>
            </a:r>
            <a:endParaRPr lang="en-US" sz="1500">
              <a:solidFill>
                <a:schemeClr val="dk1"/>
              </a:solidFill>
            </a:endParaRPr>
          </a:p>
          <a:p>
            <a:pPr lvl="1" indent="-342900">
              <a:spcBef>
                <a:spcPts val="0"/>
              </a:spcBef>
              <a:buSzPts val="1800"/>
            </a:pPr>
            <a:r>
              <a:rPr lang="en-US" sz="1500" b="1">
                <a:solidFill>
                  <a:schemeClr val="dk1"/>
                </a:solidFill>
              </a:rPr>
              <a:t>Applicant Withdrawal</a:t>
            </a:r>
          </a:p>
          <a:p>
            <a:pPr lvl="1" indent="-342900">
              <a:spcBef>
                <a:spcPts val="0"/>
              </a:spcBef>
              <a:buSzPts val="1800"/>
            </a:pPr>
            <a:r>
              <a:rPr lang="en-US" sz="1500" b="1">
                <a:solidFill>
                  <a:schemeClr val="dk1"/>
                </a:solidFill>
              </a:rPr>
              <a:t>Administrative Withdrawal</a:t>
            </a:r>
          </a:p>
          <a:p>
            <a:pPr lvl="1" indent="-342900">
              <a:lnSpc>
                <a:spcPct val="100000"/>
              </a:lnSpc>
              <a:spcBef>
                <a:spcPts val="0"/>
              </a:spcBef>
              <a:buSzPts val="1800"/>
            </a:pPr>
            <a:r>
              <a:rPr lang="en-US" sz="1500" b="1">
                <a:solidFill>
                  <a:schemeClr val="dk1"/>
                </a:solidFill>
              </a:rPr>
              <a:t>Deny</a:t>
            </a:r>
          </a:p>
          <a:p>
            <a:pPr indent="0">
              <a:lnSpc>
                <a:spcPct val="100000"/>
              </a:lnSpc>
              <a:spcBef>
                <a:spcPts val="0"/>
              </a:spcBef>
              <a:buNone/>
            </a:pPr>
            <a:endParaRPr lang="en-US" sz="1800">
              <a:solidFill>
                <a:schemeClr val="dk1"/>
              </a:solidFill>
            </a:endParaRPr>
          </a:p>
          <a:p>
            <a:pPr marL="114300" indent="0">
              <a:lnSpc>
                <a:spcPct val="100000"/>
              </a:lnSpc>
              <a:spcBef>
                <a:spcPts val="0"/>
              </a:spcBef>
              <a:buSzPts val="1800"/>
              <a:buNone/>
            </a:pPr>
            <a:r>
              <a:rPr lang="en-US" sz="1300">
                <a:solidFill>
                  <a:schemeClr val="dk1"/>
                </a:solidFill>
              </a:rPr>
              <a:t>*Applications in the Closed Bin are accessible by everyone until the admission cycle is cleared from the Reader about 3 weeks into a term.</a:t>
            </a:r>
          </a:p>
          <a:p>
            <a:pPr marL="0" marR="0" lvl="0" indent="0" algn="l" rtl="0">
              <a:lnSpc>
                <a:spcPct val="110000"/>
              </a:lnSpc>
              <a:spcBef>
                <a:spcPts val="0"/>
              </a:spcBef>
              <a:spcAft>
                <a:spcPts val="0"/>
              </a:spcAft>
              <a:buNone/>
            </a:pPr>
            <a:endParaRPr sz="1800" b="1">
              <a:solidFill>
                <a:schemeClr val="dk1"/>
              </a:solidFill>
            </a:endParaRPr>
          </a:p>
        </p:txBody>
      </p:sp>
    </p:spTree>
    <p:extLst>
      <p:ext uri="{BB962C8B-B14F-4D97-AF65-F5344CB8AC3E}">
        <p14:creationId xmlns:p14="http://schemas.microsoft.com/office/powerpoint/2010/main" val="316857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1"/>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The Reader Bins</a:t>
            </a:r>
            <a:endParaRPr sz="3200"/>
          </a:p>
        </p:txBody>
      </p:sp>
      <p:sp>
        <p:nvSpPr>
          <p:cNvPr id="359" name="Google Shape;359;p41" descr="This text box is blank intentionally.">
            <a:extLst>
              <a:ext uri="{C183D7F6-B498-43B3-948B-1728B52AA6E4}">
                <adec:decorative xmlns:adec="http://schemas.microsoft.com/office/drawing/2017/decorative" val="0"/>
              </a:ext>
            </a:extLst>
          </p:cNvPr>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C70CC846-AC83-9676-6B3A-7B9943B450F7}"/>
              </a:ext>
              <a:ext uri="{C183D7F6-B498-43B3-948B-1728B52AA6E4}">
                <adec:decorative xmlns:adec="http://schemas.microsoft.com/office/drawing/2017/decorative" val="1"/>
              </a:ext>
            </a:extLst>
          </p:cNvPr>
          <p:cNvSpPr txBox="1"/>
          <p:nvPr/>
        </p:nvSpPr>
        <p:spPr>
          <a:xfrm>
            <a:off x="10996083" y="6487582"/>
            <a:ext cx="8466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2" descr="Screenshot that shows an overview of Slate's Reader bins, noting which audience can view which bins."/>
          <p:cNvPicPr preferRelativeResize="0"/>
          <p:nvPr/>
        </p:nvPicPr>
        <p:blipFill>
          <a:blip r:embed="rId3">
            <a:alphaModFix/>
          </a:blip>
          <a:stretch>
            <a:fillRect/>
          </a:stretch>
        </p:blipFill>
        <p:spPr>
          <a:xfrm>
            <a:off x="6226925" y="1351875"/>
            <a:ext cx="5284075" cy="4825676"/>
          </a:xfrm>
          <a:prstGeom prst="rect">
            <a:avLst/>
          </a:prstGeom>
          <a:noFill/>
          <a:ln w="9525" cap="flat" cmpd="sng">
            <a:solidFill>
              <a:srgbClr val="2F5897"/>
            </a:solidFill>
            <a:prstDash val="solid"/>
            <a:round/>
            <a:headEnd type="none" w="sm" len="sm"/>
            <a:tailEnd type="none" w="sm" len="sm"/>
          </a:ln>
        </p:spPr>
      </p:pic>
      <p:sp>
        <p:nvSpPr>
          <p:cNvPr id="366" name="Google Shape;366;p42"/>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2800"/>
              <a:buFont typeface="Arial Black"/>
              <a:buNone/>
            </a:pPr>
            <a:r>
              <a:rPr lang="en-US"/>
              <a:t>Bins in The Reader</a:t>
            </a:r>
            <a:endParaRPr/>
          </a:p>
        </p:txBody>
      </p:sp>
      <p:sp>
        <p:nvSpPr>
          <p:cNvPr id="367" name="Google Shape;367;p42"/>
          <p:cNvSpPr txBox="1">
            <a:spLocks noGrp="1"/>
          </p:cNvSpPr>
          <p:nvPr>
            <p:ph type="body" idx="1"/>
          </p:nvPr>
        </p:nvSpPr>
        <p:spPr>
          <a:xfrm>
            <a:off x="581193" y="2228003"/>
            <a:ext cx="5194800" cy="36330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None/>
            </a:pPr>
            <a:r>
              <a:rPr lang="en-US" sz="1800" b="1">
                <a:solidFill>
                  <a:schemeClr val="dk1"/>
                </a:solidFill>
              </a:rPr>
              <a:t>Who has access?</a:t>
            </a:r>
          </a:p>
          <a:p>
            <a:pPr marL="0" indent="0">
              <a:lnSpc>
                <a:spcPct val="114999"/>
              </a:lnSpc>
              <a:spcBef>
                <a:spcPts val="0"/>
              </a:spcBef>
              <a:buNone/>
            </a:pPr>
            <a:endParaRPr lang="en-US" sz="1800" b="1">
              <a:solidFill>
                <a:schemeClr val="dk1"/>
              </a:solidFill>
            </a:endParaRPr>
          </a:p>
          <a:p>
            <a:pPr marL="304800" lvl="0" indent="-304800" algn="l" rtl="0">
              <a:spcBef>
                <a:spcPts val="0"/>
              </a:spcBef>
              <a:spcAft>
                <a:spcPts val="0"/>
              </a:spcAft>
              <a:buSzPts val="1800"/>
              <a:buChar char="◼"/>
            </a:pPr>
            <a:r>
              <a:rPr lang="en-US" sz="1800">
                <a:solidFill>
                  <a:schemeClr val="dk1"/>
                </a:solidFill>
              </a:rPr>
              <a:t>The Graduate School has access to all bins.</a:t>
            </a:r>
            <a:endParaRPr sz="1800">
              <a:solidFill>
                <a:schemeClr val="dk1"/>
              </a:solidFill>
            </a:endParaRPr>
          </a:p>
          <a:p>
            <a:pPr marL="0" indent="0">
              <a:spcBef>
                <a:spcPts val="0"/>
              </a:spcBef>
              <a:buSzPts val="1800"/>
              <a:buNone/>
            </a:pPr>
            <a:endParaRPr lang="en-US" sz="1800">
              <a:solidFill>
                <a:schemeClr val="dk1"/>
              </a:solidFill>
            </a:endParaRPr>
          </a:p>
          <a:p>
            <a:pPr marL="304800" indent="-304800">
              <a:spcBef>
                <a:spcPts val="0"/>
              </a:spcBef>
              <a:buSzPts val="1800"/>
            </a:pPr>
            <a:r>
              <a:rPr lang="en-US" sz="1800">
                <a:solidFill>
                  <a:schemeClr val="dk1"/>
                </a:solidFill>
              </a:rPr>
              <a:t>Program Administrators: </a:t>
            </a:r>
          </a:p>
          <a:p>
            <a:pPr marL="305435" indent="0">
              <a:spcBef>
                <a:spcPts val="0"/>
              </a:spcBef>
              <a:buNone/>
            </a:pPr>
            <a:endParaRPr lang="en-US" sz="1800">
              <a:solidFill>
                <a:schemeClr val="dk1"/>
              </a:solidFill>
            </a:endParaRPr>
          </a:p>
          <a:p>
            <a:pPr marL="305435" lvl="0" indent="-305435" algn="l" rtl="0">
              <a:spcBef>
                <a:spcPts val="0"/>
              </a:spcBef>
              <a:spcAft>
                <a:spcPts val="0"/>
              </a:spcAft>
              <a:buSzPts val="1800"/>
              <a:buChar char="◼"/>
            </a:pPr>
            <a:r>
              <a:rPr lang="en-US" sz="1800">
                <a:solidFill>
                  <a:schemeClr val="dk1"/>
                </a:solidFill>
              </a:rPr>
              <a:t>Faculty &amp; Reviewers:</a:t>
            </a: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p>
        </p:txBody>
      </p:sp>
      <p:sp>
        <p:nvSpPr>
          <p:cNvPr id="368" name="Google Shape;368;p42" descr="This purple circle notes within the screenshot on this slide which bins are reviewable by program administrators. The bins are Program Audit, Program Reivew 1, Interview, Program Review 2, Program Decision, and GPA Justification. "/>
          <p:cNvSpPr/>
          <p:nvPr/>
        </p:nvSpPr>
        <p:spPr>
          <a:xfrm>
            <a:off x="3512883" y="3627723"/>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2" descr="This purple circle within the screenshot indicates that the Program Audit bin is accessible to program administrators."/>
          <p:cNvSpPr/>
          <p:nvPr/>
        </p:nvSpPr>
        <p:spPr>
          <a:xfrm>
            <a:off x="7362100" y="2868225"/>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2" descr="This purple circle within the screenshot indicates that the Program Review 1 bin is accessible to program administrators."/>
          <p:cNvSpPr/>
          <p:nvPr/>
        </p:nvSpPr>
        <p:spPr>
          <a:xfrm>
            <a:off x="8410125" y="2070925"/>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descr="This purple circle within the screenshot indicates that the Interview bin is accessible to program administrators."/>
          <p:cNvSpPr/>
          <p:nvPr/>
        </p:nvSpPr>
        <p:spPr>
          <a:xfrm>
            <a:off x="8410125" y="2868213"/>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descr="This purple circle within the screenshot indicates that the Program Review 2 bin is accessible to program administrators."/>
          <p:cNvSpPr/>
          <p:nvPr/>
        </p:nvSpPr>
        <p:spPr>
          <a:xfrm>
            <a:off x="8410125" y="3631600"/>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descr="This purple circle within the screenshot indicates that the Program Decision bin is accessible to program administrators."/>
          <p:cNvSpPr/>
          <p:nvPr/>
        </p:nvSpPr>
        <p:spPr>
          <a:xfrm>
            <a:off x="9449007" y="2070925"/>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descr="This purple circle within the screenshot indicates that the GPA Justification bin is accessible to program administrators."/>
          <p:cNvSpPr/>
          <p:nvPr/>
        </p:nvSpPr>
        <p:spPr>
          <a:xfrm>
            <a:off x="9437550" y="3631588"/>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descr="This green square notes within the screenshot on this slide which bins are reviewable by faculty and reviewers. The bins are  Program Reivew 1, Interview, and Program Review 2."/>
          <p:cNvSpPr/>
          <p:nvPr/>
        </p:nvSpPr>
        <p:spPr>
          <a:xfrm>
            <a:off x="3183669" y="4223854"/>
            <a:ext cx="138300" cy="138300"/>
          </a:xfrm>
          <a:prstGeom prst="rect">
            <a:avLst/>
          </a:prstGeom>
          <a:solidFill>
            <a:srgbClr val="38761D"/>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descr="This green square within the screenshot indicates that the Program Review 1 bin is accessible to faculty and reviewers."/>
          <p:cNvSpPr/>
          <p:nvPr/>
        </p:nvSpPr>
        <p:spPr>
          <a:xfrm>
            <a:off x="8565775" y="2070925"/>
            <a:ext cx="138300" cy="138300"/>
          </a:xfrm>
          <a:prstGeom prst="rect">
            <a:avLst/>
          </a:prstGeom>
          <a:solidFill>
            <a:srgbClr val="38761D"/>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descr="This green square within the screenshot indicates that the Interview bin is accessible to faculty and reviewers."/>
          <p:cNvSpPr/>
          <p:nvPr/>
        </p:nvSpPr>
        <p:spPr>
          <a:xfrm>
            <a:off x="8565775" y="2868213"/>
            <a:ext cx="138300" cy="138300"/>
          </a:xfrm>
          <a:prstGeom prst="rect">
            <a:avLst/>
          </a:prstGeom>
          <a:solidFill>
            <a:srgbClr val="38761D"/>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descr="This green square within the screenshot indicates that the Program Review 2 bin is accessible to faculty and reviewers."/>
          <p:cNvSpPr/>
          <p:nvPr/>
        </p:nvSpPr>
        <p:spPr>
          <a:xfrm>
            <a:off x="8565775" y="3631600"/>
            <a:ext cx="138300" cy="138300"/>
          </a:xfrm>
          <a:prstGeom prst="rect">
            <a:avLst/>
          </a:prstGeom>
          <a:solidFill>
            <a:srgbClr val="38761D"/>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C6AAB682-1B51-6375-76E5-034640B424DE}"/>
              </a:ext>
              <a:ext uri="{C183D7F6-B498-43B3-948B-1728B52AA6E4}">
                <adec:decorative xmlns:adec="http://schemas.microsoft.com/office/drawing/2017/decorative" val="1"/>
              </a:ext>
            </a:extLst>
          </p:cNvPr>
          <p:cNvSpPr txBox="1"/>
          <p:nvPr/>
        </p:nvSpPr>
        <p:spPr>
          <a:xfrm>
            <a:off x="11515725" y="6429375"/>
            <a:ext cx="5524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KO​</a:t>
            </a:r>
          </a:p>
        </p:txBody>
      </p:sp>
      <p:sp>
        <p:nvSpPr>
          <p:cNvPr id="3" name="Google Shape;374;p42" descr="This purple circle within the screenshot indicates that the Closed bin is accessible to program administrators.">
            <a:extLst>
              <a:ext uri="{FF2B5EF4-FFF2-40B4-BE49-F238E27FC236}">
                <a16:creationId xmlns:a16="http://schemas.microsoft.com/office/drawing/2014/main" id="{62EAC4FA-C498-C5F3-24D9-586C710489A1}"/>
              </a:ext>
            </a:extLst>
          </p:cNvPr>
          <p:cNvSpPr/>
          <p:nvPr/>
        </p:nvSpPr>
        <p:spPr>
          <a:xfrm>
            <a:off x="10453549" y="5917588"/>
            <a:ext cx="138300" cy="138300"/>
          </a:xfrm>
          <a:prstGeom prst="ellipse">
            <a:avLst/>
          </a:prstGeom>
          <a:solidFill>
            <a:srgbClr val="9900FF"/>
          </a:solidFill>
          <a:ln w="9525" cap="flat" cmpd="sng">
            <a:solidFill>
              <a:srgbClr val="2F589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76;p42" descr="This green square within the screenshot indicates that the Closed bin is accessible to faculty and reviewers.">
            <a:extLst>
              <a:ext uri="{FF2B5EF4-FFF2-40B4-BE49-F238E27FC236}">
                <a16:creationId xmlns:a16="http://schemas.microsoft.com/office/drawing/2014/main" id="{3071064E-B49E-3134-61F7-FA7CD9BD86C3}"/>
              </a:ext>
            </a:extLst>
          </p:cNvPr>
          <p:cNvSpPr/>
          <p:nvPr/>
        </p:nvSpPr>
        <p:spPr>
          <a:xfrm>
            <a:off x="10595025" y="5920211"/>
            <a:ext cx="138300" cy="138300"/>
          </a:xfrm>
          <a:prstGeom prst="rect">
            <a:avLst/>
          </a:prstGeom>
          <a:solidFill>
            <a:srgbClr val="38761D"/>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3"/>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How to Use The Reader Bins</a:t>
            </a:r>
            <a:endParaRPr/>
          </a:p>
        </p:txBody>
      </p:sp>
      <p:sp>
        <p:nvSpPr>
          <p:cNvPr id="386" name="Google Shape;386;p43"/>
          <p:cNvSpPr txBox="1">
            <a:spLocks noGrp="1"/>
          </p:cNvSpPr>
          <p:nvPr>
            <p:ph type="body" idx="1"/>
          </p:nvPr>
        </p:nvSpPr>
        <p:spPr>
          <a:xfrm>
            <a:off x="510042" y="1890739"/>
            <a:ext cx="11029500" cy="3634500"/>
          </a:xfrm>
          <a:prstGeom prst="rect">
            <a:avLst/>
          </a:prstGeom>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SzPts val="1800"/>
              <a:buChar char="◼"/>
            </a:pPr>
            <a:r>
              <a:rPr lang="en-US" sz="1800">
                <a:solidFill>
                  <a:schemeClr val="dk1"/>
                </a:solidFill>
              </a:rPr>
              <a:t>The Reader is for reading and taking action on applications.</a:t>
            </a:r>
            <a:endParaRPr sz="1800">
              <a:solidFill>
                <a:schemeClr val="dk1"/>
              </a:solidFill>
            </a:endParaRPr>
          </a:p>
          <a:p>
            <a:pPr marL="457200" marR="0" lvl="0" indent="0" algn="l" rtl="0">
              <a:lnSpc>
                <a:spcPct val="100000"/>
              </a:lnSpc>
              <a:spcBef>
                <a:spcPts val="0"/>
              </a:spcBef>
              <a:spcAft>
                <a:spcPts val="0"/>
              </a:spcAft>
              <a:buNone/>
            </a:pPr>
            <a:endParaRPr sz="1800">
              <a:solidFill>
                <a:schemeClr val="dk1"/>
              </a:solidFill>
            </a:endParaRPr>
          </a:p>
          <a:p>
            <a:pPr marL="457200" marR="0" lvl="0" indent="-342900" algn="l" rtl="0">
              <a:lnSpc>
                <a:spcPct val="100000"/>
              </a:lnSpc>
              <a:spcBef>
                <a:spcPts val="0"/>
              </a:spcBef>
              <a:spcAft>
                <a:spcPts val="0"/>
              </a:spcAft>
              <a:buSzPts val="1800"/>
              <a:buChar char="◼"/>
            </a:pPr>
            <a:r>
              <a:rPr lang="en-US" sz="1800">
                <a:solidFill>
                  <a:schemeClr val="dk1"/>
                </a:solidFill>
              </a:rPr>
              <a:t>Applications still exist even if you can’t see them in The Reader.</a:t>
            </a:r>
            <a:endParaRPr sz="1800">
              <a:solidFill>
                <a:schemeClr val="dk1"/>
              </a:solidFill>
            </a:endParaRPr>
          </a:p>
          <a:p>
            <a:pPr marL="457200" marR="0" lvl="0" indent="0" algn="l" rtl="0">
              <a:lnSpc>
                <a:spcPct val="100000"/>
              </a:lnSpc>
              <a:spcBef>
                <a:spcPts val="0"/>
              </a:spcBef>
              <a:spcAft>
                <a:spcPts val="0"/>
              </a:spcAft>
              <a:buNone/>
            </a:pPr>
            <a:endParaRPr sz="1800">
              <a:solidFill>
                <a:schemeClr val="dk1"/>
              </a:solidFill>
            </a:endParaRPr>
          </a:p>
          <a:p>
            <a:pPr marL="457200" marR="0" lvl="0" indent="-342900" algn="l" rtl="0">
              <a:lnSpc>
                <a:spcPct val="100000"/>
              </a:lnSpc>
              <a:spcBef>
                <a:spcPts val="0"/>
              </a:spcBef>
              <a:spcAft>
                <a:spcPts val="0"/>
              </a:spcAft>
              <a:buSzPts val="1800"/>
              <a:buChar char="◼"/>
            </a:pPr>
            <a:r>
              <a:rPr lang="en-US" sz="1800">
                <a:solidFill>
                  <a:schemeClr val="dk1"/>
                </a:solidFill>
              </a:rPr>
              <a:t>Moving an application to another Bin requires a Reader Review form.</a:t>
            </a:r>
            <a:endParaRPr sz="1800">
              <a:solidFill>
                <a:schemeClr val="dk1"/>
              </a:solidFill>
            </a:endParaRPr>
          </a:p>
          <a:p>
            <a:pPr marL="457200" marR="0" lvl="0" indent="0" algn="l" rtl="0">
              <a:lnSpc>
                <a:spcPct val="100000"/>
              </a:lnSpc>
              <a:spcBef>
                <a:spcPts val="0"/>
              </a:spcBef>
              <a:spcAft>
                <a:spcPts val="0"/>
              </a:spcAft>
              <a:buNone/>
            </a:pPr>
            <a:endParaRPr sz="1800">
              <a:solidFill>
                <a:schemeClr val="dk1"/>
              </a:solidFill>
            </a:endParaRPr>
          </a:p>
          <a:p>
            <a:pPr marL="914400" marR="0" lvl="1" indent="-333756" algn="l" rtl="0">
              <a:lnSpc>
                <a:spcPct val="100000"/>
              </a:lnSpc>
              <a:spcBef>
                <a:spcPts val="0"/>
              </a:spcBef>
              <a:spcAft>
                <a:spcPts val="0"/>
              </a:spcAft>
              <a:buClr>
                <a:srgbClr val="5271FF"/>
              </a:buClr>
              <a:buSzPts val="1656"/>
              <a:buChar char="◼"/>
            </a:pPr>
            <a:r>
              <a:rPr lang="en-US" sz="1800">
                <a:solidFill>
                  <a:schemeClr val="dk1"/>
                </a:solidFill>
              </a:rPr>
              <a:t>Do not use Edit Bin/Queue to move applications to another bin.</a:t>
            </a:r>
            <a:endParaRPr sz="1800"/>
          </a:p>
          <a:p>
            <a:pPr marL="0" marR="0" lvl="0" indent="0" algn="l" rtl="0">
              <a:lnSpc>
                <a:spcPct val="110000"/>
              </a:lnSpc>
              <a:spcBef>
                <a:spcPts val="0"/>
              </a:spcBef>
              <a:spcAft>
                <a:spcPts val="0"/>
              </a:spcAft>
              <a:buNone/>
            </a:pPr>
            <a:endParaRPr sz="1800" b="1">
              <a:solidFill>
                <a:schemeClr val="dk1"/>
              </a:solidFill>
            </a:endParaRPr>
          </a:p>
        </p:txBody>
      </p:sp>
      <p:sp>
        <p:nvSpPr>
          <p:cNvPr id="2" name="TextBox 1">
            <a:extLst>
              <a:ext uri="{FF2B5EF4-FFF2-40B4-BE49-F238E27FC236}">
                <a16:creationId xmlns:a16="http://schemas.microsoft.com/office/drawing/2014/main" id="{882E4ED5-E314-44EA-1F74-14C756A3F23E}"/>
              </a:ext>
              <a:ext uri="{C183D7F6-B498-43B3-948B-1728B52AA6E4}">
                <adec:decorative xmlns:adec="http://schemas.microsoft.com/office/drawing/2017/decorative" val="1"/>
              </a:ext>
            </a:extLst>
          </p:cNvPr>
          <p:cNvSpPr txBox="1"/>
          <p:nvPr/>
        </p:nvSpPr>
        <p:spPr>
          <a:xfrm>
            <a:off x="11220450" y="6381750"/>
            <a:ext cx="5429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KO​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4"/>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Bin Descriptions</a:t>
            </a:r>
            <a:endParaRPr/>
          </a:p>
        </p:txBody>
      </p:sp>
      <p:sp>
        <p:nvSpPr>
          <p:cNvPr id="5" name="Google Shape;386;p43">
            <a:extLst>
              <a:ext uri="{FF2B5EF4-FFF2-40B4-BE49-F238E27FC236}">
                <a16:creationId xmlns:a16="http://schemas.microsoft.com/office/drawing/2014/main" id="{DB7EC33F-F727-3AB7-CEA9-586BCB0C248E}"/>
              </a:ext>
            </a:extLst>
          </p:cNvPr>
          <p:cNvSpPr txBox="1">
            <a:spLocks noGrp="1"/>
          </p:cNvSpPr>
          <p:nvPr/>
        </p:nvSpPr>
        <p:spPr>
          <a:xfrm>
            <a:off x="510042" y="2340123"/>
            <a:ext cx="3429039" cy="195419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10000"/>
              </a:lnSpc>
              <a:spcBef>
                <a:spcPts val="360"/>
              </a:spcBef>
              <a:spcAft>
                <a:spcPts val="0"/>
              </a:spcAft>
              <a:buClr>
                <a:schemeClr val="accent1"/>
              </a:buClr>
              <a:buSzPts val="1656"/>
              <a:buFont typeface="Noto Sans Symbols"/>
              <a:buChar char="◼"/>
              <a:defRPr sz="1700" b="0" i="0" u="none" strike="noStrike" cap="none">
                <a:solidFill>
                  <a:srgbClr val="3F3F3F"/>
                </a:solidFill>
                <a:latin typeface="Arial"/>
                <a:ea typeface="Arial"/>
                <a:cs typeface="Arial"/>
                <a:sym typeface="Arial"/>
              </a:defRPr>
            </a:lvl1pPr>
            <a:lvl2pPr marL="914400" marR="0" lvl="1" indent="-333756" algn="l" rtl="0">
              <a:lnSpc>
                <a:spcPct val="100000"/>
              </a:lnSpc>
              <a:spcBef>
                <a:spcPts val="600"/>
              </a:spcBef>
              <a:spcAft>
                <a:spcPts val="0"/>
              </a:spcAft>
              <a:buClr>
                <a:schemeClr val="accent1"/>
              </a:buClr>
              <a:buSzPts val="1656"/>
              <a:buFont typeface="Noto Sans Symbols"/>
              <a:buChar char="◼"/>
              <a:defRPr sz="1400" b="0" i="0" u="none" strike="noStrike" cap="none">
                <a:solidFill>
                  <a:srgbClr val="3F3F3F"/>
                </a:solidFill>
                <a:latin typeface="Arial"/>
                <a:ea typeface="Arial"/>
                <a:cs typeface="Arial"/>
                <a:sym typeface="Arial"/>
              </a:defRPr>
            </a:lvl2pPr>
            <a:lvl3pPr marL="1371600" marR="0" lvl="2" indent="-333756" algn="l" rtl="0">
              <a:lnSpc>
                <a:spcPct val="100000"/>
              </a:lnSpc>
              <a:spcBef>
                <a:spcPts val="600"/>
              </a:spcBef>
              <a:spcAft>
                <a:spcPts val="0"/>
              </a:spcAft>
              <a:buClr>
                <a:schemeClr val="accent1"/>
              </a:buClr>
              <a:buSzPts val="1656"/>
              <a:buFont typeface="Noto Sans Symbols"/>
              <a:buChar char="◼"/>
              <a:defRPr sz="1300" b="0" i="0" u="none" strike="noStrike" cap="none">
                <a:solidFill>
                  <a:srgbClr val="3F3F3F"/>
                </a:solidFill>
                <a:latin typeface="Arial"/>
                <a:ea typeface="Arial"/>
                <a:cs typeface="Arial"/>
                <a:sym typeface="Arial"/>
              </a:defRPr>
            </a:lvl3pPr>
            <a:lvl4pPr marL="1828800" marR="0" lvl="3"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4pPr>
            <a:lvl5pPr marL="2286000" marR="0" lvl="4" indent="-333756" algn="l" rtl="0">
              <a:lnSpc>
                <a:spcPct val="100000"/>
              </a:lnSpc>
              <a:spcBef>
                <a:spcPts val="600"/>
              </a:spcBef>
              <a:spcAft>
                <a:spcPts val="0"/>
              </a:spcAft>
              <a:buClr>
                <a:schemeClr val="accent1"/>
              </a:buClr>
              <a:buSzPts val="1656"/>
              <a:buFont typeface="Noto Sans Symbols"/>
              <a:buChar char="◼"/>
              <a:defRPr sz="1100" b="0" i="0" u="none" strike="noStrike" cap="none">
                <a:solidFill>
                  <a:srgbClr val="3F3F3F"/>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Arial"/>
                <a:ea typeface="Arial"/>
                <a:cs typeface="Arial"/>
                <a:sym typeface="Arial"/>
              </a:defRPr>
            </a:lvl9pPr>
          </a:lstStyle>
          <a:p>
            <a:pPr indent="-342900">
              <a:lnSpc>
                <a:spcPct val="100000"/>
              </a:lnSpc>
              <a:spcBef>
                <a:spcPts val="0"/>
              </a:spcBef>
              <a:buSzPts val="1800"/>
            </a:pPr>
            <a:r>
              <a:rPr lang="en-US" sz="1800">
                <a:solidFill>
                  <a:schemeClr val="dk1"/>
                </a:solidFill>
              </a:rPr>
              <a:t>Hover your cursor over a bin to read the description of that bin</a:t>
            </a:r>
          </a:p>
          <a:p>
            <a:pPr marL="0" marR="0" lvl="0" indent="0" algn="l" rtl="0">
              <a:spcBef>
                <a:spcPts val="0"/>
              </a:spcBef>
              <a:spcAft>
                <a:spcPts val="0"/>
              </a:spcAft>
              <a:buNone/>
            </a:pPr>
            <a:endParaRPr sz="1800" b="1">
              <a:solidFill>
                <a:schemeClr val="dk1"/>
              </a:solidFill>
            </a:endParaRPr>
          </a:p>
        </p:txBody>
      </p:sp>
      <p:pic>
        <p:nvPicPr>
          <p:cNvPr id="395" name="Google Shape;395;p44" descr="Screenshot of Slate's Reader bins that illustrates information buttons that can be hovered over within the Slate Reader to read the purpose of that bin"/>
          <p:cNvPicPr preferRelativeResize="0"/>
          <p:nvPr/>
        </p:nvPicPr>
        <p:blipFill>
          <a:blip r:embed="rId3">
            <a:alphaModFix/>
          </a:blip>
          <a:stretch>
            <a:fillRect/>
          </a:stretch>
        </p:blipFill>
        <p:spPr>
          <a:xfrm>
            <a:off x="4038951" y="2340875"/>
            <a:ext cx="7571751" cy="3665000"/>
          </a:xfrm>
          <a:prstGeom prst="rect">
            <a:avLst/>
          </a:prstGeom>
          <a:noFill/>
          <a:ln w="9525" cap="flat" cmpd="sng">
            <a:solidFill>
              <a:srgbClr val="2F5897"/>
            </a:solidFill>
            <a:prstDash val="solid"/>
            <a:round/>
            <a:headEnd type="none" w="sm" len="sm"/>
            <a:tailEnd type="none" w="sm" len="sm"/>
          </a:ln>
        </p:spPr>
      </p:pic>
      <p:sp>
        <p:nvSpPr>
          <p:cNvPr id="2" name="TextBox 1">
            <a:extLst>
              <a:ext uri="{FF2B5EF4-FFF2-40B4-BE49-F238E27FC236}">
                <a16:creationId xmlns:a16="http://schemas.microsoft.com/office/drawing/2014/main" id="{53ACEF6A-118B-A962-4B9F-FE987CC118DD}"/>
              </a:ext>
              <a:ext uri="{C183D7F6-B498-43B3-948B-1728B52AA6E4}">
                <adec:decorative xmlns:adec="http://schemas.microsoft.com/office/drawing/2017/decorative" val="1"/>
              </a:ext>
            </a:extLst>
          </p:cNvPr>
          <p:cNvSpPr txBox="1"/>
          <p:nvPr/>
        </p:nvSpPr>
        <p:spPr>
          <a:xfrm>
            <a:off x="10943166" y="6265332"/>
            <a:ext cx="6138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KO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a:spLocks noGrp="1"/>
          </p:cNvSpPr>
          <p:nvPr>
            <p:ph type="title"/>
          </p:nvPr>
        </p:nvSpPr>
        <p:spPr>
          <a:xfrm>
            <a:off x="581193" y="2393950"/>
            <a:ext cx="11029615" cy="214746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Graduate vs. Program Requirements</a:t>
            </a:r>
            <a:endParaRPr sz="3200"/>
          </a:p>
        </p:txBody>
      </p:sp>
      <p:sp>
        <p:nvSpPr>
          <p:cNvPr id="333" name="Google Shape;333;p38" descr="The text box left blank intentionally."/>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5F13EB58-6ADD-DE4C-502D-1F0DEA2591F8}"/>
              </a:ext>
              <a:ext uri="{C183D7F6-B498-43B3-948B-1728B52AA6E4}">
                <adec:decorative xmlns:adec="http://schemas.microsoft.com/office/drawing/2017/decorative" val="1"/>
              </a:ext>
            </a:extLst>
          </p:cNvPr>
          <p:cNvSpPr txBox="1"/>
          <p:nvPr/>
        </p:nvSpPr>
        <p:spPr>
          <a:xfrm>
            <a:off x="11232806" y="6507891"/>
            <a:ext cx="773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2800"/>
              <a:buFont typeface="Arial Black"/>
              <a:buNone/>
            </a:pPr>
            <a:r>
              <a:rPr lang="en-US"/>
              <a:t>Application Requirements</a:t>
            </a:r>
            <a:endParaRPr/>
          </a:p>
        </p:txBody>
      </p:sp>
      <p:sp>
        <p:nvSpPr>
          <p:cNvPr id="341" name="Google Shape;341;p39"/>
          <p:cNvSpPr txBox="1">
            <a:spLocks noGrp="1"/>
          </p:cNvSpPr>
          <p:nvPr>
            <p:ph type="body" idx="1"/>
          </p:nvPr>
        </p:nvSpPr>
        <p:spPr>
          <a:xfrm>
            <a:off x="620666" y="1629016"/>
            <a:ext cx="5194800" cy="55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600"/>
              </a:spcAft>
              <a:buClr>
                <a:schemeClr val="dk1"/>
              </a:buClr>
              <a:buSzPts val="1100"/>
              <a:buFont typeface="Arial"/>
              <a:buNone/>
            </a:pPr>
            <a:r>
              <a:rPr lang="en-US" b="1" u="sng"/>
              <a:t>Graduate School Requirements</a:t>
            </a:r>
            <a:endParaRPr sz="1800" b="1" u="sng"/>
          </a:p>
        </p:txBody>
      </p:sp>
      <p:sp>
        <p:nvSpPr>
          <p:cNvPr id="342" name="Google Shape;342;p39"/>
          <p:cNvSpPr txBox="1">
            <a:spLocks noGrp="1"/>
          </p:cNvSpPr>
          <p:nvPr>
            <p:ph type="body" idx="2"/>
          </p:nvPr>
        </p:nvSpPr>
        <p:spPr>
          <a:xfrm>
            <a:off x="620669" y="2186727"/>
            <a:ext cx="5194800" cy="29349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b="1">
                <a:solidFill>
                  <a:srgbClr val="4966E5"/>
                </a:solidFill>
              </a:rPr>
              <a:t>Transcripts.</a:t>
            </a:r>
            <a:r>
              <a:rPr lang="en-US" sz="1800" b="1"/>
              <a:t> </a:t>
            </a:r>
            <a:r>
              <a:rPr lang="en-US" sz="1800">
                <a:solidFill>
                  <a:schemeClr val="dk1"/>
                </a:solidFill>
              </a:rPr>
              <a:t>With proof of degree conferral</a:t>
            </a:r>
            <a:endParaRPr sz="1800">
              <a:solidFill>
                <a:schemeClr val="dk1"/>
              </a:solidFill>
            </a:endParaRPr>
          </a:p>
          <a:p>
            <a:pPr marL="457200" lvl="0" indent="-342900" algn="l" rtl="0">
              <a:spcBef>
                <a:spcPts val="0"/>
              </a:spcBef>
              <a:spcAft>
                <a:spcPts val="0"/>
              </a:spcAft>
              <a:buSzPts val="1800"/>
              <a:buChar char="◼"/>
            </a:pPr>
            <a:r>
              <a:rPr lang="en-US" sz="1800" b="1">
                <a:solidFill>
                  <a:srgbClr val="4966E5"/>
                </a:solidFill>
              </a:rPr>
              <a:t>Degree </a:t>
            </a:r>
            <a:r>
              <a:rPr lang="en-US" sz="1800">
                <a:solidFill>
                  <a:schemeClr val="dk1"/>
                </a:solidFill>
              </a:rPr>
              <a:t>equivalent to a US 4-year bachelor’s degree</a:t>
            </a:r>
            <a:endParaRPr sz="1800" b="1">
              <a:solidFill>
                <a:schemeClr val="dk1"/>
              </a:solidFill>
            </a:endParaRPr>
          </a:p>
          <a:p>
            <a:pPr marL="457200" lvl="0" indent="-342900" algn="l" rtl="0">
              <a:spcBef>
                <a:spcPts val="0"/>
              </a:spcBef>
              <a:spcAft>
                <a:spcPts val="0"/>
              </a:spcAft>
              <a:buSzPts val="1800"/>
              <a:buChar char="◼"/>
            </a:pPr>
            <a:r>
              <a:rPr lang="en-US" sz="1800" b="1">
                <a:solidFill>
                  <a:srgbClr val="4966E5"/>
                </a:solidFill>
              </a:rPr>
              <a:t>GPA Requirements</a:t>
            </a:r>
            <a:r>
              <a:rPr lang="en-US" sz="1800">
                <a:solidFill>
                  <a:srgbClr val="4966E5"/>
                </a:solidFill>
              </a:rPr>
              <a:t> </a:t>
            </a:r>
            <a:endParaRPr sz="1800" b="1">
              <a:solidFill>
                <a:srgbClr val="4966E5"/>
              </a:solidFill>
            </a:endParaRPr>
          </a:p>
          <a:p>
            <a:pPr marL="457200" lvl="0" indent="-342900" algn="l" rtl="0">
              <a:spcBef>
                <a:spcPts val="0"/>
              </a:spcBef>
              <a:spcAft>
                <a:spcPts val="0"/>
              </a:spcAft>
              <a:buSzPts val="1800"/>
              <a:buChar char="◼"/>
            </a:pPr>
            <a:r>
              <a:rPr lang="en-US" sz="1800" b="1">
                <a:solidFill>
                  <a:srgbClr val="4966E5"/>
                </a:solidFill>
              </a:rPr>
              <a:t>Test of English Proficiency</a:t>
            </a:r>
            <a:r>
              <a:rPr lang="en-US" sz="1800">
                <a:solidFill>
                  <a:srgbClr val="4966E5"/>
                </a:solidFill>
              </a:rPr>
              <a:t> </a:t>
            </a:r>
            <a:endParaRPr sz="1800">
              <a:solidFill>
                <a:schemeClr val="dk1"/>
              </a:solidFill>
            </a:endParaRPr>
          </a:p>
          <a:p>
            <a:pPr lvl="1" indent="-342900">
              <a:spcBef>
                <a:spcPts val="0"/>
              </a:spcBef>
              <a:buClr>
                <a:srgbClr val="5271FF"/>
              </a:buClr>
              <a:buSzPts val="1800"/>
            </a:pPr>
            <a:r>
              <a:rPr lang="en-US" sz="1800">
                <a:solidFill>
                  <a:schemeClr val="dk1"/>
                </a:solidFill>
              </a:rPr>
              <a:t>TOEFL, IELTS, PTE, Duolingo: no more than 2 years old from the test date</a:t>
            </a:r>
            <a:endParaRPr sz="1800">
              <a:solidFill>
                <a:schemeClr val="dk1"/>
              </a:solidFill>
            </a:endParaRPr>
          </a:p>
          <a:p>
            <a:pPr marL="914400" lvl="1" indent="-342900" algn="l" rtl="0">
              <a:spcBef>
                <a:spcPts val="0"/>
              </a:spcBef>
              <a:spcAft>
                <a:spcPts val="0"/>
              </a:spcAft>
              <a:buClr>
                <a:srgbClr val="5271FF"/>
              </a:buClr>
              <a:buSzPts val="1800"/>
              <a:buChar char="◼"/>
            </a:pPr>
            <a:r>
              <a:rPr lang="en-US" sz="1800">
                <a:solidFill>
                  <a:schemeClr val="dk1"/>
                </a:solidFill>
              </a:rPr>
              <a:t>Qualify for </a:t>
            </a:r>
            <a:r>
              <a:rPr lang="en-US" sz="1800" u="sng">
                <a:solidFill>
                  <a:schemeClr val="hlink"/>
                </a:solidFill>
                <a:hlinkClick r:id="rId3">
                  <a:extLst>
                    <a:ext uri="{A12FA001-AC4F-418D-AE19-62706E023703}">
                      <ahyp:hlinkClr xmlns:ahyp="http://schemas.microsoft.com/office/drawing/2018/hyperlinkcolor" val="tx"/>
                    </a:ext>
                  </a:extLst>
                </a:hlinkClick>
              </a:rPr>
              <a:t>Waiver</a:t>
            </a:r>
            <a:endParaRPr sz="1800">
              <a:solidFill>
                <a:schemeClr val="hlink"/>
              </a:solidFill>
            </a:endParaRPr>
          </a:p>
          <a:p>
            <a:pPr marL="457200" lvl="0" indent="0" algn="l" rtl="0">
              <a:spcBef>
                <a:spcPts val="0"/>
              </a:spcBef>
              <a:spcAft>
                <a:spcPts val="0"/>
              </a:spcAft>
              <a:buNone/>
            </a:pPr>
            <a:endParaRPr sz="1800">
              <a:solidFill>
                <a:schemeClr val="dk1"/>
              </a:solidFill>
            </a:endParaRPr>
          </a:p>
          <a:p>
            <a:pPr marL="457200" lvl="0" indent="0" algn="l" rtl="0">
              <a:spcBef>
                <a:spcPts val="0"/>
              </a:spcBef>
              <a:spcAft>
                <a:spcPts val="0"/>
              </a:spcAft>
              <a:buNone/>
            </a:pPr>
            <a:endParaRPr sz="1800">
              <a:solidFill>
                <a:srgbClr val="FF0000"/>
              </a:solidFill>
            </a:endParaRPr>
          </a:p>
          <a:p>
            <a:pPr marL="457200" lvl="0" indent="0" algn="l" rtl="0">
              <a:spcBef>
                <a:spcPts val="0"/>
              </a:spcBef>
              <a:spcAft>
                <a:spcPts val="0"/>
              </a:spcAft>
              <a:buNone/>
            </a:pPr>
            <a:endParaRPr sz="1800">
              <a:solidFill>
                <a:srgbClr val="FF0000"/>
              </a:solidFill>
            </a:endParaRPr>
          </a:p>
        </p:txBody>
      </p:sp>
      <p:sp>
        <p:nvSpPr>
          <p:cNvPr id="343" name="Google Shape;343;p39"/>
          <p:cNvSpPr txBox="1">
            <a:spLocks noGrp="1"/>
          </p:cNvSpPr>
          <p:nvPr>
            <p:ph type="body" idx="3"/>
          </p:nvPr>
        </p:nvSpPr>
        <p:spPr>
          <a:xfrm>
            <a:off x="5811550" y="1631125"/>
            <a:ext cx="5763600" cy="553500"/>
          </a:xfrm>
          <a:prstGeom prst="rect">
            <a:avLst/>
          </a:prstGeom>
        </p:spPr>
        <p:txBody>
          <a:bodyPr spcFirstLastPara="1" wrap="square" lIns="91425" tIns="45700" rIns="91425" bIns="45700" anchor="ctr" anchorCtr="0">
            <a:noAutofit/>
          </a:bodyPr>
          <a:lstStyle/>
          <a:p>
            <a:pPr marL="0" lvl="0" indent="0" algn="l" rtl="0">
              <a:spcBef>
                <a:spcPts val="400"/>
              </a:spcBef>
              <a:spcAft>
                <a:spcPts val="600"/>
              </a:spcAft>
              <a:buNone/>
            </a:pPr>
            <a:r>
              <a:rPr lang="en-US" b="1" u="sng"/>
              <a:t>Program Requirements (Common Examples)</a:t>
            </a:r>
            <a:endParaRPr b="1" u="sng"/>
          </a:p>
        </p:txBody>
      </p:sp>
      <p:sp>
        <p:nvSpPr>
          <p:cNvPr id="344" name="Google Shape;344;p39"/>
          <p:cNvSpPr txBox="1">
            <a:spLocks noGrp="1"/>
          </p:cNvSpPr>
          <p:nvPr>
            <p:ph type="body" idx="4"/>
          </p:nvPr>
        </p:nvSpPr>
        <p:spPr>
          <a:xfrm>
            <a:off x="5776000" y="2186725"/>
            <a:ext cx="5834700" cy="33195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sz="1800" b="1">
                <a:solidFill>
                  <a:srgbClr val="4966E5"/>
                </a:solidFill>
              </a:rPr>
              <a:t>Letters of Recommendation</a:t>
            </a:r>
            <a:r>
              <a:rPr lang="en-US" sz="1800" b="1"/>
              <a:t> </a:t>
            </a:r>
            <a:r>
              <a:rPr lang="en-US" sz="1800">
                <a:solidFill>
                  <a:schemeClr val="dk1"/>
                </a:solidFill>
              </a:rPr>
              <a:t>(0-3)</a:t>
            </a:r>
            <a:endParaRPr sz="1800">
              <a:solidFill>
                <a:schemeClr val="dk1"/>
              </a:solidFill>
            </a:endParaRPr>
          </a:p>
          <a:p>
            <a:pPr marL="457200" lvl="0" indent="-342900" algn="l" rtl="0">
              <a:spcBef>
                <a:spcPts val="0"/>
              </a:spcBef>
              <a:spcAft>
                <a:spcPts val="0"/>
              </a:spcAft>
              <a:buSzPts val="1800"/>
              <a:buChar char="◼"/>
            </a:pPr>
            <a:r>
              <a:rPr lang="en-US" sz="1800" b="1">
                <a:solidFill>
                  <a:srgbClr val="4966E5"/>
                </a:solidFill>
              </a:rPr>
              <a:t>Test Scores </a:t>
            </a:r>
            <a:endParaRPr sz="1800">
              <a:solidFill>
                <a:schemeClr val="dk1"/>
              </a:solidFill>
            </a:endParaRPr>
          </a:p>
          <a:p>
            <a:pPr marL="914400" lvl="1" indent="-342900" algn="l" rtl="0">
              <a:spcBef>
                <a:spcPts val="0"/>
              </a:spcBef>
              <a:spcAft>
                <a:spcPts val="0"/>
              </a:spcAft>
              <a:buClr>
                <a:srgbClr val="5271FF"/>
              </a:buClr>
              <a:buSzPts val="1800"/>
              <a:buChar char="◼"/>
            </a:pPr>
            <a:r>
              <a:rPr lang="en-US" sz="1800">
                <a:solidFill>
                  <a:schemeClr val="dk1"/>
                </a:solidFill>
              </a:rPr>
              <a:t>GMAT</a:t>
            </a:r>
            <a:endParaRPr sz="1800">
              <a:solidFill>
                <a:schemeClr val="dk1"/>
              </a:solidFill>
            </a:endParaRPr>
          </a:p>
          <a:p>
            <a:pPr marL="914400" lvl="1" indent="-342900" algn="l" rtl="0">
              <a:spcBef>
                <a:spcPts val="0"/>
              </a:spcBef>
              <a:spcAft>
                <a:spcPts val="0"/>
              </a:spcAft>
              <a:buClr>
                <a:srgbClr val="5271FF"/>
              </a:buClr>
              <a:buSzPts val="1800"/>
              <a:buChar char="◼"/>
            </a:pPr>
            <a:r>
              <a:rPr lang="en-US" sz="1800">
                <a:solidFill>
                  <a:schemeClr val="dk1"/>
                </a:solidFill>
              </a:rPr>
              <a:t>GRE</a:t>
            </a:r>
            <a:endParaRPr sz="1800" b="1"/>
          </a:p>
          <a:p>
            <a:pPr marL="457200" lvl="0" indent="-342900" algn="l" rtl="0">
              <a:spcBef>
                <a:spcPts val="0"/>
              </a:spcBef>
              <a:spcAft>
                <a:spcPts val="0"/>
              </a:spcAft>
              <a:buSzPts val="1800"/>
              <a:buChar char="◼"/>
            </a:pPr>
            <a:r>
              <a:rPr lang="en-US" sz="1800" b="1">
                <a:solidFill>
                  <a:srgbClr val="4966E5"/>
                </a:solidFill>
              </a:rPr>
              <a:t>Essays</a:t>
            </a:r>
            <a:r>
              <a:rPr lang="en-US" sz="1800">
                <a:solidFill>
                  <a:schemeClr val="dk1"/>
                </a:solidFill>
              </a:rPr>
              <a:t> </a:t>
            </a:r>
            <a:endParaRPr sz="1800">
              <a:solidFill>
                <a:schemeClr val="dk1"/>
              </a:solidFill>
            </a:endParaRPr>
          </a:p>
          <a:p>
            <a:pPr marL="914400" lvl="1" indent="-342900" algn="l" rtl="0">
              <a:lnSpc>
                <a:spcPct val="110000"/>
              </a:lnSpc>
              <a:spcBef>
                <a:spcPts val="0"/>
              </a:spcBef>
              <a:spcAft>
                <a:spcPts val="0"/>
              </a:spcAft>
              <a:buClr>
                <a:srgbClr val="5271FF"/>
              </a:buClr>
              <a:buSzPts val="1800"/>
              <a:buChar char="◼"/>
            </a:pPr>
            <a:r>
              <a:rPr lang="en-US" sz="1800">
                <a:solidFill>
                  <a:schemeClr val="dk1"/>
                </a:solidFill>
              </a:rPr>
              <a:t>Personal Statement </a:t>
            </a:r>
            <a:endParaRPr sz="1800">
              <a:solidFill>
                <a:schemeClr val="dk1"/>
              </a:solidFill>
            </a:endParaRPr>
          </a:p>
          <a:p>
            <a:pPr marL="914400" lvl="1" indent="-342900" algn="l" rtl="0">
              <a:lnSpc>
                <a:spcPct val="110000"/>
              </a:lnSpc>
              <a:spcBef>
                <a:spcPts val="0"/>
              </a:spcBef>
              <a:spcAft>
                <a:spcPts val="0"/>
              </a:spcAft>
              <a:buClr>
                <a:srgbClr val="5271FF"/>
              </a:buClr>
              <a:buSzPts val="1800"/>
              <a:buChar char="◼"/>
            </a:pPr>
            <a:r>
              <a:rPr lang="en-US" sz="1800">
                <a:solidFill>
                  <a:schemeClr val="dk1"/>
                </a:solidFill>
              </a:rPr>
              <a:t>Supplemental Essays</a:t>
            </a:r>
            <a:endParaRPr sz="1800">
              <a:solidFill>
                <a:schemeClr val="dk1"/>
              </a:solidFill>
            </a:endParaRPr>
          </a:p>
          <a:p>
            <a:pPr marL="457200" lvl="0" indent="-342900" algn="l" rtl="0">
              <a:spcBef>
                <a:spcPts val="0"/>
              </a:spcBef>
              <a:spcAft>
                <a:spcPts val="0"/>
              </a:spcAft>
              <a:buSzPts val="1800"/>
              <a:buChar char="◼"/>
            </a:pPr>
            <a:r>
              <a:rPr lang="en-US" sz="1800" b="1">
                <a:solidFill>
                  <a:srgbClr val="4966E5"/>
                </a:solidFill>
              </a:rPr>
              <a:t>Uploaded documents</a:t>
            </a:r>
            <a:endParaRPr sz="1800">
              <a:solidFill>
                <a:schemeClr val="dk1"/>
              </a:solidFill>
            </a:endParaRPr>
          </a:p>
          <a:p>
            <a:pPr marL="914400" lvl="1" indent="-342900" algn="l" rtl="0">
              <a:spcBef>
                <a:spcPts val="0"/>
              </a:spcBef>
              <a:spcAft>
                <a:spcPts val="0"/>
              </a:spcAft>
              <a:buClr>
                <a:srgbClr val="5271FF"/>
              </a:buClr>
              <a:buSzPts val="1800"/>
              <a:buChar char="◼"/>
            </a:pPr>
            <a:r>
              <a:rPr lang="en-US" sz="1800">
                <a:solidFill>
                  <a:schemeClr val="dk1"/>
                </a:solidFill>
              </a:rPr>
              <a:t>Resume/CV</a:t>
            </a:r>
            <a:endParaRPr sz="1800">
              <a:solidFill>
                <a:schemeClr val="dk1"/>
              </a:solidFill>
            </a:endParaRPr>
          </a:p>
          <a:p>
            <a:pPr marL="914400" lvl="1" indent="-342900" algn="l" rtl="0">
              <a:spcBef>
                <a:spcPts val="0"/>
              </a:spcBef>
              <a:spcAft>
                <a:spcPts val="0"/>
              </a:spcAft>
              <a:buClr>
                <a:srgbClr val="5271FF"/>
              </a:buClr>
              <a:buSzPts val="1800"/>
              <a:buChar char="◼"/>
            </a:pPr>
            <a:r>
              <a:rPr lang="en-US" sz="1800">
                <a:solidFill>
                  <a:schemeClr val="dk1"/>
                </a:solidFill>
              </a:rPr>
              <a:t>Writing/research samples</a:t>
            </a:r>
            <a:endParaRPr sz="1800">
              <a:solidFill>
                <a:schemeClr val="dk1"/>
              </a:solidFill>
            </a:endParaRPr>
          </a:p>
          <a:p>
            <a:pPr marL="914400" lvl="1" indent="-342900" algn="l" rtl="0">
              <a:spcBef>
                <a:spcPts val="0"/>
              </a:spcBef>
              <a:spcAft>
                <a:spcPts val="0"/>
              </a:spcAft>
              <a:buClr>
                <a:srgbClr val="5271FF"/>
              </a:buClr>
              <a:buSzPts val="1800"/>
              <a:buChar char="◼"/>
            </a:pPr>
            <a:r>
              <a:rPr lang="en-US" sz="1800">
                <a:solidFill>
                  <a:schemeClr val="dk1"/>
                </a:solidFill>
              </a:rPr>
              <a:t>Licensure/Certifications</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rgbClr val="FF0000"/>
              </a:solidFill>
            </a:endParaRPr>
          </a:p>
          <a:p>
            <a:pPr marL="0" lvl="0" indent="0" algn="l" rtl="0">
              <a:spcBef>
                <a:spcPts val="0"/>
              </a:spcBef>
              <a:spcAft>
                <a:spcPts val="0"/>
              </a:spcAft>
              <a:buNone/>
            </a:pPr>
            <a:endParaRPr sz="1800">
              <a:solidFill>
                <a:schemeClr val="dk1"/>
              </a:solidFill>
            </a:endParaRPr>
          </a:p>
        </p:txBody>
      </p:sp>
      <p:sp>
        <p:nvSpPr>
          <p:cNvPr id="346" name="Google Shape;346;p39"/>
          <p:cNvSpPr txBox="1"/>
          <p:nvPr/>
        </p:nvSpPr>
        <p:spPr>
          <a:xfrm>
            <a:off x="581200" y="5590500"/>
            <a:ext cx="10834500" cy="766500"/>
          </a:xfrm>
          <a:prstGeom prst="rect">
            <a:avLst/>
          </a:prstGeom>
          <a:noFill/>
          <a:ln>
            <a:noFill/>
          </a:ln>
        </p:spPr>
        <p:txBody>
          <a:bodyPr spcFirstLastPara="1" wrap="square" lIns="91425" tIns="91425" rIns="91425" bIns="91425" anchor="t" anchorCtr="0">
            <a:spAutoFit/>
          </a:bodyPr>
          <a:lstStyle/>
          <a:p>
            <a:pPr marL="0" lvl="0" indent="0" algn="ctr" rtl="0">
              <a:lnSpc>
                <a:spcPct val="110000"/>
              </a:lnSpc>
              <a:spcBef>
                <a:spcPts val="0"/>
              </a:spcBef>
              <a:spcAft>
                <a:spcPts val="0"/>
              </a:spcAft>
              <a:buNone/>
            </a:pPr>
            <a:r>
              <a:rPr lang="en-US" sz="1800">
                <a:solidFill>
                  <a:schemeClr val="dk1"/>
                </a:solidFill>
              </a:rPr>
              <a:t>NOTE: Form to request changes to program application requirements:</a:t>
            </a:r>
            <a:endParaRPr sz="1800">
              <a:solidFill>
                <a:srgbClr val="FF0000"/>
              </a:solidFill>
            </a:endParaRPr>
          </a:p>
          <a:p>
            <a:pPr marL="0" lvl="0" indent="0" algn="ctr" rtl="0">
              <a:lnSpc>
                <a:spcPct val="110000"/>
              </a:lnSpc>
              <a:spcBef>
                <a:spcPts val="0"/>
              </a:spcBef>
              <a:spcAft>
                <a:spcPts val="0"/>
              </a:spcAft>
              <a:buClr>
                <a:schemeClr val="dk1"/>
              </a:buClr>
              <a:buSzPts val="1100"/>
              <a:buFont typeface="Arial"/>
              <a:buNone/>
            </a:pPr>
            <a:r>
              <a:rPr lang="en-US" sz="1800" u="sng">
                <a:solidFill>
                  <a:schemeClr val="hlink"/>
                </a:solidFill>
                <a:hlinkClick r:id="rId4"/>
              </a:rPr>
              <a:t>https://connect.grad.uconn.edu/portal/user?tab=program_form</a:t>
            </a:r>
            <a:endParaRPr/>
          </a:p>
        </p:txBody>
      </p:sp>
      <p:sp>
        <p:nvSpPr>
          <p:cNvPr id="2" name="TextBox 1">
            <a:extLst>
              <a:ext uri="{FF2B5EF4-FFF2-40B4-BE49-F238E27FC236}">
                <a16:creationId xmlns:a16="http://schemas.microsoft.com/office/drawing/2014/main" id="{3FDE30AB-CDE1-1677-2E60-C2AFAA5E0FDE}"/>
              </a:ext>
              <a:ext uri="{C183D7F6-B498-43B3-948B-1728B52AA6E4}">
                <adec:decorative xmlns:adec="http://schemas.microsoft.com/office/drawing/2017/decorative" val="1"/>
              </a:ext>
            </a:extLst>
          </p:cNvPr>
          <p:cNvSpPr txBox="1"/>
          <p:nvPr/>
        </p:nvSpPr>
        <p:spPr>
          <a:xfrm>
            <a:off x="11210925" y="6429375"/>
            <a:ext cx="6000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0"/>
          <p:cNvSpPr txBox="1">
            <a:spLocks noGrp="1"/>
          </p:cNvSpPr>
          <p:nvPr>
            <p:ph type="title"/>
          </p:nvPr>
        </p:nvSpPr>
        <p:spPr>
          <a:xfrm>
            <a:off x="749425" y="1011126"/>
            <a:ext cx="14706000" cy="573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3F3F3F"/>
              </a:buClr>
              <a:buSzPts val="2800"/>
              <a:buFont typeface="Arial Black"/>
              <a:buNone/>
            </a:pPr>
            <a:r>
              <a:rPr lang="en-US"/>
              <a:t>GMAT/GRE Test Score Options</a:t>
            </a:r>
            <a:endParaRPr/>
          </a:p>
        </p:txBody>
      </p:sp>
      <p:sp>
        <p:nvSpPr>
          <p:cNvPr id="352" name="Google Shape;352;p40"/>
          <p:cNvSpPr txBox="1">
            <a:spLocks noGrp="1"/>
          </p:cNvSpPr>
          <p:nvPr>
            <p:ph type="body" idx="1"/>
          </p:nvPr>
        </p:nvSpPr>
        <p:spPr>
          <a:xfrm>
            <a:off x="581200" y="1770800"/>
            <a:ext cx="10973100" cy="4710300"/>
          </a:xfrm>
          <a:prstGeom prst="rect">
            <a:avLst/>
          </a:prstGeom>
          <a:noFill/>
          <a:ln>
            <a:noFill/>
          </a:ln>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Clr>
                <a:srgbClr val="5271FF"/>
              </a:buClr>
              <a:buSzPts val="1800"/>
              <a:buChar char="◼"/>
            </a:pPr>
            <a:r>
              <a:rPr lang="en-US" sz="1800">
                <a:solidFill>
                  <a:schemeClr val="dk1"/>
                </a:solidFill>
              </a:rPr>
              <a:t>For programs that require these scores, the program can choose to waive this on applicants’ checklists if waiver requirements are met. </a:t>
            </a:r>
            <a:endParaRPr sz="1800">
              <a:solidFill>
                <a:schemeClr val="dk1"/>
              </a:solidFill>
            </a:endParaRPr>
          </a:p>
          <a:p>
            <a:pPr marL="1219200" marR="0" lvl="1" indent="-419100" algn="l" rtl="0">
              <a:lnSpc>
                <a:spcPct val="115000"/>
              </a:lnSpc>
              <a:spcBef>
                <a:spcPts val="0"/>
              </a:spcBef>
              <a:spcAft>
                <a:spcPts val="0"/>
              </a:spcAft>
              <a:buClr>
                <a:srgbClr val="5271FF"/>
              </a:buClr>
              <a:buSzPts val="1800"/>
              <a:buChar char="◼"/>
            </a:pPr>
            <a:r>
              <a:rPr lang="en-US" sz="1800">
                <a:solidFill>
                  <a:schemeClr val="dk1"/>
                </a:solidFill>
              </a:rPr>
              <a:t>The program should update an applicant’s checklist to reflect the “Waived” status for the GMAT/GRE test scores. It is a manual process for each applicant.</a:t>
            </a:r>
            <a:endParaRPr sz="1800">
              <a:solidFill>
                <a:schemeClr val="dk1"/>
              </a:solidFill>
            </a:endParaRPr>
          </a:p>
          <a:p>
            <a:pPr marL="609600" lvl="0" indent="0" algn="l" rtl="0">
              <a:lnSpc>
                <a:spcPct val="115000"/>
              </a:lnSpc>
              <a:spcBef>
                <a:spcPts val="0"/>
              </a:spcBef>
              <a:spcAft>
                <a:spcPts val="0"/>
              </a:spcAft>
              <a:buNone/>
            </a:pPr>
            <a:endParaRPr sz="1800">
              <a:solidFill>
                <a:schemeClr val="dk1"/>
              </a:solidFill>
            </a:endParaRPr>
          </a:p>
          <a:p>
            <a:pPr marL="609600" lvl="0" indent="-438150" algn="l" rtl="0">
              <a:lnSpc>
                <a:spcPct val="115000"/>
              </a:lnSpc>
              <a:spcBef>
                <a:spcPts val="0"/>
              </a:spcBef>
              <a:spcAft>
                <a:spcPts val="0"/>
              </a:spcAft>
              <a:buClr>
                <a:srgbClr val="5271FF"/>
              </a:buClr>
              <a:buSzPts val="1800"/>
              <a:buChar char="◼"/>
            </a:pPr>
            <a:r>
              <a:rPr lang="en-US" sz="1800">
                <a:solidFill>
                  <a:schemeClr val="dk1"/>
                </a:solidFill>
              </a:rPr>
              <a:t>Program establishes waiver criteria (if any).</a:t>
            </a:r>
            <a:endParaRPr sz="1800">
              <a:solidFill>
                <a:schemeClr val="dk1"/>
              </a:solidFill>
            </a:endParaRPr>
          </a:p>
          <a:p>
            <a:pPr marL="1219200" lvl="1" indent="-419100" algn="l" rtl="0">
              <a:lnSpc>
                <a:spcPct val="115000"/>
              </a:lnSpc>
              <a:spcBef>
                <a:spcPts val="0"/>
              </a:spcBef>
              <a:spcAft>
                <a:spcPts val="0"/>
              </a:spcAft>
              <a:buClr>
                <a:srgbClr val="5271FF"/>
              </a:buClr>
              <a:buSzPts val="1800"/>
              <a:buChar char="◼"/>
            </a:pPr>
            <a:r>
              <a:rPr lang="en-US" sz="1800">
                <a:solidFill>
                  <a:schemeClr val="dk1"/>
                </a:solidFill>
              </a:rPr>
              <a:t>The applicant meets the quality requirement in another way. </a:t>
            </a:r>
            <a:endParaRPr sz="1800">
              <a:solidFill>
                <a:schemeClr val="dk1"/>
              </a:solidFill>
            </a:endParaRPr>
          </a:p>
          <a:p>
            <a:pPr marL="914400" lvl="0" indent="457200" algn="l" rtl="0">
              <a:lnSpc>
                <a:spcPct val="115000"/>
              </a:lnSpc>
              <a:spcBef>
                <a:spcPts val="0"/>
              </a:spcBef>
              <a:spcAft>
                <a:spcPts val="0"/>
              </a:spcAft>
              <a:buNone/>
            </a:pPr>
            <a:r>
              <a:rPr lang="en-US" sz="1800">
                <a:solidFill>
                  <a:schemeClr val="dk1"/>
                </a:solidFill>
              </a:rPr>
              <a:t>e.g., GPA of 3.5 or greater or a minimum amount of work experience</a:t>
            </a:r>
            <a:endParaRPr sz="1800">
              <a:solidFill>
                <a:schemeClr val="dk1"/>
              </a:solidFill>
            </a:endParaRPr>
          </a:p>
          <a:p>
            <a:pPr marL="609600" lvl="0" indent="0" algn="l" rtl="0">
              <a:lnSpc>
                <a:spcPct val="115000"/>
              </a:lnSpc>
              <a:spcBef>
                <a:spcPts val="0"/>
              </a:spcBef>
              <a:spcAft>
                <a:spcPts val="0"/>
              </a:spcAft>
              <a:buNone/>
            </a:pPr>
            <a:endParaRPr sz="1800">
              <a:solidFill>
                <a:schemeClr val="dk1"/>
              </a:solidFill>
            </a:endParaRPr>
          </a:p>
          <a:p>
            <a:pPr marL="609600" lvl="0" indent="-438150" algn="l" rtl="0">
              <a:lnSpc>
                <a:spcPct val="115000"/>
              </a:lnSpc>
              <a:spcBef>
                <a:spcPts val="0"/>
              </a:spcBef>
              <a:spcAft>
                <a:spcPts val="0"/>
              </a:spcAft>
              <a:buClr>
                <a:srgbClr val="5271FF"/>
              </a:buClr>
              <a:buSzPts val="1800"/>
              <a:buChar char="◼"/>
            </a:pPr>
            <a:r>
              <a:rPr lang="en-US" sz="1800">
                <a:solidFill>
                  <a:schemeClr val="dk1"/>
                </a:solidFill>
              </a:rPr>
              <a:t>Waivers must be applied for </a:t>
            </a:r>
            <a:r>
              <a:rPr lang="en-US" sz="1800" i="1">
                <a:solidFill>
                  <a:schemeClr val="dk1"/>
                </a:solidFill>
              </a:rPr>
              <a:t>all</a:t>
            </a:r>
            <a:r>
              <a:rPr lang="en-US" sz="1800">
                <a:solidFill>
                  <a:schemeClr val="dk1"/>
                </a:solidFill>
              </a:rPr>
              <a:t> applicants who meet the established waiver criteria. </a:t>
            </a:r>
            <a:endParaRPr sz="1800">
              <a:solidFill>
                <a:schemeClr val="dk1"/>
              </a:solidFill>
            </a:endParaRPr>
          </a:p>
          <a:p>
            <a:pPr marL="1219200" lvl="1" indent="-419100" algn="l" rtl="0">
              <a:lnSpc>
                <a:spcPct val="115000"/>
              </a:lnSpc>
              <a:spcBef>
                <a:spcPts val="0"/>
              </a:spcBef>
              <a:spcAft>
                <a:spcPts val="0"/>
              </a:spcAft>
              <a:buClr>
                <a:srgbClr val="5271FF"/>
              </a:buClr>
              <a:buSzPts val="1800"/>
              <a:buChar char="◼"/>
            </a:pPr>
            <a:r>
              <a:rPr lang="en-US" sz="1800">
                <a:solidFill>
                  <a:schemeClr val="dk1"/>
                </a:solidFill>
              </a:rPr>
              <a:t>Waiving criteria based on citizenship status is not legal.</a:t>
            </a:r>
            <a:endParaRPr sz="1800">
              <a:solidFill>
                <a:schemeClr val="dk1"/>
              </a:solidFill>
            </a:endParaRPr>
          </a:p>
          <a:p>
            <a:pPr marL="609600" lvl="0" indent="0" algn="l" rtl="0">
              <a:lnSpc>
                <a:spcPct val="115000"/>
              </a:lnSpc>
              <a:spcBef>
                <a:spcPts val="0"/>
              </a:spcBef>
              <a:spcAft>
                <a:spcPts val="0"/>
              </a:spcAft>
              <a:buNone/>
            </a:pPr>
            <a:endParaRPr sz="1800">
              <a:solidFill>
                <a:schemeClr val="dk1"/>
              </a:solidFill>
            </a:endParaRPr>
          </a:p>
          <a:p>
            <a:pPr marL="609600" lvl="0" indent="-438150" algn="l" rtl="0">
              <a:lnSpc>
                <a:spcPct val="115000"/>
              </a:lnSpc>
              <a:spcBef>
                <a:spcPts val="0"/>
              </a:spcBef>
              <a:spcAft>
                <a:spcPts val="0"/>
              </a:spcAft>
              <a:buClr>
                <a:srgbClr val="5271FF"/>
              </a:buClr>
              <a:buSzPts val="1800"/>
              <a:buChar char="◼"/>
            </a:pPr>
            <a:r>
              <a:rPr lang="en-US" sz="1800">
                <a:solidFill>
                  <a:schemeClr val="dk1"/>
                </a:solidFill>
              </a:rPr>
              <a:t>If your program offers requirement waivers, please outline your waiver criteria on your website, so it is clear to prospective applicants.</a:t>
            </a:r>
            <a:endParaRPr sz="18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endParaRPr sz="1900" b="1">
              <a:solidFill>
                <a:schemeClr val="accent1"/>
              </a:solidFill>
            </a:endParaRPr>
          </a:p>
          <a:p>
            <a:pPr marL="0" lvl="0" indent="0" algn="l" rtl="0">
              <a:lnSpc>
                <a:spcPct val="115000"/>
              </a:lnSpc>
              <a:spcBef>
                <a:spcPts val="0"/>
              </a:spcBef>
              <a:spcAft>
                <a:spcPts val="0"/>
              </a:spcAft>
              <a:buNone/>
            </a:pPr>
            <a:r>
              <a:rPr lang="en-US" sz="1900">
                <a:solidFill>
                  <a:srgbClr val="262626"/>
                </a:solidFill>
              </a:rPr>
              <a:t> </a:t>
            </a:r>
            <a:endParaRPr sz="1900">
              <a:solidFill>
                <a:srgbClr val="262626"/>
              </a:solidFill>
            </a:endParaRPr>
          </a:p>
        </p:txBody>
      </p:sp>
      <p:sp>
        <p:nvSpPr>
          <p:cNvPr id="2" name="TextBox 1">
            <a:extLst>
              <a:ext uri="{FF2B5EF4-FFF2-40B4-BE49-F238E27FC236}">
                <a16:creationId xmlns:a16="http://schemas.microsoft.com/office/drawing/2014/main" id="{005928AC-EC61-F76F-21AF-5F3DC54CD170}"/>
              </a:ext>
              <a:ext uri="{C183D7F6-B498-43B3-948B-1728B52AA6E4}">
                <adec:decorative xmlns:adec="http://schemas.microsoft.com/office/drawing/2017/decorative" val="1"/>
              </a:ext>
            </a:extLst>
          </p:cNvPr>
          <p:cNvSpPr txBox="1"/>
          <p:nvPr/>
        </p:nvSpPr>
        <p:spPr>
          <a:xfrm>
            <a:off x="10519833" y="6275916"/>
            <a:ext cx="8043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5"/>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Initial Grad Audit Bin</a:t>
            </a:r>
            <a:endParaRPr sz="3200"/>
          </a:p>
        </p:txBody>
      </p:sp>
      <p:sp>
        <p:nvSpPr>
          <p:cNvPr id="402" name="Google Shape;402;p45" descr="This text box left blank intentionally."/>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7574043B-8EE5-40E8-0BAA-5F8D80F71BAE}"/>
              </a:ext>
              <a:ext uri="{C183D7F6-B498-43B3-948B-1728B52AA6E4}">
                <adec:decorative xmlns:adec="http://schemas.microsoft.com/office/drawing/2017/decorative" val="1"/>
              </a:ext>
            </a:extLst>
          </p:cNvPr>
          <p:cNvSpPr txBox="1"/>
          <p:nvPr/>
        </p:nvSpPr>
        <p:spPr>
          <a:xfrm>
            <a:off x="11017250" y="6572250"/>
            <a:ext cx="762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6"/>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Initial Grad Audit</a:t>
            </a:r>
            <a:endParaRPr/>
          </a:p>
        </p:txBody>
      </p:sp>
      <p:sp>
        <p:nvSpPr>
          <p:cNvPr id="410" name="Google Shape;410;p46"/>
          <p:cNvSpPr txBox="1">
            <a:spLocks noGrp="1"/>
          </p:cNvSpPr>
          <p:nvPr>
            <p:ph type="body" idx="1"/>
          </p:nvPr>
        </p:nvSpPr>
        <p:spPr>
          <a:xfrm>
            <a:off x="581192" y="1890739"/>
            <a:ext cx="11029500" cy="36345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1800" b="1">
                <a:solidFill>
                  <a:schemeClr val="tx2">
                    <a:lumMod val="25000"/>
                  </a:schemeClr>
                </a:solidFill>
              </a:rPr>
              <a:t>Audit for initial grad school requirements:</a:t>
            </a:r>
          </a:p>
          <a:p>
            <a:pPr marL="0" lvl="0" indent="0" algn="l" rtl="0">
              <a:lnSpc>
                <a:spcPct val="100000"/>
              </a:lnSpc>
              <a:spcBef>
                <a:spcPts val="0"/>
              </a:spcBef>
              <a:spcAft>
                <a:spcPts val="0"/>
              </a:spcAft>
              <a:buClr>
                <a:schemeClr val="dk1"/>
              </a:buClr>
              <a:buSzPts val="1100"/>
              <a:buFont typeface="Arial"/>
              <a:buNone/>
            </a:pPr>
            <a:endParaRPr lang="en-US" sz="1800" b="1">
              <a:solidFill>
                <a:schemeClr val="tx2">
                  <a:lumMod val="25000"/>
                </a:schemeClr>
              </a:solidFill>
            </a:endParaRPr>
          </a:p>
          <a:p>
            <a:pPr marL="457200" lvl="0" indent="-345440" algn="l" rtl="0">
              <a:lnSpc>
                <a:spcPct val="115000"/>
              </a:lnSpc>
              <a:spcBef>
                <a:spcPts val="0"/>
              </a:spcBef>
              <a:spcAft>
                <a:spcPts val="0"/>
              </a:spcAft>
              <a:buSzPts val="1840"/>
              <a:buChar char="◼"/>
            </a:pPr>
            <a:r>
              <a:rPr lang="en-US" sz="1800">
                <a:solidFill>
                  <a:schemeClr val="tx2">
                    <a:lumMod val="25000"/>
                  </a:schemeClr>
                </a:solidFill>
              </a:rPr>
              <a:t>Transcripts</a:t>
            </a:r>
          </a:p>
          <a:p>
            <a:pPr marL="457200" lvl="0" indent="-345440" algn="l" rtl="0">
              <a:lnSpc>
                <a:spcPct val="115000"/>
              </a:lnSpc>
              <a:spcBef>
                <a:spcPts val="0"/>
              </a:spcBef>
              <a:spcAft>
                <a:spcPts val="0"/>
              </a:spcAft>
              <a:buSzPts val="1840"/>
              <a:buChar char="◼"/>
            </a:pPr>
            <a:r>
              <a:rPr lang="en-US" sz="1800">
                <a:solidFill>
                  <a:schemeClr val="tx2">
                    <a:lumMod val="25000"/>
                  </a:schemeClr>
                </a:solidFill>
              </a:rPr>
              <a:t>Degrees (if awarded)</a:t>
            </a:r>
          </a:p>
          <a:p>
            <a:pPr marL="457200" lvl="0" indent="-345440" algn="l" rtl="0">
              <a:lnSpc>
                <a:spcPct val="115000"/>
              </a:lnSpc>
              <a:spcBef>
                <a:spcPts val="0"/>
              </a:spcBef>
              <a:spcAft>
                <a:spcPts val="0"/>
              </a:spcAft>
              <a:buSzPts val="1840"/>
              <a:buChar char="◼"/>
            </a:pPr>
            <a:r>
              <a:rPr lang="en-US" sz="1800">
                <a:solidFill>
                  <a:schemeClr val="tx2">
                    <a:lumMod val="25000"/>
                  </a:schemeClr>
                </a:solidFill>
              </a:rPr>
              <a:t>English Proficiency (for international students)</a:t>
            </a:r>
          </a:p>
          <a:p>
            <a:pPr marL="457200" lvl="0" indent="-345440" algn="l" rtl="0">
              <a:lnSpc>
                <a:spcPct val="115000"/>
              </a:lnSpc>
              <a:spcBef>
                <a:spcPts val="0"/>
              </a:spcBef>
              <a:spcAft>
                <a:spcPts val="0"/>
              </a:spcAft>
              <a:buSzPts val="1840"/>
              <a:buChar char="◼"/>
            </a:pPr>
            <a:r>
              <a:rPr lang="en-US" sz="1800" i="1">
                <a:solidFill>
                  <a:schemeClr val="tx2">
                    <a:lumMod val="25000"/>
                  </a:schemeClr>
                </a:solidFill>
              </a:rPr>
              <a:t>Related: </a:t>
            </a:r>
            <a:r>
              <a:rPr lang="en-US" sz="1800">
                <a:solidFill>
                  <a:schemeClr val="tx2">
                    <a:lumMod val="25000"/>
                  </a:schemeClr>
                </a:solidFill>
              </a:rPr>
              <a:t>GPA Review </a:t>
            </a:r>
          </a:p>
          <a:p>
            <a:pPr marL="0" lvl="0" indent="0" algn="l" rtl="0">
              <a:lnSpc>
                <a:spcPct val="115000"/>
              </a:lnSpc>
              <a:spcBef>
                <a:spcPts val="0"/>
              </a:spcBef>
              <a:spcAft>
                <a:spcPts val="0"/>
              </a:spcAft>
              <a:buNone/>
            </a:pPr>
            <a:endParaRPr sz="1800">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2200" b="1" u="sng">
                <a:solidFill>
                  <a:srgbClr val="3399FF"/>
                </a:solidFill>
                <a:hlinkClick r:id="rId3">
                  <a:extLst>
                    <a:ext uri="{A12FA001-AC4F-418D-AE19-62706E023703}">
                      <ahyp:hlinkClr xmlns:ahyp="http://schemas.microsoft.com/office/drawing/2018/hyperlinkcolor" val="tx"/>
                    </a:ext>
                  </a:extLst>
                </a:hlinkClick>
              </a:rPr>
              <a:t>grad.uconn.edu/admissions/requirements/</a:t>
            </a:r>
            <a:endParaRPr sz="1800">
              <a:solidFill>
                <a:schemeClr val="dk1"/>
              </a:solidFill>
            </a:endParaRPr>
          </a:p>
        </p:txBody>
      </p:sp>
      <p:sp>
        <p:nvSpPr>
          <p:cNvPr id="2" name="TextBox 1">
            <a:extLst>
              <a:ext uri="{FF2B5EF4-FFF2-40B4-BE49-F238E27FC236}">
                <a16:creationId xmlns:a16="http://schemas.microsoft.com/office/drawing/2014/main" id="{227615C1-D917-157B-ACD2-489327E3D9EF}"/>
              </a:ext>
              <a:ext uri="{C183D7F6-B498-43B3-948B-1728B52AA6E4}">
                <adec:decorative xmlns:adec="http://schemas.microsoft.com/office/drawing/2017/decorative" val="1"/>
              </a:ext>
            </a:extLst>
          </p:cNvPr>
          <p:cNvSpPr txBox="1"/>
          <p:nvPr/>
        </p:nvSpPr>
        <p:spPr>
          <a:xfrm>
            <a:off x="10582275" y="6257925"/>
            <a:ext cx="12573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1023809" y="1244600"/>
            <a:ext cx="4042500" cy="2296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400"/>
              <a:buFont typeface="Arial Black"/>
              <a:buNone/>
            </a:pPr>
            <a:r>
              <a:rPr lang="en-US"/>
              <a:t>REMINDERS</a:t>
            </a:r>
            <a:endParaRPr/>
          </a:p>
        </p:txBody>
      </p:sp>
      <p:sp>
        <p:nvSpPr>
          <p:cNvPr id="146" name="Google Shape;146;p17"/>
          <p:cNvSpPr txBox="1">
            <a:spLocks noGrp="1"/>
          </p:cNvSpPr>
          <p:nvPr>
            <p:ph type="body" idx="1"/>
          </p:nvPr>
        </p:nvSpPr>
        <p:spPr>
          <a:xfrm>
            <a:off x="4672325" y="1179825"/>
            <a:ext cx="6867300" cy="4658100"/>
          </a:xfrm>
          <a:prstGeom prst="rect">
            <a:avLst/>
          </a:prstGeom>
          <a:noFill/>
          <a:ln>
            <a:noFill/>
          </a:ln>
        </p:spPr>
        <p:txBody>
          <a:bodyPr spcFirstLastPara="1" wrap="square" lIns="91425" tIns="45700" rIns="91425" bIns="45700" anchor="ctr" anchorCtr="0">
            <a:noAutofit/>
          </a:bodyPr>
          <a:lstStyle/>
          <a:p>
            <a:pPr marL="304800" lvl="0" indent="-307340" algn="l" rtl="0">
              <a:spcBef>
                <a:spcPts val="0"/>
              </a:spcBef>
              <a:spcAft>
                <a:spcPts val="0"/>
              </a:spcAft>
              <a:buSzPts val="1840"/>
              <a:buChar char="◼"/>
            </a:pPr>
            <a:r>
              <a:rPr lang="en-US">
                <a:solidFill>
                  <a:srgbClr val="3F3F3F"/>
                </a:solidFill>
              </a:rPr>
              <a:t>Please mute your microphone.</a:t>
            </a:r>
            <a:endParaRPr>
              <a:solidFill>
                <a:srgbClr val="3F3F3F"/>
              </a:solidFill>
            </a:endParaRPr>
          </a:p>
          <a:p>
            <a:pPr marL="306000" lvl="0" indent="-306000" algn="l" rtl="0">
              <a:spcBef>
                <a:spcPts val="1100"/>
              </a:spcBef>
              <a:spcAft>
                <a:spcPts val="0"/>
              </a:spcAft>
              <a:buSzPts val="1840"/>
              <a:buChar char="◼"/>
            </a:pPr>
            <a:r>
              <a:rPr lang="en-US">
                <a:solidFill>
                  <a:srgbClr val="3F3F3F"/>
                </a:solidFill>
              </a:rPr>
              <a:t>Use the chat. Questions will be answered toward the     end of the presentation. </a:t>
            </a:r>
            <a:endParaRPr>
              <a:solidFill>
                <a:srgbClr val="3F3F3F"/>
              </a:solidFill>
            </a:endParaRPr>
          </a:p>
          <a:p>
            <a:pPr marL="306000" marR="0" lvl="0" indent="-306000" algn="l" rtl="0">
              <a:lnSpc>
                <a:spcPct val="100000"/>
              </a:lnSpc>
              <a:spcBef>
                <a:spcPts val="1100"/>
              </a:spcBef>
              <a:spcAft>
                <a:spcPts val="0"/>
              </a:spcAft>
              <a:buSzPts val="1840"/>
              <a:buChar char="◼"/>
            </a:pPr>
            <a:r>
              <a:rPr lang="en-US">
                <a:solidFill>
                  <a:srgbClr val="3F3F3F"/>
                </a:solidFill>
              </a:rPr>
              <a:t>Please send to “Everyone”</a:t>
            </a:r>
            <a:endParaRPr>
              <a:solidFill>
                <a:srgbClr val="3F3F3F"/>
              </a:solidFill>
            </a:endParaRPr>
          </a:p>
          <a:p>
            <a:pPr marL="304800" lvl="0" indent="-307340" algn="l" rtl="0">
              <a:spcBef>
                <a:spcPts val="1100"/>
              </a:spcBef>
              <a:spcAft>
                <a:spcPts val="0"/>
              </a:spcAft>
              <a:buSzPts val="1840"/>
              <a:buChar char="◼"/>
            </a:pPr>
            <a:r>
              <a:rPr lang="en-US">
                <a:solidFill>
                  <a:srgbClr val="3F3F3F"/>
                </a:solidFill>
              </a:rPr>
              <a:t>We are r</a:t>
            </a:r>
            <a:r>
              <a:rPr lang="en-US">
                <a:solidFill>
                  <a:srgbClr val="333333"/>
                </a:solidFill>
              </a:rPr>
              <a:t>ecording. This presentation will be available:</a:t>
            </a:r>
            <a:endParaRPr>
              <a:solidFill>
                <a:srgbClr val="333333"/>
              </a:solidFill>
            </a:endParaRPr>
          </a:p>
          <a:p>
            <a:pPr marL="622300" lvl="1" indent="-308356" algn="l" rtl="0">
              <a:spcBef>
                <a:spcPts val="1100"/>
              </a:spcBef>
              <a:spcAft>
                <a:spcPts val="0"/>
              </a:spcAft>
              <a:buSzPts val="1656"/>
              <a:buChar char="◼"/>
            </a:pPr>
            <a:r>
              <a:rPr lang="en-US">
                <a:solidFill>
                  <a:srgbClr val="333333"/>
                </a:solidFill>
              </a:rPr>
              <a:t>within the GradSlate User Portal: </a:t>
            </a:r>
            <a:r>
              <a:rPr lang="en-US" u="sng">
                <a:solidFill>
                  <a:schemeClr val="hlink"/>
                </a:solidFill>
                <a:hlinkClick r:id="rId3"/>
              </a:rPr>
              <a:t>connect.grad.uconn.edu/portal/user</a:t>
            </a:r>
            <a:r>
              <a:rPr lang="en-US"/>
              <a:t> </a:t>
            </a:r>
            <a:endParaRPr/>
          </a:p>
          <a:p>
            <a:pPr marL="622300" lvl="1" indent="-308356" algn="l" rtl="0">
              <a:spcBef>
                <a:spcPts val="1100"/>
              </a:spcBef>
              <a:spcAft>
                <a:spcPts val="0"/>
              </a:spcAft>
              <a:buSzPts val="1656"/>
              <a:buChar char="◼"/>
            </a:pPr>
            <a:r>
              <a:rPr lang="en-US">
                <a:solidFill>
                  <a:srgbClr val="3F3F3F"/>
                </a:solidFill>
              </a:rPr>
              <a:t>among the Timely Topics resources</a:t>
            </a:r>
            <a:br>
              <a:rPr lang="en-US"/>
            </a:br>
            <a:r>
              <a:rPr lang="en-US" u="sng">
                <a:solidFill>
                  <a:schemeClr val="hlink"/>
                </a:solidFill>
                <a:hlinkClick r:id="rId4"/>
              </a:rPr>
              <a:t>grad.uconn.edu/timely-topics/</a:t>
            </a:r>
            <a:r>
              <a:rPr lang="en-US"/>
              <a:t> </a:t>
            </a:r>
            <a:endParaRPr/>
          </a:p>
        </p:txBody>
      </p:sp>
      <p:pic>
        <p:nvPicPr>
          <p:cNvPr id="147" name="Google Shape;147;p1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77425" y="5269475"/>
            <a:ext cx="1834625" cy="5685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7"/>
          <p:cNvSpPr txBox="1">
            <a:spLocks noGrp="1"/>
          </p:cNvSpPr>
          <p:nvPr>
            <p:ph type="title"/>
          </p:nvPr>
        </p:nvSpPr>
        <p:spPr>
          <a:xfrm>
            <a:off x="581200" y="702152"/>
            <a:ext cx="11029500" cy="854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Audit for Transcripts</a:t>
            </a:r>
            <a:endParaRPr/>
          </a:p>
        </p:txBody>
      </p:sp>
      <p:sp>
        <p:nvSpPr>
          <p:cNvPr id="418" name="Google Shape;418;p47"/>
          <p:cNvSpPr txBox="1">
            <a:spLocks noGrp="1"/>
          </p:cNvSpPr>
          <p:nvPr>
            <p:ph type="body" idx="1"/>
          </p:nvPr>
        </p:nvSpPr>
        <p:spPr>
          <a:xfrm>
            <a:off x="581242" y="2049039"/>
            <a:ext cx="11029500" cy="363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tx2">
                    <a:lumMod val="25000"/>
                  </a:schemeClr>
                </a:solidFill>
              </a:rPr>
              <a:t>Transcripts (w/proof of degree conferral):</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Complete and up-to-date</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All courses/grades</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In-progress at the time of application submission (allowed)</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For the school that awarded/will award 1st bachelor’s degree, and any school attended </a:t>
            </a:r>
            <a:r>
              <a:rPr lang="en-US" sz="1800" i="1">
                <a:solidFill>
                  <a:schemeClr val="tx2">
                    <a:lumMod val="25000"/>
                  </a:schemeClr>
                </a:solidFill>
              </a:rPr>
              <a:t>since</a:t>
            </a:r>
            <a:r>
              <a:rPr lang="en-US" sz="1800">
                <a:solidFill>
                  <a:schemeClr val="tx2">
                    <a:lumMod val="25000"/>
                  </a:schemeClr>
                </a:solidFill>
              </a:rPr>
              <a:t> then</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Degrees awarded (if applicable)</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(Most international schools do not include degree conferral dates on transcripts)</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In English, and in the language that is the medium of instruction of the school</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Unofficial to apply; official to matriculate</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International: Course-by-course and degree evaluations by approved external credential evaluation services are accepted, but are not required ($$):</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NACES (National Association of Credential Evaluation Services)</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AICE (Association of International Credential Evaluators)</a:t>
            </a:r>
            <a:endParaRPr lang="en-US" sz="1800" b="1">
              <a:solidFill>
                <a:schemeClr val="tx2">
                  <a:lumMod val="25000"/>
                </a:schemeClr>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dk1"/>
              </a:solidFill>
            </a:endParaRPr>
          </a:p>
        </p:txBody>
      </p:sp>
      <p:sp>
        <p:nvSpPr>
          <p:cNvPr id="2" name="TextBox 1">
            <a:extLst>
              <a:ext uri="{FF2B5EF4-FFF2-40B4-BE49-F238E27FC236}">
                <a16:creationId xmlns:a16="http://schemas.microsoft.com/office/drawing/2014/main" id="{F41BD884-0EB7-CEDC-E54F-F76FC6E01861}"/>
              </a:ext>
              <a:ext uri="{C183D7F6-B498-43B3-948B-1728B52AA6E4}">
                <adec:decorative xmlns:adec="http://schemas.microsoft.com/office/drawing/2017/decorative" val="1"/>
              </a:ext>
            </a:extLst>
          </p:cNvPr>
          <p:cNvSpPr txBox="1"/>
          <p:nvPr/>
        </p:nvSpPr>
        <p:spPr>
          <a:xfrm>
            <a:off x="10264205" y="6345929"/>
            <a:ext cx="15769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8"/>
          <p:cNvSpPr txBox="1">
            <a:spLocks noGrp="1"/>
          </p:cNvSpPr>
          <p:nvPr>
            <p:ph type="title"/>
          </p:nvPr>
        </p:nvSpPr>
        <p:spPr>
          <a:xfrm>
            <a:off x="581200" y="702152"/>
            <a:ext cx="11029500" cy="776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Audit for Degree Equivalency</a:t>
            </a:r>
            <a:endParaRPr/>
          </a:p>
        </p:txBody>
      </p:sp>
      <p:sp>
        <p:nvSpPr>
          <p:cNvPr id="426" name="Google Shape;426;p48"/>
          <p:cNvSpPr txBox="1">
            <a:spLocks noGrp="1"/>
          </p:cNvSpPr>
          <p:nvPr>
            <p:ph type="body" idx="1"/>
          </p:nvPr>
        </p:nvSpPr>
        <p:spPr>
          <a:xfrm>
            <a:off x="717392" y="2010114"/>
            <a:ext cx="11029500" cy="363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tx2">
                    <a:lumMod val="25000"/>
                  </a:schemeClr>
                </a:solidFill>
              </a:rPr>
              <a:t>Degree equivalent to a U.S. 4-year bachelor's degree</a:t>
            </a:r>
          </a:p>
          <a:p>
            <a:pPr marL="0" lvl="0" indent="0" algn="l" rtl="0">
              <a:lnSpc>
                <a:spcPct val="115000"/>
              </a:lnSpc>
              <a:spcBef>
                <a:spcPts val="0"/>
              </a:spcBef>
              <a:spcAft>
                <a:spcPts val="0"/>
              </a:spcAft>
              <a:buClr>
                <a:schemeClr val="dk1"/>
              </a:buClr>
              <a:buSzPts val="1100"/>
              <a:buFont typeface="Arial"/>
              <a:buNone/>
            </a:pPr>
            <a:endParaRPr lang="en-US" sz="1800" b="1">
              <a:solidFill>
                <a:schemeClr val="tx2">
                  <a:lumMod val="25000"/>
                </a:schemeClr>
              </a:solidFill>
            </a:endParaRP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3-year bachelor’s degrees from several countries are not considered equivalent by TGS</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Even if the degree has been evaluated by a NACES or AICE member as a 4-year degree </a:t>
            </a:r>
          </a:p>
          <a:p>
            <a:pPr marL="914400" lvl="0" indent="0" algn="l" rtl="0">
              <a:lnSpc>
                <a:spcPct val="115000"/>
              </a:lnSpc>
              <a:spcBef>
                <a:spcPts val="0"/>
              </a:spcBef>
              <a:spcAft>
                <a:spcPts val="0"/>
              </a:spcAft>
              <a:buNone/>
            </a:pPr>
            <a:endParaRPr lang="en-US" sz="1800">
              <a:solidFill>
                <a:schemeClr val="tx2">
                  <a:lumMod val="25000"/>
                </a:schemeClr>
              </a:solidFill>
            </a:endParaRP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Graduate Admissions can evaluate</a:t>
            </a:r>
            <a:r>
              <a:rPr lang="en-US" sz="1800">
                <a:solidFill>
                  <a:schemeClr val="dk1"/>
                </a:solidFill>
              </a:rPr>
              <a:t>: </a:t>
            </a:r>
            <a:r>
              <a:rPr lang="en-US" sz="1800" u="sng">
                <a:solidFill>
                  <a:schemeClr val="hlink"/>
                </a:solidFill>
                <a:hlinkClick r:id="rId3"/>
              </a:rPr>
              <a:t>gradadmissions@uconn.edu</a:t>
            </a:r>
            <a:r>
              <a:rPr lang="en-US" sz="1800">
                <a:solidFill>
                  <a:schemeClr val="dk1"/>
                </a:solidFill>
              </a:rPr>
              <a:t>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2" name="TextBox 1">
            <a:extLst>
              <a:ext uri="{FF2B5EF4-FFF2-40B4-BE49-F238E27FC236}">
                <a16:creationId xmlns:a16="http://schemas.microsoft.com/office/drawing/2014/main" id="{762FB8E2-BE83-49E4-1101-7A9F86F75140}"/>
              </a:ext>
              <a:ext uri="{C183D7F6-B498-43B3-948B-1728B52AA6E4}">
                <adec:decorative xmlns:adec="http://schemas.microsoft.com/office/drawing/2017/decorative" val="1"/>
              </a:ext>
            </a:extLst>
          </p:cNvPr>
          <p:cNvSpPr txBox="1"/>
          <p:nvPr/>
        </p:nvSpPr>
        <p:spPr>
          <a:xfrm>
            <a:off x="11010900" y="6353175"/>
            <a:ext cx="1038225" cy="31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txBox="1">
            <a:spLocks noGrp="1"/>
          </p:cNvSpPr>
          <p:nvPr>
            <p:ph type="title"/>
          </p:nvPr>
        </p:nvSpPr>
        <p:spPr>
          <a:xfrm>
            <a:off x="581200" y="702152"/>
            <a:ext cx="11029500" cy="825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Audit for Test of English Proficiency</a:t>
            </a:r>
            <a:endParaRPr/>
          </a:p>
        </p:txBody>
      </p:sp>
      <p:sp>
        <p:nvSpPr>
          <p:cNvPr id="434" name="Google Shape;434;p49"/>
          <p:cNvSpPr txBox="1">
            <a:spLocks noGrp="1"/>
          </p:cNvSpPr>
          <p:nvPr>
            <p:ph type="body" idx="1"/>
          </p:nvPr>
        </p:nvSpPr>
        <p:spPr>
          <a:xfrm>
            <a:off x="581200" y="1606090"/>
            <a:ext cx="11029500" cy="4618500"/>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1"/>
              </a:buClr>
              <a:buSzPts val="1100"/>
              <a:buFont typeface="Arial"/>
              <a:buNone/>
            </a:pPr>
            <a:r>
              <a:rPr lang="en-US" sz="1800" b="1" u="sng">
                <a:solidFill>
                  <a:schemeClr val="hlink"/>
                </a:solidFill>
                <a:hlinkClick r:id="rId3"/>
              </a:rPr>
              <a:t>Policy on Waiver of Language Proficiency Examinations</a:t>
            </a:r>
            <a:r>
              <a:rPr lang="en-US" sz="1800" b="1">
                <a:solidFill>
                  <a:schemeClr val="dk1"/>
                </a:solidFill>
              </a:rPr>
              <a:t> </a:t>
            </a:r>
            <a:r>
              <a:rPr lang="en-US" sz="1800" b="1">
                <a:solidFill>
                  <a:schemeClr val="tx2">
                    <a:lumMod val="25000"/>
                  </a:schemeClr>
                </a:solidFill>
              </a:rPr>
              <a:t>for international applicants:</a:t>
            </a:r>
            <a:endParaRPr sz="1800" b="1">
              <a:solidFill>
                <a:schemeClr val="tx2">
                  <a:lumMod val="25000"/>
                </a:schemeClr>
              </a:solidFill>
            </a:endParaRPr>
          </a:p>
          <a:p>
            <a:pPr marL="0" lvl="0" indent="0" algn="l" rtl="0">
              <a:lnSpc>
                <a:spcPct val="115000"/>
              </a:lnSpc>
              <a:spcBef>
                <a:spcPts val="400"/>
              </a:spcBef>
              <a:spcAft>
                <a:spcPts val="0"/>
              </a:spcAft>
              <a:buClr>
                <a:schemeClr val="dk1"/>
              </a:buClr>
              <a:buSzPts val="1100"/>
              <a:buFont typeface="Arial"/>
              <a:buNone/>
            </a:pPr>
            <a:endParaRPr sz="1800" b="1">
              <a:solidFill>
                <a:schemeClr val="tx2">
                  <a:lumMod val="25000"/>
                </a:schemeClr>
              </a:solidFill>
            </a:endParaRP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Whose primary language is English.</a:t>
            </a:r>
            <a:endParaRPr sz="1800">
              <a:solidFill>
                <a:schemeClr val="tx2">
                  <a:lumMod val="25000"/>
                </a:schemeClr>
              </a:solidFill>
            </a:endParaRP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Primary language (Applicant) = Native language (The Reader)</a:t>
            </a:r>
            <a:endParaRPr sz="1800">
              <a:solidFill>
                <a:schemeClr val="tx2">
                  <a:lumMod val="25000"/>
                </a:schemeClr>
              </a:solidFill>
            </a:endParaRPr>
          </a:p>
          <a:p>
            <a:pPr marL="457200" lvl="0" indent="0" algn="l" rtl="0">
              <a:lnSpc>
                <a:spcPct val="115000"/>
              </a:lnSpc>
              <a:spcBef>
                <a:spcPts val="0"/>
              </a:spcBef>
              <a:spcAft>
                <a:spcPts val="0"/>
              </a:spcAft>
              <a:buNone/>
            </a:pPr>
            <a:endParaRPr sz="1800">
              <a:solidFill>
                <a:schemeClr val="tx2">
                  <a:lumMod val="25000"/>
                </a:schemeClr>
              </a:solidFill>
            </a:endParaRP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Who have received a degree from a post-secondary institution outside the U.S. whose language of instruction for the entire degree is English. Requires letter from the institution’s Registrar’s Office or Controller of Examinations.</a:t>
            </a:r>
            <a:endParaRPr sz="1800">
              <a:solidFill>
                <a:schemeClr val="tx2">
                  <a:lumMod val="25000"/>
                </a:schemeClr>
              </a:solidFill>
            </a:endParaRPr>
          </a:p>
          <a:p>
            <a:pPr marL="0" lvl="0" indent="0" algn="l" rtl="0">
              <a:lnSpc>
                <a:spcPct val="115000"/>
              </a:lnSpc>
              <a:spcBef>
                <a:spcPts val="0"/>
              </a:spcBef>
              <a:spcAft>
                <a:spcPts val="0"/>
              </a:spcAft>
              <a:buNone/>
            </a:pPr>
            <a:endParaRPr sz="1800">
              <a:solidFill>
                <a:schemeClr val="tx2">
                  <a:lumMod val="25000"/>
                </a:schemeClr>
              </a:solidFill>
            </a:endParaRP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Who have completed one year or more of full-time coursework at a post-secondary institution in the United States (30 credits undergraduate-level work or 18 credits graduate-level work) and have a cumulative GPA value of 3.0 or higher.</a:t>
            </a:r>
            <a:endParaRPr sz="1800">
              <a:solidFill>
                <a:schemeClr val="tx2">
                  <a:lumMod val="25000"/>
                </a:schemeClr>
              </a:solidFill>
            </a:endParaRPr>
          </a:p>
          <a:p>
            <a:pPr marL="457200" lvl="0" indent="0" algn="l" rtl="0">
              <a:lnSpc>
                <a:spcPct val="115000"/>
              </a:lnSpc>
              <a:spcBef>
                <a:spcPts val="0"/>
              </a:spcBef>
              <a:spcAft>
                <a:spcPts val="0"/>
              </a:spcAft>
              <a:buNone/>
            </a:pPr>
            <a:endParaRPr sz="1800">
              <a:solidFill>
                <a:schemeClr val="tx2">
                  <a:lumMod val="25000"/>
                </a:schemeClr>
              </a:solidFill>
            </a:endParaRP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Who are current UConn graduate, UConn Health, or UConn Law students.</a:t>
            </a:r>
            <a:endParaRPr sz="1800" b="1">
              <a:solidFill>
                <a:schemeClr val="tx2">
                  <a:lumMod val="25000"/>
                </a:schemeClr>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sp>
        <p:nvSpPr>
          <p:cNvPr id="2" name="TextBox 1">
            <a:extLst>
              <a:ext uri="{FF2B5EF4-FFF2-40B4-BE49-F238E27FC236}">
                <a16:creationId xmlns:a16="http://schemas.microsoft.com/office/drawing/2014/main" id="{19C93F0F-0537-F60E-1FD1-78772326FEBB}"/>
              </a:ext>
              <a:ext uri="{C183D7F6-B498-43B3-948B-1728B52AA6E4}">
                <adec:decorative xmlns:adec="http://schemas.microsoft.com/office/drawing/2017/decorative" val="1"/>
              </a:ext>
            </a:extLst>
          </p:cNvPr>
          <p:cNvSpPr txBox="1"/>
          <p:nvPr/>
        </p:nvSpPr>
        <p:spPr>
          <a:xfrm>
            <a:off x="10414000" y="6032500"/>
            <a:ext cx="10795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SF</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0"/>
          <p:cNvSpPr txBox="1">
            <a:spLocks noGrp="1"/>
          </p:cNvSpPr>
          <p:nvPr>
            <p:ph type="title"/>
          </p:nvPr>
        </p:nvSpPr>
        <p:spPr>
          <a:xfrm>
            <a:off x="512275" y="593501"/>
            <a:ext cx="14706000" cy="739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2800"/>
              <a:buFont typeface="Arial Black"/>
              <a:buNone/>
            </a:pPr>
            <a:r>
              <a:rPr lang="en-US"/>
              <a:t>Processing Test Scores</a:t>
            </a:r>
            <a:endParaRPr/>
          </a:p>
        </p:txBody>
      </p:sp>
      <p:sp>
        <p:nvSpPr>
          <p:cNvPr id="441" name="Google Shape;441;p50"/>
          <p:cNvSpPr txBox="1">
            <a:spLocks noGrp="1"/>
          </p:cNvSpPr>
          <p:nvPr>
            <p:ph type="body" idx="1"/>
          </p:nvPr>
        </p:nvSpPr>
        <p:spPr>
          <a:xfrm>
            <a:off x="620125" y="1745725"/>
            <a:ext cx="10870800" cy="4557900"/>
          </a:xfrm>
          <a:prstGeom prst="rect">
            <a:avLst/>
          </a:prstGeom>
          <a:noFill/>
          <a:ln>
            <a:noFill/>
          </a:ln>
        </p:spPr>
        <p:txBody>
          <a:bodyPr spcFirstLastPara="1" wrap="square" lIns="91425" tIns="45700" rIns="91425" bIns="45700" anchor="t" anchorCtr="0">
            <a:noAutofit/>
          </a:bodyPr>
          <a:lstStyle/>
          <a:p>
            <a:pPr marL="304800" lvl="0" indent="-317500" algn="l" rtl="0">
              <a:spcBef>
                <a:spcPts val="0"/>
              </a:spcBef>
              <a:spcAft>
                <a:spcPts val="0"/>
              </a:spcAft>
              <a:buSzPts val="1800"/>
              <a:buChar char="◼"/>
            </a:pPr>
            <a:r>
              <a:rPr lang="en-US" sz="1800">
                <a:solidFill>
                  <a:schemeClr val="tx2">
                    <a:lumMod val="25000"/>
                  </a:schemeClr>
                </a:solidFill>
              </a:rPr>
              <a:t>Applications requiring a test of English proficiency will not be forwarded to the Program Audit bin without an official test of English score that meets our requirement (unless the requirement can be waived).</a:t>
            </a:r>
          </a:p>
          <a:p>
            <a:pPr marL="304800" lvl="0" indent="0" algn="l" rtl="0">
              <a:spcBef>
                <a:spcPts val="0"/>
              </a:spcBef>
              <a:spcAft>
                <a:spcPts val="0"/>
              </a:spcAft>
              <a:buNone/>
            </a:pPr>
            <a:endParaRPr lang="en-US" sz="1800">
              <a:solidFill>
                <a:schemeClr val="tx2">
                  <a:lumMod val="25000"/>
                </a:schemeClr>
              </a:solidFill>
            </a:endParaRPr>
          </a:p>
          <a:p>
            <a:pPr marL="304800" lvl="0" indent="-317500" algn="l" rtl="0">
              <a:spcBef>
                <a:spcPts val="0"/>
              </a:spcBef>
              <a:spcAft>
                <a:spcPts val="0"/>
              </a:spcAft>
              <a:buSzPts val="1800"/>
              <a:buChar char="◼"/>
            </a:pPr>
            <a:r>
              <a:rPr lang="en-US" sz="1800">
                <a:solidFill>
                  <a:schemeClr val="tx2">
                    <a:lumMod val="25000"/>
                  </a:schemeClr>
                </a:solidFill>
              </a:rPr>
              <a:t>The Graduate School only accepts official test scores electronically directly from the testing company (paper copies of scores, or scores that applicants upload themselves, are not treated as official).</a:t>
            </a:r>
          </a:p>
          <a:p>
            <a:pPr marL="0" lvl="0" indent="0" algn="l" rtl="0">
              <a:spcBef>
                <a:spcPts val="0"/>
              </a:spcBef>
              <a:spcAft>
                <a:spcPts val="0"/>
              </a:spcAft>
              <a:buNone/>
            </a:pPr>
            <a:endParaRPr lang="en-US" sz="1800">
              <a:solidFill>
                <a:schemeClr val="tx2">
                  <a:lumMod val="25000"/>
                </a:schemeClr>
              </a:solidFill>
            </a:endParaRPr>
          </a:p>
          <a:p>
            <a:pPr marL="304800" lvl="0" indent="-317500" algn="l" rtl="0">
              <a:spcBef>
                <a:spcPts val="0"/>
              </a:spcBef>
              <a:spcAft>
                <a:spcPts val="0"/>
              </a:spcAft>
              <a:buSzPts val="1800"/>
              <a:buChar char="◼"/>
            </a:pPr>
            <a:r>
              <a:rPr lang="en-US" sz="1800">
                <a:solidFill>
                  <a:schemeClr val="tx2">
                    <a:lumMod val="25000"/>
                  </a:schemeClr>
                </a:solidFill>
              </a:rPr>
              <a:t>Official test scores may take up to 15 business days to appear in applications after applicants have requested scores to be sent.</a:t>
            </a:r>
          </a:p>
          <a:p>
            <a:pPr marL="304800" lvl="0" indent="0" algn="l" rtl="0">
              <a:spcBef>
                <a:spcPts val="0"/>
              </a:spcBef>
              <a:spcAft>
                <a:spcPts val="0"/>
              </a:spcAft>
              <a:buNone/>
            </a:pPr>
            <a:endParaRPr lang="en-US" sz="1800">
              <a:solidFill>
                <a:schemeClr val="tx2">
                  <a:lumMod val="25000"/>
                </a:schemeClr>
              </a:solidFill>
            </a:endParaRPr>
          </a:p>
          <a:p>
            <a:pPr marL="304800" lvl="0" indent="-323850" algn="l" rtl="0">
              <a:spcBef>
                <a:spcPts val="0"/>
              </a:spcBef>
              <a:spcAft>
                <a:spcPts val="0"/>
              </a:spcAft>
              <a:buSzPts val="1900"/>
              <a:buChar char="◼"/>
            </a:pPr>
            <a:r>
              <a:rPr lang="en-US" sz="1800">
                <a:solidFill>
                  <a:schemeClr val="tx2">
                    <a:lumMod val="25000"/>
                  </a:schemeClr>
                </a:solidFill>
              </a:rPr>
              <a:t>All test scores excluding the GMAT are loaded into Slate 2X a week</a:t>
            </a:r>
            <a:r>
              <a:rPr lang="en-US" sz="1800">
                <a:solidFill>
                  <a:schemeClr val="dk1"/>
                </a:solidFill>
              </a:rPr>
              <a:t>.  </a:t>
            </a:r>
            <a:r>
              <a:rPr lang="en-US" sz="1900">
                <a:solidFill>
                  <a:schemeClr val="dk1"/>
                </a:solidFill>
              </a:rPr>
              <a:t> </a:t>
            </a:r>
            <a:endParaRPr sz="1900">
              <a:solidFill>
                <a:schemeClr val="dk1"/>
              </a:solidFill>
            </a:endParaRPr>
          </a:p>
        </p:txBody>
      </p:sp>
      <p:sp>
        <p:nvSpPr>
          <p:cNvPr id="2" name="TextBox 1">
            <a:extLst>
              <a:ext uri="{FF2B5EF4-FFF2-40B4-BE49-F238E27FC236}">
                <a16:creationId xmlns:a16="http://schemas.microsoft.com/office/drawing/2014/main" id="{9351C9F6-9DFC-39ED-DA17-7C99A44D4CD0}"/>
              </a:ext>
              <a:ext uri="{C183D7F6-B498-43B3-948B-1728B52AA6E4}">
                <adec:decorative xmlns:adec="http://schemas.microsoft.com/office/drawing/2017/decorative" val="1"/>
              </a:ext>
            </a:extLst>
          </p:cNvPr>
          <p:cNvSpPr txBox="1"/>
          <p:nvPr/>
        </p:nvSpPr>
        <p:spPr>
          <a:xfrm>
            <a:off x="11239500" y="6305550"/>
            <a:ext cx="7048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3" name="Title 2">
            <a:extLst>
              <a:ext uri="{FF2B5EF4-FFF2-40B4-BE49-F238E27FC236}">
                <a16:creationId xmlns:a16="http://schemas.microsoft.com/office/drawing/2014/main" id="{4418CD58-DDB3-3F54-6AC4-2BE64F188998}"/>
              </a:ext>
            </a:extLst>
          </p:cNvPr>
          <p:cNvSpPr>
            <a:spLocks noGrp="1"/>
          </p:cNvSpPr>
          <p:nvPr>
            <p:ph type="title"/>
          </p:nvPr>
        </p:nvSpPr>
        <p:spPr>
          <a:xfrm>
            <a:off x="367436" y="702156"/>
            <a:ext cx="10414000" cy="495367"/>
          </a:xfrm>
        </p:spPr>
        <p:txBody>
          <a:bodyPr/>
          <a:lstStyle/>
          <a:p>
            <a:r>
              <a:rPr lang="en-US" b="1">
                <a:solidFill>
                  <a:schemeClr val="tx2">
                    <a:lumMod val="25000"/>
                  </a:schemeClr>
                </a:solidFill>
              </a:rPr>
              <a:t>How an Applicant Submits Scores Electronically</a:t>
            </a:r>
            <a:endParaRPr lang="en-US"/>
          </a:p>
        </p:txBody>
      </p:sp>
      <p:graphicFrame>
        <p:nvGraphicFramePr>
          <p:cNvPr id="448" name="Google Shape;448;p51"/>
          <p:cNvGraphicFramePr/>
          <p:nvPr>
            <p:extLst>
              <p:ext uri="{D42A27DB-BD31-4B8C-83A1-F6EECF244321}">
                <p14:modId xmlns:p14="http://schemas.microsoft.com/office/powerpoint/2010/main" val="1808793918"/>
              </p:ext>
            </p:extLst>
          </p:nvPr>
        </p:nvGraphicFramePr>
        <p:xfrm>
          <a:off x="889000" y="1197523"/>
          <a:ext cx="10414000" cy="5083698"/>
        </p:xfrm>
        <a:graphic>
          <a:graphicData uri="http://schemas.openxmlformats.org/drawingml/2006/table">
            <a:tbl>
              <a:tblPr firstRow="1">
                <a:noFill/>
                <a:tableStyleId>{D8A79DBC-C41D-48AE-8F90-CCE52E24A372}</a:tableStyleId>
              </a:tblPr>
              <a:tblGrid>
                <a:gridCol w="1082304">
                  <a:extLst>
                    <a:ext uri="{9D8B030D-6E8A-4147-A177-3AD203B41FA5}">
                      <a16:colId xmlns:a16="http://schemas.microsoft.com/office/drawing/2014/main" val="20000"/>
                    </a:ext>
                  </a:extLst>
                </a:gridCol>
                <a:gridCol w="9331696">
                  <a:extLst>
                    <a:ext uri="{9D8B030D-6E8A-4147-A177-3AD203B41FA5}">
                      <a16:colId xmlns:a16="http://schemas.microsoft.com/office/drawing/2014/main" val="20001"/>
                    </a:ext>
                  </a:extLst>
                </a:gridCol>
              </a:tblGrid>
              <a:tr h="441271">
                <a:tc>
                  <a:txBody>
                    <a:bodyPr/>
                    <a:lstStyle/>
                    <a:p>
                      <a:pPr marL="0" lvl="0" indent="0" algn="l" rtl="0">
                        <a:lnSpc>
                          <a:spcPct val="115000"/>
                        </a:lnSpc>
                        <a:spcBef>
                          <a:spcPts val="0"/>
                        </a:spcBef>
                        <a:spcAft>
                          <a:spcPts val="0"/>
                        </a:spcAft>
                        <a:buNone/>
                      </a:pPr>
                      <a:r>
                        <a:rPr lang="en-US" sz="1900" b="1">
                          <a:solidFill>
                            <a:schemeClr val="tx2">
                              <a:lumMod val="25000"/>
                            </a:schemeClr>
                          </a:solidFill>
                        </a:rPr>
                        <a:t>Test</a:t>
                      </a:r>
                    </a:p>
                  </a:txBody>
                  <a:tcPr marL="91425" marR="91425" marT="91425" marB="91425" anchor="ctr">
                    <a:lnB w="9525" cap="flat" cmpd="sng">
                      <a:solidFill>
                        <a:srgbClr val="7C878E"/>
                      </a:solidFill>
                      <a:prstDash val="solid"/>
                      <a:round/>
                      <a:headEnd type="none" w="sm" len="sm"/>
                      <a:tailEnd type="none" w="sm" len="sm"/>
                    </a:lnB>
                    <a:solidFill>
                      <a:schemeClr val="lt2"/>
                    </a:solidFill>
                  </a:tcPr>
                </a:tc>
                <a:tc>
                  <a:txBody>
                    <a:bodyPr/>
                    <a:lstStyle/>
                    <a:p>
                      <a:pPr marL="0" lvl="0" indent="0" algn="l" rtl="0">
                        <a:lnSpc>
                          <a:spcPct val="115000"/>
                        </a:lnSpc>
                        <a:spcBef>
                          <a:spcPts val="0"/>
                        </a:spcBef>
                        <a:spcAft>
                          <a:spcPts val="0"/>
                        </a:spcAft>
                        <a:buNone/>
                      </a:pPr>
                      <a:r>
                        <a:rPr lang="en-US" sz="1900" b="1">
                          <a:solidFill>
                            <a:schemeClr val="tx2">
                              <a:lumMod val="25000"/>
                            </a:schemeClr>
                          </a:solidFill>
                        </a:rPr>
                        <a:t>Instructions</a:t>
                      </a:r>
                      <a:endParaRPr lang="en-US" sz="1500" b="1">
                        <a:solidFill>
                          <a:schemeClr val="tx2">
                            <a:lumMod val="25000"/>
                          </a:schemeClr>
                        </a:solidFill>
                      </a:endParaRPr>
                    </a:p>
                  </a:txBody>
                  <a:tcPr marL="91425" marR="91425" marT="91425" marB="91425" anchor="ctr">
                    <a:lnB w="9525" cap="flat" cmpd="sng">
                      <a:solidFill>
                        <a:srgbClr val="7C878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847400">
                <a:tc>
                  <a:txBody>
                    <a:bodyPr/>
                    <a:lstStyle/>
                    <a:p>
                      <a:pPr marL="0" lvl="0" indent="0" algn="l" rtl="0">
                        <a:spcBef>
                          <a:spcPts val="0"/>
                        </a:spcBef>
                        <a:spcAft>
                          <a:spcPts val="0"/>
                        </a:spcAft>
                        <a:buNone/>
                      </a:pPr>
                      <a:r>
                        <a:rPr lang="en-US" sz="1500" b="1">
                          <a:solidFill>
                            <a:schemeClr val="tx2">
                              <a:lumMod val="25000"/>
                            </a:schemeClr>
                          </a:solidFill>
                        </a:rPr>
                        <a:t>GRE</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chemeClr val="tx2">
                              <a:lumMod val="25000"/>
                            </a:schemeClr>
                          </a:solidFill>
                        </a:rPr>
                        <a:t>Request </a:t>
                      </a:r>
                      <a:r>
                        <a:rPr lang="en-US" sz="1500" b="1">
                          <a:solidFill>
                            <a:schemeClr val="tx2">
                              <a:lumMod val="25000"/>
                            </a:schemeClr>
                          </a:solidFill>
                        </a:rPr>
                        <a:t>ETS </a:t>
                      </a:r>
                      <a:r>
                        <a:rPr lang="en-US" sz="1500">
                          <a:solidFill>
                            <a:schemeClr val="tx2">
                              <a:lumMod val="25000"/>
                            </a:schemeClr>
                          </a:solidFill>
                        </a:rPr>
                        <a:t>to send scores to school code:</a:t>
                      </a:r>
                    </a:p>
                    <a:p>
                      <a:pPr marL="457200" lvl="0" indent="-311150" algn="l" rtl="0">
                        <a:spcBef>
                          <a:spcPts val="0"/>
                        </a:spcBef>
                        <a:spcAft>
                          <a:spcPts val="0"/>
                        </a:spcAft>
                        <a:buClr>
                          <a:schemeClr val="dk1"/>
                        </a:buClr>
                        <a:buSzPts val="1500"/>
                        <a:buFont typeface="Century Gothic"/>
                        <a:buChar char="●"/>
                      </a:pPr>
                      <a:r>
                        <a:rPr lang="en-US" sz="1500" b="1">
                          <a:solidFill>
                            <a:schemeClr val="tx2">
                              <a:lumMod val="25000"/>
                            </a:schemeClr>
                          </a:solidFill>
                        </a:rPr>
                        <a:t>3915</a:t>
                      </a:r>
                      <a:r>
                        <a:rPr lang="en-US" sz="1500">
                          <a:solidFill>
                            <a:schemeClr val="tx2">
                              <a:lumMod val="25000"/>
                            </a:schemeClr>
                          </a:solidFill>
                        </a:rPr>
                        <a:t> for </a:t>
                      </a:r>
                      <a:r>
                        <a:rPr lang="en-US" sz="1500" b="1">
                          <a:solidFill>
                            <a:schemeClr val="tx2">
                              <a:lumMod val="25000"/>
                            </a:schemeClr>
                          </a:solidFill>
                        </a:rPr>
                        <a:t>Storrs</a:t>
                      </a:r>
                      <a:r>
                        <a:rPr lang="en-US" sz="1500">
                          <a:solidFill>
                            <a:schemeClr val="tx2">
                              <a:lumMod val="25000"/>
                            </a:schemeClr>
                          </a:solidFill>
                        </a:rPr>
                        <a:t>, or school code </a:t>
                      </a:r>
                    </a:p>
                    <a:p>
                      <a:pPr marL="457200" lvl="0" indent="-311150" algn="l" rtl="0">
                        <a:spcBef>
                          <a:spcPts val="0"/>
                        </a:spcBef>
                        <a:spcAft>
                          <a:spcPts val="0"/>
                        </a:spcAft>
                        <a:buClr>
                          <a:schemeClr val="dk1"/>
                        </a:buClr>
                        <a:buSzPts val="1500"/>
                        <a:buFont typeface="Century Gothic"/>
                        <a:buChar char="●"/>
                      </a:pPr>
                      <a:r>
                        <a:rPr lang="en-US" sz="1500" b="1">
                          <a:solidFill>
                            <a:schemeClr val="tx2">
                              <a:lumMod val="25000"/>
                            </a:schemeClr>
                          </a:solidFill>
                        </a:rPr>
                        <a:t>3931</a:t>
                      </a:r>
                      <a:r>
                        <a:rPr lang="en-US" sz="1500">
                          <a:solidFill>
                            <a:schemeClr val="tx2">
                              <a:lumMod val="25000"/>
                            </a:schemeClr>
                          </a:solidFill>
                        </a:rPr>
                        <a:t> for </a:t>
                      </a:r>
                      <a:r>
                        <a:rPr lang="en-US" sz="1500" b="1">
                          <a:solidFill>
                            <a:schemeClr val="tx2">
                              <a:lumMod val="25000"/>
                            </a:schemeClr>
                          </a:solidFill>
                        </a:rPr>
                        <a:t>UCHC</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extLst>
                  <a:ext uri="{0D108BD9-81ED-4DB2-BD59-A6C34878D82A}">
                    <a16:rowId xmlns:a16="http://schemas.microsoft.com/office/drawing/2014/main" val="10001"/>
                  </a:ext>
                </a:extLst>
              </a:tr>
              <a:tr h="426600">
                <a:tc>
                  <a:txBody>
                    <a:bodyPr/>
                    <a:lstStyle/>
                    <a:p>
                      <a:pPr marL="0" lvl="0" indent="0" algn="l" rtl="0">
                        <a:spcBef>
                          <a:spcPts val="0"/>
                        </a:spcBef>
                        <a:spcAft>
                          <a:spcPts val="0"/>
                        </a:spcAft>
                        <a:buNone/>
                      </a:pPr>
                      <a:r>
                        <a:rPr lang="en-US" sz="1500" b="1">
                          <a:solidFill>
                            <a:schemeClr val="tx2">
                              <a:lumMod val="25000"/>
                            </a:schemeClr>
                          </a:solidFill>
                        </a:rPr>
                        <a:t>GMAT</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chemeClr val="tx2">
                              <a:lumMod val="25000"/>
                            </a:schemeClr>
                          </a:solidFill>
                        </a:rPr>
                        <a:t>Request </a:t>
                      </a:r>
                      <a:r>
                        <a:rPr lang="en-US" sz="1500" b="1">
                          <a:solidFill>
                            <a:schemeClr val="tx2">
                              <a:lumMod val="25000"/>
                            </a:schemeClr>
                          </a:solidFill>
                        </a:rPr>
                        <a:t>GMAT</a:t>
                      </a:r>
                      <a:r>
                        <a:rPr lang="en-US" sz="1500">
                          <a:solidFill>
                            <a:schemeClr val="tx2">
                              <a:lumMod val="25000"/>
                            </a:schemeClr>
                          </a:solidFill>
                        </a:rPr>
                        <a:t> to send scores electronically to UConn Graduate School.</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extLst>
                  <a:ext uri="{0D108BD9-81ED-4DB2-BD59-A6C34878D82A}">
                    <a16:rowId xmlns:a16="http://schemas.microsoft.com/office/drawing/2014/main" val="10002"/>
                  </a:ext>
                </a:extLst>
              </a:tr>
              <a:tr h="847400">
                <a:tc>
                  <a:txBody>
                    <a:bodyPr/>
                    <a:lstStyle/>
                    <a:p>
                      <a:pPr marL="0" lvl="0" indent="0" algn="l" rtl="0">
                        <a:spcBef>
                          <a:spcPts val="0"/>
                        </a:spcBef>
                        <a:spcAft>
                          <a:spcPts val="0"/>
                        </a:spcAft>
                        <a:buNone/>
                      </a:pPr>
                      <a:r>
                        <a:rPr lang="en-US" sz="1500" b="1">
                          <a:solidFill>
                            <a:schemeClr val="tx2">
                              <a:lumMod val="25000"/>
                            </a:schemeClr>
                          </a:solidFill>
                        </a:rPr>
                        <a:t>TOEFL </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chemeClr val="tx2">
                              <a:lumMod val="25000"/>
                            </a:schemeClr>
                          </a:solidFill>
                        </a:rPr>
                        <a:t>Request </a:t>
                      </a:r>
                      <a:r>
                        <a:rPr lang="en-US" sz="1500" b="1">
                          <a:solidFill>
                            <a:schemeClr val="tx2">
                              <a:lumMod val="25000"/>
                            </a:schemeClr>
                          </a:solidFill>
                        </a:rPr>
                        <a:t>ETS</a:t>
                      </a:r>
                      <a:r>
                        <a:rPr lang="en-US" sz="1500">
                          <a:solidFill>
                            <a:schemeClr val="tx2">
                              <a:lumMod val="25000"/>
                            </a:schemeClr>
                          </a:solidFill>
                        </a:rPr>
                        <a:t> to send scores to school code:</a:t>
                      </a:r>
                    </a:p>
                    <a:p>
                      <a:pPr marL="457200" lvl="0" indent="-311150" algn="l" rtl="0">
                        <a:spcBef>
                          <a:spcPts val="0"/>
                        </a:spcBef>
                        <a:spcAft>
                          <a:spcPts val="0"/>
                        </a:spcAft>
                        <a:buClr>
                          <a:schemeClr val="dk1"/>
                        </a:buClr>
                        <a:buSzPts val="1500"/>
                        <a:buFont typeface="Century Gothic"/>
                        <a:buChar char="●"/>
                      </a:pPr>
                      <a:r>
                        <a:rPr lang="en-US" sz="1500" b="1">
                          <a:solidFill>
                            <a:schemeClr val="tx2">
                              <a:lumMod val="25000"/>
                            </a:schemeClr>
                          </a:solidFill>
                        </a:rPr>
                        <a:t>3915</a:t>
                      </a:r>
                      <a:r>
                        <a:rPr lang="en-US" sz="1500">
                          <a:solidFill>
                            <a:schemeClr val="tx2">
                              <a:lumMod val="25000"/>
                            </a:schemeClr>
                          </a:solidFill>
                        </a:rPr>
                        <a:t> for </a:t>
                      </a:r>
                      <a:r>
                        <a:rPr lang="en-US" sz="1500" b="1">
                          <a:solidFill>
                            <a:schemeClr val="tx2">
                              <a:lumMod val="25000"/>
                            </a:schemeClr>
                          </a:solidFill>
                        </a:rPr>
                        <a:t>Storrs</a:t>
                      </a:r>
                      <a:r>
                        <a:rPr lang="en-US" sz="1500">
                          <a:solidFill>
                            <a:schemeClr val="tx2">
                              <a:lumMod val="25000"/>
                            </a:schemeClr>
                          </a:solidFill>
                        </a:rPr>
                        <a:t>, or school code </a:t>
                      </a:r>
                    </a:p>
                    <a:p>
                      <a:pPr marL="457200" lvl="0" indent="-311150" algn="l" rtl="0">
                        <a:spcBef>
                          <a:spcPts val="0"/>
                        </a:spcBef>
                        <a:spcAft>
                          <a:spcPts val="0"/>
                        </a:spcAft>
                        <a:buClr>
                          <a:schemeClr val="dk1"/>
                        </a:buClr>
                        <a:buSzPts val="1500"/>
                        <a:buFont typeface="Century Gothic"/>
                        <a:buChar char="●"/>
                      </a:pPr>
                      <a:r>
                        <a:rPr lang="en-US" sz="1500" b="1">
                          <a:solidFill>
                            <a:schemeClr val="tx2">
                              <a:lumMod val="25000"/>
                            </a:schemeClr>
                          </a:solidFill>
                        </a:rPr>
                        <a:t>3931</a:t>
                      </a:r>
                      <a:r>
                        <a:rPr lang="en-US" sz="1500">
                          <a:solidFill>
                            <a:schemeClr val="tx2">
                              <a:lumMod val="25000"/>
                            </a:schemeClr>
                          </a:solidFill>
                        </a:rPr>
                        <a:t> for </a:t>
                      </a:r>
                      <a:r>
                        <a:rPr lang="en-US" sz="1500" b="1">
                          <a:solidFill>
                            <a:schemeClr val="tx2">
                              <a:lumMod val="25000"/>
                            </a:schemeClr>
                          </a:solidFill>
                        </a:rPr>
                        <a:t>UCHC</a:t>
                      </a:r>
                      <a:endParaRPr lang="en-US" sz="1500">
                        <a:solidFill>
                          <a:schemeClr val="tx2">
                            <a:lumMod val="25000"/>
                          </a:schemeClr>
                        </a:solidFill>
                      </a:endParaRP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extLst>
                  <a:ext uri="{0D108BD9-81ED-4DB2-BD59-A6C34878D82A}">
                    <a16:rowId xmlns:a16="http://schemas.microsoft.com/office/drawing/2014/main" val="10003"/>
                  </a:ext>
                </a:extLst>
              </a:tr>
              <a:tr h="1516425">
                <a:tc>
                  <a:txBody>
                    <a:bodyPr/>
                    <a:lstStyle/>
                    <a:p>
                      <a:pPr marL="0" lvl="0" indent="0" algn="l" rtl="0">
                        <a:spcBef>
                          <a:spcPts val="0"/>
                        </a:spcBef>
                        <a:spcAft>
                          <a:spcPts val="0"/>
                        </a:spcAft>
                        <a:buNone/>
                      </a:pPr>
                      <a:r>
                        <a:rPr lang="en-US" sz="1500" b="1">
                          <a:solidFill>
                            <a:schemeClr val="tx2">
                              <a:lumMod val="25000"/>
                            </a:schemeClr>
                          </a:solidFill>
                        </a:rPr>
                        <a:t>IELTS</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tc>
                  <a:txBody>
                    <a:bodyPr/>
                    <a:lstStyle/>
                    <a:p>
                      <a:pPr marL="0" lvl="0" indent="0" algn="l" rtl="0">
                        <a:spcBef>
                          <a:spcPts val="0"/>
                        </a:spcBef>
                        <a:spcAft>
                          <a:spcPts val="0"/>
                        </a:spcAft>
                        <a:buNone/>
                      </a:pPr>
                      <a:r>
                        <a:rPr lang="en-US" sz="1500">
                          <a:solidFill>
                            <a:schemeClr val="tx2">
                              <a:lumMod val="25000"/>
                            </a:schemeClr>
                          </a:solidFill>
                        </a:rPr>
                        <a:t>Request </a:t>
                      </a:r>
                      <a:r>
                        <a:rPr lang="en-US" sz="1500" b="1">
                          <a:solidFill>
                            <a:schemeClr val="tx2">
                              <a:lumMod val="25000"/>
                            </a:schemeClr>
                          </a:solidFill>
                        </a:rPr>
                        <a:t>IELTS</a:t>
                      </a:r>
                      <a:r>
                        <a:rPr lang="en-US" sz="1500">
                          <a:solidFill>
                            <a:schemeClr val="tx2">
                              <a:lumMod val="25000"/>
                            </a:schemeClr>
                          </a:solidFill>
                        </a:rPr>
                        <a:t> to send scores to UConn Graduate School.  </a:t>
                      </a:r>
                    </a:p>
                    <a:p>
                      <a:pPr marL="0" lvl="0" indent="0" algn="l" rtl="0">
                        <a:spcBef>
                          <a:spcPts val="0"/>
                        </a:spcBef>
                        <a:spcAft>
                          <a:spcPts val="0"/>
                        </a:spcAft>
                        <a:buNone/>
                      </a:pPr>
                      <a:r>
                        <a:rPr lang="en-US" sz="1500">
                          <a:solidFill>
                            <a:schemeClr val="tx2">
                              <a:lumMod val="25000"/>
                            </a:schemeClr>
                          </a:solidFill>
                        </a:rPr>
                        <a:t>Student may require Application ID (can be found on Application Status Portal) and the following information:</a:t>
                      </a:r>
                    </a:p>
                    <a:p>
                      <a:pPr marL="457200" lvl="0" indent="-311150" algn="l" rtl="0">
                        <a:spcBef>
                          <a:spcPts val="0"/>
                        </a:spcBef>
                        <a:spcAft>
                          <a:spcPts val="0"/>
                        </a:spcAft>
                        <a:buSzPts val="1500"/>
                        <a:buFont typeface="Century Gothic"/>
                        <a:buChar char="●"/>
                      </a:pPr>
                      <a:r>
                        <a:rPr lang="en-US" sz="1500" b="1">
                          <a:solidFill>
                            <a:schemeClr val="tx2">
                              <a:lumMod val="25000"/>
                            </a:schemeClr>
                          </a:solidFill>
                        </a:rPr>
                        <a:t>Name of Department Head:</a:t>
                      </a:r>
                      <a:r>
                        <a:rPr lang="en-US" sz="1500">
                          <a:solidFill>
                            <a:schemeClr val="tx2">
                              <a:lumMod val="25000"/>
                            </a:schemeClr>
                          </a:solidFill>
                        </a:rPr>
                        <a:t> Leslie Shor</a:t>
                      </a:r>
                    </a:p>
                    <a:p>
                      <a:pPr marL="457200" lvl="0" indent="-311150" algn="l" rtl="0">
                        <a:spcBef>
                          <a:spcPts val="0"/>
                        </a:spcBef>
                        <a:spcAft>
                          <a:spcPts val="0"/>
                        </a:spcAft>
                        <a:buSzPts val="1500"/>
                        <a:buFont typeface="Century Gothic"/>
                        <a:buChar char="●"/>
                      </a:pPr>
                      <a:r>
                        <a:rPr lang="en-US" sz="1500" b="1">
                          <a:solidFill>
                            <a:schemeClr val="tx2">
                              <a:lumMod val="25000"/>
                            </a:schemeClr>
                          </a:solidFill>
                        </a:rPr>
                        <a:t>Email ID:</a:t>
                      </a:r>
                      <a:r>
                        <a:rPr lang="en-US" sz="1500">
                          <a:solidFill>
                            <a:schemeClr val="tx2">
                              <a:lumMod val="25000"/>
                            </a:schemeClr>
                          </a:solidFill>
                        </a:rPr>
                        <a:t> </a:t>
                      </a:r>
                      <a:r>
                        <a:rPr lang="en-US" sz="1500" u="sng">
                          <a:solidFill>
                            <a:schemeClr val="tx2">
                              <a:lumMod val="25000"/>
                            </a:schemeClr>
                          </a:solidFill>
                          <a:hlinkClick r:id="rId3">
                            <a:extLst>
                              <a:ext uri="{A12FA001-AC4F-418D-AE19-62706E023703}">
                                <ahyp:hlinkClr xmlns:ahyp="http://schemas.microsoft.com/office/drawing/2018/hyperlinkcolor" val="tx"/>
                              </a:ext>
                            </a:extLst>
                          </a:hlinkClick>
                        </a:rPr>
                        <a:t>gradadmissions@uconn.edu</a:t>
                      </a:r>
                      <a:endParaRPr lang="en-US" sz="1500">
                        <a:solidFill>
                          <a:schemeClr val="tx2">
                            <a:lumMod val="25000"/>
                          </a:schemeClr>
                        </a:solidFill>
                      </a:endParaRPr>
                    </a:p>
                    <a:p>
                      <a:pPr marL="457200" lvl="0" indent="-311150" algn="l" rtl="0">
                        <a:spcBef>
                          <a:spcPts val="0"/>
                        </a:spcBef>
                        <a:spcAft>
                          <a:spcPts val="0"/>
                        </a:spcAft>
                        <a:buSzPts val="1500"/>
                        <a:buFont typeface="Century Gothic"/>
                        <a:buChar char="●"/>
                      </a:pPr>
                      <a:r>
                        <a:rPr lang="en-US" sz="1500" b="1">
                          <a:solidFill>
                            <a:schemeClr val="tx2">
                              <a:lumMod val="25000"/>
                            </a:schemeClr>
                          </a:solidFill>
                        </a:rPr>
                        <a:t>Contact #:</a:t>
                      </a:r>
                      <a:r>
                        <a:rPr lang="en-US" sz="1500">
                          <a:solidFill>
                            <a:schemeClr val="tx2">
                              <a:lumMod val="25000"/>
                            </a:schemeClr>
                          </a:solidFill>
                        </a:rPr>
                        <a:t> (860) 486-3617</a:t>
                      </a: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extLst>
                  <a:ext uri="{0D108BD9-81ED-4DB2-BD59-A6C34878D82A}">
                    <a16:rowId xmlns:a16="http://schemas.microsoft.com/office/drawing/2014/main" val="10004"/>
                  </a:ext>
                </a:extLst>
              </a:tr>
              <a:tr h="406725">
                <a:tc>
                  <a:txBody>
                    <a:bodyPr/>
                    <a:lstStyle/>
                    <a:p>
                      <a:pPr marL="0" lvl="0" indent="0" algn="l" rtl="0">
                        <a:spcBef>
                          <a:spcPts val="0"/>
                        </a:spcBef>
                        <a:spcAft>
                          <a:spcPts val="0"/>
                        </a:spcAft>
                        <a:buNone/>
                      </a:pPr>
                      <a:r>
                        <a:rPr lang="en-US" sz="1500" b="1">
                          <a:solidFill>
                            <a:schemeClr val="tx2">
                              <a:lumMod val="25000"/>
                            </a:schemeClr>
                          </a:solidFill>
                        </a:rPr>
                        <a:t>Duolingo</a:t>
                      </a:r>
                      <a:endParaRPr sz="1500" b="1">
                        <a:solidFill>
                          <a:schemeClr val="tx2">
                            <a:lumMod val="25000"/>
                          </a:schemeClr>
                        </a:solidFill>
                      </a:endParaRP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500">
                          <a:solidFill>
                            <a:schemeClr val="tx2">
                              <a:lumMod val="25000"/>
                            </a:schemeClr>
                          </a:solidFill>
                        </a:rPr>
                        <a:t>Request </a:t>
                      </a:r>
                      <a:r>
                        <a:rPr lang="en-US" sz="1500" b="1">
                          <a:solidFill>
                            <a:schemeClr val="tx2">
                              <a:lumMod val="25000"/>
                            </a:schemeClr>
                          </a:solidFill>
                        </a:rPr>
                        <a:t>Duolingo</a:t>
                      </a:r>
                      <a:r>
                        <a:rPr lang="en-US" sz="1500">
                          <a:solidFill>
                            <a:schemeClr val="tx2">
                              <a:lumMod val="25000"/>
                            </a:schemeClr>
                          </a:solidFill>
                        </a:rPr>
                        <a:t> to send scores electronically to UConn Graduate School.</a:t>
                      </a:r>
                      <a:endParaRPr sz="1500">
                        <a:solidFill>
                          <a:schemeClr val="tx2">
                            <a:lumMod val="25000"/>
                          </a:schemeClr>
                        </a:solidFill>
                      </a:endParaRP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extLst>
                  <a:ext uri="{0D108BD9-81ED-4DB2-BD59-A6C34878D82A}">
                    <a16:rowId xmlns:a16="http://schemas.microsoft.com/office/drawing/2014/main" val="10005"/>
                  </a:ext>
                </a:extLst>
              </a:tr>
              <a:tr h="466375">
                <a:tc>
                  <a:txBody>
                    <a:bodyPr/>
                    <a:lstStyle/>
                    <a:p>
                      <a:pPr marL="0" lvl="0" indent="0" algn="l" rtl="0">
                        <a:spcBef>
                          <a:spcPts val="0"/>
                        </a:spcBef>
                        <a:spcAft>
                          <a:spcPts val="0"/>
                        </a:spcAft>
                        <a:buNone/>
                      </a:pPr>
                      <a:r>
                        <a:rPr lang="en-US" sz="1500" b="1">
                          <a:solidFill>
                            <a:schemeClr val="tx2">
                              <a:lumMod val="25000"/>
                            </a:schemeClr>
                          </a:solidFill>
                        </a:rPr>
                        <a:t>PTE</a:t>
                      </a:r>
                      <a:endParaRPr sz="1500" b="1">
                        <a:solidFill>
                          <a:schemeClr val="tx2">
                            <a:lumMod val="25000"/>
                          </a:schemeClr>
                        </a:solidFill>
                      </a:endParaRP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500">
                          <a:solidFill>
                            <a:schemeClr val="tx2">
                              <a:lumMod val="25000"/>
                            </a:schemeClr>
                          </a:solidFill>
                        </a:rPr>
                        <a:t>Request </a:t>
                      </a:r>
                      <a:r>
                        <a:rPr lang="en-US" sz="1500" b="1">
                          <a:solidFill>
                            <a:schemeClr val="tx2">
                              <a:lumMod val="25000"/>
                            </a:schemeClr>
                          </a:solidFill>
                        </a:rPr>
                        <a:t>PTE</a:t>
                      </a:r>
                      <a:r>
                        <a:rPr lang="en-US" sz="1500">
                          <a:solidFill>
                            <a:schemeClr val="tx2">
                              <a:lumMod val="25000"/>
                            </a:schemeClr>
                          </a:solidFill>
                        </a:rPr>
                        <a:t> to send scores electronically to UConn Graduate School.</a:t>
                      </a:r>
                      <a:endParaRPr sz="1500">
                        <a:solidFill>
                          <a:schemeClr val="tx2">
                            <a:lumMod val="25000"/>
                          </a:schemeClr>
                        </a:solidFill>
                      </a:endParaRPr>
                    </a:p>
                  </a:txBody>
                  <a:tcPr marL="121900" marR="121900" marT="91425" marB="91425">
                    <a:lnL w="9525" cap="flat" cmpd="sng">
                      <a:solidFill>
                        <a:srgbClr val="7C878E"/>
                      </a:solidFill>
                      <a:prstDash val="solid"/>
                      <a:round/>
                      <a:headEnd type="none" w="sm" len="sm"/>
                      <a:tailEnd type="none" w="sm" len="sm"/>
                    </a:lnL>
                    <a:lnR w="9525" cap="flat" cmpd="sng">
                      <a:solidFill>
                        <a:srgbClr val="7C878E"/>
                      </a:solidFill>
                      <a:prstDash val="solid"/>
                      <a:round/>
                      <a:headEnd type="none" w="sm" len="sm"/>
                      <a:tailEnd type="none" w="sm" len="sm"/>
                    </a:lnR>
                    <a:lnT w="9525" cap="flat" cmpd="sng">
                      <a:solidFill>
                        <a:srgbClr val="7C878E"/>
                      </a:solidFill>
                      <a:prstDash val="solid"/>
                      <a:round/>
                      <a:headEnd type="none" w="sm" len="sm"/>
                      <a:tailEnd type="none" w="sm" len="sm"/>
                    </a:lnT>
                    <a:lnB w="9525" cap="flat" cmpd="sng">
                      <a:solidFill>
                        <a:srgbClr val="7C878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50" name="Google Shape;450;p51"/>
          <p:cNvSpPr txBox="1"/>
          <p:nvPr/>
        </p:nvSpPr>
        <p:spPr>
          <a:xfrm>
            <a:off x="4366650" y="6281221"/>
            <a:ext cx="3458700" cy="32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4"/>
              </a:rPr>
              <a:t>More test score details are available here</a:t>
            </a:r>
            <a:endParaRPr/>
          </a:p>
        </p:txBody>
      </p:sp>
      <p:sp>
        <p:nvSpPr>
          <p:cNvPr id="2" name="TextBox 1">
            <a:extLst>
              <a:ext uri="{FF2B5EF4-FFF2-40B4-BE49-F238E27FC236}">
                <a16:creationId xmlns:a16="http://schemas.microsoft.com/office/drawing/2014/main" id="{FC279488-CFDC-B18B-8499-D74E102ACCD0}"/>
              </a:ext>
              <a:ext uri="{C183D7F6-B498-43B3-948B-1728B52AA6E4}">
                <adec:decorative xmlns:adec="http://schemas.microsoft.com/office/drawing/2017/decorative" val="1"/>
              </a:ext>
            </a:extLst>
          </p:cNvPr>
          <p:cNvSpPr txBox="1"/>
          <p:nvPr/>
        </p:nvSpPr>
        <p:spPr>
          <a:xfrm>
            <a:off x="11070167" y="6487583"/>
            <a:ext cx="10371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SF</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2"/>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GPA Review</a:t>
            </a:r>
            <a:endParaRPr/>
          </a:p>
        </p:txBody>
      </p:sp>
      <p:sp>
        <p:nvSpPr>
          <p:cNvPr id="457" name="Google Shape;457;p52"/>
          <p:cNvSpPr txBox="1">
            <a:spLocks noGrp="1"/>
          </p:cNvSpPr>
          <p:nvPr>
            <p:ph type="body" idx="1"/>
          </p:nvPr>
        </p:nvSpPr>
        <p:spPr>
          <a:xfrm>
            <a:off x="581192" y="2340864"/>
            <a:ext cx="11029500" cy="363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a:solidFill>
                  <a:schemeClr val="tx2">
                    <a:lumMod val="25000"/>
                  </a:schemeClr>
                </a:solidFill>
              </a:rPr>
              <a:t>Happens at the same time as Initial Grad Audit, in a different Workflow.</a:t>
            </a:r>
          </a:p>
          <a:p>
            <a:pPr marL="0" lvl="0" indent="0" algn="l" rtl="0">
              <a:lnSpc>
                <a:spcPct val="115000"/>
              </a:lnSpc>
              <a:spcBef>
                <a:spcPts val="0"/>
              </a:spcBef>
              <a:spcAft>
                <a:spcPts val="0"/>
              </a:spcAft>
              <a:buClr>
                <a:schemeClr val="dk1"/>
              </a:buClr>
              <a:buSzPts val="1100"/>
              <a:buFont typeface="Arial"/>
              <a:buNone/>
            </a:pPr>
            <a:r>
              <a:rPr lang="en-US" sz="1800">
                <a:solidFill>
                  <a:schemeClr val="tx2">
                    <a:lumMod val="25000"/>
                  </a:schemeClr>
                </a:solidFill>
              </a:rPr>
              <a:t>This means: an application is not held back from program review if they haven’t yet had their GPA calculated.</a:t>
            </a:r>
          </a:p>
          <a:p>
            <a:pPr marL="0" lvl="0" indent="0" algn="l" rtl="0">
              <a:lnSpc>
                <a:spcPct val="115000"/>
              </a:lnSpc>
              <a:spcBef>
                <a:spcPts val="0"/>
              </a:spcBef>
              <a:spcAft>
                <a:spcPts val="0"/>
              </a:spcAft>
              <a:buClr>
                <a:schemeClr val="dk1"/>
              </a:buClr>
              <a:buSzPts val="1100"/>
              <a:buFont typeface="Arial"/>
              <a:buNone/>
            </a:pPr>
            <a:endParaRPr lang="en-US" sz="1800" b="1">
              <a:solidFill>
                <a:schemeClr val="tx2">
                  <a:lumMod val="25000"/>
                </a:schemeClr>
              </a:solidFill>
            </a:endParaRPr>
          </a:p>
          <a:p>
            <a:pPr marL="0" lvl="0" indent="0" algn="l" rtl="0">
              <a:lnSpc>
                <a:spcPct val="115000"/>
              </a:lnSpc>
              <a:spcBef>
                <a:spcPts val="0"/>
              </a:spcBef>
              <a:spcAft>
                <a:spcPts val="0"/>
              </a:spcAft>
              <a:buClr>
                <a:schemeClr val="dk1"/>
              </a:buClr>
              <a:buSzPts val="1100"/>
              <a:buFont typeface="Arial"/>
              <a:buNone/>
            </a:pPr>
            <a:r>
              <a:rPr lang="en-US" sz="1800" b="1">
                <a:solidFill>
                  <a:schemeClr val="tx2">
                    <a:lumMod val="25000"/>
                  </a:schemeClr>
                </a:solidFill>
              </a:rPr>
              <a:t>GPA Requirements</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Minimum GPA requirement to offer regular admission is a 3.0</a:t>
            </a:r>
          </a:p>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Regardless of GPA, the application will be sent to the programs for review</a:t>
            </a:r>
          </a:p>
        </p:txBody>
      </p:sp>
      <p:sp>
        <p:nvSpPr>
          <p:cNvPr id="2" name="TextBox 1">
            <a:extLst>
              <a:ext uri="{FF2B5EF4-FFF2-40B4-BE49-F238E27FC236}">
                <a16:creationId xmlns:a16="http://schemas.microsoft.com/office/drawing/2014/main" id="{71AA46AA-D3FA-7141-1EDD-8D73D69294CA}"/>
              </a:ext>
              <a:ext uri="{C183D7F6-B498-43B3-948B-1728B52AA6E4}">
                <adec:decorative xmlns:adec="http://schemas.microsoft.com/office/drawing/2017/decorative" val="1"/>
              </a:ext>
            </a:extLst>
          </p:cNvPr>
          <p:cNvSpPr txBox="1"/>
          <p:nvPr/>
        </p:nvSpPr>
        <p:spPr>
          <a:xfrm>
            <a:off x="11277600" y="6324600"/>
            <a:ext cx="6762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SF</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3"/>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Program Audit Bin</a:t>
            </a:r>
            <a:endParaRPr sz="3200"/>
          </a:p>
        </p:txBody>
      </p:sp>
      <p:sp>
        <p:nvSpPr>
          <p:cNvPr id="464" name="Google Shape;464;p53" descr="This text box left blank intentionally."/>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8D87D69B-696F-C8D0-4D6B-597A61634F1C}"/>
              </a:ext>
              <a:ext uri="{C183D7F6-B498-43B3-948B-1728B52AA6E4}">
                <adec:decorative xmlns:adec="http://schemas.microsoft.com/office/drawing/2017/decorative" val="1"/>
              </a:ext>
            </a:extLst>
          </p:cNvPr>
          <p:cNvSpPr txBox="1"/>
          <p:nvPr/>
        </p:nvSpPr>
        <p:spPr>
          <a:xfrm>
            <a:off x="11006666" y="6498166"/>
            <a:ext cx="8255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r>
              <a:rPr lang="en-US"/>
              <a:t>Program Audit Bin </a:t>
            </a:r>
            <a:endParaRPr/>
          </a:p>
        </p:txBody>
      </p:sp>
      <p:sp>
        <p:nvSpPr>
          <p:cNvPr id="472" name="Google Shape;472;p54"/>
          <p:cNvSpPr txBox="1">
            <a:spLocks noGrp="1"/>
          </p:cNvSpPr>
          <p:nvPr>
            <p:ph type="body" idx="1"/>
          </p:nvPr>
        </p:nvSpPr>
        <p:spPr>
          <a:xfrm>
            <a:off x="581200" y="2228000"/>
            <a:ext cx="11029500" cy="4075500"/>
          </a:xfrm>
          <a:prstGeom prst="rect">
            <a:avLst/>
          </a:prstGeom>
        </p:spPr>
        <p:txBody>
          <a:bodyPr spcFirstLastPara="1" wrap="square" lIns="91425" tIns="45700" rIns="91425" bIns="45700" anchor="t" anchorCtr="0">
            <a:noAutofit/>
          </a:bodyPr>
          <a:lstStyle/>
          <a:p>
            <a:pPr indent="-342900">
              <a:lnSpc>
                <a:spcPct val="115000"/>
              </a:lnSpc>
              <a:spcBef>
                <a:spcPts val="0"/>
              </a:spcBef>
              <a:buClr>
                <a:srgbClr val="5271FF"/>
              </a:buClr>
              <a:buSzPts val="1800"/>
            </a:pPr>
            <a:r>
              <a:rPr lang="en-US" sz="1800">
                <a:solidFill>
                  <a:schemeClr val="tx2">
                    <a:lumMod val="25000"/>
                  </a:schemeClr>
                </a:solidFill>
              </a:rPr>
              <a:t>After The Graduate School’s Admissions Office has reviewed the application, we would move it to the Program Audit bin if the relevant transcripts have been uploaded, and if the English proficiency requirement has been met.  </a:t>
            </a:r>
          </a:p>
          <a:p>
            <a:pPr marL="914400" marR="0" lvl="1" indent="-342900" algn="l" rtl="0">
              <a:lnSpc>
                <a:spcPct val="115000"/>
              </a:lnSpc>
              <a:spcBef>
                <a:spcPts val="0"/>
              </a:spcBef>
              <a:spcAft>
                <a:spcPts val="0"/>
              </a:spcAft>
              <a:buSzPts val="1800"/>
              <a:buChar char="◼"/>
            </a:pPr>
            <a:r>
              <a:rPr lang="en-US" sz="1800">
                <a:solidFill>
                  <a:schemeClr val="tx2">
                    <a:lumMod val="25000"/>
                  </a:schemeClr>
                </a:solidFill>
              </a:rPr>
              <a:t>If the GPA evaluation is in progress, the application is still moved to Program Audit.</a:t>
            </a:r>
          </a:p>
          <a:p>
            <a:pPr marL="914400" lvl="0" indent="0" algn="l" rtl="0">
              <a:lnSpc>
                <a:spcPct val="115000"/>
              </a:lnSpc>
              <a:spcBef>
                <a:spcPts val="0"/>
              </a:spcBef>
              <a:spcAft>
                <a:spcPts val="0"/>
              </a:spcAft>
              <a:buNone/>
            </a:pPr>
            <a:endParaRPr lang="en-US" sz="1800">
              <a:solidFill>
                <a:schemeClr val="tx2">
                  <a:lumMod val="25000"/>
                </a:schemeClr>
              </a:solidFill>
            </a:endParaRPr>
          </a:p>
          <a:p>
            <a:pPr indent="-342900">
              <a:lnSpc>
                <a:spcPct val="115000"/>
              </a:lnSpc>
              <a:spcBef>
                <a:spcPts val="0"/>
              </a:spcBef>
              <a:buClr>
                <a:srgbClr val="5271FF"/>
              </a:buClr>
              <a:buSzPts val="1800"/>
            </a:pPr>
            <a:r>
              <a:rPr lang="en-US" sz="1800">
                <a:solidFill>
                  <a:schemeClr val="tx2">
                    <a:lumMod val="25000"/>
                  </a:schemeClr>
                </a:solidFill>
              </a:rPr>
              <a:t>When an application is moved to the Program Audit bin, we do not add it to a queue. The application would be available for your program to process according to your internal procedures.</a:t>
            </a:r>
          </a:p>
          <a:p>
            <a:pPr marL="457200" lvl="0" indent="0" algn="l" rtl="0">
              <a:lnSpc>
                <a:spcPct val="115000"/>
              </a:lnSpc>
              <a:spcBef>
                <a:spcPts val="0"/>
              </a:spcBef>
              <a:spcAft>
                <a:spcPts val="0"/>
              </a:spcAft>
              <a:buNone/>
            </a:pPr>
            <a:endParaRPr lang="en-US" sz="1800">
              <a:solidFill>
                <a:schemeClr val="tx2">
                  <a:lumMod val="25000"/>
                </a:schemeClr>
              </a:solidFill>
            </a:endParaRPr>
          </a:p>
          <a:p>
            <a:pPr marL="457200" marR="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If the program’s application requirements have been met, then you could update the checklist to reflect this by changing the status of an item on the application checklist from “Awaiting” to “Received,” or to “Waived,” if the program has established reasons why you would waive one of your requirements.</a:t>
            </a:r>
          </a:p>
          <a:p>
            <a:pPr marL="457200" lvl="0" indent="0" algn="l" rtl="0">
              <a:lnSpc>
                <a:spcPct val="115000"/>
              </a:lnSpc>
              <a:spcBef>
                <a:spcPts val="0"/>
              </a:spcBef>
              <a:spcAft>
                <a:spcPts val="0"/>
              </a:spcAft>
              <a:buNone/>
            </a:pPr>
            <a:endParaRPr sz="1800">
              <a:solidFill>
                <a:schemeClr val="dk1"/>
              </a:solidFill>
            </a:endParaRPr>
          </a:p>
        </p:txBody>
      </p:sp>
      <p:sp>
        <p:nvSpPr>
          <p:cNvPr id="2" name="TextBox 1">
            <a:extLst>
              <a:ext uri="{FF2B5EF4-FFF2-40B4-BE49-F238E27FC236}">
                <a16:creationId xmlns:a16="http://schemas.microsoft.com/office/drawing/2014/main" id="{0BCBF37D-6C6E-7323-AA61-B21BB89E8CBE}"/>
              </a:ext>
              <a:ext uri="{C183D7F6-B498-43B3-948B-1728B52AA6E4}">
                <adec:decorative xmlns:adec="http://schemas.microsoft.com/office/drawing/2017/decorative" val="1"/>
              </a:ext>
            </a:extLst>
          </p:cNvPr>
          <p:cNvSpPr txBox="1"/>
          <p:nvPr/>
        </p:nvSpPr>
        <p:spPr>
          <a:xfrm>
            <a:off x="11006666" y="6265333"/>
            <a:ext cx="10159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5"/>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r>
              <a:rPr lang="en-US"/>
              <a:t>Program Audit Bin (continued)</a:t>
            </a:r>
            <a:endParaRPr/>
          </a:p>
        </p:txBody>
      </p:sp>
      <p:sp>
        <p:nvSpPr>
          <p:cNvPr id="480" name="Google Shape;480;p55"/>
          <p:cNvSpPr txBox="1">
            <a:spLocks noGrp="1"/>
          </p:cNvSpPr>
          <p:nvPr>
            <p:ph type="body" idx="1"/>
          </p:nvPr>
        </p:nvSpPr>
        <p:spPr>
          <a:xfrm>
            <a:off x="581200" y="2228000"/>
            <a:ext cx="10752900" cy="42291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5271FF"/>
              </a:buClr>
              <a:buSzPts val="1800"/>
              <a:buFont typeface="Arial"/>
              <a:buChar char="◼"/>
            </a:pPr>
            <a:r>
              <a:rPr lang="en-US" sz="1800">
                <a:solidFill>
                  <a:schemeClr val="tx2">
                    <a:lumMod val="25000"/>
                  </a:schemeClr>
                </a:solidFill>
              </a:rPr>
              <a:t>A note about “Waived” transcripts: Please do not update this status on the checklist, even if your program requires that transcript.</a:t>
            </a:r>
          </a:p>
          <a:p>
            <a:pPr marL="457200" lvl="0" indent="0" algn="l" rtl="0">
              <a:lnSpc>
                <a:spcPct val="115000"/>
              </a:lnSpc>
              <a:spcBef>
                <a:spcPts val="0"/>
              </a:spcBef>
              <a:spcAft>
                <a:spcPts val="0"/>
              </a:spcAft>
              <a:buNone/>
            </a:pPr>
            <a:endParaRPr lang="en-US" sz="1800">
              <a:solidFill>
                <a:schemeClr val="tx2">
                  <a:lumMod val="25000"/>
                </a:schemeClr>
              </a:solidFill>
            </a:endParaRPr>
          </a:p>
          <a:p>
            <a:pPr marL="457200" lvl="0" indent="-342900" algn="l" rtl="0">
              <a:lnSpc>
                <a:spcPct val="115000"/>
              </a:lnSpc>
              <a:spcBef>
                <a:spcPts val="0"/>
              </a:spcBef>
              <a:spcAft>
                <a:spcPts val="0"/>
              </a:spcAft>
              <a:buClr>
                <a:srgbClr val="5271FF"/>
              </a:buClr>
              <a:buSzPts val="1800"/>
              <a:buFont typeface="Arial"/>
              <a:buChar char="◼"/>
            </a:pPr>
            <a:r>
              <a:rPr lang="en-US" sz="1800">
                <a:solidFill>
                  <a:schemeClr val="tx2">
                    <a:lumMod val="25000"/>
                  </a:schemeClr>
                </a:solidFill>
              </a:rPr>
              <a:t>The Graduate Admissions Office reviews</a:t>
            </a:r>
          </a:p>
          <a:p>
            <a:pPr marL="0" indent="0">
              <a:lnSpc>
                <a:spcPct val="115000"/>
              </a:lnSpc>
              <a:spcBef>
                <a:spcPts val="0"/>
              </a:spcBef>
              <a:buNone/>
            </a:pPr>
            <a:r>
              <a:rPr lang="en-US" sz="1800">
                <a:solidFill>
                  <a:schemeClr val="tx2">
                    <a:lumMod val="25000"/>
                  </a:schemeClr>
                </a:solidFill>
              </a:rPr>
              <a:t>        transcripts for:</a:t>
            </a:r>
          </a:p>
          <a:p>
            <a:pPr marL="914400" lvl="1"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the school that awarded the (first)</a:t>
            </a:r>
          </a:p>
          <a:p>
            <a:pPr marL="914400" lvl="0" indent="0" algn="l" rtl="0">
              <a:lnSpc>
                <a:spcPct val="115000"/>
              </a:lnSpc>
              <a:spcBef>
                <a:spcPts val="0"/>
              </a:spcBef>
              <a:spcAft>
                <a:spcPts val="0"/>
              </a:spcAft>
              <a:buNone/>
            </a:pPr>
            <a:r>
              <a:rPr lang="en-US" sz="1800">
                <a:solidFill>
                  <a:schemeClr val="tx2">
                    <a:lumMod val="25000"/>
                  </a:schemeClr>
                </a:solidFill>
              </a:rPr>
              <a:t>bachelor’s degree and</a:t>
            </a:r>
          </a:p>
          <a:p>
            <a:pPr marL="914400" indent="-342900">
              <a:lnSpc>
                <a:spcPct val="115000"/>
              </a:lnSpc>
              <a:spcBef>
                <a:spcPts val="0"/>
              </a:spcBef>
              <a:buClr>
                <a:srgbClr val="5271FF"/>
              </a:buClr>
              <a:buSzPts val="1800"/>
            </a:pPr>
            <a:r>
              <a:rPr lang="en-US" sz="1800">
                <a:solidFill>
                  <a:schemeClr val="tx2">
                    <a:lumMod val="25000"/>
                  </a:schemeClr>
                </a:solidFill>
              </a:rPr>
              <a:t>any other school attended </a:t>
            </a:r>
            <a:r>
              <a:rPr lang="en-US" sz="1800" i="1">
                <a:solidFill>
                  <a:schemeClr val="tx2">
                    <a:lumMod val="25000"/>
                  </a:schemeClr>
                </a:solidFill>
              </a:rPr>
              <a:t>since </a:t>
            </a:r>
          </a:p>
          <a:p>
            <a:pPr marL="571500" indent="0">
              <a:lnSpc>
                <a:spcPct val="114999"/>
              </a:lnSpc>
              <a:spcBef>
                <a:spcPts val="0"/>
              </a:spcBef>
              <a:buClr>
                <a:srgbClr val="5271FF"/>
              </a:buClr>
              <a:buSzPts val="1800"/>
              <a:buNone/>
            </a:pPr>
            <a:r>
              <a:rPr lang="en-US" sz="1800">
                <a:solidFill>
                  <a:schemeClr val="tx2">
                    <a:lumMod val="25000"/>
                  </a:schemeClr>
                </a:solidFill>
              </a:rPr>
              <a:t>   being awarded the bachelor’s</a:t>
            </a:r>
            <a:endParaRPr lang="en-US">
              <a:solidFill>
                <a:schemeClr val="tx2">
                  <a:lumMod val="25000"/>
                </a:schemeClr>
              </a:solidFill>
            </a:endParaRPr>
          </a:p>
          <a:p>
            <a:pPr marL="0" lvl="0" indent="0" algn="l" rtl="0">
              <a:lnSpc>
                <a:spcPct val="115000"/>
              </a:lnSpc>
              <a:spcBef>
                <a:spcPts val="0"/>
              </a:spcBef>
              <a:spcAft>
                <a:spcPts val="0"/>
              </a:spcAft>
              <a:buNone/>
            </a:pPr>
            <a:endParaRPr lang="en-US" sz="1800">
              <a:solidFill>
                <a:schemeClr val="tx2">
                  <a:lumMod val="25000"/>
                </a:schemeClr>
              </a:solidFill>
            </a:endParaRPr>
          </a:p>
          <a:p>
            <a:pPr marL="457200" marR="0" lvl="0" indent="-342900" algn="l" rtl="0">
              <a:lnSpc>
                <a:spcPct val="115000"/>
              </a:lnSpc>
              <a:spcBef>
                <a:spcPts val="0"/>
              </a:spcBef>
              <a:spcAft>
                <a:spcPts val="0"/>
              </a:spcAft>
              <a:buClr>
                <a:srgbClr val="5271FF"/>
              </a:buClr>
              <a:buSzPts val="1800"/>
              <a:buFont typeface="Arial"/>
              <a:buChar char="◼"/>
            </a:pPr>
            <a:r>
              <a:rPr lang="en-US" sz="1800">
                <a:solidFill>
                  <a:schemeClr val="tx2">
                    <a:lumMod val="25000"/>
                  </a:schemeClr>
                </a:solidFill>
              </a:rPr>
              <a:t>“Waived” transcripts from previous schools </a:t>
            </a:r>
          </a:p>
          <a:p>
            <a:pPr marL="457200" marR="0" lvl="0" indent="0" algn="l" rtl="0">
              <a:lnSpc>
                <a:spcPct val="115000"/>
              </a:lnSpc>
              <a:spcBef>
                <a:spcPts val="0"/>
              </a:spcBef>
              <a:spcAft>
                <a:spcPts val="0"/>
              </a:spcAft>
              <a:buNone/>
            </a:pPr>
            <a:r>
              <a:rPr lang="en-US" sz="1800">
                <a:solidFill>
                  <a:schemeClr val="tx2">
                    <a:lumMod val="25000"/>
                  </a:schemeClr>
                </a:solidFill>
              </a:rPr>
              <a:t>are still available for the program to review</a:t>
            </a:r>
          </a:p>
          <a:p>
            <a:pPr marL="457200" lvl="0" indent="0" algn="l" rtl="0">
              <a:lnSpc>
                <a:spcPct val="115000"/>
              </a:lnSpc>
              <a:spcBef>
                <a:spcPts val="0"/>
              </a:spcBef>
              <a:spcAft>
                <a:spcPts val="0"/>
              </a:spcAft>
              <a:buNone/>
            </a:pPr>
            <a:r>
              <a:rPr lang="en-US" sz="1800">
                <a:solidFill>
                  <a:schemeClr val="tx2">
                    <a:lumMod val="25000"/>
                  </a:schemeClr>
                </a:solidFill>
              </a:rPr>
              <a:t>if applicants uploaded them.</a:t>
            </a:r>
          </a:p>
          <a:p>
            <a:pPr marL="0" lvl="0" indent="0" algn="l" rtl="0">
              <a:lnSpc>
                <a:spcPct val="115000"/>
              </a:lnSpc>
              <a:spcBef>
                <a:spcPts val="0"/>
              </a:spcBef>
              <a:spcAft>
                <a:spcPts val="0"/>
              </a:spcAft>
              <a:buNone/>
            </a:pPr>
            <a:endParaRPr sz="1800">
              <a:solidFill>
                <a:schemeClr val="dk1"/>
              </a:solidFill>
            </a:endParaRPr>
          </a:p>
          <a:p>
            <a:pPr marL="0" lvl="0" indent="45720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482" name="Google Shape;482;p55" descr="Screenshot of an application checklist that shows staff and faculty that The Graduate School's Admissions Office has marked the status of two transcripts as &quot;Waived,&quot; even if a program requires one of those waived transcripts. The Waived status for transcripts should not be changed by individual programs."/>
          <p:cNvPicPr preferRelativeResize="0"/>
          <p:nvPr/>
        </p:nvPicPr>
        <p:blipFill>
          <a:blip r:embed="rId3">
            <a:alphaModFix/>
          </a:blip>
          <a:stretch>
            <a:fillRect/>
          </a:stretch>
        </p:blipFill>
        <p:spPr>
          <a:xfrm>
            <a:off x="5462266" y="2603400"/>
            <a:ext cx="6262426" cy="3853166"/>
          </a:xfrm>
          <a:prstGeom prst="rect">
            <a:avLst/>
          </a:prstGeom>
          <a:noFill/>
          <a:ln>
            <a:noFill/>
          </a:ln>
        </p:spPr>
      </p:pic>
      <p:sp>
        <p:nvSpPr>
          <p:cNvPr id="2" name="TextBox 1">
            <a:extLst>
              <a:ext uri="{FF2B5EF4-FFF2-40B4-BE49-F238E27FC236}">
                <a16:creationId xmlns:a16="http://schemas.microsoft.com/office/drawing/2014/main" id="{CBFCF32D-D396-DB4E-63EE-544AC9FA78CD}"/>
              </a:ext>
              <a:ext uri="{C183D7F6-B498-43B3-948B-1728B52AA6E4}">
                <adec:decorative xmlns:adec="http://schemas.microsoft.com/office/drawing/2017/decorative" val="1"/>
              </a:ext>
            </a:extLst>
          </p:cNvPr>
          <p:cNvSpPr txBox="1"/>
          <p:nvPr/>
        </p:nvSpPr>
        <p:spPr>
          <a:xfrm>
            <a:off x="11236476" y="6455832"/>
            <a:ext cx="4868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6"/>
          <p:cNvSpPr txBox="1">
            <a:spLocks noGrp="1"/>
          </p:cNvSpPr>
          <p:nvPr>
            <p:ph type="title"/>
          </p:nvPr>
        </p:nvSpPr>
        <p:spPr>
          <a:xfrm>
            <a:off x="581193" y="701183"/>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chemeClr val="tx2">
                    <a:lumMod val="25000"/>
                  </a:schemeClr>
                </a:solidFill>
              </a:rPr>
              <a:t>Updating Materials</a:t>
            </a:r>
            <a:endParaRPr>
              <a:solidFill>
                <a:schemeClr val="tx2">
                  <a:lumMod val="25000"/>
                </a:schemeClr>
              </a:solidFill>
            </a:endParaRPr>
          </a:p>
        </p:txBody>
      </p:sp>
      <p:sp>
        <p:nvSpPr>
          <p:cNvPr id="490" name="Google Shape;490;p56"/>
          <p:cNvSpPr txBox="1">
            <a:spLocks noGrp="1"/>
          </p:cNvSpPr>
          <p:nvPr>
            <p:ph type="body" idx="1"/>
          </p:nvPr>
        </p:nvSpPr>
        <p:spPr>
          <a:xfrm>
            <a:off x="581199" y="2060250"/>
            <a:ext cx="11029500" cy="38724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rgbClr val="5271FF"/>
              </a:buClr>
              <a:buSzPts val="1800"/>
              <a:buChar char="◼"/>
            </a:pPr>
            <a:r>
              <a:rPr lang="en-US" sz="1800">
                <a:solidFill>
                  <a:schemeClr val="tx2">
                    <a:lumMod val="25000"/>
                  </a:schemeClr>
                </a:solidFill>
              </a:rPr>
              <a:t>Using a recommendation letter and personal statement as examples, </a:t>
            </a:r>
            <a:r>
              <a:rPr lang="en-US" sz="1800" u="sng">
                <a:solidFill>
                  <a:schemeClr val="hlink"/>
                </a:solidFill>
                <a:hlinkClick r:id="rId3"/>
              </a:rPr>
              <a:t>instructions to upload materials are reviewable at this link</a:t>
            </a:r>
            <a:r>
              <a:rPr lang="en-US" sz="1800">
                <a:solidFill>
                  <a:schemeClr val="dk1"/>
                </a:solidFill>
              </a:rPr>
              <a:t>.</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914400" lvl="1" indent="-342900" algn="l" rtl="0">
              <a:lnSpc>
                <a:spcPct val="115000"/>
              </a:lnSpc>
              <a:spcBef>
                <a:spcPts val="0"/>
              </a:spcBef>
              <a:spcAft>
                <a:spcPts val="0"/>
              </a:spcAft>
              <a:buSzPts val="1800"/>
              <a:buChar char="◼"/>
            </a:pPr>
            <a:r>
              <a:rPr lang="en-US" sz="1800">
                <a:solidFill>
                  <a:schemeClr val="tx2">
                    <a:lumMod val="25000"/>
                  </a:schemeClr>
                </a:solidFill>
              </a:rPr>
              <a:t>Regarding </a:t>
            </a:r>
            <a:r>
              <a:rPr lang="en-US" sz="1800" i="1">
                <a:solidFill>
                  <a:schemeClr val="tx2">
                    <a:lumMod val="25000"/>
                  </a:schemeClr>
                </a:solidFill>
              </a:rPr>
              <a:t>academic</a:t>
            </a:r>
            <a:r>
              <a:rPr lang="en-US" sz="1800">
                <a:solidFill>
                  <a:schemeClr val="tx2">
                    <a:lumMod val="25000"/>
                  </a:schemeClr>
                </a:solidFill>
              </a:rPr>
              <a:t> </a:t>
            </a:r>
            <a:r>
              <a:rPr lang="en-US" sz="1800" i="1">
                <a:solidFill>
                  <a:schemeClr val="tx2">
                    <a:lumMod val="25000"/>
                  </a:schemeClr>
                </a:solidFill>
              </a:rPr>
              <a:t>transcripts</a:t>
            </a:r>
            <a:r>
              <a:rPr lang="en-US" sz="1800">
                <a:solidFill>
                  <a:schemeClr val="tx2">
                    <a:lumMod val="25000"/>
                  </a:schemeClr>
                </a:solidFill>
              </a:rPr>
              <a:t> or </a:t>
            </a:r>
            <a:r>
              <a:rPr lang="en-US" sz="1800" i="1">
                <a:solidFill>
                  <a:schemeClr val="tx2">
                    <a:lumMod val="25000"/>
                  </a:schemeClr>
                </a:solidFill>
              </a:rPr>
              <a:t>English proficiency documentation</a:t>
            </a:r>
            <a:r>
              <a:rPr lang="en-US" sz="1800">
                <a:solidFill>
                  <a:schemeClr val="tx2">
                    <a:lumMod val="25000"/>
                  </a:schemeClr>
                </a:solidFill>
              </a:rPr>
              <a:t>, please contact </a:t>
            </a:r>
            <a:r>
              <a:rPr lang="en-US" sz="1800" u="sng">
                <a:solidFill>
                  <a:schemeClr val="hlink"/>
                </a:solidFill>
                <a:hlinkClick r:id="rId4"/>
              </a:rPr>
              <a:t>gradadmissions@uconn.edu</a:t>
            </a:r>
            <a:r>
              <a:rPr lang="en-US" sz="1800">
                <a:solidFill>
                  <a:schemeClr val="dk1"/>
                </a:solidFill>
              </a:rPr>
              <a:t>. </a:t>
            </a:r>
            <a:r>
              <a:rPr lang="en-US" sz="1800">
                <a:solidFill>
                  <a:schemeClr val="tx2">
                    <a:lumMod val="25000"/>
                  </a:schemeClr>
                </a:solidFill>
              </a:rPr>
              <a:t>The Graduate Admissions Office needs to be involved in uploading these specific materials, and in updating the corresponding items on an applicant’s checklist.</a:t>
            </a:r>
            <a:endParaRPr sz="1800">
              <a:solidFill>
                <a:schemeClr val="tx2">
                  <a:lumMod val="25000"/>
                </a:schemeClr>
              </a:solidFill>
            </a:endParaRPr>
          </a:p>
          <a:p>
            <a:pPr marL="914400" lvl="0" indent="0" algn="l" rtl="0">
              <a:lnSpc>
                <a:spcPct val="115000"/>
              </a:lnSpc>
              <a:spcBef>
                <a:spcPts val="0"/>
              </a:spcBef>
              <a:spcAft>
                <a:spcPts val="0"/>
              </a:spcAft>
              <a:buNone/>
            </a:pPr>
            <a:endParaRPr sz="1800">
              <a:solidFill>
                <a:schemeClr val="tx2">
                  <a:lumMod val="25000"/>
                </a:schemeClr>
              </a:solidFill>
            </a:endParaRPr>
          </a:p>
          <a:p>
            <a:pPr marL="914400" lvl="0" indent="-342900" algn="l" rtl="0">
              <a:lnSpc>
                <a:spcPct val="115000"/>
              </a:lnSpc>
              <a:spcBef>
                <a:spcPts val="0"/>
              </a:spcBef>
              <a:spcAft>
                <a:spcPts val="0"/>
              </a:spcAft>
              <a:buSzPts val="1800"/>
              <a:buFont typeface="Noto Sans Symbols"/>
              <a:buChar char="◼"/>
            </a:pPr>
            <a:r>
              <a:rPr lang="en-US" sz="1800">
                <a:solidFill>
                  <a:schemeClr val="tx2">
                    <a:lumMod val="25000"/>
                  </a:schemeClr>
                </a:solidFill>
              </a:rPr>
              <a:t>Contact </a:t>
            </a:r>
            <a:r>
              <a:rPr lang="en-US" sz="1800" u="sng">
                <a:solidFill>
                  <a:schemeClr val="hlink"/>
                </a:solidFill>
                <a:hlinkClick r:id="rId4"/>
              </a:rPr>
              <a:t>gradadmissions@uconn.edu</a:t>
            </a:r>
            <a:r>
              <a:rPr lang="en-US" sz="1800">
                <a:solidFill>
                  <a:schemeClr val="dk1"/>
                </a:solidFill>
              </a:rPr>
              <a:t> </a:t>
            </a:r>
            <a:r>
              <a:rPr lang="en-US" sz="1800">
                <a:solidFill>
                  <a:schemeClr val="tx2">
                    <a:lumMod val="25000"/>
                  </a:schemeClr>
                </a:solidFill>
              </a:rPr>
              <a:t>with questions regarding uploading application materials.</a:t>
            </a:r>
            <a:endParaRPr sz="1800">
              <a:solidFill>
                <a:schemeClr val="tx2">
                  <a:lumMod val="25000"/>
                </a:schemeClr>
              </a:solidFill>
            </a:endParaRPr>
          </a:p>
        </p:txBody>
      </p:sp>
      <p:sp>
        <p:nvSpPr>
          <p:cNvPr id="3" name="TextBox 2">
            <a:extLst>
              <a:ext uri="{FF2B5EF4-FFF2-40B4-BE49-F238E27FC236}">
                <a16:creationId xmlns:a16="http://schemas.microsoft.com/office/drawing/2014/main" id="{BBA97CA4-5355-17F4-D3C6-0D4D73D39738}"/>
              </a:ext>
              <a:ext uri="{C183D7F6-B498-43B3-948B-1728B52AA6E4}">
                <adec:decorative xmlns:adec="http://schemas.microsoft.com/office/drawing/2017/decorative" val="1"/>
              </a:ext>
            </a:extLst>
          </p:cNvPr>
          <p:cNvSpPr txBox="1"/>
          <p:nvPr/>
        </p:nvSpPr>
        <p:spPr>
          <a:xfrm>
            <a:off x="10572750" y="6011333"/>
            <a:ext cx="8572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18"/>
          <p:cNvSpPr txBox="1">
            <a:spLocks noGrp="1"/>
          </p:cNvSpPr>
          <p:nvPr>
            <p:ph type="title"/>
          </p:nvPr>
        </p:nvSpPr>
        <p:spPr>
          <a:xfrm>
            <a:off x="767857" y="933450"/>
            <a:ext cx="3031852" cy="1722419"/>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FF"/>
              </a:buClr>
              <a:buSzPts val="2400"/>
              <a:buFont typeface="Arial Black"/>
              <a:buNone/>
            </a:pPr>
            <a:r>
              <a:rPr lang="en-US"/>
              <a:t>AGENDA</a:t>
            </a:r>
            <a:endParaRPr/>
          </a:p>
        </p:txBody>
      </p:sp>
      <p:sp>
        <p:nvSpPr>
          <p:cNvPr id="153" name="Google Shape;153;p18"/>
          <p:cNvSpPr txBox="1">
            <a:spLocks noGrp="1"/>
          </p:cNvSpPr>
          <p:nvPr>
            <p:ph type="body" idx="1"/>
          </p:nvPr>
        </p:nvSpPr>
        <p:spPr>
          <a:xfrm>
            <a:off x="4275263" y="526703"/>
            <a:ext cx="7445983" cy="5700014"/>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000"/>
              </a:spcBef>
              <a:spcAft>
                <a:spcPts val="0"/>
              </a:spcAft>
              <a:buNone/>
            </a:pPr>
            <a:endParaRPr sz="1200" b="1">
              <a:solidFill>
                <a:srgbClr val="3F3F3F"/>
              </a:solidFill>
              <a:highlight>
                <a:srgbClr val="FFFF00"/>
              </a:highlight>
            </a:endParaRPr>
          </a:p>
          <a:p>
            <a:pPr marL="305435" lvl="0" indent="-305435" algn="l" rtl="0">
              <a:lnSpc>
                <a:spcPct val="150000"/>
              </a:lnSpc>
              <a:spcBef>
                <a:spcPts val="900"/>
              </a:spcBef>
              <a:spcAft>
                <a:spcPts val="0"/>
              </a:spcAft>
              <a:buSzPts val="1840"/>
              <a:buChar char="◼"/>
            </a:pPr>
            <a:r>
              <a:rPr lang="en-US" sz="1700" b="1">
                <a:solidFill>
                  <a:srgbClr val="3F3F3F"/>
                </a:solidFill>
              </a:rPr>
              <a:t>Welcome</a:t>
            </a:r>
          </a:p>
          <a:p>
            <a:pPr marL="305435" indent="-305435">
              <a:lnSpc>
                <a:spcPct val="150000"/>
              </a:lnSpc>
              <a:spcBef>
                <a:spcPts val="900"/>
              </a:spcBef>
            </a:pPr>
            <a:r>
              <a:rPr lang="en-US" sz="1700" b="1">
                <a:solidFill>
                  <a:srgbClr val="3F3F3F"/>
                </a:solidFill>
              </a:rPr>
              <a:t>New: Faculty Mentorship Training</a:t>
            </a:r>
          </a:p>
          <a:p>
            <a:pPr marL="305435" indent="-305435">
              <a:lnSpc>
                <a:spcPct val="150000"/>
              </a:lnSpc>
              <a:spcBef>
                <a:spcPts val="900"/>
              </a:spcBef>
            </a:pPr>
            <a:r>
              <a:rPr lang="en-US" sz="1700" b="1">
                <a:solidFill>
                  <a:srgbClr val="3F3F3F"/>
                </a:solidFill>
              </a:rPr>
              <a:t>New: 3-Year Degrees</a:t>
            </a:r>
            <a:endParaRPr lang="en-US" sz="1700"/>
          </a:p>
          <a:p>
            <a:pPr marL="305435" indent="-305435">
              <a:lnSpc>
                <a:spcPct val="150000"/>
              </a:lnSpc>
              <a:spcBef>
                <a:spcPts val="900"/>
              </a:spcBef>
            </a:pPr>
            <a:r>
              <a:rPr lang="en-US" sz="1700" b="1">
                <a:solidFill>
                  <a:srgbClr val="3F3F3F"/>
                </a:solidFill>
              </a:rPr>
              <a:t>Life Cycle of an Application </a:t>
            </a:r>
          </a:p>
          <a:p>
            <a:pPr marL="305435" lvl="0" indent="-305435" algn="l" rtl="0">
              <a:lnSpc>
                <a:spcPct val="150000"/>
              </a:lnSpc>
              <a:spcBef>
                <a:spcPts val="900"/>
              </a:spcBef>
              <a:spcAft>
                <a:spcPts val="0"/>
              </a:spcAft>
              <a:buSzPts val="1840"/>
              <a:buChar char="◼"/>
            </a:pPr>
            <a:r>
              <a:rPr lang="en-US" sz="1700" b="1">
                <a:solidFill>
                  <a:srgbClr val="3F3F3F"/>
                </a:solidFill>
              </a:rPr>
              <a:t>The Reader Bins: </a:t>
            </a:r>
            <a:r>
              <a:rPr lang="en-US" sz="1700">
                <a:solidFill>
                  <a:srgbClr val="3F3F3F"/>
                </a:solidFill>
              </a:rPr>
              <a:t>Initial Grad School Audit &amp; Program Audit </a:t>
            </a:r>
            <a:endParaRPr lang="en-US" sz="1700" b="1">
              <a:solidFill>
                <a:srgbClr val="3F3F3F"/>
              </a:solidFill>
            </a:endParaRPr>
          </a:p>
          <a:p>
            <a:pPr marL="305435" indent="-305435">
              <a:lnSpc>
                <a:spcPct val="150000"/>
              </a:lnSpc>
              <a:spcBef>
                <a:spcPts val="900"/>
              </a:spcBef>
            </a:pPr>
            <a:r>
              <a:rPr lang="en-US" sz="1700" b="1">
                <a:solidFill>
                  <a:srgbClr val="3F3F3F"/>
                </a:solidFill>
              </a:rPr>
              <a:t>Requirements: </a:t>
            </a:r>
            <a:r>
              <a:rPr lang="en-US" sz="1700">
                <a:solidFill>
                  <a:srgbClr val="3F3F3F"/>
                </a:solidFill>
              </a:rPr>
              <a:t>Graduate vs. Program</a:t>
            </a:r>
          </a:p>
          <a:p>
            <a:pPr marL="305435" lvl="0" indent="-305435" algn="l" rtl="0">
              <a:lnSpc>
                <a:spcPct val="150000"/>
              </a:lnSpc>
              <a:spcBef>
                <a:spcPts val="900"/>
              </a:spcBef>
              <a:spcAft>
                <a:spcPts val="0"/>
              </a:spcAft>
              <a:buSzPts val="1840"/>
              <a:buChar char="◼"/>
            </a:pPr>
            <a:r>
              <a:rPr lang="en-US" sz="1700" b="1">
                <a:solidFill>
                  <a:srgbClr val="3F3F3F"/>
                </a:solidFill>
              </a:rPr>
              <a:t>Deferral Status </a:t>
            </a:r>
          </a:p>
          <a:p>
            <a:pPr marL="305435" indent="-305435">
              <a:lnSpc>
                <a:spcPct val="150000"/>
              </a:lnSpc>
              <a:spcBef>
                <a:spcPts val="900"/>
              </a:spcBef>
            </a:pPr>
            <a:r>
              <a:rPr lang="en-US" sz="1700" b="1">
                <a:solidFill>
                  <a:srgbClr val="3F3F3F"/>
                </a:solidFill>
              </a:rPr>
              <a:t>Program Contact Information Updates &amp; Best Deadline Practices</a:t>
            </a:r>
          </a:p>
          <a:p>
            <a:pPr marL="305435" lvl="0" indent="-305435" algn="l" rtl="0">
              <a:lnSpc>
                <a:spcPct val="150000"/>
              </a:lnSpc>
              <a:spcBef>
                <a:spcPts val="900"/>
              </a:spcBef>
              <a:spcAft>
                <a:spcPts val="0"/>
              </a:spcAft>
              <a:buSzPts val="1840"/>
              <a:buChar char="◼"/>
            </a:pPr>
            <a:r>
              <a:rPr lang="en-US" sz="1700" b="1">
                <a:solidFill>
                  <a:srgbClr val="3F3F3F"/>
                </a:solidFill>
              </a:rPr>
              <a:t>Applicant Experience </a:t>
            </a:r>
          </a:p>
          <a:p>
            <a:pPr marL="305435" indent="-305435">
              <a:lnSpc>
                <a:spcPct val="150000"/>
              </a:lnSpc>
              <a:spcBef>
                <a:spcPts val="900"/>
              </a:spcBef>
            </a:pPr>
            <a:r>
              <a:rPr lang="en-US" sz="1700" b="1">
                <a:solidFill>
                  <a:srgbClr val="3F3F3F"/>
                </a:solidFill>
              </a:rPr>
              <a:t>Email Practices &amp; Preferred Names</a:t>
            </a:r>
          </a:p>
          <a:p>
            <a:pPr marL="305435" lvl="0" indent="-305435" algn="l" rtl="0">
              <a:lnSpc>
                <a:spcPct val="150000"/>
              </a:lnSpc>
              <a:spcBef>
                <a:spcPts val="900"/>
              </a:spcBef>
              <a:spcAft>
                <a:spcPts val="0"/>
              </a:spcAft>
              <a:buSzPts val="1840"/>
              <a:buChar char="◼"/>
            </a:pPr>
            <a:r>
              <a:rPr lang="en-US" sz="1700" b="1">
                <a:solidFill>
                  <a:srgbClr val="3F3F3F"/>
                </a:solidFill>
              </a:rPr>
              <a:t>Graduate Students and Export Control</a:t>
            </a:r>
          </a:p>
          <a:p>
            <a:pPr marL="305435" lvl="0" indent="-305435" algn="l" rtl="0">
              <a:lnSpc>
                <a:spcPct val="150000"/>
              </a:lnSpc>
              <a:spcBef>
                <a:spcPts val="900"/>
              </a:spcBef>
              <a:spcAft>
                <a:spcPts val="0"/>
              </a:spcAft>
              <a:buSzPts val="1840"/>
              <a:buChar char="◼"/>
            </a:pPr>
            <a:r>
              <a:rPr lang="en-US" sz="1700" b="1">
                <a:solidFill>
                  <a:srgbClr val="3F3F3F"/>
                </a:solidFill>
              </a:rPr>
              <a:t>Questions? Comments? Wishlist?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9"/>
          <p:cNvSpPr txBox="1">
            <a:spLocks noGrp="1"/>
          </p:cNvSpPr>
          <p:nvPr>
            <p:ph type="title"/>
          </p:nvPr>
        </p:nvSpPr>
        <p:spPr>
          <a:xfrm>
            <a:off x="581193" y="235530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Deferral Status</a:t>
            </a:r>
            <a:endParaRPr sz="3200"/>
          </a:p>
        </p:txBody>
      </p:sp>
      <p:sp>
        <p:nvSpPr>
          <p:cNvPr id="512" name="Google Shape;512;p59"/>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960"/>
              </a:spcBef>
              <a:spcAft>
                <a:spcPts val="0"/>
              </a:spcAft>
              <a:buSzPts val="1656"/>
              <a:buNone/>
            </a:pPr>
            <a:r>
              <a:rPr lang="en-US"/>
              <a:t>Program Action Required for Deferral Requests that are Routed to the Program</a:t>
            </a:r>
            <a:endParaRPr/>
          </a:p>
        </p:txBody>
      </p:sp>
      <p:sp>
        <p:nvSpPr>
          <p:cNvPr id="2" name="TextBox 1">
            <a:extLst>
              <a:ext uri="{FF2B5EF4-FFF2-40B4-BE49-F238E27FC236}">
                <a16:creationId xmlns:a16="http://schemas.microsoft.com/office/drawing/2014/main" id="{2DC633F0-65CD-22A3-17E2-392BE8A415FD}"/>
              </a:ext>
              <a:ext uri="{C183D7F6-B498-43B3-948B-1728B52AA6E4}">
                <adec:decorative xmlns:adec="http://schemas.microsoft.com/office/drawing/2017/decorative" val="1"/>
              </a:ext>
            </a:extLst>
          </p:cNvPr>
          <p:cNvSpPr txBox="1"/>
          <p:nvPr/>
        </p:nvSpPr>
        <p:spPr>
          <a:xfrm>
            <a:off x="11594757" y="6456405"/>
            <a:ext cx="51486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0"/>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Deferral Request Process</a:t>
            </a:r>
            <a:endParaRPr/>
          </a:p>
        </p:txBody>
      </p:sp>
      <p:sp>
        <p:nvSpPr>
          <p:cNvPr id="519" name="Google Shape;519;p60"/>
          <p:cNvSpPr txBox="1">
            <a:spLocks noGrp="1"/>
          </p:cNvSpPr>
          <p:nvPr>
            <p:ph type="body" idx="1"/>
          </p:nvPr>
        </p:nvSpPr>
        <p:spPr>
          <a:xfrm>
            <a:off x="581200" y="2038875"/>
            <a:ext cx="11029500" cy="4679100"/>
          </a:xfrm>
          <a:prstGeom prst="rect">
            <a:avLst/>
          </a:prstGeom>
        </p:spPr>
        <p:txBody>
          <a:bodyPr spcFirstLastPara="1" wrap="square" lIns="91425" tIns="45700" rIns="91425" bIns="45700" anchor="ctr" anchorCtr="0">
            <a:noAutofit/>
          </a:bodyPr>
          <a:lstStyle/>
          <a:p>
            <a:pPr marL="457200" lvl="0" indent="-336550" algn="l" rtl="0">
              <a:lnSpc>
                <a:spcPct val="115000"/>
              </a:lnSpc>
              <a:spcBef>
                <a:spcPts val="0"/>
              </a:spcBef>
              <a:spcAft>
                <a:spcPts val="0"/>
              </a:spcAft>
              <a:buSzPts val="1700"/>
              <a:buChar char="◼"/>
            </a:pPr>
            <a:r>
              <a:rPr lang="en-US">
                <a:solidFill>
                  <a:schemeClr val="tx2">
                    <a:lumMod val="25000"/>
                  </a:schemeClr>
                </a:solidFill>
              </a:rPr>
              <a:t>REMINDERS</a:t>
            </a:r>
          </a:p>
          <a:p>
            <a:pPr marL="914400" lvl="1" indent="-336550" algn="l" rtl="0">
              <a:lnSpc>
                <a:spcPct val="115000"/>
              </a:lnSpc>
              <a:spcBef>
                <a:spcPts val="0"/>
              </a:spcBef>
              <a:spcAft>
                <a:spcPts val="0"/>
              </a:spcAft>
              <a:buClr>
                <a:schemeClr val="dk1"/>
              </a:buClr>
              <a:buSzPts val="1700"/>
              <a:buChar char="◼"/>
            </a:pPr>
            <a:endParaRPr lang="en-US" sz="1700">
              <a:solidFill>
                <a:schemeClr val="tx2">
                  <a:lumMod val="25000"/>
                </a:schemeClr>
              </a:solidFill>
            </a:endParaRPr>
          </a:p>
          <a:p>
            <a:pPr lvl="1" indent="-336550">
              <a:lnSpc>
                <a:spcPct val="115000"/>
              </a:lnSpc>
              <a:spcBef>
                <a:spcPts val="0"/>
              </a:spcBef>
              <a:buClr>
                <a:schemeClr val="dk1"/>
              </a:buClr>
              <a:buSzPts val="1700"/>
            </a:pPr>
            <a:r>
              <a:rPr lang="en-US" sz="1800">
                <a:solidFill>
                  <a:schemeClr val="tx2">
                    <a:lumMod val="25000"/>
                  </a:schemeClr>
                </a:solidFill>
              </a:rPr>
              <a:t>Applications with no admission decision are </a:t>
            </a:r>
            <a:r>
              <a:rPr lang="en-US" sz="1800" i="1">
                <a:solidFill>
                  <a:schemeClr val="tx2">
                    <a:lumMod val="25000"/>
                  </a:schemeClr>
                </a:solidFill>
              </a:rPr>
              <a:t>not</a:t>
            </a:r>
            <a:r>
              <a:rPr lang="en-US" sz="1800">
                <a:solidFill>
                  <a:schemeClr val="tx2">
                    <a:lumMod val="25000"/>
                  </a:schemeClr>
                </a:solidFill>
              </a:rPr>
              <a:t> automatically deferred once the term they applied for is closed.  Applicants need to fill out the Request to Defer form*</a:t>
            </a:r>
          </a:p>
          <a:p>
            <a:pPr lvl="1" indent="-336550">
              <a:lnSpc>
                <a:spcPct val="115000"/>
              </a:lnSpc>
              <a:spcBef>
                <a:spcPts val="0"/>
              </a:spcBef>
              <a:buClr>
                <a:schemeClr val="dk1"/>
              </a:buClr>
              <a:buSzPts val="1700"/>
            </a:pPr>
            <a:r>
              <a:rPr lang="en-US" sz="1800">
                <a:solidFill>
                  <a:schemeClr val="tx2">
                    <a:lumMod val="25000"/>
                  </a:schemeClr>
                </a:solidFill>
              </a:rPr>
              <a:t>Please regularly check your inbox (and Junk/Clutter folders) for deferral requests and respond to them as soon as possible</a:t>
            </a:r>
          </a:p>
          <a:p>
            <a:pPr marL="914400" lvl="1" indent="-336550" algn="l" rtl="0">
              <a:lnSpc>
                <a:spcPct val="115000"/>
              </a:lnSpc>
              <a:spcBef>
                <a:spcPts val="0"/>
              </a:spcBef>
              <a:spcAft>
                <a:spcPts val="0"/>
              </a:spcAft>
              <a:buClr>
                <a:schemeClr val="dk1"/>
              </a:buClr>
              <a:buSzPts val="1700"/>
              <a:buChar char="◼"/>
            </a:pPr>
            <a:r>
              <a:rPr lang="en-US" sz="1800">
                <a:solidFill>
                  <a:schemeClr val="tx2">
                    <a:lumMod val="25000"/>
                  </a:schemeClr>
                </a:solidFill>
              </a:rPr>
              <a:t>There have been instances in the past where a deferral request was missed and the student did not receive an answer in a timely fashion or before the 10th day of semester deadline</a:t>
            </a:r>
          </a:p>
          <a:p>
            <a:pPr lvl="1" indent="-336550">
              <a:lnSpc>
                <a:spcPct val="115000"/>
              </a:lnSpc>
              <a:spcBef>
                <a:spcPts val="0"/>
              </a:spcBef>
              <a:buClr>
                <a:schemeClr val="dk1"/>
              </a:buClr>
              <a:buSzPts val="1700"/>
            </a:pPr>
            <a:r>
              <a:rPr lang="en-US" sz="1800">
                <a:solidFill>
                  <a:schemeClr val="tx2">
                    <a:lumMod val="25000"/>
                  </a:schemeClr>
                </a:solidFill>
              </a:rPr>
              <a:t>The deferral term requested must not be more than one year after the original application entry term</a:t>
            </a:r>
          </a:p>
          <a:p>
            <a:pPr lvl="1" indent="-336550">
              <a:lnSpc>
                <a:spcPct val="114999"/>
              </a:lnSpc>
              <a:spcBef>
                <a:spcPts val="0"/>
              </a:spcBef>
              <a:buClr>
                <a:schemeClr val="dk1"/>
              </a:buClr>
              <a:buSzPts val="1700"/>
            </a:pPr>
            <a:endParaRPr lang="en-US" sz="1800">
              <a:solidFill>
                <a:schemeClr val="tx2">
                  <a:lumMod val="25000"/>
                </a:schemeClr>
              </a:solidFill>
            </a:endParaRPr>
          </a:p>
          <a:p>
            <a:pPr marL="577850" lvl="1" indent="0" algn="l" rtl="0">
              <a:lnSpc>
                <a:spcPct val="115000"/>
              </a:lnSpc>
              <a:spcBef>
                <a:spcPts val="0"/>
              </a:spcBef>
              <a:spcAft>
                <a:spcPts val="0"/>
              </a:spcAft>
              <a:buClr>
                <a:schemeClr val="dk1"/>
              </a:buClr>
              <a:buSzPts val="1700"/>
              <a:buNone/>
            </a:pPr>
            <a:r>
              <a:rPr lang="en-US" sz="1800">
                <a:solidFill>
                  <a:schemeClr val="tx2">
                    <a:lumMod val="25000"/>
                  </a:schemeClr>
                </a:solidFill>
              </a:rPr>
              <a:t>*The form to request a deferral is located in the student’s </a:t>
            </a:r>
            <a:r>
              <a:rPr lang="en-US" sz="1800" u="sng">
                <a:solidFill>
                  <a:srgbClr val="C00000"/>
                </a:solidFill>
                <a:hlinkClick r:id="rId3">
                  <a:extLst>
                    <a:ext uri="{A12FA001-AC4F-418D-AE19-62706E023703}">
                      <ahyp:hlinkClr xmlns:ahyp="http://schemas.microsoft.com/office/drawing/2018/hyperlinkcolor" val="tx"/>
                    </a:ext>
                  </a:extLst>
                </a:hlinkClick>
              </a:rPr>
              <a:t>Application Status Portal</a:t>
            </a:r>
            <a:r>
              <a:rPr lang="en-US" sz="1800">
                <a:solidFill>
                  <a:schemeClr val="dk1"/>
                </a:solidFill>
              </a:rPr>
              <a:t>.</a:t>
            </a:r>
          </a:p>
          <a:p>
            <a:pPr marL="914400" lvl="1" indent="-336550" algn="l" rtl="0">
              <a:lnSpc>
                <a:spcPct val="115000"/>
              </a:lnSpc>
              <a:spcBef>
                <a:spcPts val="0"/>
              </a:spcBef>
              <a:spcAft>
                <a:spcPts val="0"/>
              </a:spcAft>
              <a:buClr>
                <a:schemeClr val="dk1"/>
              </a:buClr>
              <a:buSzPts val="1700"/>
              <a:buChar char="◼"/>
            </a:pPr>
            <a:endParaRPr lang="en-US" sz="1700">
              <a:solidFill>
                <a:schemeClr val="dk1"/>
              </a:solidFill>
            </a:endParaRPr>
          </a:p>
          <a:p>
            <a:pPr marL="457200" lvl="0" indent="-336550" algn="l" rtl="0">
              <a:lnSpc>
                <a:spcPct val="115000"/>
              </a:lnSpc>
              <a:spcBef>
                <a:spcPts val="0"/>
              </a:spcBef>
              <a:spcAft>
                <a:spcPts val="0"/>
              </a:spcAft>
              <a:buSzPts val="1700"/>
              <a:buChar char="◼"/>
            </a:pPr>
            <a:endParaRPr lang="en-US" sz="2500">
              <a:solidFill>
                <a:schemeClr val="dk1"/>
              </a:solidFill>
            </a:endParaRPr>
          </a:p>
          <a:p>
            <a:pPr marL="457200" lvl="0" indent="-336550" algn="l" rtl="0">
              <a:lnSpc>
                <a:spcPct val="115000"/>
              </a:lnSpc>
              <a:spcBef>
                <a:spcPts val="0"/>
              </a:spcBef>
              <a:spcAft>
                <a:spcPts val="0"/>
              </a:spcAft>
              <a:buSzPts val="1700"/>
              <a:buChar char="◼"/>
            </a:pPr>
            <a:endParaRPr lang="en-US" sz="2500">
              <a:solidFill>
                <a:schemeClr val="dk1"/>
              </a:solidFill>
            </a:endParaRPr>
          </a:p>
        </p:txBody>
      </p:sp>
      <p:sp>
        <p:nvSpPr>
          <p:cNvPr id="2" name="TextBox 1">
            <a:extLst>
              <a:ext uri="{FF2B5EF4-FFF2-40B4-BE49-F238E27FC236}">
                <a16:creationId xmlns:a16="http://schemas.microsoft.com/office/drawing/2014/main" id="{D04687DE-47E8-16A9-0A28-A196FF245B70}"/>
              </a:ext>
              <a:ext uri="{C183D7F6-B498-43B3-948B-1728B52AA6E4}">
                <adec:decorative xmlns:adec="http://schemas.microsoft.com/office/drawing/2017/decorative" val="1"/>
              </a:ext>
            </a:extLst>
          </p:cNvPr>
          <p:cNvSpPr txBox="1"/>
          <p:nvPr/>
        </p:nvSpPr>
        <p:spPr>
          <a:xfrm>
            <a:off x="11418415" y="6466702"/>
            <a:ext cx="6500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extLst>
      <p:ext uri="{BB962C8B-B14F-4D97-AF65-F5344CB8AC3E}">
        <p14:creationId xmlns:p14="http://schemas.microsoft.com/office/powerpoint/2010/main" val="3909014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0"/>
          <p:cNvSpPr txBox="1">
            <a:spLocks noGrp="1"/>
          </p:cNvSpPr>
          <p:nvPr>
            <p:ph type="title"/>
          </p:nvPr>
        </p:nvSpPr>
        <p:spPr>
          <a:xfrm>
            <a:off x="581192" y="702156"/>
            <a:ext cx="11029500" cy="834036"/>
          </a:xfrm>
          <a:prstGeom prst="rect">
            <a:avLst/>
          </a:prstGeom>
        </p:spPr>
        <p:txBody>
          <a:bodyPr spcFirstLastPara="1" wrap="square" lIns="91425" tIns="45700" rIns="91425" bIns="45700" anchor="b" anchorCtr="0">
            <a:noAutofit/>
          </a:bodyPr>
          <a:lstStyle/>
          <a:p>
            <a:r>
              <a:rPr lang="en-US">
                <a:solidFill>
                  <a:schemeClr val="tx2">
                    <a:lumMod val="25000"/>
                  </a:schemeClr>
                </a:solidFill>
              </a:rPr>
              <a:t>Deferral Request Process </a:t>
            </a:r>
          </a:p>
        </p:txBody>
      </p:sp>
      <p:sp>
        <p:nvSpPr>
          <p:cNvPr id="519" name="Google Shape;519;p60"/>
          <p:cNvSpPr txBox="1">
            <a:spLocks noGrp="1"/>
          </p:cNvSpPr>
          <p:nvPr>
            <p:ph type="body" idx="1"/>
          </p:nvPr>
        </p:nvSpPr>
        <p:spPr>
          <a:xfrm>
            <a:off x="581200" y="1536192"/>
            <a:ext cx="11029500" cy="5181783"/>
          </a:xfrm>
          <a:prstGeom prst="rect">
            <a:avLst/>
          </a:prstGeom>
        </p:spPr>
        <p:txBody>
          <a:bodyPr spcFirstLastPara="1" wrap="square" lIns="91425" tIns="45700" rIns="91425" bIns="45700" anchor="ctr" anchorCtr="0">
            <a:noAutofit/>
          </a:bodyPr>
          <a:lstStyle/>
          <a:p>
            <a:pPr marL="457200" lvl="0" indent="-336550" algn="l" rtl="0">
              <a:lnSpc>
                <a:spcPct val="115000"/>
              </a:lnSpc>
              <a:spcBef>
                <a:spcPts val="0"/>
              </a:spcBef>
              <a:spcAft>
                <a:spcPts val="0"/>
              </a:spcAft>
              <a:buSzPts val="1700"/>
              <a:buChar char="◼"/>
            </a:pPr>
            <a:r>
              <a:rPr lang="en-US" sz="2000">
                <a:solidFill>
                  <a:schemeClr val="tx2">
                    <a:lumMod val="25000"/>
                  </a:schemeClr>
                </a:solidFill>
              </a:rPr>
              <a:t>If an </a:t>
            </a:r>
            <a:r>
              <a:rPr lang="en-US" sz="2000" i="1" u="sng">
                <a:solidFill>
                  <a:schemeClr val="tx2">
                    <a:lumMod val="25000"/>
                  </a:schemeClr>
                </a:solidFill>
              </a:rPr>
              <a:t>applicant</a:t>
            </a:r>
            <a:r>
              <a:rPr lang="en-US" sz="2000">
                <a:solidFill>
                  <a:schemeClr val="tx2">
                    <a:lumMod val="25000"/>
                  </a:schemeClr>
                </a:solidFill>
              </a:rPr>
              <a:t> requests a deferral prior to a decision being made, the request is routed directly to Graduate Admissions for processing</a:t>
            </a:r>
            <a:endParaRPr sz="2000">
              <a:solidFill>
                <a:schemeClr val="tx2">
                  <a:lumMod val="25000"/>
                </a:schemeClr>
              </a:solidFill>
            </a:endParaRPr>
          </a:p>
          <a:p>
            <a:pPr marL="457200" lvl="0" indent="-336550" algn="l" rtl="0">
              <a:lnSpc>
                <a:spcPct val="115000"/>
              </a:lnSpc>
              <a:spcBef>
                <a:spcPts val="0"/>
              </a:spcBef>
              <a:spcAft>
                <a:spcPts val="0"/>
              </a:spcAft>
              <a:buSzPts val="1700"/>
              <a:buChar char="◼"/>
            </a:pPr>
            <a:r>
              <a:rPr lang="en-US" sz="2000">
                <a:solidFill>
                  <a:schemeClr val="tx2">
                    <a:lumMod val="25000"/>
                  </a:schemeClr>
                </a:solidFill>
              </a:rPr>
              <a:t>If an </a:t>
            </a:r>
            <a:r>
              <a:rPr lang="en-US" sz="2000" i="1" u="sng">
                <a:solidFill>
                  <a:schemeClr val="tx2">
                    <a:lumMod val="25000"/>
                  </a:schemeClr>
                </a:solidFill>
              </a:rPr>
              <a:t>admitted student</a:t>
            </a:r>
            <a:r>
              <a:rPr lang="en-US" sz="2000">
                <a:solidFill>
                  <a:schemeClr val="tx2">
                    <a:lumMod val="25000"/>
                  </a:schemeClr>
                </a:solidFill>
              </a:rPr>
              <a:t> requests a deferral, the request is routed to the program contact via email</a:t>
            </a:r>
            <a:endParaRPr sz="2000">
              <a:solidFill>
                <a:schemeClr val="tx2">
                  <a:lumMod val="25000"/>
                </a:schemeClr>
              </a:solidFill>
            </a:endParaRPr>
          </a:p>
          <a:p>
            <a:pPr marL="914400" lvl="1" indent="-336550" algn="l" rtl="0">
              <a:lnSpc>
                <a:spcPct val="115000"/>
              </a:lnSpc>
              <a:spcBef>
                <a:spcPts val="0"/>
              </a:spcBef>
              <a:spcAft>
                <a:spcPts val="0"/>
              </a:spcAft>
              <a:buClr>
                <a:schemeClr val="dk1"/>
              </a:buClr>
              <a:buSzPts val="1700"/>
              <a:buChar char="◼"/>
            </a:pPr>
            <a:r>
              <a:rPr lang="en-US" sz="2000">
                <a:solidFill>
                  <a:schemeClr val="tx2">
                    <a:lumMod val="25000"/>
                  </a:schemeClr>
                </a:solidFill>
              </a:rPr>
              <a:t>The program must either approve or deny the request</a:t>
            </a:r>
            <a:endParaRPr sz="2000">
              <a:solidFill>
                <a:schemeClr val="tx2">
                  <a:lumMod val="25000"/>
                </a:schemeClr>
              </a:solidFill>
            </a:endParaRPr>
          </a:p>
          <a:p>
            <a:pPr marL="1371600" lvl="2" indent="-336550" algn="l" rtl="0">
              <a:lnSpc>
                <a:spcPct val="115000"/>
              </a:lnSpc>
              <a:spcBef>
                <a:spcPts val="0"/>
              </a:spcBef>
              <a:spcAft>
                <a:spcPts val="0"/>
              </a:spcAft>
              <a:buClr>
                <a:schemeClr val="dk1"/>
              </a:buClr>
              <a:buSzPts val="1700"/>
              <a:buChar char="◼"/>
            </a:pPr>
            <a:r>
              <a:rPr lang="en-US" sz="2000">
                <a:solidFill>
                  <a:schemeClr val="tx2">
                    <a:lumMod val="25000"/>
                  </a:schemeClr>
                </a:solidFill>
              </a:rPr>
              <a:t>The process for obtaining approval varies from department to department; please check with your department’s Program Director and/or Department Head regarding the process</a:t>
            </a:r>
            <a:endParaRPr sz="2000">
              <a:solidFill>
                <a:schemeClr val="tx2">
                  <a:lumMod val="25000"/>
                </a:schemeClr>
              </a:solidFill>
            </a:endParaRPr>
          </a:p>
          <a:p>
            <a:pPr marL="914400" lvl="1" indent="-336550" algn="l" rtl="0">
              <a:lnSpc>
                <a:spcPct val="115000"/>
              </a:lnSpc>
              <a:spcBef>
                <a:spcPts val="0"/>
              </a:spcBef>
              <a:spcAft>
                <a:spcPts val="0"/>
              </a:spcAft>
              <a:buClr>
                <a:schemeClr val="dk1"/>
              </a:buClr>
              <a:buSzPts val="1700"/>
              <a:buChar char="◼"/>
            </a:pPr>
            <a:r>
              <a:rPr lang="en-US" sz="2000">
                <a:solidFill>
                  <a:schemeClr val="tx2">
                    <a:lumMod val="25000"/>
                  </a:schemeClr>
                </a:solidFill>
              </a:rPr>
              <a:t>If the program </a:t>
            </a:r>
            <a:r>
              <a:rPr lang="en-US" sz="2000" b="1">
                <a:solidFill>
                  <a:schemeClr val="tx2">
                    <a:lumMod val="25000"/>
                  </a:schemeClr>
                </a:solidFill>
              </a:rPr>
              <a:t>approves</a:t>
            </a:r>
            <a:r>
              <a:rPr lang="en-US" sz="2000">
                <a:solidFill>
                  <a:schemeClr val="tx2">
                    <a:lumMod val="25000"/>
                  </a:schemeClr>
                </a:solidFill>
              </a:rPr>
              <a:t> the request, please forward the deferral request email to </a:t>
            </a:r>
            <a:r>
              <a:rPr lang="en-US" sz="2000" u="sng">
                <a:solidFill>
                  <a:schemeClr val="hlink"/>
                </a:solidFill>
                <a:hlinkClick r:id="rId3"/>
              </a:rPr>
              <a:t>gradadmissions@uconn.edu</a:t>
            </a:r>
            <a:r>
              <a:rPr lang="en-US" sz="2000">
                <a:solidFill>
                  <a:schemeClr val="dk1"/>
                </a:solidFill>
              </a:rPr>
              <a:t> </a:t>
            </a:r>
            <a:r>
              <a:rPr lang="en-US" sz="2000">
                <a:solidFill>
                  <a:schemeClr val="tx2">
                    <a:lumMod val="25000"/>
                  </a:schemeClr>
                </a:solidFill>
              </a:rPr>
              <a:t>and include written approval of the request</a:t>
            </a:r>
            <a:endParaRPr sz="2000">
              <a:solidFill>
                <a:schemeClr val="tx2">
                  <a:lumMod val="25000"/>
                </a:schemeClr>
              </a:solidFill>
            </a:endParaRPr>
          </a:p>
          <a:p>
            <a:pPr marL="914400" lvl="1" indent="-336550" algn="l" rtl="0">
              <a:lnSpc>
                <a:spcPct val="115000"/>
              </a:lnSpc>
              <a:spcBef>
                <a:spcPts val="0"/>
              </a:spcBef>
              <a:spcAft>
                <a:spcPts val="0"/>
              </a:spcAft>
              <a:buClr>
                <a:schemeClr val="dk1"/>
              </a:buClr>
              <a:buSzPts val="1700"/>
              <a:buChar char="◼"/>
            </a:pPr>
            <a:r>
              <a:rPr lang="en-US" sz="2000">
                <a:solidFill>
                  <a:schemeClr val="tx2">
                    <a:lumMod val="25000"/>
                  </a:schemeClr>
                </a:solidFill>
              </a:rPr>
              <a:t>If the program </a:t>
            </a:r>
            <a:r>
              <a:rPr lang="en-US" sz="2000" b="1">
                <a:solidFill>
                  <a:schemeClr val="tx2">
                    <a:lumMod val="25000"/>
                  </a:schemeClr>
                </a:solidFill>
              </a:rPr>
              <a:t>denies</a:t>
            </a:r>
            <a:r>
              <a:rPr lang="en-US" sz="2000">
                <a:solidFill>
                  <a:schemeClr val="tx2">
                    <a:lumMod val="25000"/>
                  </a:schemeClr>
                </a:solidFill>
              </a:rPr>
              <a:t> the request, please email the student directly to inform them of the decision and the reasoning behind it</a:t>
            </a:r>
            <a:endParaRPr sz="2000">
              <a:solidFill>
                <a:schemeClr val="tx2">
                  <a:lumMod val="25000"/>
                </a:schemeClr>
              </a:solidFill>
            </a:endParaRPr>
          </a:p>
          <a:p>
            <a:pPr marL="457200" lvl="0" indent="-336550" algn="l" rtl="0">
              <a:lnSpc>
                <a:spcPct val="115000"/>
              </a:lnSpc>
              <a:spcBef>
                <a:spcPts val="0"/>
              </a:spcBef>
              <a:spcAft>
                <a:spcPts val="0"/>
              </a:spcAft>
              <a:buSzPts val="1700"/>
              <a:buChar char="◼"/>
            </a:pPr>
            <a:endParaRPr sz="1700">
              <a:solidFill>
                <a:schemeClr val="dk1"/>
              </a:solidFill>
            </a:endParaRPr>
          </a:p>
        </p:txBody>
      </p:sp>
      <p:sp>
        <p:nvSpPr>
          <p:cNvPr id="2" name="TextBox 1">
            <a:extLst>
              <a:ext uri="{FF2B5EF4-FFF2-40B4-BE49-F238E27FC236}">
                <a16:creationId xmlns:a16="http://schemas.microsoft.com/office/drawing/2014/main" id="{ACC71C0E-505E-9F02-7D97-1DF6D13EC8EB}"/>
              </a:ext>
              <a:ext uri="{C183D7F6-B498-43B3-948B-1728B52AA6E4}">
                <adec:decorative xmlns:adec="http://schemas.microsoft.com/office/drawing/2017/decorative" val="1"/>
              </a:ext>
            </a:extLst>
          </p:cNvPr>
          <p:cNvSpPr txBox="1"/>
          <p:nvPr/>
        </p:nvSpPr>
        <p:spPr>
          <a:xfrm>
            <a:off x="11337323" y="6353432"/>
            <a:ext cx="6281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HB</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1"/>
          <p:cNvSpPr txBox="1">
            <a:spLocks noGrp="1"/>
          </p:cNvSpPr>
          <p:nvPr>
            <p:ph type="title"/>
          </p:nvPr>
        </p:nvSpPr>
        <p:spPr>
          <a:xfrm>
            <a:off x="126110" y="2355300"/>
            <a:ext cx="11971416" cy="2200316"/>
          </a:xfrm>
          <a:prstGeom prst="rect">
            <a:avLst/>
          </a:prstGeom>
          <a:noFill/>
          <a:ln>
            <a:noFill/>
          </a:ln>
        </p:spPr>
        <p:txBody>
          <a:bodyPr spcFirstLastPara="1" wrap="square" lIns="91425" tIns="45700" rIns="91425" bIns="45700" anchor="b" anchorCtr="0">
            <a:noAutofit/>
          </a:bodyPr>
          <a:lstStyle/>
          <a:p>
            <a:r>
              <a:rPr lang="en-US" sz="2600"/>
              <a:t>Program Contact Information Updates &amp; Best Review Practices </a:t>
            </a:r>
            <a:endParaRPr sz="2600"/>
          </a:p>
        </p:txBody>
      </p:sp>
      <p:sp>
        <p:nvSpPr>
          <p:cNvPr id="526" name="Google Shape;526;p61"/>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indent="0">
              <a:spcBef>
                <a:spcPts val="960"/>
              </a:spcBef>
              <a:buClr>
                <a:schemeClr val="dk1"/>
              </a:buClr>
            </a:pPr>
            <a:r>
              <a:rPr lang="en-US"/>
              <a:t>Program Action Required when Program Contact or Deadlines Change</a:t>
            </a:r>
            <a:endParaRPr/>
          </a:p>
        </p:txBody>
      </p:sp>
      <p:sp>
        <p:nvSpPr>
          <p:cNvPr id="2" name="TextBox 1">
            <a:extLst>
              <a:ext uri="{FF2B5EF4-FFF2-40B4-BE49-F238E27FC236}">
                <a16:creationId xmlns:a16="http://schemas.microsoft.com/office/drawing/2014/main" id="{ABCF0393-E727-8E44-BB94-94A579D60624}"/>
              </a:ext>
              <a:ext uri="{C183D7F6-B498-43B3-948B-1728B52AA6E4}">
                <adec:decorative xmlns:adec="http://schemas.microsoft.com/office/drawing/2017/decorative" val="1"/>
              </a:ext>
            </a:extLst>
          </p:cNvPr>
          <p:cNvSpPr txBox="1"/>
          <p:nvPr/>
        </p:nvSpPr>
        <p:spPr>
          <a:xfrm>
            <a:off x="11481486" y="6477000"/>
            <a:ext cx="607540" cy="257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31313358-D838-1074-344C-3670D8A62DE7}"/>
              </a:ext>
              <a:ext uri="{C183D7F6-B498-43B3-948B-1728B52AA6E4}">
                <adec:decorative xmlns:adec="http://schemas.microsoft.com/office/drawing/2017/decorative" val="1"/>
              </a:ext>
            </a:extLst>
          </p:cNvPr>
          <p:cNvSpPr txBox="1"/>
          <p:nvPr/>
        </p:nvSpPr>
        <p:spPr>
          <a:xfrm>
            <a:off x="11481486" y="6446108"/>
            <a:ext cx="5663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LP</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2"/>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a:t>Program Contact Information</a:t>
            </a:r>
            <a:endParaRPr/>
          </a:p>
        </p:txBody>
      </p:sp>
      <p:sp>
        <p:nvSpPr>
          <p:cNvPr id="533" name="Google Shape;533;p62"/>
          <p:cNvSpPr txBox="1">
            <a:spLocks noGrp="1"/>
          </p:cNvSpPr>
          <p:nvPr>
            <p:ph type="body" idx="1"/>
          </p:nvPr>
        </p:nvSpPr>
        <p:spPr>
          <a:xfrm>
            <a:off x="581250" y="1977075"/>
            <a:ext cx="11029500" cy="4269000"/>
          </a:xfrm>
          <a:prstGeom prst="rect">
            <a:avLst/>
          </a:prstGeom>
        </p:spPr>
        <p:txBody>
          <a:bodyPr spcFirstLastPara="1" wrap="square" lIns="91425" tIns="45700" rIns="91425" bIns="45700" anchor="ctr" anchorCtr="0">
            <a:noAutofit/>
          </a:bodyPr>
          <a:lstStyle/>
          <a:p>
            <a:pPr marL="457200" lvl="0" indent="-342900" algn="l" rtl="0">
              <a:lnSpc>
                <a:spcPct val="115000"/>
              </a:lnSpc>
              <a:spcBef>
                <a:spcPts val="0"/>
              </a:spcBef>
              <a:spcAft>
                <a:spcPts val="0"/>
              </a:spcAft>
              <a:buSzPts val="1800"/>
              <a:buChar char="◼"/>
            </a:pPr>
            <a:r>
              <a:rPr lang="en-US" sz="1800">
                <a:solidFill>
                  <a:schemeClr val="tx2">
                    <a:lumMod val="25000"/>
                  </a:schemeClr>
                </a:solidFill>
              </a:rPr>
              <a:t>Who should be the program contact?</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This is usually either the program admin or the graduate program director</a:t>
            </a:r>
            <a:endParaRPr sz="1800">
              <a:solidFill>
                <a:schemeClr val="tx2">
                  <a:lumMod val="25000"/>
                </a:schemeClr>
              </a:solidFill>
            </a:endParaRPr>
          </a:p>
          <a:p>
            <a:pPr marL="457200" lvl="0" indent="-342900" algn="l" rtl="0">
              <a:lnSpc>
                <a:spcPct val="115000"/>
              </a:lnSpc>
              <a:spcBef>
                <a:spcPts val="0"/>
              </a:spcBef>
              <a:spcAft>
                <a:spcPts val="0"/>
              </a:spcAft>
              <a:buSzPts val="1800"/>
              <a:buChar char="◼"/>
            </a:pPr>
            <a:r>
              <a:rPr lang="en-US" sz="1800">
                <a:solidFill>
                  <a:schemeClr val="tx2">
                    <a:lumMod val="25000"/>
                  </a:schemeClr>
                </a:solidFill>
              </a:rPr>
              <a:t>When should the contact information be updated?</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Anytime a contact leaves the university or changes roles</a:t>
            </a:r>
            <a:endParaRPr sz="1800">
              <a:solidFill>
                <a:schemeClr val="tx2">
                  <a:lumMod val="25000"/>
                </a:schemeClr>
              </a:solidFill>
            </a:endParaRPr>
          </a:p>
          <a:p>
            <a:pPr marL="457200" lvl="0" indent="-342900" algn="l" rtl="0">
              <a:lnSpc>
                <a:spcPct val="115000"/>
              </a:lnSpc>
              <a:spcBef>
                <a:spcPts val="0"/>
              </a:spcBef>
              <a:spcAft>
                <a:spcPts val="0"/>
              </a:spcAft>
              <a:buSzPts val="1800"/>
              <a:buChar char="◼"/>
            </a:pPr>
            <a:r>
              <a:rPr lang="en-US" sz="1800">
                <a:solidFill>
                  <a:schemeClr val="tx2">
                    <a:lumMod val="25000"/>
                  </a:schemeClr>
                </a:solidFill>
              </a:rPr>
              <a:t>Reasons why this information should be kept up to date</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Weekly </a:t>
            </a:r>
            <a:r>
              <a:rPr lang="en-US" sz="1800" err="1">
                <a:solidFill>
                  <a:schemeClr val="tx2">
                    <a:lumMod val="25000"/>
                  </a:schemeClr>
                </a:solidFill>
              </a:rPr>
              <a:t>GradSlate</a:t>
            </a:r>
            <a:r>
              <a:rPr lang="en-US" sz="1800">
                <a:solidFill>
                  <a:schemeClr val="tx2">
                    <a:lumMod val="25000"/>
                  </a:schemeClr>
                </a:solidFill>
              </a:rPr>
              <a:t> emails</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Deferral requests</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Important notifications from TGS</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Program contact information listed on TGS Program Page</a:t>
            </a:r>
            <a:endParaRPr sz="1800">
              <a:solidFill>
                <a:schemeClr val="tx2">
                  <a:lumMod val="25000"/>
                </a:schemeClr>
              </a:solidFill>
            </a:endParaRPr>
          </a:p>
          <a:p>
            <a:pPr marL="457200" lvl="0" indent="-342900" algn="l" rtl="0">
              <a:lnSpc>
                <a:spcPct val="115000"/>
              </a:lnSpc>
              <a:spcBef>
                <a:spcPts val="0"/>
              </a:spcBef>
              <a:spcAft>
                <a:spcPts val="0"/>
              </a:spcAft>
              <a:buSzPts val="1800"/>
              <a:buChar char="◼"/>
            </a:pPr>
            <a:r>
              <a:rPr lang="en-US" sz="1800">
                <a:solidFill>
                  <a:schemeClr val="tx2">
                    <a:lumMod val="25000"/>
                  </a:schemeClr>
                </a:solidFill>
              </a:rPr>
              <a:t>To update program contact info, complete the Program Details form in Slate:</a:t>
            </a:r>
            <a:endParaRPr sz="1800">
              <a:solidFill>
                <a:schemeClr val="tx2">
                  <a:lumMod val="25000"/>
                </a:schemeClr>
              </a:solidFill>
            </a:endParaRPr>
          </a:p>
          <a:p>
            <a:pPr marL="0" lvl="0" indent="457200" algn="l" rtl="0">
              <a:lnSpc>
                <a:spcPct val="115000"/>
              </a:lnSpc>
              <a:spcBef>
                <a:spcPts val="0"/>
              </a:spcBef>
              <a:spcAft>
                <a:spcPts val="0"/>
              </a:spcAft>
              <a:buNone/>
            </a:pPr>
            <a:r>
              <a:rPr lang="en-US" sz="1800" u="sng">
                <a:solidFill>
                  <a:schemeClr val="hlink"/>
                </a:solidFill>
                <a:hlinkClick r:id="rId3"/>
              </a:rPr>
              <a:t>https://connect.grad.uconn.edu/portal/user?tab=program_form</a:t>
            </a:r>
            <a:endParaRPr sz="1800">
              <a:solidFill>
                <a:schemeClr val="dk1"/>
              </a:solidFill>
            </a:endParaRPr>
          </a:p>
          <a:p>
            <a:pPr marL="457200" lvl="0" indent="-342900" algn="l" rtl="0">
              <a:lnSpc>
                <a:spcPct val="115000"/>
              </a:lnSpc>
              <a:spcBef>
                <a:spcPts val="0"/>
              </a:spcBef>
              <a:spcAft>
                <a:spcPts val="0"/>
              </a:spcAft>
              <a:buSzPts val="1800"/>
              <a:buChar char="◼"/>
            </a:pPr>
            <a:r>
              <a:rPr lang="en-US" sz="1800">
                <a:solidFill>
                  <a:schemeClr val="tx2">
                    <a:lumMod val="25000"/>
                  </a:schemeClr>
                </a:solidFill>
              </a:rPr>
              <a:t>Other helpful info:</a:t>
            </a:r>
            <a:endParaRPr sz="1800">
              <a:solidFill>
                <a:schemeClr val="tx2">
                  <a:lumMod val="25000"/>
                </a:schemeClr>
              </a:solidFill>
            </a:endParaRPr>
          </a:p>
          <a:p>
            <a:pPr marL="914400" lvl="1" indent="-342900" algn="l" rtl="0">
              <a:lnSpc>
                <a:spcPct val="115000"/>
              </a:lnSpc>
              <a:spcBef>
                <a:spcPts val="0"/>
              </a:spcBef>
              <a:spcAft>
                <a:spcPts val="0"/>
              </a:spcAft>
              <a:buClr>
                <a:schemeClr val="dk1"/>
              </a:buClr>
              <a:buSzPts val="1800"/>
              <a:buChar char="◼"/>
            </a:pPr>
            <a:r>
              <a:rPr lang="en-US" sz="1800">
                <a:solidFill>
                  <a:schemeClr val="tx2">
                    <a:lumMod val="25000"/>
                  </a:schemeClr>
                </a:solidFill>
              </a:rPr>
              <a:t>To request to join the GRADUATE_ADMINS_L listserv, email </a:t>
            </a:r>
            <a:r>
              <a:rPr lang="en-US" sz="1800" u="sng">
                <a:solidFill>
                  <a:schemeClr val="hlink"/>
                </a:solidFill>
                <a:hlinkClick r:id="rId4">
                  <a:extLst>
                    <a:ext uri="{A12FA001-AC4F-418D-AE19-62706E023703}">
                      <ahyp:hlinkClr xmlns:ahyp="http://schemas.microsoft.com/office/drawing/2018/hyperlinkcolor" val="tx"/>
                    </a:ext>
                  </a:extLst>
                </a:hlinkClick>
              </a:rPr>
              <a:t>gradschool@uconn.edu</a:t>
            </a:r>
            <a:r>
              <a:rPr lang="en-US" sz="1800">
                <a:solidFill>
                  <a:schemeClr val="dk1"/>
                </a:solidFill>
              </a:rPr>
              <a:t> </a:t>
            </a:r>
            <a:endParaRPr sz="1800">
              <a:solidFill>
                <a:schemeClr val="dk1"/>
              </a:solidFill>
            </a:endParaRPr>
          </a:p>
        </p:txBody>
      </p:sp>
      <p:sp>
        <p:nvSpPr>
          <p:cNvPr id="2" name="TextBox 1">
            <a:extLst>
              <a:ext uri="{FF2B5EF4-FFF2-40B4-BE49-F238E27FC236}">
                <a16:creationId xmlns:a16="http://schemas.microsoft.com/office/drawing/2014/main" id="{DD49A56A-50A9-787B-BDFD-8F0C2991C802}"/>
              </a:ext>
              <a:ext uri="{C183D7F6-B498-43B3-948B-1728B52AA6E4}">
                <adec:decorative xmlns:adec="http://schemas.microsoft.com/office/drawing/2017/decorative" val="1"/>
              </a:ext>
            </a:extLst>
          </p:cNvPr>
          <p:cNvSpPr txBox="1"/>
          <p:nvPr/>
        </p:nvSpPr>
        <p:spPr>
          <a:xfrm>
            <a:off x="10816166" y="6159499"/>
            <a:ext cx="1047750" cy="3175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LP</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7"/>
          <p:cNvSpPr txBox="1">
            <a:spLocks noGrp="1"/>
          </p:cNvSpPr>
          <p:nvPr>
            <p:ph type="title"/>
          </p:nvPr>
        </p:nvSpPr>
        <p:spPr>
          <a:xfrm>
            <a:off x="581200" y="702161"/>
            <a:ext cx="11029600" cy="660400"/>
          </a:xfrm>
          <a:prstGeom prst="rect">
            <a:avLst/>
          </a:prstGeom>
        </p:spPr>
        <p:txBody>
          <a:bodyPr spcFirstLastPara="1" wrap="square" lIns="91433" tIns="45700" rIns="91433" bIns="45700" anchor="b" anchorCtr="0">
            <a:noAutofit/>
          </a:bodyPr>
          <a:lstStyle/>
          <a:p>
            <a:r>
              <a:rPr lang="en-US">
                <a:solidFill>
                  <a:schemeClr val="tx2">
                    <a:lumMod val="25000"/>
                  </a:schemeClr>
                </a:solidFill>
                <a:highlight>
                  <a:schemeClr val="lt1"/>
                </a:highlight>
              </a:rPr>
              <a:t>Best Practices: Rolling Admission vs Deadline</a:t>
            </a:r>
          </a:p>
        </p:txBody>
      </p:sp>
      <p:sp>
        <p:nvSpPr>
          <p:cNvPr id="324" name="Google Shape;324;p47"/>
          <p:cNvSpPr txBox="1">
            <a:spLocks noGrp="1"/>
          </p:cNvSpPr>
          <p:nvPr>
            <p:ph type="body" idx="1"/>
          </p:nvPr>
        </p:nvSpPr>
        <p:spPr>
          <a:xfrm>
            <a:off x="204400" y="1459345"/>
            <a:ext cx="11783200" cy="4964555"/>
          </a:xfrm>
          <a:prstGeom prst="rect">
            <a:avLst/>
          </a:prstGeom>
        </p:spPr>
        <p:txBody>
          <a:bodyPr spcFirstLastPara="1" wrap="square" lIns="91433" tIns="45700" rIns="91433" bIns="45700" anchor="ctr" anchorCtr="0">
            <a:noAutofit/>
          </a:bodyPr>
          <a:lstStyle/>
          <a:p>
            <a:pPr indent="-333375" algn="l" rtl="0" fontAlgn="base">
              <a:buFont typeface="Arial" panose="020B0604020202020204" pitchFamily="34" charset="0"/>
              <a:buChar char="•"/>
            </a:pPr>
            <a:r>
              <a:rPr lang="en-US" sz="2400" b="1">
                <a:solidFill>
                  <a:schemeClr val="tx2">
                    <a:lumMod val="25000"/>
                  </a:schemeClr>
                </a:solidFill>
                <a:highlight>
                  <a:srgbClr val="FFFFFF"/>
                </a:highlight>
              </a:rPr>
              <a:t>Preferred/Soft Application Date or Rolling Admissions</a:t>
            </a:r>
            <a:endParaRPr lang="en-US">
              <a:solidFill>
                <a:schemeClr val="tx2">
                  <a:lumMod val="25000"/>
                </a:schemeClr>
              </a:solidFill>
            </a:endParaRPr>
          </a:p>
          <a:p>
            <a:pPr lvl="1" indent="-333375" fontAlgn="base">
              <a:buFont typeface="Arial" panose="020B0604020202020204" pitchFamily="34" charset="0"/>
              <a:buChar char="•"/>
            </a:pPr>
            <a:r>
              <a:rPr lang="en-US" sz="2100" b="1">
                <a:solidFill>
                  <a:schemeClr val="tx2">
                    <a:lumMod val="25000"/>
                  </a:schemeClr>
                </a:solidFill>
                <a:highlight>
                  <a:srgbClr val="FFFFFF"/>
                </a:highlight>
              </a:rPr>
              <a:t>Suggested Application Date, and defers to The Graduate School’s deadline</a:t>
            </a:r>
            <a:endParaRPr lang="en-US" sz="2100">
              <a:solidFill>
                <a:schemeClr val="tx2">
                  <a:lumMod val="25000"/>
                </a:schemeClr>
              </a:solidFill>
              <a:highlight>
                <a:srgbClr val="FFFFFF"/>
              </a:highlight>
            </a:endParaRPr>
          </a:p>
          <a:p>
            <a:pPr lvl="1" indent="-333375" fontAlgn="base">
              <a:buFont typeface="Arial" panose="020B0604020202020204" pitchFamily="34" charset="0"/>
              <a:buChar char="•"/>
            </a:pPr>
            <a:r>
              <a:rPr lang="en-US" sz="2100">
                <a:solidFill>
                  <a:schemeClr val="tx2">
                    <a:lumMod val="25000"/>
                  </a:schemeClr>
                </a:solidFill>
                <a:highlight>
                  <a:srgbClr val="FFFFFF"/>
                </a:highlight>
              </a:rPr>
              <a:t>"Applications received by date X are assured for consideration." (This implies that programs will not be making decisions before day X.)</a:t>
            </a:r>
          </a:p>
          <a:p>
            <a:pPr lvl="1" indent="-333375" fontAlgn="base">
              <a:buFont typeface="Arial" panose="020B0604020202020204" pitchFamily="34" charset="0"/>
              <a:buChar char="•"/>
            </a:pPr>
            <a:r>
              <a:rPr lang="en-US" sz="2100">
                <a:solidFill>
                  <a:schemeClr val="tx2">
                    <a:lumMod val="25000"/>
                  </a:schemeClr>
                </a:solidFill>
                <a:highlight>
                  <a:srgbClr val="FFFFFF"/>
                </a:highlight>
              </a:rPr>
              <a:t>"Applications received after date X will be reviewed on a space available basis."</a:t>
            </a:r>
          </a:p>
          <a:p>
            <a:pPr indent="-333375">
              <a:buFont typeface="Arial,Sans-Serif" panose="020B0604020202020204" pitchFamily="34" charset="0"/>
              <a:buChar char="•"/>
            </a:pPr>
            <a:r>
              <a:rPr lang="en-US" sz="2400" b="1">
                <a:solidFill>
                  <a:schemeClr val="tx2">
                    <a:lumMod val="25000"/>
                  </a:schemeClr>
                </a:solidFill>
                <a:highlight>
                  <a:srgbClr val="FFFFFF"/>
                </a:highlight>
              </a:rPr>
              <a:t>Hard Deadline</a:t>
            </a:r>
            <a:r>
              <a:rPr lang="en-US" sz="2400">
                <a:solidFill>
                  <a:schemeClr val="tx2">
                    <a:lumMod val="25000"/>
                  </a:schemeClr>
                </a:solidFill>
                <a:highlight>
                  <a:srgbClr val="FFFFFF"/>
                </a:highlight>
              </a:rPr>
              <a:t> </a:t>
            </a:r>
          </a:p>
          <a:p>
            <a:pPr lvl="1" indent="-333375">
              <a:buFont typeface="Arial,Sans-Serif" panose="020B0604020202020204" pitchFamily="34" charset="0"/>
              <a:buChar char="•"/>
            </a:pPr>
            <a:r>
              <a:rPr lang="en-US" sz="2100">
                <a:solidFill>
                  <a:schemeClr val="tx2">
                    <a:lumMod val="25000"/>
                  </a:schemeClr>
                </a:solidFill>
                <a:highlight>
                  <a:srgbClr val="FFFFFF"/>
                </a:highlight>
              </a:rPr>
              <a:t>Coded into Slate, applicants are denied the ability to submit an application after this deadline passes.</a:t>
            </a:r>
          </a:p>
          <a:p>
            <a:pPr lvl="1" indent="-333375">
              <a:buFont typeface="Arial,Sans-Serif" panose="020B0604020202020204" pitchFamily="34" charset="0"/>
              <a:buChar char="•"/>
            </a:pPr>
            <a:r>
              <a:rPr lang="en-US" sz="2100">
                <a:solidFill>
                  <a:schemeClr val="tx2">
                    <a:lumMod val="25000"/>
                  </a:schemeClr>
                </a:solidFill>
                <a:highlight>
                  <a:srgbClr val="FFFFFF"/>
                </a:highlight>
              </a:rPr>
              <a:t>Should not be undone/changed midcycle and carry over year to year</a:t>
            </a:r>
          </a:p>
          <a:p>
            <a:pPr lvl="1" indent="-333375">
              <a:buFont typeface="Arial,Sans-Serif" panose="020B0604020202020204" pitchFamily="34" charset="0"/>
              <a:buChar char="•"/>
            </a:pPr>
            <a:r>
              <a:rPr lang="en-US" sz="2100">
                <a:solidFill>
                  <a:schemeClr val="tx2">
                    <a:lumMod val="25000"/>
                  </a:schemeClr>
                </a:solidFill>
                <a:highlight>
                  <a:srgbClr val="FFFFFF"/>
                </a:highlight>
              </a:rPr>
              <a:t>Program deadline date cannot be later than The Graduate School’s default deadlines.</a:t>
            </a:r>
          </a:p>
          <a:p>
            <a:pPr lvl="1" indent="-333375">
              <a:buFont typeface="Arial,Sans-Serif" panose="020B0604020202020204" pitchFamily="34" charset="0"/>
              <a:buChar char="•"/>
            </a:pPr>
            <a:r>
              <a:rPr lang="en-US" sz="2100">
                <a:solidFill>
                  <a:schemeClr val="tx2">
                    <a:lumMod val="25000"/>
                  </a:schemeClr>
                </a:solidFill>
                <a:highlight>
                  <a:srgbClr val="FFFFFF"/>
                </a:highlight>
              </a:rPr>
              <a:t>Every application has a hard deadline, whether it be the program’s deadline or The Graduate School’s default deadline.</a:t>
            </a:r>
            <a:endParaRPr lang="en-US">
              <a:solidFill>
                <a:schemeClr val="tx2">
                  <a:lumMod val="25000"/>
                </a:schemeClr>
              </a:solidFill>
            </a:endParaRPr>
          </a:p>
        </p:txBody>
      </p:sp>
      <p:sp>
        <p:nvSpPr>
          <p:cNvPr id="2" name="Slide Number Placeholder 1">
            <a:extLst>
              <a:ext uri="{FF2B5EF4-FFF2-40B4-BE49-F238E27FC236}">
                <a16:creationId xmlns:a16="http://schemas.microsoft.com/office/drawing/2014/main" id="{9A9BA2C6-C1DE-7FD9-DF6C-29C02CBCFF68}"/>
              </a:ext>
              <a:ext uri="{C183D7F6-B498-43B3-948B-1728B52AA6E4}">
                <adec:decorative xmlns:adec="http://schemas.microsoft.com/office/drawing/2017/decorative" val="1"/>
              </a:ext>
            </a:extLst>
          </p:cNvPr>
          <p:cNvSpPr>
            <a:spLocks noGrp="1"/>
          </p:cNvSpPr>
          <p:nvPr>
            <p:ph type="sldNum" idx="12"/>
          </p:nvPr>
        </p:nvSpPr>
        <p:spPr/>
        <p:txBody>
          <a:bodyPr/>
          <a:lstStyle/>
          <a:p>
            <a:r>
              <a:rPr lang="en-US"/>
              <a:t>LP</a:t>
            </a:r>
          </a:p>
        </p:txBody>
      </p:sp>
    </p:spTree>
    <p:extLst>
      <p:ext uri="{BB962C8B-B14F-4D97-AF65-F5344CB8AC3E}">
        <p14:creationId xmlns:p14="http://schemas.microsoft.com/office/powerpoint/2010/main" val="2808090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3"/>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Applicant Experience</a:t>
            </a:r>
            <a:endParaRPr sz="3200"/>
          </a:p>
        </p:txBody>
      </p:sp>
      <p:sp>
        <p:nvSpPr>
          <p:cNvPr id="540" name="Google Shape;540;p63" descr="This text box left blank intentionally."/>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819F8C91-5927-7ED4-4D07-35C0282B3C15}"/>
              </a:ext>
              <a:ext uri="{C183D7F6-B498-43B3-948B-1728B52AA6E4}">
                <adec:decorative xmlns:adec="http://schemas.microsoft.com/office/drawing/2017/decorative" val="1"/>
              </a:ext>
            </a:extLst>
          </p:cNvPr>
          <p:cNvSpPr txBox="1"/>
          <p:nvPr/>
        </p:nvSpPr>
        <p:spPr>
          <a:xfrm>
            <a:off x="11635945" y="6446108"/>
            <a:ext cx="473675" cy="3089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50" name="Google Shape;550;p64"/>
          <p:cNvSpPr txBox="1">
            <a:spLocks noGrp="1"/>
          </p:cNvSpPr>
          <p:nvPr>
            <p:ph type="title" idx="4294967295"/>
          </p:nvPr>
        </p:nvSpPr>
        <p:spPr>
          <a:xfrm>
            <a:off x="581200" y="702153"/>
            <a:ext cx="11029500" cy="6285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3F3F3F"/>
                </a:solidFill>
                <a:effectLst/>
                <a:uLnTx/>
                <a:uFillTx/>
                <a:latin typeface="Arial Black"/>
                <a:ea typeface="Arial Black"/>
                <a:cs typeface="Arial Black"/>
                <a:sym typeface="Arial Black"/>
              </a:rPr>
              <a:t>After Application Submission (Applicant POV)</a:t>
            </a:r>
            <a:endParaRPr kumimoji="0" lang="en-US" sz="2800" b="0" i="0" u="none" strike="noStrike" kern="0" cap="none" spc="0" normalizeH="0" baseline="0" noProof="0">
              <a:ln>
                <a:noFill/>
              </a:ln>
              <a:solidFill>
                <a:srgbClr val="3F3F3F"/>
              </a:solidFill>
              <a:effectLst/>
              <a:highlight>
                <a:srgbClr val="C00000"/>
              </a:highlight>
              <a:uLnTx/>
              <a:uFillTx/>
              <a:latin typeface="Arial Black"/>
              <a:ea typeface="Arial Black"/>
              <a:cs typeface="Arial Black"/>
              <a:sym typeface="Arial Black"/>
            </a:endParaRPr>
          </a:p>
        </p:txBody>
      </p:sp>
      <p:sp>
        <p:nvSpPr>
          <p:cNvPr id="548" name="Google Shape;548;p64"/>
          <p:cNvSpPr txBox="1"/>
          <p:nvPr/>
        </p:nvSpPr>
        <p:spPr>
          <a:xfrm>
            <a:off x="685100" y="1299100"/>
            <a:ext cx="5007600" cy="528180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360"/>
              </a:spcBef>
              <a:spcAft>
                <a:spcPts val="0"/>
              </a:spcAft>
              <a:buNone/>
            </a:pPr>
            <a:r>
              <a:rPr lang="en-US" sz="1700" b="1">
                <a:solidFill>
                  <a:srgbClr val="5271FF"/>
                </a:solidFill>
              </a:rPr>
              <a:t>Application Fee Payment</a:t>
            </a:r>
            <a:r>
              <a:rPr lang="en-US" sz="1700">
                <a:solidFill>
                  <a:srgbClr val="3F3F3F"/>
                </a:solidFill>
              </a:rPr>
              <a:t> </a:t>
            </a:r>
            <a:r>
              <a:rPr lang="en-US" sz="1700">
                <a:solidFill>
                  <a:srgbClr val="3F3F3F"/>
                </a:solidFill>
                <a:highlight>
                  <a:srgbClr val="FFFFFF"/>
                </a:highlight>
              </a:rPr>
              <a:t>(unless waived)</a:t>
            </a:r>
            <a:r>
              <a:rPr lang="en-US" sz="1700">
                <a:solidFill>
                  <a:srgbClr val="3F3F3F"/>
                </a:solidFill>
              </a:rPr>
              <a:t>- Will see the payment portal. </a:t>
            </a:r>
            <a:endParaRPr sz="1700">
              <a:solidFill>
                <a:srgbClr val="3F3F3F"/>
              </a:solidFill>
            </a:endParaRPr>
          </a:p>
          <a:p>
            <a:pPr marL="457200" lvl="0" indent="-333375" algn="l" rtl="0">
              <a:lnSpc>
                <a:spcPct val="110000"/>
              </a:lnSpc>
              <a:spcBef>
                <a:spcPts val="600"/>
              </a:spcBef>
              <a:spcAft>
                <a:spcPts val="0"/>
              </a:spcAft>
              <a:buClr>
                <a:srgbClr val="5271FF"/>
              </a:buClr>
              <a:buSzPts val="1656"/>
              <a:buFont typeface="Noto Sans Symbols"/>
              <a:buChar char="◼"/>
            </a:pPr>
            <a:r>
              <a:rPr lang="en-US" sz="1700">
                <a:solidFill>
                  <a:srgbClr val="3F3F3F"/>
                </a:solidFill>
              </a:rPr>
              <a:t>Once non-refundable application fee paid or waived will see </a:t>
            </a:r>
            <a:r>
              <a:rPr lang="en-US" sz="1700" u="sng">
                <a:solidFill>
                  <a:srgbClr val="C00000"/>
                </a:solidFill>
                <a:hlinkClick r:id="rId3">
                  <a:extLst>
                    <a:ext uri="{A12FA001-AC4F-418D-AE19-62706E023703}">
                      <ahyp:hlinkClr xmlns:ahyp="http://schemas.microsoft.com/office/drawing/2018/hyperlinkcolor" val="tx"/>
                    </a:ext>
                  </a:extLst>
                </a:hlinkClick>
              </a:rPr>
              <a:t>Application Status Portal</a:t>
            </a:r>
            <a:endParaRPr sz="1700">
              <a:solidFill>
                <a:srgbClr val="3F3F3F"/>
              </a:solidFill>
            </a:endParaRPr>
          </a:p>
          <a:p>
            <a:pPr marL="0" lvl="0" indent="0" algn="l" rtl="0">
              <a:lnSpc>
                <a:spcPct val="110000"/>
              </a:lnSpc>
              <a:spcBef>
                <a:spcPts val="600"/>
              </a:spcBef>
              <a:spcAft>
                <a:spcPts val="0"/>
              </a:spcAft>
              <a:buNone/>
            </a:pPr>
            <a:endParaRPr sz="800" b="1">
              <a:solidFill>
                <a:srgbClr val="5271FF"/>
              </a:solidFill>
            </a:endParaRPr>
          </a:p>
          <a:p>
            <a:pPr marL="0" lvl="0" indent="0" algn="l" rtl="0">
              <a:lnSpc>
                <a:spcPct val="110000"/>
              </a:lnSpc>
              <a:spcBef>
                <a:spcPts val="600"/>
              </a:spcBef>
              <a:spcAft>
                <a:spcPts val="0"/>
              </a:spcAft>
              <a:buNone/>
            </a:pPr>
            <a:r>
              <a:rPr lang="en-US" sz="1700" b="1">
                <a:solidFill>
                  <a:srgbClr val="5271FF"/>
                </a:solidFill>
              </a:rPr>
              <a:t>Application Status Portal</a:t>
            </a:r>
            <a:endParaRPr sz="1700" b="1">
              <a:solidFill>
                <a:srgbClr val="5271FF"/>
              </a:solidFill>
            </a:endParaRPr>
          </a:p>
          <a:p>
            <a:pPr marL="457200" lvl="0" indent="-333375" algn="l" rtl="0">
              <a:lnSpc>
                <a:spcPct val="110000"/>
              </a:lnSpc>
              <a:spcBef>
                <a:spcPts val="600"/>
              </a:spcBef>
              <a:spcAft>
                <a:spcPts val="0"/>
              </a:spcAft>
              <a:buClr>
                <a:srgbClr val="5271FF"/>
              </a:buClr>
              <a:buSzPts val="1656"/>
              <a:buFont typeface="Noto Sans Symbols"/>
              <a:buChar char="◼"/>
            </a:pPr>
            <a:r>
              <a:rPr lang="en-US" sz="1700">
                <a:solidFill>
                  <a:srgbClr val="3F3F3F"/>
                </a:solidFill>
              </a:rPr>
              <a:t>Checklists (can take 2-3 days to be updated)</a:t>
            </a:r>
          </a:p>
          <a:p>
            <a:pPr marL="914400" lvl="1" indent="-336550">
              <a:lnSpc>
                <a:spcPct val="110000"/>
              </a:lnSpc>
              <a:buClr>
                <a:srgbClr val="5271FF"/>
              </a:buClr>
              <a:buSzPts val="1700"/>
              <a:buFont typeface="Noto Sans Symbols"/>
              <a:buChar char="◼"/>
            </a:pPr>
            <a:r>
              <a:rPr lang="en-US" sz="1700">
                <a:solidFill>
                  <a:srgbClr val="3F3F3F"/>
                </a:solidFill>
              </a:rPr>
              <a:t>Checklists will reflect what requirements have been received vs awaiting items.</a:t>
            </a:r>
            <a:endParaRPr>
              <a:solidFill>
                <a:srgbClr val="3F3F3F"/>
              </a:solidFill>
            </a:endParaRPr>
          </a:p>
          <a:p>
            <a:pPr marL="457200" lvl="0" indent="-333375" algn="l" rtl="0">
              <a:lnSpc>
                <a:spcPct val="110000"/>
              </a:lnSpc>
              <a:spcBef>
                <a:spcPts val="0"/>
              </a:spcBef>
              <a:spcAft>
                <a:spcPts val="0"/>
              </a:spcAft>
              <a:buClr>
                <a:srgbClr val="5271FF"/>
              </a:buClr>
              <a:buSzPts val="1656"/>
              <a:buFont typeface="Noto Sans Symbols"/>
              <a:buChar char="◼"/>
            </a:pPr>
            <a:r>
              <a:rPr lang="en-US" sz="1700">
                <a:solidFill>
                  <a:srgbClr val="3F3F3F"/>
                </a:solidFill>
              </a:rPr>
              <a:t>Decisions will appear here</a:t>
            </a:r>
            <a:br>
              <a:rPr lang="en-US" sz="1700"/>
            </a:br>
            <a:endParaRPr lang="en-US" sz="800">
              <a:solidFill>
                <a:srgbClr val="3F3F3F"/>
              </a:solidFill>
            </a:endParaRPr>
          </a:p>
          <a:p>
            <a:pPr marL="0" lvl="0" indent="0" algn="l" rtl="0">
              <a:lnSpc>
                <a:spcPct val="110000"/>
              </a:lnSpc>
              <a:spcBef>
                <a:spcPts val="600"/>
              </a:spcBef>
              <a:spcAft>
                <a:spcPts val="0"/>
              </a:spcAft>
              <a:buNone/>
            </a:pPr>
            <a:r>
              <a:rPr lang="en-US" sz="1700" b="1">
                <a:solidFill>
                  <a:srgbClr val="5271FF"/>
                </a:solidFill>
              </a:rPr>
              <a:t>Email Communication</a:t>
            </a:r>
            <a:endParaRPr sz="1700" b="1">
              <a:solidFill>
                <a:srgbClr val="5271FF"/>
              </a:solidFill>
            </a:endParaRPr>
          </a:p>
          <a:p>
            <a:pPr marL="457200" lvl="0" indent="-333375" algn="l" rtl="0">
              <a:lnSpc>
                <a:spcPct val="110000"/>
              </a:lnSpc>
              <a:spcBef>
                <a:spcPts val="600"/>
              </a:spcBef>
              <a:spcAft>
                <a:spcPts val="0"/>
              </a:spcAft>
              <a:buClr>
                <a:srgbClr val="5271FF"/>
              </a:buClr>
              <a:buSzPts val="1656"/>
              <a:buFont typeface="Noto Sans Symbols"/>
              <a:buChar char="◼"/>
            </a:pPr>
            <a:r>
              <a:rPr lang="en-US" sz="1700">
                <a:solidFill>
                  <a:srgbClr val="3F3F3F"/>
                </a:solidFill>
              </a:rPr>
              <a:t>Missing Items</a:t>
            </a:r>
          </a:p>
          <a:p>
            <a:pPr marL="914400" lvl="1" indent="-333375" algn="l" rtl="0">
              <a:lnSpc>
                <a:spcPct val="110000"/>
              </a:lnSpc>
              <a:spcBef>
                <a:spcPts val="0"/>
              </a:spcBef>
              <a:spcAft>
                <a:spcPts val="0"/>
              </a:spcAft>
              <a:buClr>
                <a:srgbClr val="5271FF"/>
              </a:buClr>
              <a:buSzPts val="1656"/>
              <a:buFont typeface="Noto Sans Symbols"/>
              <a:buChar char="◼"/>
            </a:pPr>
            <a:r>
              <a:rPr lang="en-US" sz="1700">
                <a:solidFill>
                  <a:srgbClr val="3F3F3F"/>
                </a:solidFill>
              </a:rPr>
              <a:t>Applicants will be </a:t>
            </a:r>
            <a:r>
              <a:rPr lang="en-US" sz="1700" u="sng">
                <a:solidFill>
                  <a:srgbClr val="C00000"/>
                </a:solidFill>
                <a:hlinkClick r:id="rId4">
                  <a:extLst>
                    <a:ext uri="{A12FA001-AC4F-418D-AE19-62706E023703}">
                      <ahyp:hlinkClr xmlns:ahyp="http://schemas.microsoft.com/office/drawing/2018/hyperlinkcolor" val="tx"/>
                    </a:ext>
                  </a:extLst>
                </a:hlinkClick>
              </a:rPr>
              <a:t>notified of missing items</a:t>
            </a:r>
            <a:r>
              <a:rPr lang="en-US" sz="1700">
                <a:solidFill>
                  <a:srgbClr val="3F3F3F"/>
                </a:solidFill>
              </a:rPr>
              <a:t> in their checklist by email.</a:t>
            </a:r>
            <a:endParaRPr lang="en-US" sz="1700">
              <a:solidFill>
                <a:srgbClr val="3F3F3F"/>
              </a:solidFill>
              <a:highlight>
                <a:srgbClr val="FFFF00"/>
              </a:highlight>
            </a:endParaRPr>
          </a:p>
          <a:p>
            <a:pPr marL="457200" indent="-330200" algn="l" rtl="0">
              <a:spcBef>
                <a:spcPts val="0"/>
              </a:spcBef>
              <a:spcAft>
                <a:spcPts val="0"/>
              </a:spcAft>
              <a:buClr>
                <a:srgbClr val="5271FF"/>
              </a:buClr>
              <a:buSzPts val="1600"/>
              <a:buFont typeface="Noto Sans Symbols"/>
              <a:buChar char="◼"/>
            </a:pPr>
            <a:r>
              <a:rPr lang="en-US" sz="1600">
                <a:solidFill>
                  <a:srgbClr val="3F3F3F"/>
                </a:solidFill>
              </a:rPr>
              <a:t>Status Updates: Decisions </a:t>
            </a:r>
            <a:endParaRPr sz="1600">
              <a:solidFill>
                <a:srgbClr val="3F3F3F"/>
              </a:solidFill>
            </a:endParaRPr>
          </a:p>
          <a:p>
            <a:pPr marL="0" lvl="0" indent="0" algn="l" rtl="0">
              <a:lnSpc>
                <a:spcPct val="110000"/>
              </a:lnSpc>
              <a:spcBef>
                <a:spcPts val="600"/>
              </a:spcBef>
              <a:spcAft>
                <a:spcPts val="600"/>
              </a:spcAft>
              <a:buNone/>
            </a:pPr>
            <a:endParaRPr sz="1700">
              <a:solidFill>
                <a:srgbClr val="3F3F3F"/>
              </a:solidFill>
            </a:endParaRPr>
          </a:p>
        </p:txBody>
      </p:sp>
      <p:graphicFrame>
        <p:nvGraphicFramePr>
          <p:cNvPr id="549" name="Google Shape;549;p64"/>
          <p:cNvGraphicFramePr/>
          <p:nvPr>
            <p:extLst>
              <p:ext uri="{D42A27DB-BD31-4B8C-83A1-F6EECF244321}">
                <p14:modId xmlns:p14="http://schemas.microsoft.com/office/powerpoint/2010/main" val="2862532829"/>
              </p:ext>
            </p:extLst>
          </p:nvPr>
        </p:nvGraphicFramePr>
        <p:xfrm>
          <a:off x="5880250" y="1631075"/>
          <a:ext cx="5953125" cy="3611880"/>
        </p:xfrm>
        <a:graphic>
          <a:graphicData uri="http://schemas.openxmlformats.org/drawingml/2006/table">
            <a:tbl>
              <a:tblPr firstRow="1">
                <a:noFill/>
                <a:tableStyleId>{7E669FA6-7384-42F9-AC00-AD14155D0371}</a:tableStyleId>
              </a:tblPr>
              <a:tblGrid>
                <a:gridCol w="542925">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2314575">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US" sz="1100" b="1"/>
                        <a:t>Item</a:t>
                      </a:r>
                      <a:endParaRPr sz="1100" b="1"/>
                    </a:p>
                  </a:txBody>
                  <a:tcPr marL="63500" marR="63500" marT="63500" marB="63500"/>
                </a:tc>
                <a:tc>
                  <a:txBody>
                    <a:bodyPr/>
                    <a:lstStyle/>
                    <a:p>
                      <a:pPr marL="0" lvl="0" indent="0" algn="l" rtl="0">
                        <a:spcBef>
                          <a:spcPts val="0"/>
                        </a:spcBef>
                        <a:spcAft>
                          <a:spcPts val="0"/>
                        </a:spcAft>
                        <a:buNone/>
                      </a:pPr>
                      <a:r>
                        <a:rPr lang="en-US" sz="1100" b="1"/>
                        <a:t>Missing Action</a:t>
                      </a:r>
                      <a:endParaRPr sz="1100" b="1"/>
                    </a:p>
                  </a:txBody>
                  <a:tcPr marL="63500" marR="63500" marT="63500" marB="63500"/>
                </a:tc>
                <a:tc>
                  <a:txBody>
                    <a:bodyPr/>
                    <a:lstStyle/>
                    <a:p>
                      <a:pPr marL="0" lvl="0" indent="0" algn="l" rtl="0">
                        <a:spcBef>
                          <a:spcPts val="0"/>
                        </a:spcBef>
                        <a:spcAft>
                          <a:spcPts val="0"/>
                        </a:spcAft>
                        <a:buNone/>
                      </a:pPr>
                      <a:r>
                        <a:rPr lang="en-US" sz="1100" b="1"/>
                        <a:t>Frequency</a:t>
                      </a:r>
                      <a:endParaRPr sz="1100" b="1"/>
                    </a:p>
                  </a:txBody>
                  <a:tcPr marL="63500" marR="63500" marT="63500" marB="63500"/>
                </a:tc>
                <a:tc>
                  <a:txBody>
                    <a:bodyPr/>
                    <a:lstStyle/>
                    <a:p>
                      <a:pPr marL="0" lvl="0" indent="0" algn="l" rtl="0">
                        <a:spcBef>
                          <a:spcPts val="0"/>
                        </a:spcBef>
                        <a:spcAft>
                          <a:spcPts val="0"/>
                        </a:spcAft>
                        <a:buNone/>
                      </a:pPr>
                      <a:r>
                        <a:rPr lang="en-US" sz="1100" b="1"/>
                        <a:t>Population </a:t>
                      </a:r>
                      <a:endParaRPr sz="1100" b="1"/>
                    </a:p>
                  </a:txBody>
                  <a:tcPr marL="63500" marR="63500" marT="63500" marB="63500"/>
                </a:tc>
                <a:extLst>
                  <a:ext uri="{0D108BD9-81ED-4DB2-BD59-A6C34878D82A}">
                    <a16:rowId xmlns:a16="http://schemas.microsoft.com/office/drawing/2014/main" val="1905290487"/>
                  </a:ext>
                </a:extLst>
              </a:tr>
              <a:tr h="0">
                <a:tc>
                  <a:txBody>
                    <a:bodyPr/>
                    <a:lstStyle/>
                    <a:p>
                      <a:pPr marL="0" lvl="0" indent="0" algn="l" rtl="0">
                        <a:spcBef>
                          <a:spcPts val="0"/>
                        </a:spcBef>
                        <a:spcAft>
                          <a:spcPts val="0"/>
                        </a:spcAft>
                        <a:buNone/>
                      </a:pPr>
                      <a:r>
                        <a:rPr lang="en-US" sz="1100"/>
                        <a:t>1</a:t>
                      </a:r>
                      <a:endParaRPr sz="1100"/>
                    </a:p>
                  </a:txBody>
                  <a:tcPr marL="63500" marR="63500" marT="63500" marB="63500"/>
                </a:tc>
                <a:tc>
                  <a:txBody>
                    <a:bodyPr/>
                    <a:lstStyle/>
                    <a:p>
                      <a:pPr marL="0" lvl="0" indent="0" algn="l" rtl="0">
                        <a:spcBef>
                          <a:spcPts val="0"/>
                        </a:spcBef>
                        <a:spcAft>
                          <a:spcPts val="0"/>
                        </a:spcAft>
                        <a:buNone/>
                      </a:pPr>
                      <a:r>
                        <a:rPr lang="en-US" sz="1100"/>
                        <a:t>Missing Application Fee</a:t>
                      </a:r>
                      <a:endParaRPr sz="1100" b="1"/>
                    </a:p>
                  </a:txBody>
                  <a:tcPr marL="63500" marR="63500" marT="63500" marB="63500"/>
                </a:tc>
                <a:tc>
                  <a:txBody>
                    <a:bodyPr/>
                    <a:lstStyle/>
                    <a:p>
                      <a:pPr marL="0" lvl="0" indent="0" algn="l" rtl="0">
                        <a:spcBef>
                          <a:spcPts val="0"/>
                        </a:spcBef>
                        <a:spcAft>
                          <a:spcPts val="0"/>
                        </a:spcAft>
                        <a:buNone/>
                      </a:pPr>
                      <a:r>
                        <a:rPr lang="en-US" sz="1100"/>
                        <a:t>Every 3 days</a:t>
                      </a:r>
                      <a:endParaRPr sz="1100"/>
                    </a:p>
                  </a:txBody>
                  <a:tcPr marL="63500" marR="63500" marT="63500" marB="63500"/>
                </a:tc>
                <a:tc>
                  <a:txBody>
                    <a:bodyPr/>
                    <a:lstStyle/>
                    <a:p>
                      <a:pPr marL="0" lvl="0" indent="0" algn="l" rtl="0">
                        <a:spcBef>
                          <a:spcPts val="0"/>
                        </a:spcBef>
                        <a:spcAft>
                          <a:spcPts val="0"/>
                        </a:spcAft>
                        <a:buNone/>
                      </a:pPr>
                      <a:r>
                        <a:rPr lang="en-US" sz="1100"/>
                        <a:t>Submitted application but app fee due &gt; $0.00</a:t>
                      </a:r>
                      <a:endParaRPr sz="1100"/>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100"/>
                        <a:t>2</a:t>
                      </a:r>
                      <a:endParaRPr sz="1100"/>
                    </a:p>
                  </a:txBody>
                  <a:tcPr marL="63500" marR="63500" marT="63500" marB="63500"/>
                </a:tc>
                <a:tc>
                  <a:txBody>
                    <a:bodyPr/>
                    <a:lstStyle/>
                    <a:p>
                      <a:pPr marL="0" lvl="0" indent="0" algn="l" rtl="0">
                        <a:spcBef>
                          <a:spcPts val="0"/>
                        </a:spcBef>
                        <a:spcAft>
                          <a:spcPts val="0"/>
                        </a:spcAft>
                        <a:buNone/>
                      </a:pPr>
                      <a:r>
                        <a:rPr lang="en-US" sz="1100"/>
                        <a:t>Missing Graduate School Materials </a:t>
                      </a:r>
                      <a:endParaRPr sz="1100"/>
                    </a:p>
                  </a:txBody>
                  <a:tcPr marL="63500" marR="63500" marT="63500" marB="63500"/>
                </a:tc>
                <a:tc>
                  <a:txBody>
                    <a:bodyPr/>
                    <a:lstStyle/>
                    <a:p>
                      <a:pPr marL="0" lvl="0" indent="0" algn="l" rtl="0">
                        <a:spcBef>
                          <a:spcPts val="0"/>
                        </a:spcBef>
                        <a:spcAft>
                          <a:spcPts val="0"/>
                        </a:spcAft>
                        <a:buNone/>
                      </a:pPr>
                      <a:r>
                        <a:rPr lang="en-US" sz="1100"/>
                        <a:t>Every 7 days</a:t>
                      </a:r>
                      <a:endParaRPr sz="1100"/>
                    </a:p>
                  </a:txBody>
                  <a:tcPr marL="63500" marR="63500" marT="63500" marB="63500"/>
                </a:tc>
                <a:tc>
                  <a:txBody>
                    <a:bodyPr/>
                    <a:lstStyle/>
                    <a:p>
                      <a:pPr marL="0" lvl="0" indent="0" algn="l" rtl="0">
                        <a:spcBef>
                          <a:spcPts val="0"/>
                        </a:spcBef>
                        <a:spcAft>
                          <a:spcPts val="0"/>
                        </a:spcAft>
                        <a:buNone/>
                      </a:pPr>
                      <a:r>
                        <a:rPr lang="en-US" sz="1100"/>
                        <a:t>Submitted &amp; paid fee but missing unofficial transcripts, unofficial diplomas, or language requirements</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100"/>
                        <a:t>3</a:t>
                      </a:r>
                      <a:endParaRPr sz="1100"/>
                    </a:p>
                  </a:txBody>
                  <a:tcPr marL="63500" marR="63500" marT="63500" marB="63500"/>
                </a:tc>
                <a:tc>
                  <a:txBody>
                    <a:bodyPr/>
                    <a:lstStyle/>
                    <a:p>
                      <a:pPr marL="0" lvl="0" indent="0" algn="l" rtl="0">
                        <a:spcBef>
                          <a:spcPts val="0"/>
                        </a:spcBef>
                        <a:spcAft>
                          <a:spcPts val="0"/>
                        </a:spcAft>
                        <a:buNone/>
                      </a:pPr>
                      <a:r>
                        <a:rPr lang="en-US" sz="1100"/>
                        <a:t>Missing Program Review Materials </a:t>
                      </a:r>
                      <a:endParaRPr sz="1100"/>
                    </a:p>
                  </a:txBody>
                  <a:tcPr marL="63500" marR="63500" marT="63500" marB="63500"/>
                </a:tc>
                <a:tc>
                  <a:txBody>
                    <a:bodyPr/>
                    <a:lstStyle/>
                    <a:p>
                      <a:pPr marL="0" lvl="0" indent="0" algn="l" rtl="0">
                        <a:spcBef>
                          <a:spcPts val="0"/>
                        </a:spcBef>
                        <a:spcAft>
                          <a:spcPts val="0"/>
                        </a:spcAft>
                        <a:buNone/>
                      </a:pPr>
                      <a:r>
                        <a:rPr lang="en-US" sz="1100"/>
                        <a:t>Immediately, then every 7 days</a:t>
                      </a:r>
                      <a:endParaRPr sz="1100"/>
                    </a:p>
                  </a:txBody>
                  <a:tcPr marL="63500" marR="63500" marT="63500" marB="63500"/>
                </a:tc>
                <a:tc>
                  <a:txBody>
                    <a:bodyPr/>
                    <a:lstStyle/>
                    <a:p>
                      <a:pPr marL="0" lvl="0" indent="0" algn="l" rtl="0">
                        <a:spcBef>
                          <a:spcPts val="0"/>
                        </a:spcBef>
                        <a:spcAft>
                          <a:spcPts val="0"/>
                        </a:spcAft>
                        <a:buNone/>
                      </a:pPr>
                      <a:r>
                        <a:rPr lang="en-US" sz="1100"/>
                        <a:t>In Program Review bin and missing program requirements (e.g. recommendations, essays, etc.)</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100"/>
                        <a:t>4</a:t>
                      </a:r>
                      <a:endParaRPr sz="1100"/>
                    </a:p>
                  </a:txBody>
                  <a:tcPr marL="63500" marR="63500" marT="63500" marB="63500"/>
                </a:tc>
                <a:tc>
                  <a:txBody>
                    <a:bodyPr/>
                    <a:lstStyle/>
                    <a:p>
                      <a:pPr marL="0" lvl="0" indent="0" algn="l" rtl="0">
                        <a:spcBef>
                          <a:spcPts val="0"/>
                        </a:spcBef>
                        <a:spcAft>
                          <a:spcPts val="0"/>
                        </a:spcAft>
                        <a:buNone/>
                      </a:pPr>
                      <a:r>
                        <a:rPr lang="en-US" sz="1100"/>
                        <a:t>Reminder to View Decision</a:t>
                      </a:r>
                      <a:endParaRPr sz="1100"/>
                    </a:p>
                  </a:txBody>
                  <a:tcPr marL="63500" marR="63500" marT="63500" marB="63500"/>
                </a:tc>
                <a:tc>
                  <a:txBody>
                    <a:bodyPr/>
                    <a:lstStyle/>
                    <a:p>
                      <a:pPr marL="0" lvl="0" indent="0" algn="l" rtl="0">
                        <a:spcBef>
                          <a:spcPts val="0"/>
                        </a:spcBef>
                        <a:spcAft>
                          <a:spcPts val="0"/>
                        </a:spcAft>
                        <a:buNone/>
                      </a:pPr>
                      <a:r>
                        <a:rPr lang="en-US" sz="1100"/>
                        <a:t>Every 7 days</a:t>
                      </a:r>
                      <a:endParaRPr sz="1100"/>
                    </a:p>
                  </a:txBody>
                  <a:tcPr marL="63500" marR="63500" marT="63500" marB="63500"/>
                </a:tc>
                <a:tc>
                  <a:txBody>
                    <a:bodyPr/>
                    <a:lstStyle/>
                    <a:p>
                      <a:pPr marL="0" lvl="0" indent="0" algn="l" rtl="0">
                        <a:spcBef>
                          <a:spcPts val="0"/>
                        </a:spcBef>
                        <a:spcAft>
                          <a:spcPts val="0"/>
                        </a:spcAft>
                        <a:buNone/>
                      </a:pPr>
                      <a:r>
                        <a:rPr lang="en-US" sz="1100"/>
                        <a:t>Applicants who have a released Admit decision but have not yet viewed their decision letter</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a:t>5</a:t>
                      </a:r>
                      <a:endParaRPr sz="1100"/>
                    </a:p>
                  </a:txBody>
                  <a:tcPr marL="63500" marR="63500" marT="63500" marB="63500"/>
                </a:tc>
                <a:tc>
                  <a:txBody>
                    <a:bodyPr/>
                    <a:lstStyle/>
                    <a:p>
                      <a:pPr marL="0" lvl="0" indent="0" algn="l" rtl="0">
                        <a:spcBef>
                          <a:spcPts val="0"/>
                        </a:spcBef>
                        <a:spcAft>
                          <a:spcPts val="0"/>
                        </a:spcAft>
                        <a:buNone/>
                      </a:pPr>
                      <a:r>
                        <a:rPr lang="en-US" sz="1100"/>
                        <a:t>Missing Reply to Offer</a:t>
                      </a:r>
                      <a:endParaRPr sz="1100"/>
                    </a:p>
                  </a:txBody>
                  <a:tcPr marL="63500" marR="63500" marT="63500" marB="63500"/>
                </a:tc>
                <a:tc>
                  <a:txBody>
                    <a:bodyPr/>
                    <a:lstStyle/>
                    <a:p>
                      <a:pPr marL="0" lvl="0" indent="0" algn="l" rtl="0">
                        <a:spcBef>
                          <a:spcPts val="0"/>
                        </a:spcBef>
                        <a:spcAft>
                          <a:spcPts val="0"/>
                        </a:spcAft>
                        <a:buNone/>
                      </a:pPr>
                      <a:r>
                        <a:rPr lang="en-US" sz="1100"/>
                        <a:t>Every 14 days</a:t>
                      </a:r>
                      <a:endParaRPr sz="1100"/>
                    </a:p>
                  </a:txBody>
                  <a:tcPr marL="63500" marR="63500" marT="63500" marB="63500"/>
                </a:tc>
                <a:tc>
                  <a:txBody>
                    <a:bodyPr/>
                    <a:lstStyle/>
                    <a:p>
                      <a:pPr marL="0" lvl="0" indent="0" algn="l" rtl="0">
                        <a:spcBef>
                          <a:spcPts val="0"/>
                        </a:spcBef>
                        <a:spcAft>
                          <a:spcPts val="0"/>
                        </a:spcAft>
                        <a:buNone/>
                      </a:pPr>
                      <a:r>
                        <a:rPr lang="en-US" sz="1100"/>
                        <a:t>Applicants who have viewed their Admit letter but have not responded</a:t>
                      </a:r>
                      <a:endParaRPr sz="1100"/>
                    </a:p>
                  </a:txBody>
                  <a:tcPr marL="63500" marR="63500" marT="63500" marB="63500"/>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9609E9F0-7721-49A4-402F-FE01BAC52440}"/>
              </a:ext>
              <a:ext uri="{C183D7F6-B498-43B3-948B-1728B52AA6E4}">
                <adec:decorative xmlns:adec="http://schemas.microsoft.com/office/drawing/2017/decorative" val="1"/>
              </a:ext>
            </a:extLst>
          </p:cNvPr>
          <p:cNvSpPr txBox="1"/>
          <p:nvPr/>
        </p:nvSpPr>
        <p:spPr>
          <a:xfrm>
            <a:off x="11388811" y="6343135"/>
            <a:ext cx="5766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LP</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581193" y="729658"/>
            <a:ext cx="11029500" cy="988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Application Status Portal</a:t>
            </a:r>
            <a:endParaRPr/>
          </a:p>
        </p:txBody>
      </p:sp>
      <p:sp>
        <p:nvSpPr>
          <p:cNvPr id="557" name="Google Shape;557;p65"/>
          <p:cNvSpPr txBox="1">
            <a:spLocks noGrp="1"/>
          </p:cNvSpPr>
          <p:nvPr>
            <p:ph type="body" idx="1"/>
          </p:nvPr>
        </p:nvSpPr>
        <p:spPr>
          <a:xfrm>
            <a:off x="581200" y="2228000"/>
            <a:ext cx="3750600" cy="3633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tx2">
                    <a:lumMod val="25000"/>
                  </a:schemeClr>
                </a:solidFill>
              </a:rPr>
              <a:t>The applicants’ Status Page distinguishes between Graduate School requirements and Program requirements </a:t>
            </a:r>
          </a:p>
          <a:p>
            <a:pPr marL="0" lvl="0" indent="0" algn="l" rtl="0">
              <a:lnSpc>
                <a:spcPct val="115000"/>
              </a:lnSpc>
              <a:spcBef>
                <a:spcPts val="0"/>
              </a:spcBef>
              <a:spcAft>
                <a:spcPts val="0"/>
              </a:spcAft>
              <a:buClr>
                <a:schemeClr val="dk1"/>
              </a:buClr>
              <a:buSzPts val="1100"/>
              <a:buFont typeface="Arial"/>
              <a:buNone/>
            </a:pPr>
            <a:r>
              <a:rPr lang="en-US" sz="1800">
                <a:solidFill>
                  <a:schemeClr val="tx2">
                    <a:lumMod val="25000"/>
                  </a:schemeClr>
                </a:solidFill>
              </a:rPr>
              <a:t>(Exception: Recommendation Letters)</a:t>
            </a: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endParaRPr>
          </a:p>
        </p:txBody>
      </p:sp>
      <p:pic>
        <p:nvPicPr>
          <p:cNvPr id="558" name="Google Shape;558;p65" descr="Screenshot of an applicant's view of the application checklist that appears within the applicant's Slate Application Status Portal. This displays the checklist items a little differently than how staff and faculty view it."/>
          <p:cNvPicPr preferRelativeResize="0"/>
          <p:nvPr/>
        </p:nvPicPr>
        <p:blipFill>
          <a:blip r:embed="rId3">
            <a:alphaModFix/>
          </a:blip>
          <a:stretch>
            <a:fillRect/>
          </a:stretch>
        </p:blipFill>
        <p:spPr>
          <a:xfrm>
            <a:off x="4741850" y="2340869"/>
            <a:ext cx="6804425" cy="3864331"/>
          </a:xfrm>
          <a:prstGeom prst="rect">
            <a:avLst/>
          </a:prstGeom>
          <a:noFill/>
          <a:ln w="9525" cap="flat" cmpd="sng">
            <a:solidFill>
              <a:srgbClr val="2F5897"/>
            </a:solidFill>
            <a:prstDash val="solid"/>
            <a:round/>
            <a:headEnd type="none" w="sm" len="sm"/>
            <a:tailEnd type="none" w="sm" len="sm"/>
          </a:ln>
        </p:spPr>
      </p:pic>
      <p:sp>
        <p:nvSpPr>
          <p:cNvPr id="2" name="TextBox 1">
            <a:extLst>
              <a:ext uri="{FF2B5EF4-FFF2-40B4-BE49-F238E27FC236}">
                <a16:creationId xmlns:a16="http://schemas.microsoft.com/office/drawing/2014/main" id="{85F044A2-3DEB-9D57-C4A5-1E10EAD57243}"/>
              </a:ext>
              <a:ext uri="{C183D7F6-B498-43B3-948B-1728B52AA6E4}">
                <adec:decorative xmlns:adec="http://schemas.microsoft.com/office/drawing/2017/decorative" val="1"/>
              </a:ext>
            </a:extLst>
          </p:cNvPr>
          <p:cNvSpPr txBox="1"/>
          <p:nvPr/>
        </p:nvSpPr>
        <p:spPr>
          <a:xfrm>
            <a:off x="11481486" y="6415216"/>
            <a:ext cx="52516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6"/>
          <p:cNvSpPr txBox="1">
            <a:spLocks noGrp="1"/>
          </p:cNvSpPr>
          <p:nvPr>
            <p:ph type="title"/>
          </p:nvPr>
        </p:nvSpPr>
        <p:spPr>
          <a:xfrm>
            <a:off x="582705" y="2502807"/>
            <a:ext cx="12003166" cy="2147400"/>
          </a:xfrm>
          <a:prstGeom prst="rect">
            <a:avLst/>
          </a:prstGeom>
          <a:noFill/>
          <a:ln>
            <a:noFill/>
          </a:ln>
        </p:spPr>
        <p:txBody>
          <a:bodyPr spcFirstLastPara="1" wrap="square" lIns="91425" tIns="45700" rIns="91425" bIns="45700" anchor="b" anchorCtr="0">
            <a:noAutofit/>
          </a:bodyPr>
          <a:lstStyle/>
          <a:p>
            <a:r>
              <a:rPr lang="en-US" sz="2700"/>
              <a:t>Email Practices &amp; Preferred Names</a:t>
            </a:r>
            <a:endParaRPr sz="2700">
              <a:highlight>
                <a:srgbClr val="FFFF00"/>
              </a:highlight>
            </a:endParaRPr>
          </a:p>
        </p:txBody>
      </p:sp>
      <p:sp>
        <p:nvSpPr>
          <p:cNvPr id="565" name="Google Shape;565;p66" descr="This text box left blank intentionally."/>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25F420FD-0091-8511-1562-C0E353292AD3}"/>
              </a:ext>
              <a:ext uri="{C183D7F6-B498-43B3-948B-1728B52AA6E4}">
                <adec:decorative xmlns:adec="http://schemas.microsoft.com/office/drawing/2017/decorative" val="1"/>
              </a:ext>
            </a:extLst>
          </p:cNvPr>
          <p:cNvSpPr txBox="1"/>
          <p:nvPr/>
        </p:nvSpPr>
        <p:spPr>
          <a:xfrm>
            <a:off x="11537949" y="6438899"/>
            <a:ext cx="5810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title"/>
          </p:nvPr>
        </p:nvSpPr>
        <p:spPr>
          <a:xfrm>
            <a:off x="475501" y="639375"/>
            <a:ext cx="11029500" cy="857400"/>
          </a:xfrm>
          <a:prstGeom prst="rect">
            <a:avLst/>
          </a:prstGeom>
        </p:spPr>
        <p:txBody>
          <a:bodyPr spcFirstLastPara="1" wrap="square" lIns="91425" tIns="45700" rIns="91425" bIns="45700" anchor="b" anchorCtr="0">
            <a:noAutofit/>
          </a:bodyPr>
          <a:lstStyle/>
          <a:p>
            <a:pPr>
              <a:buSzPts val="3600"/>
            </a:pPr>
            <a:r>
              <a:rPr lang="en-US" sz="3000"/>
              <a:t>The Graduate School’s Mission Statement</a:t>
            </a:r>
            <a:endParaRPr/>
          </a:p>
        </p:txBody>
      </p:sp>
      <p:sp>
        <p:nvSpPr>
          <p:cNvPr id="267" name="Google Shape;267;p33"/>
          <p:cNvSpPr txBox="1">
            <a:spLocks noGrp="1"/>
          </p:cNvSpPr>
          <p:nvPr>
            <p:ph type="body" idx="1"/>
          </p:nvPr>
        </p:nvSpPr>
        <p:spPr>
          <a:xfrm>
            <a:off x="581201" y="1763427"/>
            <a:ext cx="11029500" cy="3967500"/>
          </a:xfrm>
          <a:prstGeom prst="rect">
            <a:avLst/>
          </a:prstGeom>
        </p:spPr>
        <p:txBody>
          <a:bodyPr spcFirstLastPara="1" wrap="square" lIns="91425" tIns="45700" rIns="91425" bIns="45700" anchor="t" anchorCtr="0">
            <a:noAutofit/>
          </a:bodyPr>
          <a:lstStyle/>
          <a:p>
            <a:pPr marL="456565" indent="0" algn="ctr">
              <a:lnSpc>
                <a:spcPct val="100000"/>
              </a:lnSpc>
              <a:spcBef>
                <a:spcPts val="0"/>
              </a:spcBef>
              <a:buNone/>
            </a:pPr>
            <a:r>
              <a:rPr lang="en-US" sz="1800">
                <a:solidFill>
                  <a:srgbClr val="333333"/>
                </a:solidFill>
                <a:highlight>
                  <a:srgbClr val="FFFFFF"/>
                </a:highlight>
              </a:rPr>
              <a:t>The Graduate School will be the heart of graduate and postdoctoral education at the University of Connecticut. It will foster excellence in graduate and postdoctoral education, and it will guide graduate students and postdoctoral scholars to personal and professional success.</a:t>
            </a: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a:p>
            <a:pPr marL="0" indent="0">
              <a:lnSpc>
                <a:spcPct val="100000"/>
              </a:lnSpc>
              <a:spcBef>
                <a:spcPts val="0"/>
              </a:spcBef>
              <a:buNone/>
            </a:pPr>
            <a:endParaRPr sz="1500">
              <a:solidFill>
                <a:srgbClr val="333333"/>
              </a:solidFill>
              <a:highlight>
                <a:srgbClr val="FFFFFF"/>
              </a:highlight>
            </a:endParaRPr>
          </a:p>
          <a:p>
            <a:pPr marL="0" indent="0">
              <a:lnSpc>
                <a:spcPct val="100000"/>
              </a:lnSpc>
              <a:spcBef>
                <a:spcPts val="0"/>
              </a:spcBef>
              <a:buNone/>
            </a:pPr>
            <a:endParaRPr sz="1500">
              <a:solidFill>
                <a:srgbClr val="333333"/>
              </a:solidFill>
              <a:highlight>
                <a:srgbClr val="FFFFFF"/>
              </a:highlight>
            </a:endParaRPr>
          </a:p>
          <a:p>
            <a:pPr marL="456565" indent="0" algn="ctr">
              <a:lnSpc>
                <a:spcPct val="100000"/>
              </a:lnSpc>
              <a:spcBef>
                <a:spcPts val="0"/>
              </a:spcBef>
              <a:buNone/>
            </a:pPr>
            <a:endParaRPr sz="1800">
              <a:solidFill>
                <a:srgbClr val="333333"/>
              </a:solidFill>
              <a:highlight>
                <a:srgbClr val="FFFFFF"/>
              </a:highlight>
            </a:endParaRPr>
          </a:p>
        </p:txBody>
      </p:sp>
      <p:pic>
        <p:nvPicPr>
          <p:cNvPr id="269" name="Google Shape;269;p33" descr="UConn's mascot, Jonathan the Fifteenth, as an adorable puppy, sitting in the grass in front of the oversized aluminum UConn sign alongside Route 195. His dark leash rests along the grass with the other end out of frame."/>
          <p:cNvPicPr preferRelativeResize="0"/>
          <p:nvPr/>
        </p:nvPicPr>
        <p:blipFill>
          <a:blip r:embed="rId3">
            <a:alphaModFix/>
          </a:blip>
          <a:stretch>
            <a:fillRect/>
          </a:stretch>
        </p:blipFill>
        <p:spPr>
          <a:xfrm>
            <a:off x="4187046" y="2941369"/>
            <a:ext cx="3819651" cy="2552919"/>
          </a:xfrm>
          <a:prstGeom prst="rect">
            <a:avLst/>
          </a:prstGeom>
          <a:noFill/>
          <a:ln w="9525" cap="flat" cmpd="sng">
            <a:solidFill>
              <a:schemeClr val="dk1"/>
            </a:solidFill>
            <a:prstDash val="solid"/>
            <a:round/>
            <a:headEnd type="none" w="sm" len="sm"/>
            <a:tailEnd type="none" w="sm" len="sm"/>
          </a:ln>
        </p:spPr>
      </p:pic>
      <p:sp>
        <p:nvSpPr>
          <p:cNvPr id="4" name="TextBox 3">
            <a:extLst>
              <a:ext uri="{FF2B5EF4-FFF2-40B4-BE49-F238E27FC236}">
                <a16:creationId xmlns:a16="http://schemas.microsoft.com/office/drawing/2014/main" id="{B86FB3E3-D59D-7E15-3954-245B80892C62}"/>
              </a:ext>
            </a:extLst>
          </p:cNvPr>
          <p:cNvSpPr txBox="1"/>
          <p:nvPr/>
        </p:nvSpPr>
        <p:spPr>
          <a:xfrm>
            <a:off x="2587542" y="5769643"/>
            <a:ext cx="7016817" cy="307777"/>
          </a:xfrm>
          <a:prstGeom prst="rect">
            <a:avLst/>
          </a:prstGeom>
          <a:noFill/>
        </p:spPr>
        <p:txBody>
          <a:bodyPr wrap="square" rtlCol="0">
            <a:spAutoFit/>
          </a:bodyPr>
          <a:lstStyle/>
          <a:p>
            <a:pPr marL="0" indent="0" algn="ctr">
              <a:lnSpc>
                <a:spcPct val="100000"/>
              </a:lnSpc>
              <a:spcBef>
                <a:spcPts val="0"/>
              </a:spcBef>
              <a:buClr>
                <a:schemeClr val="dk1"/>
              </a:buClr>
              <a:buSzPts val="1100"/>
              <a:buNone/>
            </a:pPr>
            <a:r>
              <a:rPr lang="en-US" sz="1400">
                <a:solidFill>
                  <a:srgbClr val="333333"/>
                </a:solidFill>
                <a:highlight>
                  <a:srgbClr val="FFFFFF"/>
                </a:highlight>
              </a:rPr>
              <a:t>A copy of The Graduate School’s Strategic Plan can be </a:t>
            </a:r>
            <a:r>
              <a:rPr lang="en-US" sz="1400" u="sng">
                <a:solidFill>
                  <a:schemeClr val="hlink"/>
                </a:solidFill>
                <a:highlight>
                  <a:srgbClr val="FFFFFF"/>
                </a:highlight>
                <a:hlinkClick r:id="rId4">
                  <a:extLst>
                    <a:ext uri="{A12FA001-AC4F-418D-AE19-62706E023703}">
                      <ahyp:hlinkClr xmlns:ahyp="http://schemas.microsoft.com/office/drawing/2018/hyperlinkcolor" val="tx"/>
                    </a:ext>
                  </a:extLst>
                </a:hlinkClick>
              </a:rPr>
              <a:t>found on our website</a:t>
            </a:r>
            <a:r>
              <a:rPr lang="en-US" sz="1400">
                <a:solidFill>
                  <a:srgbClr val="333333"/>
                </a:solidFill>
                <a:highlight>
                  <a:srgbClr val="FFFFFF"/>
                </a:highlight>
              </a:rPr>
              <a:t>.</a:t>
            </a:r>
          </a:p>
        </p:txBody>
      </p:sp>
      <p:sp>
        <p:nvSpPr>
          <p:cNvPr id="2" name="Slide Number Placeholder 1">
            <a:extLst>
              <a:ext uri="{FF2B5EF4-FFF2-40B4-BE49-F238E27FC236}">
                <a16:creationId xmlns:a16="http://schemas.microsoft.com/office/drawing/2014/main" id="{D69CA91F-68F3-1257-4B97-7B091EC2901A}"/>
              </a:ext>
              <a:ext uri="{C183D7F6-B498-43B3-948B-1728B52AA6E4}">
                <adec:decorative xmlns:adec="http://schemas.microsoft.com/office/drawing/2017/decorative" val="1"/>
              </a:ext>
            </a:extLst>
          </p:cNvPr>
          <p:cNvSpPr>
            <a:spLocks noGrp="1"/>
          </p:cNvSpPr>
          <p:nvPr>
            <p:ph type="sldNum" idx="12"/>
          </p:nvPr>
        </p:nvSpPr>
        <p:spPr/>
        <p:txBody>
          <a:bodyPr/>
          <a:lstStyle/>
          <a:p>
            <a:r>
              <a:rPr lang="en-US" sz="1400"/>
              <a:t>MB</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8"/>
          <p:cNvSpPr txBox="1">
            <a:spLocks noGrp="1"/>
          </p:cNvSpPr>
          <p:nvPr>
            <p:ph type="title"/>
          </p:nvPr>
        </p:nvSpPr>
        <p:spPr>
          <a:xfrm>
            <a:off x="581192" y="702156"/>
            <a:ext cx="11029500" cy="118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Weekly Reader Bin Status Email</a:t>
            </a:r>
            <a:endParaRPr/>
          </a:p>
        </p:txBody>
      </p:sp>
      <p:sp>
        <p:nvSpPr>
          <p:cNvPr id="505" name="Google Shape;505;p58"/>
          <p:cNvSpPr txBox="1">
            <a:spLocks noGrp="1"/>
          </p:cNvSpPr>
          <p:nvPr>
            <p:ph type="body" idx="1"/>
          </p:nvPr>
        </p:nvSpPr>
        <p:spPr>
          <a:xfrm>
            <a:off x="581192" y="2340864"/>
            <a:ext cx="11029500" cy="36345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a:t>Email notifications are sent to program admins when action on an application (e.g., application submitted, app ready for review, etc.) may be required.</a:t>
            </a:r>
            <a:endParaRPr/>
          </a:p>
          <a:p>
            <a:pPr marL="0" lvl="0" indent="0" algn="l" rtl="0">
              <a:spcBef>
                <a:spcPts val="600"/>
              </a:spcBef>
              <a:spcAft>
                <a:spcPts val="0"/>
              </a:spcAft>
              <a:buClr>
                <a:schemeClr val="dk1"/>
              </a:buClr>
              <a:buSzPts val="1500"/>
              <a:buFont typeface="Arial"/>
              <a:buNone/>
            </a:pPr>
            <a:endParaRPr/>
          </a:p>
          <a:p>
            <a:pPr marL="0" lvl="0" indent="0" algn="l" rtl="0">
              <a:spcBef>
                <a:spcPts val="600"/>
              </a:spcBef>
              <a:spcAft>
                <a:spcPts val="0"/>
              </a:spcAft>
              <a:buNone/>
            </a:pPr>
            <a:r>
              <a:rPr lang="en-US" b="1">
                <a:solidFill>
                  <a:schemeClr val="accent1"/>
                </a:solidFill>
              </a:rPr>
              <a:t>When will it send? </a:t>
            </a:r>
            <a:r>
              <a:rPr lang="en-US"/>
              <a:t>Every Monday morning</a:t>
            </a:r>
            <a:endParaRPr/>
          </a:p>
          <a:p>
            <a:pPr marL="0" lvl="0" indent="0" algn="l" rtl="0">
              <a:spcBef>
                <a:spcPts val="600"/>
              </a:spcBef>
              <a:spcAft>
                <a:spcPts val="0"/>
              </a:spcAft>
              <a:buNone/>
            </a:pPr>
            <a:r>
              <a:rPr lang="en-US" b="1">
                <a:solidFill>
                  <a:schemeClr val="accent1"/>
                </a:solidFill>
              </a:rPr>
              <a:t>Who receives it?</a:t>
            </a:r>
            <a:r>
              <a:rPr lang="en-US" b="1"/>
              <a:t> </a:t>
            </a:r>
            <a:r>
              <a:rPr lang="en-US"/>
              <a:t>This email is sent to the program’s contact email address. (</a:t>
            </a:r>
            <a:r>
              <a:rPr lang="en-US" i="1"/>
              <a:t>Tip:</a:t>
            </a:r>
            <a:r>
              <a:rPr lang="en-US"/>
              <a:t> Fill out the </a:t>
            </a:r>
            <a:r>
              <a:rPr lang="en-US" u="sng">
                <a:solidFill>
                  <a:schemeClr val="hlink"/>
                </a:solidFill>
                <a:hlinkClick r:id="rId3">
                  <a:extLst>
                    <a:ext uri="{A12FA001-AC4F-418D-AE19-62706E023703}">
                      <ahyp:hlinkClr xmlns:ahyp="http://schemas.microsoft.com/office/drawing/2018/hyperlinkcolor" val="tx"/>
                    </a:ext>
                  </a:extLst>
                </a:hlinkClick>
              </a:rPr>
              <a:t>Program Details</a:t>
            </a:r>
            <a:r>
              <a:rPr lang="en-US"/>
              <a:t> form to request email changes.)</a:t>
            </a:r>
            <a:endParaRPr/>
          </a:p>
          <a:p>
            <a:pPr marL="0" lvl="0" indent="0" algn="l" rtl="0">
              <a:spcBef>
                <a:spcPts val="600"/>
              </a:spcBef>
              <a:spcAft>
                <a:spcPts val="0"/>
              </a:spcAft>
              <a:buNone/>
            </a:pPr>
            <a:r>
              <a:rPr lang="en-US" b="1">
                <a:solidFill>
                  <a:schemeClr val="accent1"/>
                </a:solidFill>
              </a:rPr>
              <a:t>What does it include? </a:t>
            </a:r>
            <a:r>
              <a:rPr lang="en-US"/>
              <a:t>Number of applications in each Reader Bin for that specific program. Links to Reader and to Queries. Highlights bins which need attention by the program.</a:t>
            </a:r>
            <a:endParaRPr/>
          </a:p>
          <a:p>
            <a:pPr marL="0" lvl="0" indent="0" algn="l" rtl="0">
              <a:spcBef>
                <a:spcPts val="600"/>
              </a:spcBef>
              <a:spcAft>
                <a:spcPts val="0"/>
              </a:spcAft>
              <a:buNone/>
            </a:pPr>
            <a:r>
              <a:rPr lang="en-US" b="1">
                <a:solidFill>
                  <a:schemeClr val="accent1"/>
                </a:solidFill>
              </a:rPr>
              <a:t>What about Queue Emails? </a:t>
            </a:r>
            <a:r>
              <a:rPr lang="en-US"/>
              <a:t>Reader Bin Status notifications are different than Queue notifications. Users with applications in their Queue will still receive weekly Queue notification emails.</a:t>
            </a:r>
            <a:endParaRPr/>
          </a:p>
          <a:p>
            <a:pPr marL="0" lvl="0" indent="0" algn="l" rtl="0">
              <a:spcBef>
                <a:spcPts val="600"/>
              </a:spcBef>
              <a:spcAft>
                <a:spcPts val="600"/>
              </a:spcAft>
              <a:buNone/>
            </a:pPr>
            <a:endParaRPr/>
          </a:p>
        </p:txBody>
      </p:sp>
      <p:sp>
        <p:nvSpPr>
          <p:cNvPr id="2" name="TextBox 1">
            <a:extLst>
              <a:ext uri="{FF2B5EF4-FFF2-40B4-BE49-F238E27FC236}">
                <a16:creationId xmlns:a16="http://schemas.microsoft.com/office/drawing/2014/main" id="{E7CDE556-D41D-5EF5-AA3C-4EDDA6D7910A}"/>
              </a:ext>
              <a:ext uri="{C183D7F6-B498-43B3-948B-1728B52AA6E4}">
                <adec:decorative xmlns:adec="http://schemas.microsoft.com/office/drawing/2017/decorative" val="1"/>
              </a:ext>
            </a:extLst>
          </p:cNvPr>
          <p:cNvSpPr txBox="1"/>
          <p:nvPr/>
        </p:nvSpPr>
        <p:spPr>
          <a:xfrm>
            <a:off x="11272308" y="6347883"/>
            <a:ext cx="680508" cy="31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7"/>
          <p:cNvSpPr txBox="1">
            <a:spLocks noGrp="1"/>
          </p:cNvSpPr>
          <p:nvPr>
            <p:ph type="title"/>
          </p:nvPr>
        </p:nvSpPr>
        <p:spPr>
          <a:xfrm>
            <a:off x="581200" y="702151"/>
            <a:ext cx="11029500" cy="905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Sending Emails to Applicants in Slate</a:t>
            </a:r>
            <a:endParaRPr/>
          </a:p>
        </p:txBody>
      </p:sp>
      <p:sp>
        <p:nvSpPr>
          <p:cNvPr id="573" name="Google Shape;573;p67"/>
          <p:cNvSpPr txBox="1">
            <a:spLocks noGrp="1"/>
          </p:cNvSpPr>
          <p:nvPr>
            <p:ph type="body" idx="1"/>
          </p:nvPr>
        </p:nvSpPr>
        <p:spPr>
          <a:xfrm>
            <a:off x="581200" y="1607250"/>
            <a:ext cx="5777700" cy="4551900"/>
          </a:xfrm>
          <a:prstGeom prst="rect">
            <a:avLst/>
          </a:prstGeom>
        </p:spPr>
        <p:txBody>
          <a:bodyPr spcFirstLastPara="1" wrap="square" lIns="91425" tIns="45700" rIns="91425" bIns="45700" anchor="ctr" anchorCtr="0">
            <a:noAutofit/>
          </a:bodyPr>
          <a:lstStyle/>
          <a:p>
            <a:pPr marL="306000" marR="0" lvl="0" indent="-306000" algn="l" rtl="0">
              <a:lnSpc>
                <a:spcPct val="150000"/>
              </a:lnSpc>
              <a:spcBef>
                <a:spcPts val="1000"/>
              </a:spcBef>
              <a:spcAft>
                <a:spcPts val="0"/>
              </a:spcAft>
              <a:buSzPts val="1840"/>
              <a:buChar char="◼"/>
            </a:pPr>
            <a:r>
              <a:rPr lang="en-US" sz="1800">
                <a:solidFill>
                  <a:schemeClr val="dk1"/>
                </a:solidFill>
              </a:rPr>
              <a:t>When sending emails to applicants in Slate:</a:t>
            </a:r>
            <a:endParaRPr sz="1800">
              <a:solidFill>
                <a:schemeClr val="dk1"/>
              </a:solidFill>
            </a:endParaRPr>
          </a:p>
          <a:p>
            <a:pPr marL="630000" marR="0" lvl="1" indent="-306000" algn="l" rtl="0">
              <a:lnSpc>
                <a:spcPct val="150000"/>
              </a:lnSpc>
              <a:spcBef>
                <a:spcPts val="1000"/>
              </a:spcBef>
              <a:spcAft>
                <a:spcPts val="0"/>
              </a:spcAft>
              <a:buSzPts val="1656"/>
              <a:buChar char="◼"/>
            </a:pPr>
            <a:r>
              <a:rPr lang="en-US" sz="1800">
                <a:solidFill>
                  <a:schemeClr val="dk1"/>
                </a:solidFill>
              </a:rPr>
              <a:t>Make sure that you are sending email from correct email address</a:t>
            </a:r>
            <a:endParaRPr sz="1800">
              <a:solidFill>
                <a:schemeClr val="dk1"/>
              </a:solidFill>
            </a:endParaRPr>
          </a:p>
          <a:p>
            <a:pPr marL="630000" marR="0" lvl="1" indent="-306000" algn="l" rtl="0">
              <a:lnSpc>
                <a:spcPct val="150000"/>
              </a:lnSpc>
              <a:spcBef>
                <a:spcPts val="1000"/>
              </a:spcBef>
              <a:spcAft>
                <a:spcPts val="0"/>
              </a:spcAft>
              <a:buSzPts val="1656"/>
              <a:buChar char="◼"/>
            </a:pPr>
            <a:r>
              <a:rPr lang="en-US" sz="1800" i="1">
                <a:solidFill>
                  <a:schemeClr val="dk1"/>
                </a:solidFill>
              </a:rPr>
              <a:t>Do not use</a:t>
            </a:r>
            <a:r>
              <a:rPr lang="en-US" sz="1800">
                <a:solidFill>
                  <a:schemeClr val="dk1"/>
                </a:solidFill>
              </a:rPr>
              <a:t> </a:t>
            </a:r>
            <a:r>
              <a:rPr lang="en-US" sz="1800" u="sng">
                <a:solidFill>
                  <a:schemeClr val="hlink"/>
                </a:solidFill>
                <a:hlinkClick r:id="rId3"/>
              </a:rPr>
              <a:t>gradadmissions@uconn.edu</a:t>
            </a:r>
            <a:r>
              <a:rPr lang="en-US" sz="1800">
                <a:solidFill>
                  <a:schemeClr val="dk1"/>
                </a:solidFill>
              </a:rPr>
              <a:t> </a:t>
            </a:r>
            <a:endParaRPr sz="1800">
              <a:solidFill>
                <a:schemeClr val="dk1"/>
              </a:solidFill>
            </a:endParaRPr>
          </a:p>
          <a:p>
            <a:pPr marL="306000" marR="0" lvl="0" indent="-306000" algn="l" rtl="0">
              <a:lnSpc>
                <a:spcPct val="150000"/>
              </a:lnSpc>
              <a:spcBef>
                <a:spcPts val="1000"/>
              </a:spcBef>
              <a:spcAft>
                <a:spcPts val="0"/>
              </a:spcAft>
              <a:buSzPts val="1840"/>
              <a:buChar char="◼"/>
            </a:pPr>
            <a:r>
              <a:rPr lang="en-US" sz="1800">
                <a:solidFill>
                  <a:schemeClr val="dk1"/>
                </a:solidFill>
              </a:rPr>
              <a:t>Email will save on the Timeline tab under Interactions</a:t>
            </a:r>
            <a:endParaRPr sz="1800">
              <a:solidFill>
                <a:schemeClr val="dk1"/>
              </a:solidFill>
            </a:endParaRPr>
          </a:p>
          <a:p>
            <a:pPr marL="0" marR="0" lvl="0" indent="0" algn="l" rtl="0">
              <a:lnSpc>
                <a:spcPct val="150000"/>
              </a:lnSpc>
              <a:spcBef>
                <a:spcPts val="1000"/>
              </a:spcBef>
              <a:spcAft>
                <a:spcPts val="0"/>
              </a:spcAft>
              <a:buNone/>
            </a:pPr>
            <a:endParaRPr sz="1800">
              <a:solidFill>
                <a:schemeClr val="dk1"/>
              </a:solidFill>
            </a:endParaRPr>
          </a:p>
          <a:p>
            <a:pPr marL="0" marR="0" lvl="0" indent="0" algn="l" rtl="0">
              <a:lnSpc>
                <a:spcPct val="150000"/>
              </a:lnSpc>
              <a:spcBef>
                <a:spcPts val="1000"/>
              </a:spcBef>
              <a:spcAft>
                <a:spcPts val="0"/>
              </a:spcAft>
              <a:buNone/>
            </a:pPr>
            <a:endParaRPr sz="1800" b="1">
              <a:solidFill>
                <a:schemeClr val="dk1"/>
              </a:solidFill>
            </a:endParaRPr>
          </a:p>
        </p:txBody>
      </p:sp>
      <p:pic>
        <p:nvPicPr>
          <p:cNvPr id="575" name="Google Shape;575;p67" descr="Screenshot of sending an email to an applicant via the applicant's Slate record, using the drop-down menu, being certain that the correct Sender's address is used (and gradadmissions@uconn.edu email address is not used by default)."/>
          <p:cNvPicPr preferRelativeResize="0"/>
          <p:nvPr/>
        </p:nvPicPr>
        <p:blipFill>
          <a:blip r:embed="rId4">
            <a:alphaModFix/>
          </a:blip>
          <a:stretch>
            <a:fillRect/>
          </a:stretch>
        </p:blipFill>
        <p:spPr>
          <a:xfrm rot="5400000">
            <a:off x="6927189" y="847764"/>
            <a:ext cx="3750100" cy="6193875"/>
          </a:xfrm>
          <a:prstGeom prst="rect">
            <a:avLst/>
          </a:prstGeom>
          <a:noFill/>
          <a:ln>
            <a:noFill/>
          </a:ln>
        </p:spPr>
      </p:pic>
      <p:sp>
        <p:nvSpPr>
          <p:cNvPr id="2" name="TextBox 1">
            <a:extLst>
              <a:ext uri="{FF2B5EF4-FFF2-40B4-BE49-F238E27FC236}">
                <a16:creationId xmlns:a16="http://schemas.microsoft.com/office/drawing/2014/main" id="{798BA80A-F71A-3FF4-DCFD-81CF35D14444}"/>
              </a:ext>
              <a:ext uri="{C183D7F6-B498-43B3-948B-1728B52AA6E4}">
                <adec:decorative xmlns:adec="http://schemas.microsoft.com/office/drawing/2017/decorative" val="1"/>
              </a:ext>
            </a:extLst>
          </p:cNvPr>
          <p:cNvSpPr txBox="1"/>
          <p:nvPr/>
        </p:nvSpPr>
        <p:spPr>
          <a:xfrm>
            <a:off x="11291358" y="6370107"/>
            <a:ext cx="6328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1"/>
          <p:cNvSpPr txBox="1">
            <a:spLocks noGrp="1"/>
          </p:cNvSpPr>
          <p:nvPr>
            <p:ph type="title"/>
          </p:nvPr>
        </p:nvSpPr>
        <p:spPr>
          <a:xfrm>
            <a:off x="367325" y="719375"/>
            <a:ext cx="11066100" cy="605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Preferred Names</a:t>
            </a:r>
            <a:endParaRPr/>
          </a:p>
        </p:txBody>
      </p:sp>
      <p:sp>
        <p:nvSpPr>
          <p:cNvPr id="604" name="Google Shape;604;p71"/>
          <p:cNvSpPr txBox="1">
            <a:spLocks noGrp="1"/>
          </p:cNvSpPr>
          <p:nvPr>
            <p:ph type="body" idx="1"/>
          </p:nvPr>
        </p:nvSpPr>
        <p:spPr>
          <a:xfrm>
            <a:off x="367325" y="1508150"/>
            <a:ext cx="11671500" cy="5048400"/>
          </a:xfrm>
          <a:prstGeom prst="rect">
            <a:avLst/>
          </a:prstGeom>
        </p:spPr>
        <p:txBody>
          <a:bodyPr spcFirstLastPara="1" wrap="square" lIns="91425" tIns="45700" rIns="91425" bIns="45700" anchor="ctr" anchorCtr="0">
            <a:noAutofit/>
          </a:bodyPr>
          <a:lstStyle/>
          <a:p>
            <a:pPr marL="457200" lvl="0" indent="-333756" algn="l" rtl="0">
              <a:lnSpc>
                <a:spcPct val="115000"/>
              </a:lnSpc>
              <a:spcBef>
                <a:spcPts val="1600"/>
              </a:spcBef>
              <a:spcAft>
                <a:spcPts val="0"/>
              </a:spcAft>
              <a:buSzPts val="1656"/>
              <a:buChar char="◼"/>
            </a:pPr>
            <a:r>
              <a:rPr lang="en-US" sz="2000">
                <a:solidFill>
                  <a:srgbClr val="333333"/>
                </a:solidFill>
                <a:highlight>
                  <a:srgbClr val="FFFFFF"/>
                </a:highlight>
              </a:rPr>
              <a:t>Preferred names for students are important for all communications, inside and outside of Slate.</a:t>
            </a:r>
            <a:endParaRPr sz="2000">
              <a:solidFill>
                <a:srgbClr val="333333"/>
              </a:solidFill>
              <a:highlight>
                <a:srgbClr val="FFFFFF"/>
              </a:highlight>
            </a:endParaRPr>
          </a:p>
          <a:p>
            <a:pPr marL="457200" lvl="0" indent="-333756" algn="l" rtl="0">
              <a:lnSpc>
                <a:spcPct val="115000"/>
              </a:lnSpc>
              <a:spcBef>
                <a:spcPts val="0"/>
              </a:spcBef>
              <a:spcAft>
                <a:spcPts val="0"/>
              </a:spcAft>
              <a:buSzPts val="1656"/>
              <a:buChar char="◼"/>
            </a:pPr>
            <a:r>
              <a:rPr lang="en-US" sz="2000">
                <a:solidFill>
                  <a:srgbClr val="333333"/>
                </a:solidFill>
                <a:highlight>
                  <a:schemeClr val="lt1"/>
                </a:highlight>
              </a:rPr>
              <a:t>Applications in Slate show student’s preferred name in parentheses - ex: Smith, Jonathan (John)</a:t>
            </a:r>
            <a:endParaRPr sz="2000">
              <a:solidFill>
                <a:srgbClr val="333333"/>
              </a:solidFill>
              <a:highlight>
                <a:schemeClr val="lt1"/>
              </a:highlight>
            </a:endParaRPr>
          </a:p>
          <a:p>
            <a:pPr marL="457200" lvl="0" indent="-333756" algn="l" rtl="0">
              <a:lnSpc>
                <a:spcPct val="115000"/>
              </a:lnSpc>
              <a:spcBef>
                <a:spcPts val="0"/>
              </a:spcBef>
              <a:spcAft>
                <a:spcPts val="0"/>
              </a:spcAft>
              <a:buSzPts val="1656"/>
              <a:buChar char="◼"/>
            </a:pPr>
            <a:r>
              <a:rPr lang="en-US" sz="2000">
                <a:solidFill>
                  <a:srgbClr val="333333"/>
                </a:solidFill>
                <a:highlight>
                  <a:schemeClr val="lt1"/>
                </a:highlight>
              </a:rPr>
              <a:t>All communications in Slate use student’s preferred names indicated in application by student.</a:t>
            </a:r>
            <a:endParaRPr sz="2000">
              <a:solidFill>
                <a:srgbClr val="333333"/>
              </a:solidFill>
              <a:highlight>
                <a:schemeClr val="lt1"/>
              </a:highlight>
            </a:endParaRPr>
          </a:p>
          <a:p>
            <a:pPr marL="457200" lvl="0" indent="-333756" algn="l" rtl="0">
              <a:lnSpc>
                <a:spcPct val="115000"/>
              </a:lnSpc>
              <a:spcBef>
                <a:spcPts val="0"/>
              </a:spcBef>
              <a:spcAft>
                <a:spcPts val="0"/>
              </a:spcAft>
              <a:buSzPts val="1656"/>
              <a:buChar char="◼"/>
            </a:pPr>
            <a:r>
              <a:rPr lang="en-US" sz="2000">
                <a:solidFill>
                  <a:srgbClr val="333333"/>
                </a:solidFill>
                <a:highlight>
                  <a:schemeClr val="lt1"/>
                </a:highlight>
              </a:rPr>
              <a:t>Preferred names do </a:t>
            </a:r>
            <a:r>
              <a:rPr lang="en-US" sz="2000" b="1">
                <a:solidFill>
                  <a:srgbClr val="333333"/>
                </a:solidFill>
                <a:highlight>
                  <a:schemeClr val="lt1"/>
                </a:highlight>
              </a:rPr>
              <a:t>not</a:t>
            </a:r>
            <a:r>
              <a:rPr lang="en-US" sz="2000">
                <a:solidFill>
                  <a:srgbClr val="333333"/>
                </a:solidFill>
                <a:highlight>
                  <a:schemeClr val="lt1"/>
                </a:highlight>
              </a:rPr>
              <a:t> load from Slate to PS.</a:t>
            </a:r>
            <a:endParaRPr sz="2000">
              <a:solidFill>
                <a:srgbClr val="333333"/>
              </a:solidFill>
              <a:highlight>
                <a:schemeClr val="lt1"/>
              </a:highlight>
            </a:endParaRPr>
          </a:p>
          <a:p>
            <a:pPr marL="457200" lvl="0" indent="-333756" algn="l" rtl="0">
              <a:lnSpc>
                <a:spcPct val="115000"/>
              </a:lnSpc>
              <a:spcBef>
                <a:spcPts val="0"/>
              </a:spcBef>
              <a:spcAft>
                <a:spcPts val="0"/>
              </a:spcAft>
              <a:buSzPts val="1656"/>
              <a:buChar char="◼"/>
            </a:pPr>
            <a:r>
              <a:rPr lang="en-US" sz="2000">
                <a:solidFill>
                  <a:srgbClr val="333333"/>
                </a:solidFill>
                <a:highlight>
                  <a:schemeClr val="lt1"/>
                </a:highlight>
              </a:rPr>
              <a:t>Students that would like to update their preferred name should do so after they have been admitted:</a:t>
            </a:r>
            <a:endParaRPr sz="2000">
              <a:solidFill>
                <a:srgbClr val="333333"/>
              </a:solidFill>
              <a:highlight>
                <a:schemeClr val="lt1"/>
              </a:highlight>
            </a:endParaRPr>
          </a:p>
          <a:p>
            <a:pPr marL="914400" marR="0" lvl="1" indent="-333756" algn="l" rtl="0">
              <a:lnSpc>
                <a:spcPct val="115000"/>
              </a:lnSpc>
              <a:spcBef>
                <a:spcPts val="0"/>
              </a:spcBef>
              <a:spcAft>
                <a:spcPts val="0"/>
              </a:spcAft>
              <a:buSzPts val="1656"/>
              <a:buChar char="◼"/>
            </a:pPr>
            <a:r>
              <a:rPr lang="en-US" sz="2000" u="sng">
                <a:solidFill>
                  <a:schemeClr val="hlink"/>
                </a:solidFill>
                <a:highlight>
                  <a:schemeClr val="lt1"/>
                </a:highlight>
                <a:hlinkClick r:id="rId3"/>
              </a:rPr>
              <a:t>https://kb.uconn.edu/space/IKB/10728767960/Changing+Your+Chosen+Name+in+UConn+Directories</a:t>
            </a:r>
            <a:r>
              <a:rPr lang="en-US" sz="2000">
                <a:solidFill>
                  <a:srgbClr val="333333"/>
                </a:solidFill>
                <a:highlight>
                  <a:schemeClr val="lt1"/>
                </a:highlight>
              </a:rPr>
              <a:t> </a:t>
            </a:r>
            <a:endParaRPr sz="2000">
              <a:solidFill>
                <a:srgbClr val="333333"/>
              </a:solidFill>
              <a:highlight>
                <a:srgbClr val="FFFFFF"/>
              </a:highlight>
            </a:endParaRPr>
          </a:p>
          <a:p>
            <a:pPr marL="457200" lvl="0" indent="-333756" algn="l" rtl="0">
              <a:lnSpc>
                <a:spcPct val="115000"/>
              </a:lnSpc>
              <a:spcBef>
                <a:spcPts val="0"/>
              </a:spcBef>
              <a:spcAft>
                <a:spcPts val="0"/>
              </a:spcAft>
              <a:buSzPts val="1656"/>
              <a:buChar char="◼"/>
            </a:pPr>
            <a:r>
              <a:rPr lang="en-US" sz="2000">
                <a:solidFill>
                  <a:srgbClr val="333333"/>
                </a:solidFill>
                <a:highlight>
                  <a:srgbClr val="FFFFFF"/>
                </a:highlight>
              </a:rPr>
              <a:t>Grad Milestone and Grad Enrollment reports that Megan Petsa sends out shows students’ preferred names (as long as the student has updated their preferred name).</a:t>
            </a:r>
            <a:endParaRPr sz="2000">
              <a:solidFill>
                <a:srgbClr val="333333"/>
              </a:solidFill>
              <a:highlight>
                <a:srgbClr val="FFFFFF"/>
              </a:highlight>
            </a:endParaRPr>
          </a:p>
          <a:p>
            <a:pPr marL="457200" lvl="0" indent="0" algn="l" rtl="0">
              <a:lnSpc>
                <a:spcPct val="115000"/>
              </a:lnSpc>
              <a:spcBef>
                <a:spcPts val="1600"/>
              </a:spcBef>
              <a:spcAft>
                <a:spcPts val="0"/>
              </a:spcAft>
              <a:buNone/>
            </a:pPr>
            <a:endParaRPr sz="1500">
              <a:solidFill>
                <a:srgbClr val="333333"/>
              </a:solidFill>
              <a:highlight>
                <a:srgbClr val="FFFFFF"/>
              </a:highlight>
            </a:endParaRPr>
          </a:p>
          <a:p>
            <a:pPr marL="0" lvl="0" indent="0" algn="l" rtl="0">
              <a:lnSpc>
                <a:spcPct val="115000"/>
              </a:lnSpc>
              <a:spcBef>
                <a:spcPts val="1600"/>
              </a:spcBef>
              <a:spcAft>
                <a:spcPts val="0"/>
              </a:spcAft>
              <a:buNone/>
            </a:pPr>
            <a:endParaRPr sz="1500">
              <a:solidFill>
                <a:srgbClr val="333333"/>
              </a:solidFill>
              <a:highlight>
                <a:srgbClr val="FFFFFF"/>
              </a:highlight>
            </a:endParaRPr>
          </a:p>
          <a:p>
            <a:pPr marL="0" lvl="0" indent="0" algn="l" rtl="0">
              <a:spcBef>
                <a:spcPts val="1600"/>
              </a:spcBef>
              <a:spcAft>
                <a:spcPts val="600"/>
              </a:spcAft>
              <a:buNone/>
            </a:pPr>
            <a:endParaRPr/>
          </a:p>
        </p:txBody>
      </p:sp>
      <p:sp>
        <p:nvSpPr>
          <p:cNvPr id="605" name="Google Shape;605;p71">
            <a:extLst>
              <a:ext uri="{C183D7F6-B498-43B3-948B-1728B52AA6E4}">
                <adec:decorative xmlns:adec="http://schemas.microsoft.com/office/drawing/2017/decorative" val="1"/>
              </a:ext>
            </a:extLst>
          </p:cNvPr>
          <p:cNvSpPr txBox="1">
            <a:spLocks noGrp="1"/>
          </p:cNvSpPr>
          <p:nvPr>
            <p:ph type="sldNum" idx="12"/>
          </p:nvPr>
        </p:nvSpPr>
        <p:spPr>
          <a:xfrm>
            <a:off x="14077733" y="8565219"/>
            <a:ext cx="14031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
        <p:nvSpPr>
          <p:cNvPr id="2" name="TextBox 1">
            <a:extLst>
              <a:ext uri="{FF2B5EF4-FFF2-40B4-BE49-F238E27FC236}">
                <a16:creationId xmlns:a16="http://schemas.microsoft.com/office/drawing/2014/main" id="{090EC5A9-6981-8ABD-473D-ACD0611DBE46}"/>
              </a:ext>
              <a:ext uri="{C183D7F6-B498-43B3-948B-1728B52AA6E4}">
                <adec:decorative xmlns:adec="http://schemas.microsoft.com/office/drawing/2017/decorative" val="1"/>
              </a:ext>
            </a:extLst>
          </p:cNvPr>
          <p:cNvSpPr txBox="1"/>
          <p:nvPr/>
        </p:nvSpPr>
        <p:spPr>
          <a:xfrm>
            <a:off x="10938933" y="6475942"/>
            <a:ext cx="12488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8"/>
          <p:cNvSpPr txBox="1">
            <a:spLocks noGrp="1"/>
          </p:cNvSpPr>
          <p:nvPr>
            <p:ph type="title"/>
          </p:nvPr>
        </p:nvSpPr>
        <p:spPr>
          <a:xfrm>
            <a:off x="419875" y="1777825"/>
            <a:ext cx="10022400" cy="26310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200"/>
              <a:t>Graduate Students and Export Control</a:t>
            </a:r>
            <a:endParaRPr sz="3200"/>
          </a:p>
        </p:txBody>
      </p:sp>
      <p:sp>
        <p:nvSpPr>
          <p:cNvPr id="581" name="Google Shape;581;p68"/>
          <p:cNvSpPr txBox="1">
            <a:spLocks noGrp="1"/>
          </p:cNvSpPr>
          <p:nvPr>
            <p:ph type="body" idx="1"/>
          </p:nvPr>
        </p:nvSpPr>
        <p:spPr>
          <a:xfrm>
            <a:off x="774925" y="4532099"/>
            <a:ext cx="14706000" cy="1527300"/>
          </a:xfrm>
          <a:prstGeom prst="rect">
            <a:avLst/>
          </a:prstGeom>
        </p:spPr>
        <p:txBody>
          <a:bodyPr spcFirstLastPara="1" wrap="square" lIns="91425" tIns="45700" rIns="91425" bIns="45700" anchor="t" anchorCtr="0">
            <a:noAutofit/>
          </a:bodyPr>
          <a:lstStyle/>
          <a:p>
            <a:pPr marL="0" lvl="0" indent="0" algn="l" rtl="0">
              <a:spcBef>
                <a:spcPts val="360"/>
              </a:spcBef>
              <a:spcAft>
                <a:spcPts val="600"/>
              </a:spcAft>
              <a:buNone/>
            </a:pPr>
            <a:r>
              <a:rPr lang="en-US"/>
              <a:t>Issues to be aware of when admitting students from certain countries </a:t>
            </a:r>
            <a:endParaRPr/>
          </a:p>
        </p:txBody>
      </p:sp>
      <p:sp>
        <p:nvSpPr>
          <p:cNvPr id="582" name="Google Shape;582;p68">
            <a:extLst>
              <a:ext uri="{C183D7F6-B498-43B3-948B-1728B52AA6E4}">
                <adec:decorative xmlns:adec="http://schemas.microsoft.com/office/drawing/2017/decorative" val="1"/>
              </a:ext>
            </a:extLst>
          </p:cNvPr>
          <p:cNvSpPr txBox="1">
            <a:spLocks noGrp="1"/>
          </p:cNvSpPr>
          <p:nvPr>
            <p:ph type="sldNum" idx="12"/>
          </p:nvPr>
        </p:nvSpPr>
        <p:spPr>
          <a:xfrm>
            <a:off x="14077733" y="8565219"/>
            <a:ext cx="14031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
        <p:nvSpPr>
          <p:cNvPr id="2" name="TextBox 1">
            <a:extLst>
              <a:ext uri="{FF2B5EF4-FFF2-40B4-BE49-F238E27FC236}">
                <a16:creationId xmlns:a16="http://schemas.microsoft.com/office/drawing/2014/main" id="{38407D83-EA75-B103-CD23-EB155BCDBAB4}"/>
              </a:ext>
              <a:ext uri="{C183D7F6-B498-43B3-948B-1728B52AA6E4}">
                <adec:decorative xmlns:adec="http://schemas.microsoft.com/office/drawing/2017/decorative" val="1"/>
              </a:ext>
            </a:extLst>
          </p:cNvPr>
          <p:cNvSpPr txBox="1"/>
          <p:nvPr/>
        </p:nvSpPr>
        <p:spPr>
          <a:xfrm>
            <a:off x="11191802" y="6433867"/>
            <a:ext cx="64231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69"/>
          <p:cNvSpPr txBox="1">
            <a:spLocks noGrp="1"/>
          </p:cNvSpPr>
          <p:nvPr>
            <p:ph type="title"/>
          </p:nvPr>
        </p:nvSpPr>
        <p:spPr>
          <a:xfrm>
            <a:off x="377125" y="533500"/>
            <a:ext cx="11066100" cy="605400"/>
          </a:xfrm>
          <a:prstGeom prst="rect">
            <a:avLst/>
          </a:prstGeom>
        </p:spPr>
        <p:txBody>
          <a:bodyPr spcFirstLastPara="1" wrap="square" lIns="91425" tIns="45700" rIns="91425" bIns="45700" anchor="b" anchorCtr="0">
            <a:noAutofit/>
          </a:bodyPr>
          <a:lstStyle/>
          <a:p>
            <a:r>
              <a:rPr lang="en-US"/>
              <a:t>Graduate Students and Export Control </a:t>
            </a:r>
            <a:endParaRPr/>
          </a:p>
        </p:txBody>
      </p:sp>
      <p:sp>
        <p:nvSpPr>
          <p:cNvPr id="589" name="Google Shape;589;p69"/>
          <p:cNvSpPr txBox="1">
            <a:spLocks noGrp="1"/>
          </p:cNvSpPr>
          <p:nvPr>
            <p:ph type="body" idx="1"/>
          </p:nvPr>
        </p:nvSpPr>
        <p:spPr>
          <a:xfrm>
            <a:off x="381599" y="1138900"/>
            <a:ext cx="11554876" cy="5628962"/>
          </a:xfrm>
          <a:prstGeom prst="rect">
            <a:avLst/>
          </a:prstGeom>
        </p:spPr>
        <p:txBody>
          <a:bodyPr spcFirstLastPara="1" wrap="square" lIns="91425" tIns="45700" rIns="91425" bIns="45700" anchor="ctr" anchorCtr="0">
            <a:noAutofit/>
          </a:bodyPr>
          <a:lstStyle/>
          <a:p>
            <a:pPr marL="0" lvl="0" indent="0" algn="l" rtl="0">
              <a:lnSpc>
                <a:spcPct val="115000"/>
              </a:lnSpc>
              <a:spcBef>
                <a:spcPts val="1600"/>
              </a:spcBef>
              <a:spcAft>
                <a:spcPts val="0"/>
              </a:spcAft>
              <a:buNone/>
            </a:pPr>
            <a:endParaRPr sz="1500">
              <a:solidFill>
                <a:srgbClr val="222A35"/>
              </a:solidFill>
            </a:endParaRPr>
          </a:p>
          <a:p>
            <a:pPr marL="0" lvl="0" indent="0" algn="l" rtl="0">
              <a:lnSpc>
                <a:spcPct val="115000"/>
              </a:lnSpc>
              <a:spcBef>
                <a:spcPts val="1600"/>
              </a:spcBef>
              <a:spcAft>
                <a:spcPts val="0"/>
              </a:spcAft>
              <a:buNone/>
            </a:pPr>
            <a:endParaRPr sz="1500">
              <a:solidFill>
                <a:srgbClr val="222A35"/>
              </a:solidFill>
            </a:endParaRPr>
          </a:p>
          <a:p>
            <a:pPr marL="0" lvl="0" indent="0" algn="l" rtl="0">
              <a:lnSpc>
                <a:spcPct val="115000"/>
              </a:lnSpc>
              <a:spcBef>
                <a:spcPts val="1600"/>
              </a:spcBef>
              <a:spcAft>
                <a:spcPts val="0"/>
              </a:spcAft>
              <a:buNone/>
            </a:pPr>
            <a:r>
              <a:rPr lang="en-US" sz="1400" i="1">
                <a:solidFill>
                  <a:srgbClr val="222A35"/>
                </a:solidFill>
              </a:rPr>
              <a:t>*Students are required to be in the U.S. before the first day of the semester</a:t>
            </a:r>
            <a:r>
              <a:rPr lang="en-US" sz="1400">
                <a:solidFill>
                  <a:srgbClr val="222A35"/>
                </a:solidFill>
              </a:rPr>
              <a:t>*</a:t>
            </a:r>
            <a:endParaRPr sz="1400">
              <a:solidFill>
                <a:srgbClr val="222A35"/>
              </a:solidFill>
            </a:endParaRPr>
          </a:p>
          <a:p>
            <a:pPr marL="0" lvl="0" indent="0" algn="l" rtl="0">
              <a:lnSpc>
                <a:spcPct val="115000"/>
              </a:lnSpc>
              <a:spcBef>
                <a:spcPts val="1600"/>
              </a:spcBef>
              <a:spcAft>
                <a:spcPts val="0"/>
              </a:spcAft>
              <a:buNone/>
            </a:pPr>
            <a:r>
              <a:rPr lang="en-US" sz="1400">
                <a:solidFill>
                  <a:srgbClr val="222A35"/>
                </a:solidFill>
              </a:rPr>
              <a:t>	Students should </a:t>
            </a:r>
            <a:r>
              <a:rPr lang="en-US" sz="1400" b="1">
                <a:solidFill>
                  <a:srgbClr val="222A35"/>
                </a:solidFill>
              </a:rPr>
              <a:t>not</a:t>
            </a:r>
            <a:r>
              <a:rPr lang="en-US" sz="1400">
                <a:solidFill>
                  <a:srgbClr val="222A35"/>
                </a:solidFill>
              </a:rPr>
              <a:t> work or study until they are in the U.S.</a:t>
            </a:r>
            <a:endParaRPr sz="1400">
              <a:solidFill>
                <a:srgbClr val="222A35"/>
              </a:solidFill>
            </a:endParaRPr>
          </a:p>
          <a:p>
            <a:pPr marL="0" lvl="0" indent="0" algn="l" rtl="0">
              <a:lnSpc>
                <a:spcPct val="115000"/>
              </a:lnSpc>
              <a:spcBef>
                <a:spcPts val="1600"/>
              </a:spcBef>
              <a:spcAft>
                <a:spcPts val="0"/>
              </a:spcAft>
              <a:buNone/>
            </a:pPr>
            <a:r>
              <a:rPr lang="en-US" sz="1400">
                <a:solidFill>
                  <a:srgbClr val="222A35"/>
                </a:solidFill>
              </a:rPr>
              <a:t>There are export control concerns due to U.S. government sanctions that apply to international students from the countries below. </a:t>
            </a:r>
            <a:r>
              <a:rPr lang="en-US" sz="1400">
                <a:solidFill>
                  <a:srgbClr val="333333"/>
                </a:solidFill>
                <a:highlight>
                  <a:schemeClr val="lt1"/>
                </a:highlight>
              </a:rPr>
              <a:t>UConn is responsible to report any situations that violate U.S. government sanctions to Homeland Security.</a:t>
            </a:r>
            <a:endParaRPr sz="1400">
              <a:solidFill>
                <a:srgbClr val="222A35"/>
              </a:solidFill>
            </a:endParaRPr>
          </a:p>
          <a:p>
            <a:pPr marL="0" lvl="0" indent="0" algn="l" rtl="0">
              <a:lnSpc>
                <a:spcPct val="115000"/>
              </a:lnSpc>
              <a:spcBef>
                <a:spcPts val="1600"/>
              </a:spcBef>
              <a:spcAft>
                <a:spcPts val="0"/>
              </a:spcAft>
              <a:buNone/>
            </a:pPr>
            <a:r>
              <a:rPr lang="en-US" sz="1400">
                <a:solidFill>
                  <a:srgbClr val="222A35"/>
                </a:solidFill>
              </a:rPr>
              <a:t>Students from these countries cannot participate remotely in their courses </a:t>
            </a:r>
            <a:r>
              <a:rPr lang="en-US" sz="1400" i="1">
                <a:solidFill>
                  <a:srgbClr val="222A35"/>
                </a:solidFill>
              </a:rPr>
              <a:t>or</a:t>
            </a:r>
            <a:r>
              <a:rPr lang="en-US" sz="1400">
                <a:solidFill>
                  <a:srgbClr val="222A35"/>
                </a:solidFill>
              </a:rPr>
              <a:t> start their GA related duties until they physically arrive in the U.S. If the student is not able to arrive by the 1st day of the semester, they will need to arrange a plan with their instructors to satisfy any course assignments missed until they are able to arrive in the U.S. for in-person instruction.*</a:t>
            </a:r>
            <a:endParaRPr sz="1400"/>
          </a:p>
          <a:p>
            <a:pPr marL="609600" lvl="0" indent="-400050" algn="l" rtl="0">
              <a:lnSpc>
                <a:spcPct val="115000"/>
              </a:lnSpc>
              <a:spcBef>
                <a:spcPts val="1600"/>
              </a:spcBef>
              <a:spcAft>
                <a:spcPts val="0"/>
              </a:spcAft>
              <a:buClr>
                <a:schemeClr val="dk1"/>
              </a:buClr>
              <a:buSzPts val="1500"/>
              <a:buFont typeface="Arial"/>
              <a:buChar char="●"/>
            </a:pPr>
            <a:r>
              <a:rPr lang="en-US" sz="1400"/>
              <a:t>Cuba</a:t>
            </a:r>
            <a:endParaRPr sz="1400"/>
          </a:p>
          <a:p>
            <a:pPr marL="609600" lvl="0" indent="-400050" algn="l" rtl="0">
              <a:lnSpc>
                <a:spcPct val="115000"/>
              </a:lnSpc>
              <a:spcBef>
                <a:spcPts val="0"/>
              </a:spcBef>
              <a:spcAft>
                <a:spcPts val="0"/>
              </a:spcAft>
              <a:buClr>
                <a:schemeClr val="dk1"/>
              </a:buClr>
              <a:buSzPts val="1500"/>
              <a:buFont typeface="Arial"/>
              <a:buChar char="●"/>
            </a:pPr>
            <a:r>
              <a:rPr lang="en-US" sz="1400"/>
              <a:t>North Korea</a:t>
            </a:r>
            <a:endParaRPr sz="1400"/>
          </a:p>
          <a:p>
            <a:pPr marL="609600" lvl="0" indent="-400050" algn="l" rtl="0">
              <a:lnSpc>
                <a:spcPct val="115000"/>
              </a:lnSpc>
              <a:spcBef>
                <a:spcPts val="0"/>
              </a:spcBef>
              <a:spcAft>
                <a:spcPts val="0"/>
              </a:spcAft>
              <a:buClr>
                <a:schemeClr val="dk1"/>
              </a:buClr>
              <a:buSzPts val="1500"/>
              <a:buFont typeface="Arial"/>
              <a:buChar char="●"/>
            </a:pPr>
            <a:r>
              <a:rPr lang="en-US" sz="1400"/>
              <a:t>Syria</a:t>
            </a:r>
            <a:endParaRPr sz="1400"/>
          </a:p>
          <a:p>
            <a:pPr marL="609600" lvl="0" indent="-400050" algn="l" rtl="0">
              <a:lnSpc>
                <a:spcPct val="115000"/>
              </a:lnSpc>
              <a:spcBef>
                <a:spcPts val="0"/>
              </a:spcBef>
              <a:spcAft>
                <a:spcPts val="0"/>
              </a:spcAft>
              <a:buClr>
                <a:schemeClr val="dk1"/>
              </a:buClr>
              <a:buSzPts val="1500"/>
              <a:buFont typeface="Arial"/>
              <a:buChar char="●"/>
            </a:pPr>
            <a:r>
              <a:rPr lang="en-US" sz="1400"/>
              <a:t>Iran</a:t>
            </a:r>
            <a:endParaRPr sz="1400"/>
          </a:p>
          <a:p>
            <a:pPr marL="609600" lvl="0" indent="-400050" algn="l" rtl="0">
              <a:lnSpc>
                <a:spcPct val="115000"/>
              </a:lnSpc>
              <a:spcBef>
                <a:spcPts val="0"/>
              </a:spcBef>
              <a:spcAft>
                <a:spcPts val="0"/>
              </a:spcAft>
              <a:buClr>
                <a:schemeClr val="dk1"/>
              </a:buClr>
              <a:buSzPts val="1500"/>
              <a:buFont typeface="Arial"/>
              <a:buChar char="●"/>
            </a:pPr>
            <a:r>
              <a:rPr lang="en-US" sz="1400"/>
              <a:t>Russia</a:t>
            </a:r>
            <a:endParaRPr sz="1400"/>
          </a:p>
          <a:p>
            <a:pPr marL="609600" lvl="0" indent="-400050" algn="l" rtl="0">
              <a:lnSpc>
                <a:spcPct val="115000"/>
              </a:lnSpc>
              <a:spcBef>
                <a:spcPts val="0"/>
              </a:spcBef>
              <a:spcAft>
                <a:spcPts val="0"/>
              </a:spcAft>
              <a:buClr>
                <a:schemeClr val="dk1"/>
              </a:buClr>
              <a:buSzPts val="1500"/>
              <a:buFont typeface="Arial"/>
              <a:buChar char="●"/>
            </a:pPr>
            <a:r>
              <a:rPr lang="en-US" sz="1400"/>
              <a:t>Ukraine as of February 22, 2022</a:t>
            </a:r>
            <a:endParaRPr sz="1400"/>
          </a:p>
          <a:p>
            <a:pPr marL="609600" lvl="0" indent="-400050" algn="l" rtl="0">
              <a:lnSpc>
                <a:spcPct val="115000"/>
              </a:lnSpc>
              <a:spcBef>
                <a:spcPts val="0"/>
              </a:spcBef>
              <a:spcAft>
                <a:spcPts val="0"/>
              </a:spcAft>
              <a:buClr>
                <a:schemeClr val="dk1"/>
              </a:buClr>
              <a:buSzPts val="1500"/>
              <a:buFont typeface="Arial"/>
              <a:buChar char="●"/>
            </a:pPr>
            <a:r>
              <a:rPr lang="en-US" sz="1400"/>
              <a:t>Belarus as of February 24, 2022</a:t>
            </a:r>
            <a:endParaRPr sz="1400">
              <a:solidFill>
                <a:srgbClr val="333333"/>
              </a:solidFill>
              <a:highlight>
                <a:srgbClr val="FFFFFF"/>
              </a:highlight>
            </a:endParaRPr>
          </a:p>
          <a:p>
            <a:pPr marL="0" lvl="0" indent="0" algn="l" rtl="0">
              <a:lnSpc>
                <a:spcPct val="115000"/>
              </a:lnSpc>
              <a:spcBef>
                <a:spcPts val="1600"/>
              </a:spcBef>
              <a:spcAft>
                <a:spcPts val="0"/>
              </a:spcAft>
              <a:buNone/>
            </a:pPr>
            <a:r>
              <a:rPr lang="en-US" sz="1400">
                <a:solidFill>
                  <a:srgbClr val="333333"/>
                </a:solidFill>
                <a:highlight>
                  <a:schemeClr val="lt1"/>
                </a:highlight>
              </a:rPr>
              <a:t>If you have any questions about Export Control, please email </a:t>
            </a:r>
            <a:r>
              <a:rPr lang="en-US" sz="1400" u="sng">
                <a:solidFill>
                  <a:schemeClr val="hlink"/>
                </a:solidFill>
                <a:highlight>
                  <a:schemeClr val="lt1"/>
                </a:highlight>
                <a:hlinkClick r:id="rId3">
                  <a:extLst>
                    <a:ext uri="{A12FA001-AC4F-418D-AE19-62706E023703}">
                      <ahyp:hlinkClr xmlns:ahyp="http://schemas.microsoft.com/office/drawing/2018/hyperlinkcolor" val="tx"/>
                    </a:ext>
                  </a:extLst>
                </a:hlinkClick>
              </a:rPr>
              <a:t>exportcontrol@uconn.edu</a:t>
            </a:r>
            <a:r>
              <a:rPr lang="en-US" sz="1400">
                <a:solidFill>
                  <a:srgbClr val="333333"/>
                </a:solidFill>
                <a:highlight>
                  <a:schemeClr val="lt1"/>
                </a:highlight>
              </a:rPr>
              <a:t>.</a:t>
            </a:r>
            <a:endParaRPr sz="1400">
              <a:solidFill>
                <a:srgbClr val="333333"/>
              </a:solidFill>
              <a:highlight>
                <a:srgbClr val="FFFFFF"/>
              </a:highlight>
            </a:endParaRPr>
          </a:p>
          <a:p>
            <a:pPr marL="0" indent="0">
              <a:lnSpc>
                <a:spcPct val="115000"/>
              </a:lnSpc>
              <a:spcBef>
                <a:spcPts val="1600"/>
              </a:spcBef>
              <a:buNone/>
            </a:pPr>
            <a:r>
              <a:rPr lang="en-US" sz="1400">
                <a:solidFill>
                  <a:srgbClr val="333333"/>
                </a:solidFill>
                <a:highlight>
                  <a:srgbClr val="FFFFFF"/>
                </a:highlight>
              </a:rPr>
              <a:t>*An enrollment hold will be placed on a student's registration if Citizenship is one of these countries ("GEMB" hold). Students may have this hold removed when they check in with their ISSS advisor on U.S. soil.</a:t>
            </a:r>
            <a:endParaRPr sz="1400">
              <a:solidFill>
                <a:srgbClr val="333333"/>
              </a:solidFill>
              <a:highlight>
                <a:srgbClr val="FFFFFF"/>
              </a:highlight>
            </a:endParaRPr>
          </a:p>
          <a:p>
            <a:pPr marL="0" lvl="0" indent="0" algn="l" rtl="0">
              <a:lnSpc>
                <a:spcPct val="115000"/>
              </a:lnSpc>
              <a:spcBef>
                <a:spcPts val="1600"/>
              </a:spcBef>
              <a:spcAft>
                <a:spcPts val="0"/>
              </a:spcAft>
              <a:buNone/>
            </a:pPr>
            <a:endParaRPr sz="1500">
              <a:solidFill>
                <a:srgbClr val="333333"/>
              </a:solidFill>
              <a:highlight>
                <a:srgbClr val="FFFFFF"/>
              </a:highlight>
            </a:endParaRPr>
          </a:p>
          <a:p>
            <a:pPr marL="0" lvl="0" indent="0" algn="l" rtl="0">
              <a:spcBef>
                <a:spcPts val="1600"/>
              </a:spcBef>
              <a:spcAft>
                <a:spcPts val="600"/>
              </a:spcAft>
              <a:buNone/>
            </a:pPr>
            <a:endParaRPr/>
          </a:p>
        </p:txBody>
      </p:sp>
      <p:sp>
        <p:nvSpPr>
          <p:cNvPr id="590" name="Google Shape;590;p69">
            <a:extLst>
              <a:ext uri="{C183D7F6-B498-43B3-948B-1728B52AA6E4}">
                <adec:decorative xmlns:adec="http://schemas.microsoft.com/office/drawing/2017/decorative" val="1"/>
              </a:ext>
            </a:extLst>
          </p:cNvPr>
          <p:cNvSpPr txBox="1">
            <a:spLocks noGrp="1"/>
          </p:cNvSpPr>
          <p:nvPr>
            <p:ph type="sldNum" idx="12"/>
          </p:nvPr>
        </p:nvSpPr>
        <p:spPr>
          <a:xfrm>
            <a:off x="14077733" y="8565219"/>
            <a:ext cx="1403100" cy="486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
        <p:nvSpPr>
          <p:cNvPr id="3" name="TextBox 2">
            <a:extLst>
              <a:ext uri="{FF2B5EF4-FFF2-40B4-BE49-F238E27FC236}">
                <a16:creationId xmlns:a16="http://schemas.microsoft.com/office/drawing/2014/main" id="{D5C73E37-2C12-1F3A-6CB0-D63B54D15A3C}"/>
              </a:ext>
              <a:ext uri="{C183D7F6-B498-43B3-948B-1728B52AA6E4}">
                <adec:decorative xmlns:adec="http://schemas.microsoft.com/office/drawing/2017/decorative" val="1"/>
              </a:ext>
            </a:extLst>
          </p:cNvPr>
          <p:cNvSpPr txBox="1"/>
          <p:nvPr/>
        </p:nvSpPr>
        <p:spPr>
          <a:xfrm>
            <a:off x="11333462" y="6559378"/>
            <a:ext cx="8546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2"/>
          <p:cNvSpPr txBox="1">
            <a:spLocks noGrp="1"/>
          </p:cNvSpPr>
          <p:nvPr>
            <p:ph type="title"/>
          </p:nvPr>
        </p:nvSpPr>
        <p:spPr>
          <a:xfrm>
            <a:off x="581193" y="2393950"/>
            <a:ext cx="11029500" cy="214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3F3F3F"/>
              </a:buClr>
              <a:buSzPts val="3600"/>
              <a:buFont typeface="Arial Black"/>
              <a:buNone/>
            </a:pPr>
            <a:r>
              <a:rPr lang="en-US" sz="3200"/>
              <a:t>Questions? Comments? Wishlist?</a:t>
            </a:r>
            <a:endParaRPr sz="3200"/>
          </a:p>
        </p:txBody>
      </p:sp>
      <p:sp>
        <p:nvSpPr>
          <p:cNvPr id="612" name="Google Shape;612;p72"/>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r>
              <a:rPr lang="en-US"/>
              <a:t>Type in the chat or unmute yourself to join the conversation!</a:t>
            </a:r>
            <a:endParaRPr/>
          </a:p>
        </p:txBody>
      </p:sp>
      <p:sp>
        <p:nvSpPr>
          <p:cNvPr id="614" name="Google Shape;614;p72"/>
          <p:cNvSpPr txBox="1"/>
          <p:nvPr/>
        </p:nvSpPr>
        <p:spPr>
          <a:xfrm>
            <a:off x="1746900" y="5493625"/>
            <a:ext cx="6939300" cy="112591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600"/>
              </a:spcBef>
              <a:spcAft>
                <a:spcPts val="1600"/>
              </a:spcAft>
              <a:buNone/>
            </a:pPr>
            <a:r>
              <a:rPr lang="en-US" sz="1500" b="1">
                <a:solidFill>
                  <a:schemeClr val="lt1"/>
                </a:solidFill>
              </a:rPr>
              <a:t>Reminder</a:t>
            </a:r>
            <a:r>
              <a:rPr lang="en-US" sz="1500">
                <a:solidFill>
                  <a:schemeClr val="lt1"/>
                </a:solidFill>
              </a:rPr>
              <a:t> - Applications will open for programs to make admission decisions for Summer and Fall 2025 on Tuesday, October 15th.</a:t>
            </a:r>
            <a:endParaRPr>
              <a:solidFill>
                <a:schemeClr val="lt1"/>
              </a:solidFill>
            </a:endParaRPr>
          </a:p>
        </p:txBody>
      </p:sp>
      <p:sp>
        <p:nvSpPr>
          <p:cNvPr id="2" name="TextBox 1">
            <a:extLst>
              <a:ext uri="{FF2B5EF4-FFF2-40B4-BE49-F238E27FC236}">
                <a16:creationId xmlns:a16="http://schemas.microsoft.com/office/drawing/2014/main" id="{0047888E-D524-428E-FE50-33026D28F2BB}"/>
              </a:ext>
              <a:ext uri="{C183D7F6-B498-43B3-948B-1728B52AA6E4}">
                <adec:decorative xmlns:adec="http://schemas.microsoft.com/office/drawing/2017/decorative" val="1"/>
              </a:ext>
            </a:extLst>
          </p:cNvPr>
          <p:cNvSpPr txBox="1"/>
          <p:nvPr/>
        </p:nvSpPr>
        <p:spPr>
          <a:xfrm>
            <a:off x="10911416" y="6498166"/>
            <a:ext cx="8784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MB</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3"/>
          <p:cNvSpPr txBox="1">
            <a:spLocks noGrp="1"/>
          </p:cNvSpPr>
          <p:nvPr>
            <p:ph type="title"/>
          </p:nvPr>
        </p:nvSpPr>
        <p:spPr>
          <a:xfrm>
            <a:off x="767850" y="1254900"/>
            <a:ext cx="3031800" cy="58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RESOURCES</a:t>
            </a:r>
            <a:endParaRPr/>
          </a:p>
        </p:txBody>
      </p:sp>
      <p:sp>
        <p:nvSpPr>
          <p:cNvPr id="622" name="Google Shape;622;p73"/>
          <p:cNvSpPr txBox="1">
            <a:spLocks noGrp="1"/>
          </p:cNvSpPr>
          <p:nvPr>
            <p:ph type="body" idx="1"/>
          </p:nvPr>
        </p:nvSpPr>
        <p:spPr>
          <a:xfrm>
            <a:off x="4900928" y="1179829"/>
            <a:ext cx="6651000" cy="46581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sz="2800">
                <a:solidFill>
                  <a:srgbClr val="3F3F3F"/>
                </a:solidFill>
                <a:latin typeface="Arial Black"/>
                <a:ea typeface="Arial Black"/>
                <a:cs typeface="Arial Black"/>
                <a:sym typeface="Arial Black"/>
              </a:rPr>
              <a:t>GradSlate User Portal</a:t>
            </a:r>
            <a:endParaRPr sz="1800" b="1">
              <a:solidFill>
                <a:schemeClr val="accent1"/>
              </a:solidFill>
            </a:endParaRPr>
          </a:p>
          <a:p>
            <a:pPr marL="0" lvl="0" indent="0" algn="l" rtl="0">
              <a:spcBef>
                <a:spcPts val="400"/>
              </a:spcBef>
              <a:spcAft>
                <a:spcPts val="0"/>
              </a:spcAft>
              <a:buNone/>
            </a:pPr>
            <a:r>
              <a:rPr lang="en-US" u="sng">
                <a:solidFill>
                  <a:schemeClr val="hlink"/>
                </a:solidFill>
                <a:hlinkClick r:id="rId3"/>
              </a:rPr>
              <a:t>connect.grad.uconn.edu/portal/user</a:t>
            </a:r>
            <a:r>
              <a:rPr lang="en-US"/>
              <a:t> </a:t>
            </a:r>
            <a:br>
              <a:rPr lang="en-US"/>
            </a:br>
            <a:r>
              <a:rPr lang="en-US" sz="1700"/>
              <a:t>Includes quick links, forms, and documentation</a:t>
            </a:r>
            <a:endParaRPr sz="1700"/>
          </a:p>
          <a:p>
            <a:pPr marL="0" lvl="0" indent="0" algn="l" rtl="0">
              <a:spcBef>
                <a:spcPts val="600"/>
              </a:spcBef>
              <a:spcAft>
                <a:spcPts val="0"/>
              </a:spcAft>
              <a:buNone/>
            </a:pPr>
            <a:endParaRPr sz="1700"/>
          </a:p>
          <a:p>
            <a:pPr marL="0" lvl="0" indent="0" algn="l" rtl="0">
              <a:lnSpc>
                <a:spcPct val="100000"/>
              </a:lnSpc>
              <a:spcBef>
                <a:spcPts val="600"/>
              </a:spcBef>
              <a:spcAft>
                <a:spcPts val="0"/>
              </a:spcAft>
              <a:buNone/>
            </a:pPr>
            <a:r>
              <a:rPr lang="en-US" sz="2800">
                <a:solidFill>
                  <a:srgbClr val="3F3F3F"/>
                </a:solidFill>
                <a:latin typeface="Arial Black"/>
                <a:ea typeface="Arial Black"/>
                <a:cs typeface="Arial Black"/>
                <a:sym typeface="Arial Black"/>
              </a:rPr>
              <a:t>Questions About Applications</a:t>
            </a:r>
            <a:endParaRPr sz="1800" b="1">
              <a:solidFill>
                <a:schemeClr val="accent1"/>
              </a:solidFill>
            </a:endParaRPr>
          </a:p>
          <a:p>
            <a:pPr marL="0" lvl="0" indent="0" algn="l" rtl="0">
              <a:spcBef>
                <a:spcPts val="400"/>
              </a:spcBef>
              <a:spcAft>
                <a:spcPts val="0"/>
              </a:spcAft>
              <a:buNone/>
            </a:pPr>
            <a:r>
              <a:rPr lang="en-US" u="sng">
                <a:solidFill>
                  <a:schemeClr val="hlink"/>
                </a:solidFill>
                <a:hlinkClick r:id="rId4"/>
              </a:rPr>
              <a:t>gradadmissions@uconn.edu</a:t>
            </a:r>
            <a:r>
              <a:rPr lang="en-US"/>
              <a:t> </a:t>
            </a:r>
            <a:br>
              <a:rPr lang="en-US"/>
            </a:br>
            <a:r>
              <a:rPr lang="en-US" sz="1700"/>
              <a:t>Reading and reviewing specific applications, application status, admissions help, etc.</a:t>
            </a:r>
            <a:br>
              <a:rPr lang="en-US"/>
            </a:br>
            <a:endParaRPr/>
          </a:p>
          <a:p>
            <a:pPr marL="0" lvl="0" indent="0" algn="l" rtl="0">
              <a:lnSpc>
                <a:spcPct val="100000"/>
              </a:lnSpc>
              <a:spcBef>
                <a:spcPts val="600"/>
              </a:spcBef>
              <a:spcAft>
                <a:spcPts val="0"/>
              </a:spcAft>
              <a:buNone/>
            </a:pPr>
            <a:r>
              <a:rPr lang="en-US" sz="2800">
                <a:solidFill>
                  <a:srgbClr val="3F3F3F"/>
                </a:solidFill>
                <a:latin typeface="Arial Black"/>
                <a:ea typeface="Arial Black"/>
                <a:cs typeface="Arial Black"/>
                <a:sym typeface="Arial Black"/>
              </a:rPr>
              <a:t>Questions About Slate</a:t>
            </a:r>
            <a:endParaRPr sz="1800" b="1">
              <a:solidFill>
                <a:schemeClr val="accent1"/>
              </a:solidFill>
            </a:endParaRPr>
          </a:p>
          <a:p>
            <a:pPr marL="0" lvl="0" indent="0" algn="l" rtl="0">
              <a:spcBef>
                <a:spcPts val="400"/>
              </a:spcBef>
              <a:spcAft>
                <a:spcPts val="0"/>
              </a:spcAft>
              <a:buNone/>
            </a:pPr>
            <a:r>
              <a:rPr lang="en-US" u="sng">
                <a:solidFill>
                  <a:schemeClr val="hlink"/>
                </a:solidFill>
                <a:hlinkClick r:id="rId5"/>
              </a:rPr>
              <a:t>gradslate@uconn.edu</a:t>
            </a:r>
            <a:r>
              <a:rPr lang="en-US"/>
              <a:t> </a:t>
            </a:r>
            <a:endParaRPr/>
          </a:p>
          <a:p>
            <a:pPr marL="0" lvl="0" indent="0" algn="l" rtl="0">
              <a:spcBef>
                <a:spcPts val="600"/>
              </a:spcBef>
              <a:spcAft>
                <a:spcPts val="600"/>
              </a:spcAft>
              <a:buNone/>
            </a:pPr>
            <a:r>
              <a:rPr lang="en-US" sz="1700"/>
              <a:t>Access, recruitment communications, queries, system errors, etc.</a:t>
            </a:r>
            <a:endParaRPr/>
          </a:p>
        </p:txBody>
      </p:sp>
      <p:sp>
        <p:nvSpPr>
          <p:cNvPr id="2" name="TextBox 1">
            <a:extLst>
              <a:ext uri="{FF2B5EF4-FFF2-40B4-BE49-F238E27FC236}">
                <a16:creationId xmlns:a16="http://schemas.microsoft.com/office/drawing/2014/main" id="{15AFDA13-D7F9-2A17-0F7E-AFF81AC3474E}"/>
              </a:ext>
              <a:ext uri="{C183D7F6-B498-43B3-948B-1728B52AA6E4}">
                <adec:decorative xmlns:adec="http://schemas.microsoft.com/office/drawing/2017/decorative" val="1"/>
              </a:ext>
            </a:extLst>
          </p:cNvPr>
          <p:cNvSpPr txBox="1"/>
          <p:nvPr/>
        </p:nvSpPr>
        <p:spPr>
          <a:xfrm>
            <a:off x="11005931" y="6180667"/>
            <a:ext cx="889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MB</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4"/>
          <p:cNvSpPr txBox="1">
            <a:spLocks noGrp="1"/>
          </p:cNvSpPr>
          <p:nvPr>
            <p:ph type="title"/>
          </p:nvPr>
        </p:nvSpPr>
        <p:spPr>
          <a:xfrm>
            <a:off x="767850" y="1254900"/>
            <a:ext cx="3031800" cy="58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Timely Topics</a:t>
            </a:r>
            <a:endParaRPr/>
          </a:p>
        </p:txBody>
      </p:sp>
      <p:sp>
        <p:nvSpPr>
          <p:cNvPr id="632" name="Google Shape;632;p74"/>
          <p:cNvSpPr txBox="1"/>
          <p:nvPr/>
        </p:nvSpPr>
        <p:spPr>
          <a:xfrm>
            <a:off x="678800" y="4881450"/>
            <a:ext cx="3324300" cy="1100784"/>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400"/>
              </a:spcBef>
              <a:spcAft>
                <a:spcPts val="0"/>
              </a:spcAft>
              <a:buClr>
                <a:schemeClr val="dk1"/>
              </a:buClr>
              <a:buSzPts val="1100"/>
              <a:buFont typeface="Arial"/>
              <a:buNone/>
            </a:pPr>
            <a:endParaRPr>
              <a:solidFill>
                <a:srgbClr val="333333"/>
              </a:solidFill>
              <a:highlight>
                <a:srgbClr val="FFFFFF"/>
              </a:highlight>
            </a:endParaRPr>
          </a:p>
          <a:p>
            <a:pPr marL="0" lvl="0" indent="0" algn="ctr" rtl="0">
              <a:lnSpc>
                <a:spcPct val="110000"/>
              </a:lnSpc>
              <a:spcBef>
                <a:spcPts val="600"/>
              </a:spcBef>
              <a:spcAft>
                <a:spcPts val="600"/>
              </a:spcAft>
              <a:buClr>
                <a:schemeClr val="dk1"/>
              </a:buClr>
              <a:buSzPts val="1100"/>
              <a:buFont typeface="Arial"/>
              <a:buNone/>
            </a:pPr>
            <a:r>
              <a:rPr lang="en-US">
                <a:solidFill>
                  <a:srgbClr val="333333"/>
                </a:solidFill>
                <a:highlight>
                  <a:srgbClr val="FFFFFF"/>
                </a:highlight>
              </a:rPr>
              <a:t>View the full </a:t>
            </a:r>
            <a:r>
              <a:rPr lang="en-US" u="sng">
                <a:solidFill>
                  <a:schemeClr val="hlink"/>
                </a:solidFill>
                <a:highlight>
                  <a:srgbClr val="FFFFFF"/>
                </a:highlight>
                <a:hlinkClick r:id="rId3">
                  <a:extLst>
                    <a:ext uri="{A12FA001-AC4F-418D-AE19-62706E023703}">
                      <ahyp:hlinkClr xmlns:ahyp="http://schemas.microsoft.com/office/drawing/2018/hyperlinkcolor" val="tx"/>
                    </a:ext>
                  </a:extLst>
                </a:hlinkClick>
              </a:rPr>
              <a:t>Fall 2024 Timely Topics</a:t>
            </a:r>
            <a:r>
              <a:rPr lang="en-US">
                <a:solidFill>
                  <a:srgbClr val="333333"/>
                </a:solidFill>
                <a:highlight>
                  <a:srgbClr val="FFFFFF"/>
                </a:highlight>
              </a:rPr>
              <a:t> schedule!</a:t>
            </a:r>
            <a:endParaRPr/>
          </a:p>
        </p:txBody>
      </p:sp>
      <p:pic>
        <p:nvPicPr>
          <p:cNvPr id="4" name="Picture 3" descr="Screenshot of some upcoming Timely Topics events offered by The Graduate School for Faculty and Administrative Staff">
            <a:extLst>
              <a:ext uri="{FF2B5EF4-FFF2-40B4-BE49-F238E27FC236}">
                <a16:creationId xmlns:a16="http://schemas.microsoft.com/office/drawing/2014/main" id="{0D5FE441-D6D1-AD8A-0A3D-26490A63E7FF}"/>
              </a:ext>
            </a:extLst>
          </p:cNvPr>
          <p:cNvPicPr>
            <a:picLocks noChangeAspect="1"/>
          </p:cNvPicPr>
          <p:nvPr/>
        </p:nvPicPr>
        <p:blipFill>
          <a:blip r:embed="rId4"/>
          <a:stretch>
            <a:fillRect/>
          </a:stretch>
        </p:blipFill>
        <p:spPr>
          <a:xfrm>
            <a:off x="5586496" y="581526"/>
            <a:ext cx="4518192" cy="6126078"/>
          </a:xfrm>
          <a:prstGeom prst="rect">
            <a:avLst/>
          </a:prstGeom>
        </p:spPr>
      </p:pic>
      <p:sp>
        <p:nvSpPr>
          <p:cNvPr id="2" name="TextBox 1">
            <a:extLst>
              <a:ext uri="{FF2B5EF4-FFF2-40B4-BE49-F238E27FC236}">
                <a16:creationId xmlns:a16="http://schemas.microsoft.com/office/drawing/2014/main" id="{DF38B3F3-2D9B-561B-94DB-89853036B0CD}"/>
              </a:ext>
              <a:ext uri="{C183D7F6-B498-43B3-948B-1728B52AA6E4}">
                <adec:decorative xmlns:adec="http://schemas.microsoft.com/office/drawing/2017/decorative" val="1"/>
              </a:ext>
            </a:extLst>
          </p:cNvPr>
          <p:cNvSpPr txBox="1"/>
          <p:nvPr/>
        </p:nvSpPr>
        <p:spPr>
          <a:xfrm>
            <a:off x="10720916" y="6318249"/>
            <a:ext cx="51858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5"/>
          <p:cNvSpPr txBox="1">
            <a:spLocks noGrp="1"/>
          </p:cNvSpPr>
          <p:nvPr>
            <p:ph type="title"/>
          </p:nvPr>
        </p:nvSpPr>
        <p:spPr>
          <a:xfrm>
            <a:off x="767850" y="1254900"/>
            <a:ext cx="3031800" cy="583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Timely Topics (continued)</a:t>
            </a:r>
            <a:endParaRPr/>
          </a:p>
        </p:txBody>
      </p:sp>
      <p:sp>
        <p:nvSpPr>
          <p:cNvPr id="643" name="Google Shape;643;p75"/>
          <p:cNvSpPr txBox="1"/>
          <p:nvPr/>
        </p:nvSpPr>
        <p:spPr>
          <a:xfrm>
            <a:off x="678800" y="4881450"/>
            <a:ext cx="3324300" cy="1294683"/>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400"/>
              </a:spcBef>
              <a:spcAft>
                <a:spcPts val="0"/>
              </a:spcAft>
              <a:buClr>
                <a:schemeClr val="dk1"/>
              </a:buClr>
              <a:buSzPts val="1100"/>
              <a:buFont typeface="Arial"/>
              <a:buNone/>
            </a:pPr>
            <a:endParaRPr>
              <a:solidFill>
                <a:srgbClr val="333333"/>
              </a:solidFill>
              <a:highlight>
                <a:srgbClr val="FFFFFF"/>
              </a:highlight>
            </a:endParaRPr>
          </a:p>
          <a:p>
            <a:pPr algn="ctr"/>
            <a:r>
              <a:rPr lang="en-US">
                <a:solidFill>
                  <a:srgbClr val="333333"/>
                </a:solidFill>
                <a:highlight>
                  <a:srgbClr val="FFFFFF"/>
                </a:highlight>
              </a:rPr>
              <a:t>View the full </a:t>
            </a:r>
            <a:r>
              <a:rPr lang="en-US">
                <a:solidFill>
                  <a:schemeClr val="hlink"/>
                </a:solidFill>
                <a:highlight>
                  <a:srgbClr val="FFFFFF"/>
                </a:highlight>
                <a:hlinkClick r:id="rId3">
                  <a:extLst>
                    <a:ext uri="{A12FA001-AC4F-418D-AE19-62706E023703}">
                      <ahyp:hlinkClr xmlns:ahyp="http://schemas.microsoft.com/office/drawing/2018/hyperlinkcolor" val="tx"/>
                    </a:ext>
                  </a:extLst>
                </a:hlinkClick>
              </a:rPr>
              <a:t>Fall 2024 Timely Topics</a:t>
            </a:r>
            <a:r>
              <a:rPr lang="en-US">
                <a:solidFill>
                  <a:srgbClr val="333333"/>
                </a:solidFill>
                <a:highlight>
                  <a:srgbClr val="FFFFFF"/>
                </a:highlight>
              </a:rPr>
              <a:t> schedule!</a:t>
            </a:r>
            <a:endParaRPr lang="en-US">
              <a:highlight>
                <a:srgbClr val="FFFFFF"/>
              </a:highlight>
            </a:endParaRPr>
          </a:p>
          <a:p>
            <a:pPr marL="0" lvl="0" indent="0" algn="ctr">
              <a:lnSpc>
                <a:spcPct val="110000"/>
              </a:lnSpc>
              <a:spcBef>
                <a:spcPts val="600"/>
              </a:spcBef>
              <a:spcAft>
                <a:spcPts val="600"/>
              </a:spcAft>
              <a:buSzPts val="1100"/>
              <a:buFont typeface="Arial"/>
              <a:buNone/>
            </a:pPr>
            <a:endParaRPr lang="en-US">
              <a:solidFill>
                <a:srgbClr val="333333"/>
              </a:solidFill>
              <a:highlight>
                <a:srgbClr val="FFFFFF"/>
              </a:highlight>
            </a:endParaRPr>
          </a:p>
        </p:txBody>
      </p:sp>
      <p:pic>
        <p:nvPicPr>
          <p:cNvPr id="2" name="Picture 1" descr="Screenshot of some upcoming Timely Topics events offered by The Graduate School for Students. (The Studen track is new for Fall 2024.)">
            <a:extLst>
              <a:ext uri="{FF2B5EF4-FFF2-40B4-BE49-F238E27FC236}">
                <a16:creationId xmlns:a16="http://schemas.microsoft.com/office/drawing/2014/main" id="{51F7D44B-9D3F-C973-CDB2-E22057F43611}"/>
              </a:ext>
            </a:extLst>
          </p:cNvPr>
          <p:cNvPicPr>
            <a:picLocks noChangeAspect="1"/>
          </p:cNvPicPr>
          <p:nvPr/>
        </p:nvPicPr>
        <p:blipFill>
          <a:blip r:embed="rId4"/>
          <a:stretch>
            <a:fillRect/>
          </a:stretch>
        </p:blipFill>
        <p:spPr>
          <a:xfrm>
            <a:off x="5179595" y="952500"/>
            <a:ext cx="5181600" cy="4953000"/>
          </a:xfrm>
          <a:prstGeom prst="rect">
            <a:avLst/>
          </a:prstGeom>
        </p:spPr>
      </p:pic>
      <p:sp>
        <p:nvSpPr>
          <p:cNvPr id="3" name="TextBox 2">
            <a:extLst>
              <a:ext uri="{FF2B5EF4-FFF2-40B4-BE49-F238E27FC236}">
                <a16:creationId xmlns:a16="http://schemas.microsoft.com/office/drawing/2014/main" id="{E191FCD1-873B-4B83-1E1F-BE8418B39A5D}"/>
              </a:ext>
              <a:ext uri="{C183D7F6-B498-43B3-948B-1728B52AA6E4}">
                <adec:decorative xmlns:adec="http://schemas.microsoft.com/office/drawing/2017/decorative" val="1"/>
              </a:ext>
            </a:extLst>
          </p:cNvPr>
          <p:cNvSpPr txBox="1"/>
          <p:nvPr/>
        </p:nvSpPr>
        <p:spPr>
          <a:xfrm>
            <a:off x="10763249" y="6096000"/>
            <a:ext cx="9948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66"/>
          <p:cNvSpPr txBox="1">
            <a:spLocks noGrp="1"/>
          </p:cNvSpPr>
          <p:nvPr>
            <p:ph type="title"/>
          </p:nvPr>
        </p:nvSpPr>
        <p:spPr>
          <a:xfrm>
            <a:off x="582705" y="2502807"/>
            <a:ext cx="12003166" cy="2147400"/>
          </a:xfrm>
          <a:prstGeom prst="rect">
            <a:avLst/>
          </a:prstGeom>
          <a:noFill/>
          <a:ln>
            <a:noFill/>
          </a:ln>
        </p:spPr>
        <p:txBody>
          <a:bodyPr spcFirstLastPara="1" wrap="square" lIns="91425" tIns="45700" rIns="91425" bIns="45700" anchor="b" anchorCtr="0">
            <a:noAutofit/>
          </a:bodyPr>
          <a:lstStyle/>
          <a:p>
            <a:r>
              <a:rPr lang="en-US" sz="2700">
                <a:solidFill>
                  <a:srgbClr val="FF0000"/>
                </a:solidFill>
              </a:rPr>
              <a:t>*New* </a:t>
            </a:r>
            <a:r>
              <a:rPr lang="en-US" sz="2700"/>
              <a:t>Faculty Mentorship Training</a:t>
            </a:r>
            <a:endParaRPr sz="2700">
              <a:highlight>
                <a:srgbClr val="FFFF00"/>
              </a:highlight>
            </a:endParaRPr>
          </a:p>
        </p:txBody>
      </p:sp>
      <p:sp>
        <p:nvSpPr>
          <p:cNvPr id="565" name="Google Shape;565;p66" descr="This text box left blank intentionally."/>
          <p:cNvSpPr txBox="1">
            <a:spLocks noGrp="1"/>
          </p:cNvSpPr>
          <p:nvPr>
            <p:ph type="body" idx="1"/>
          </p:nvPr>
        </p:nvSpPr>
        <p:spPr>
          <a:xfrm>
            <a:off x="581192" y="4541417"/>
            <a:ext cx="11029500" cy="60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56"/>
              <a:buNone/>
            </a:pPr>
            <a:endParaRPr/>
          </a:p>
          <a:p>
            <a:pPr marL="0" lvl="0" indent="0" algn="l" rtl="0">
              <a:lnSpc>
                <a:spcPct val="110000"/>
              </a:lnSpc>
              <a:spcBef>
                <a:spcPts val="960"/>
              </a:spcBef>
              <a:spcAft>
                <a:spcPts val="0"/>
              </a:spcAft>
              <a:buSzPts val="1656"/>
              <a:buNone/>
            </a:pPr>
            <a:endParaRPr/>
          </a:p>
        </p:txBody>
      </p:sp>
      <p:sp>
        <p:nvSpPr>
          <p:cNvPr id="2" name="TextBox 1">
            <a:extLst>
              <a:ext uri="{FF2B5EF4-FFF2-40B4-BE49-F238E27FC236}">
                <a16:creationId xmlns:a16="http://schemas.microsoft.com/office/drawing/2014/main" id="{25F420FD-0091-8511-1562-C0E353292AD3}"/>
              </a:ext>
              <a:ext uri="{C183D7F6-B498-43B3-948B-1728B52AA6E4}">
                <adec:decorative xmlns:adec="http://schemas.microsoft.com/office/drawing/2017/decorative" val="1"/>
              </a:ext>
            </a:extLst>
          </p:cNvPr>
          <p:cNvSpPr txBox="1"/>
          <p:nvPr/>
        </p:nvSpPr>
        <p:spPr>
          <a:xfrm>
            <a:off x="11537949" y="6438899"/>
            <a:ext cx="5810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MB</a:t>
            </a:r>
          </a:p>
        </p:txBody>
      </p:sp>
    </p:spTree>
    <p:extLst>
      <p:ext uri="{BB962C8B-B14F-4D97-AF65-F5344CB8AC3E}">
        <p14:creationId xmlns:p14="http://schemas.microsoft.com/office/powerpoint/2010/main" val="225418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8"/>
          <p:cNvSpPr txBox="1">
            <a:spLocks noGrp="1"/>
          </p:cNvSpPr>
          <p:nvPr>
            <p:ph type="title"/>
          </p:nvPr>
        </p:nvSpPr>
        <p:spPr>
          <a:xfrm>
            <a:off x="581192" y="702156"/>
            <a:ext cx="11029500" cy="641524"/>
          </a:xfrm>
          <a:prstGeom prst="rect">
            <a:avLst/>
          </a:prstGeom>
        </p:spPr>
        <p:txBody>
          <a:bodyPr spcFirstLastPara="1" wrap="square" lIns="91425" tIns="45700" rIns="91425" bIns="45700" anchor="b" anchorCtr="0">
            <a:noAutofit/>
          </a:bodyPr>
          <a:lstStyle/>
          <a:p>
            <a:r>
              <a:rPr lang="en-US">
                <a:solidFill>
                  <a:srgbClr val="FF0000"/>
                </a:solidFill>
              </a:rPr>
              <a:t>*New*</a:t>
            </a:r>
            <a:r>
              <a:rPr lang="en-US"/>
              <a:t> Faculty Mentorship Training </a:t>
            </a:r>
          </a:p>
        </p:txBody>
      </p:sp>
      <p:sp>
        <p:nvSpPr>
          <p:cNvPr id="505" name="Google Shape;505;p58"/>
          <p:cNvSpPr txBox="1">
            <a:spLocks noGrp="1"/>
          </p:cNvSpPr>
          <p:nvPr>
            <p:ph type="body" idx="1"/>
          </p:nvPr>
        </p:nvSpPr>
        <p:spPr>
          <a:xfrm>
            <a:off x="581192" y="1823095"/>
            <a:ext cx="11029500" cy="4152269"/>
          </a:xfrm>
          <a:prstGeom prst="rect">
            <a:avLst/>
          </a:prstGeom>
        </p:spPr>
        <p:txBody>
          <a:bodyPr spcFirstLastPara="1" wrap="square" lIns="91425" tIns="45700" rIns="91425" bIns="45700" anchor="ctr" anchorCtr="0">
            <a:noAutofit/>
          </a:bodyPr>
          <a:lstStyle/>
          <a:p>
            <a:pPr marL="285750" indent="-285750"/>
            <a:endParaRPr lang="en-US"/>
          </a:p>
          <a:p>
            <a:pPr marL="0" indent="0" algn="ctr">
              <a:buNone/>
            </a:pPr>
            <a:r>
              <a:rPr lang="en-US" sz="2000" b="1"/>
              <a:t>In order to serve as a major advisor to a graduate student, faculty must be appointed to the UConn Graduate Faculty in addition to appointment in their home department.</a:t>
            </a:r>
          </a:p>
          <a:p>
            <a:pPr marL="0" indent="0">
              <a:buNone/>
            </a:pPr>
            <a:endParaRPr lang="en-US"/>
          </a:p>
          <a:p>
            <a:pPr marL="285750" indent="-285750"/>
            <a:r>
              <a:rPr lang="en-US"/>
              <a:t>Beginning in Fall 2024, all new faculty who want to be appointed to the Graduate Faculty will sign up to complete an 8-hour mentorship training as part of their onboarding.</a:t>
            </a:r>
          </a:p>
          <a:p>
            <a:pPr marL="285750" indent="-285750"/>
            <a:endParaRPr lang="en-US"/>
          </a:p>
          <a:p>
            <a:pPr marL="285750" indent="-285750"/>
            <a:r>
              <a:rPr lang="en-US"/>
              <a:t>After completing the training, new faculty can apply to be appointed to the Graduate Faculty. </a:t>
            </a:r>
          </a:p>
          <a:p>
            <a:pPr marL="742950" lvl="1" indent="-333375">
              <a:buFont typeface="Courier New"/>
              <a:buChar char="o"/>
            </a:pPr>
            <a:r>
              <a:rPr lang="en-US" sz="1700">
                <a:hlinkClick r:id="rId3"/>
              </a:rPr>
              <a:t>Recommendation for Appointment to the Graduate Faculty</a:t>
            </a:r>
          </a:p>
          <a:p>
            <a:pPr marL="285750" lvl="0" indent="-285750" algn="l">
              <a:spcAft>
                <a:spcPts val="0"/>
              </a:spcAft>
            </a:pPr>
            <a:endParaRPr lang="en-US"/>
          </a:p>
          <a:p>
            <a:pPr marL="285750" indent="-285750"/>
            <a:r>
              <a:rPr lang="en-US"/>
              <a:t>Slate access is </a:t>
            </a:r>
            <a:r>
              <a:rPr lang="en-US" b="1"/>
              <a:t>still available </a:t>
            </a:r>
            <a:r>
              <a:rPr lang="en-US"/>
              <a:t>for new faculty- regardless of GF status, </a:t>
            </a:r>
            <a:r>
              <a:rPr lang="en-US" b="1" i="1"/>
              <a:t>but </a:t>
            </a:r>
            <a:r>
              <a:rPr lang="en-US"/>
              <a:t>new faculty will not be able to be assigned as advisor in Slate and Ps until training is complete.</a:t>
            </a:r>
          </a:p>
          <a:p>
            <a:pPr marL="742950" lvl="1" indent="-333375">
              <a:buFont typeface="Courier New"/>
              <a:buChar char="o"/>
            </a:pPr>
            <a:r>
              <a:rPr lang="en-US" sz="1700">
                <a:hlinkClick r:id="rId4"/>
              </a:rPr>
              <a:t>Request Slate Access</a:t>
            </a:r>
            <a:r>
              <a:rPr lang="en-US" sz="1700"/>
              <a:t> </a:t>
            </a:r>
          </a:p>
          <a:p>
            <a:pPr marL="0" indent="0">
              <a:spcBef>
                <a:spcPts val="600"/>
              </a:spcBef>
              <a:buNone/>
            </a:pPr>
            <a:endParaRPr lang="en-US"/>
          </a:p>
          <a:p>
            <a:pPr marL="0" indent="0">
              <a:spcBef>
                <a:spcPts val="600"/>
              </a:spcBef>
              <a:spcAft>
                <a:spcPts val="600"/>
              </a:spcAft>
              <a:buNone/>
            </a:pPr>
            <a:endParaRPr lang="en-US"/>
          </a:p>
        </p:txBody>
      </p:sp>
      <p:sp>
        <p:nvSpPr>
          <p:cNvPr id="2" name="TextBox 1">
            <a:extLst>
              <a:ext uri="{FF2B5EF4-FFF2-40B4-BE49-F238E27FC236}">
                <a16:creationId xmlns:a16="http://schemas.microsoft.com/office/drawing/2014/main" id="{E7CDE556-D41D-5EF5-AA3C-4EDDA6D7910A}"/>
              </a:ext>
              <a:ext uri="{C183D7F6-B498-43B3-948B-1728B52AA6E4}">
                <adec:decorative xmlns:adec="http://schemas.microsoft.com/office/drawing/2017/decorative" val="1"/>
              </a:ext>
            </a:extLst>
          </p:cNvPr>
          <p:cNvSpPr txBox="1"/>
          <p:nvPr/>
        </p:nvSpPr>
        <p:spPr>
          <a:xfrm>
            <a:off x="11272308" y="6347883"/>
            <a:ext cx="680508" cy="31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MB</a:t>
            </a:r>
          </a:p>
        </p:txBody>
      </p:sp>
    </p:spTree>
    <p:extLst>
      <p:ext uri="{BB962C8B-B14F-4D97-AF65-F5344CB8AC3E}">
        <p14:creationId xmlns:p14="http://schemas.microsoft.com/office/powerpoint/2010/main" val="159786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581193" y="2393950"/>
            <a:ext cx="11029500" cy="2147400"/>
          </a:xfrm>
          <a:prstGeom prst="rect">
            <a:avLst/>
          </a:prstGeom>
        </p:spPr>
        <p:txBody>
          <a:bodyPr spcFirstLastPara="1" wrap="square" lIns="91425" tIns="45700" rIns="91425" bIns="45700" anchor="b" anchorCtr="0">
            <a:noAutofit/>
          </a:bodyPr>
          <a:lstStyle/>
          <a:p>
            <a:pPr>
              <a:lnSpc>
                <a:spcPct val="120000"/>
              </a:lnSpc>
            </a:pPr>
            <a:r>
              <a:rPr lang="en-US" sz="3200" b="1">
                <a:solidFill>
                  <a:srgbClr val="FF0000"/>
                </a:solidFill>
              </a:rPr>
              <a:t>*New* </a:t>
            </a:r>
            <a:r>
              <a:rPr lang="en-US" sz="3200" b="1">
                <a:solidFill>
                  <a:schemeClr val="tx2">
                    <a:lumMod val="25000"/>
                  </a:schemeClr>
                </a:solidFill>
              </a:rPr>
              <a:t>3-Year Degrees</a:t>
            </a:r>
          </a:p>
        </p:txBody>
      </p:sp>
      <p:sp>
        <p:nvSpPr>
          <p:cNvPr id="2" name="TextBox 1">
            <a:extLst>
              <a:ext uri="{FF2B5EF4-FFF2-40B4-BE49-F238E27FC236}">
                <a16:creationId xmlns:a16="http://schemas.microsoft.com/office/drawing/2014/main" id="{2B9B41A9-AB1C-33FA-500F-9E4287C69C5A}"/>
              </a:ext>
              <a:ext uri="{C183D7F6-B498-43B3-948B-1728B52AA6E4}">
                <adec:decorative xmlns:adec="http://schemas.microsoft.com/office/drawing/2017/decorative" val="1"/>
              </a:ext>
            </a:extLst>
          </p:cNvPr>
          <p:cNvSpPr txBox="1"/>
          <p:nvPr/>
        </p:nvSpPr>
        <p:spPr>
          <a:xfrm>
            <a:off x="11563864" y="64770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MB</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274320" y="702156"/>
            <a:ext cx="11336372" cy="742596"/>
          </a:xfrm>
          <a:prstGeom prst="rect">
            <a:avLst/>
          </a:prstGeom>
        </p:spPr>
        <p:txBody>
          <a:bodyPr spcFirstLastPara="1" wrap="square" lIns="91425" tIns="45700" rIns="91425" bIns="45700" anchor="b" anchorCtr="0">
            <a:noAutofit/>
          </a:bodyPr>
          <a:lstStyle/>
          <a:p>
            <a:pPr marL="0" lvl="0" indent="0" algn="l" rtl="0">
              <a:lnSpc>
                <a:spcPct val="115000"/>
              </a:lnSpc>
              <a:spcBef>
                <a:spcPts val="1200"/>
              </a:spcBef>
              <a:spcAft>
                <a:spcPts val="1200"/>
              </a:spcAft>
              <a:buClr>
                <a:schemeClr val="dk1"/>
              </a:buClr>
              <a:buSzPts val="1100"/>
              <a:buFont typeface="Arial"/>
              <a:buNone/>
            </a:pPr>
            <a:r>
              <a:rPr lang="en-US">
                <a:solidFill>
                  <a:schemeClr val="tx2">
                    <a:lumMod val="25000"/>
                  </a:schemeClr>
                </a:solidFill>
              </a:rPr>
              <a:t>3-Year Bachelor Degrees</a:t>
            </a:r>
            <a:endParaRPr>
              <a:solidFill>
                <a:schemeClr val="tx2">
                  <a:lumMod val="25000"/>
                </a:schemeClr>
              </a:solidFill>
            </a:endParaRPr>
          </a:p>
        </p:txBody>
      </p:sp>
      <p:sp>
        <p:nvSpPr>
          <p:cNvPr id="169" name="Google Shape;169;p20"/>
          <p:cNvSpPr txBox="1"/>
          <p:nvPr/>
        </p:nvSpPr>
        <p:spPr>
          <a:xfrm>
            <a:off x="414224" y="1444752"/>
            <a:ext cx="11196468" cy="3720604"/>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Font typeface="Arial" panose="020B0604020202020204" pitchFamily="34" charset="0"/>
              <a:buChar char="•"/>
            </a:pPr>
            <a:r>
              <a:rPr lang="en-US" sz="2000" b="1">
                <a:solidFill>
                  <a:schemeClr val="tx2">
                    <a:lumMod val="25000"/>
                  </a:schemeClr>
                </a:solidFill>
              </a:rPr>
              <a:t>Starting for Fall 2025, The Graduate School will be differentiating 3-year degrees from 4-year degrees in Slate.</a:t>
            </a:r>
            <a:endParaRPr lang="en-US" sz="2000">
              <a:solidFill>
                <a:schemeClr val="tx2">
                  <a:lumMod val="25000"/>
                </a:schemeClr>
              </a:solidFill>
            </a:endParaRPr>
          </a:p>
          <a:p>
            <a:pPr marL="0" marR="0" algn="ctr">
              <a:lnSpc>
                <a:spcPct val="107000"/>
              </a:lnSpc>
              <a:spcBef>
                <a:spcPts val="0"/>
              </a:spcBef>
              <a:spcAft>
                <a:spcPts val="800"/>
              </a:spcAft>
            </a:pPr>
            <a:r>
              <a:rPr lang="en-US" sz="1800" b="1" kern="100">
                <a:solidFill>
                  <a:schemeClr val="tx2">
                    <a:lumMod val="25000"/>
                  </a:schemeClr>
                </a:solidFill>
                <a:effectLst/>
                <a:latin typeface="Aptos" panose="020B0004020202020204" pitchFamily="34" charset="0"/>
                <a:ea typeface="Aptos" panose="020B0004020202020204" pitchFamily="34" charset="0"/>
                <a:cs typeface="Arial" panose="020B0604020202020204" pitchFamily="34" charset="0"/>
              </a:rPr>
              <a:t>3-year degree language</a:t>
            </a:r>
            <a:endParaRPr lang="en-US" sz="1800" kern="100">
              <a:solidFill>
                <a:schemeClr val="tx2">
                  <a:lumMod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a:solidFill>
                  <a:schemeClr val="tx2">
                    <a:lumMod val="25000"/>
                  </a:schemeClr>
                </a:solidFill>
                <a:effectLst/>
                <a:latin typeface="Aptos"/>
                <a:ea typeface="Aptos" panose="020B0004020202020204" pitchFamily="34" charset="0"/>
              </a:rPr>
              <a:t>If you have completed, or will complete a bachelor’s degree that is </a:t>
            </a:r>
            <a:r>
              <a:rPr lang="en-US" sz="1800" b="1" kern="100">
                <a:solidFill>
                  <a:schemeClr val="tx2">
                    <a:lumMod val="25000"/>
                  </a:schemeClr>
                </a:solidFill>
                <a:effectLst/>
                <a:latin typeface="Aptos"/>
                <a:ea typeface="Aptos" panose="020B0004020202020204" pitchFamily="34" charset="0"/>
              </a:rPr>
              <a:t>3 years in length</a:t>
            </a:r>
            <a:r>
              <a:rPr lang="en-US" sz="1800" kern="100">
                <a:solidFill>
                  <a:schemeClr val="tx2">
                    <a:lumMod val="25000"/>
                  </a:schemeClr>
                </a:solidFill>
                <a:effectLst/>
                <a:latin typeface="Aptos"/>
                <a:ea typeface="Aptos" panose="020B0004020202020204" pitchFamily="34" charset="0"/>
              </a:rPr>
              <a:t> from an institution outside of the US (excluding the UK) please select one of the following options:</a:t>
            </a:r>
          </a:p>
          <a:p>
            <a:pPr marL="342900" marR="0" lvl="0" indent="-342900" fontAlgn="base">
              <a:spcBef>
                <a:spcPts val="0"/>
              </a:spcBef>
              <a:spcAft>
                <a:spcPts val="0"/>
              </a:spcAft>
              <a:buFont typeface="Symbol" panose="05050102010706020507" pitchFamily="18" charset="2"/>
              <a:buChar char=""/>
            </a:pPr>
            <a:r>
              <a:rPr lang="en-US" sz="1800">
                <a:solidFill>
                  <a:schemeClr val="tx2">
                    <a:lumMod val="25000"/>
                  </a:schemeClr>
                </a:solidFill>
                <a:effectLst/>
                <a:latin typeface="Aptos" panose="020B0004020202020204" pitchFamily="34" charset="0"/>
                <a:ea typeface="Times New Roman" panose="02020603050405020304" pitchFamily="18" charset="0"/>
                <a:cs typeface="Arial" panose="020B0604020202020204" pitchFamily="34" charset="0"/>
              </a:rPr>
              <a:t>3-Year Bachelor of Arts (Outside US) </a:t>
            </a:r>
            <a:endParaRPr lang="en-US" sz="1800">
              <a:solidFill>
                <a:schemeClr val="tx2">
                  <a:lumMod val="25000"/>
                </a:schemeClr>
              </a:solidFill>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a:solidFill>
                  <a:schemeClr val="tx2">
                    <a:lumMod val="25000"/>
                  </a:schemeClr>
                </a:solidFill>
                <a:effectLst/>
                <a:latin typeface="Aptos" panose="020B0004020202020204" pitchFamily="34" charset="0"/>
                <a:ea typeface="Times New Roman" panose="02020603050405020304" pitchFamily="18" charset="0"/>
                <a:cs typeface="Arial" panose="020B0604020202020204" pitchFamily="34" charset="0"/>
              </a:rPr>
              <a:t>3-Year Bachelor of Science (Outside US) </a:t>
            </a:r>
            <a:endParaRPr lang="en-US" sz="1800">
              <a:solidFill>
                <a:schemeClr val="tx2">
                  <a:lumMod val="25000"/>
                </a:schemeClr>
              </a:solidFill>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a:solidFill>
                  <a:schemeClr val="tx2">
                    <a:lumMod val="25000"/>
                  </a:schemeClr>
                </a:solidFill>
                <a:effectLst/>
                <a:latin typeface="Aptos" panose="020B0004020202020204" pitchFamily="34" charset="0"/>
                <a:ea typeface="Times New Roman" panose="02020603050405020304" pitchFamily="18" charset="0"/>
                <a:cs typeface="Arial" panose="020B0604020202020204" pitchFamily="34" charset="0"/>
              </a:rPr>
              <a:t>3-Year Bachelor of Commerce (Outside US) </a:t>
            </a:r>
            <a:endParaRPr lang="en-US" sz="1800">
              <a:solidFill>
                <a:schemeClr val="tx2">
                  <a:lumMod val="25000"/>
                </a:schemeClr>
              </a:solidFill>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endParaRPr lang="en-US" sz="1800">
              <a:solidFill>
                <a:schemeClr val="tx2">
                  <a:lumMod val="25000"/>
                </a:schemeClr>
              </a:solidFill>
              <a:effectLst/>
              <a:latin typeface="Times New Roman" panose="02020603050405020304" pitchFamily="18" charset="0"/>
              <a:ea typeface="Times New Roman" panose="02020603050405020304" pitchFamily="18" charset="0"/>
            </a:endParaRPr>
          </a:p>
          <a:p>
            <a:pPr marL="0" marR="0" fontAlgn="base">
              <a:spcBef>
                <a:spcPts val="0"/>
              </a:spcBef>
              <a:spcAft>
                <a:spcPts val="0"/>
              </a:spcAft>
            </a:pPr>
            <a:r>
              <a:rPr lang="en-US" sz="1800">
                <a:solidFill>
                  <a:schemeClr val="tx2">
                    <a:lumMod val="25000"/>
                  </a:schemeClr>
                </a:solidFill>
                <a:effectLst/>
                <a:latin typeface="Aptos" panose="020B0004020202020204" pitchFamily="34" charset="0"/>
                <a:ea typeface="Times New Roman" panose="02020603050405020304" pitchFamily="18" charset="0"/>
                <a:cs typeface="Arial" panose="020B0604020202020204" pitchFamily="34" charset="0"/>
              </a:rPr>
              <a:t>For more details on our 3-year degree policy, please visit our </a:t>
            </a:r>
            <a:r>
              <a:rPr lang="en-US" sz="1800">
                <a:effectLst/>
                <a:latin typeface="Aptos" panose="020B0004020202020204" pitchFamily="34" charset="0"/>
                <a:ea typeface="Times New Roman" panose="02020603050405020304" pitchFamily="18" charset="0"/>
                <a:cs typeface="Arial" panose="020B0604020202020204" pitchFamily="34" charset="0"/>
                <a:hlinkClick r:id="rId3"/>
              </a:rPr>
              <a:t>Admissions FAQ webpage</a:t>
            </a:r>
            <a:r>
              <a:rPr lang="en-US" sz="1800">
                <a:effectLst/>
                <a:latin typeface="Aptos" panose="020B0004020202020204" pitchFamily="34" charset="0"/>
                <a:ea typeface="Times New Roman" panose="02020603050405020304" pitchFamily="18" charset="0"/>
                <a:cs typeface="Arial" panose="020B0604020202020204" pitchFamily="34" charset="0"/>
              </a:rPr>
              <a:t>.</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800"/>
              </a:spcAft>
            </a:pPr>
            <a:endParaRPr lang="en-US" sz="2200">
              <a:solidFill>
                <a:schemeClr val="tx2">
                  <a:lumMod val="25000"/>
                </a:schemeClr>
              </a:solidFill>
            </a:endParaRPr>
          </a:p>
        </p:txBody>
      </p:sp>
      <p:sp>
        <p:nvSpPr>
          <p:cNvPr id="2" name="TextBox 1">
            <a:extLst>
              <a:ext uri="{FF2B5EF4-FFF2-40B4-BE49-F238E27FC236}">
                <a16:creationId xmlns:a16="http://schemas.microsoft.com/office/drawing/2014/main" id="{ADC71C14-8154-FF8D-C2B2-F5D6D61F9292}"/>
              </a:ext>
              <a:ext uri="{C183D7F6-B498-43B3-948B-1728B52AA6E4}">
                <adec:decorative xmlns:adec="http://schemas.microsoft.com/office/drawing/2017/decorative" val="1"/>
              </a:ext>
            </a:extLst>
          </p:cNvPr>
          <p:cNvSpPr txBox="1"/>
          <p:nvPr/>
        </p:nvSpPr>
        <p:spPr>
          <a:xfrm>
            <a:off x="11430000" y="638432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MB</a:t>
            </a:r>
          </a:p>
        </p:txBody>
      </p:sp>
    </p:spTree>
    <p:extLst>
      <p:ext uri="{BB962C8B-B14F-4D97-AF65-F5344CB8AC3E}">
        <p14:creationId xmlns:p14="http://schemas.microsoft.com/office/powerpoint/2010/main" val="3639401623"/>
      </p:ext>
    </p:extLst>
  </p:cSld>
  <p:clrMapOvr>
    <a:masterClrMapping/>
  </p:clrMapOvr>
</p:sld>
</file>

<file path=ppt/theme/theme1.xml><?xml version="1.0" encoding="utf-8"?>
<a:theme xmlns:a="http://schemas.openxmlformats.org/drawingml/2006/main" name="DividendVTI">
  <a:themeElements>
    <a:clrScheme name="Custom 4">
      <a:dk1>
        <a:srgbClr val="000000"/>
      </a:dk1>
      <a:lt1>
        <a:srgbClr val="FFFFFF"/>
      </a:lt1>
      <a:dk2>
        <a:srgbClr val="335B74"/>
      </a:dk2>
      <a:lt2>
        <a:srgbClr val="DFE3E5"/>
      </a:lt2>
      <a:accent1>
        <a:srgbClr val="5271FF"/>
      </a:accent1>
      <a:accent2>
        <a:srgbClr val="2683C6"/>
      </a:accent2>
      <a:accent3>
        <a:srgbClr val="27CED7"/>
      </a:accent3>
      <a:accent4>
        <a:srgbClr val="42BA97"/>
      </a:accent4>
      <a:accent5>
        <a:srgbClr val="3E8853"/>
      </a:accent5>
      <a:accent6>
        <a:srgbClr val="62A39F"/>
      </a:accent6>
      <a:hlink>
        <a:srgbClr val="C00000"/>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F606485807D640BC14F82CDEED6CE1" ma:contentTypeVersion="15" ma:contentTypeDescription="Create a new document." ma:contentTypeScope="" ma:versionID="7aa8e74ff4c08c10ee753ac72a5bd597">
  <xsd:schema xmlns:xsd="http://www.w3.org/2001/XMLSchema" xmlns:xs="http://www.w3.org/2001/XMLSchema" xmlns:p="http://schemas.microsoft.com/office/2006/metadata/properties" xmlns:ns2="e74abc0a-d13d-4b48-9005-704665286c88" xmlns:ns3="2e5ee387-74eb-4dab-83f5-d9e199ce0622" targetNamespace="http://schemas.microsoft.com/office/2006/metadata/properties" ma:root="true" ma:fieldsID="85f937e842c6a84741c13d3774f4ddc7" ns2:_="" ns3:_="">
    <xsd:import namespace="e74abc0a-d13d-4b48-9005-704665286c88"/>
    <xsd:import namespace="2e5ee387-74eb-4dab-83f5-d9e199ce06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4abc0a-d13d-4b48-9005-704665286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5ee387-74eb-4dab-83f5-d9e199ce06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907d9e1-da9c-4eff-bf62-af844bbd76c2}" ma:internalName="TaxCatchAll" ma:showField="CatchAllData" ma:web="2e5ee387-74eb-4dab-83f5-d9e199ce062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BB39B4-16C4-49AD-A761-F151D4B8BE43}">
  <ds:schemaRefs>
    <ds:schemaRef ds:uri="http://schemas.microsoft.com/sharepoint/v3/contenttype/forms"/>
  </ds:schemaRefs>
</ds:datastoreItem>
</file>

<file path=customXml/itemProps2.xml><?xml version="1.0" encoding="utf-8"?>
<ds:datastoreItem xmlns:ds="http://schemas.openxmlformats.org/officeDocument/2006/customXml" ds:itemID="{22012B92-C535-457E-A971-B2E9CAA97C99}">
  <ds:schemaRefs>
    <ds:schemaRef ds:uri="2e5ee387-74eb-4dab-83f5-d9e199ce0622"/>
    <ds:schemaRef ds:uri="e74abc0a-d13d-4b48-9005-704665286c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4456</Words>
  <Application>Microsoft Office PowerPoint</Application>
  <PresentationFormat>Widescreen</PresentationFormat>
  <Paragraphs>597</Paragraphs>
  <Slides>58</Slides>
  <Notes>56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 Black</vt:lpstr>
      <vt:lpstr>Symbol</vt:lpstr>
      <vt:lpstr>Courier New</vt:lpstr>
      <vt:lpstr>Arial</vt:lpstr>
      <vt:lpstr>Century Gothic</vt:lpstr>
      <vt:lpstr>Calibri</vt:lpstr>
      <vt:lpstr>Aptos</vt:lpstr>
      <vt:lpstr>Arial,Sans-Serif</vt:lpstr>
      <vt:lpstr>Noto Sans Symbols</vt:lpstr>
      <vt:lpstr>Times New Roman</vt:lpstr>
      <vt:lpstr>DividendVTI</vt:lpstr>
      <vt:lpstr> THE GRADUATE SCHOOL PRESENTS Timely Topics   Application Processing in Slate and  Admissions Cycle Kickoff </vt:lpstr>
      <vt:lpstr>Meet the Team:</vt:lpstr>
      <vt:lpstr>REMINDERS</vt:lpstr>
      <vt:lpstr>AGENDA</vt:lpstr>
      <vt:lpstr>The Graduate School’s Mission Statement</vt:lpstr>
      <vt:lpstr>*New* Faculty Mentorship Training</vt:lpstr>
      <vt:lpstr>*New* Faculty Mentorship Training </vt:lpstr>
      <vt:lpstr>*New* 3-Year Degrees</vt:lpstr>
      <vt:lpstr>3-Year Bachelor Degrees</vt:lpstr>
      <vt:lpstr>Life Cycle of an Application</vt:lpstr>
      <vt:lpstr>Life Cycle of an Application </vt:lpstr>
      <vt:lpstr>Step 1: Submission &amp; Payment</vt:lpstr>
      <vt:lpstr>Step 2: Initial Review </vt:lpstr>
      <vt:lpstr>Step 3: Program Review - Admin Review</vt:lpstr>
      <vt:lpstr>Step 4: Program Review - Reader/Faculty Reviewers </vt:lpstr>
      <vt:lpstr>Step 5: Program Decision</vt:lpstr>
      <vt:lpstr>Step 6: The Graduate School/Official Decision</vt:lpstr>
      <vt:lpstr> "Step 6.5": GPA Justification </vt:lpstr>
      <vt:lpstr>Step 7: Official Decisions</vt:lpstr>
      <vt:lpstr>Step 8: Final Decisions</vt:lpstr>
      <vt:lpstr>The Reader Bins</vt:lpstr>
      <vt:lpstr>Bins in The Reader</vt:lpstr>
      <vt:lpstr>How to Use The Reader Bins</vt:lpstr>
      <vt:lpstr>Bin Descriptions</vt:lpstr>
      <vt:lpstr>Graduate vs. Program Requirements</vt:lpstr>
      <vt:lpstr>Application Requirements</vt:lpstr>
      <vt:lpstr> GMAT/GRE Test Score Options</vt:lpstr>
      <vt:lpstr>Initial Grad Audit Bin</vt:lpstr>
      <vt:lpstr>Initial Grad Audit</vt:lpstr>
      <vt:lpstr>Audit for Transcripts</vt:lpstr>
      <vt:lpstr>Audit for Degree Equivalency</vt:lpstr>
      <vt:lpstr>Audit for Test of English Proficiency</vt:lpstr>
      <vt:lpstr>Processing Test Scores</vt:lpstr>
      <vt:lpstr>How an Applicant Submits Scores Electronically</vt:lpstr>
      <vt:lpstr>GPA Review</vt:lpstr>
      <vt:lpstr>Program Audit Bin</vt:lpstr>
      <vt:lpstr>Program Audit Bin </vt:lpstr>
      <vt:lpstr>Program Audit Bin (continued)</vt:lpstr>
      <vt:lpstr>Updating Materials</vt:lpstr>
      <vt:lpstr>Deferral Status</vt:lpstr>
      <vt:lpstr>Deferral Request Process</vt:lpstr>
      <vt:lpstr>Deferral Request Process </vt:lpstr>
      <vt:lpstr>Program Contact Information Updates &amp; Best Review Practices </vt:lpstr>
      <vt:lpstr>Program Contact Information</vt:lpstr>
      <vt:lpstr>Best Practices: Rolling Admission vs Deadline</vt:lpstr>
      <vt:lpstr>Applicant Experience</vt:lpstr>
      <vt:lpstr>After Application Submission (Applicant POV)</vt:lpstr>
      <vt:lpstr>Application Status Portal</vt:lpstr>
      <vt:lpstr>Email Practices &amp; Preferred Names</vt:lpstr>
      <vt:lpstr>Weekly Reader Bin Status Email</vt:lpstr>
      <vt:lpstr>Sending Emails to Applicants in Slate</vt:lpstr>
      <vt:lpstr>Preferred Names</vt:lpstr>
      <vt:lpstr>Graduate Students and Export Control</vt:lpstr>
      <vt:lpstr>Graduate Students and Export Control </vt:lpstr>
      <vt:lpstr>Questions? Comments? Wishlist?</vt:lpstr>
      <vt:lpstr>RESOURCES</vt:lpstr>
      <vt:lpstr>Timely Topics</vt:lpstr>
      <vt:lpstr>Timely Topics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GRADUATE SCHOOL PRESENTS Timely Topics Application Processing in Slate and Admissions Cycle Kickoff</dc:title>
  <dc:creator>Buckley, Meg</dc:creator>
  <cp:lastModifiedBy>Petsa, Megan</cp:lastModifiedBy>
  <cp:revision>3</cp:revision>
  <dcterms:modified xsi:type="dcterms:W3CDTF">2024-10-02T19:24:02Z</dcterms:modified>
</cp:coreProperties>
</file>