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99" r:id="rId3"/>
    <p:sldId id="318" r:id="rId4"/>
    <p:sldId id="321" r:id="rId5"/>
    <p:sldId id="282" r:id="rId6"/>
    <p:sldId id="307" r:id="rId7"/>
    <p:sldId id="313" r:id="rId8"/>
    <p:sldId id="317" r:id="rId9"/>
    <p:sldId id="308" r:id="rId10"/>
    <p:sldId id="312" r:id="rId11"/>
    <p:sldId id="310" r:id="rId12"/>
    <p:sldId id="311" r:id="rId13"/>
    <p:sldId id="284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DD757-1187-4526-8CD0-EE5F4286687B}" v="1" dt="2024-10-31T19:05:20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50"/>
    <p:restoredTop sz="96327"/>
  </p:normalViewPr>
  <p:slideViewPr>
    <p:cSldViewPr snapToGrid="0">
      <p:cViewPr varScale="1">
        <p:scale>
          <a:sx n="111" d="100"/>
          <a:sy n="11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coran, Jack" userId="8fddde24-85a5-404e-aa47-266979a73deb" providerId="ADAL" clId="{F56DD757-1187-4526-8CD0-EE5F4286687B}"/>
    <pc:docChg chg="modSld">
      <pc:chgData name="Corcoran, Jack" userId="8fddde24-85a5-404e-aa47-266979a73deb" providerId="ADAL" clId="{F56DD757-1187-4526-8CD0-EE5F4286687B}" dt="2024-10-31T19:07:42.453" v="14" actId="962"/>
      <pc:docMkLst>
        <pc:docMk/>
      </pc:docMkLst>
      <pc:sldChg chg="modSp mod">
        <pc:chgData name="Corcoran, Jack" userId="8fddde24-85a5-404e-aa47-266979a73deb" providerId="ADAL" clId="{F56DD757-1187-4526-8CD0-EE5F4286687B}" dt="2024-10-31T19:05:01.026" v="0" actId="962"/>
        <pc:sldMkLst>
          <pc:docMk/>
          <pc:sldMk cId="2761252720" sldId="256"/>
        </pc:sldMkLst>
        <pc:picChg chg="mod">
          <ac:chgData name="Corcoran, Jack" userId="8fddde24-85a5-404e-aa47-266979a73deb" providerId="ADAL" clId="{F56DD757-1187-4526-8CD0-EE5F4286687B}" dt="2024-10-31T19:05:01.026" v="0" actId="962"/>
          <ac:picMkLst>
            <pc:docMk/>
            <pc:sldMk cId="2761252720" sldId="256"/>
            <ac:picMk id="5" creationId="{D3565B95-2C5E-4DC1-93B4-E0A78E6E8CA7}"/>
          </ac:picMkLst>
        </pc:picChg>
      </pc:sldChg>
      <pc:sldChg chg="modSp mod">
        <pc:chgData name="Corcoran, Jack" userId="8fddde24-85a5-404e-aa47-266979a73deb" providerId="ADAL" clId="{F56DD757-1187-4526-8CD0-EE5F4286687B}" dt="2024-10-31T19:05:20.242" v="6" actId="962"/>
        <pc:sldMkLst>
          <pc:docMk/>
          <pc:sldMk cId="1762584918" sldId="299"/>
        </pc:sldMkLst>
        <pc:picChg chg="mod">
          <ac:chgData name="Corcoran, Jack" userId="8fddde24-85a5-404e-aa47-266979a73deb" providerId="ADAL" clId="{F56DD757-1187-4526-8CD0-EE5F4286687B}" dt="2024-10-31T19:05:14.894" v="3" actId="962"/>
          <ac:picMkLst>
            <pc:docMk/>
            <pc:sldMk cId="1762584918" sldId="299"/>
            <ac:picMk id="3" creationId="{2E4B5393-BBC0-48BA-091F-B92A42732239}"/>
          </ac:picMkLst>
        </pc:picChg>
        <pc:picChg chg="mod">
          <ac:chgData name="Corcoran, Jack" userId="8fddde24-85a5-404e-aa47-266979a73deb" providerId="ADAL" clId="{F56DD757-1187-4526-8CD0-EE5F4286687B}" dt="2024-10-31T19:05:15.509" v="4" actId="962"/>
          <ac:picMkLst>
            <pc:docMk/>
            <pc:sldMk cId="1762584918" sldId="299"/>
            <ac:picMk id="4" creationId="{7E501444-D73C-ACA5-E349-C452C98E7255}"/>
          </ac:picMkLst>
        </pc:picChg>
        <pc:picChg chg="mod">
          <ac:chgData name="Corcoran, Jack" userId="8fddde24-85a5-404e-aa47-266979a73deb" providerId="ADAL" clId="{F56DD757-1187-4526-8CD0-EE5F4286687B}" dt="2024-10-31T19:05:18.445" v="5" actId="962"/>
          <ac:picMkLst>
            <pc:docMk/>
            <pc:sldMk cId="1762584918" sldId="299"/>
            <ac:picMk id="6" creationId="{0731A80F-E6CC-CC03-EC62-FCF419472528}"/>
          </ac:picMkLst>
        </pc:picChg>
        <pc:picChg chg="mod">
          <ac:chgData name="Corcoran, Jack" userId="8fddde24-85a5-404e-aa47-266979a73deb" providerId="ADAL" clId="{F56DD757-1187-4526-8CD0-EE5F4286687B}" dt="2024-10-31T19:05:13.821" v="1" actId="962"/>
          <ac:picMkLst>
            <pc:docMk/>
            <pc:sldMk cId="1762584918" sldId="299"/>
            <ac:picMk id="241" creationId="{00000000-0000-0000-0000-000000000000}"/>
          </ac:picMkLst>
        </pc:picChg>
        <pc:picChg chg="mod">
          <ac:chgData name="Corcoran, Jack" userId="8fddde24-85a5-404e-aa47-266979a73deb" providerId="ADAL" clId="{F56DD757-1187-4526-8CD0-EE5F4286687B}" dt="2024-10-31T19:05:14.397" v="2" actId="962"/>
          <ac:picMkLst>
            <pc:docMk/>
            <pc:sldMk cId="1762584918" sldId="299"/>
            <ac:picMk id="242" creationId="{00000000-0000-0000-0000-000000000000}"/>
          </ac:picMkLst>
        </pc:picChg>
        <pc:picChg chg="mod">
          <ac:chgData name="Corcoran, Jack" userId="8fddde24-85a5-404e-aa47-266979a73deb" providerId="ADAL" clId="{F56DD757-1187-4526-8CD0-EE5F4286687B}" dt="2024-10-31T19:05:20.242" v="6" actId="962"/>
          <ac:picMkLst>
            <pc:docMk/>
            <pc:sldMk cId="1762584918" sldId="299"/>
            <ac:picMk id="1028" creationId="{80E7EE6C-22A5-83E0-4365-F075812A1539}"/>
          </ac:picMkLst>
        </pc:picChg>
      </pc:sldChg>
      <pc:sldChg chg="modSp mod">
        <pc:chgData name="Corcoran, Jack" userId="8fddde24-85a5-404e-aa47-266979a73deb" providerId="ADAL" clId="{F56DD757-1187-4526-8CD0-EE5F4286687B}" dt="2024-10-31T19:07:42.453" v="14" actId="962"/>
        <pc:sldMkLst>
          <pc:docMk/>
          <pc:sldMk cId="3856560204" sldId="308"/>
        </pc:sldMkLst>
        <pc:picChg chg="mod">
          <ac:chgData name="Corcoran, Jack" userId="8fddde24-85a5-404e-aa47-266979a73deb" providerId="ADAL" clId="{F56DD757-1187-4526-8CD0-EE5F4286687B}" dt="2024-10-31T19:07:42.453" v="14" actId="962"/>
          <ac:picMkLst>
            <pc:docMk/>
            <pc:sldMk cId="3856560204" sldId="308"/>
            <ac:picMk id="331" creationId="{00000000-0000-0000-0000-000000000000}"/>
          </ac:picMkLst>
        </pc:picChg>
      </pc:sldChg>
      <pc:sldChg chg="modSp mod">
        <pc:chgData name="Corcoran, Jack" userId="8fddde24-85a5-404e-aa47-266979a73deb" providerId="ADAL" clId="{F56DD757-1187-4526-8CD0-EE5F4286687B}" dt="2024-10-31T19:06:40.373" v="12" actId="962"/>
        <pc:sldMkLst>
          <pc:docMk/>
          <pc:sldMk cId="2200115497" sldId="312"/>
        </pc:sldMkLst>
        <pc:picChg chg="mod">
          <ac:chgData name="Corcoran, Jack" userId="8fddde24-85a5-404e-aa47-266979a73deb" providerId="ADAL" clId="{F56DD757-1187-4526-8CD0-EE5F4286687B}" dt="2024-10-31T19:06:40.373" v="12" actId="962"/>
          <ac:picMkLst>
            <pc:docMk/>
            <pc:sldMk cId="2200115497" sldId="312"/>
            <ac:picMk id="4" creationId="{8F7DB960-99CF-5101-6AC7-5A6D6896A4C2}"/>
          </ac:picMkLst>
        </pc:picChg>
      </pc:sldChg>
      <pc:sldChg chg="modSp mod">
        <pc:chgData name="Corcoran, Jack" userId="8fddde24-85a5-404e-aa47-266979a73deb" providerId="ADAL" clId="{F56DD757-1187-4526-8CD0-EE5F4286687B}" dt="2024-10-31T19:06:03.196" v="10" actId="962"/>
        <pc:sldMkLst>
          <pc:docMk/>
          <pc:sldMk cId="1090256829" sldId="318"/>
        </pc:sldMkLst>
        <pc:picChg chg="mod">
          <ac:chgData name="Corcoran, Jack" userId="8fddde24-85a5-404e-aa47-266979a73deb" providerId="ADAL" clId="{F56DD757-1187-4526-8CD0-EE5F4286687B}" dt="2024-10-31T19:05:59.913" v="8" actId="962"/>
          <ac:picMkLst>
            <pc:docMk/>
            <pc:sldMk cId="1090256829" sldId="318"/>
            <ac:picMk id="4" creationId="{C7466201-5005-091B-0EB9-1FC258CF0102}"/>
          </ac:picMkLst>
        </pc:picChg>
        <pc:picChg chg="mod">
          <ac:chgData name="Corcoran, Jack" userId="8fddde24-85a5-404e-aa47-266979a73deb" providerId="ADAL" clId="{F56DD757-1187-4526-8CD0-EE5F4286687B}" dt="2024-10-31T19:06:02.013" v="9" actId="962"/>
          <ac:picMkLst>
            <pc:docMk/>
            <pc:sldMk cId="1090256829" sldId="318"/>
            <ac:picMk id="5" creationId="{E8C10A08-E12A-ADBB-2ADE-8D3787D14F0E}"/>
          </ac:picMkLst>
        </pc:picChg>
        <pc:picChg chg="mod">
          <ac:chgData name="Corcoran, Jack" userId="8fddde24-85a5-404e-aa47-266979a73deb" providerId="ADAL" clId="{F56DD757-1187-4526-8CD0-EE5F4286687B}" dt="2024-10-31T19:06:03.196" v="10" actId="962"/>
          <ac:picMkLst>
            <pc:docMk/>
            <pc:sldMk cId="1090256829" sldId="318"/>
            <ac:picMk id="6" creationId="{301C2262-E0EB-05D1-8D24-2BED87806D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19517-9D5F-DF44-96C5-951E5E315E4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1904A-6D5D-3549-9721-44BA1003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8f9988a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58f9988a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67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b350dedda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b350dedda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b350dedda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b350dedda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91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b350dedda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b350dedda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5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2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528AA"/>
              </a:buClr>
              <a:buSzPts val="2800"/>
              <a:buNone/>
              <a:defRPr b="1">
                <a:solidFill>
                  <a:srgbClr val="0528A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528AA"/>
              </a:buClr>
              <a:buSzPts val="2800"/>
              <a:buNone/>
              <a:defRPr b="1">
                <a:solidFill>
                  <a:srgbClr val="0528A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528AA"/>
              </a:buClr>
              <a:buSzPts val="2800"/>
              <a:buNone/>
              <a:defRPr b="1">
                <a:solidFill>
                  <a:srgbClr val="0528A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528AA"/>
              </a:buClr>
              <a:buSzPts val="2800"/>
              <a:buNone/>
              <a:defRPr b="1">
                <a:solidFill>
                  <a:srgbClr val="0528A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528AA"/>
              </a:buClr>
              <a:buSzPts val="2800"/>
              <a:buNone/>
              <a:defRPr b="1">
                <a:solidFill>
                  <a:srgbClr val="0528A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528AA"/>
              </a:buClr>
              <a:buSzPts val="2800"/>
              <a:buNone/>
              <a:defRPr b="1">
                <a:solidFill>
                  <a:srgbClr val="0528A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528AA"/>
              </a:buClr>
              <a:buSzPts val="2800"/>
              <a:buNone/>
              <a:defRPr b="1">
                <a:solidFill>
                  <a:srgbClr val="0528A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528AA"/>
              </a:buClr>
              <a:buSzPts val="2800"/>
              <a:buNone/>
              <a:defRPr b="1">
                <a:solidFill>
                  <a:srgbClr val="0528AA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775" y="6473450"/>
            <a:ext cx="9237826" cy="38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73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3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6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0A26-B7C1-F948-AB54-087CE8400B9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7B4CB-4BAA-1D4A-99A4-D6D65947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CIRTL@uconn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D62C-4437-FF4C-9212-73DF071DB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402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Time Management:</a:t>
            </a:r>
            <a:br>
              <a:rPr lang="en-US" dirty="0"/>
            </a:br>
            <a:r>
              <a:rPr lang="en-US" sz="4000" dirty="0"/>
              <a:t>Getting the most out of a limited resource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69EB36B-58B7-35DC-5DA0-C15CD21C11B3}"/>
              </a:ext>
            </a:extLst>
          </p:cNvPr>
          <p:cNvSpPr txBox="1">
            <a:spLocks/>
          </p:cNvSpPr>
          <p:nvPr/>
        </p:nvSpPr>
        <p:spPr>
          <a:xfrm>
            <a:off x="609600" y="3321556"/>
            <a:ext cx="78486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Oct 30, 2024</a:t>
            </a:r>
          </a:p>
          <a:p>
            <a:r>
              <a:rPr lang="en-US" dirty="0"/>
              <a:t>Rachel Prunier, PhD.</a:t>
            </a:r>
          </a:p>
          <a:p>
            <a:r>
              <a:rPr lang="en-US" dirty="0"/>
              <a:t>Director of Teaching and Learning in the Life and Physical Sciences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65B95-2C5E-4DC1-93B4-E0A78E6E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74" y="5470422"/>
            <a:ext cx="4822651" cy="11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5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01A8-1D84-1694-CD77-A0C3D7D6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21" y="96468"/>
            <a:ext cx="7886700" cy="1325563"/>
          </a:xfrm>
        </p:spPr>
        <p:txBody>
          <a:bodyPr/>
          <a:lstStyle/>
          <a:p>
            <a:r>
              <a:rPr lang="en-US" sz="4400" dirty="0"/>
              <a:t>Be organized and have a plan.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93EA3-1A7B-77AA-1739-56A9BA7A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21" y="1422031"/>
            <a:ext cx="5086350" cy="4869911"/>
          </a:xfrm>
        </p:spPr>
        <p:txBody>
          <a:bodyPr>
            <a:normAutofit fontScale="92500"/>
          </a:bodyPr>
          <a:lstStyle/>
          <a:p>
            <a:r>
              <a:rPr lang="en-US" dirty="0"/>
              <a:t>Organize - 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>
                <a:solidFill>
                  <a:srgbClr val="000000"/>
                </a:solidFill>
              </a:rPr>
              <a:t>To-do lists</a:t>
            </a:r>
            <a:endParaRPr lang="en-US" sz="28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>
                <a:solidFill>
                  <a:srgbClr val="000000"/>
                </a:solidFill>
              </a:rPr>
              <a:t>Calendar</a:t>
            </a:r>
            <a:r>
              <a:rPr lang="en-US" sz="2800" dirty="0"/>
              <a:t> alerts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/>
              <a:t>P</a:t>
            </a:r>
            <a:r>
              <a:rPr lang="en-US" sz="2800" dirty="0">
                <a:solidFill>
                  <a:srgbClr val="000000"/>
                </a:solidFill>
              </a:rPr>
              <a:t>rior</a:t>
            </a:r>
            <a:r>
              <a:rPr lang="en-US" sz="2800" dirty="0"/>
              <a:t>itizing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AutoNum type="alphaLcPeriod"/>
            </a:pPr>
            <a:r>
              <a:rPr lang="en-US" sz="2800" dirty="0"/>
              <a:t>Blocking out time </a:t>
            </a:r>
          </a:p>
          <a:p>
            <a:pPr marL="533400" lvl="1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en-US" sz="2800" dirty="0"/>
          </a:p>
          <a:p>
            <a:r>
              <a:rPr lang="en-US" dirty="0"/>
              <a:t>Plan out your day based on when you are your best you! (e.g. if you’re most productive in the mornings, do the hardest things then!)</a:t>
            </a:r>
          </a:p>
          <a:p>
            <a:r>
              <a:rPr lang="en-US" dirty="0"/>
              <a:t>How do YOU organize your time?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endParaRPr lang="en-US" sz="2400" dirty="0"/>
          </a:p>
        </p:txBody>
      </p:sp>
      <p:pic>
        <p:nvPicPr>
          <p:cNvPr id="4" name="Picture 3" descr="A screenshot of an example chart organizing classes to create a plan.">
            <a:extLst>
              <a:ext uri="{FF2B5EF4-FFF2-40B4-BE49-F238E27FC236}">
                <a16:creationId xmlns:a16="http://schemas.microsoft.com/office/drawing/2014/main" id="{8F7DB960-99CF-5101-6AC7-5A6D6896A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22031"/>
            <a:ext cx="3581400" cy="48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BC9D-552B-467C-C17B-AA4D4FD9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Avoid procrastination.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DFF0-C206-31F3-F337-C5B49DE9D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procrastinate?</a:t>
            </a:r>
          </a:p>
          <a:p>
            <a:r>
              <a:rPr lang="en-US" dirty="0"/>
              <a:t>Techniques for preventing procrastination?</a:t>
            </a:r>
          </a:p>
        </p:txBody>
      </p:sp>
    </p:spTree>
    <p:extLst>
      <p:ext uri="{BB962C8B-B14F-4D97-AF65-F5344CB8AC3E}">
        <p14:creationId xmlns:p14="http://schemas.microsoft.com/office/powerpoint/2010/main" val="42360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02E7-0727-04DC-14F8-6AB58DC3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Institute a support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6E7AC-29BC-B54E-6040-95F8F96A1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chat:</a:t>
            </a:r>
          </a:p>
          <a:p>
            <a:r>
              <a:rPr lang="en-US" dirty="0"/>
              <a:t>How can friends help with time management?</a:t>
            </a:r>
          </a:p>
          <a:p>
            <a:endParaRPr lang="en-US" dirty="0"/>
          </a:p>
          <a:p>
            <a:r>
              <a:rPr lang="en-US" dirty="0"/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1573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>
            <a:spLocks noGrp="1"/>
          </p:cNvSpPr>
          <p:nvPr>
            <p:ph type="title"/>
          </p:nvPr>
        </p:nvSpPr>
        <p:spPr>
          <a:xfrm>
            <a:off x="311700" y="39071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700" dirty="0"/>
              <a:t>Breakout Rooms: </a:t>
            </a:r>
            <a:r>
              <a:rPr lang="en" sz="2700" dirty="0">
                <a:solidFill>
                  <a:srgbClr val="0243AD"/>
                </a:solidFill>
              </a:rPr>
              <a:t>Time management</a:t>
            </a:r>
            <a:endParaRPr sz="3100" dirty="0">
              <a:solidFill>
                <a:srgbClr val="0243AD"/>
              </a:solidFill>
            </a:endParaRPr>
          </a:p>
        </p:txBody>
      </p:sp>
      <p:sp>
        <p:nvSpPr>
          <p:cNvPr id="345" name="Google Shape;345;p48"/>
          <p:cNvSpPr txBox="1">
            <a:spLocks noGrp="1"/>
          </p:cNvSpPr>
          <p:nvPr>
            <p:ph type="body" idx="1"/>
          </p:nvPr>
        </p:nvSpPr>
        <p:spPr>
          <a:xfrm>
            <a:off x="183450" y="1035650"/>
            <a:ext cx="87771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dirty="0">
                <a:solidFill>
                  <a:schemeClr val="dk1"/>
                </a:solidFill>
              </a:rPr>
              <a:t>What are some </a:t>
            </a:r>
            <a:r>
              <a:rPr lang="en" sz="2000" b="1" dirty="0">
                <a:solidFill>
                  <a:schemeClr val="dk1"/>
                </a:solidFill>
              </a:rPr>
              <a:t>challenges</a:t>
            </a:r>
            <a:r>
              <a:rPr lang="en" sz="2000" dirty="0">
                <a:solidFill>
                  <a:schemeClr val="dk1"/>
                </a:solidFill>
              </a:rPr>
              <a:t> and some potential </a:t>
            </a:r>
            <a:r>
              <a:rPr lang="en" sz="2000" b="1" dirty="0">
                <a:solidFill>
                  <a:schemeClr val="dk1"/>
                </a:solidFill>
              </a:rPr>
              <a:t>strategies</a:t>
            </a:r>
            <a:r>
              <a:rPr lang="en" sz="2000" dirty="0">
                <a:solidFill>
                  <a:schemeClr val="dk1"/>
                </a:solidFill>
              </a:rPr>
              <a:t> to help you achieve those 5 principles of time management?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dirty="0">
                <a:solidFill>
                  <a:schemeClr val="dk1"/>
                </a:solidFill>
              </a:rPr>
              <a:t>What are some </a:t>
            </a:r>
            <a:r>
              <a:rPr lang="en" sz="2000" b="1" dirty="0">
                <a:solidFill>
                  <a:schemeClr val="dk1"/>
                </a:solidFill>
              </a:rPr>
              <a:t>concrete actions</a:t>
            </a:r>
            <a:r>
              <a:rPr lang="en" sz="2000" dirty="0">
                <a:solidFill>
                  <a:schemeClr val="dk1"/>
                </a:solidFill>
              </a:rPr>
              <a:t> you can take now to help you manage your time in the future?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b="1" dirty="0">
                <a:solidFill>
                  <a:schemeClr val="dk1"/>
                </a:solidFill>
              </a:rPr>
              <a:t>Why </a:t>
            </a:r>
            <a:r>
              <a:rPr lang="en" sz="2000" dirty="0">
                <a:solidFill>
                  <a:schemeClr val="dk1"/>
                </a:solidFill>
              </a:rPr>
              <a:t>are you procrastinating? Is it tied to </a:t>
            </a:r>
            <a:r>
              <a:rPr lang="en" sz="2000" b="1" dirty="0">
                <a:solidFill>
                  <a:schemeClr val="dk1"/>
                </a:solidFill>
              </a:rPr>
              <a:t>negative emotions/feelings</a:t>
            </a:r>
            <a:r>
              <a:rPr lang="en" sz="2000" dirty="0">
                <a:solidFill>
                  <a:schemeClr val="dk1"/>
                </a:solidFill>
              </a:rPr>
              <a:t>?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dirty="0">
                <a:solidFill>
                  <a:schemeClr val="dk1"/>
                </a:solidFill>
              </a:rPr>
              <a:t>What are some things that are </a:t>
            </a:r>
            <a:r>
              <a:rPr lang="en" sz="2000" b="1" dirty="0">
                <a:solidFill>
                  <a:schemeClr val="dk1"/>
                </a:solidFill>
              </a:rPr>
              <a:t>out of your control</a:t>
            </a:r>
            <a:r>
              <a:rPr lang="en" sz="2000" dirty="0">
                <a:solidFill>
                  <a:schemeClr val="dk1"/>
                </a:solidFill>
              </a:rPr>
              <a:t>? What challenges with delegating and managing others are affecting your productivity (e.g. perception of urgency/power dynamics)?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dirty="0">
                <a:solidFill>
                  <a:schemeClr val="dk1"/>
                </a:solidFill>
              </a:rPr>
              <a:t>What are you doing to </a:t>
            </a:r>
            <a:r>
              <a:rPr lang="en" sz="2000" b="1" dirty="0">
                <a:solidFill>
                  <a:schemeClr val="dk1"/>
                </a:solidFill>
              </a:rPr>
              <a:t>make time for yourself</a:t>
            </a:r>
            <a:r>
              <a:rPr lang="en" sz="2000" dirty="0">
                <a:solidFill>
                  <a:schemeClr val="dk1"/>
                </a:solidFill>
              </a:rPr>
              <a:t> and the things you want to do for you?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Rachel Prunier    </a:t>
            </a:r>
            <a:r>
              <a:rPr lang="en" sz="3600" dirty="0"/>
              <a:t>(RAY-</a:t>
            </a:r>
            <a:r>
              <a:rPr lang="en" sz="3600" dirty="0" err="1"/>
              <a:t>chul</a:t>
            </a:r>
            <a:r>
              <a:rPr lang="en" sz="3600" dirty="0"/>
              <a:t> prune-YAY)</a:t>
            </a:r>
            <a:endParaRPr sz="3600" dirty="0"/>
          </a:p>
        </p:txBody>
      </p:sp>
      <p:pic>
        <p:nvPicPr>
          <p:cNvPr id="241" name="Google Shape;241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584" b="9434"/>
          <a:stretch/>
        </p:blipFill>
        <p:spPr>
          <a:xfrm rot="-5400000">
            <a:off x="-276182" y="2201905"/>
            <a:ext cx="3018725" cy="215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1088" y="1751184"/>
            <a:ext cx="2264045" cy="301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9765F-65E4-C33B-11B0-862693FB863C}"/>
              </a:ext>
            </a:extLst>
          </p:cNvPr>
          <p:cNvSpPr txBox="1"/>
          <p:nvPr/>
        </p:nvSpPr>
        <p:spPr>
          <a:xfrm>
            <a:off x="3904179" y="105206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she/her</a:t>
            </a:r>
          </a:p>
        </p:txBody>
      </p:sp>
      <p:pic>
        <p:nvPicPr>
          <p:cNvPr id="3" name="Google Shape;188;p30">
            <a:extLst>
              <a:ext uri="{FF2B5EF4-FFF2-40B4-BE49-F238E27FC236}">
                <a16:creationId xmlns:a16="http://schemas.microsoft.com/office/drawing/2014/main" id="{2E4B5393-BBC0-48BA-091F-B92A42732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0306" r="20543"/>
          <a:stretch/>
        </p:blipFill>
        <p:spPr>
          <a:xfrm>
            <a:off x="4934805" y="1784209"/>
            <a:ext cx="2264045" cy="299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91;p30">
            <a:extLst>
              <a:ext uri="{FF2B5EF4-FFF2-40B4-BE49-F238E27FC236}">
                <a16:creationId xmlns:a16="http://schemas.microsoft.com/office/drawing/2014/main" id="{7E501444-D73C-ACA5-E349-C452C98E7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8522" y="2181189"/>
            <a:ext cx="1520171" cy="219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31A80F-E6CC-CC03-EC62-FCF41947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9"/>
          <a:stretch/>
        </p:blipFill>
        <p:spPr>
          <a:xfrm>
            <a:off x="550828" y="5589827"/>
            <a:ext cx="1549400" cy="369332"/>
          </a:xfrm>
          <a:prstGeom prst="rect">
            <a:avLst/>
          </a:prstGeom>
        </p:spPr>
      </p:pic>
      <p:pic>
        <p:nvPicPr>
          <p:cNvPr id="1026" name="Picture 2" descr="Michigan State Spartans - Wikipedia">
            <a:extLst>
              <a:ext uri="{FF2B5EF4-FFF2-40B4-BE49-F238E27FC236}">
                <a16:creationId xmlns:a16="http://schemas.microsoft.com/office/drawing/2014/main" id="{D2081B59-399D-3B4F-C414-75414077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5099695"/>
            <a:ext cx="1170396" cy="13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E7EE6C-22A5-83E0-4365-F075812A1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81" y="5054217"/>
            <a:ext cx="1953891" cy="1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nd Guidelines | Identity | Logos and Marks">
            <a:extLst>
              <a:ext uri="{FF2B5EF4-FFF2-40B4-BE49-F238E27FC236}">
                <a16:creationId xmlns:a16="http://schemas.microsoft.com/office/drawing/2014/main" id="{A3CFCEBB-2540-C5F5-472D-E84A965D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50" y="4789503"/>
            <a:ext cx="1953891" cy="13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5E6F-DE8F-13D4-80C3-F664DE28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 at UConn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70CD-03B8-A94A-0C8B-7245EFAD3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5574187" cy="48108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CETL (Center for Excellence in Teaching and Learning)</a:t>
            </a:r>
          </a:p>
          <a:p>
            <a:r>
              <a:rPr lang="en-US" dirty="0"/>
              <a:t>Programming for grads and post-docs</a:t>
            </a:r>
          </a:p>
          <a:p>
            <a:pPr lvl="1"/>
            <a:r>
              <a:rPr lang="en-US" dirty="0"/>
              <a:t>Skills to help you now</a:t>
            </a:r>
          </a:p>
          <a:p>
            <a:pPr lvl="1"/>
            <a:r>
              <a:rPr lang="en-US" dirty="0"/>
              <a:t>Skills to prepare you for your future career</a:t>
            </a:r>
          </a:p>
          <a:p>
            <a:r>
              <a:rPr lang="en-US" dirty="0"/>
              <a:t>GRAD 6000 – how to teach for TAs</a:t>
            </a:r>
          </a:p>
          <a:p>
            <a:r>
              <a:rPr lang="en-US" dirty="0"/>
              <a:t>Run CIRTL program @UConn</a:t>
            </a:r>
          </a:p>
          <a:p>
            <a:pPr lvl="1"/>
            <a:endParaRPr lang="en-US" dirty="0"/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CIRTL@uconn.edu</a:t>
            </a:r>
            <a:r>
              <a:rPr lang="en-US" dirty="0"/>
              <a:t> to get added to announcement list</a:t>
            </a:r>
          </a:p>
          <a:p>
            <a:endParaRPr lang="en-US" dirty="0"/>
          </a:p>
        </p:txBody>
      </p:sp>
      <p:pic>
        <p:nvPicPr>
          <p:cNvPr id="4" name="Picture 3" descr="A white cup with brown liquid and black text saying &quot;TEAching Tuesdays, open office hours for TAs, free tea/cofee 1-2 @ the Beanery&quot;">
            <a:extLst>
              <a:ext uri="{FF2B5EF4-FFF2-40B4-BE49-F238E27FC236}">
                <a16:creationId xmlns:a16="http://schemas.microsoft.com/office/drawing/2014/main" id="{C7466201-5005-091B-0EB9-1FC258CF0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350" y="1870769"/>
            <a:ext cx="2756650" cy="3005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C10A08-E12A-ADBB-2ADE-8D3787D1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14" y="5199150"/>
            <a:ext cx="3575685" cy="595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1C2262-E0EB-05D1-8D24-2BED87806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57" y="788076"/>
            <a:ext cx="1549400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B2B6-798A-30FA-7933-994123CC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EEA7C-4DA1-3AF5-F404-714647B91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information on time management</a:t>
            </a:r>
          </a:p>
          <a:p>
            <a:r>
              <a:rPr lang="en-US" dirty="0"/>
              <a:t>Give you the opportunity to reflect on YOUR approach and if/how it isn’t working for you</a:t>
            </a:r>
          </a:p>
          <a:p>
            <a:r>
              <a:rPr lang="en-US" dirty="0"/>
              <a:t>There is no ONE right answer</a:t>
            </a:r>
          </a:p>
          <a:p>
            <a:r>
              <a:rPr lang="en-US" dirty="0"/>
              <a:t>Need a system that works for you</a:t>
            </a:r>
          </a:p>
        </p:txBody>
      </p:sp>
    </p:spTree>
    <p:extLst>
      <p:ext uri="{BB962C8B-B14F-4D97-AF65-F5344CB8AC3E}">
        <p14:creationId xmlns:p14="http://schemas.microsoft.com/office/powerpoint/2010/main" val="17626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 txBox="1">
            <a:spLocks noGrp="1"/>
          </p:cNvSpPr>
          <p:nvPr>
            <p:ph type="title"/>
          </p:nvPr>
        </p:nvSpPr>
        <p:spPr>
          <a:xfrm>
            <a:off x="311700" y="1930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5 principles of time management: </a:t>
            </a:r>
          </a:p>
        </p:txBody>
      </p:sp>
      <p:sp>
        <p:nvSpPr>
          <p:cNvPr id="329" name="Google Shape;329;p46"/>
          <p:cNvSpPr txBox="1">
            <a:spLocks noGrp="1"/>
          </p:cNvSpPr>
          <p:nvPr>
            <p:ph type="body" idx="1"/>
          </p:nvPr>
        </p:nvSpPr>
        <p:spPr>
          <a:xfrm>
            <a:off x="191700" y="1151400"/>
            <a:ext cx="8952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" sz="3600" dirty="0"/>
              <a:t>Establish healthy boundaries.</a:t>
            </a:r>
            <a:endParaRPr sz="36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3600" dirty="0"/>
              <a:t>Prioritize and set reasonable goals &amp; deadlines.</a:t>
            </a:r>
            <a:endParaRPr sz="3600" dirty="0"/>
          </a:p>
          <a:p>
            <a:pPr indent="-349250">
              <a:buSzPts val="1900"/>
            </a:pPr>
            <a:r>
              <a:rPr lang="en-US" sz="3600" dirty="0"/>
              <a:t>Be organized and have a plan.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3600" dirty="0"/>
              <a:t>Avoid procrastination.</a:t>
            </a:r>
            <a:endParaRPr sz="36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3600" dirty="0"/>
              <a:t>Institute a support network (for your academic as well as personal wellbeing).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A3DE-EE97-6F47-1DA4-6C23ECF6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0"/>
            <a:ext cx="7886700" cy="1325563"/>
          </a:xfrm>
        </p:spPr>
        <p:txBody>
          <a:bodyPr/>
          <a:lstStyle/>
          <a:p>
            <a:r>
              <a:rPr lang="en-US" sz="4400" dirty="0"/>
              <a:t>Establish healthy boundaries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CDD92-C7F0-EB42-2ADC-6894D017E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93" y="1325563"/>
            <a:ext cx="7886700" cy="479288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Different kinds of boundaries?</a:t>
            </a:r>
          </a:p>
          <a:p>
            <a:pPr lvl="1"/>
            <a:r>
              <a:rPr lang="en-US" sz="3200" dirty="0"/>
              <a:t>Temporal</a:t>
            </a:r>
          </a:p>
          <a:p>
            <a:pPr lvl="2"/>
            <a:r>
              <a:rPr lang="en-US" sz="2800" dirty="0"/>
              <a:t>Working hours</a:t>
            </a:r>
          </a:p>
          <a:p>
            <a:pPr lvl="2"/>
            <a:r>
              <a:rPr lang="en-US" sz="2800" dirty="0"/>
              <a:t>Meetings</a:t>
            </a:r>
          </a:p>
          <a:p>
            <a:pPr lvl="2"/>
            <a:r>
              <a:rPr lang="en-US" sz="2800" dirty="0"/>
              <a:t>Email</a:t>
            </a:r>
          </a:p>
          <a:p>
            <a:pPr lvl="1"/>
            <a:r>
              <a:rPr lang="en-US" sz="3200" dirty="0"/>
              <a:t>Physical</a:t>
            </a:r>
          </a:p>
          <a:p>
            <a:pPr lvl="2"/>
            <a:r>
              <a:rPr lang="en-US" sz="2800" dirty="0"/>
              <a:t>Where working</a:t>
            </a:r>
          </a:p>
          <a:p>
            <a:pPr lvl="1"/>
            <a:r>
              <a:rPr lang="en-US" sz="3200" dirty="0"/>
              <a:t>Interpersonal</a:t>
            </a:r>
          </a:p>
          <a:p>
            <a:pPr lvl="2"/>
            <a:r>
              <a:rPr lang="en-US" sz="2800" dirty="0"/>
              <a:t>You are always going to disappoint someone</a:t>
            </a:r>
          </a:p>
          <a:p>
            <a:pPr lvl="1"/>
            <a:r>
              <a:rPr lang="en-US" sz="3200" dirty="0"/>
              <a:t>Others?</a:t>
            </a:r>
          </a:p>
          <a:p>
            <a:r>
              <a:rPr lang="en-US" sz="3600" dirty="0"/>
              <a:t>Communicating Boundaries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8B76A-F3E9-90D0-A1B0-C59D907E1C53}"/>
              </a:ext>
            </a:extLst>
          </p:cNvPr>
          <p:cNvSpPr txBox="1"/>
          <p:nvPr/>
        </p:nvSpPr>
        <p:spPr>
          <a:xfrm>
            <a:off x="4842694" y="6488668"/>
            <a:ext cx="435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 to Mika Schroeder at </a:t>
            </a:r>
            <a:r>
              <a:rPr lang="en-US" dirty="0" err="1"/>
              <a:t>PhDwomanScot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399E-99D4-D7CB-E126-66522BEA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might setting boundaries be hard?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41E5D-49D5-3DDC-EFE4-9481D70EC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Entrenched systems that exploit us</a:t>
            </a:r>
          </a:p>
          <a:p>
            <a:pPr lvl="1"/>
            <a:r>
              <a:rPr lang="en-US" dirty="0"/>
              <a:t>Academic</a:t>
            </a:r>
          </a:p>
          <a:p>
            <a:pPr lvl="1"/>
            <a:r>
              <a:rPr lang="en-US" dirty="0"/>
              <a:t>societal</a:t>
            </a:r>
          </a:p>
          <a:p>
            <a:r>
              <a:rPr lang="en-US" dirty="0"/>
              <a:t>Competitiveness</a:t>
            </a:r>
          </a:p>
          <a:p>
            <a:r>
              <a:rPr lang="en-US" dirty="0"/>
              <a:t>Power imbalances</a:t>
            </a:r>
          </a:p>
          <a:p>
            <a:r>
              <a:rPr lang="en-US" dirty="0"/>
              <a:t>Insecurity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49465-2F83-DE8B-D847-3EBE327C688A}"/>
              </a:ext>
            </a:extLst>
          </p:cNvPr>
          <p:cNvSpPr txBox="1"/>
          <p:nvPr/>
        </p:nvSpPr>
        <p:spPr>
          <a:xfrm>
            <a:off x="195943" y="4713514"/>
            <a:ext cx="8752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Reflection:  </a:t>
            </a:r>
            <a:r>
              <a:rPr lang="en-US" sz="3200" dirty="0">
                <a:solidFill>
                  <a:schemeClr val="dk1"/>
                </a:solidFill>
              </a:rPr>
              <a:t>Do you struggle with </a:t>
            </a:r>
            <a:r>
              <a:rPr lang="en-US" sz="3200" b="1" dirty="0">
                <a:solidFill>
                  <a:schemeClr val="dk1"/>
                </a:solidFill>
              </a:rPr>
              <a:t>setting boundaries</a:t>
            </a:r>
            <a:r>
              <a:rPr lang="en-US" sz="3200" dirty="0">
                <a:solidFill>
                  <a:schemeClr val="dk1"/>
                </a:solidFill>
              </a:rPr>
              <a:t> with your advisor, students, or colleagues? What are some barriers to this that you can try to overcome?</a:t>
            </a:r>
          </a:p>
        </p:txBody>
      </p:sp>
    </p:spTree>
    <p:extLst>
      <p:ext uri="{BB962C8B-B14F-4D97-AF65-F5344CB8AC3E}">
        <p14:creationId xmlns:p14="http://schemas.microsoft.com/office/powerpoint/2010/main" val="29737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6133-17E6-D361-C151-667F9682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truly in a place where you can’t say “no”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099A-983C-42B7-3617-9A89FECB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Hypothetical: Your friend came to you freaking out that their PI had told them to finish a manuscript by Friday. There was </a:t>
            </a:r>
            <a:r>
              <a:rPr lang="en-US" b="1" dirty="0"/>
              <a:t>no way they could get it done </a:t>
            </a:r>
            <a:r>
              <a:rPr lang="en-US" dirty="0"/>
              <a:t>by then but also that they </a:t>
            </a:r>
            <a:r>
              <a:rPr lang="en-US" b="1" dirty="0"/>
              <a:t>didn’t think they could let their PI down without repercussions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What advice would you give them?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8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 txBox="1">
            <a:spLocks noGrp="1"/>
          </p:cNvSpPr>
          <p:nvPr>
            <p:ph type="title"/>
          </p:nvPr>
        </p:nvSpPr>
        <p:spPr>
          <a:xfrm>
            <a:off x="311700" y="193092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1800"/>
            </a:pPr>
            <a:r>
              <a:rPr lang="en-US" sz="3200" dirty="0"/>
              <a:t>Prioritize and set reasonable goals &amp; deadlines.</a:t>
            </a:r>
            <a:endParaRPr lang="en-US" sz="3200" b="1" dirty="0"/>
          </a:p>
        </p:txBody>
      </p:sp>
      <p:pic>
        <p:nvPicPr>
          <p:cNvPr id="331" name="Google Shape;331;p46" descr="The Eisenhower Matri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982686"/>
            <a:ext cx="4267200" cy="356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51EB02-25A7-1113-B765-C37BC120FDFA}"/>
              </a:ext>
            </a:extLst>
          </p:cNvPr>
          <p:cNvSpPr txBox="1"/>
          <p:nvPr/>
        </p:nvSpPr>
        <p:spPr>
          <a:xfrm>
            <a:off x="5972175" y="2336355"/>
            <a:ext cx="2076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dirty="0"/>
            </a:br>
            <a:r>
              <a:rPr lang="en-US" sz="1800" b="1" dirty="0"/>
              <a:t>Eisenhower Matrix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2ED90E-E809-5694-A94C-EDDBD7013226}"/>
              </a:ext>
            </a:extLst>
          </p:cNvPr>
          <p:cNvSpPr txBox="1">
            <a:spLocks/>
          </p:cNvSpPr>
          <p:nvPr/>
        </p:nvSpPr>
        <p:spPr>
          <a:xfrm>
            <a:off x="432707" y="1455511"/>
            <a:ext cx="4563836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Priorities</a:t>
            </a:r>
          </a:p>
          <a:p>
            <a:pPr lvl="1"/>
            <a:r>
              <a:rPr lang="en-US" dirty="0"/>
              <a:t>Reflect on you, how you feel about tasks, when you work best, what REALLY matters</a:t>
            </a:r>
          </a:p>
          <a:p>
            <a:r>
              <a:rPr lang="en-US" dirty="0"/>
              <a:t>Reasonable Goals</a:t>
            </a:r>
          </a:p>
          <a:p>
            <a:r>
              <a:rPr lang="en-US" dirty="0"/>
              <a:t>Deadlines</a:t>
            </a:r>
          </a:p>
          <a:p>
            <a:pPr lvl="1"/>
            <a:r>
              <a:rPr lang="en-US" dirty="0"/>
              <a:t>Backwards plan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ad795fdb-aabc-470a-b8f5-9fd1a1d20e74"/>
  <p:tag name="SLIDO_EVENT_UUID" val="2f4ec429-1184-476b-9cdf-80d0680ecd0b"/>
  <p:tag name="SLIDO_EVENT_SECTION_UUID" val="11500918-df98-4b8a-9a79-42b67cfbd6d3"/>
</p:tagLst>
</file>

<file path=ppt/theme/theme1.xml><?xml version="1.0" encoding="utf-8"?>
<a:theme xmlns:a="http://schemas.openxmlformats.org/drawingml/2006/main" name="standard_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_slide" id="{A0FAAFF5-4C90-D940-9102-691194851AE6}" vid="{D4024555-C89D-7348-B50E-6D987B5F31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standard_slide</Template>
  <TotalTime>4529</TotalTime>
  <Words>564</Words>
  <Application>Microsoft Office PowerPoint</Application>
  <PresentationFormat>On-screen Show (4:3)</PresentationFormat>
  <Paragraphs>81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standard_slide</vt:lpstr>
      <vt:lpstr>Time Management: Getting the most out of a limited resource</vt:lpstr>
      <vt:lpstr>Dr. Rachel Prunier    (RAY-chul prune-YAY)</vt:lpstr>
      <vt:lpstr>My role at UConn</vt:lpstr>
      <vt:lpstr>Plan for this session</vt:lpstr>
      <vt:lpstr>5 principles of time management: </vt:lpstr>
      <vt:lpstr>Establish healthy boundaries</vt:lpstr>
      <vt:lpstr>Why might setting boundaries be hard?</vt:lpstr>
      <vt:lpstr>If you are truly in a place where you can’t say “no”</vt:lpstr>
      <vt:lpstr>Prioritize and set reasonable goals &amp; deadlines.</vt:lpstr>
      <vt:lpstr>Be organized and have a plan.</vt:lpstr>
      <vt:lpstr>Avoid procrastination.</vt:lpstr>
      <vt:lpstr>Institute a support network</vt:lpstr>
      <vt:lpstr>Breakout Rooms: Time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Rachel Prunier</dc:creator>
  <cp:lastModifiedBy>Corcoran, Jack</cp:lastModifiedBy>
  <cp:revision>25</cp:revision>
  <dcterms:created xsi:type="dcterms:W3CDTF">2024-01-16T18:34:58Z</dcterms:created>
  <dcterms:modified xsi:type="dcterms:W3CDTF">2024-10-31T19:07:45Z</dcterms:modified>
</cp:coreProperties>
</file>