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4"/>
    <p:sldMasterId id="2147483675" r:id="rId5"/>
  </p:sldMasterIdLst>
  <p:notesMasterIdLst>
    <p:notesMasterId r:id="rId7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32" r:id="rId62"/>
    <p:sldId id="312" r:id="rId63"/>
    <p:sldId id="313" r:id="rId64"/>
    <p:sldId id="314" r:id="rId65"/>
    <p:sldId id="315" r:id="rId66"/>
    <p:sldId id="316" r:id="rId67"/>
    <p:sldId id="318" r:id="rId68"/>
    <p:sldId id="319" r:id="rId69"/>
    <p:sldId id="317" r:id="rId70"/>
  </p:sldIdLst>
  <p:sldSz cx="12192000" cy="6858000"/>
  <p:notesSz cx="6858000" cy="9144000"/>
  <p:embeddedFontLst>
    <p:embeddedFont>
      <p:font typeface="Arial Black" panose="020B0A04020102020204" pitchFamily="34" charset="0"/>
      <p:regular r:id="rId72"/>
      <p:bold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2FF28-2B06-3ABA-F6AD-2FF1D313D775}" v="116" dt="2024-10-31T01:56:31.834"/>
    <p1510:client id="{8FCA64CB-BBD4-84F6-6807-717FE4C76D4C}" v="9" dt="2024-10-31T13:18:12.008"/>
    <p1510:client id="{B988A4EB-8D46-16DE-DE9B-9626D53CD282}" v="3" dt="2024-10-31T14:33:39.210"/>
    <p1510:client id="{E7504C87-0C2C-4EDE-9CB7-8CF9D12250C3}" v="182" dt="2024-10-31T19:19:42.673"/>
  </p1510:revLst>
</p1510:revInfo>
</file>

<file path=ppt/tableStyles.xml><?xml version="1.0" encoding="utf-8"?>
<a:tblStyleLst xmlns:a="http://schemas.openxmlformats.org/drawingml/2006/main" def="{04C7A50E-41F7-43B2-A5A8-3EDD8FAD083B}">
  <a:tblStyle styleId="{04C7A50E-41F7-43B2-A5A8-3EDD8FAD08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p:cViewPr varScale="1">
        <p:scale>
          <a:sx n="78" d="100"/>
          <a:sy n="78" d="100"/>
        </p:scale>
        <p:origin x="120" y="480"/>
      </p:cViewPr>
      <p:guideLst/>
    </p:cSldViewPr>
  </p:slideViewPr>
  <p:outlineViewPr>
    <p:cViewPr>
      <p:scale>
        <a:sx n="33" d="100"/>
        <a:sy n="33" d="100"/>
      </p:scale>
      <p:origin x="0" y="-634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2.fntdata"/><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coran, Jack" userId="8fddde24-85a5-404e-aa47-266979a73deb" providerId="ADAL" clId="{E7504C87-0C2C-4EDE-9CB7-8CF9D12250C3}"/>
    <pc:docChg chg="modSld">
      <pc:chgData name="Corcoran, Jack" userId="8fddde24-85a5-404e-aa47-266979a73deb" providerId="ADAL" clId="{E7504C87-0C2C-4EDE-9CB7-8CF9D12250C3}" dt="2024-10-31T19:19:42.671" v="185"/>
      <pc:docMkLst>
        <pc:docMk/>
      </pc:docMkLst>
      <pc:sldChg chg="modSp">
        <pc:chgData name="Corcoran, Jack" userId="8fddde24-85a5-404e-aa47-266979a73deb" providerId="ADAL" clId="{E7504C87-0C2C-4EDE-9CB7-8CF9D12250C3}" dt="2024-10-31T19:14:46.200" v="118" actId="962"/>
        <pc:sldMkLst>
          <pc:docMk/>
          <pc:sldMk cId="0" sldId="256"/>
        </pc:sldMkLst>
        <pc:spChg chg="mod">
          <ac:chgData name="Corcoran, Jack" userId="8fddde24-85a5-404e-aa47-266979a73deb" providerId="ADAL" clId="{E7504C87-0C2C-4EDE-9CB7-8CF9D12250C3}" dt="2024-10-31T19:14:46.200" v="118" actId="962"/>
          <ac:spMkLst>
            <pc:docMk/>
            <pc:sldMk cId="0" sldId="256"/>
            <ac:spMk id="224" creationId="{00000000-0000-0000-0000-000000000000}"/>
          </ac:spMkLst>
        </pc:spChg>
        <pc:spChg chg="mod">
          <ac:chgData name="Corcoran, Jack" userId="8fddde24-85a5-404e-aa47-266979a73deb" providerId="ADAL" clId="{E7504C87-0C2C-4EDE-9CB7-8CF9D12250C3}" dt="2024-10-31T19:14:33.882" v="116" actId="962"/>
          <ac:spMkLst>
            <pc:docMk/>
            <pc:sldMk cId="0" sldId="256"/>
            <ac:spMk id="229" creationId="{00000000-0000-0000-0000-000000000000}"/>
          </ac:spMkLst>
        </pc:spChg>
        <pc:picChg chg="mod">
          <ac:chgData name="Corcoran, Jack" userId="8fddde24-85a5-404e-aa47-266979a73deb" providerId="ADAL" clId="{E7504C87-0C2C-4EDE-9CB7-8CF9D12250C3}" dt="2024-10-31T19:14:31.600" v="115" actId="13244"/>
          <ac:picMkLst>
            <pc:docMk/>
            <pc:sldMk cId="0" sldId="256"/>
            <ac:picMk id="227" creationId="{00000000-0000-0000-0000-000000000000}"/>
          </ac:picMkLst>
        </pc:picChg>
      </pc:sldChg>
      <pc:sldChg chg="delSp modSp">
        <pc:chgData name="Corcoran, Jack" userId="8fddde24-85a5-404e-aa47-266979a73deb" providerId="ADAL" clId="{E7504C87-0C2C-4EDE-9CB7-8CF9D12250C3}" dt="2024-10-31T19:15:23.413" v="130" actId="962"/>
        <pc:sldMkLst>
          <pc:docMk/>
          <pc:sldMk cId="0" sldId="257"/>
        </pc:sldMkLst>
        <pc:spChg chg="del mod">
          <ac:chgData name="Corcoran, Jack" userId="8fddde24-85a5-404e-aa47-266979a73deb" providerId="ADAL" clId="{E7504C87-0C2C-4EDE-9CB7-8CF9D12250C3}" dt="2024-10-31T19:14:57.209" v="120" actId="478"/>
          <ac:spMkLst>
            <pc:docMk/>
            <pc:sldMk cId="0" sldId="257"/>
            <ac:spMk id="3" creationId="{6CFB6C02-B4C9-1A86-38E9-E679B11A4BC9}"/>
          </ac:spMkLst>
        </pc:spChg>
        <pc:spChg chg="mod">
          <ac:chgData name="Corcoran, Jack" userId="8fddde24-85a5-404e-aa47-266979a73deb" providerId="ADAL" clId="{E7504C87-0C2C-4EDE-9CB7-8CF9D12250C3}" dt="2024-10-31T19:15:01.498" v="121" actId="962"/>
          <ac:spMkLst>
            <pc:docMk/>
            <pc:sldMk cId="0" sldId="257"/>
            <ac:spMk id="236" creationId="{00000000-0000-0000-0000-000000000000}"/>
          </ac:spMkLst>
        </pc:spChg>
        <pc:spChg chg="mod">
          <ac:chgData name="Corcoran, Jack" userId="8fddde24-85a5-404e-aa47-266979a73deb" providerId="ADAL" clId="{E7504C87-0C2C-4EDE-9CB7-8CF9D12250C3}" dt="2024-10-31T19:15:04.007" v="122" actId="13244"/>
          <ac:spMkLst>
            <pc:docMk/>
            <pc:sldMk cId="0" sldId="257"/>
            <ac:spMk id="237" creationId="{00000000-0000-0000-0000-000000000000}"/>
          </ac:spMkLst>
        </pc:spChg>
        <pc:spChg chg="mod">
          <ac:chgData name="Corcoran, Jack" userId="8fddde24-85a5-404e-aa47-266979a73deb" providerId="ADAL" clId="{E7504C87-0C2C-4EDE-9CB7-8CF9D12250C3}" dt="2024-10-31T19:15:06.449" v="123" actId="13244"/>
          <ac:spMkLst>
            <pc:docMk/>
            <pc:sldMk cId="0" sldId="257"/>
            <ac:spMk id="238" creationId="{00000000-0000-0000-0000-000000000000}"/>
          </ac:spMkLst>
        </pc:spChg>
        <pc:spChg chg="mod">
          <ac:chgData name="Corcoran, Jack" userId="8fddde24-85a5-404e-aa47-266979a73deb" providerId="ADAL" clId="{E7504C87-0C2C-4EDE-9CB7-8CF9D12250C3}" dt="2024-10-31T19:15:09.429" v="124" actId="13244"/>
          <ac:spMkLst>
            <pc:docMk/>
            <pc:sldMk cId="0" sldId="257"/>
            <ac:spMk id="239" creationId="{00000000-0000-0000-0000-000000000000}"/>
          </ac:spMkLst>
        </pc:spChg>
        <pc:spChg chg="mod">
          <ac:chgData name="Corcoran, Jack" userId="8fddde24-85a5-404e-aa47-266979a73deb" providerId="ADAL" clId="{E7504C87-0C2C-4EDE-9CB7-8CF9D12250C3}" dt="2024-10-31T19:15:12.406" v="125" actId="13244"/>
          <ac:spMkLst>
            <pc:docMk/>
            <pc:sldMk cId="0" sldId="257"/>
            <ac:spMk id="240" creationId="{00000000-0000-0000-0000-000000000000}"/>
          </ac:spMkLst>
        </pc:spChg>
        <pc:spChg chg="mod">
          <ac:chgData name="Corcoran, Jack" userId="8fddde24-85a5-404e-aa47-266979a73deb" providerId="ADAL" clId="{E7504C87-0C2C-4EDE-9CB7-8CF9D12250C3}" dt="2024-10-31T19:15:13.853" v="126" actId="13244"/>
          <ac:spMkLst>
            <pc:docMk/>
            <pc:sldMk cId="0" sldId="257"/>
            <ac:spMk id="241" creationId="{00000000-0000-0000-0000-000000000000}"/>
          </ac:spMkLst>
        </pc:spChg>
        <pc:spChg chg="mod">
          <ac:chgData name="Corcoran, Jack" userId="8fddde24-85a5-404e-aa47-266979a73deb" providerId="ADAL" clId="{E7504C87-0C2C-4EDE-9CB7-8CF9D12250C3}" dt="2024-10-31T19:15:16.117" v="127" actId="13244"/>
          <ac:spMkLst>
            <pc:docMk/>
            <pc:sldMk cId="0" sldId="257"/>
            <ac:spMk id="242" creationId="{00000000-0000-0000-0000-000000000000}"/>
          </ac:spMkLst>
        </pc:spChg>
        <pc:spChg chg="mod">
          <ac:chgData name="Corcoran, Jack" userId="8fddde24-85a5-404e-aa47-266979a73deb" providerId="ADAL" clId="{E7504C87-0C2C-4EDE-9CB7-8CF9D12250C3}" dt="2024-10-31T19:15:21.367" v="129" actId="13244"/>
          <ac:spMkLst>
            <pc:docMk/>
            <pc:sldMk cId="0" sldId="257"/>
            <ac:spMk id="243" creationId="{00000000-0000-0000-0000-000000000000}"/>
          </ac:spMkLst>
        </pc:spChg>
        <pc:spChg chg="mod">
          <ac:chgData name="Corcoran, Jack" userId="8fddde24-85a5-404e-aa47-266979a73deb" providerId="ADAL" clId="{E7504C87-0C2C-4EDE-9CB7-8CF9D12250C3}" dt="2024-10-31T19:15:23.413" v="130" actId="962"/>
          <ac:spMkLst>
            <pc:docMk/>
            <pc:sldMk cId="0" sldId="257"/>
            <ac:spMk id="244" creationId="{00000000-0000-0000-0000-000000000000}"/>
          </ac:spMkLst>
        </pc:spChg>
      </pc:sldChg>
      <pc:sldChg chg="modSp">
        <pc:chgData name="Corcoran, Jack" userId="8fddde24-85a5-404e-aa47-266979a73deb" providerId="ADAL" clId="{E7504C87-0C2C-4EDE-9CB7-8CF9D12250C3}" dt="2024-10-31T19:15:37.719" v="132" actId="962"/>
        <pc:sldMkLst>
          <pc:docMk/>
          <pc:sldMk cId="0" sldId="258"/>
        </pc:sldMkLst>
        <pc:spChg chg="mod">
          <ac:chgData name="Corcoran, Jack" userId="8fddde24-85a5-404e-aa47-266979a73deb" providerId="ADAL" clId="{E7504C87-0C2C-4EDE-9CB7-8CF9D12250C3}" dt="2024-10-31T19:15:30.363" v="131" actId="962"/>
          <ac:spMkLst>
            <pc:docMk/>
            <pc:sldMk cId="0" sldId="258"/>
            <ac:spMk id="253" creationId="{00000000-0000-0000-0000-000000000000}"/>
          </ac:spMkLst>
        </pc:spChg>
        <pc:picChg chg="mod">
          <ac:chgData name="Corcoran, Jack" userId="8fddde24-85a5-404e-aa47-266979a73deb" providerId="ADAL" clId="{E7504C87-0C2C-4EDE-9CB7-8CF9D12250C3}" dt="2024-10-31T19:15:37.719" v="132" actId="962"/>
          <ac:picMkLst>
            <pc:docMk/>
            <pc:sldMk cId="0" sldId="258"/>
            <ac:picMk id="252" creationId="{00000000-0000-0000-0000-000000000000}"/>
          </ac:picMkLst>
        </pc:picChg>
      </pc:sldChg>
      <pc:sldChg chg="modSp">
        <pc:chgData name="Corcoran, Jack" userId="8fddde24-85a5-404e-aa47-266979a73deb" providerId="ADAL" clId="{E7504C87-0C2C-4EDE-9CB7-8CF9D12250C3}" dt="2024-10-31T19:15:44.034" v="134" actId="962"/>
        <pc:sldMkLst>
          <pc:docMk/>
          <pc:sldMk cId="0" sldId="259"/>
        </pc:sldMkLst>
        <pc:spChg chg="mod">
          <ac:chgData name="Corcoran, Jack" userId="8fddde24-85a5-404e-aa47-266979a73deb" providerId="ADAL" clId="{E7504C87-0C2C-4EDE-9CB7-8CF9D12250C3}" dt="2024-10-31T19:15:42.975" v="133" actId="13244"/>
          <ac:spMkLst>
            <pc:docMk/>
            <pc:sldMk cId="0" sldId="259"/>
            <ac:spMk id="259" creationId="{00000000-0000-0000-0000-000000000000}"/>
          </ac:spMkLst>
        </pc:spChg>
        <pc:spChg chg="mod">
          <ac:chgData name="Corcoran, Jack" userId="8fddde24-85a5-404e-aa47-266979a73deb" providerId="ADAL" clId="{E7504C87-0C2C-4EDE-9CB7-8CF9D12250C3}" dt="2024-10-31T19:15:44.034" v="134" actId="962"/>
          <ac:spMkLst>
            <pc:docMk/>
            <pc:sldMk cId="0" sldId="259"/>
            <ac:spMk id="260" creationId="{00000000-0000-0000-0000-000000000000}"/>
          </ac:spMkLst>
        </pc:spChg>
      </pc:sldChg>
      <pc:sldChg chg="modSp">
        <pc:chgData name="Corcoran, Jack" userId="8fddde24-85a5-404e-aa47-266979a73deb" providerId="ADAL" clId="{E7504C87-0C2C-4EDE-9CB7-8CF9D12250C3}" dt="2024-10-31T19:15:54.234" v="137" actId="962"/>
        <pc:sldMkLst>
          <pc:docMk/>
          <pc:sldMk cId="0" sldId="260"/>
        </pc:sldMkLst>
        <pc:spChg chg="mod">
          <ac:chgData name="Corcoran, Jack" userId="8fddde24-85a5-404e-aa47-266979a73deb" providerId="ADAL" clId="{E7504C87-0C2C-4EDE-9CB7-8CF9D12250C3}" dt="2024-10-31T19:15:51.111" v="135" actId="962"/>
          <ac:spMkLst>
            <pc:docMk/>
            <pc:sldMk cId="0" sldId="260"/>
            <ac:spMk id="268" creationId="{00000000-0000-0000-0000-000000000000}"/>
          </ac:spMkLst>
        </pc:spChg>
        <pc:picChg chg="mod">
          <ac:chgData name="Corcoran, Jack" userId="8fddde24-85a5-404e-aa47-266979a73deb" providerId="ADAL" clId="{E7504C87-0C2C-4EDE-9CB7-8CF9D12250C3}" dt="2024-10-31T19:15:54.234" v="137" actId="962"/>
          <ac:picMkLst>
            <pc:docMk/>
            <pc:sldMk cId="0" sldId="260"/>
            <ac:picMk id="269" creationId="{00000000-0000-0000-0000-000000000000}"/>
          </ac:picMkLst>
        </pc:picChg>
      </pc:sldChg>
      <pc:sldChg chg="modSp">
        <pc:chgData name="Corcoran, Jack" userId="8fddde24-85a5-404e-aa47-266979a73deb" providerId="ADAL" clId="{E7504C87-0C2C-4EDE-9CB7-8CF9D12250C3}" dt="2024-10-31T19:16:19.070" v="139" actId="13244"/>
        <pc:sldMkLst>
          <pc:docMk/>
          <pc:sldMk cId="0" sldId="267"/>
        </pc:sldMkLst>
        <pc:spChg chg="mod">
          <ac:chgData name="Corcoran, Jack" userId="8fddde24-85a5-404e-aa47-266979a73deb" providerId="ADAL" clId="{E7504C87-0C2C-4EDE-9CB7-8CF9D12250C3}" dt="2024-10-31T19:16:19.070" v="139" actId="13244"/>
          <ac:spMkLst>
            <pc:docMk/>
            <pc:sldMk cId="0" sldId="267"/>
            <ac:spMk id="331" creationId="{00000000-0000-0000-0000-000000000000}"/>
          </ac:spMkLst>
        </pc:spChg>
      </pc:sldChg>
      <pc:sldChg chg="modSp">
        <pc:chgData name="Corcoran, Jack" userId="8fddde24-85a5-404e-aa47-266979a73deb" providerId="ADAL" clId="{E7504C87-0C2C-4EDE-9CB7-8CF9D12250C3}" dt="2024-10-31T19:16:38.526" v="141" actId="13244"/>
        <pc:sldMkLst>
          <pc:docMk/>
          <pc:sldMk cId="0" sldId="269"/>
        </pc:sldMkLst>
        <pc:spChg chg="mod">
          <ac:chgData name="Corcoran, Jack" userId="8fddde24-85a5-404e-aa47-266979a73deb" providerId="ADAL" clId="{E7504C87-0C2C-4EDE-9CB7-8CF9D12250C3}" dt="2024-10-31T19:13:12.533" v="56" actId="20577"/>
          <ac:spMkLst>
            <pc:docMk/>
            <pc:sldMk cId="0" sldId="269"/>
            <ac:spMk id="344" creationId="{00000000-0000-0000-0000-000000000000}"/>
          </ac:spMkLst>
        </pc:spChg>
        <pc:spChg chg="mod">
          <ac:chgData name="Corcoran, Jack" userId="8fddde24-85a5-404e-aa47-266979a73deb" providerId="ADAL" clId="{E7504C87-0C2C-4EDE-9CB7-8CF9D12250C3}" dt="2024-10-31T19:16:38.526" v="141" actId="13244"/>
          <ac:spMkLst>
            <pc:docMk/>
            <pc:sldMk cId="0" sldId="269"/>
            <ac:spMk id="347" creationId="{00000000-0000-0000-0000-000000000000}"/>
          </ac:spMkLst>
        </pc:spChg>
        <pc:spChg chg="mod">
          <ac:chgData name="Corcoran, Jack" userId="8fddde24-85a5-404e-aa47-266979a73deb" providerId="ADAL" clId="{E7504C87-0C2C-4EDE-9CB7-8CF9D12250C3}" dt="2024-10-31T19:16:36.770" v="140" actId="962"/>
          <ac:spMkLst>
            <pc:docMk/>
            <pc:sldMk cId="0" sldId="269"/>
            <ac:spMk id="348" creationId="{00000000-0000-0000-0000-000000000000}"/>
          </ac:spMkLst>
        </pc:spChg>
      </pc:sldChg>
      <pc:sldChg chg="modSp">
        <pc:chgData name="Corcoran, Jack" userId="8fddde24-85a5-404e-aa47-266979a73deb" providerId="ADAL" clId="{E7504C87-0C2C-4EDE-9CB7-8CF9D12250C3}" dt="2024-10-31T19:13:20.322" v="64" actId="20577"/>
        <pc:sldMkLst>
          <pc:docMk/>
          <pc:sldMk cId="0" sldId="273"/>
        </pc:sldMkLst>
        <pc:spChg chg="mod">
          <ac:chgData name="Corcoran, Jack" userId="8fddde24-85a5-404e-aa47-266979a73deb" providerId="ADAL" clId="{E7504C87-0C2C-4EDE-9CB7-8CF9D12250C3}" dt="2024-10-31T19:13:20.322" v="64" actId="20577"/>
          <ac:spMkLst>
            <pc:docMk/>
            <pc:sldMk cId="0" sldId="273"/>
            <ac:spMk id="379" creationId="{00000000-0000-0000-0000-000000000000}"/>
          </ac:spMkLst>
        </pc:spChg>
      </pc:sldChg>
      <pc:sldChg chg="modSp">
        <pc:chgData name="Corcoran, Jack" userId="8fddde24-85a5-404e-aa47-266979a73deb" providerId="ADAL" clId="{E7504C87-0C2C-4EDE-9CB7-8CF9D12250C3}" dt="2024-10-31T19:13:26.802" v="72" actId="20577"/>
        <pc:sldMkLst>
          <pc:docMk/>
          <pc:sldMk cId="0" sldId="275"/>
        </pc:sldMkLst>
        <pc:spChg chg="mod">
          <ac:chgData name="Corcoran, Jack" userId="8fddde24-85a5-404e-aa47-266979a73deb" providerId="ADAL" clId="{E7504C87-0C2C-4EDE-9CB7-8CF9D12250C3}" dt="2024-10-31T19:13:26.802" v="72" actId="20577"/>
          <ac:spMkLst>
            <pc:docMk/>
            <pc:sldMk cId="0" sldId="275"/>
            <ac:spMk id="396" creationId="{00000000-0000-0000-0000-000000000000}"/>
          </ac:spMkLst>
        </pc:spChg>
      </pc:sldChg>
      <pc:sldChg chg="modSp">
        <pc:chgData name="Corcoran, Jack" userId="8fddde24-85a5-404e-aa47-266979a73deb" providerId="ADAL" clId="{E7504C87-0C2C-4EDE-9CB7-8CF9D12250C3}" dt="2024-10-31T19:16:48.060" v="143" actId="962"/>
        <pc:sldMkLst>
          <pc:docMk/>
          <pc:sldMk cId="0" sldId="277"/>
        </pc:sldMkLst>
        <pc:spChg chg="mod">
          <ac:chgData name="Corcoran, Jack" userId="8fddde24-85a5-404e-aa47-266979a73deb" providerId="ADAL" clId="{E7504C87-0C2C-4EDE-9CB7-8CF9D12250C3}" dt="2024-10-31T19:13:32.250" v="80" actId="20577"/>
          <ac:spMkLst>
            <pc:docMk/>
            <pc:sldMk cId="0" sldId="277"/>
            <ac:spMk id="411" creationId="{00000000-0000-0000-0000-000000000000}"/>
          </ac:spMkLst>
        </pc:spChg>
        <pc:spChg chg="mod">
          <ac:chgData name="Corcoran, Jack" userId="8fddde24-85a5-404e-aa47-266979a73deb" providerId="ADAL" clId="{E7504C87-0C2C-4EDE-9CB7-8CF9D12250C3}" dt="2024-10-31T19:16:48.060" v="143" actId="962"/>
          <ac:spMkLst>
            <pc:docMk/>
            <pc:sldMk cId="0" sldId="277"/>
            <ac:spMk id="414" creationId="{00000000-0000-0000-0000-000000000000}"/>
          </ac:spMkLst>
        </pc:spChg>
        <pc:picChg chg="mod">
          <ac:chgData name="Corcoran, Jack" userId="8fddde24-85a5-404e-aa47-266979a73deb" providerId="ADAL" clId="{E7504C87-0C2C-4EDE-9CB7-8CF9D12250C3}" dt="2024-10-31T19:16:47.365" v="142" actId="13244"/>
          <ac:picMkLst>
            <pc:docMk/>
            <pc:sldMk cId="0" sldId="277"/>
            <ac:picMk id="3" creationId="{8FA4D036-1922-018A-CF21-69FEFF0D2273}"/>
          </ac:picMkLst>
        </pc:picChg>
      </pc:sldChg>
      <pc:sldChg chg="modSp">
        <pc:chgData name="Corcoran, Jack" userId="8fddde24-85a5-404e-aa47-266979a73deb" providerId="ADAL" clId="{E7504C87-0C2C-4EDE-9CB7-8CF9D12250C3}" dt="2024-10-31T19:17:02.012" v="146" actId="13244"/>
        <pc:sldMkLst>
          <pc:docMk/>
          <pc:sldMk cId="0" sldId="278"/>
        </pc:sldMkLst>
        <pc:spChg chg="mod">
          <ac:chgData name="Corcoran, Jack" userId="8fddde24-85a5-404e-aa47-266979a73deb" providerId="ADAL" clId="{E7504C87-0C2C-4EDE-9CB7-8CF9D12250C3}" dt="2024-10-31T19:16:55.475" v="145" actId="962"/>
          <ac:spMkLst>
            <pc:docMk/>
            <pc:sldMk cId="0" sldId="278"/>
            <ac:spMk id="422" creationId="{00000000-0000-0000-0000-000000000000}"/>
          </ac:spMkLst>
        </pc:spChg>
        <pc:picChg chg="mod">
          <ac:chgData name="Corcoran, Jack" userId="8fddde24-85a5-404e-aa47-266979a73deb" providerId="ADAL" clId="{E7504C87-0C2C-4EDE-9CB7-8CF9D12250C3}" dt="2024-10-31T19:17:02.012" v="146" actId="13244"/>
          <ac:picMkLst>
            <pc:docMk/>
            <pc:sldMk cId="0" sldId="278"/>
            <ac:picMk id="423" creationId="{00000000-0000-0000-0000-000000000000}"/>
          </ac:picMkLst>
        </pc:picChg>
      </pc:sldChg>
      <pc:sldChg chg="modSp">
        <pc:chgData name="Corcoran, Jack" userId="8fddde24-85a5-404e-aa47-266979a73deb" providerId="ADAL" clId="{E7504C87-0C2C-4EDE-9CB7-8CF9D12250C3}" dt="2024-10-31T19:17:08.044" v="149" actId="13244"/>
        <pc:sldMkLst>
          <pc:docMk/>
          <pc:sldMk cId="0" sldId="279"/>
        </pc:sldMkLst>
        <pc:spChg chg="mod">
          <ac:chgData name="Corcoran, Jack" userId="8fddde24-85a5-404e-aa47-266979a73deb" providerId="ADAL" clId="{E7504C87-0C2C-4EDE-9CB7-8CF9D12250C3}" dt="2024-10-31T19:13:43.203" v="88" actId="20577"/>
          <ac:spMkLst>
            <pc:docMk/>
            <pc:sldMk cId="0" sldId="279"/>
            <ac:spMk id="429" creationId="{00000000-0000-0000-0000-000000000000}"/>
          </ac:spMkLst>
        </pc:spChg>
        <pc:spChg chg="mod">
          <ac:chgData name="Corcoran, Jack" userId="8fddde24-85a5-404e-aa47-266979a73deb" providerId="ADAL" clId="{E7504C87-0C2C-4EDE-9CB7-8CF9D12250C3}" dt="2024-10-31T19:17:06.469" v="148" actId="13244"/>
          <ac:spMkLst>
            <pc:docMk/>
            <pc:sldMk cId="0" sldId="279"/>
            <ac:spMk id="431" creationId="{00000000-0000-0000-0000-000000000000}"/>
          </ac:spMkLst>
        </pc:spChg>
        <pc:picChg chg="mod">
          <ac:chgData name="Corcoran, Jack" userId="8fddde24-85a5-404e-aa47-266979a73deb" providerId="ADAL" clId="{E7504C87-0C2C-4EDE-9CB7-8CF9D12250C3}" dt="2024-10-31T19:17:08.044" v="149" actId="13244"/>
          <ac:picMkLst>
            <pc:docMk/>
            <pc:sldMk cId="0" sldId="279"/>
            <ac:picMk id="432" creationId="{00000000-0000-0000-0000-000000000000}"/>
          </ac:picMkLst>
        </pc:picChg>
      </pc:sldChg>
      <pc:sldChg chg="modSp">
        <pc:chgData name="Corcoran, Jack" userId="8fddde24-85a5-404e-aa47-266979a73deb" providerId="ADAL" clId="{E7504C87-0C2C-4EDE-9CB7-8CF9D12250C3}" dt="2024-10-31T19:17:14.795" v="151" actId="13244"/>
        <pc:sldMkLst>
          <pc:docMk/>
          <pc:sldMk cId="0" sldId="280"/>
        </pc:sldMkLst>
        <pc:spChg chg="mod">
          <ac:chgData name="Corcoran, Jack" userId="8fddde24-85a5-404e-aa47-266979a73deb" providerId="ADAL" clId="{E7504C87-0C2C-4EDE-9CB7-8CF9D12250C3}" dt="2024-10-31T19:13:53.493" v="97" actId="20577"/>
          <ac:spMkLst>
            <pc:docMk/>
            <pc:sldMk cId="0" sldId="280"/>
            <ac:spMk id="438" creationId="{00000000-0000-0000-0000-000000000000}"/>
          </ac:spMkLst>
        </pc:spChg>
        <pc:spChg chg="mod">
          <ac:chgData name="Corcoran, Jack" userId="8fddde24-85a5-404e-aa47-266979a73deb" providerId="ADAL" clId="{E7504C87-0C2C-4EDE-9CB7-8CF9D12250C3}" dt="2024-10-31T19:17:14.795" v="151" actId="13244"/>
          <ac:spMkLst>
            <pc:docMk/>
            <pc:sldMk cId="0" sldId="280"/>
            <ac:spMk id="440" creationId="{00000000-0000-0000-0000-000000000000}"/>
          </ac:spMkLst>
        </pc:spChg>
      </pc:sldChg>
      <pc:sldChg chg="modSp">
        <pc:chgData name="Corcoran, Jack" userId="8fddde24-85a5-404e-aa47-266979a73deb" providerId="ADAL" clId="{E7504C87-0C2C-4EDE-9CB7-8CF9D12250C3}" dt="2024-10-31T19:13:59.569" v="105" actId="20577"/>
        <pc:sldMkLst>
          <pc:docMk/>
          <pc:sldMk cId="0" sldId="284"/>
        </pc:sldMkLst>
        <pc:spChg chg="mod">
          <ac:chgData name="Corcoran, Jack" userId="8fddde24-85a5-404e-aa47-266979a73deb" providerId="ADAL" clId="{E7504C87-0C2C-4EDE-9CB7-8CF9D12250C3}" dt="2024-10-31T19:13:59.569" v="105" actId="20577"/>
          <ac:spMkLst>
            <pc:docMk/>
            <pc:sldMk cId="0" sldId="284"/>
            <ac:spMk id="475" creationId="{00000000-0000-0000-0000-000000000000}"/>
          </ac:spMkLst>
        </pc:spChg>
      </pc:sldChg>
      <pc:sldChg chg="addSp modSp mod">
        <pc:chgData name="Corcoran, Jack" userId="8fddde24-85a5-404e-aa47-266979a73deb" providerId="ADAL" clId="{E7504C87-0C2C-4EDE-9CB7-8CF9D12250C3}" dt="2024-10-31T19:17:25.641" v="153" actId="962"/>
        <pc:sldMkLst>
          <pc:docMk/>
          <pc:sldMk cId="0" sldId="287"/>
        </pc:sldMkLst>
        <pc:spChg chg="add mod">
          <ac:chgData name="Corcoran, Jack" userId="8fddde24-85a5-404e-aa47-266979a73deb" providerId="ADAL" clId="{E7504C87-0C2C-4EDE-9CB7-8CF9D12250C3}" dt="2024-10-31T19:17:20.979" v="152" actId="13244"/>
          <ac:spMkLst>
            <pc:docMk/>
            <pc:sldMk cId="0" sldId="287"/>
            <ac:spMk id="2" creationId="{C077057F-D991-675D-D8B5-E452028D8429}"/>
          </ac:spMkLst>
        </pc:spChg>
        <pc:spChg chg="mod">
          <ac:chgData name="Corcoran, Jack" userId="8fddde24-85a5-404e-aa47-266979a73deb" providerId="ADAL" clId="{E7504C87-0C2C-4EDE-9CB7-8CF9D12250C3}" dt="2024-10-31T19:17:25.641" v="153" actId="962"/>
          <ac:spMkLst>
            <pc:docMk/>
            <pc:sldMk cId="0" sldId="287"/>
            <ac:spMk id="505" creationId="{00000000-0000-0000-0000-000000000000}"/>
          </ac:spMkLst>
        </pc:spChg>
      </pc:sldChg>
      <pc:sldChg chg="addSp modSp mod">
        <pc:chgData name="Corcoran, Jack" userId="8fddde24-85a5-404e-aa47-266979a73deb" providerId="ADAL" clId="{E7504C87-0C2C-4EDE-9CB7-8CF9D12250C3}" dt="2024-10-31T19:17:39.285" v="166" actId="962"/>
        <pc:sldMkLst>
          <pc:docMk/>
          <pc:sldMk cId="0" sldId="288"/>
        </pc:sldMkLst>
        <pc:spChg chg="add mod">
          <ac:chgData name="Corcoran, Jack" userId="8fddde24-85a5-404e-aa47-266979a73deb" providerId="ADAL" clId="{E7504C87-0C2C-4EDE-9CB7-8CF9D12250C3}" dt="2024-10-31T19:17:33.970" v="165" actId="20577"/>
          <ac:spMkLst>
            <pc:docMk/>
            <pc:sldMk cId="0" sldId="288"/>
            <ac:spMk id="2" creationId="{0B2D1D13-2523-96D8-BF6E-9F8E7A6D33BA}"/>
          </ac:spMkLst>
        </pc:spChg>
        <pc:spChg chg="mod">
          <ac:chgData name="Corcoran, Jack" userId="8fddde24-85a5-404e-aa47-266979a73deb" providerId="ADAL" clId="{E7504C87-0C2C-4EDE-9CB7-8CF9D12250C3}" dt="2024-10-31T19:17:39.285" v="166" actId="962"/>
          <ac:spMkLst>
            <pc:docMk/>
            <pc:sldMk cId="0" sldId="288"/>
            <ac:spMk id="514" creationId="{00000000-0000-0000-0000-000000000000}"/>
          </ac:spMkLst>
        </pc:spChg>
      </pc:sldChg>
      <pc:sldChg chg="delSp modSp">
        <pc:chgData name="Corcoran, Jack" userId="8fddde24-85a5-404e-aa47-266979a73deb" providerId="ADAL" clId="{E7504C87-0C2C-4EDE-9CB7-8CF9D12250C3}" dt="2024-10-31T19:17:52.100" v="169" actId="962"/>
        <pc:sldMkLst>
          <pc:docMk/>
          <pc:sldMk cId="0" sldId="292"/>
        </pc:sldMkLst>
        <pc:spChg chg="del mod">
          <ac:chgData name="Corcoran, Jack" userId="8fddde24-85a5-404e-aa47-266979a73deb" providerId="ADAL" clId="{E7504C87-0C2C-4EDE-9CB7-8CF9D12250C3}" dt="2024-10-31T19:17:46.709" v="168" actId="478"/>
          <ac:spMkLst>
            <pc:docMk/>
            <pc:sldMk cId="0" sldId="292"/>
            <ac:spMk id="546" creationId="{00000000-0000-0000-0000-000000000000}"/>
          </ac:spMkLst>
        </pc:spChg>
        <pc:spChg chg="mod">
          <ac:chgData name="Corcoran, Jack" userId="8fddde24-85a5-404e-aa47-266979a73deb" providerId="ADAL" clId="{E7504C87-0C2C-4EDE-9CB7-8CF9D12250C3}" dt="2024-10-31T19:17:52.100" v="169" actId="962"/>
          <ac:spMkLst>
            <pc:docMk/>
            <pc:sldMk cId="0" sldId="292"/>
            <ac:spMk id="550" creationId="{00000000-0000-0000-0000-000000000000}"/>
          </ac:spMkLst>
        </pc:spChg>
      </pc:sldChg>
      <pc:sldChg chg="delSp modSp">
        <pc:chgData name="Corcoran, Jack" userId="8fddde24-85a5-404e-aa47-266979a73deb" providerId="ADAL" clId="{E7504C87-0C2C-4EDE-9CB7-8CF9D12250C3}" dt="2024-10-31T19:18:12.092" v="173" actId="962"/>
        <pc:sldMkLst>
          <pc:docMk/>
          <pc:sldMk cId="0" sldId="300"/>
        </pc:sldMkLst>
        <pc:spChg chg="del mod">
          <ac:chgData name="Corcoran, Jack" userId="8fddde24-85a5-404e-aa47-266979a73deb" providerId="ADAL" clId="{E7504C87-0C2C-4EDE-9CB7-8CF9D12250C3}" dt="2024-10-31T19:18:07.830" v="171" actId="478"/>
          <ac:spMkLst>
            <pc:docMk/>
            <pc:sldMk cId="0" sldId="300"/>
            <ac:spMk id="615" creationId="{00000000-0000-0000-0000-000000000000}"/>
          </ac:spMkLst>
        </pc:spChg>
        <pc:spChg chg="mod">
          <ac:chgData name="Corcoran, Jack" userId="8fddde24-85a5-404e-aa47-266979a73deb" providerId="ADAL" clId="{E7504C87-0C2C-4EDE-9CB7-8CF9D12250C3}" dt="2024-10-31T19:18:12.092" v="173" actId="962"/>
          <ac:spMkLst>
            <pc:docMk/>
            <pc:sldMk cId="0" sldId="300"/>
            <ac:spMk id="618" creationId="{00000000-0000-0000-0000-000000000000}"/>
          </ac:spMkLst>
        </pc:spChg>
        <pc:picChg chg="mod">
          <ac:chgData name="Corcoran, Jack" userId="8fddde24-85a5-404e-aa47-266979a73deb" providerId="ADAL" clId="{E7504C87-0C2C-4EDE-9CB7-8CF9D12250C3}" dt="2024-10-31T19:18:11.263" v="172" actId="13244"/>
          <ac:picMkLst>
            <pc:docMk/>
            <pc:sldMk cId="0" sldId="300"/>
            <ac:picMk id="617" creationId="{00000000-0000-0000-0000-000000000000}"/>
          </ac:picMkLst>
        </pc:picChg>
      </pc:sldChg>
      <pc:sldChg chg="modSp">
        <pc:chgData name="Corcoran, Jack" userId="8fddde24-85a5-404e-aa47-266979a73deb" providerId="ADAL" clId="{E7504C87-0C2C-4EDE-9CB7-8CF9D12250C3}" dt="2024-10-31T19:18:19.288" v="175" actId="962"/>
        <pc:sldMkLst>
          <pc:docMk/>
          <pc:sldMk cId="0" sldId="302"/>
        </pc:sldMkLst>
        <pc:spChg chg="mod">
          <ac:chgData name="Corcoran, Jack" userId="8fddde24-85a5-404e-aa47-266979a73deb" providerId="ADAL" clId="{E7504C87-0C2C-4EDE-9CB7-8CF9D12250C3}" dt="2024-10-31T19:18:19.288" v="175" actId="962"/>
          <ac:spMkLst>
            <pc:docMk/>
            <pc:sldMk cId="0" sldId="302"/>
            <ac:spMk id="635" creationId="{00000000-0000-0000-0000-000000000000}"/>
          </ac:spMkLst>
        </pc:spChg>
      </pc:sldChg>
      <pc:sldChg chg="modSp mod">
        <pc:chgData name="Corcoran, Jack" userId="8fddde24-85a5-404e-aa47-266979a73deb" providerId="ADAL" clId="{E7504C87-0C2C-4EDE-9CB7-8CF9D12250C3}" dt="2024-10-31T19:19:42.671" v="185"/>
        <pc:sldMkLst>
          <pc:docMk/>
          <pc:sldMk cId="0" sldId="312"/>
        </pc:sldMkLst>
        <pc:spChg chg="mod">
          <ac:chgData name="Corcoran, Jack" userId="8fddde24-85a5-404e-aa47-266979a73deb" providerId="ADAL" clId="{E7504C87-0C2C-4EDE-9CB7-8CF9D12250C3}" dt="2024-10-31T19:18:24.846" v="176" actId="13244"/>
          <ac:spMkLst>
            <pc:docMk/>
            <pc:sldMk cId="0" sldId="312"/>
            <ac:spMk id="717" creationId="{00000000-0000-0000-0000-000000000000}"/>
          </ac:spMkLst>
        </pc:spChg>
        <pc:spChg chg="mod">
          <ac:chgData name="Corcoran, Jack" userId="8fddde24-85a5-404e-aa47-266979a73deb" providerId="ADAL" clId="{E7504C87-0C2C-4EDE-9CB7-8CF9D12250C3}" dt="2024-10-31T19:18:25.619" v="177" actId="962"/>
          <ac:spMkLst>
            <pc:docMk/>
            <pc:sldMk cId="0" sldId="312"/>
            <ac:spMk id="719" creationId="{00000000-0000-0000-0000-000000000000}"/>
          </ac:spMkLst>
        </pc:spChg>
        <pc:graphicFrameChg chg="mod modGraphic">
          <ac:chgData name="Corcoran, Jack" userId="8fddde24-85a5-404e-aa47-266979a73deb" providerId="ADAL" clId="{E7504C87-0C2C-4EDE-9CB7-8CF9D12250C3}" dt="2024-10-31T19:19:42.671" v="185"/>
          <ac:graphicFrameMkLst>
            <pc:docMk/>
            <pc:sldMk cId="0" sldId="312"/>
            <ac:graphicFrameMk id="716" creationId="{00000000-0000-0000-0000-000000000000}"/>
          </ac:graphicFrameMkLst>
        </pc:graphicFrameChg>
      </pc:sldChg>
      <pc:sldChg chg="modSp mod">
        <pc:chgData name="Corcoran, Jack" userId="8fddde24-85a5-404e-aa47-266979a73deb" providerId="ADAL" clId="{E7504C87-0C2C-4EDE-9CB7-8CF9D12250C3}" dt="2024-10-31T19:19:10.087" v="182" actId="13244"/>
        <pc:sldMkLst>
          <pc:docMk/>
          <pc:sldMk cId="0" sldId="317"/>
        </pc:sldMkLst>
        <pc:picChg chg="mod">
          <ac:chgData name="Corcoran, Jack" userId="8fddde24-85a5-404e-aa47-266979a73deb" providerId="ADAL" clId="{E7504C87-0C2C-4EDE-9CB7-8CF9D12250C3}" dt="2024-10-31T19:11:08.510" v="1" actId="962"/>
          <ac:picMkLst>
            <pc:docMk/>
            <pc:sldMk cId="0" sldId="317"/>
            <ac:picMk id="6" creationId="{244676CA-0C8E-4ED3-F8E2-517011D4AAC8}"/>
          </ac:picMkLst>
        </pc:picChg>
        <pc:picChg chg="mod">
          <ac:chgData name="Corcoran, Jack" userId="8fddde24-85a5-404e-aa47-266979a73deb" providerId="ADAL" clId="{E7504C87-0C2C-4EDE-9CB7-8CF9D12250C3}" dt="2024-10-31T19:19:10.087" v="182" actId="13244"/>
          <ac:picMkLst>
            <pc:docMk/>
            <pc:sldMk cId="0" sldId="317"/>
            <ac:picMk id="7" creationId="{2617E376-4DC3-EAFD-AAFA-A532B78F3671}"/>
          </ac:picMkLst>
        </pc:picChg>
      </pc:sldChg>
      <pc:sldChg chg="modSp">
        <pc:chgData name="Corcoran, Jack" userId="8fddde24-85a5-404e-aa47-266979a73deb" providerId="ADAL" clId="{E7504C87-0C2C-4EDE-9CB7-8CF9D12250C3}" dt="2024-10-31T19:19:03.925" v="181" actId="13244"/>
        <pc:sldMkLst>
          <pc:docMk/>
          <pc:sldMk cId="0" sldId="318"/>
        </pc:sldMkLst>
        <pc:spChg chg="mod">
          <ac:chgData name="Corcoran, Jack" userId="8fddde24-85a5-404e-aa47-266979a73deb" providerId="ADAL" clId="{E7504C87-0C2C-4EDE-9CB7-8CF9D12250C3}" dt="2024-10-31T19:19:03.925" v="181" actId="13244"/>
          <ac:spMkLst>
            <pc:docMk/>
            <pc:sldMk cId="0" sldId="318"/>
            <ac:spMk id="765" creationId="{00000000-0000-0000-0000-000000000000}"/>
          </ac:spMkLst>
        </pc:spChg>
        <pc:spChg chg="mod">
          <ac:chgData name="Corcoran, Jack" userId="8fddde24-85a5-404e-aa47-266979a73deb" providerId="ADAL" clId="{E7504C87-0C2C-4EDE-9CB7-8CF9D12250C3}" dt="2024-10-31T19:18:53.349" v="178" actId="13244"/>
          <ac:spMkLst>
            <pc:docMk/>
            <pc:sldMk cId="0" sldId="318"/>
            <ac:spMk id="768" creationId="{00000000-0000-0000-0000-000000000000}"/>
          </ac:spMkLst>
        </pc:spChg>
        <pc:spChg chg="mod">
          <ac:chgData name="Corcoran, Jack" userId="8fddde24-85a5-404e-aa47-266979a73deb" providerId="ADAL" clId="{E7504C87-0C2C-4EDE-9CB7-8CF9D12250C3}" dt="2024-10-31T19:18:57.714" v="180" actId="962"/>
          <ac:spMkLst>
            <pc:docMk/>
            <pc:sldMk cId="0" sldId="318"/>
            <ac:spMk id="769" creationId="{00000000-0000-0000-0000-000000000000}"/>
          </ac:spMkLst>
        </pc:spChg>
      </pc:sldChg>
      <pc:sldChg chg="modSp">
        <pc:chgData name="Corcoran, Jack" userId="8fddde24-85a5-404e-aa47-266979a73deb" providerId="ADAL" clId="{E7504C87-0C2C-4EDE-9CB7-8CF9D12250C3}" dt="2024-10-31T19:14:07.604" v="113" actId="20577"/>
        <pc:sldMkLst>
          <pc:docMk/>
          <pc:sldMk cId="1636876138" sldId="332"/>
        </pc:sldMkLst>
        <pc:spChg chg="mod">
          <ac:chgData name="Corcoran, Jack" userId="8fddde24-85a5-404e-aa47-266979a73deb" providerId="ADAL" clId="{E7504C87-0C2C-4EDE-9CB7-8CF9D12250C3}" dt="2024-10-31T19:14:07.604" v="113" actId="20577"/>
          <ac:spMkLst>
            <pc:docMk/>
            <pc:sldMk cId="1636876138" sldId="332"/>
            <ac:spMk id="7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217" name="Google Shape;2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8bfb473837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8bfb473837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304" name="Google Shape;304;g28bfb473837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8bfb47383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317" name="Google Shape;317;g28bfb47383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dbeb7703d0_0_5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dbeb7703d0_0_5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325" name="Google Shape;325;gdbeb7703d0_0_5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f6c5de03d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334" name="Google Shape;334;gef6c5de03d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ef6c5de03d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ef6c5de03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342" name="Google Shape;342;gef6c5de03d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f6c5de03d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f6c5de03d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352" name="Google Shape;352;gef6c5de03d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f6c5de03d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ef6c5de03d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361" name="Google Shape;361;gef6c5de03d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f6c5de03d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369" name="Google Shape;369;gef6c5de03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f6c5de03d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ef6c5de03d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377" name="Google Shape;377;gef6c5de03d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f6c5de03d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ef6c5de03d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385" name="Google Shape;385;gef6c5de03d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5a3ce8476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85a3ce8476_0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233" name="Google Shape;233;g285a3ce8476_0_1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f6c5de03d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ef6c5de03d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394" name="Google Shape;394;gef6c5de03d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ef6c5de03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401" name="Google Shape;401;gef6c5de03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f6c5de03d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ef6c5de03d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409" name="Google Shape;409;gef6c5de03d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7c6d01d42f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7c6d01d42f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
        <p:nvSpPr>
          <p:cNvPr id="418" name="Google Shape;418;g17c6d01d42f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7c6d01d42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7c6d01d42f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
        <p:nvSpPr>
          <p:cNvPr id="427" name="Google Shape;427;g17c6d01d42f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7c6d01d42f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7c6d01d42f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
        <p:nvSpPr>
          <p:cNvPr id="436" name="Google Shape;436;g17c6d01d42f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ef6c5de03d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ef6c5de03d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
        <p:nvSpPr>
          <p:cNvPr id="445" name="Google Shape;445;gef6c5de03d_0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ef6c5de03d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ef6c5de03d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
        <p:nvSpPr>
          <p:cNvPr id="454" name="Google Shape;454;gef6c5de03d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ef6c5de03d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ef6c5de03d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
        <p:nvSpPr>
          <p:cNvPr id="463" name="Google Shape;463;gef6c5de03d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fb2fe0566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fb2fe0566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
        <p:nvSpPr>
          <p:cNvPr id="473" name="Google Shape;473;gfb2fe0566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baf6abc0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Meg</a:t>
            </a:r>
            <a:endParaRPr/>
          </a:p>
        </p:txBody>
      </p:sp>
      <p:sp>
        <p:nvSpPr>
          <p:cNvPr id="248" name="Google Shape;248;gbbaf6abc0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ef6c5de03d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Shirley</a:t>
            </a:r>
            <a:endParaRPr/>
          </a:p>
        </p:txBody>
      </p:sp>
      <p:sp>
        <p:nvSpPr>
          <p:cNvPr id="481" name="Google Shape;481;gef6c5de03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ef6c5de03d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ef6c5de03d_0_1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Shirley</a:t>
            </a:r>
            <a:endParaRPr/>
          </a:p>
        </p:txBody>
      </p:sp>
      <p:sp>
        <p:nvSpPr>
          <p:cNvPr id="489" name="Google Shape;489;gef6c5de03d_0_1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ef6c5de03d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ef6c5de03d_0_1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Shirley</a:t>
            </a:r>
            <a:endParaRPr/>
          </a:p>
        </p:txBody>
      </p:sp>
      <p:sp>
        <p:nvSpPr>
          <p:cNvPr id="499" name="Google Shape;499;gef6c5de03d_0_1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f6c5de03d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ef6c5de03d_0_1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Shirley</a:t>
            </a:r>
            <a:endParaRPr/>
          </a:p>
        </p:txBody>
      </p:sp>
      <p:sp>
        <p:nvSpPr>
          <p:cNvPr id="509" name="Google Shape;509;gef6c5de03d_0_1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ef6c5de03d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ef6c5de03d_0_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Shirley</a:t>
            </a:r>
            <a:endParaRPr/>
          </a:p>
        </p:txBody>
      </p:sp>
      <p:sp>
        <p:nvSpPr>
          <p:cNvPr id="518" name="Google Shape;518;gef6c5de03d_0_1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ef6c5de03d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ef6c5de03d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Shirley</a:t>
            </a:r>
            <a:endParaRPr/>
          </a:p>
        </p:txBody>
      </p:sp>
      <p:sp>
        <p:nvSpPr>
          <p:cNvPr id="527" name="Google Shape;527;gef6c5de03d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ef6c5de03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535" name="Google Shape;535;gef6c5de03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ef6c5de03d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ef6c5de03d_0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543" name="Google Shape;543;gef6c5de03d_0_2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ef6c5de03d_0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ef6c5de03d_0_2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554" name="Google Shape;554;gef6c5de03d_0_2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ef6c5de03d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ef6c5de03d_0_2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564" name="Google Shape;564;gef6c5de03d_0_2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256" name="Google Shape;2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ef6c5de03d_0_3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572" name="Google Shape;572;gef6c5de03d_0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fb2fe0566b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579" name="Google Shape;579;gfb2fe0566b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ef6c5de03d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ef6c5de03d_0_1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587" name="Google Shape;587;gef6c5de03d_0_1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ef6c5de03d_0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ef6c5de03d_0_2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595" name="Google Shape;595;gef6c5de03d_0_2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ef6c5de03d_0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ef6c5de03d_0_3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603" name="Google Shape;603;gef6c5de03d_0_3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ef6c5de03d_0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ef6c5de03d_0_3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611" name="Google Shape;611;gef6c5de03d_0_3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ef6c5de03d_0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ef6c5de03d_0_3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622" name="Google Shape;622;gef6c5de03d_0_3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fb2fe0566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fb2fe0566b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631" name="Google Shape;631;gfb2fe0566b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ef6c5de03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639" name="Google Shape;639;gef6c5de03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ef6c5de03d_0_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ef6c5de03d_0_3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647" name="Google Shape;647;gef6c5de03d_0_3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94e322b06b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94e322b06b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264" name="Google Shape;264;g294e322b06b_2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ef6c5de03d_0_3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ef6c5de03d_0_3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656" name="Google Shape;656;gef6c5de03d_0_3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ef6c5de03d_0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ef6c5de03d_0_3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665" name="Google Shape;665;gef6c5de03d_0_3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ef6c5de03d_0_3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673" name="Google Shape;673;gef6c5de03d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ef6c5de03d_0_3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ef6c5de03d_0_3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Meg</a:t>
            </a:r>
            <a:endParaRPr/>
          </a:p>
        </p:txBody>
      </p:sp>
      <p:sp>
        <p:nvSpPr>
          <p:cNvPr id="681" name="Google Shape;681;gef6c5de03d_0_3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ef6c5de03d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ef6c5de03d_0_4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Meg</a:t>
            </a:r>
            <a:endParaRPr/>
          </a:p>
        </p:txBody>
      </p:sp>
      <p:sp>
        <p:nvSpPr>
          <p:cNvPr id="689" name="Google Shape;689;gef6c5de03d_0_4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ef6c5de03d_0_3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697" name="Google Shape;697;gef6c5de03d_0_3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f849665d1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f849665d1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705" name="Google Shape;705;gf849665d1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f849665d1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f849665d1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705" name="Google Shape;705;gf849665d1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extLst>
      <p:ext uri="{BB962C8B-B14F-4D97-AF65-F5344CB8AC3E}">
        <p14:creationId xmlns:p14="http://schemas.microsoft.com/office/powerpoint/2010/main" val="3200438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849665d1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849665d19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713" name="Google Shape;713;gf849665d19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ef6c5de03d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ef6c5de03d_0_2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Meg</a:t>
            </a:r>
            <a:endParaRPr/>
          </a:p>
        </p:txBody>
      </p:sp>
      <p:sp>
        <p:nvSpPr>
          <p:cNvPr id="723" name="Google Shape;723;gef6c5de03d_0_2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272" name="Google Shape;2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ef6c5de03d_0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ef6c5de03d_0_4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731" name="Google Shape;731;gef6c5de03d_0_4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7c6d01d42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7c6d01d42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Meg</a:t>
            </a:r>
            <a:endParaRPr/>
          </a:p>
        </p:txBody>
      </p:sp>
      <p:sp>
        <p:nvSpPr>
          <p:cNvPr id="740" name="Google Shape;740;g17c6d01d42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748" name="Google Shape;74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bf30da590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Meg</a:t>
            </a:r>
            <a:endParaRPr>
              <a:solidFill>
                <a:srgbClr val="FF0000"/>
              </a:solidFill>
            </a:endParaRPr>
          </a:p>
        </p:txBody>
      </p:sp>
      <p:sp>
        <p:nvSpPr>
          <p:cNvPr id="762" name="Google Shape;762;gbf30da590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ef688a4fd2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ef688a4fd2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Meg</a:t>
            </a:r>
            <a:endParaRPr/>
          </a:p>
        </p:txBody>
      </p:sp>
      <p:sp>
        <p:nvSpPr>
          <p:cNvPr id="774" name="Google Shape;774;gef688a4fd2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d545ce3ed9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Meg</a:t>
            </a:r>
            <a:endParaRPr>
              <a:solidFill>
                <a:srgbClr val="FF0000"/>
              </a:solidFill>
            </a:endParaRPr>
          </a:p>
        </p:txBody>
      </p:sp>
      <p:sp>
        <p:nvSpPr>
          <p:cNvPr id="755" name="Google Shape;755;gd545ce3ed9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8bfb473837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8bfb473837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280" name="Google Shape;280;g28bfb473837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8bfb473837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8bfb473837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288" name="Google Shape;288;g28bfb473837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8c0d5530c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8c0d5530c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Sarah</a:t>
            </a:r>
            <a:endParaRPr/>
          </a:p>
        </p:txBody>
      </p:sp>
      <p:sp>
        <p:nvSpPr>
          <p:cNvPr id="296" name="Google Shape;296;g28c0d5530c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446534" y="3085764"/>
            <a:ext cx="11298932" cy="333814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3600"/>
              <a:buFont typeface="Arial Black"/>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rgbClr val="888888"/>
                </a:solidFill>
              </a:defRPr>
            </a:lvl2pPr>
            <a:lvl3pPr lvl="2" algn="ctr">
              <a:spcBef>
                <a:spcPts val="600"/>
              </a:spcBef>
              <a:spcAft>
                <a:spcPts val="0"/>
              </a:spcAft>
              <a:buSzPts val="1196"/>
              <a:buNone/>
              <a:defRPr>
                <a:solidFill>
                  <a:srgbClr val="888888"/>
                </a:solidFill>
              </a:defRPr>
            </a:lvl3pPr>
            <a:lvl4pPr lvl="3" algn="ctr">
              <a:spcBef>
                <a:spcPts val="600"/>
              </a:spcBef>
              <a:spcAft>
                <a:spcPts val="0"/>
              </a:spcAft>
              <a:buSzPts val="1012"/>
              <a:buNone/>
              <a:defRPr>
                <a:solidFill>
                  <a:srgbClr val="888888"/>
                </a:solidFill>
              </a:defRPr>
            </a:lvl4pPr>
            <a:lvl5pPr lvl="4" algn="ctr">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0"/>
        <p:cNvGrpSpPr/>
        <p:nvPr/>
      </p:nvGrpSpPr>
      <p:grpSpPr>
        <a:xfrm>
          <a:off x="0" y="0"/>
          <a:ext cx="0" cy="0"/>
          <a:chOff x="0" y="0"/>
          <a:chExt cx="0" cy="0"/>
        </a:xfrm>
      </p:grpSpPr>
      <p:sp>
        <p:nvSpPr>
          <p:cNvPr id="81" name="Google Shape;81;p11"/>
          <p:cNvSpPr/>
          <p:nvPr/>
        </p:nvSpPr>
        <p:spPr>
          <a:xfrm>
            <a:off x="8043420" y="637114"/>
            <a:ext cx="3682723" cy="5815475"/>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txBox="1">
            <a:spLocks noGrp="1"/>
          </p:cNvSpPr>
          <p:nvPr>
            <p:ph type="title"/>
          </p:nvPr>
        </p:nvSpPr>
        <p:spPr>
          <a:xfrm>
            <a:off x="581191" y="711086"/>
            <a:ext cx="7318087" cy="95578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2400"/>
              <a:buFont typeface="Arial Black"/>
              <a:buNone/>
              <a:defRPr sz="2400" b="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body" idx="1"/>
          </p:nvPr>
        </p:nvSpPr>
        <p:spPr>
          <a:xfrm>
            <a:off x="581192" y="1981200"/>
            <a:ext cx="7318087" cy="3892760"/>
          </a:xfrm>
          <a:prstGeom prst="rect">
            <a:avLst/>
          </a:prstGeom>
          <a:noFill/>
          <a:ln>
            <a:noFill/>
          </a:ln>
        </p:spPr>
        <p:txBody>
          <a:bodyPr spcFirstLastPara="1" wrap="square" lIns="91425" tIns="45700" rIns="91425" bIns="45700" anchor="ctr" anchorCtr="0">
            <a:noAutofit/>
          </a:bodyPr>
          <a:lstStyle>
            <a:lvl1pPr marL="457200" lvl="0" indent="-345440" algn="l">
              <a:lnSpc>
                <a:spcPct val="110000"/>
              </a:lnSpc>
              <a:spcBef>
                <a:spcPts val="400"/>
              </a:spcBef>
              <a:spcAft>
                <a:spcPts val="0"/>
              </a:spcAft>
              <a:buSzPts val="1840"/>
              <a:buChar char="◼"/>
              <a:defRPr sz="2000">
                <a:solidFill>
                  <a:srgbClr val="3F3F3F"/>
                </a:solidFill>
              </a:defRPr>
            </a:lvl1pPr>
            <a:lvl2pPr marL="914400" lvl="1" indent="-333756" algn="l">
              <a:spcBef>
                <a:spcPts val="600"/>
              </a:spcBef>
              <a:spcAft>
                <a:spcPts val="0"/>
              </a:spcAft>
              <a:buSzPts val="1656"/>
              <a:buChar char="◼"/>
              <a:defRPr sz="1800">
                <a:solidFill>
                  <a:srgbClr val="3F3F3F"/>
                </a:solidFill>
              </a:defRPr>
            </a:lvl2pPr>
            <a:lvl3pPr marL="1371600" lvl="2" indent="-322072" algn="l">
              <a:spcBef>
                <a:spcPts val="600"/>
              </a:spcBef>
              <a:spcAft>
                <a:spcPts val="0"/>
              </a:spcAft>
              <a:buSzPts val="1472"/>
              <a:buChar char="◼"/>
              <a:defRPr sz="1600">
                <a:solidFill>
                  <a:srgbClr val="3F3F3F"/>
                </a:solidFill>
              </a:defRPr>
            </a:lvl3pPr>
            <a:lvl4pPr marL="1828800" lvl="3" indent="-310388" algn="l">
              <a:spcBef>
                <a:spcPts val="600"/>
              </a:spcBef>
              <a:spcAft>
                <a:spcPts val="0"/>
              </a:spcAft>
              <a:buSzPts val="1288"/>
              <a:buChar char="◼"/>
              <a:defRPr sz="1400">
                <a:solidFill>
                  <a:srgbClr val="3F3F3F"/>
                </a:solidFill>
              </a:defRPr>
            </a:lvl4pPr>
            <a:lvl5pPr marL="2286000" lvl="4" indent="-310388" algn="l">
              <a:spcBef>
                <a:spcPts val="600"/>
              </a:spcBef>
              <a:spcAft>
                <a:spcPts val="0"/>
              </a:spcAft>
              <a:buSzPts val="1288"/>
              <a:buChar char="◼"/>
              <a:defRPr sz="1400">
                <a:solidFill>
                  <a:srgbClr val="3F3F3F"/>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84" name="Google Shape;84;p11"/>
          <p:cNvSpPr txBox="1">
            <a:spLocks noGrp="1"/>
          </p:cNvSpPr>
          <p:nvPr>
            <p:ph type="body" idx="2"/>
          </p:nvPr>
        </p:nvSpPr>
        <p:spPr>
          <a:xfrm>
            <a:off x="8363460" y="3048000"/>
            <a:ext cx="3031852" cy="2825959"/>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320"/>
              </a:spcBef>
              <a:spcAft>
                <a:spcPts val="0"/>
              </a:spcAft>
              <a:buSzPts val="1472"/>
              <a:buNone/>
              <a:defRPr sz="1600">
                <a:solidFill>
                  <a:srgbClr val="3F3F3F"/>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85" name="Google Shape;85;p11"/>
          <p:cNvSpPr txBox="1">
            <a:spLocks noGrp="1"/>
          </p:cNvSpPr>
          <p:nvPr>
            <p:ph type="dt" idx="10"/>
          </p:nvPr>
        </p:nvSpPr>
        <p:spPr>
          <a:xfrm>
            <a:off x="7605951" y="6456916"/>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581192" y="6452590"/>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8" name="Google Shape;88;p11"/>
          <p:cNvCxnSpPr/>
          <p:nvPr/>
        </p:nvCxnSpPr>
        <p:spPr>
          <a:xfrm>
            <a:off x="8363460" y="2781300"/>
            <a:ext cx="3031852" cy="0"/>
          </a:xfrm>
          <a:prstGeom prst="straightConnector1">
            <a:avLst/>
          </a:prstGeom>
          <a:noFill/>
          <a:ln w="12700" cap="flat" cmpd="sng">
            <a:solidFill>
              <a:srgbClr val="262626"/>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2400"/>
              <a:buFont typeface="Arial Black"/>
              <a:buNone/>
              <a:defRPr sz="2400" b="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a:spLocks noGrp="1"/>
          </p:cNvSpPr>
          <p:nvPr>
            <p:ph type="pic" idx="2"/>
          </p:nvPr>
        </p:nvSpPr>
        <p:spPr>
          <a:xfrm>
            <a:off x="447817" y="641350"/>
            <a:ext cx="11290859" cy="3651249"/>
          </a:xfrm>
          <a:prstGeom prst="rect">
            <a:avLst/>
          </a:prstGeom>
          <a:noFill/>
          <a:ln>
            <a:noFill/>
          </a:ln>
        </p:spPr>
        <p:txBody>
          <a:bodyPr spcFirstLastPara="1" wrap="square" lIns="91425" tIns="45700" rIns="91425" bIns="45700" anchor="t" anchorCtr="0">
            <a:noAutofit/>
          </a:bodyPr>
          <a:lstStyle>
            <a:lvl1pPr marR="0" lvl="0" algn="ctr" rtl="0">
              <a:lnSpc>
                <a:spcPct val="110000"/>
              </a:lnSpc>
              <a:spcBef>
                <a:spcPts val="32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1pPr>
            <a:lvl2pPr marR="0" lvl="1"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2pPr>
            <a:lvl3pPr marR="0" lvl="2"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3pPr>
            <a:lvl4pPr marR="0" lvl="3"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4pPr>
            <a:lvl5pPr marR="0" lvl="4"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9pPr>
          </a:lstStyle>
          <a:p>
            <a:endParaRPr/>
          </a:p>
        </p:txBody>
      </p:sp>
      <p:sp>
        <p:nvSpPr>
          <p:cNvPr id="92" name="Google Shape;92;p12"/>
          <p:cNvSpPr txBox="1">
            <a:spLocks noGrp="1"/>
          </p:cNvSpPr>
          <p:nvPr>
            <p:ph type="body" idx="1"/>
          </p:nvPr>
        </p:nvSpPr>
        <p:spPr>
          <a:xfrm>
            <a:off x="581192" y="5260127"/>
            <a:ext cx="11029617" cy="998148"/>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320"/>
              </a:spcBef>
              <a:spcAft>
                <a:spcPts val="0"/>
              </a:spcAft>
              <a:buSzPts val="1472"/>
              <a:buNone/>
              <a:defRPr sz="16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93" name="Google Shape;93;p1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body" idx="1"/>
          </p:nvPr>
        </p:nvSpPr>
        <p:spPr>
          <a:xfrm rot="5400000">
            <a:off x="4269976" y="-1352783"/>
            <a:ext cx="3652047" cy="11029616"/>
          </a:xfrm>
          <a:prstGeom prst="rect">
            <a:avLst/>
          </a:prstGeom>
          <a:noFill/>
          <a:ln>
            <a:noFill/>
          </a:ln>
        </p:spPr>
        <p:txBody>
          <a:bodyPr spcFirstLastPara="1" wrap="square" lIns="91425" tIns="45700" rIns="91425" bIns="45700" anchor="t" anchorCtr="0">
            <a:noAutofit/>
          </a:bodyPr>
          <a:lstStyle>
            <a:lvl1pPr marL="457200" lvl="0" indent="-327914" algn="l">
              <a:lnSpc>
                <a:spcPct val="110000"/>
              </a:lnSpc>
              <a:spcBef>
                <a:spcPts val="340"/>
              </a:spcBef>
              <a:spcAft>
                <a:spcPts val="0"/>
              </a:spcAft>
              <a:buSzPts val="1564"/>
              <a:buChar char="◼"/>
              <a:defRPr/>
            </a:lvl1pPr>
            <a:lvl2pPr marL="914400" lvl="1" indent="-310387" algn="l">
              <a:spcBef>
                <a:spcPts val="600"/>
              </a:spcBef>
              <a:spcAft>
                <a:spcPts val="0"/>
              </a:spcAft>
              <a:buSzPts val="1288"/>
              <a:buChar char="◼"/>
              <a:defRPr/>
            </a:lvl2pPr>
            <a:lvl3pPr marL="1371600" lvl="2" indent="-304546" algn="l">
              <a:spcBef>
                <a:spcPts val="600"/>
              </a:spcBef>
              <a:spcAft>
                <a:spcPts val="0"/>
              </a:spcAft>
              <a:buSzPts val="1196"/>
              <a:buChar char="◼"/>
              <a:defRPr/>
            </a:lvl3pPr>
            <a:lvl4pPr marL="1828800" lvl="3" indent="-292861" algn="l">
              <a:spcBef>
                <a:spcPts val="600"/>
              </a:spcBef>
              <a:spcAft>
                <a:spcPts val="0"/>
              </a:spcAft>
              <a:buSzPts val="1012"/>
              <a:buChar char="◼"/>
              <a:defRPr/>
            </a:lvl4pPr>
            <a:lvl5pPr marL="2286000" lvl="4" indent="-292861" algn="l">
              <a:spcBef>
                <a:spcPts val="600"/>
              </a:spcBef>
              <a:spcAft>
                <a:spcPts val="0"/>
              </a:spcAft>
              <a:buSzPts val="1012"/>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9" name="Google Shape;99;p13"/>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4"/>
          <p:cNvSpPr/>
          <p:nvPr/>
        </p:nvSpPr>
        <p:spPr>
          <a:xfrm>
            <a:off x="8058151" y="599725"/>
            <a:ext cx="3687316" cy="581695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txBox="1">
            <a:spLocks noGrp="1"/>
          </p:cNvSpPr>
          <p:nvPr>
            <p:ph type="title"/>
          </p:nvPr>
        </p:nvSpPr>
        <p:spPr>
          <a:xfrm rot="5400000">
            <a:off x="7362637" y="1705163"/>
            <a:ext cx="4807326" cy="312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2800"/>
              <a:buFont typeface="Arial Black"/>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body" idx="1"/>
          </p:nvPr>
        </p:nvSpPr>
        <p:spPr>
          <a:xfrm rot="5400000">
            <a:off x="1952072" y="-313549"/>
            <a:ext cx="4807326" cy="7161625"/>
          </a:xfrm>
          <a:prstGeom prst="rect">
            <a:avLst/>
          </a:prstGeom>
          <a:noFill/>
          <a:ln>
            <a:noFill/>
          </a:ln>
        </p:spPr>
        <p:txBody>
          <a:bodyPr spcFirstLastPara="1" wrap="square" lIns="91425" tIns="45700" rIns="91425" bIns="45700" anchor="t"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06" name="Google Shape;106;p14"/>
          <p:cNvSpPr/>
          <p:nvPr/>
        </p:nvSpPr>
        <p:spPr>
          <a:xfrm>
            <a:off x="446534" y="457200"/>
            <a:ext cx="3703320" cy="94997"/>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8042147" y="453643"/>
            <a:ext cx="3703320" cy="98554"/>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1"/>
        <p:cNvGrpSpPr/>
        <p:nvPr/>
      </p:nvGrpSpPr>
      <p:grpSpPr>
        <a:xfrm>
          <a:off x="0" y="0"/>
          <a:ext cx="0" cy="0"/>
          <a:chOff x="0" y="0"/>
          <a:chExt cx="0" cy="0"/>
        </a:xfrm>
      </p:grpSpPr>
      <p:sp>
        <p:nvSpPr>
          <p:cNvPr id="122" name="Google Shape;122;p16"/>
          <p:cNvSpPr/>
          <p:nvPr/>
        </p:nvSpPr>
        <p:spPr>
          <a:xfrm>
            <a:off x="446534" y="3085764"/>
            <a:ext cx="11298900" cy="33381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txBox="1">
            <a:spLocks noGrp="1"/>
          </p:cNvSpPr>
          <p:nvPr>
            <p:ph type="ctrTitle"/>
          </p:nvPr>
        </p:nvSpPr>
        <p:spPr>
          <a:xfrm>
            <a:off x="581191" y="1020431"/>
            <a:ext cx="10993500" cy="1475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3F3F3F"/>
              </a:buClr>
              <a:buSzPts val="3600"/>
              <a:buFont typeface="Arial Black"/>
              <a:buNone/>
              <a:defRPr sz="3600">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16"/>
          <p:cNvSpPr txBox="1">
            <a:spLocks noGrp="1"/>
          </p:cNvSpPr>
          <p:nvPr>
            <p:ph type="subTitle" idx="1"/>
          </p:nvPr>
        </p:nvSpPr>
        <p:spPr>
          <a:xfrm>
            <a:off x="581194" y="2495445"/>
            <a:ext cx="10993500" cy="590400"/>
          </a:xfrm>
          <a:prstGeom prst="rect">
            <a:avLst/>
          </a:prstGeom>
          <a:noFill/>
          <a:ln>
            <a:noFill/>
          </a:ln>
        </p:spPr>
        <p:txBody>
          <a:bodyPr spcFirstLastPara="1" wrap="square" lIns="91425" tIns="45700" rIns="91425" bIns="45700" anchor="t" anchorCtr="0">
            <a:noAutofit/>
          </a:bodyPr>
          <a:lstStyle>
            <a:lvl1pPr lvl="0" algn="l" rtl="0">
              <a:lnSpc>
                <a:spcPct val="110000"/>
              </a:lnSpc>
              <a:spcBef>
                <a:spcPts val="320"/>
              </a:spcBef>
              <a:spcAft>
                <a:spcPts val="0"/>
              </a:spcAft>
              <a:buSzPts val="1472"/>
              <a:buNone/>
              <a:defRPr sz="1600" cap="none">
                <a:solidFill>
                  <a:schemeClr val="accent1"/>
                </a:solidFill>
              </a:defRPr>
            </a:lvl1pPr>
            <a:lvl2pPr lvl="1" algn="ctr" rtl="0">
              <a:spcBef>
                <a:spcPts val="600"/>
              </a:spcBef>
              <a:spcAft>
                <a:spcPts val="0"/>
              </a:spcAft>
              <a:buSzPts val="1288"/>
              <a:buNone/>
              <a:defRPr>
                <a:solidFill>
                  <a:srgbClr val="888888"/>
                </a:solidFill>
              </a:defRPr>
            </a:lvl2pPr>
            <a:lvl3pPr lvl="2" algn="ctr" rtl="0">
              <a:spcBef>
                <a:spcPts val="600"/>
              </a:spcBef>
              <a:spcAft>
                <a:spcPts val="0"/>
              </a:spcAft>
              <a:buSzPts val="1196"/>
              <a:buNone/>
              <a:defRPr>
                <a:solidFill>
                  <a:srgbClr val="888888"/>
                </a:solidFill>
              </a:defRPr>
            </a:lvl3pPr>
            <a:lvl4pPr lvl="3" algn="ctr" rtl="0">
              <a:spcBef>
                <a:spcPts val="600"/>
              </a:spcBef>
              <a:spcAft>
                <a:spcPts val="0"/>
              </a:spcAft>
              <a:buSzPts val="1012"/>
              <a:buNone/>
              <a:defRPr>
                <a:solidFill>
                  <a:srgbClr val="888888"/>
                </a:solidFill>
              </a:defRPr>
            </a:lvl4pPr>
            <a:lvl5pPr lvl="4" algn="ctr" rtl="0">
              <a:spcBef>
                <a:spcPts val="600"/>
              </a:spcBef>
              <a:spcAft>
                <a:spcPts val="0"/>
              </a:spcAft>
              <a:buSzPts val="1012"/>
              <a:buNone/>
              <a:defRPr>
                <a:solidFill>
                  <a:srgbClr val="888888"/>
                </a:solidFill>
              </a:defRPr>
            </a:lvl5pPr>
            <a:lvl6pPr lvl="5" algn="ctr" rtl="0">
              <a:spcBef>
                <a:spcPts val="600"/>
              </a:spcBef>
              <a:spcAft>
                <a:spcPts val="0"/>
              </a:spcAft>
              <a:buSzPts val="1104"/>
              <a:buNone/>
              <a:defRPr>
                <a:solidFill>
                  <a:srgbClr val="888888"/>
                </a:solidFill>
              </a:defRPr>
            </a:lvl6pPr>
            <a:lvl7pPr lvl="6" algn="ctr" rtl="0">
              <a:spcBef>
                <a:spcPts val="600"/>
              </a:spcBef>
              <a:spcAft>
                <a:spcPts val="0"/>
              </a:spcAft>
              <a:buSzPts val="1104"/>
              <a:buNone/>
              <a:defRPr>
                <a:solidFill>
                  <a:srgbClr val="888888"/>
                </a:solidFill>
              </a:defRPr>
            </a:lvl7pPr>
            <a:lvl8pPr lvl="7" algn="ctr" rtl="0">
              <a:spcBef>
                <a:spcPts val="600"/>
              </a:spcBef>
              <a:spcAft>
                <a:spcPts val="0"/>
              </a:spcAft>
              <a:buSzPts val="1104"/>
              <a:buNone/>
              <a:defRPr>
                <a:solidFill>
                  <a:srgbClr val="888888"/>
                </a:solidFill>
              </a:defRPr>
            </a:lvl8pPr>
            <a:lvl9pPr lvl="8" algn="ctr" rtl="0">
              <a:spcBef>
                <a:spcPts val="600"/>
              </a:spcBef>
              <a:spcAft>
                <a:spcPts val="600"/>
              </a:spcAft>
              <a:buSzPts val="1104"/>
              <a:buNone/>
              <a:defRPr>
                <a:solidFill>
                  <a:srgbClr val="888888"/>
                </a:solidFill>
              </a:defRPr>
            </a:lvl9pPr>
          </a:lstStyle>
          <a:p>
            <a:endParaRPr/>
          </a:p>
        </p:txBody>
      </p:sp>
      <p:sp>
        <p:nvSpPr>
          <p:cNvPr id="125" name="Google Shape;125;p16"/>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16"/>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16"/>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8"/>
        <p:cNvGrpSpPr/>
        <p:nvPr/>
      </p:nvGrpSpPr>
      <p:grpSpPr>
        <a:xfrm>
          <a:off x="0" y="0"/>
          <a:ext cx="0" cy="0"/>
          <a:chOff x="0" y="0"/>
          <a:chExt cx="0" cy="0"/>
        </a:xfrm>
      </p:grpSpPr>
      <p:sp>
        <p:nvSpPr>
          <p:cNvPr id="129" name="Google Shape;129;p17"/>
          <p:cNvSpPr/>
          <p:nvPr/>
        </p:nvSpPr>
        <p:spPr>
          <a:xfrm>
            <a:off x="447817" y="601200"/>
            <a:ext cx="3682800" cy="58155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txBox="1">
            <a:spLocks noGrp="1"/>
          </p:cNvSpPr>
          <p:nvPr>
            <p:ph type="title"/>
          </p:nvPr>
        </p:nvSpPr>
        <p:spPr>
          <a:xfrm>
            <a:off x="767857" y="933450"/>
            <a:ext cx="3031800" cy="17223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FFFFFF"/>
              </a:buClr>
              <a:buSzPts val="2400"/>
              <a:buFont typeface="Arial Black"/>
              <a:buNone/>
              <a:defRPr sz="2400" b="0">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17"/>
          <p:cNvSpPr txBox="1">
            <a:spLocks noGrp="1"/>
          </p:cNvSpPr>
          <p:nvPr>
            <p:ph type="body" idx="1"/>
          </p:nvPr>
        </p:nvSpPr>
        <p:spPr>
          <a:xfrm>
            <a:off x="4900928" y="1179829"/>
            <a:ext cx="6651000" cy="4658100"/>
          </a:xfrm>
          <a:prstGeom prst="rect">
            <a:avLst/>
          </a:prstGeom>
          <a:noFill/>
          <a:ln>
            <a:noFill/>
          </a:ln>
        </p:spPr>
        <p:txBody>
          <a:bodyPr spcFirstLastPara="1" wrap="square" lIns="91425" tIns="45700" rIns="91425" bIns="45700" anchor="ctr" anchorCtr="0">
            <a:noAutofit/>
          </a:bodyPr>
          <a:lstStyle>
            <a:lvl1pPr marL="457200" lvl="0" indent="-345440" algn="l" rtl="0">
              <a:lnSpc>
                <a:spcPct val="110000"/>
              </a:lnSpc>
              <a:spcBef>
                <a:spcPts val="400"/>
              </a:spcBef>
              <a:spcAft>
                <a:spcPts val="0"/>
              </a:spcAft>
              <a:buSzPts val="1840"/>
              <a:buChar char="◼"/>
              <a:defRPr sz="2000">
                <a:solidFill>
                  <a:schemeClr val="dk2"/>
                </a:solidFill>
              </a:defRPr>
            </a:lvl1pPr>
            <a:lvl2pPr marL="914400" lvl="1" indent="-333756" algn="l" rtl="0">
              <a:spcBef>
                <a:spcPts val="600"/>
              </a:spcBef>
              <a:spcAft>
                <a:spcPts val="0"/>
              </a:spcAft>
              <a:buSzPts val="1656"/>
              <a:buChar char="◼"/>
              <a:defRPr sz="1800">
                <a:solidFill>
                  <a:schemeClr val="dk2"/>
                </a:solidFill>
              </a:defRPr>
            </a:lvl2pPr>
            <a:lvl3pPr marL="1371600" lvl="2" indent="-322072" algn="l" rtl="0">
              <a:spcBef>
                <a:spcPts val="600"/>
              </a:spcBef>
              <a:spcAft>
                <a:spcPts val="0"/>
              </a:spcAft>
              <a:buSzPts val="1472"/>
              <a:buChar char="◼"/>
              <a:defRPr sz="1600">
                <a:solidFill>
                  <a:schemeClr val="dk2"/>
                </a:solidFill>
              </a:defRPr>
            </a:lvl3pPr>
            <a:lvl4pPr marL="1828800" lvl="3" indent="-310388" algn="l" rtl="0">
              <a:spcBef>
                <a:spcPts val="600"/>
              </a:spcBef>
              <a:spcAft>
                <a:spcPts val="0"/>
              </a:spcAft>
              <a:buSzPts val="1288"/>
              <a:buChar char="◼"/>
              <a:defRPr sz="1400">
                <a:solidFill>
                  <a:schemeClr val="dk2"/>
                </a:solidFill>
              </a:defRPr>
            </a:lvl4pPr>
            <a:lvl5pPr marL="2286000" lvl="4" indent="-310388" algn="l" rtl="0">
              <a:spcBef>
                <a:spcPts val="600"/>
              </a:spcBef>
              <a:spcAft>
                <a:spcPts val="0"/>
              </a:spcAft>
              <a:buSzPts val="1288"/>
              <a:buChar char="◼"/>
              <a:defRPr sz="1400">
                <a:solidFill>
                  <a:schemeClr val="dk2"/>
                </a:solidFill>
              </a:defRPr>
            </a:lvl5pPr>
            <a:lvl6pPr marL="2743200" lvl="5" indent="-310388" algn="l" rtl="0">
              <a:spcBef>
                <a:spcPts val="600"/>
              </a:spcBef>
              <a:spcAft>
                <a:spcPts val="0"/>
              </a:spcAft>
              <a:buSzPts val="1288"/>
              <a:buChar char="◼"/>
              <a:defRPr sz="1400">
                <a:solidFill>
                  <a:schemeClr val="dk2"/>
                </a:solidFill>
              </a:defRPr>
            </a:lvl6pPr>
            <a:lvl7pPr marL="3200400" lvl="6" indent="-310388" algn="l" rtl="0">
              <a:spcBef>
                <a:spcPts val="600"/>
              </a:spcBef>
              <a:spcAft>
                <a:spcPts val="0"/>
              </a:spcAft>
              <a:buSzPts val="1288"/>
              <a:buChar char="◼"/>
              <a:defRPr sz="1400">
                <a:solidFill>
                  <a:schemeClr val="dk2"/>
                </a:solidFill>
              </a:defRPr>
            </a:lvl7pPr>
            <a:lvl8pPr marL="3657600" lvl="7" indent="-310388" algn="l" rtl="0">
              <a:spcBef>
                <a:spcPts val="600"/>
              </a:spcBef>
              <a:spcAft>
                <a:spcPts val="0"/>
              </a:spcAft>
              <a:buSzPts val="1288"/>
              <a:buChar char="◼"/>
              <a:defRPr sz="1400">
                <a:solidFill>
                  <a:schemeClr val="dk2"/>
                </a:solidFill>
              </a:defRPr>
            </a:lvl8pPr>
            <a:lvl9pPr marL="4114800" lvl="8" indent="-310388" algn="l" rtl="0">
              <a:spcBef>
                <a:spcPts val="600"/>
              </a:spcBef>
              <a:spcAft>
                <a:spcPts val="600"/>
              </a:spcAft>
              <a:buSzPts val="1288"/>
              <a:buChar char="◼"/>
              <a:defRPr sz="1400">
                <a:solidFill>
                  <a:schemeClr val="dk2"/>
                </a:solidFill>
              </a:defRPr>
            </a:lvl9pPr>
          </a:lstStyle>
          <a:p>
            <a:endParaRPr/>
          </a:p>
        </p:txBody>
      </p:sp>
      <p:sp>
        <p:nvSpPr>
          <p:cNvPr id="132" name="Google Shape;132;p17"/>
          <p:cNvSpPr txBox="1">
            <a:spLocks noGrp="1"/>
          </p:cNvSpPr>
          <p:nvPr>
            <p:ph type="body" idx="2"/>
          </p:nvPr>
        </p:nvSpPr>
        <p:spPr>
          <a:xfrm>
            <a:off x="767857" y="2836654"/>
            <a:ext cx="3031800" cy="3001500"/>
          </a:xfrm>
          <a:prstGeom prst="rect">
            <a:avLst/>
          </a:prstGeom>
          <a:noFill/>
          <a:ln>
            <a:noFill/>
          </a:ln>
        </p:spPr>
        <p:txBody>
          <a:bodyPr spcFirstLastPara="1" wrap="square" lIns="91425" tIns="45700" rIns="91425" bIns="45700" anchor="t" anchorCtr="0">
            <a:noAutofit/>
          </a:bodyPr>
          <a:lstStyle>
            <a:lvl1pPr marL="457200" lvl="0" indent="-228600" algn="l" rtl="0">
              <a:lnSpc>
                <a:spcPct val="110000"/>
              </a:lnSpc>
              <a:spcBef>
                <a:spcPts val="320"/>
              </a:spcBef>
              <a:spcAft>
                <a:spcPts val="0"/>
              </a:spcAft>
              <a:buSzPts val="1472"/>
              <a:buNone/>
              <a:defRPr sz="1600">
                <a:solidFill>
                  <a:srgbClr val="FFFFFF"/>
                </a:solidFill>
              </a:defRPr>
            </a:lvl1pPr>
            <a:lvl2pPr marL="914400" lvl="1" indent="-228600" algn="l" rtl="0">
              <a:spcBef>
                <a:spcPts val="600"/>
              </a:spcBef>
              <a:spcAft>
                <a:spcPts val="0"/>
              </a:spcAft>
              <a:buSzPts val="1012"/>
              <a:buNone/>
              <a:defRPr sz="1100"/>
            </a:lvl2pPr>
            <a:lvl3pPr marL="1371600" lvl="2" indent="-228600" algn="l" rtl="0">
              <a:spcBef>
                <a:spcPts val="600"/>
              </a:spcBef>
              <a:spcAft>
                <a:spcPts val="0"/>
              </a:spcAft>
              <a:buSzPts val="920"/>
              <a:buNone/>
              <a:defRPr sz="1000"/>
            </a:lvl3pPr>
            <a:lvl4pPr marL="1828800" lvl="3" indent="-228600" algn="l" rtl="0">
              <a:spcBef>
                <a:spcPts val="600"/>
              </a:spcBef>
              <a:spcAft>
                <a:spcPts val="0"/>
              </a:spcAft>
              <a:buSzPts val="828"/>
              <a:buNone/>
              <a:defRPr sz="900"/>
            </a:lvl4pPr>
            <a:lvl5pPr marL="2286000" lvl="4" indent="-228600" algn="l" rtl="0">
              <a:spcBef>
                <a:spcPts val="600"/>
              </a:spcBef>
              <a:spcAft>
                <a:spcPts val="0"/>
              </a:spcAft>
              <a:buSzPts val="828"/>
              <a:buNone/>
              <a:defRPr sz="900"/>
            </a:lvl5pPr>
            <a:lvl6pPr marL="2743200" lvl="5" indent="-228600" algn="l" rtl="0">
              <a:spcBef>
                <a:spcPts val="600"/>
              </a:spcBef>
              <a:spcAft>
                <a:spcPts val="0"/>
              </a:spcAft>
              <a:buSzPts val="828"/>
              <a:buNone/>
              <a:defRPr sz="900"/>
            </a:lvl6pPr>
            <a:lvl7pPr marL="3200400" lvl="6" indent="-228600" algn="l" rtl="0">
              <a:spcBef>
                <a:spcPts val="600"/>
              </a:spcBef>
              <a:spcAft>
                <a:spcPts val="0"/>
              </a:spcAft>
              <a:buSzPts val="828"/>
              <a:buNone/>
              <a:defRPr sz="900"/>
            </a:lvl7pPr>
            <a:lvl8pPr marL="3657600" lvl="7" indent="-228600" algn="l" rtl="0">
              <a:spcBef>
                <a:spcPts val="600"/>
              </a:spcBef>
              <a:spcAft>
                <a:spcPts val="0"/>
              </a:spcAft>
              <a:buSzPts val="828"/>
              <a:buNone/>
              <a:defRPr sz="900"/>
            </a:lvl8pPr>
            <a:lvl9pPr marL="4114800" lvl="8" indent="-228600" algn="l" rtl="0">
              <a:spcBef>
                <a:spcPts val="600"/>
              </a:spcBef>
              <a:spcAft>
                <a:spcPts val="600"/>
              </a:spcAft>
              <a:buSzPts val="828"/>
              <a:buNone/>
              <a:defRPr sz="900"/>
            </a:lvl9pPr>
          </a:lstStyle>
          <a:p>
            <a:endParaRPr/>
          </a:p>
        </p:txBody>
      </p:sp>
      <p:sp>
        <p:nvSpPr>
          <p:cNvPr id="133" name="Google Shape;133;p17"/>
          <p:cNvSpPr txBox="1">
            <a:spLocks noGrp="1"/>
          </p:cNvSpPr>
          <p:nvPr>
            <p:ph type="dt" idx="10"/>
          </p:nvPr>
        </p:nvSpPr>
        <p:spPr>
          <a:xfrm>
            <a:off x="7605951" y="6456916"/>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7"/>
          <p:cNvSpPr txBox="1">
            <a:spLocks noGrp="1"/>
          </p:cNvSpPr>
          <p:nvPr>
            <p:ph type="ftr" idx="11"/>
          </p:nvPr>
        </p:nvSpPr>
        <p:spPr>
          <a:xfrm>
            <a:off x="581192" y="6452590"/>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17"/>
          <p:cNvSpPr txBox="1">
            <a:spLocks noGrp="1"/>
          </p:cNvSpPr>
          <p:nvPr>
            <p:ph type="sldNum" idx="12"/>
          </p:nvPr>
        </p:nvSpPr>
        <p:spPr>
          <a:xfrm>
            <a:off x="10558300" y="6456916"/>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6"/>
        <p:cNvGrpSpPr/>
        <p:nvPr/>
      </p:nvGrpSpPr>
      <p:grpSpPr>
        <a:xfrm>
          <a:off x="0" y="0"/>
          <a:ext cx="0" cy="0"/>
          <a:chOff x="0" y="0"/>
          <a:chExt cx="0" cy="0"/>
        </a:xfrm>
      </p:grpSpPr>
      <p:sp>
        <p:nvSpPr>
          <p:cNvPr id="137" name="Google Shape;137;p18"/>
          <p:cNvSpPr/>
          <p:nvPr/>
        </p:nvSpPr>
        <p:spPr>
          <a:xfrm>
            <a:off x="447817" y="5141974"/>
            <a:ext cx="11290800" cy="12588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3F3F3F"/>
              </a:buClr>
              <a:buSzPts val="3600"/>
              <a:buFont typeface="Arial Black"/>
              <a:buNone/>
              <a:defRPr sz="3600" b="0" cap="none">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18"/>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lvl1pPr marL="457200" lvl="0" indent="-228600" algn="l" rtl="0">
              <a:lnSpc>
                <a:spcPct val="110000"/>
              </a:lnSpc>
              <a:spcBef>
                <a:spcPts val="360"/>
              </a:spcBef>
              <a:spcAft>
                <a:spcPts val="0"/>
              </a:spcAft>
              <a:buSzPts val="1656"/>
              <a:buNone/>
              <a:defRPr sz="1800" cap="none">
                <a:solidFill>
                  <a:schemeClr val="accent1"/>
                </a:solidFill>
              </a:defRPr>
            </a:lvl1pPr>
            <a:lvl2pPr marL="914400" lvl="1" indent="-228600" algn="l" rtl="0">
              <a:spcBef>
                <a:spcPts val="600"/>
              </a:spcBef>
              <a:spcAft>
                <a:spcPts val="0"/>
              </a:spcAft>
              <a:buSzPts val="1656"/>
              <a:buNone/>
              <a:defRPr sz="1800">
                <a:solidFill>
                  <a:srgbClr val="888888"/>
                </a:solidFill>
              </a:defRPr>
            </a:lvl2pPr>
            <a:lvl3pPr marL="1371600" lvl="2" indent="-228600" algn="l" rtl="0">
              <a:spcBef>
                <a:spcPts val="600"/>
              </a:spcBef>
              <a:spcAft>
                <a:spcPts val="0"/>
              </a:spcAft>
              <a:buSzPts val="1472"/>
              <a:buNone/>
              <a:defRPr sz="1600">
                <a:solidFill>
                  <a:srgbClr val="888888"/>
                </a:solidFill>
              </a:defRPr>
            </a:lvl3pPr>
            <a:lvl4pPr marL="1828800" lvl="3" indent="-228600" algn="l" rtl="0">
              <a:spcBef>
                <a:spcPts val="600"/>
              </a:spcBef>
              <a:spcAft>
                <a:spcPts val="0"/>
              </a:spcAft>
              <a:buSzPts val="1288"/>
              <a:buNone/>
              <a:defRPr sz="1400">
                <a:solidFill>
                  <a:srgbClr val="888888"/>
                </a:solidFill>
              </a:defRPr>
            </a:lvl4pPr>
            <a:lvl5pPr marL="2286000" lvl="4" indent="-228600" algn="l" rtl="0">
              <a:spcBef>
                <a:spcPts val="600"/>
              </a:spcBef>
              <a:spcAft>
                <a:spcPts val="0"/>
              </a:spcAft>
              <a:buSzPts val="1288"/>
              <a:buNone/>
              <a:defRPr sz="1400">
                <a:solidFill>
                  <a:srgbClr val="888888"/>
                </a:solidFill>
              </a:defRPr>
            </a:lvl5pPr>
            <a:lvl6pPr marL="2743200" lvl="5" indent="-228600" algn="l" rtl="0">
              <a:spcBef>
                <a:spcPts val="600"/>
              </a:spcBef>
              <a:spcAft>
                <a:spcPts val="0"/>
              </a:spcAft>
              <a:buSzPts val="1288"/>
              <a:buNone/>
              <a:defRPr sz="1400">
                <a:solidFill>
                  <a:srgbClr val="888888"/>
                </a:solidFill>
              </a:defRPr>
            </a:lvl6pPr>
            <a:lvl7pPr marL="3200400" lvl="6" indent="-228600" algn="l" rtl="0">
              <a:spcBef>
                <a:spcPts val="600"/>
              </a:spcBef>
              <a:spcAft>
                <a:spcPts val="0"/>
              </a:spcAft>
              <a:buSzPts val="1288"/>
              <a:buNone/>
              <a:defRPr sz="1400">
                <a:solidFill>
                  <a:srgbClr val="888888"/>
                </a:solidFill>
              </a:defRPr>
            </a:lvl7pPr>
            <a:lvl8pPr marL="3657600" lvl="7" indent="-228600" algn="l" rtl="0">
              <a:spcBef>
                <a:spcPts val="600"/>
              </a:spcBef>
              <a:spcAft>
                <a:spcPts val="0"/>
              </a:spcAft>
              <a:buSzPts val="1288"/>
              <a:buNone/>
              <a:defRPr sz="1400">
                <a:solidFill>
                  <a:srgbClr val="888888"/>
                </a:solidFill>
              </a:defRPr>
            </a:lvl8pPr>
            <a:lvl9pPr marL="4114800" lvl="8" indent="-228600" algn="l" rtl="0">
              <a:spcBef>
                <a:spcPts val="600"/>
              </a:spcBef>
              <a:spcAft>
                <a:spcPts val="600"/>
              </a:spcAft>
              <a:buSzPts val="1288"/>
              <a:buNone/>
              <a:defRPr sz="1400">
                <a:solidFill>
                  <a:srgbClr val="888888"/>
                </a:solidFill>
              </a:defRPr>
            </a:lvl9pPr>
          </a:lstStyle>
          <a:p>
            <a:endParaRPr/>
          </a:p>
        </p:txBody>
      </p:sp>
      <p:sp>
        <p:nvSpPr>
          <p:cNvPr id="140" name="Google Shape;140;p18"/>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18"/>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18"/>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3F3F3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19"/>
          <p:cNvSpPr txBox="1">
            <a:spLocks noGrp="1"/>
          </p:cNvSpPr>
          <p:nvPr>
            <p:ph type="body" idx="1"/>
          </p:nvPr>
        </p:nvSpPr>
        <p:spPr>
          <a:xfrm>
            <a:off x="581193" y="2228003"/>
            <a:ext cx="5194800" cy="3633000"/>
          </a:xfrm>
          <a:prstGeom prst="rect">
            <a:avLst/>
          </a:prstGeom>
          <a:noFill/>
          <a:ln>
            <a:noFill/>
          </a:ln>
        </p:spPr>
        <p:txBody>
          <a:bodyPr spcFirstLastPara="1" wrap="square" lIns="91425" tIns="45700" rIns="91425" bIns="45700" anchor="ctr" anchorCtr="0">
            <a:noAutofit/>
          </a:bodyPr>
          <a:lstStyle>
            <a:lvl1pPr marL="457200" lvl="0" indent="-333756" algn="l" rtl="0">
              <a:lnSpc>
                <a:spcPct val="110000"/>
              </a:lnSpc>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146" name="Google Shape;146;p19"/>
          <p:cNvSpPr txBox="1">
            <a:spLocks noGrp="1"/>
          </p:cNvSpPr>
          <p:nvPr>
            <p:ph type="body" idx="2"/>
          </p:nvPr>
        </p:nvSpPr>
        <p:spPr>
          <a:xfrm>
            <a:off x="6416039" y="2228003"/>
            <a:ext cx="5194800" cy="3633000"/>
          </a:xfrm>
          <a:prstGeom prst="rect">
            <a:avLst/>
          </a:prstGeom>
          <a:noFill/>
          <a:ln>
            <a:noFill/>
          </a:ln>
        </p:spPr>
        <p:txBody>
          <a:bodyPr spcFirstLastPara="1" wrap="square" lIns="91425" tIns="45700" rIns="91425" bIns="45700" anchor="ctr" anchorCtr="0">
            <a:noAutofit/>
          </a:bodyPr>
          <a:lstStyle>
            <a:lvl1pPr marL="457200" lvl="0" indent="-333756" algn="l" rtl="0">
              <a:lnSpc>
                <a:spcPct val="110000"/>
              </a:lnSpc>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147" name="Google Shape;147;p19"/>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19"/>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19"/>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3F3F3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0"/>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0"/>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20"/>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581192" y="702156"/>
            <a:ext cx="11029500" cy="118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3F3F3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1"/>
          <p:cNvSpPr txBox="1">
            <a:spLocks noGrp="1"/>
          </p:cNvSpPr>
          <p:nvPr>
            <p:ph type="body" idx="1"/>
          </p:nvPr>
        </p:nvSpPr>
        <p:spPr>
          <a:xfrm>
            <a:off x="581192" y="2340864"/>
            <a:ext cx="11029500" cy="3634500"/>
          </a:xfrm>
          <a:prstGeom prst="rect">
            <a:avLst/>
          </a:prstGeom>
          <a:noFill/>
          <a:ln>
            <a:noFill/>
          </a:ln>
        </p:spPr>
        <p:txBody>
          <a:bodyPr spcFirstLastPara="1" wrap="square" lIns="91425" tIns="45700" rIns="91425" bIns="45700" anchor="ctr" anchorCtr="0">
            <a:noAutofit/>
          </a:bodyPr>
          <a:lstStyle>
            <a:lvl1pPr marL="457200" lvl="0" indent="-333756" algn="l" rtl="0">
              <a:lnSpc>
                <a:spcPct val="110000"/>
              </a:lnSpc>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158" name="Google Shape;158;p21"/>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1"/>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1"/>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
        <p:cNvGrpSpPr/>
        <p:nvPr/>
      </p:nvGrpSpPr>
      <p:grpSpPr>
        <a:xfrm>
          <a:off x="0" y="0"/>
          <a:ext cx="0" cy="0"/>
          <a:chOff x="0" y="0"/>
          <a:chExt cx="0" cy="0"/>
        </a:xfrm>
      </p:grpSpPr>
      <p:sp>
        <p:nvSpPr>
          <p:cNvPr id="26" name="Google Shape;26;p3"/>
          <p:cNvSpPr/>
          <p:nvPr/>
        </p:nvSpPr>
        <p:spPr>
          <a:xfrm>
            <a:off x="447817" y="601200"/>
            <a:ext cx="3682723" cy="5815475"/>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title"/>
          </p:nvPr>
        </p:nvSpPr>
        <p:spPr>
          <a:xfrm>
            <a:off x="767857" y="933450"/>
            <a:ext cx="3031852" cy="172241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FFFFF"/>
              </a:buClr>
              <a:buSzPts val="2400"/>
              <a:buFont typeface="Arial Black"/>
              <a:buNone/>
              <a:defRPr sz="24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4900928" y="1179829"/>
            <a:ext cx="6650991" cy="4658216"/>
          </a:xfrm>
          <a:prstGeom prst="rect">
            <a:avLst/>
          </a:prstGeom>
          <a:noFill/>
          <a:ln>
            <a:noFill/>
          </a:ln>
        </p:spPr>
        <p:txBody>
          <a:bodyPr spcFirstLastPara="1" wrap="square" lIns="91425" tIns="45700" rIns="91425" bIns="45700" anchor="ctr" anchorCtr="0">
            <a:noAutofit/>
          </a:bodyPr>
          <a:lstStyle>
            <a:lvl1pPr marL="457200" lvl="0" indent="-345440" algn="l">
              <a:lnSpc>
                <a:spcPct val="110000"/>
              </a:lnSpc>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29" name="Google Shape;29;p3"/>
          <p:cNvSpPr txBox="1">
            <a:spLocks noGrp="1"/>
          </p:cNvSpPr>
          <p:nvPr>
            <p:ph type="body" idx="2"/>
          </p:nvPr>
        </p:nvSpPr>
        <p:spPr>
          <a:xfrm>
            <a:off x="767857" y="2836654"/>
            <a:ext cx="3031852" cy="3001392"/>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320"/>
              </a:spcBef>
              <a:spcAft>
                <a:spcPts val="0"/>
              </a:spcAft>
              <a:buSzPts val="1472"/>
              <a:buNone/>
              <a:defRPr sz="1600">
                <a:solidFill>
                  <a:srgbClr val="FFFFFF"/>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30" name="Google Shape;30;p3"/>
          <p:cNvSpPr txBox="1">
            <a:spLocks noGrp="1"/>
          </p:cNvSpPr>
          <p:nvPr>
            <p:ph type="dt" idx="10"/>
          </p:nvPr>
        </p:nvSpPr>
        <p:spPr>
          <a:xfrm>
            <a:off x="7605951" y="6456916"/>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581192" y="6452590"/>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581193" y="729658"/>
            <a:ext cx="11029500" cy="988200"/>
          </a:xfrm>
          <a:prstGeom prst="rect">
            <a:avLst/>
          </a:prstGeom>
          <a:solidFill>
            <a:srgbClr val="5271FF"/>
          </a:solid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2800"/>
              <a:buFont typeface="Arial Black"/>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3" name="Google Shape;163;p22"/>
          <p:cNvSpPr txBox="1">
            <a:spLocks noGrp="1"/>
          </p:cNvSpPr>
          <p:nvPr>
            <p:ph type="body" idx="1"/>
          </p:nvPr>
        </p:nvSpPr>
        <p:spPr>
          <a:xfrm>
            <a:off x="581191" y="2250891"/>
            <a:ext cx="5194800" cy="557700"/>
          </a:xfrm>
          <a:prstGeom prst="rect">
            <a:avLst/>
          </a:prstGeom>
          <a:noFill/>
          <a:ln>
            <a:noFill/>
          </a:ln>
        </p:spPr>
        <p:txBody>
          <a:bodyPr spcFirstLastPara="1" wrap="square" lIns="91425" tIns="45700" rIns="91425" bIns="45700" anchor="ctr" anchorCtr="0">
            <a:noAutofit/>
          </a:bodyPr>
          <a:lstStyle>
            <a:lvl1pPr marL="457200" lvl="0" indent="-228600" algn="l" rtl="0">
              <a:lnSpc>
                <a:spcPct val="110000"/>
              </a:lnSpc>
              <a:spcBef>
                <a:spcPts val="400"/>
              </a:spcBef>
              <a:spcAft>
                <a:spcPts val="0"/>
              </a:spcAft>
              <a:buSzPts val="1840"/>
              <a:buNone/>
              <a:defRPr sz="2000" b="0">
                <a:solidFill>
                  <a:srgbClr val="3F3F3F"/>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164" name="Google Shape;164;p22"/>
          <p:cNvSpPr txBox="1">
            <a:spLocks noGrp="1"/>
          </p:cNvSpPr>
          <p:nvPr>
            <p:ph type="body" idx="2"/>
          </p:nvPr>
        </p:nvSpPr>
        <p:spPr>
          <a:xfrm>
            <a:off x="581194" y="2926052"/>
            <a:ext cx="5194800" cy="2934900"/>
          </a:xfrm>
          <a:prstGeom prst="rect">
            <a:avLst/>
          </a:prstGeom>
          <a:noFill/>
          <a:ln>
            <a:noFill/>
          </a:ln>
        </p:spPr>
        <p:txBody>
          <a:bodyPr spcFirstLastPara="1" wrap="square" lIns="91425" tIns="45700" rIns="91425" bIns="45700" anchor="t" anchorCtr="0">
            <a:noAutofit/>
          </a:bodyPr>
          <a:lstStyle>
            <a:lvl1pPr marL="457200" lvl="0" indent="-333756" algn="l" rtl="0">
              <a:lnSpc>
                <a:spcPct val="110000"/>
              </a:lnSpc>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165" name="Google Shape;165;p22"/>
          <p:cNvSpPr txBox="1">
            <a:spLocks noGrp="1"/>
          </p:cNvSpPr>
          <p:nvPr>
            <p:ph type="body" idx="3"/>
          </p:nvPr>
        </p:nvSpPr>
        <p:spPr>
          <a:xfrm>
            <a:off x="6416039" y="2250892"/>
            <a:ext cx="5194800" cy="553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00"/>
              </a:spcBef>
              <a:spcAft>
                <a:spcPts val="0"/>
              </a:spcAft>
              <a:buClr>
                <a:schemeClr val="accent1"/>
              </a:buClr>
              <a:buSzPts val="1840"/>
              <a:buFont typeface="Noto Sans Symbols"/>
              <a:buNone/>
              <a:defRPr sz="2000" b="0">
                <a:solidFill>
                  <a:srgbClr val="3F3F3F"/>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166" name="Google Shape;166;p22"/>
          <p:cNvSpPr txBox="1">
            <a:spLocks noGrp="1"/>
          </p:cNvSpPr>
          <p:nvPr>
            <p:ph type="body" idx="4"/>
          </p:nvPr>
        </p:nvSpPr>
        <p:spPr>
          <a:xfrm>
            <a:off x="6416037" y="2926052"/>
            <a:ext cx="5194800" cy="2934900"/>
          </a:xfrm>
          <a:prstGeom prst="rect">
            <a:avLst/>
          </a:prstGeom>
          <a:noFill/>
          <a:ln>
            <a:noFill/>
          </a:ln>
        </p:spPr>
        <p:txBody>
          <a:bodyPr spcFirstLastPara="1" wrap="square" lIns="91425" tIns="45700" rIns="91425" bIns="45700" anchor="t" anchorCtr="0">
            <a:noAutofit/>
          </a:bodyPr>
          <a:lstStyle>
            <a:lvl1pPr marL="457200" lvl="0" indent="-333756" algn="l" rtl="0">
              <a:lnSpc>
                <a:spcPct val="110000"/>
              </a:lnSpc>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167" name="Google Shape;167;p22"/>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22"/>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22"/>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3F3F3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3"/>
          <p:cNvSpPr txBox="1">
            <a:spLocks noGrp="1"/>
          </p:cNvSpPr>
          <p:nvPr>
            <p:ph type="body" idx="1"/>
          </p:nvPr>
        </p:nvSpPr>
        <p:spPr>
          <a:xfrm>
            <a:off x="581191" y="2250891"/>
            <a:ext cx="5194800" cy="557700"/>
          </a:xfrm>
          <a:prstGeom prst="rect">
            <a:avLst/>
          </a:prstGeom>
          <a:noFill/>
          <a:ln>
            <a:noFill/>
          </a:ln>
        </p:spPr>
        <p:txBody>
          <a:bodyPr spcFirstLastPara="1" wrap="square" lIns="91425" tIns="45700" rIns="91425" bIns="45700" anchor="ctr" anchorCtr="0">
            <a:noAutofit/>
          </a:bodyPr>
          <a:lstStyle>
            <a:lvl1pPr marL="457200" lvl="0" indent="-228600" algn="l" rtl="0">
              <a:lnSpc>
                <a:spcPct val="110000"/>
              </a:lnSpc>
              <a:spcBef>
                <a:spcPts val="400"/>
              </a:spcBef>
              <a:spcAft>
                <a:spcPts val="0"/>
              </a:spcAft>
              <a:buSzPts val="1840"/>
              <a:buNone/>
              <a:defRPr sz="2000" b="0">
                <a:solidFill>
                  <a:srgbClr val="3F3F3F"/>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173" name="Google Shape;173;p23"/>
          <p:cNvSpPr txBox="1">
            <a:spLocks noGrp="1"/>
          </p:cNvSpPr>
          <p:nvPr>
            <p:ph type="body" idx="2"/>
          </p:nvPr>
        </p:nvSpPr>
        <p:spPr>
          <a:xfrm>
            <a:off x="581194" y="2926052"/>
            <a:ext cx="5194800" cy="2934900"/>
          </a:xfrm>
          <a:prstGeom prst="rect">
            <a:avLst/>
          </a:prstGeom>
          <a:noFill/>
          <a:ln>
            <a:noFill/>
          </a:ln>
        </p:spPr>
        <p:txBody>
          <a:bodyPr spcFirstLastPara="1" wrap="square" lIns="91425" tIns="45700" rIns="91425" bIns="45700" anchor="t" anchorCtr="0">
            <a:noAutofit/>
          </a:bodyPr>
          <a:lstStyle>
            <a:lvl1pPr marL="457200" lvl="0" indent="-333756" algn="l" rtl="0">
              <a:lnSpc>
                <a:spcPct val="110000"/>
              </a:lnSpc>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174" name="Google Shape;174;p23"/>
          <p:cNvSpPr txBox="1">
            <a:spLocks noGrp="1"/>
          </p:cNvSpPr>
          <p:nvPr>
            <p:ph type="body" idx="3"/>
          </p:nvPr>
        </p:nvSpPr>
        <p:spPr>
          <a:xfrm>
            <a:off x="6416039" y="2250892"/>
            <a:ext cx="5194800" cy="553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00"/>
              </a:spcBef>
              <a:spcAft>
                <a:spcPts val="0"/>
              </a:spcAft>
              <a:buClr>
                <a:schemeClr val="accent1"/>
              </a:buClr>
              <a:buSzPts val="1840"/>
              <a:buFont typeface="Noto Sans Symbols"/>
              <a:buNone/>
              <a:defRPr sz="2000" b="0">
                <a:solidFill>
                  <a:srgbClr val="3F3F3F"/>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175" name="Google Shape;175;p23"/>
          <p:cNvSpPr txBox="1">
            <a:spLocks noGrp="1"/>
          </p:cNvSpPr>
          <p:nvPr>
            <p:ph type="body" idx="4"/>
          </p:nvPr>
        </p:nvSpPr>
        <p:spPr>
          <a:xfrm>
            <a:off x="6416037" y="2926052"/>
            <a:ext cx="5194800" cy="2934900"/>
          </a:xfrm>
          <a:prstGeom prst="rect">
            <a:avLst/>
          </a:prstGeom>
          <a:noFill/>
          <a:ln>
            <a:noFill/>
          </a:ln>
        </p:spPr>
        <p:txBody>
          <a:bodyPr spcFirstLastPara="1" wrap="square" lIns="91425" tIns="45700" rIns="91425" bIns="45700" anchor="t" anchorCtr="0">
            <a:noAutofit/>
          </a:bodyPr>
          <a:lstStyle>
            <a:lvl1pPr marL="457200" lvl="0" indent="-333756" algn="l" rtl="0">
              <a:lnSpc>
                <a:spcPct val="110000"/>
              </a:lnSpc>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176" name="Google Shape;176;p23"/>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p23"/>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23"/>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
        <p:cNvGrpSpPr/>
        <p:nvPr/>
      </p:nvGrpSpPr>
      <p:grpSpPr>
        <a:xfrm>
          <a:off x="0" y="0"/>
          <a:ext cx="0" cy="0"/>
          <a:chOff x="0" y="0"/>
          <a:chExt cx="0" cy="0"/>
        </a:xfrm>
      </p:grpSpPr>
      <p:sp>
        <p:nvSpPr>
          <p:cNvPr id="180" name="Google Shape;180;p24"/>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p24"/>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2" name="Google Shape;182;p24"/>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83"/>
        <p:cNvGrpSpPr/>
        <p:nvPr/>
      </p:nvGrpSpPr>
      <p:grpSpPr>
        <a:xfrm>
          <a:off x="0" y="0"/>
          <a:ext cx="0" cy="0"/>
          <a:chOff x="0" y="0"/>
          <a:chExt cx="0" cy="0"/>
        </a:xfrm>
      </p:grpSpPr>
      <p:sp>
        <p:nvSpPr>
          <p:cNvPr id="184" name="Google Shape;184;p25"/>
          <p:cNvSpPr/>
          <p:nvPr/>
        </p:nvSpPr>
        <p:spPr>
          <a:xfrm>
            <a:off x="8043420" y="637114"/>
            <a:ext cx="3682800" cy="58155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txBox="1">
            <a:spLocks noGrp="1"/>
          </p:cNvSpPr>
          <p:nvPr>
            <p:ph type="title"/>
          </p:nvPr>
        </p:nvSpPr>
        <p:spPr>
          <a:xfrm>
            <a:off x="581191" y="711086"/>
            <a:ext cx="7318200" cy="955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3F3F3F"/>
              </a:buClr>
              <a:buSzPts val="2400"/>
              <a:buFont typeface="Arial Black"/>
              <a:buNone/>
              <a:defRPr sz="2400" b="0">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25"/>
          <p:cNvSpPr txBox="1">
            <a:spLocks noGrp="1"/>
          </p:cNvSpPr>
          <p:nvPr>
            <p:ph type="body" idx="1"/>
          </p:nvPr>
        </p:nvSpPr>
        <p:spPr>
          <a:xfrm>
            <a:off x="581192" y="1981200"/>
            <a:ext cx="7318200" cy="3892800"/>
          </a:xfrm>
          <a:prstGeom prst="rect">
            <a:avLst/>
          </a:prstGeom>
          <a:noFill/>
          <a:ln>
            <a:noFill/>
          </a:ln>
        </p:spPr>
        <p:txBody>
          <a:bodyPr spcFirstLastPara="1" wrap="square" lIns="91425" tIns="45700" rIns="91425" bIns="45700" anchor="ctr" anchorCtr="0">
            <a:noAutofit/>
          </a:bodyPr>
          <a:lstStyle>
            <a:lvl1pPr marL="457200" lvl="0" indent="-345440" algn="l" rtl="0">
              <a:lnSpc>
                <a:spcPct val="110000"/>
              </a:lnSpc>
              <a:spcBef>
                <a:spcPts val="400"/>
              </a:spcBef>
              <a:spcAft>
                <a:spcPts val="0"/>
              </a:spcAft>
              <a:buSzPts val="1840"/>
              <a:buChar char="◼"/>
              <a:defRPr sz="2000">
                <a:solidFill>
                  <a:srgbClr val="3F3F3F"/>
                </a:solidFill>
              </a:defRPr>
            </a:lvl1pPr>
            <a:lvl2pPr marL="914400" lvl="1" indent="-333756" algn="l" rtl="0">
              <a:spcBef>
                <a:spcPts val="600"/>
              </a:spcBef>
              <a:spcAft>
                <a:spcPts val="0"/>
              </a:spcAft>
              <a:buSzPts val="1656"/>
              <a:buChar char="◼"/>
              <a:defRPr sz="1800">
                <a:solidFill>
                  <a:srgbClr val="3F3F3F"/>
                </a:solidFill>
              </a:defRPr>
            </a:lvl2pPr>
            <a:lvl3pPr marL="1371600" lvl="2" indent="-322072" algn="l" rtl="0">
              <a:spcBef>
                <a:spcPts val="600"/>
              </a:spcBef>
              <a:spcAft>
                <a:spcPts val="0"/>
              </a:spcAft>
              <a:buSzPts val="1472"/>
              <a:buChar char="◼"/>
              <a:defRPr sz="1600">
                <a:solidFill>
                  <a:srgbClr val="3F3F3F"/>
                </a:solidFill>
              </a:defRPr>
            </a:lvl3pPr>
            <a:lvl4pPr marL="1828800" lvl="3" indent="-310388" algn="l" rtl="0">
              <a:spcBef>
                <a:spcPts val="600"/>
              </a:spcBef>
              <a:spcAft>
                <a:spcPts val="0"/>
              </a:spcAft>
              <a:buSzPts val="1288"/>
              <a:buChar char="◼"/>
              <a:defRPr sz="1400">
                <a:solidFill>
                  <a:srgbClr val="3F3F3F"/>
                </a:solidFill>
              </a:defRPr>
            </a:lvl4pPr>
            <a:lvl5pPr marL="2286000" lvl="4" indent="-310388" algn="l" rtl="0">
              <a:spcBef>
                <a:spcPts val="600"/>
              </a:spcBef>
              <a:spcAft>
                <a:spcPts val="0"/>
              </a:spcAft>
              <a:buSzPts val="1288"/>
              <a:buChar char="◼"/>
              <a:defRPr sz="1400">
                <a:solidFill>
                  <a:srgbClr val="3F3F3F"/>
                </a:solidFill>
              </a:defRPr>
            </a:lvl5pPr>
            <a:lvl6pPr marL="2743200" lvl="5" indent="-310388" algn="l" rtl="0">
              <a:spcBef>
                <a:spcPts val="600"/>
              </a:spcBef>
              <a:spcAft>
                <a:spcPts val="0"/>
              </a:spcAft>
              <a:buSzPts val="1288"/>
              <a:buChar char="◼"/>
              <a:defRPr sz="1400">
                <a:solidFill>
                  <a:schemeClr val="dk2"/>
                </a:solidFill>
              </a:defRPr>
            </a:lvl6pPr>
            <a:lvl7pPr marL="3200400" lvl="6" indent="-310388" algn="l" rtl="0">
              <a:spcBef>
                <a:spcPts val="600"/>
              </a:spcBef>
              <a:spcAft>
                <a:spcPts val="0"/>
              </a:spcAft>
              <a:buSzPts val="1288"/>
              <a:buChar char="◼"/>
              <a:defRPr sz="1400">
                <a:solidFill>
                  <a:schemeClr val="dk2"/>
                </a:solidFill>
              </a:defRPr>
            </a:lvl7pPr>
            <a:lvl8pPr marL="3657600" lvl="7" indent="-310388" algn="l" rtl="0">
              <a:spcBef>
                <a:spcPts val="600"/>
              </a:spcBef>
              <a:spcAft>
                <a:spcPts val="0"/>
              </a:spcAft>
              <a:buSzPts val="1288"/>
              <a:buChar char="◼"/>
              <a:defRPr sz="1400">
                <a:solidFill>
                  <a:schemeClr val="dk2"/>
                </a:solidFill>
              </a:defRPr>
            </a:lvl8pPr>
            <a:lvl9pPr marL="4114800" lvl="8" indent="-310388" algn="l" rtl="0">
              <a:spcBef>
                <a:spcPts val="600"/>
              </a:spcBef>
              <a:spcAft>
                <a:spcPts val="600"/>
              </a:spcAft>
              <a:buSzPts val="1288"/>
              <a:buChar char="◼"/>
              <a:defRPr sz="1400">
                <a:solidFill>
                  <a:schemeClr val="dk2"/>
                </a:solidFill>
              </a:defRPr>
            </a:lvl9pPr>
          </a:lstStyle>
          <a:p>
            <a:endParaRPr/>
          </a:p>
        </p:txBody>
      </p:sp>
      <p:sp>
        <p:nvSpPr>
          <p:cNvPr id="187" name="Google Shape;187;p25"/>
          <p:cNvSpPr txBox="1">
            <a:spLocks noGrp="1"/>
          </p:cNvSpPr>
          <p:nvPr>
            <p:ph type="body" idx="2"/>
          </p:nvPr>
        </p:nvSpPr>
        <p:spPr>
          <a:xfrm>
            <a:off x="8363460" y="3048000"/>
            <a:ext cx="3031800" cy="2826000"/>
          </a:xfrm>
          <a:prstGeom prst="rect">
            <a:avLst/>
          </a:prstGeom>
          <a:noFill/>
          <a:ln>
            <a:noFill/>
          </a:ln>
        </p:spPr>
        <p:txBody>
          <a:bodyPr spcFirstLastPara="1" wrap="square" lIns="91425" tIns="45700" rIns="91425" bIns="45700" anchor="t" anchorCtr="0">
            <a:noAutofit/>
          </a:bodyPr>
          <a:lstStyle>
            <a:lvl1pPr marL="457200" lvl="0" indent="-228600" algn="l" rtl="0">
              <a:lnSpc>
                <a:spcPct val="110000"/>
              </a:lnSpc>
              <a:spcBef>
                <a:spcPts val="320"/>
              </a:spcBef>
              <a:spcAft>
                <a:spcPts val="0"/>
              </a:spcAft>
              <a:buSzPts val="1472"/>
              <a:buNone/>
              <a:defRPr sz="1600">
                <a:solidFill>
                  <a:srgbClr val="3F3F3F"/>
                </a:solidFill>
              </a:defRPr>
            </a:lvl1pPr>
            <a:lvl2pPr marL="914400" lvl="1" indent="-228600" algn="l" rtl="0">
              <a:spcBef>
                <a:spcPts val="600"/>
              </a:spcBef>
              <a:spcAft>
                <a:spcPts val="0"/>
              </a:spcAft>
              <a:buSzPts val="1012"/>
              <a:buNone/>
              <a:defRPr sz="1100"/>
            </a:lvl2pPr>
            <a:lvl3pPr marL="1371600" lvl="2" indent="-228600" algn="l" rtl="0">
              <a:spcBef>
                <a:spcPts val="600"/>
              </a:spcBef>
              <a:spcAft>
                <a:spcPts val="0"/>
              </a:spcAft>
              <a:buSzPts val="920"/>
              <a:buNone/>
              <a:defRPr sz="1000"/>
            </a:lvl3pPr>
            <a:lvl4pPr marL="1828800" lvl="3" indent="-228600" algn="l" rtl="0">
              <a:spcBef>
                <a:spcPts val="600"/>
              </a:spcBef>
              <a:spcAft>
                <a:spcPts val="0"/>
              </a:spcAft>
              <a:buSzPts val="828"/>
              <a:buNone/>
              <a:defRPr sz="900"/>
            </a:lvl4pPr>
            <a:lvl5pPr marL="2286000" lvl="4" indent="-228600" algn="l" rtl="0">
              <a:spcBef>
                <a:spcPts val="600"/>
              </a:spcBef>
              <a:spcAft>
                <a:spcPts val="0"/>
              </a:spcAft>
              <a:buSzPts val="828"/>
              <a:buNone/>
              <a:defRPr sz="900"/>
            </a:lvl5pPr>
            <a:lvl6pPr marL="2743200" lvl="5" indent="-228600" algn="l" rtl="0">
              <a:spcBef>
                <a:spcPts val="600"/>
              </a:spcBef>
              <a:spcAft>
                <a:spcPts val="0"/>
              </a:spcAft>
              <a:buSzPts val="828"/>
              <a:buNone/>
              <a:defRPr sz="900"/>
            </a:lvl6pPr>
            <a:lvl7pPr marL="3200400" lvl="6" indent="-228600" algn="l" rtl="0">
              <a:spcBef>
                <a:spcPts val="600"/>
              </a:spcBef>
              <a:spcAft>
                <a:spcPts val="0"/>
              </a:spcAft>
              <a:buSzPts val="828"/>
              <a:buNone/>
              <a:defRPr sz="900"/>
            </a:lvl7pPr>
            <a:lvl8pPr marL="3657600" lvl="7" indent="-228600" algn="l" rtl="0">
              <a:spcBef>
                <a:spcPts val="600"/>
              </a:spcBef>
              <a:spcAft>
                <a:spcPts val="0"/>
              </a:spcAft>
              <a:buSzPts val="828"/>
              <a:buNone/>
              <a:defRPr sz="900"/>
            </a:lvl8pPr>
            <a:lvl9pPr marL="4114800" lvl="8" indent="-228600" algn="l" rtl="0">
              <a:spcBef>
                <a:spcPts val="600"/>
              </a:spcBef>
              <a:spcAft>
                <a:spcPts val="600"/>
              </a:spcAft>
              <a:buSzPts val="828"/>
              <a:buNone/>
              <a:defRPr sz="900"/>
            </a:lvl9pPr>
          </a:lstStyle>
          <a:p>
            <a:endParaRPr/>
          </a:p>
        </p:txBody>
      </p:sp>
      <p:sp>
        <p:nvSpPr>
          <p:cNvPr id="188" name="Google Shape;188;p25"/>
          <p:cNvSpPr txBox="1">
            <a:spLocks noGrp="1"/>
          </p:cNvSpPr>
          <p:nvPr>
            <p:ph type="dt" idx="10"/>
          </p:nvPr>
        </p:nvSpPr>
        <p:spPr>
          <a:xfrm>
            <a:off x="7605951" y="6456916"/>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25"/>
          <p:cNvSpPr txBox="1">
            <a:spLocks noGrp="1"/>
          </p:cNvSpPr>
          <p:nvPr>
            <p:ph type="ftr" idx="11"/>
          </p:nvPr>
        </p:nvSpPr>
        <p:spPr>
          <a:xfrm>
            <a:off x="581192" y="6452590"/>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0" name="Google Shape;190;p25"/>
          <p:cNvSpPr txBox="1">
            <a:spLocks noGrp="1"/>
          </p:cNvSpPr>
          <p:nvPr>
            <p:ph type="sldNum" idx="12"/>
          </p:nvPr>
        </p:nvSpPr>
        <p:spPr>
          <a:xfrm>
            <a:off x="10558300" y="6456916"/>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91" name="Google Shape;191;p25"/>
          <p:cNvCxnSpPr/>
          <p:nvPr/>
        </p:nvCxnSpPr>
        <p:spPr>
          <a:xfrm>
            <a:off x="8363460" y="2781300"/>
            <a:ext cx="3031800" cy="0"/>
          </a:xfrm>
          <a:prstGeom prst="straightConnector1">
            <a:avLst/>
          </a:prstGeom>
          <a:noFill/>
          <a:ln w="12700" cap="flat" cmpd="sng">
            <a:solidFill>
              <a:srgbClr val="262626"/>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3F3F3F"/>
              </a:buClr>
              <a:buSzPts val="2400"/>
              <a:buFont typeface="Arial Black"/>
              <a:buNone/>
              <a:defRPr sz="2400" b="0">
                <a:solidFill>
                  <a:srgbClr val="3F3F3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p26"/>
          <p:cNvSpPr>
            <a:spLocks noGrp="1"/>
          </p:cNvSpPr>
          <p:nvPr>
            <p:ph type="pic" idx="2"/>
          </p:nvPr>
        </p:nvSpPr>
        <p:spPr>
          <a:xfrm>
            <a:off x="447817" y="641350"/>
            <a:ext cx="11290800" cy="3651300"/>
          </a:xfrm>
          <a:prstGeom prst="rect">
            <a:avLst/>
          </a:prstGeom>
          <a:noFill/>
          <a:ln>
            <a:noFill/>
          </a:ln>
        </p:spPr>
        <p:txBody>
          <a:bodyPr spcFirstLastPara="1" wrap="square" lIns="91425" tIns="45700" rIns="91425" bIns="45700" anchor="t" anchorCtr="0">
            <a:noAutofit/>
          </a:bodyPr>
          <a:lstStyle>
            <a:lvl1pPr marR="0" lvl="0" algn="ctr" rtl="0">
              <a:lnSpc>
                <a:spcPct val="110000"/>
              </a:lnSpc>
              <a:spcBef>
                <a:spcPts val="32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1pPr>
            <a:lvl2pPr marR="0" lvl="1"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2pPr>
            <a:lvl3pPr marR="0" lvl="2"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3pPr>
            <a:lvl4pPr marR="0" lvl="3"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4pPr>
            <a:lvl5pPr marR="0" lvl="4"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9pPr>
          </a:lstStyle>
          <a:p>
            <a:endParaRPr/>
          </a:p>
        </p:txBody>
      </p:sp>
      <p:sp>
        <p:nvSpPr>
          <p:cNvPr id="195" name="Google Shape;195;p26"/>
          <p:cNvSpPr txBox="1">
            <a:spLocks noGrp="1"/>
          </p:cNvSpPr>
          <p:nvPr>
            <p:ph type="body" idx="1"/>
          </p:nvPr>
        </p:nvSpPr>
        <p:spPr>
          <a:xfrm>
            <a:off x="581192" y="5260127"/>
            <a:ext cx="11029500" cy="998100"/>
          </a:xfrm>
          <a:prstGeom prst="rect">
            <a:avLst/>
          </a:prstGeom>
          <a:noFill/>
          <a:ln>
            <a:noFill/>
          </a:ln>
        </p:spPr>
        <p:txBody>
          <a:bodyPr spcFirstLastPara="1" wrap="square" lIns="91425" tIns="45700" rIns="91425" bIns="45700" anchor="t" anchorCtr="0">
            <a:noAutofit/>
          </a:bodyPr>
          <a:lstStyle>
            <a:lvl1pPr marL="457200" lvl="0" indent="-228600" algn="l" rtl="0">
              <a:lnSpc>
                <a:spcPct val="110000"/>
              </a:lnSpc>
              <a:spcBef>
                <a:spcPts val="320"/>
              </a:spcBef>
              <a:spcAft>
                <a:spcPts val="0"/>
              </a:spcAft>
              <a:buSzPts val="1472"/>
              <a:buNone/>
              <a:defRPr sz="1600"/>
            </a:lvl1pPr>
            <a:lvl2pPr marL="914400" lvl="1" indent="-228600" algn="l" rtl="0">
              <a:spcBef>
                <a:spcPts val="600"/>
              </a:spcBef>
              <a:spcAft>
                <a:spcPts val="0"/>
              </a:spcAft>
              <a:buSzPts val="1104"/>
              <a:buNone/>
              <a:defRPr sz="1200"/>
            </a:lvl2pPr>
            <a:lvl3pPr marL="1371600" lvl="2" indent="-228600" algn="l" rtl="0">
              <a:spcBef>
                <a:spcPts val="600"/>
              </a:spcBef>
              <a:spcAft>
                <a:spcPts val="0"/>
              </a:spcAft>
              <a:buSzPts val="920"/>
              <a:buNone/>
              <a:defRPr sz="1000"/>
            </a:lvl3pPr>
            <a:lvl4pPr marL="1828800" lvl="3" indent="-228600" algn="l" rtl="0">
              <a:spcBef>
                <a:spcPts val="600"/>
              </a:spcBef>
              <a:spcAft>
                <a:spcPts val="0"/>
              </a:spcAft>
              <a:buSzPts val="828"/>
              <a:buNone/>
              <a:defRPr sz="900"/>
            </a:lvl4pPr>
            <a:lvl5pPr marL="2286000" lvl="4" indent="-228600" algn="l" rtl="0">
              <a:spcBef>
                <a:spcPts val="600"/>
              </a:spcBef>
              <a:spcAft>
                <a:spcPts val="0"/>
              </a:spcAft>
              <a:buSzPts val="828"/>
              <a:buNone/>
              <a:defRPr sz="900"/>
            </a:lvl5pPr>
            <a:lvl6pPr marL="2743200" lvl="5" indent="-228600" algn="l" rtl="0">
              <a:spcBef>
                <a:spcPts val="600"/>
              </a:spcBef>
              <a:spcAft>
                <a:spcPts val="0"/>
              </a:spcAft>
              <a:buSzPts val="828"/>
              <a:buNone/>
              <a:defRPr sz="900"/>
            </a:lvl6pPr>
            <a:lvl7pPr marL="3200400" lvl="6" indent="-228600" algn="l" rtl="0">
              <a:spcBef>
                <a:spcPts val="600"/>
              </a:spcBef>
              <a:spcAft>
                <a:spcPts val="0"/>
              </a:spcAft>
              <a:buSzPts val="828"/>
              <a:buNone/>
              <a:defRPr sz="900"/>
            </a:lvl7pPr>
            <a:lvl8pPr marL="3657600" lvl="7" indent="-228600" algn="l" rtl="0">
              <a:spcBef>
                <a:spcPts val="600"/>
              </a:spcBef>
              <a:spcAft>
                <a:spcPts val="0"/>
              </a:spcAft>
              <a:buSzPts val="828"/>
              <a:buNone/>
              <a:defRPr sz="900"/>
            </a:lvl8pPr>
            <a:lvl9pPr marL="4114800" lvl="8" indent="-228600" algn="l" rtl="0">
              <a:spcBef>
                <a:spcPts val="600"/>
              </a:spcBef>
              <a:spcAft>
                <a:spcPts val="600"/>
              </a:spcAft>
              <a:buSzPts val="828"/>
              <a:buNone/>
              <a:defRPr sz="900"/>
            </a:lvl9pPr>
          </a:lstStyle>
          <a:p>
            <a:endParaRPr/>
          </a:p>
        </p:txBody>
      </p:sp>
      <p:sp>
        <p:nvSpPr>
          <p:cNvPr id="196" name="Google Shape;196;p26"/>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7" name="Google Shape;197;p26"/>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p26"/>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3F3F3F"/>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27"/>
          <p:cNvSpPr txBox="1">
            <a:spLocks noGrp="1"/>
          </p:cNvSpPr>
          <p:nvPr>
            <p:ph type="body" idx="1"/>
          </p:nvPr>
        </p:nvSpPr>
        <p:spPr>
          <a:xfrm rot="5400000">
            <a:off x="4270108" y="-1352798"/>
            <a:ext cx="3651900" cy="11029500"/>
          </a:xfrm>
          <a:prstGeom prst="rect">
            <a:avLst/>
          </a:prstGeom>
          <a:noFill/>
          <a:ln>
            <a:noFill/>
          </a:ln>
        </p:spPr>
        <p:txBody>
          <a:bodyPr spcFirstLastPara="1" wrap="square" lIns="91425" tIns="45700" rIns="91425" bIns="45700" anchor="t" anchorCtr="0">
            <a:noAutofit/>
          </a:bodyPr>
          <a:lstStyle>
            <a:lvl1pPr marL="457200" lvl="0" indent="-327914" algn="l" rtl="0">
              <a:lnSpc>
                <a:spcPct val="110000"/>
              </a:lnSpc>
              <a:spcBef>
                <a:spcPts val="340"/>
              </a:spcBef>
              <a:spcAft>
                <a:spcPts val="0"/>
              </a:spcAft>
              <a:buSzPts val="1564"/>
              <a:buChar char="◼"/>
              <a:defRPr/>
            </a:lvl1pPr>
            <a:lvl2pPr marL="914400" lvl="1" indent="-310387" algn="l" rtl="0">
              <a:spcBef>
                <a:spcPts val="600"/>
              </a:spcBef>
              <a:spcAft>
                <a:spcPts val="0"/>
              </a:spcAft>
              <a:buSzPts val="1288"/>
              <a:buChar char="◼"/>
              <a:defRPr/>
            </a:lvl2pPr>
            <a:lvl3pPr marL="1371600" lvl="2" indent="-304546" algn="l" rtl="0">
              <a:spcBef>
                <a:spcPts val="600"/>
              </a:spcBef>
              <a:spcAft>
                <a:spcPts val="0"/>
              </a:spcAft>
              <a:buSzPts val="1196"/>
              <a:buChar char="◼"/>
              <a:defRPr/>
            </a:lvl3pPr>
            <a:lvl4pPr marL="1828800" lvl="3" indent="-292861" algn="l" rtl="0">
              <a:spcBef>
                <a:spcPts val="600"/>
              </a:spcBef>
              <a:spcAft>
                <a:spcPts val="0"/>
              </a:spcAft>
              <a:buSzPts val="1012"/>
              <a:buChar char="◼"/>
              <a:defRPr/>
            </a:lvl4pPr>
            <a:lvl5pPr marL="2286000" lvl="4" indent="-292861" algn="l" rtl="0">
              <a:spcBef>
                <a:spcPts val="600"/>
              </a:spcBef>
              <a:spcAft>
                <a:spcPts val="0"/>
              </a:spcAft>
              <a:buSzPts val="1012"/>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02" name="Google Shape;202;p27"/>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3" name="Google Shape;203;p27"/>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4" name="Google Shape;204;p27"/>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05"/>
        <p:cNvGrpSpPr/>
        <p:nvPr/>
      </p:nvGrpSpPr>
      <p:grpSpPr>
        <a:xfrm>
          <a:off x="0" y="0"/>
          <a:ext cx="0" cy="0"/>
          <a:chOff x="0" y="0"/>
          <a:chExt cx="0" cy="0"/>
        </a:xfrm>
      </p:grpSpPr>
      <p:sp>
        <p:nvSpPr>
          <p:cNvPr id="206" name="Google Shape;206;p28"/>
          <p:cNvSpPr/>
          <p:nvPr/>
        </p:nvSpPr>
        <p:spPr>
          <a:xfrm>
            <a:off x="8058151" y="599725"/>
            <a:ext cx="3687300" cy="58170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txBox="1">
            <a:spLocks noGrp="1"/>
          </p:cNvSpPr>
          <p:nvPr>
            <p:ph type="title"/>
          </p:nvPr>
        </p:nvSpPr>
        <p:spPr>
          <a:xfrm rot="5400000">
            <a:off x="7362700" y="1705100"/>
            <a:ext cx="4807200" cy="3124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2800"/>
              <a:buFont typeface="Arial Black"/>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p28"/>
          <p:cNvSpPr txBox="1">
            <a:spLocks noGrp="1"/>
          </p:cNvSpPr>
          <p:nvPr>
            <p:ph type="body" idx="1"/>
          </p:nvPr>
        </p:nvSpPr>
        <p:spPr>
          <a:xfrm rot="5400000">
            <a:off x="1952148" y="-313600"/>
            <a:ext cx="4807200" cy="7161600"/>
          </a:xfrm>
          <a:prstGeom prst="rect">
            <a:avLst/>
          </a:prstGeom>
          <a:noFill/>
          <a:ln>
            <a:noFill/>
          </a:ln>
        </p:spPr>
        <p:txBody>
          <a:bodyPr spcFirstLastPara="1" wrap="square" lIns="91425" tIns="45700" rIns="91425" bIns="45700" anchor="t" anchorCtr="0">
            <a:noAutofit/>
          </a:bodyPr>
          <a:lstStyle>
            <a:lvl1pPr marL="457200" lvl="0" indent="-333756" algn="l" rtl="0">
              <a:lnSpc>
                <a:spcPct val="110000"/>
              </a:lnSpc>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09" name="Google Shape;209;p28"/>
          <p:cNvSpPr/>
          <p:nvPr/>
        </p:nvSpPr>
        <p:spPr>
          <a:xfrm>
            <a:off x="446534" y="457200"/>
            <a:ext cx="3703200" cy="95100"/>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8042147" y="453643"/>
            <a:ext cx="3703200" cy="987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4241830" y="457200"/>
            <a:ext cx="3703200" cy="9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3" name="Google Shape;213;p28"/>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p28"/>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
          <p:cNvSpPr/>
          <p:nvPr/>
        </p:nvSpPr>
        <p:spPr>
          <a:xfrm>
            <a:off x="447817" y="5141974"/>
            <a:ext cx="11290860" cy="125882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a:spLocks noGrp="1"/>
          </p:cNvSpPr>
          <p:nvPr>
            <p:ph type="title"/>
          </p:nvPr>
        </p:nvSpPr>
        <p:spPr>
          <a:xfrm>
            <a:off x="581193" y="2393950"/>
            <a:ext cx="11029615" cy="214746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3600"/>
              <a:buFont typeface="Arial Black"/>
              <a:buNone/>
              <a:defRPr sz="3600" b="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360"/>
              </a:spcBef>
              <a:spcAft>
                <a:spcPts val="0"/>
              </a:spcAft>
              <a:buSzPts val="1656"/>
              <a:buNone/>
              <a:defRPr sz="1800" cap="none">
                <a:solidFill>
                  <a:schemeClr val="accent1"/>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7" name="Google Shape;37;p4"/>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581193" y="2228003"/>
            <a:ext cx="5194767" cy="3633047"/>
          </a:xfrm>
          <a:prstGeom prst="rect">
            <a:avLst/>
          </a:prstGeom>
          <a:noFill/>
          <a:ln>
            <a:noFill/>
          </a:ln>
        </p:spPr>
        <p:txBody>
          <a:bodyPr spcFirstLastPara="1" wrap="square" lIns="91425" tIns="45700" rIns="91425" bIns="45700" anchor="ctr"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5"/>
          <p:cNvSpPr txBox="1">
            <a:spLocks noGrp="1"/>
          </p:cNvSpPr>
          <p:nvPr>
            <p:ph type="body" idx="2"/>
          </p:nvPr>
        </p:nvSpPr>
        <p:spPr>
          <a:xfrm>
            <a:off x="6416039" y="2228003"/>
            <a:ext cx="5194769" cy="3633047"/>
          </a:xfrm>
          <a:prstGeom prst="rect">
            <a:avLst/>
          </a:prstGeom>
          <a:noFill/>
          <a:ln>
            <a:noFill/>
          </a:ln>
        </p:spPr>
        <p:txBody>
          <a:bodyPr spcFirstLastPara="1" wrap="square" lIns="91425" tIns="45700" rIns="91425" bIns="45700" anchor="ctr"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4" name="Google Shape;44;p5"/>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5" name="Google Shape;55;p7"/>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581193" y="729658"/>
            <a:ext cx="11029616" cy="988332"/>
          </a:xfrm>
          <a:prstGeom prst="rect">
            <a:avLst/>
          </a:prstGeom>
          <a:solidFill>
            <a:srgbClr val="5271FF"/>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800"/>
              <a:buFont typeface="Arial Black"/>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581191" y="2250891"/>
            <a:ext cx="5194769" cy="557784"/>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400"/>
              </a:spcBef>
              <a:spcAft>
                <a:spcPts val="0"/>
              </a:spcAft>
              <a:buSzPts val="1840"/>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61" name="Google Shape;61;p8"/>
          <p:cNvSpPr txBox="1">
            <a:spLocks noGrp="1"/>
          </p:cNvSpPr>
          <p:nvPr>
            <p:ph type="body" idx="2"/>
          </p:nvPr>
        </p:nvSpPr>
        <p:spPr>
          <a:xfrm>
            <a:off x="581194" y="2926052"/>
            <a:ext cx="5194766" cy="2934999"/>
          </a:xfrm>
          <a:prstGeom prst="rect">
            <a:avLst/>
          </a:prstGeom>
          <a:noFill/>
          <a:ln>
            <a:noFill/>
          </a:ln>
        </p:spPr>
        <p:txBody>
          <a:bodyPr spcFirstLastPara="1" wrap="square" lIns="91425" tIns="45700" rIns="91425" bIns="45700" anchor="t"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62" name="Google Shape;62;p8"/>
          <p:cNvSpPr txBox="1">
            <a:spLocks noGrp="1"/>
          </p:cNvSpPr>
          <p:nvPr>
            <p:ph type="body" idx="3"/>
          </p:nvPr>
        </p:nvSpPr>
        <p:spPr>
          <a:xfrm>
            <a:off x="6416039" y="2250892"/>
            <a:ext cx="5194770" cy="553373"/>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400"/>
              </a:spcBef>
              <a:spcAft>
                <a:spcPts val="0"/>
              </a:spcAft>
              <a:buClr>
                <a:schemeClr val="accent1"/>
              </a:buClr>
              <a:buSzPts val="1840"/>
              <a:buFont typeface="Noto Sans Symbols"/>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63" name="Google Shape;63;p8"/>
          <p:cNvSpPr txBox="1">
            <a:spLocks noGrp="1"/>
          </p:cNvSpPr>
          <p:nvPr>
            <p:ph type="body" idx="4"/>
          </p:nvPr>
        </p:nvSpPr>
        <p:spPr>
          <a:xfrm>
            <a:off x="6416037" y="2926052"/>
            <a:ext cx="5194771" cy="2934999"/>
          </a:xfrm>
          <a:prstGeom prst="rect">
            <a:avLst/>
          </a:prstGeom>
          <a:noFill/>
          <a:ln>
            <a:noFill/>
          </a:ln>
        </p:spPr>
        <p:txBody>
          <a:bodyPr spcFirstLastPara="1" wrap="square" lIns="91425" tIns="45700" rIns="91425" bIns="45700" anchor="t"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64" name="Google Shape;64;p8"/>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581191" y="2250891"/>
            <a:ext cx="5194769" cy="557784"/>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400"/>
              </a:spcBef>
              <a:spcAft>
                <a:spcPts val="0"/>
              </a:spcAft>
              <a:buSzPts val="1840"/>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70" name="Google Shape;70;p9"/>
          <p:cNvSpPr txBox="1">
            <a:spLocks noGrp="1"/>
          </p:cNvSpPr>
          <p:nvPr>
            <p:ph type="body" idx="2"/>
          </p:nvPr>
        </p:nvSpPr>
        <p:spPr>
          <a:xfrm>
            <a:off x="581194" y="2926052"/>
            <a:ext cx="5194766" cy="2934999"/>
          </a:xfrm>
          <a:prstGeom prst="rect">
            <a:avLst/>
          </a:prstGeom>
          <a:noFill/>
          <a:ln>
            <a:noFill/>
          </a:ln>
        </p:spPr>
        <p:txBody>
          <a:bodyPr spcFirstLastPara="1" wrap="square" lIns="91425" tIns="45700" rIns="91425" bIns="45700" anchor="t"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9"/>
          <p:cNvSpPr txBox="1">
            <a:spLocks noGrp="1"/>
          </p:cNvSpPr>
          <p:nvPr>
            <p:ph type="body" idx="3"/>
          </p:nvPr>
        </p:nvSpPr>
        <p:spPr>
          <a:xfrm>
            <a:off x="6416039" y="2250892"/>
            <a:ext cx="5194770" cy="553373"/>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400"/>
              </a:spcBef>
              <a:spcAft>
                <a:spcPts val="0"/>
              </a:spcAft>
              <a:buClr>
                <a:schemeClr val="accent1"/>
              </a:buClr>
              <a:buSzPts val="1840"/>
              <a:buFont typeface="Noto Sans Symbols"/>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72" name="Google Shape;72;p9"/>
          <p:cNvSpPr txBox="1">
            <a:spLocks noGrp="1"/>
          </p:cNvSpPr>
          <p:nvPr>
            <p:ph type="body" idx="4"/>
          </p:nvPr>
        </p:nvSpPr>
        <p:spPr>
          <a:xfrm>
            <a:off x="6416037" y="2926052"/>
            <a:ext cx="5194771" cy="2934999"/>
          </a:xfrm>
          <a:prstGeom prst="rect">
            <a:avLst/>
          </a:prstGeom>
          <a:noFill/>
          <a:ln>
            <a:noFill/>
          </a:ln>
        </p:spPr>
        <p:txBody>
          <a:bodyPr spcFirstLastPara="1" wrap="square" lIns="91425" tIns="45700" rIns="91425" bIns="45700" anchor="t"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3" name="Google Shape;73;p9"/>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0"/>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446533" y="460907"/>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3F3F3F"/>
              </a:buClr>
              <a:buSzPts val="2800"/>
              <a:buFont typeface="Arial Black"/>
              <a:buNone/>
              <a:defRPr sz="2800" b="0" i="0" u="none" strike="noStrike" cap="none">
                <a:solidFill>
                  <a:srgbClr val="3F3F3F"/>
                </a:solidFill>
                <a:latin typeface="Arial Black"/>
                <a:ea typeface="Arial Black"/>
                <a:cs typeface="Arial Black"/>
                <a:sym typeface="Arial Black"/>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
          <p:cNvSpPr txBox="1">
            <a:spLocks noGrp="1"/>
          </p:cNvSpPr>
          <p:nvPr>
            <p:ph type="body" idx="1"/>
          </p:nvPr>
        </p:nvSpPr>
        <p:spPr>
          <a:xfrm>
            <a:off x="581192" y="2336002"/>
            <a:ext cx="11029616" cy="3652047"/>
          </a:xfrm>
          <a:prstGeom prst="rect">
            <a:avLst/>
          </a:prstGeom>
          <a:noFill/>
          <a:ln>
            <a:noFill/>
          </a:ln>
        </p:spPr>
        <p:txBody>
          <a:bodyPr spcFirstLastPara="1" wrap="square" lIns="91425" tIns="45700" rIns="91425" bIns="45700" anchor="ctr" anchorCtr="0">
            <a:noAutofit/>
          </a:bodyPr>
          <a:lstStyle>
            <a:lvl1pPr marL="457200" marR="0" lvl="0" indent="-327914" algn="l" rtl="0">
              <a:lnSpc>
                <a:spcPct val="110000"/>
              </a:lnSpc>
              <a:spcBef>
                <a:spcPts val="340"/>
              </a:spcBef>
              <a:spcAft>
                <a:spcPts val="0"/>
              </a:spcAft>
              <a:buClr>
                <a:schemeClr val="accent1"/>
              </a:buClr>
              <a:buSzPts val="1564"/>
              <a:buFont typeface="Noto Sans Symbols"/>
              <a:buChar char="◼"/>
              <a:defRPr sz="1700" b="0" i="0" u="none" strike="noStrike" cap="none">
                <a:solidFill>
                  <a:srgbClr val="3F3F3F"/>
                </a:solidFill>
                <a:latin typeface="Arial"/>
                <a:ea typeface="Arial"/>
                <a:cs typeface="Arial"/>
                <a:sym typeface="Arial"/>
              </a:defRPr>
            </a:lvl1pPr>
            <a:lvl2pPr marL="914400" marR="0" lvl="1" indent="-310387" algn="l" rtl="0">
              <a:spcBef>
                <a:spcPts val="600"/>
              </a:spcBef>
              <a:spcAft>
                <a:spcPts val="0"/>
              </a:spcAft>
              <a:buClr>
                <a:schemeClr val="accent1"/>
              </a:buClr>
              <a:buSzPts val="1288"/>
              <a:buFont typeface="Noto Sans Symbols"/>
              <a:buChar char="◼"/>
              <a:defRPr sz="1400" b="0" i="0" u="none" strike="noStrike" cap="none">
                <a:solidFill>
                  <a:srgbClr val="3F3F3F"/>
                </a:solidFill>
                <a:latin typeface="Arial"/>
                <a:ea typeface="Arial"/>
                <a:cs typeface="Arial"/>
                <a:sym typeface="Arial"/>
              </a:defRPr>
            </a:lvl2pPr>
            <a:lvl3pPr marL="1371600" marR="0" lvl="2" indent="-304546" algn="l" rtl="0">
              <a:spcBef>
                <a:spcPts val="600"/>
              </a:spcBef>
              <a:spcAft>
                <a:spcPts val="0"/>
              </a:spcAft>
              <a:buClr>
                <a:schemeClr val="accent1"/>
              </a:buClr>
              <a:buSzPts val="1196"/>
              <a:buFont typeface="Noto Sans Symbols"/>
              <a:buChar char="◼"/>
              <a:defRPr sz="1300" b="0" i="0" u="none" strike="noStrike" cap="none">
                <a:solidFill>
                  <a:srgbClr val="3F3F3F"/>
                </a:solidFill>
                <a:latin typeface="Arial"/>
                <a:ea typeface="Arial"/>
                <a:cs typeface="Arial"/>
                <a:sym typeface="Arial"/>
              </a:defRPr>
            </a:lvl3pPr>
            <a:lvl4pPr marL="1828800" marR="0" lvl="3"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Arial"/>
                <a:ea typeface="Arial"/>
                <a:cs typeface="Arial"/>
                <a:sym typeface="Arial"/>
              </a:defRPr>
            </a:lvl4pPr>
            <a:lvl5pPr marL="2286000" marR="0" lvl="4"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3F3F3F"/>
                </a:solidFill>
                <a:latin typeface="Arial"/>
                <a:ea typeface="Arial"/>
                <a:cs typeface="Arial"/>
                <a:sym typeface="Arial"/>
              </a:defRPr>
            </a:lvl1pPr>
            <a:lvl2pPr marL="0" marR="0" lvl="1" indent="0" algn="r" rtl="0">
              <a:spcBef>
                <a:spcPts val="0"/>
              </a:spcBef>
              <a:buNone/>
              <a:defRPr sz="900" b="0" i="0" u="none" strike="noStrike" cap="none">
                <a:solidFill>
                  <a:srgbClr val="3F3F3F"/>
                </a:solidFill>
                <a:latin typeface="Arial"/>
                <a:ea typeface="Arial"/>
                <a:cs typeface="Arial"/>
                <a:sym typeface="Arial"/>
              </a:defRPr>
            </a:lvl2pPr>
            <a:lvl3pPr marL="0" marR="0" lvl="2" indent="0" algn="r" rtl="0">
              <a:spcBef>
                <a:spcPts val="0"/>
              </a:spcBef>
              <a:buNone/>
              <a:defRPr sz="900" b="0" i="0" u="none" strike="noStrike" cap="none">
                <a:solidFill>
                  <a:srgbClr val="3F3F3F"/>
                </a:solidFill>
                <a:latin typeface="Arial"/>
                <a:ea typeface="Arial"/>
                <a:cs typeface="Arial"/>
                <a:sym typeface="Arial"/>
              </a:defRPr>
            </a:lvl3pPr>
            <a:lvl4pPr marL="0" marR="0" lvl="3" indent="0" algn="r" rtl="0">
              <a:spcBef>
                <a:spcPts val="0"/>
              </a:spcBef>
              <a:buNone/>
              <a:defRPr sz="900" b="0" i="0" u="none" strike="noStrike" cap="none">
                <a:solidFill>
                  <a:srgbClr val="3F3F3F"/>
                </a:solidFill>
                <a:latin typeface="Arial"/>
                <a:ea typeface="Arial"/>
                <a:cs typeface="Arial"/>
                <a:sym typeface="Arial"/>
              </a:defRPr>
            </a:lvl4pPr>
            <a:lvl5pPr marL="0" marR="0" lvl="4" indent="0" algn="r" rtl="0">
              <a:spcBef>
                <a:spcPts val="0"/>
              </a:spcBef>
              <a:buNone/>
              <a:defRPr sz="900" b="0" i="0" u="none" strike="noStrike" cap="none">
                <a:solidFill>
                  <a:srgbClr val="3F3F3F"/>
                </a:solidFill>
                <a:latin typeface="Arial"/>
                <a:ea typeface="Arial"/>
                <a:cs typeface="Arial"/>
                <a:sym typeface="Arial"/>
              </a:defRPr>
            </a:lvl5pPr>
            <a:lvl6pPr marL="0" marR="0" lvl="5" indent="0" algn="r" rtl="0">
              <a:spcBef>
                <a:spcPts val="0"/>
              </a:spcBef>
              <a:buNone/>
              <a:defRPr sz="900" b="0" i="0" u="none" strike="noStrike" cap="none">
                <a:solidFill>
                  <a:srgbClr val="3F3F3F"/>
                </a:solidFill>
                <a:latin typeface="Arial"/>
                <a:ea typeface="Arial"/>
                <a:cs typeface="Arial"/>
                <a:sym typeface="Arial"/>
              </a:defRPr>
            </a:lvl6pPr>
            <a:lvl7pPr marL="0" marR="0" lvl="6" indent="0" algn="r" rtl="0">
              <a:spcBef>
                <a:spcPts val="0"/>
              </a:spcBef>
              <a:buNone/>
              <a:defRPr sz="900" b="0" i="0" u="none" strike="noStrike" cap="none">
                <a:solidFill>
                  <a:srgbClr val="3F3F3F"/>
                </a:solidFill>
                <a:latin typeface="Arial"/>
                <a:ea typeface="Arial"/>
                <a:cs typeface="Arial"/>
                <a:sym typeface="Arial"/>
              </a:defRPr>
            </a:lvl7pPr>
            <a:lvl8pPr marL="0" marR="0" lvl="7" indent="0" algn="r" rtl="0">
              <a:spcBef>
                <a:spcPts val="0"/>
              </a:spcBef>
              <a:buNone/>
              <a:defRPr sz="900" b="0" i="0" u="none" strike="noStrike" cap="none">
                <a:solidFill>
                  <a:srgbClr val="3F3F3F"/>
                </a:solidFill>
                <a:latin typeface="Arial"/>
                <a:ea typeface="Arial"/>
                <a:cs typeface="Arial"/>
                <a:sym typeface="Arial"/>
              </a:defRPr>
            </a:lvl8pPr>
            <a:lvl9pPr marL="0" marR="0" lvl="8" indent="0" algn="r" rtl="0">
              <a:spcBef>
                <a:spcPts val="0"/>
              </a:spcBef>
              <a:buNone/>
              <a:defRPr sz="9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1"/>
          <p:cNvSpPr/>
          <p:nvPr/>
        </p:nvSpPr>
        <p:spPr>
          <a:xfrm>
            <a:off x="4244340"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5"/>
          <p:cNvSpPr/>
          <p:nvPr/>
        </p:nvSpPr>
        <p:spPr>
          <a:xfrm>
            <a:off x="446533" y="460907"/>
            <a:ext cx="3703200" cy="9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txBox="1">
            <a:spLocks noGrp="1"/>
          </p:cNvSpPr>
          <p:nvPr>
            <p:ph type="title"/>
          </p:nvPr>
        </p:nvSpPr>
        <p:spPr>
          <a:xfrm>
            <a:off x="581192" y="705124"/>
            <a:ext cx="11029500" cy="1189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3F3F3F"/>
              </a:buClr>
              <a:buSzPts val="2800"/>
              <a:buFont typeface="Arial Black"/>
              <a:buNone/>
              <a:defRPr sz="2800" b="0" i="0" u="none" strike="noStrike" cap="none">
                <a:solidFill>
                  <a:srgbClr val="3F3F3F"/>
                </a:solidFill>
                <a:latin typeface="Arial Black"/>
                <a:ea typeface="Arial Black"/>
                <a:cs typeface="Arial Black"/>
                <a:sym typeface="Arial Black"/>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5" name="Google Shape;115;p15"/>
          <p:cNvSpPr txBox="1">
            <a:spLocks noGrp="1"/>
          </p:cNvSpPr>
          <p:nvPr>
            <p:ph type="body" idx="1"/>
          </p:nvPr>
        </p:nvSpPr>
        <p:spPr>
          <a:xfrm>
            <a:off x="581192" y="2336002"/>
            <a:ext cx="11029500" cy="3651900"/>
          </a:xfrm>
          <a:prstGeom prst="rect">
            <a:avLst/>
          </a:prstGeom>
          <a:noFill/>
          <a:ln>
            <a:noFill/>
          </a:ln>
        </p:spPr>
        <p:txBody>
          <a:bodyPr spcFirstLastPara="1" wrap="square" lIns="91425" tIns="45700" rIns="91425" bIns="45700" anchor="ctr" anchorCtr="0">
            <a:noAutofit/>
          </a:bodyPr>
          <a:lstStyle>
            <a:lvl1pPr marL="457200" marR="0" lvl="0" indent="-327914" algn="l" rtl="0">
              <a:lnSpc>
                <a:spcPct val="110000"/>
              </a:lnSpc>
              <a:spcBef>
                <a:spcPts val="340"/>
              </a:spcBef>
              <a:spcAft>
                <a:spcPts val="0"/>
              </a:spcAft>
              <a:buClr>
                <a:schemeClr val="accent1"/>
              </a:buClr>
              <a:buSzPts val="1564"/>
              <a:buFont typeface="Noto Sans Symbols"/>
              <a:buChar char="◼"/>
              <a:defRPr sz="1700" b="0" i="0" u="none" strike="noStrike" cap="none">
                <a:solidFill>
                  <a:srgbClr val="3F3F3F"/>
                </a:solidFill>
                <a:latin typeface="Arial"/>
                <a:ea typeface="Arial"/>
                <a:cs typeface="Arial"/>
                <a:sym typeface="Arial"/>
              </a:defRPr>
            </a:lvl1pPr>
            <a:lvl2pPr marL="914400" marR="0" lvl="1" indent="-310387" algn="l" rtl="0">
              <a:spcBef>
                <a:spcPts val="600"/>
              </a:spcBef>
              <a:spcAft>
                <a:spcPts val="0"/>
              </a:spcAft>
              <a:buClr>
                <a:schemeClr val="accent1"/>
              </a:buClr>
              <a:buSzPts val="1288"/>
              <a:buFont typeface="Noto Sans Symbols"/>
              <a:buChar char="◼"/>
              <a:defRPr sz="1400" b="0" i="0" u="none" strike="noStrike" cap="none">
                <a:solidFill>
                  <a:srgbClr val="3F3F3F"/>
                </a:solidFill>
                <a:latin typeface="Arial"/>
                <a:ea typeface="Arial"/>
                <a:cs typeface="Arial"/>
                <a:sym typeface="Arial"/>
              </a:defRPr>
            </a:lvl2pPr>
            <a:lvl3pPr marL="1371600" marR="0" lvl="2" indent="-304546" algn="l" rtl="0">
              <a:spcBef>
                <a:spcPts val="600"/>
              </a:spcBef>
              <a:spcAft>
                <a:spcPts val="0"/>
              </a:spcAft>
              <a:buClr>
                <a:schemeClr val="accent1"/>
              </a:buClr>
              <a:buSzPts val="1196"/>
              <a:buFont typeface="Noto Sans Symbols"/>
              <a:buChar char="◼"/>
              <a:defRPr sz="1300" b="0" i="0" u="none" strike="noStrike" cap="none">
                <a:solidFill>
                  <a:srgbClr val="3F3F3F"/>
                </a:solidFill>
                <a:latin typeface="Arial"/>
                <a:ea typeface="Arial"/>
                <a:cs typeface="Arial"/>
                <a:sym typeface="Arial"/>
              </a:defRPr>
            </a:lvl3pPr>
            <a:lvl4pPr marL="1828800" marR="0" lvl="3"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Arial"/>
                <a:ea typeface="Arial"/>
                <a:cs typeface="Arial"/>
                <a:sym typeface="Arial"/>
              </a:defRPr>
            </a:lvl4pPr>
            <a:lvl5pPr marL="2286000" marR="0" lvl="4"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9pPr>
          </a:lstStyle>
          <a:p>
            <a:endParaRPr/>
          </a:p>
        </p:txBody>
      </p:sp>
      <p:sp>
        <p:nvSpPr>
          <p:cNvPr id="116" name="Google Shape;116;p15"/>
          <p:cNvSpPr txBox="1">
            <a:spLocks noGrp="1"/>
          </p:cNvSpPr>
          <p:nvPr>
            <p:ph type="dt" idx="10"/>
          </p:nvPr>
        </p:nvSpPr>
        <p:spPr>
          <a:xfrm>
            <a:off x="7605951" y="6423914"/>
            <a:ext cx="28449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p15"/>
          <p:cNvSpPr txBox="1">
            <a:spLocks noGrp="1"/>
          </p:cNvSpPr>
          <p:nvPr>
            <p:ph type="ftr" idx="11"/>
          </p:nvPr>
        </p:nvSpPr>
        <p:spPr>
          <a:xfrm>
            <a:off x="581192" y="6423914"/>
            <a:ext cx="69171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8" name="Google Shape;118;p15"/>
          <p:cNvSpPr txBox="1">
            <a:spLocks noGrp="1"/>
          </p:cNvSpPr>
          <p:nvPr>
            <p:ph type="sldNum" idx="12"/>
          </p:nvPr>
        </p:nvSpPr>
        <p:spPr>
          <a:xfrm>
            <a:off x="10558300" y="6423914"/>
            <a:ext cx="1052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3F3F3F"/>
                </a:solidFill>
                <a:latin typeface="Arial"/>
                <a:ea typeface="Arial"/>
                <a:cs typeface="Arial"/>
                <a:sym typeface="Arial"/>
              </a:defRPr>
            </a:lvl1pPr>
            <a:lvl2pPr marL="0" marR="0" lvl="1" indent="0" algn="r" rtl="0">
              <a:spcBef>
                <a:spcPts val="0"/>
              </a:spcBef>
              <a:buNone/>
              <a:defRPr sz="900" b="0" i="0" u="none" strike="noStrike" cap="none">
                <a:solidFill>
                  <a:srgbClr val="3F3F3F"/>
                </a:solidFill>
                <a:latin typeface="Arial"/>
                <a:ea typeface="Arial"/>
                <a:cs typeface="Arial"/>
                <a:sym typeface="Arial"/>
              </a:defRPr>
            </a:lvl2pPr>
            <a:lvl3pPr marL="0" marR="0" lvl="2" indent="0" algn="r" rtl="0">
              <a:spcBef>
                <a:spcPts val="0"/>
              </a:spcBef>
              <a:buNone/>
              <a:defRPr sz="900" b="0" i="0" u="none" strike="noStrike" cap="none">
                <a:solidFill>
                  <a:srgbClr val="3F3F3F"/>
                </a:solidFill>
                <a:latin typeface="Arial"/>
                <a:ea typeface="Arial"/>
                <a:cs typeface="Arial"/>
                <a:sym typeface="Arial"/>
              </a:defRPr>
            </a:lvl3pPr>
            <a:lvl4pPr marL="0" marR="0" lvl="3" indent="0" algn="r" rtl="0">
              <a:spcBef>
                <a:spcPts val="0"/>
              </a:spcBef>
              <a:buNone/>
              <a:defRPr sz="900" b="0" i="0" u="none" strike="noStrike" cap="none">
                <a:solidFill>
                  <a:srgbClr val="3F3F3F"/>
                </a:solidFill>
                <a:latin typeface="Arial"/>
                <a:ea typeface="Arial"/>
                <a:cs typeface="Arial"/>
                <a:sym typeface="Arial"/>
              </a:defRPr>
            </a:lvl4pPr>
            <a:lvl5pPr marL="0" marR="0" lvl="4" indent="0" algn="r" rtl="0">
              <a:spcBef>
                <a:spcPts val="0"/>
              </a:spcBef>
              <a:buNone/>
              <a:defRPr sz="900" b="0" i="0" u="none" strike="noStrike" cap="none">
                <a:solidFill>
                  <a:srgbClr val="3F3F3F"/>
                </a:solidFill>
                <a:latin typeface="Arial"/>
                <a:ea typeface="Arial"/>
                <a:cs typeface="Arial"/>
                <a:sym typeface="Arial"/>
              </a:defRPr>
            </a:lvl5pPr>
            <a:lvl6pPr marL="0" marR="0" lvl="5" indent="0" algn="r" rtl="0">
              <a:spcBef>
                <a:spcPts val="0"/>
              </a:spcBef>
              <a:buNone/>
              <a:defRPr sz="900" b="0" i="0" u="none" strike="noStrike" cap="none">
                <a:solidFill>
                  <a:srgbClr val="3F3F3F"/>
                </a:solidFill>
                <a:latin typeface="Arial"/>
                <a:ea typeface="Arial"/>
                <a:cs typeface="Arial"/>
                <a:sym typeface="Arial"/>
              </a:defRPr>
            </a:lvl6pPr>
            <a:lvl7pPr marL="0" marR="0" lvl="6" indent="0" algn="r" rtl="0">
              <a:spcBef>
                <a:spcPts val="0"/>
              </a:spcBef>
              <a:buNone/>
              <a:defRPr sz="900" b="0" i="0" u="none" strike="noStrike" cap="none">
                <a:solidFill>
                  <a:srgbClr val="3F3F3F"/>
                </a:solidFill>
                <a:latin typeface="Arial"/>
                <a:ea typeface="Arial"/>
                <a:cs typeface="Arial"/>
                <a:sym typeface="Arial"/>
              </a:defRPr>
            </a:lvl7pPr>
            <a:lvl8pPr marL="0" marR="0" lvl="7" indent="0" algn="r" rtl="0">
              <a:spcBef>
                <a:spcPts val="0"/>
              </a:spcBef>
              <a:buNone/>
              <a:defRPr sz="900" b="0" i="0" u="none" strike="noStrike" cap="none">
                <a:solidFill>
                  <a:srgbClr val="3F3F3F"/>
                </a:solidFill>
                <a:latin typeface="Arial"/>
                <a:ea typeface="Arial"/>
                <a:cs typeface="Arial"/>
                <a:sym typeface="Arial"/>
              </a:defRPr>
            </a:lvl8pPr>
            <a:lvl9pPr marL="0" marR="0" lvl="8" indent="0" algn="r" rtl="0">
              <a:spcBef>
                <a:spcPts val="0"/>
              </a:spcBef>
              <a:buNone/>
              <a:defRPr sz="9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5"/>
          <p:cNvSpPr/>
          <p:nvPr/>
        </p:nvSpPr>
        <p:spPr>
          <a:xfrm>
            <a:off x="4244340" y="457200"/>
            <a:ext cx="3703200" cy="9510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8042147" y="453643"/>
            <a:ext cx="3703200" cy="98700"/>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onnect.grad.uconn.edu/manage/reader"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connect.grad.uconn.edu/portal/user?tab=Homepag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gradadmissions@uconn.edu"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mailto:sarah.shore@uconn.edu" TargetMode="External"/><Relationship Id="rId3" Type="http://schemas.openxmlformats.org/officeDocument/2006/relationships/hyperlink" Target="mailto:holly.brunette@uconn.edu" TargetMode="External"/><Relationship Id="rId7" Type="http://schemas.openxmlformats.org/officeDocument/2006/relationships/hyperlink" Target="mailto:lisa.pane@uconn.edu"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mailto:katie.okeefe@uconn.edu" TargetMode="External"/><Relationship Id="rId5" Type="http://schemas.openxmlformats.org/officeDocument/2006/relationships/hyperlink" Target="mailto:shirley.fiasconaro@uconn.edu" TargetMode="External"/><Relationship Id="rId4" Type="http://schemas.openxmlformats.org/officeDocument/2006/relationships/hyperlink" Target="mailto:meg.drakos@uconn.edu" TargetMode="External"/><Relationship Id="rId9" Type="http://schemas.openxmlformats.org/officeDocument/2006/relationships/hyperlink" Target="mailto:paula.steele@uconn.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connect.grad.uconn.edu/portal/us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d.uconn.edu/timely-topic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cgsnet.org/wp-content/uploads/2024/01/CGS_April15_Resolution_Jan312024.pdf"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mailto:Lisa.Pane@uconn.edu"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grad.uconn.edu/wp-content/uploads/sites/2114/2021/06/uconn_tgs_strategicplan_full_2021-2026_compressed.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mailto:gradadmissions@uconn.edu" TargetMode="Externa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connect.grad.uconn.edu/portal/user"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connect.grad.uconn.edu/manage/"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connect.grad.uconn.edu/portal/user"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mailto:gradslate@uconn.edu" TargetMode="External"/><Relationship Id="rId4" Type="http://schemas.openxmlformats.org/officeDocument/2006/relationships/hyperlink" Target="mailto:gradadmissions@uconn.edu"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grad.uconn.edu/person/megan-petsa/" TargetMode="External"/><Relationship Id="rId7" Type="http://schemas.openxmlformats.org/officeDocument/2006/relationships/hyperlink" Target="https://grad.media.uconn.edu/wp-content/uploads/sites/2114/2024/08/TGS-Timely-Topics-Faculty-Administrative-Fall-2024.pdf?_gl=1*qgj1v1*_gcl_aw*R0NMLjE3Mjg5OTc2MjUuRUFJYUlRb2JDaE1JLXNDdmhycVFpUU1WOFd0SEFSM1BUQzRzRUFBWUFpQUFFZ0sxWVBEX0J3RQ..*_gcl_au*MTIzNTExMDYyMS4xNzI0NzgyMjA3"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mailto:megan.petsa@uconn.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aces.org/member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aice-eval.org/endorsed-member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29" descr="First slide, entitled &quot;The Graduate School Presents Timely Topics: Reading and Reviewing Applications"/>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0" name="Google Shape;220;p29">
            <a:extLst>
              <a:ext uri="{C183D7F6-B498-43B3-948B-1728B52AA6E4}">
                <adec:decorative xmlns:adec="http://schemas.microsoft.com/office/drawing/2017/decorative" val="1"/>
              </a:ext>
            </a:extLst>
          </p:cNvPr>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a:extLst>
              <a:ext uri="{C183D7F6-B498-43B3-948B-1728B52AA6E4}">
                <adec:decorative xmlns:adec="http://schemas.microsoft.com/office/drawing/2017/decorative" val="1"/>
              </a:ext>
            </a:extLst>
          </p:cNvPr>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a:extLst>
              <a:ext uri="{C183D7F6-B498-43B3-948B-1728B52AA6E4}">
                <adec:decorative xmlns:adec="http://schemas.microsoft.com/office/drawing/2017/decorative" val="1"/>
              </a:ext>
            </a:extLst>
          </p:cNvPr>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txBox="1">
            <a:spLocks noGrp="1"/>
          </p:cNvSpPr>
          <p:nvPr>
            <p:ph type="ctrTitle"/>
          </p:nvPr>
        </p:nvSpPr>
        <p:spPr>
          <a:xfrm>
            <a:off x="444024" y="641160"/>
            <a:ext cx="11298900" cy="3699300"/>
          </a:xfrm>
          <a:prstGeom prst="rect">
            <a:avLst/>
          </a:prstGeom>
          <a:solidFill>
            <a:srgbClr val="5271FF"/>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800"/>
              <a:buFont typeface="Arial"/>
              <a:buNone/>
            </a:pPr>
            <a:r>
              <a:rPr lang="en-US" sz="1800" dirty="0">
                <a:solidFill>
                  <a:schemeClr val="lt1"/>
                </a:solidFill>
                <a:latin typeface="Arial"/>
                <a:ea typeface="Arial"/>
                <a:cs typeface="Arial"/>
                <a:sym typeface="Arial"/>
              </a:rPr>
              <a:t>THE GRADUATE SCHOOL PRESENTS</a:t>
            </a:r>
            <a:br>
              <a:rPr lang="en-US" sz="1800" dirty="0">
                <a:solidFill>
                  <a:schemeClr val="lt1"/>
                </a:solidFill>
                <a:latin typeface="Arial"/>
                <a:ea typeface="Arial"/>
                <a:cs typeface="Arial"/>
                <a:sym typeface="Arial"/>
              </a:rPr>
            </a:br>
            <a:br>
              <a:rPr lang="en-US" sz="1800" dirty="0">
                <a:solidFill>
                  <a:schemeClr val="lt1"/>
                </a:solidFill>
              </a:rPr>
            </a:br>
            <a:r>
              <a:rPr lang="en-US" sz="1800" dirty="0">
                <a:solidFill>
                  <a:schemeClr val="lt1"/>
                </a:solidFill>
              </a:rPr>
              <a:t>Timely Topics:</a:t>
            </a:r>
            <a:br>
              <a:rPr lang="en-US" sz="1800" dirty="0">
                <a:solidFill>
                  <a:schemeClr val="lt1"/>
                </a:solidFill>
              </a:rPr>
            </a:br>
            <a:r>
              <a:rPr lang="en-US" sz="4800" dirty="0">
                <a:solidFill>
                  <a:schemeClr val="lt1"/>
                </a:solidFill>
              </a:rPr>
              <a:t>Reading and Reviewing Applications</a:t>
            </a:r>
            <a:endParaRPr sz="1800" dirty="0">
              <a:solidFill>
                <a:schemeClr val="lt1"/>
              </a:solidFill>
              <a:latin typeface="Arial"/>
              <a:ea typeface="Arial"/>
              <a:cs typeface="Arial"/>
              <a:sym typeface="Arial"/>
            </a:endParaRPr>
          </a:p>
        </p:txBody>
      </p:sp>
      <p:sp>
        <p:nvSpPr>
          <p:cNvPr id="224" name="Google Shape;224;p29">
            <a:extLst>
              <a:ext uri="{C183D7F6-B498-43B3-948B-1728B52AA6E4}">
                <adec:decorative xmlns:adec="http://schemas.microsoft.com/office/drawing/2017/decorative" val="1"/>
              </a:ext>
            </a:extLst>
          </p:cNvPr>
          <p:cNvSpPr txBox="1">
            <a:spLocks noGrp="1"/>
          </p:cNvSpPr>
          <p:nvPr>
            <p:ph type="subTitle" idx="1"/>
          </p:nvPr>
        </p:nvSpPr>
        <p:spPr>
          <a:xfrm>
            <a:off x="490215" y="187375"/>
            <a:ext cx="11298932" cy="468233"/>
          </a:xfrm>
          <a:prstGeom prst="rect">
            <a:avLst/>
          </a:prstGeom>
          <a:noFill/>
          <a:ln>
            <a:noFill/>
          </a:ln>
        </p:spPr>
        <p:txBody>
          <a:bodyPr spcFirstLastPara="1" wrap="square" lIns="91425" tIns="45700" rIns="91425" bIns="45700" anchor="t" anchorCtr="0">
            <a:noAutofit/>
          </a:bodyPr>
          <a:lstStyle/>
          <a:p>
            <a:pPr marL="0" lvl="0" indent="0" algn="r" rtl="0">
              <a:lnSpc>
                <a:spcPct val="110000"/>
              </a:lnSpc>
              <a:spcBef>
                <a:spcPts val="0"/>
              </a:spcBef>
              <a:spcAft>
                <a:spcPts val="0"/>
              </a:spcAft>
              <a:buSzPts val="1472"/>
              <a:buNone/>
            </a:pPr>
            <a:r>
              <a:rPr lang="en-US">
                <a:solidFill>
                  <a:srgbClr val="7F7F7F"/>
                </a:solidFill>
              </a:rPr>
              <a:t>October 31, 2024</a:t>
            </a:r>
            <a:endParaRPr>
              <a:solidFill>
                <a:srgbClr val="7F7F7F"/>
              </a:solidFill>
            </a:endParaRPr>
          </a:p>
          <a:p>
            <a:pPr marL="0" lvl="0" indent="0" algn="r" rtl="0">
              <a:lnSpc>
                <a:spcPct val="110000"/>
              </a:lnSpc>
              <a:spcBef>
                <a:spcPts val="0"/>
              </a:spcBef>
              <a:spcAft>
                <a:spcPts val="0"/>
              </a:spcAft>
              <a:buSzPts val="1472"/>
              <a:buNone/>
            </a:pPr>
            <a:endParaRPr>
              <a:solidFill>
                <a:srgbClr val="7F7F7F"/>
              </a:solidFill>
            </a:endParaRPr>
          </a:p>
        </p:txBody>
      </p:sp>
      <p:pic>
        <p:nvPicPr>
          <p:cNvPr id="227" name="Google Shape;227;p29" descr="The oversized, aluminum UConn sign along Route 195, lit up with a rainbow of colors against the night sky with light trails from passing car traffic."/>
          <p:cNvPicPr preferRelativeResize="0"/>
          <p:nvPr/>
        </p:nvPicPr>
        <p:blipFill rotWithShape="1">
          <a:blip r:embed="rId3">
            <a:alphaModFix/>
          </a:blip>
          <a:srcRect/>
          <a:stretch/>
        </p:blipFill>
        <p:spPr>
          <a:xfrm>
            <a:off x="444024" y="4403530"/>
            <a:ext cx="3703320" cy="2178424"/>
          </a:xfrm>
          <a:prstGeom prst="rect">
            <a:avLst/>
          </a:prstGeom>
          <a:noFill/>
          <a:ln>
            <a:noFill/>
          </a:ln>
        </p:spPr>
      </p:pic>
      <p:pic>
        <p:nvPicPr>
          <p:cNvPr id="225" name="Google Shape;225;p29" descr="UConn's previous mascot, Jonathan the Fourteenth, sitting calmly on a chair in the library, with a book open on the table in front of him."/>
          <p:cNvPicPr preferRelativeResize="0"/>
          <p:nvPr/>
        </p:nvPicPr>
        <p:blipFill rotWithShape="1">
          <a:blip r:embed="rId4">
            <a:alphaModFix/>
          </a:blip>
          <a:srcRect/>
          <a:stretch/>
        </p:blipFill>
        <p:spPr>
          <a:xfrm>
            <a:off x="4241830" y="4403530"/>
            <a:ext cx="3703320" cy="2178424"/>
          </a:xfrm>
          <a:prstGeom prst="rect">
            <a:avLst/>
          </a:prstGeom>
          <a:noFill/>
          <a:ln>
            <a:noFill/>
          </a:ln>
        </p:spPr>
      </p:pic>
      <p:pic>
        <p:nvPicPr>
          <p:cNvPr id="226" name="Google Shape;226;p29" descr="Slate's white logo, against an out-of-focus blue backdrop including raindrops or snowflakes being reflected in the light."/>
          <p:cNvPicPr preferRelativeResize="0"/>
          <p:nvPr/>
        </p:nvPicPr>
        <p:blipFill rotWithShape="1">
          <a:blip r:embed="rId5">
            <a:alphaModFix/>
          </a:blip>
          <a:srcRect/>
          <a:stretch/>
        </p:blipFill>
        <p:spPr>
          <a:xfrm>
            <a:off x="8039636" y="4403530"/>
            <a:ext cx="3703320" cy="2178424"/>
          </a:xfrm>
          <a:prstGeom prst="rect">
            <a:avLst/>
          </a:prstGeom>
          <a:noFill/>
          <a:ln>
            <a:noFill/>
          </a:ln>
        </p:spPr>
      </p:pic>
      <p:sp>
        <p:nvSpPr>
          <p:cNvPr id="229" name="Google Shape;229;p29">
            <a:extLst>
              <a:ext uri="{C183D7F6-B498-43B3-948B-1728B52AA6E4}">
                <adec:decorative xmlns:adec="http://schemas.microsoft.com/office/drawing/2017/decorative" val="1"/>
              </a:ext>
            </a:extLst>
          </p:cNvPr>
          <p:cNvSpPr txBox="1"/>
          <p:nvPr/>
        </p:nvSpPr>
        <p:spPr>
          <a:xfrm>
            <a:off x="11832850" y="6533575"/>
            <a:ext cx="2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txBox="1">
            <a:spLocks noGrp="1"/>
          </p:cNvSpPr>
          <p:nvPr>
            <p:ph type="title"/>
          </p:nvPr>
        </p:nvSpPr>
        <p:spPr>
          <a:xfrm>
            <a:off x="463800" y="878250"/>
            <a:ext cx="11403300" cy="118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Where can programs view the GPA status of applicants?</a:t>
            </a:r>
            <a:endParaRPr/>
          </a:p>
        </p:txBody>
      </p:sp>
      <p:sp>
        <p:nvSpPr>
          <p:cNvPr id="307" name="Google Shape;307;p38"/>
          <p:cNvSpPr txBox="1">
            <a:spLocks noGrp="1"/>
          </p:cNvSpPr>
          <p:nvPr>
            <p:ph type="body" idx="1"/>
          </p:nvPr>
        </p:nvSpPr>
        <p:spPr>
          <a:xfrm>
            <a:off x="358825" y="1629850"/>
            <a:ext cx="5129700" cy="731100"/>
          </a:xfrm>
          <a:prstGeom prst="rect">
            <a:avLst/>
          </a:prstGeom>
        </p:spPr>
        <p:txBody>
          <a:bodyPr spcFirstLastPara="1" wrap="square" lIns="91425" tIns="45700" rIns="91425" bIns="45700" anchor="ctr" anchorCtr="0">
            <a:noAutofit/>
          </a:bodyPr>
          <a:lstStyle/>
          <a:p>
            <a:pPr marL="457200" lvl="0" indent="-342900" algn="l" rtl="0">
              <a:spcBef>
                <a:spcPts val="360"/>
              </a:spcBef>
              <a:spcAft>
                <a:spcPts val="0"/>
              </a:spcAft>
              <a:buSzPts val="1800"/>
              <a:buChar char="◼"/>
            </a:pPr>
            <a:r>
              <a:rPr lang="en-US" sz="1800" b="1"/>
              <a:t>Cover Page</a:t>
            </a:r>
            <a:r>
              <a:rPr lang="en-US" sz="1800"/>
              <a:t> of the application in the  Reader under “Application Processing” </a:t>
            </a:r>
            <a:endParaRPr sz="1800"/>
          </a:p>
        </p:txBody>
      </p:sp>
      <p:pic>
        <p:nvPicPr>
          <p:cNvPr id="308" name="Google Shape;308;p38" descr="Slate vertical menu of tabs within Slate's reader, with Cover Page highlighted as the first tab."/>
          <p:cNvPicPr preferRelativeResize="0"/>
          <p:nvPr/>
        </p:nvPicPr>
        <p:blipFill>
          <a:blip r:embed="rId3">
            <a:alphaModFix/>
          </a:blip>
          <a:stretch>
            <a:fillRect/>
          </a:stretch>
        </p:blipFill>
        <p:spPr>
          <a:xfrm>
            <a:off x="251200" y="2392002"/>
            <a:ext cx="928075" cy="2913550"/>
          </a:xfrm>
          <a:prstGeom prst="rect">
            <a:avLst/>
          </a:prstGeom>
          <a:noFill/>
          <a:ln>
            <a:noFill/>
          </a:ln>
        </p:spPr>
      </p:pic>
      <p:pic>
        <p:nvPicPr>
          <p:cNvPr id="309" name="Google Shape;309;p38" descr="A sample cover page screenshot as one example of where to look for the GPA status within the reader. The GPA Status will appear when it has been calculated."/>
          <p:cNvPicPr preferRelativeResize="0"/>
          <p:nvPr/>
        </p:nvPicPr>
        <p:blipFill>
          <a:blip r:embed="rId4">
            <a:alphaModFix/>
          </a:blip>
          <a:stretch>
            <a:fillRect/>
          </a:stretch>
        </p:blipFill>
        <p:spPr>
          <a:xfrm>
            <a:off x="1179276" y="2921799"/>
            <a:ext cx="4503701" cy="1853975"/>
          </a:xfrm>
          <a:prstGeom prst="rect">
            <a:avLst/>
          </a:prstGeom>
          <a:noFill/>
          <a:ln>
            <a:noFill/>
          </a:ln>
        </p:spPr>
      </p:pic>
      <p:sp>
        <p:nvSpPr>
          <p:cNvPr id="310" name="Google Shape;310;p38"/>
          <p:cNvSpPr txBox="1"/>
          <p:nvPr/>
        </p:nvSpPr>
        <p:spPr>
          <a:xfrm>
            <a:off x="6280825" y="1629850"/>
            <a:ext cx="4373100" cy="1071300"/>
          </a:xfrm>
          <a:prstGeom prst="rect">
            <a:avLst/>
          </a:prstGeom>
          <a:noFill/>
          <a:ln>
            <a:noFill/>
          </a:ln>
        </p:spPr>
        <p:txBody>
          <a:bodyPr spcFirstLastPara="1" wrap="square" lIns="91425" tIns="91425" rIns="91425" bIns="91425" anchor="t" anchorCtr="0">
            <a:spAutoFit/>
          </a:bodyPr>
          <a:lstStyle/>
          <a:p>
            <a:pPr marL="457200" lvl="0" indent="-340106" algn="l" rtl="0">
              <a:lnSpc>
                <a:spcPct val="110000"/>
              </a:lnSpc>
              <a:spcBef>
                <a:spcPts val="360"/>
              </a:spcBef>
              <a:spcAft>
                <a:spcPts val="0"/>
              </a:spcAft>
              <a:buClr>
                <a:schemeClr val="accent1"/>
              </a:buClr>
              <a:buSzPts val="1756"/>
              <a:buFont typeface="Noto Sans Symbols"/>
              <a:buChar char="◼"/>
            </a:pPr>
            <a:r>
              <a:rPr lang="en-US" sz="1800" b="1">
                <a:solidFill>
                  <a:srgbClr val="3F3F3F"/>
                </a:solidFill>
              </a:rPr>
              <a:t>Academic History</a:t>
            </a:r>
            <a:r>
              <a:rPr lang="en-US" sz="1800">
                <a:solidFill>
                  <a:srgbClr val="3F3F3F"/>
                </a:solidFill>
              </a:rPr>
              <a:t> section of the application in the Reader on the   “GPA Calculation” review form </a:t>
            </a:r>
            <a:endParaRPr/>
          </a:p>
        </p:txBody>
      </p:sp>
      <p:pic>
        <p:nvPicPr>
          <p:cNvPr id="311" name="Google Shape;311;p38" descr="A sample Academic History screenshot as one example of where to look for the GPA status within the reader. The Academic History tab is highlighted as the second tab in the vertical list, and a GPA calculation page appears within that section when the GPA has been reviewed."/>
          <p:cNvPicPr preferRelativeResize="0"/>
          <p:nvPr/>
        </p:nvPicPr>
        <p:blipFill>
          <a:blip r:embed="rId5">
            <a:alphaModFix/>
          </a:blip>
          <a:stretch>
            <a:fillRect/>
          </a:stretch>
        </p:blipFill>
        <p:spPr>
          <a:xfrm>
            <a:off x="5977550" y="2709537"/>
            <a:ext cx="5930751" cy="2081938"/>
          </a:xfrm>
          <a:prstGeom prst="rect">
            <a:avLst/>
          </a:prstGeom>
          <a:noFill/>
          <a:ln>
            <a:noFill/>
          </a:ln>
        </p:spPr>
      </p:pic>
      <p:sp>
        <p:nvSpPr>
          <p:cNvPr id="312" name="Google Shape;312;p38"/>
          <p:cNvSpPr txBox="1"/>
          <p:nvPr/>
        </p:nvSpPr>
        <p:spPr>
          <a:xfrm>
            <a:off x="1750275" y="5187700"/>
            <a:ext cx="4178400" cy="1443900"/>
          </a:xfrm>
          <a:prstGeom prst="rect">
            <a:avLst/>
          </a:prstGeom>
          <a:noFill/>
          <a:ln>
            <a:noFill/>
          </a:ln>
        </p:spPr>
        <p:txBody>
          <a:bodyPr spcFirstLastPara="1" wrap="square" lIns="91425" tIns="91425" rIns="91425" bIns="91425" anchor="t" anchorCtr="0">
            <a:spAutoFit/>
          </a:bodyPr>
          <a:lstStyle/>
          <a:p>
            <a:pPr marL="457200" lvl="0" indent="-342900" algn="l" rtl="0">
              <a:lnSpc>
                <a:spcPct val="110000"/>
              </a:lnSpc>
              <a:spcBef>
                <a:spcPts val="360"/>
              </a:spcBef>
              <a:spcAft>
                <a:spcPts val="0"/>
              </a:spcAft>
              <a:buClr>
                <a:schemeClr val="accent1"/>
              </a:buClr>
              <a:buSzPts val="1800"/>
              <a:buFont typeface="Noto Sans Symbols"/>
              <a:buChar char="◼"/>
            </a:pPr>
            <a:r>
              <a:rPr lang="en-US" sz="1800" b="1">
                <a:solidFill>
                  <a:srgbClr val="3F3F3F"/>
                </a:solidFill>
              </a:rPr>
              <a:t>GradSlate User Portal: Data tab</a:t>
            </a:r>
            <a:r>
              <a:rPr lang="en-US" sz="1800">
                <a:solidFill>
                  <a:srgbClr val="3F3F3F"/>
                </a:solidFill>
              </a:rPr>
              <a:t> </a:t>
            </a:r>
            <a:endParaRPr sz="1800">
              <a:solidFill>
                <a:srgbClr val="3F3F3F"/>
              </a:solidFill>
            </a:endParaRPr>
          </a:p>
          <a:p>
            <a:pPr marL="0" lvl="0" indent="0" algn="ctr" rtl="0">
              <a:lnSpc>
                <a:spcPct val="100000"/>
              </a:lnSpc>
              <a:spcBef>
                <a:spcPts val="600"/>
              </a:spcBef>
              <a:spcAft>
                <a:spcPts val="0"/>
              </a:spcAft>
              <a:buNone/>
            </a:pPr>
            <a:r>
              <a:rPr lang="en-US" sz="1800" b="1">
                <a:solidFill>
                  <a:srgbClr val="3F3F3F"/>
                </a:solidFill>
              </a:rPr>
              <a:t>Queries:</a:t>
            </a:r>
            <a:r>
              <a:rPr lang="en-US" sz="1800">
                <a:solidFill>
                  <a:srgbClr val="3F3F3F"/>
                </a:solidFill>
              </a:rPr>
              <a:t> Current Applications Submitted: Bulk Data </a:t>
            </a:r>
            <a:endParaRPr sz="1800">
              <a:solidFill>
                <a:srgbClr val="3F3F3F"/>
              </a:solidFill>
            </a:endParaRPr>
          </a:p>
          <a:p>
            <a:pPr marL="0" lvl="0" indent="0" algn="ctr" rtl="0">
              <a:lnSpc>
                <a:spcPct val="100000"/>
              </a:lnSpc>
              <a:spcBef>
                <a:spcPts val="360"/>
              </a:spcBef>
              <a:spcAft>
                <a:spcPts val="0"/>
              </a:spcAft>
              <a:buNone/>
            </a:pPr>
            <a:r>
              <a:rPr lang="en-US" sz="1800">
                <a:solidFill>
                  <a:srgbClr val="3F3F3F"/>
                </a:solidFill>
              </a:rPr>
              <a:t>(“GPA Status” column)</a:t>
            </a:r>
            <a:endParaRPr sz="1800">
              <a:solidFill>
                <a:srgbClr val="3F3F3F"/>
              </a:solidFill>
            </a:endParaRPr>
          </a:p>
        </p:txBody>
      </p:sp>
      <p:pic>
        <p:nvPicPr>
          <p:cNvPr id="313" name="Google Shape;313;p38" descr="Outside of the reader, use the Bulk Data query in Slate to view the GPA status column for all current applicants."/>
          <p:cNvPicPr preferRelativeResize="0"/>
          <p:nvPr/>
        </p:nvPicPr>
        <p:blipFill>
          <a:blip r:embed="rId6">
            <a:alphaModFix/>
          </a:blip>
          <a:stretch>
            <a:fillRect/>
          </a:stretch>
        </p:blipFill>
        <p:spPr>
          <a:xfrm>
            <a:off x="5977550" y="5249589"/>
            <a:ext cx="3641350" cy="1564220"/>
          </a:xfrm>
          <a:prstGeom prst="rect">
            <a:avLst/>
          </a:prstGeom>
          <a:noFill/>
          <a:ln>
            <a:noFill/>
          </a:ln>
        </p:spPr>
      </p:pic>
      <p:sp>
        <p:nvSpPr>
          <p:cNvPr id="314" name="Google Shape;314;p38"/>
          <p:cNvSpPr txBox="1"/>
          <p:nvPr/>
        </p:nvSpPr>
        <p:spPr>
          <a:xfrm>
            <a:off x="11583250" y="6457800"/>
            <a:ext cx="91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The Reader Workflows</a:t>
            </a:r>
            <a:endParaRPr/>
          </a:p>
        </p:txBody>
      </p:sp>
      <p:sp>
        <p:nvSpPr>
          <p:cNvPr id="320" name="Google Shape;320;p39">
            <a:extLst>
              <a:ext uri="{C183D7F6-B498-43B3-948B-1728B52AA6E4}">
                <adec:decorative xmlns:adec="http://schemas.microsoft.com/office/drawing/2017/decorative" val="1"/>
              </a:ext>
            </a:extLst>
          </p:cNvPr>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321" name="Google Shape;321;p39"/>
          <p:cNvSpPr txBox="1"/>
          <p:nvPr/>
        </p:nvSpPr>
        <p:spPr>
          <a:xfrm>
            <a:off x="11186550" y="6533575"/>
            <a:ext cx="66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title"/>
          </p:nvPr>
        </p:nvSpPr>
        <p:spPr>
          <a:xfrm>
            <a:off x="581200" y="702153"/>
            <a:ext cx="11029500" cy="510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Accessing The Reader Workflow</a:t>
            </a:r>
            <a:endParaRPr dirty="0"/>
          </a:p>
        </p:txBody>
      </p:sp>
      <p:sp>
        <p:nvSpPr>
          <p:cNvPr id="328" name="Google Shape;328;p40"/>
          <p:cNvSpPr txBox="1">
            <a:spLocks noGrp="1"/>
          </p:cNvSpPr>
          <p:nvPr>
            <p:ph type="body" idx="1"/>
          </p:nvPr>
        </p:nvSpPr>
        <p:spPr>
          <a:xfrm>
            <a:off x="581200" y="1600252"/>
            <a:ext cx="11029500" cy="4375200"/>
          </a:xfrm>
          <a:prstGeom prst="rect">
            <a:avLst/>
          </a:prstGeom>
        </p:spPr>
        <p:txBody>
          <a:bodyPr spcFirstLastPara="1" wrap="square" lIns="91425" tIns="45700" rIns="91425" bIns="45700" anchor="t" anchorCtr="0">
            <a:noAutofit/>
          </a:bodyPr>
          <a:lstStyle/>
          <a:p>
            <a:pPr marL="457200" lvl="0" indent="-333375" algn="l" rtl="0">
              <a:lnSpc>
                <a:spcPct val="115000"/>
              </a:lnSpc>
              <a:spcBef>
                <a:spcPts val="0"/>
              </a:spcBef>
              <a:spcAft>
                <a:spcPts val="0"/>
              </a:spcAft>
              <a:buClr>
                <a:schemeClr val="dk1"/>
              </a:buClr>
              <a:buSzPts val="1656"/>
              <a:buFont typeface="Wingdings"/>
              <a:buChar char="§"/>
            </a:pPr>
            <a:r>
              <a:rPr lang="en-US" sz="1800">
                <a:solidFill>
                  <a:schemeClr val="dk1"/>
                </a:solidFill>
              </a:rPr>
              <a:t>To log into The Reader, users should click on the widget shown below on the top ribbon of their Slate homepage. Users can also log in directly at </a:t>
            </a:r>
            <a:r>
              <a:rPr lang="en-US" sz="1600" u="sng">
                <a:solidFill>
                  <a:schemeClr val="hlink"/>
                </a:solidFill>
                <a:hlinkClick r:id="rId3">
                  <a:extLst>
                    <a:ext uri="{A12FA001-AC4F-418D-AE19-62706E023703}">
                      <ahyp:hlinkClr xmlns:ahyp="http://schemas.microsoft.com/office/drawing/2018/hyperlinkcolor" val="tx"/>
                    </a:ext>
                  </a:extLst>
                </a:hlinkClick>
              </a:rPr>
              <a:t>connect.grad.uconn.edu/manage/reader</a:t>
            </a:r>
            <a:r>
              <a:rPr lang="en-US" sz="1600">
                <a:solidFill>
                  <a:schemeClr val="dk1"/>
                </a:solidFill>
              </a:rPr>
              <a:t> from the </a:t>
            </a:r>
            <a:r>
              <a:rPr lang="en-US" sz="1600" u="sng">
                <a:solidFill>
                  <a:schemeClr val="hlink"/>
                </a:solidFill>
                <a:hlinkClick r:id="rId4">
                  <a:extLst>
                    <a:ext uri="{A12FA001-AC4F-418D-AE19-62706E023703}">
                      <ahyp:hlinkClr xmlns:ahyp="http://schemas.microsoft.com/office/drawing/2018/hyperlinkcolor" val="tx"/>
                    </a:ext>
                  </a:extLst>
                </a:hlinkClick>
              </a:rPr>
              <a:t>User Portal</a:t>
            </a:r>
            <a:r>
              <a:rPr lang="en-US" sz="1600">
                <a:solidFill>
                  <a:schemeClr val="dk1"/>
                </a:solidFill>
              </a:rPr>
              <a:t>.</a:t>
            </a:r>
            <a:endParaRPr lang="en-US"/>
          </a:p>
          <a:p>
            <a:pPr marL="45720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indent="-342900">
              <a:lnSpc>
                <a:spcPct val="115000"/>
              </a:lnSpc>
              <a:spcBef>
                <a:spcPts val="0"/>
              </a:spcBef>
              <a:buClr>
                <a:schemeClr val="dk1"/>
              </a:buClr>
              <a:buSzPts val="1800"/>
              <a:buFont typeface="Wingdings"/>
              <a:buChar char="§"/>
            </a:pPr>
            <a:r>
              <a:rPr lang="en-US" sz="1800">
                <a:solidFill>
                  <a:schemeClr val="dk1"/>
                </a:solidFill>
              </a:rPr>
              <a:t>Users may see different workflows, please choose “Applications” to review applications for admission.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329" name="Google Shape;329;p40" descr="The third icon within a horizontal menu on Slate's homepage is highlighted here to illustrate that clicking that icon presents authorized users the option to access applications via the Application workflow within The Reader.A second workflow is available in this example, because some users have access to more than one workflow and must click on the correct workflow."/>
          <p:cNvPicPr preferRelativeResize="0"/>
          <p:nvPr/>
        </p:nvPicPr>
        <p:blipFill rotWithShape="1">
          <a:blip r:embed="rId5">
            <a:alphaModFix/>
          </a:blip>
          <a:srcRect/>
          <a:stretch/>
        </p:blipFill>
        <p:spPr>
          <a:xfrm>
            <a:off x="1388284" y="2463809"/>
            <a:ext cx="8879683" cy="843606"/>
          </a:xfrm>
          <a:prstGeom prst="rect">
            <a:avLst/>
          </a:prstGeom>
          <a:noFill/>
          <a:ln w="9525" cap="flat" cmpd="sng">
            <a:solidFill>
              <a:srgbClr val="000000"/>
            </a:solidFill>
            <a:prstDash val="solid"/>
            <a:round/>
            <a:headEnd type="none" w="sm" len="sm"/>
            <a:tailEnd type="none" w="sm" len="sm"/>
          </a:ln>
        </p:spPr>
      </p:pic>
      <p:pic>
        <p:nvPicPr>
          <p:cNvPr id="3" name="Picture 2" descr="After clicking on the third icon as displayed within the horizontal menu on Slate's homepage, users can access the application workflow to view applications within the Reader.">
            <a:extLst>
              <a:ext uri="{FF2B5EF4-FFF2-40B4-BE49-F238E27FC236}">
                <a16:creationId xmlns:a16="http://schemas.microsoft.com/office/drawing/2014/main" id="{BE39B8CE-22BE-42BD-7EF4-F3409608289E}"/>
              </a:ext>
            </a:extLst>
          </p:cNvPr>
          <p:cNvPicPr>
            <a:picLocks noChangeAspect="1"/>
          </p:cNvPicPr>
          <p:nvPr/>
        </p:nvPicPr>
        <p:blipFill>
          <a:blip r:embed="rId6"/>
          <a:stretch>
            <a:fillRect/>
          </a:stretch>
        </p:blipFill>
        <p:spPr>
          <a:xfrm>
            <a:off x="1702594" y="4214953"/>
            <a:ext cx="8251032" cy="2321435"/>
          </a:xfrm>
          <a:prstGeom prst="rect">
            <a:avLst/>
          </a:prstGeom>
        </p:spPr>
      </p:pic>
      <p:sp>
        <p:nvSpPr>
          <p:cNvPr id="331" name="Google Shape;331;p40">
            <a:extLst>
              <a:ext uri="{C183D7F6-B498-43B3-948B-1728B52AA6E4}">
                <adec:decorative xmlns:adec="http://schemas.microsoft.com/office/drawing/2017/decorative" val="1"/>
              </a:ext>
            </a:extLst>
          </p:cNvPr>
          <p:cNvSpPr txBox="1"/>
          <p:nvPr/>
        </p:nvSpPr>
        <p:spPr>
          <a:xfrm>
            <a:off x="10841850" y="6217625"/>
            <a:ext cx="68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1"/>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The Reader &amp; Roles</a:t>
            </a:r>
            <a:endParaRPr/>
          </a:p>
        </p:txBody>
      </p:sp>
      <p:sp>
        <p:nvSpPr>
          <p:cNvPr id="337" name="Google Shape;337;p41">
            <a:extLst>
              <a:ext uri="{C183D7F6-B498-43B3-948B-1728B52AA6E4}">
                <adec:decorative xmlns:adec="http://schemas.microsoft.com/office/drawing/2017/decorative" val="1"/>
              </a:ext>
            </a:extLst>
          </p:cNvPr>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338" name="Google Shape;338;p41"/>
          <p:cNvSpPr txBox="1"/>
          <p:nvPr/>
        </p:nvSpPr>
        <p:spPr>
          <a:xfrm>
            <a:off x="11222450" y="6504850"/>
            <a:ext cx="63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a:spLocks noGrp="1"/>
          </p:cNvSpPr>
          <p:nvPr>
            <p:ph type="title"/>
          </p:nvPr>
        </p:nvSpPr>
        <p:spPr>
          <a:xfrm>
            <a:off x="581200" y="702153"/>
            <a:ext cx="11029500" cy="50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The Reader &amp; Roles (cont.)</a:t>
            </a:r>
            <a:endParaRPr dirty="0"/>
          </a:p>
        </p:txBody>
      </p:sp>
      <p:sp>
        <p:nvSpPr>
          <p:cNvPr id="345" name="Google Shape;345;p42"/>
          <p:cNvSpPr txBox="1">
            <a:spLocks noGrp="1"/>
          </p:cNvSpPr>
          <p:nvPr>
            <p:ph type="body" idx="1"/>
          </p:nvPr>
        </p:nvSpPr>
        <p:spPr>
          <a:xfrm>
            <a:off x="581200" y="1210353"/>
            <a:ext cx="11029500" cy="4764900"/>
          </a:xfrm>
          <a:prstGeom prst="rect">
            <a:avLst/>
          </a:prstGeom>
        </p:spPr>
        <p:txBody>
          <a:bodyPr spcFirstLastPara="1" wrap="square" lIns="91425" tIns="45700" rIns="91425" bIns="45700" anchor="t" anchorCtr="0">
            <a:noAutofit/>
          </a:bodyPr>
          <a:lstStyle/>
          <a:p>
            <a:pPr marL="0" indent="0">
              <a:lnSpc>
                <a:spcPct val="115000"/>
              </a:lnSpc>
              <a:spcBef>
                <a:spcPts val="0"/>
              </a:spcBef>
              <a:buNone/>
            </a:pPr>
            <a:r>
              <a:rPr lang="en-US" sz="1800" b="1">
                <a:solidFill>
                  <a:schemeClr val="dk1"/>
                </a:solidFill>
              </a:rPr>
              <a:t>Reader access is based on Roles</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2 Main roles programs have assigned are: </a:t>
            </a:r>
            <a:endParaRPr sz="1800" b="1">
              <a:solidFill>
                <a:schemeClr val="dk1"/>
              </a:solidFill>
            </a:endParaRPr>
          </a:p>
          <a:p>
            <a:pPr marL="457200" lvl="0" indent="-342900" algn="l" rtl="0">
              <a:lnSpc>
                <a:spcPct val="115000"/>
              </a:lnSpc>
              <a:spcBef>
                <a:spcPts val="0"/>
              </a:spcBef>
              <a:spcAft>
                <a:spcPts val="0"/>
              </a:spcAft>
              <a:buClr>
                <a:schemeClr val="dk1"/>
              </a:buClr>
              <a:buSzPts val="1800"/>
              <a:buFont typeface="Wingdings"/>
              <a:buChar char="§"/>
            </a:pPr>
            <a:r>
              <a:rPr lang="en-US" sz="1800">
                <a:solidFill>
                  <a:schemeClr val="dk1"/>
                </a:solidFill>
              </a:rPr>
              <a:t>Program Admin</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Wingdings"/>
              <a:buChar char="§"/>
            </a:pPr>
            <a:r>
              <a:rPr lang="en-US" sz="1800">
                <a:solidFill>
                  <a:schemeClr val="dk1"/>
                </a:solidFill>
              </a:rPr>
              <a:t>Reader Reviewer</a:t>
            </a:r>
            <a:endParaRPr sz="1800">
              <a:solidFill>
                <a:schemeClr val="dk1"/>
              </a:solidFill>
            </a:endParaRPr>
          </a:p>
          <a:p>
            <a:pPr marL="0" lvl="0" indent="0" algn="l" rtl="0">
              <a:lnSpc>
                <a:spcPct val="115000"/>
              </a:lnSpc>
              <a:spcBef>
                <a:spcPts val="0"/>
              </a:spcBef>
              <a:spcAft>
                <a:spcPts val="0"/>
              </a:spcAft>
              <a:buNone/>
            </a:pPr>
            <a:r>
              <a:rPr lang="en-US" sz="1800">
                <a:solidFill>
                  <a:schemeClr val="dk1"/>
                </a:solidFill>
              </a:rPr>
              <a:t>(Once in reader, click on “Browse” on left hand column to access bins)</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l" rtl="0">
              <a:spcBef>
                <a:spcPts val="360"/>
              </a:spcBef>
              <a:spcAft>
                <a:spcPts val="0"/>
              </a:spcAft>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sp>
        <p:nvSpPr>
          <p:cNvPr id="347" name="Google Shape;347;p42"/>
          <p:cNvSpPr txBox="1"/>
          <p:nvPr/>
        </p:nvSpPr>
        <p:spPr>
          <a:xfrm>
            <a:off x="8687800" y="910975"/>
            <a:ext cx="2922900" cy="177737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chemeClr val="dk1"/>
                </a:solidFill>
              </a:rPr>
              <a:t>Note:</a:t>
            </a:r>
            <a:r>
              <a:rPr lang="en-US" sz="1800">
                <a:solidFill>
                  <a:schemeClr val="dk1"/>
                </a:solidFill>
              </a:rPr>
              <a:t> Not everyone sees the same bins. Below are all of the bins The Graduate School sees with administrator access.</a:t>
            </a:r>
            <a:endParaRPr>
              <a:solidFill>
                <a:schemeClr val="dk1"/>
              </a:solidFill>
            </a:endParaRPr>
          </a:p>
        </p:txBody>
      </p:sp>
      <p:pic>
        <p:nvPicPr>
          <p:cNvPr id="346" name="Google Shape;346;p42" descr="An overview of all of Slate's Reader bins, which are not visible to all audiences."/>
          <p:cNvPicPr preferRelativeResize="0"/>
          <p:nvPr/>
        </p:nvPicPr>
        <p:blipFill rotWithShape="1">
          <a:blip r:embed="rId3">
            <a:alphaModFix/>
          </a:blip>
          <a:srcRect/>
          <a:stretch/>
        </p:blipFill>
        <p:spPr>
          <a:xfrm>
            <a:off x="1376000" y="3015100"/>
            <a:ext cx="9165649" cy="3700675"/>
          </a:xfrm>
          <a:prstGeom prst="rect">
            <a:avLst/>
          </a:prstGeom>
          <a:noFill/>
          <a:ln w="9525" cap="flat" cmpd="sng">
            <a:solidFill>
              <a:srgbClr val="000000"/>
            </a:solidFill>
            <a:prstDash val="solid"/>
            <a:round/>
            <a:headEnd type="none" w="sm" len="sm"/>
            <a:tailEnd type="none" w="sm" len="sm"/>
          </a:ln>
        </p:spPr>
      </p:pic>
      <p:sp>
        <p:nvSpPr>
          <p:cNvPr id="348" name="Google Shape;348;p42">
            <a:extLst>
              <a:ext uri="{C183D7F6-B498-43B3-948B-1728B52AA6E4}">
                <adec:decorative xmlns:adec="http://schemas.microsoft.com/office/drawing/2017/decorative" val="1"/>
              </a:ext>
            </a:extLst>
          </p:cNvPr>
          <p:cNvSpPr txBox="1"/>
          <p:nvPr/>
        </p:nvSpPr>
        <p:spPr>
          <a:xfrm>
            <a:off x="11244000" y="6354050"/>
            <a:ext cx="5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title"/>
          </p:nvPr>
        </p:nvSpPr>
        <p:spPr>
          <a:xfrm>
            <a:off x="581200" y="702152"/>
            <a:ext cx="11029500" cy="73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Program Admin Role</a:t>
            </a:r>
            <a:endParaRPr/>
          </a:p>
        </p:txBody>
      </p:sp>
      <p:sp>
        <p:nvSpPr>
          <p:cNvPr id="355" name="Google Shape;355;p43"/>
          <p:cNvSpPr txBox="1">
            <a:spLocks noGrp="1"/>
          </p:cNvSpPr>
          <p:nvPr>
            <p:ph type="body" idx="1"/>
          </p:nvPr>
        </p:nvSpPr>
        <p:spPr>
          <a:xfrm>
            <a:off x="581200" y="1623652"/>
            <a:ext cx="11029500" cy="43518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Font typeface="Wingdings"/>
              <a:buChar char="§"/>
            </a:pPr>
            <a:r>
              <a:rPr lang="en-US" sz="1800">
                <a:solidFill>
                  <a:schemeClr val="dk1"/>
                </a:solidFill>
              </a:rPr>
              <a:t>This role is usually for faculty, program admins, or members of the graduate admissions committee who process applications for requirements or official decisions.</a:t>
            </a:r>
            <a:endParaRPr lang="en-US">
              <a:solidFill>
                <a:schemeClr val="dk1"/>
              </a:solidFill>
            </a:endParaRPr>
          </a:p>
          <a:p>
            <a:pPr marL="457200" lvl="0" indent="-342900" algn="l" rtl="0">
              <a:lnSpc>
                <a:spcPct val="115000"/>
              </a:lnSpc>
              <a:spcBef>
                <a:spcPts val="0"/>
              </a:spcBef>
              <a:spcAft>
                <a:spcPts val="0"/>
              </a:spcAft>
              <a:buClr>
                <a:schemeClr val="dk1"/>
              </a:buClr>
              <a:buSzPts val="1800"/>
              <a:buFont typeface="Wingdings"/>
              <a:buChar char="§"/>
            </a:pPr>
            <a:r>
              <a:rPr lang="en-US" sz="1800">
                <a:solidFill>
                  <a:schemeClr val="dk1"/>
                </a:solidFill>
              </a:rPr>
              <a:t>Below are the bins the program admin role has access to.</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356" name="Google Shape;356;p43" descr="An overview of the bins in Slate that can be accessed by those with a Program Admin role in Slate."/>
          <p:cNvPicPr preferRelativeResize="0"/>
          <p:nvPr/>
        </p:nvPicPr>
        <p:blipFill rotWithShape="1">
          <a:blip r:embed="rId3">
            <a:alphaModFix/>
          </a:blip>
          <a:srcRect/>
          <a:stretch/>
        </p:blipFill>
        <p:spPr>
          <a:xfrm>
            <a:off x="354827" y="3243447"/>
            <a:ext cx="11255873" cy="2732000"/>
          </a:xfrm>
          <a:prstGeom prst="rect">
            <a:avLst/>
          </a:prstGeom>
          <a:noFill/>
          <a:ln w="9525" cap="flat" cmpd="sng">
            <a:solidFill>
              <a:srgbClr val="000000"/>
            </a:solidFill>
            <a:prstDash val="solid"/>
            <a:round/>
            <a:headEnd type="none" w="sm" len="sm"/>
            <a:tailEnd type="none" w="sm" len="sm"/>
          </a:ln>
        </p:spPr>
      </p:pic>
      <p:sp>
        <p:nvSpPr>
          <p:cNvPr id="357" name="Google Shape;357;p43"/>
          <p:cNvSpPr txBox="1"/>
          <p:nvPr/>
        </p:nvSpPr>
        <p:spPr>
          <a:xfrm>
            <a:off x="10597700" y="6246350"/>
            <a:ext cx="71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4"/>
          <p:cNvSpPr txBox="1">
            <a:spLocks noGrp="1"/>
          </p:cNvSpPr>
          <p:nvPr>
            <p:ph type="title"/>
          </p:nvPr>
        </p:nvSpPr>
        <p:spPr>
          <a:xfrm>
            <a:off x="581200" y="702152"/>
            <a:ext cx="11029500" cy="722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Reader Reviewer Role</a:t>
            </a:r>
            <a:endParaRPr/>
          </a:p>
        </p:txBody>
      </p:sp>
      <p:sp>
        <p:nvSpPr>
          <p:cNvPr id="364" name="Google Shape;364;p44"/>
          <p:cNvSpPr txBox="1">
            <a:spLocks noGrp="1"/>
          </p:cNvSpPr>
          <p:nvPr>
            <p:ph type="body" idx="1"/>
          </p:nvPr>
        </p:nvSpPr>
        <p:spPr>
          <a:xfrm>
            <a:off x="581200" y="1624475"/>
            <a:ext cx="11029500" cy="43509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Font typeface="Wingdings"/>
              <a:buChar char="§"/>
            </a:pPr>
            <a:r>
              <a:rPr lang="en-US" sz="1800">
                <a:solidFill>
                  <a:schemeClr val="dk1"/>
                </a:solidFill>
              </a:rPr>
              <a:t>This role is usually for faculty or members of the graduate admissions committee who review applications for admission but do not process applications for requirements or official decisions.</a:t>
            </a:r>
          </a:p>
          <a:p>
            <a:pPr marL="457200" lvl="0" indent="-342900" algn="l" rtl="0">
              <a:lnSpc>
                <a:spcPct val="115000"/>
              </a:lnSpc>
              <a:spcBef>
                <a:spcPts val="0"/>
              </a:spcBef>
              <a:spcAft>
                <a:spcPts val="0"/>
              </a:spcAft>
              <a:buClr>
                <a:schemeClr val="dk1"/>
              </a:buClr>
              <a:buSzPts val="1800"/>
              <a:buFont typeface="Wingdings"/>
              <a:buChar char="§"/>
            </a:pPr>
            <a:r>
              <a:rPr lang="en-US" sz="1800">
                <a:solidFill>
                  <a:schemeClr val="dk1"/>
                </a:solidFill>
              </a:rPr>
              <a:t>The reader reviewer role does not have access to the Program Audit bin, Program Decision bin, or GPA Justification bin.</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Wingdings"/>
              <a:buChar char="§"/>
            </a:pPr>
            <a:r>
              <a:rPr lang="en-US" sz="1800">
                <a:solidFill>
                  <a:schemeClr val="dk1"/>
                </a:solidFill>
              </a:rPr>
              <a:t>Below are the bins the reader reviewer role has access to.</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365" name="Google Shape;365;p44" descr="An overview of bins that can be accessed by those with a Reader Reviewer role in Slate."/>
          <p:cNvPicPr preferRelativeResize="0"/>
          <p:nvPr/>
        </p:nvPicPr>
        <p:blipFill rotWithShape="1">
          <a:blip r:embed="rId3">
            <a:alphaModFix/>
          </a:blip>
          <a:srcRect/>
          <a:stretch/>
        </p:blipFill>
        <p:spPr>
          <a:xfrm>
            <a:off x="1008550" y="3479508"/>
            <a:ext cx="11029500" cy="2680792"/>
          </a:xfrm>
          <a:prstGeom prst="rect">
            <a:avLst/>
          </a:prstGeom>
          <a:noFill/>
          <a:ln w="9525" cap="flat" cmpd="sng">
            <a:solidFill>
              <a:srgbClr val="000000"/>
            </a:solidFill>
            <a:prstDash val="solid"/>
            <a:round/>
            <a:headEnd type="none" w="sm" len="sm"/>
            <a:tailEnd type="none" w="sm" len="sm"/>
          </a:ln>
        </p:spPr>
      </p:pic>
      <p:sp>
        <p:nvSpPr>
          <p:cNvPr id="366" name="Google Shape;366;p44"/>
          <p:cNvSpPr txBox="1"/>
          <p:nvPr/>
        </p:nvSpPr>
        <p:spPr>
          <a:xfrm>
            <a:off x="11042925" y="6425875"/>
            <a:ext cx="75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5"/>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Reader Bins</a:t>
            </a:r>
            <a:endParaRPr/>
          </a:p>
        </p:txBody>
      </p:sp>
      <p:sp>
        <p:nvSpPr>
          <p:cNvPr id="372" name="Google Shape;372;p45">
            <a:extLst>
              <a:ext uri="{C183D7F6-B498-43B3-948B-1728B52AA6E4}">
                <adec:decorative xmlns:adec="http://schemas.microsoft.com/office/drawing/2017/decorative" val="1"/>
              </a:ext>
            </a:extLst>
          </p:cNvPr>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373" name="Google Shape;373;p45"/>
          <p:cNvSpPr txBox="1"/>
          <p:nvPr/>
        </p:nvSpPr>
        <p:spPr>
          <a:xfrm>
            <a:off x="11143475" y="6497675"/>
            <a:ext cx="63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6"/>
          <p:cNvSpPr txBox="1">
            <a:spLocks noGrp="1"/>
          </p:cNvSpPr>
          <p:nvPr>
            <p:ph type="title"/>
          </p:nvPr>
        </p:nvSpPr>
        <p:spPr>
          <a:xfrm>
            <a:off x="581200" y="702152"/>
            <a:ext cx="11029500" cy="707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Reader Bins (cont.)</a:t>
            </a:r>
            <a:endParaRPr dirty="0"/>
          </a:p>
        </p:txBody>
      </p:sp>
      <p:sp>
        <p:nvSpPr>
          <p:cNvPr id="380" name="Google Shape;380;p46"/>
          <p:cNvSpPr txBox="1">
            <a:spLocks noGrp="1"/>
          </p:cNvSpPr>
          <p:nvPr>
            <p:ph type="body" idx="1"/>
          </p:nvPr>
        </p:nvSpPr>
        <p:spPr>
          <a:xfrm>
            <a:off x="581200" y="1409250"/>
            <a:ext cx="11029500" cy="49293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chemeClr val="dk1"/>
              </a:buClr>
              <a:buSzPts val="2000"/>
              <a:buFont typeface="Wingdings"/>
              <a:buChar char="§"/>
            </a:pPr>
            <a:r>
              <a:rPr lang="en-US" sz="2000">
                <a:solidFill>
                  <a:schemeClr val="dk1"/>
                </a:solidFill>
              </a:rPr>
              <a:t>Applications only move forward in the bins, never backwards.</a:t>
            </a:r>
          </a:p>
          <a:p>
            <a:pPr marL="457200" lvl="0" indent="-355600" algn="l" rtl="0">
              <a:lnSpc>
                <a:spcPct val="115000"/>
              </a:lnSpc>
              <a:spcBef>
                <a:spcPts val="0"/>
              </a:spcBef>
              <a:spcAft>
                <a:spcPts val="0"/>
              </a:spcAft>
              <a:buClr>
                <a:schemeClr val="dk1"/>
              </a:buClr>
              <a:buSzPts val="2000"/>
              <a:buFont typeface="Wingdings"/>
              <a:buChar char="§"/>
            </a:pPr>
            <a:r>
              <a:rPr lang="en-US" sz="2000">
                <a:solidFill>
                  <a:schemeClr val="dk1"/>
                </a:solidFill>
              </a:rPr>
              <a:t>If an application needs to be moved backwards, please contact </a:t>
            </a:r>
            <a:r>
              <a:rPr lang="en-US" sz="2000" u="sng">
                <a:solidFill>
                  <a:schemeClr val="hlink"/>
                </a:solidFill>
                <a:hlinkClick r:id="rId3">
                  <a:extLst>
                    <a:ext uri="{A12FA001-AC4F-418D-AE19-62706E023703}">
                      <ahyp:hlinkClr xmlns:ahyp="http://schemas.microsoft.com/office/drawing/2018/hyperlinkcolor" val="tx"/>
                    </a:ext>
                  </a:extLst>
                </a:hlinkClick>
              </a:rPr>
              <a:t>gradadmissions@uconn.edu</a:t>
            </a:r>
            <a:r>
              <a:rPr lang="en-US" sz="2000">
                <a:solidFill>
                  <a:schemeClr val="dk1"/>
                </a:solidFill>
              </a:rPr>
              <a:t>  and we will move it back for you. </a:t>
            </a:r>
            <a:endParaRPr sz="2000">
              <a:solidFill>
                <a:schemeClr val="dk1"/>
              </a:solidFill>
            </a:endParaRPr>
          </a:p>
          <a:p>
            <a:pPr marL="457200" lvl="0" indent="0" algn="l" rtl="0">
              <a:lnSpc>
                <a:spcPct val="115000"/>
              </a:lnSpc>
              <a:spcBef>
                <a:spcPts val="0"/>
              </a:spcBef>
              <a:spcAft>
                <a:spcPts val="0"/>
              </a:spcAft>
              <a:buNone/>
            </a:pPr>
            <a:endParaRPr sz="2000">
              <a:solidFill>
                <a:schemeClr val="dk1"/>
              </a:solidFill>
            </a:endParaRPr>
          </a:p>
          <a:p>
            <a:pPr marL="457200" lvl="0" indent="-355600" algn="l" rtl="0">
              <a:lnSpc>
                <a:spcPct val="115000"/>
              </a:lnSpc>
              <a:spcBef>
                <a:spcPts val="0"/>
              </a:spcBef>
              <a:spcAft>
                <a:spcPts val="0"/>
              </a:spcAft>
              <a:buClr>
                <a:schemeClr val="dk1"/>
              </a:buClr>
              <a:buSzPts val="2000"/>
              <a:buFont typeface="Wingdings"/>
              <a:buChar char="§"/>
            </a:pPr>
            <a:r>
              <a:rPr lang="en-US" sz="2000">
                <a:solidFill>
                  <a:schemeClr val="dk1"/>
                </a:solidFill>
              </a:rPr>
              <a:t>Applications can skip bins if you do not use them in your admission process. </a:t>
            </a:r>
            <a:endParaRPr sz="2000">
              <a:solidFill>
                <a:schemeClr val="dk1"/>
              </a:solidFill>
            </a:endParaRPr>
          </a:p>
          <a:p>
            <a:pPr marL="914400" lvl="1" indent="-355600" algn="l" rtl="0">
              <a:lnSpc>
                <a:spcPct val="115000"/>
              </a:lnSpc>
              <a:spcBef>
                <a:spcPts val="0"/>
              </a:spcBef>
              <a:spcAft>
                <a:spcPts val="0"/>
              </a:spcAft>
              <a:buClr>
                <a:schemeClr val="dk1"/>
              </a:buClr>
              <a:buSzPts val="2000"/>
              <a:buFont typeface="Arial"/>
              <a:buChar char="•"/>
            </a:pPr>
            <a:r>
              <a:rPr lang="en-US" sz="2000">
                <a:solidFill>
                  <a:schemeClr val="dk1"/>
                </a:solidFill>
              </a:rPr>
              <a:t>Example: Skip Interview bin if program does not interview applicants.</a:t>
            </a:r>
            <a:endParaRPr sz="2000">
              <a:solidFill>
                <a:schemeClr val="dk1"/>
              </a:solidFill>
            </a:endParaRPr>
          </a:p>
          <a:p>
            <a:pPr marL="914400" lvl="0" indent="0" algn="l" rtl="0">
              <a:lnSpc>
                <a:spcPct val="115000"/>
              </a:lnSpc>
              <a:spcBef>
                <a:spcPts val="0"/>
              </a:spcBef>
              <a:spcAft>
                <a:spcPts val="0"/>
              </a:spcAft>
              <a:buNone/>
            </a:pPr>
            <a:endParaRPr sz="2000">
              <a:solidFill>
                <a:schemeClr val="dk1"/>
              </a:solidFill>
            </a:endParaRPr>
          </a:p>
          <a:p>
            <a:pPr marL="457200" lvl="0" indent="-355600" algn="l" rtl="0">
              <a:lnSpc>
                <a:spcPct val="115000"/>
              </a:lnSpc>
              <a:spcBef>
                <a:spcPts val="0"/>
              </a:spcBef>
              <a:spcAft>
                <a:spcPts val="0"/>
              </a:spcAft>
              <a:buClr>
                <a:schemeClr val="dk1"/>
              </a:buClr>
              <a:buSzPts val="2000"/>
              <a:buFont typeface="Wingdings"/>
              <a:buChar char="§"/>
            </a:pPr>
            <a:r>
              <a:rPr lang="en-US" sz="2000">
                <a:solidFill>
                  <a:schemeClr val="dk1"/>
                </a:solidFill>
              </a:rPr>
              <a:t>Programs are welcome to utilize these bins using their own best practices to review applications. </a:t>
            </a:r>
            <a:endParaRPr sz="2000">
              <a:solidFill>
                <a:schemeClr val="dk1"/>
              </a:solidFill>
            </a:endParaRPr>
          </a:p>
          <a:p>
            <a:pPr lvl="1" indent="-355600">
              <a:lnSpc>
                <a:spcPct val="115000"/>
              </a:lnSpc>
              <a:spcBef>
                <a:spcPts val="0"/>
              </a:spcBef>
              <a:buClr>
                <a:schemeClr val="dk1"/>
              </a:buClr>
              <a:buSzPts val="2000"/>
              <a:buFont typeface="Arial"/>
              <a:buChar char="•"/>
            </a:pPr>
            <a:r>
              <a:rPr lang="en-US" sz="2000">
                <a:solidFill>
                  <a:schemeClr val="dk1"/>
                </a:solidFill>
              </a:rPr>
              <a:t>Example: Reader reviewers may want to see applications before all program requirements have been met, but they do not have access to the Program Audit bin. Applications that do not have all requirements met could be kept in the Program Review 1 bin, while completed applications could be kept in the Program Review 2 bin to show this differentiation.</a:t>
            </a:r>
            <a:endParaRPr sz="2000">
              <a:solidFill>
                <a:schemeClr val="dk1"/>
              </a:solidFill>
            </a:endParaRPr>
          </a:p>
        </p:txBody>
      </p:sp>
      <p:sp>
        <p:nvSpPr>
          <p:cNvPr id="381" name="Google Shape;381;p46"/>
          <p:cNvSpPr txBox="1"/>
          <p:nvPr/>
        </p:nvSpPr>
        <p:spPr>
          <a:xfrm>
            <a:off x="10755675" y="6210425"/>
            <a:ext cx="58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7"/>
          <p:cNvSpPr txBox="1">
            <a:spLocks noGrp="1"/>
          </p:cNvSpPr>
          <p:nvPr>
            <p:ph type="title"/>
          </p:nvPr>
        </p:nvSpPr>
        <p:spPr>
          <a:xfrm>
            <a:off x="581193" y="729658"/>
            <a:ext cx="11029500" cy="98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Reader Bin Definitions</a:t>
            </a:r>
            <a:endParaRPr/>
          </a:p>
        </p:txBody>
      </p:sp>
      <p:sp>
        <p:nvSpPr>
          <p:cNvPr id="388" name="Google Shape;388;p47"/>
          <p:cNvSpPr txBox="1">
            <a:spLocks noGrp="1"/>
          </p:cNvSpPr>
          <p:nvPr>
            <p:ph type="body" idx="1"/>
          </p:nvPr>
        </p:nvSpPr>
        <p:spPr>
          <a:xfrm>
            <a:off x="581193" y="2228003"/>
            <a:ext cx="5194800" cy="36330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Font typeface="Wingdings"/>
              <a:buChar char="§"/>
            </a:pPr>
            <a:r>
              <a:rPr lang="en-US" sz="1800">
                <a:solidFill>
                  <a:schemeClr val="dk1"/>
                </a:solidFill>
              </a:rPr>
              <a:t>Reader bins have definitions of the purpose of each bin when hovered over with the mouse.</a:t>
            </a:r>
          </a:p>
          <a:p>
            <a:pPr marL="0" lvl="0" indent="0" algn="l" rtl="0">
              <a:lnSpc>
                <a:spcPct val="115000"/>
              </a:lnSpc>
              <a:spcBef>
                <a:spcPts val="0"/>
              </a:spcBef>
              <a:spcAft>
                <a:spcPts val="0"/>
              </a:spcAft>
              <a:buNone/>
            </a:pPr>
            <a:endParaRPr sz="1800">
              <a:solidFill>
                <a:schemeClr val="dk1"/>
              </a:solidFill>
            </a:endParaRPr>
          </a:p>
        </p:txBody>
      </p:sp>
      <p:pic>
        <p:nvPicPr>
          <p:cNvPr id="389" name="Google Shape;389;p47" descr="A cropped screenshot of Slate's review bins to provide an example of being able to view the purpose of a bin by hovering the cursor over the white, lowercase &quot;i&quot; that appears within a small blue square in the upper-right corner of that bin. This example shows that the purpose of the Program Review 1 bin is for &quot;Faculty/Program review: First round review (Optional)&quot;"/>
          <p:cNvPicPr preferRelativeResize="0"/>
          <p:nvPr/>
        </p:nvPicPr>
        <p:blipFill rotWithShape="1">
          <a:blip r:embed="rId3">
            <a:alphaModFix/>
          </a:blip>
          <a:srcRect/>
          <a:stretch/>
        </p:blipFill>
        <p:spPr>
          <a:xfrm>
            <a:off x="7714469" y="2028912"/>
            <a:ext cx="2714625" cy="3895725"/>
          </a:xfrm>
          <a:prstGeom prst="rect">
            <a:avLst/>
          </a:prstGeom>
          <a:noFill/>
          <a:ln w="9525" cap="flat" cmpd="sng">
            <a:solidFill>
              <a:srgbClr val="000000"/>
            </a:solidFill>
            <a:prstDash val="solid"/>
            <a:round/>
            <a:headEnd type="none" w="sm" len="sm"/>
            <a:tailEnd type="none" w="sm" len="sm"/>
          </a:ln>
        </p:spPr>
      </p:pic>
      <p:sp>
        <p:nvSpPr>
          <p:cNvPr id="390" name="Google Shape;390;p47"/>
          <p:cNvSpPr txBox="1"/>
          <p:nvPr/>
        </p:nvSpPr>
        <p:spPr>
          <a:xfrm>
            <a:off x="10245825" y="6332525"/>
            <a:ext cx="72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9" name="Google Shape;239;p30"/>
          <p:cNvSpPr txBox="1">
            <a:spLocks noGrp="1"/>
          </p:cNvSpPr>
          <p:nvPr>
            <p:ph type="title"/>
          </p:nvPr>
        </p:nvSpPr>
        <p:spPr>
          <a:xfrm>
            <a:off x="2540150" y="864850"/>
            <a:ext cx="6070200" cy="113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333333"/>
                </a:solidFill>
              </a:rPr>
              <a:t>Meet the Team:</a:t>
            </a:r>
            <a:endParaRPr dirty="0">
              <a:solidFill>
                <a:srgbClr val="333333"/>
              </a:solidFill>
            </a:endParaRPr>
          </a:p>
        </p:txBody>
      </p:sp>
      <p:sp>
        <p:nvSpPr>
          <p:cNvPr id="240" name="Google Shape;240;p30"/>
          <p:cNvSpPr txBox="1">
            <a:spLocks noGrp="1"/>
          </p:cNvSpPr>
          <p:nvPr>
            <p:ph type="body" idx="1"/>
          </p:nvPr>
        </p:nvSpPr>
        <p:spPr>
          <a:xfrm>
            <a:off x="496850" y="2233962"/>
            <a:ext cx="4119600" cy="1280400"/>
          </a:xfrm>
          <a:prstGeom prst="rect">
            <a:avLst/>
          </a:prstGeom>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1500"/>
              <a:buFont typeface="Arial"/>
              <a:buNone/>
            </a:pPr>
            <a:r>
              <a:rPr lang="en-US" sz="1600" b="1">
                <a:solidFill>
                  <a:srgbClr val="2A3990"/>
                </a:solidFill>
              </a:rPr>
              <a:t>Holly Brunette</a:t>
            </a:r>
            <a:br>
              <a:rPr lang="en-US" sz="1600"/>
            </a:br>
            <a:r>
              <a:rPr lang="en-US" sz="1600">
                <a:solidFill>
                  <a:srgbClr val="000E2F"/>
                </a:solidFill>
              </a:rPr>
              <a:t>Graduate Admissions Specialist</a:t>
            </a:r>
            <a:br>
              <a:rPr lang="en-US" sz="1600"/>
            </a:br>
            <a:r>
              <a:rPr lang="en-US" sz="1600">
                <a:solidFill>
                  <a:srgbClr val="000E2F"/>
                </a:solidFill>
              </a:rPr>
              <a:t>The Graduate School</a:t>
            </a:r>
            <a:br>
              <a:rPr lang="en-US" sz="1600"/>
            </a:br>
            <a:r>
              <a:rPr lang="en-US" sz="1600" u="sng">
                <a:solidFill>
                  <a:srgbClr val="3399FF"/>
                </a:solidFill>
                <a:hlinkClick r:id="rId3">
                  <a:extLst>
                    <a:ext uri="{A12FA001-AC4F-418D-AE19-62706E023703}">
                      <ahyp:hlinkClr xmlns:ahyp="http://schemas.microsoft.com/office/drawing/2018/hyperlinkcolor" val="tx"/>
                    </a:ext>
                  </a:extLst>
                </a:hlinkClick>
              </a:rPr>
              <a:t>holly.brunette@uconn.edu</a:t>
            </a:r>
            <a:r>
              <a:rPr lang="en-US" sz="1600">
                <a:solidFill>
                  <a:srgbClr val="000E2F"/>
                </a:solidFill>
              </a:rPr>
              <a:t> </a:t>
            </a:r>
            <a:endParaRPr sz="1600">
              <a:solidFill>
                <a:srgbClr val="000E2F"/>
              </a:solidFill>
            </a:endParaRPr>
          </a:p>
          <a:p>
            <a:pPr marL="0" lvl="0" indent="0" algn="l" rtl="0">
              <a:lnSpc>
                <a:spcPct val="100000"/>
              </a:lnSpc>
              <a:spcBef>
                <a:spcPts val="500"/>
              </a:spcBef>
              <a:spcAft>
                <a:spcPts val="0"/>
              </a:spcAft>
              <a:buClr>
                <a:schemeClr val="dk1"/>
              </a:buClr>
              <a:buSzPts val="1500"/>
              <a:buFont typeface="Arial"/>
              <a:buNone/>
            </a:pPr>
            <a:endParaRPr sz="1600">
              <a:solidFill>
                <a:schemeClr val="dk1"/>
              </a:solidFill>
            </a:endParaRPr>
          </a:p>
          <a:p>
            <a:pPr marL="0" lvl="0" indent="0" algn="l" rtl="0">
              <a:lnSpc>
                <a:spcPct val="100000"/>
              </a:lnSpc>
              <a:spcBef>
                <a:spcPts val="500"/>
              </a:spcBef>
              <a:spcAft>
                <a:spcPts val="0"/>
              </a:spcAft>
              <a:buClr>
                <a:schemeClr val="dk1"/>
              </a:buClr>
              <a:buSzPts val="1500"/>
              <a:buFont typeface="Arial"/>
              <a:buNone/>
            </a:pPr>
            <a:endParaRPr sz="16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300" b="1">
              <a:solidFill>
                <a:schemeClr val="dk1"/>
              </a:solidFill>
            </a:endParaRPr>
          </a:p>
        </p:txBody>
      </p:sp>
      <p:sp>
        <p:nvSpPr>
          <p:cNvPr id="237" name="Google Shape;237;p30"/>
          <p:cNvSpPr txBox="1">
            <a:spLocks noGrp="1"/>
          </p:cNvSpPr>
          <p:nvPr>
            <p:ph type="body" idx="1"/>
          </p:nvPr>
        </p:nvSpPr>
        <p:spPr>
          <a:xfrm>
            <a:off x="3742342" y="2233962"/>
            <a:ext cx="3415200" cy="1280400"/>
          </a:xfrm>
          <a:prstGeom prst="rect">
            <a:avLst/>
          </a:prstGeom>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1500"/>
              <a:buFont typeface="Arial"/>
              <a:buNone/>
            </a:pPr>
            <a:r>
              <a:rPr lang="en-US" sz="1600" b="1">
                <a:solidFill>
                  <a:srgbClr val="2A3990"/>
                </a:solidFill>
              </a:rPr>
              <a:t>Meg Buckley</a:t>
            </a:r>
            <a:br>
              <a:rPr lang="en-US" sz="1600"/>
            </a:br>
            <a:r>
              <a:rPr lang="en-US" sz="1600">
                <a:solidFill>
                  <a:srgbClr val="000E2F"/>
                </a:solidFill>
              </a:rPr>
              <a:t>Director, Graduate Admissions</a:t>
            </a:r>
            <a:br>
              <a:rPr lang="en-US" sz="1600"/>
            </a:br>
            <a:r>
              <a:rPr lang="en-US" sz="1600">
                <a:solidFill>
                  <a:srgbClr val="000E2F"/>
                </a:solidFill>
              </a:rPr>
              <a:t>The Graduate School</a:t>
            </a:r>
            <a:br>
              <a:rPr lang="en-US" sz="1600"/>
            </a:br>
            <a:r>
              <a:rPr lang="en-US" sz="1600" u="sng">
                <a:solidFill>
                  <a:srgbClr val="3399FF"/>
                </a:solidFill>
                <a:hlinkClick r:id="rId4">
                  <a:extLst>
                    <a:ext uri="{A12FA001-AC4F-418D-AE19-62706E023703}">
                      <ahyp:hlinkClr xmlns:ahyp="http://schemas.microsoft.com/office/drawing/2018/hyperlinkcolor" val="tx"/>
                    </a:ext>
                  </a:extLst>
                </a:hlinkClick>
              </a:rPr>
              <a:t>meg.buckley@uconn.edu</a:t>
            </a:r>
            <a:endParaRPr sz="1300" b="1">
              <a:solidFill>
                <a:schemeClr val="dk1"/>
              </a:solidFill>
            </a:endParaRPr>
          </a:p>
        </p:txBody>
      </p:sp>
      <p:sp>
        <p:nvSpPr>
          <p:cNvPr id="241" name="Google Shape;241;p30"/>
          <p:cNvSpPr txBox="1">
            <a:spLocks noGrp="1"/>
          </p:cNvSpPr>
          <p:nvPr>
            <p:ph type="body" idx="1"/>
          </p:nvPr>
        </p:nvSpPr>
        <p:spPr>
          <a:xfrm>
            <a:off x="7462250" y="2199300"/>
            <a:ext cx="3482400" cy="1349700"/>
          </a:xfrm>
          <a:prstGeom prst="rect">
            <a:avLst/>
          </a:prstGeom>
        </p:spPr>
        <p:txBody>
          <a:bodyPr spcFirstLastPara="1" wrap="square" lIns="91425" tIns="45700" rIns="91425" bIns="45700" anchor="t" anchorCtr="0">
            <a:noAutofit/>
          </a:bodyPr>
          <a:lstStyle/>
          <a:p>
            <a:pPr marL="0" lvl="0" indent="0" algn="l" rtl="0">
              <a:lnSpc>
                <a:spcPct val="100000"/>
              </a:lnSpc>
              <a:spcBef>
                <a:spcPts val="1100"/>
              </a:spcBef>
              <a:spcAft>
                <a:spcPts val="0"/>
              </a:spcAft>
              <a:buNone/>
            </a:pPr>
            <a:r>
              <a:rPr lang="en-US" sz="1600" b="1">
                <a:solidFill>
                  <a:srgbClr val="2A3990"/>
                </a:solidFill>
              </a:rPr>
              <a:t>Shirley Fiasconaro</a:t>
            </a:r>
            <a:br>
              <a:rPr lang="en-US" sz="1600">
                <a:solidFill>
                  <a:srgbClr val="000E2F"/>
                </a:solidFill>
              </a:rPr>
            </a:br>
            <a:r>
              <a:rPr lang="en-US" sz="1600">
                <a:solidFill>
                  <a:srgbClr val="000E2F"/>
                </a:solidFill>
              </a:rPr>
              <a:t>Graduate Admissions Specialist</a:t>
            </a:r>
            <a:br>
              <a:rPr lang="en-US" sz="1600">
                <a:solidFill>
                  <a:srgbClr val="000E2F"/>
                </a:solidFill>
              </a:rPr>
            </a:br>
            <a:r>
              <a:rPr lang="en-US" sz="1600">
                <a:solidFill>
                  <a:srgbClr val="000E2F"/>
                </a:solidFill>
              </a:rPr>
              <a:t>The Graduate School</a:t>
            </a:r>
            <a:br>
              <a:rPr lang="en-US" sz="1600">
                <a:solidFill>
                  <a:srgbClr val="000E2F"/>
                </a:solidFill>
              </a:rPr>
            </a:br>
            <a:r>
              <a:rPr lang="en-US" sz="1600" u="sng">
                <a:solidFill>
                  <a:srgbClr val="3399FF"/>
                </a:solidFill>
                <a:hlinkClick r:id="rId5">
                  <a:extLst>
                    <a:ext uri="{A12FA001-AC4F-418D-AE19-62706E023703}">
                      <ahyp:hlinkClr xmlns:ahyp="http://schemas.microsoft.com/office/drawing/2018/hyperlinkcolor" val="tx"/>
                    </a:ext>
                  </a:extLst>
                </a:hlinkClick>
              </a:rPr>
              <a:t>shirley.fiasconaro@uconn.edu</a:t>
            </a:r>
            <a:r>
              <a:rPr lang="en-US" sz="1600">
                <a:solidFill>
                  <a:srgbClr val="000E2F"/>
                </a:solidFill>
              </a:rPr>
              <a:t> </a:t>
            </a:r>
            <a:endParaRPr sz="1300" b="1">
              <a:solidFill>
                <a:schemeClr val="dk1"/>
              </a:solidFill>
            </a:endParaRPr>
          </a:p>
        </p:txBody>
      </p:sp>
      <p:sp>
        <p:nvSpPr>
          <p:cNvPr id="238" name="Google Shape;238;p30"/>
          <p:cNvSpPr txBox="1"/>
          <p:nvPr/>
        </p:nvSpPr>
        <p:spPr>
          <a:xfrm>
            <a:off x="486425" y="3706325"/>
            <a:ext cx="3415200" cy="1231500"/>
          </a:xfrm>
          <a:prstGeom prst="rect">
            <a:avLst/>
          </a:prstGeom>
          <a:noFill/>
          <a:ln>
            <a:noFill/>
          </a:ln>
        </p:spPr>
        <p:txBody>
          <a:bodyPr spcFirstLastPara="1" wrap="square" lIns="121900" tIns="121900" rIns="121900" bIns="121900" anchor="t" anchorCtr="0">
            <a:spAutoFit/>
          </a:bodyPr>
          <a:lstStyle/>
          <a:p>
            <a:pPr marL="0" lvl="0" indent="0" algn="l" rtl="0">
              <a:spcBef>
                <a:spcPts val="500"/>
              </a:spcBef>
              <a:spcAft>
                <a:spcPts val="0"/>
              </a:spcAft>
              <a:buNone/>
            </a:pPr>
            <a:r>
              <a:rPr lang="en-US" sz="1600" b="1">
                <a:solidFill>
                  <a:srgbClr val="2A3990"/>
                </a:solidFill>
              </a:rPr>
              <a:t>Katie O’Keefe</a:t>
            </a:r>
            <a:br>
              <a:rPr lang="en-US" sz="1600">
                <a:solidFill>
                  <a:srgbClr val="000E2F"/>
                </a:solidFill>
              </a:rPr>
            </a:br>
            <a:r>
              <a:rPr lang="en-US" sz="1600">
                <a:solidFill>
                  <a:srgbClr val="000E2F"/>
                </a:solidFill>
              </a:rPr>
              <a:t>Graduate Admissions Specialist</a:t>
            </a:r>
            <a:br>
              <a:rPr lang="en-US" sz="1600">
                <a:solidFill>
                  <a:srgbClr val="000E2F"/>
                </a:solidFill>
              </a:rPr>
            </a:br>
            <a:r>
              <a:rPr lang="en-US" sz="1600">
                <a:solidFill>
                  <a:srgbClr val="000E2F"/>
                </a:solidFill>
              </a:rPr>
              <a:t>Specialty: School of Business</a:t>
            </a:r>
            <a:br>
              <a:rPr lang="en-US" sz="1600">
                <a:solidFill>
                  <a:srgbClr val="000E2F"/>
                </a:solidFill>
              </a:rPr>
            </a:br>
            <a:r>
              <a:rPr lang="en-US" sz="1600" u="sng">
                <a:solidFill>
                  <a:srgbClr val="3399FF"/>
                </a:solidFill>
                <a:hlinkClick r:id="rId6">
                  <a:extLst>
                    <a:ext uri="{A12FA001-AC4F-418D-AE19-62706E023703}">
                      <ahyp:hlinkClr xmlns:ahyp="http://schemas.microsoft.com/office/drawing/2018/hyperlinkcolor" val="tx"/>
                    </a:ext>
                  </a:extLst>
                </a:hlinkClick>
              </a:rPr>
              <a:t>katie.okeefe@uconn.edu</a:t>
            </a:r>
            <a:r>
              <a:rPr lang="en-US" sz="1600">
                <a:solidFill>
                  <a:srgbClr val="3399FF"/>
                </a:solidFill>
              </a:rPr>
              <a:t> </a:t>
            </a:r>
            <a:endParaRPr sz="1600">
              <a:solidFill>
                <a:srgbClr val="3399FF"/>
              </a:solidFill>
            </a:endParaRPr>
          </a:p>
        </p:txBody>
      </p:sp>
      <p:sp>
        <p:nvSpPr>
          <p:cNvPr id="235" name="Google Shape;235;p30"/>
          <p:cNvSpPr txBox="1">
            <a:spLocks noGrp="1"/>
          </p:cNvSpPr>
          <p:nvPr>
            <p:ph type="body" idx="2"/>
          </p:nvPr>
        </p:nvSpPr>
        <p:spPr>
          <a:xfrm>
            <a:off x="3688251" y="3751850"/>
            <a:ext cx="3774000" cy="1055400"/>
          </a:xfrm>
          <a:prstGeom prst="rect">
            <a:avLst/>
          </a:prstGeom>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1500"/>
              <a:buFont typeface="Arial"/>
              <a:buNone/>
            </a:pPr>
            <a:r>
              <a:rPr lang="en-US" sz="1600" b="1">
                <a:solidFill>
                  <a:srgbClr val="2A3990"/>
                </a:solidFill>
              </a:rPr>
              <a:t>Lisa Pane</a:t>
            </a:r>
            <a:br>
              <a:rPr lang="en-US" sz="1600">
                <a:solidFill>
                  <a:srgbClr val="000E2F"/>
                </a:solidFill>
              </a:rPr>
            </a:br>
            <a:r>
              <a:rPr lang="en-US" sz="1600">
                <a:solidFill>
                  <a:srgbClr val="000E2F"/>
                </a:solidFill>
              </a:rPr>
              <a:t>Director for CRM &amp; Data Management</a:t>
            </a:r>
            <a:br>
              <a:rPr lang="en-US" sz="1600">
                <a:solidFill>
                  <a:srgbClr val="000E2F"/>
                </a:solidFill>
              </a:rPr>
            </a:br>
            <a:r>
              <a:rPr lang="en-US" sz="1600">
                <a:solidFill>
                  <a:srgbClr val="000E2F"/>
                </a:solidFill>
              </a:rPr>
              <a:t>The Graduate School</a:t>
            </a:r>
            <a:br>
              <a:rPr lang="en-US" sz="1600">
                <a:solidFill>
                  <a:srgbClr val="000E2F"/>
                </a:solidFill>
              </a:rPr>
            </a:br>
            <a:r>
              <a:rPr lang="en-US" sz="1600" u="sng">
                <a:solidFill>
                  <a:srgbClr val="3399FF"/>
                </a:solidFill>
                <a:hlinkClick r:id="rId7">
                  <a:extLst>
                    <a:ext uri="{A12FA001-AC4F-418D-AE19-62706E023703}">
                      <ahyp:hlinkClr xmlns:ahyp="http://schemas.microsoft.com/office/drawing/2018/hyperlinkcolor" val="tx"/>
                    </a:ext>
                  </a:extLst>
                </a:hlinkClick>
              </a:rPr>
              <a:t>lisa.pane@uconn.edu</a:t>
            </a:r>
            <a:r>
              <a:rPr lang="en-US" sz="1600">
                <a:solidFill>
                  <a:srgbClr val="000E2F"/>
                </a:solidFill>
              </a:rPr>
              <a:t> </a:t>
            </a:r>
            <a:endParaRPr sz="1600">
              <a:solidFill>
                <a:srgbClr val="3399FF"/>
              </a:solidFill>
            </a:endParaRPr>
          </a:p>
        </p:txBody>
      </p:sp>
      <p:sp>
        <p:nvSpPr>
          <p:cNvPr id="243" name="Google Shape;243;p30"/>
          <p:cNvSpPr txBox="1"/>
          <p:nvPr/>
        </p:nvSpPr>
        <p:spPr>
          <a:xfrm>
            <a:off x="7462250" y="3764438"/>
            <a:ext cx="3939300" cy="1169700"/>
          </a:xfrm>
          <a:prstGeom prst="rect">
            <a:avLst/>
          </a:prstGeom>
          <a:noFill/>
          <a:ln>
            <a:noFill/>
          </a:ln>
        </p:spPr>
        <p:txBody>
          <a:bodyPr spcFirstLastPara="1" wrap="square" lIns="91425" tIns="91425" rIns="91425" bIns="91425" anchor="t" anchorCtr="0">
            <a:spAutoFit/>
          </a:bodyPr>
          <a:lstStyle/>
          <a:p>
            <a:pPr marL="0" lvl="0" indent="0" algn="l" rtl="0">
              <a:spcBef>
                <a:spcPts val="500"/>
              </a:spcBef>
              <a:spcAft>
                <a:spcPts val="0"/>
              </a:spcAft>
              <a:buClr>
                <a:schemeClr val="dk1"/>
              </a:buClr>
              <a:buSzPts val="1500"/>
              <a:buFont typeface="Arial"/>
              <a:buNone/>
            </a:pPr>
            <a:r>
              <a:rPr lang="en-US" sz="1600" b="1">
                <a:solidFill>
                  <a:srgbClr val="2A3990"/>
                </a:solidFill>
              </a:rPr>
              <a:t>Sarah Redlich Shore</a:t>
            </a:r>
            <a:br>
              <a:rPr lang="en-US" sz="1600">
                <a:solidFill>
                  <a:srgbClr val="000E2F"/>
                </a:solidFill>
              </a:rPr>
            </a:br>
            <a:r>
              <a:rPr lang="en-US" sz="1600">
                <a:solidFill>
                  <a:srgbClr val="000E2F"/>
                </a:solidFill>
              </a:rPr>
              <a:t>Assistant Director, Graduate Admissions</a:t>
            </a:r>
            <a:br>
              <a:rPr lang="en-US" sz="1600">
                <a:solidFill>
                  <a:srgbClr val="000E2F"/>
                </a:solidFill>
              </a:rPr>
            </a:br>
            <a:r>
              <a:rPr lang="en-US" sz="1600">
                <a:solidFill>
                  <a:srgbClr val="000E2F"/>
                </a:solidFill>
              </a:rPr>
              <a:t>The Graduate School</a:t>
            </a:r>
            <a:br>
              <a:rPr lang="en-US" sz="1600">
                <a:solidFill>
                  <a:srgbClr val="000E2F"/>
                </a:solidFill>
              </a:rPr>
            </a:br>
            <a:r>
              <a:rPr lang="en-US" sz="1600" u="sng">
                <a:solidFill>
                  <a:srgbClr val="3399FF"/>
                </a:solidFill>
                <a:hlinkClick r:id="rId8">
                  <a:extLst>
                    <a:ext uri="{A12FA001-AC4F-418D-AE19-62706E023703}">
                      <ahyp:hlinkClr xmlns:ahyp="http://schemas.microsoft.com/office/drawing/2018/hyperlinkcolor" val="tx"/>
                    </a:ext>
                  </a:extLst>
                </a:hlinkClick>
              </a:rPr>
              <a:t>sarah.shore@uconn.edu</a:t>
            </a:r>
            <a:r>
              <a:rPr lang="en-US" sz="1600">
                <a:solidFill>
                  <a:srgbClr val="3399FF"/>
                </a:solidFill>
              </a:rPr>
              <a:t> </a:t>
            </a:r>
            <a:endParaRPr sz="1600">
              <a:solidFill>
                <a:srgbClr val="3399FF"/>
              </a:solidFill>
            </a:endParaRPr>
          </a:p>
        </p:txBody>
      </p:sp>
      <p:sp>
        <p:nvSpPr>
          <p:cNvPr id="242" name="Google Shape;242;p30"/>
          <p:cNvSpPr txBox="1">
            <a:spLocks noGrp="1"/>
          </p:cNvSpPr>
          <p:nvPr>
            <p:ph type="body" idx="2"/>
          </p:nvPr>
        </p:nvSpPr>
        <p:spPr>
          <a:xfrm>
            <a:off x="518975" y="5044750"/>
            <a:ext cx="3350100" cy="1320000"/>
          </a:xfrm>
          <a:prstGeom prst="rect">
            <a:avLst/>
          </a:prstGeom>
        </p:spPr>
        <p:txBody>
          <a:bodyPr spcFirstLastPara="1" wrap="square" lIns="91425" tIns="45700" rIns="91425" bIns="45700" anchor="t" anchorCtr="0">
            <a:noAutofit/>
          </a:bodyPr>
          <a:lstStyle/>
          <a:p>
            <a:pPr marL="0" lvl="0" indent="0" algn="l" rtl="0">
              <a:lnSpc>
                <a:spcPct val="100000"/>
              </a:lnSpc>
              <a:spcBef>
                <a:spcPts val="1100"/>
              </a:spcBef>
              <a:spcAft>
                <a:spcPts val="0"/>
              </a:spcAft>
              <a:buClr>
                <a:schemeClr val="dk1"/>
              </a:buClr>
              <a:buSzPts val="1100"/>
              <a:buFont typeface="Arial"/>
              <a:buNone/>
            </a:pPr>
            <a:r>
              <a:rPr lang="en-US" sz="1600" b="1">
                <a:solidFill>
                  <a:srgbClr val="2A3990"/>
                </a:solidFill>
              </a:rPr>
              <a:t>Paula Steele</a:t>
            </a:r>
            <a:br>
              <a:rPr lang="en-US" sz="1600">
                <a:solidFill>
                  <a:srgbClr val="000E2F"/>
                </a:solidFill>
              </a:rPr>
            </a:br>
            <a:r>
              <a:rPr lang="en-US" sz="1600">
                <a:solidFill>
                  <a:srgbClr val="000E2F"/>
                </a:solidFill>
              </a:rPr>
              <a:t>Assistant Director for CRM &amp;   Data Management                             The Graduate School</a:t>
            </a:r>
            <a:br>
              <a:rPr lang="en-US" sz="1600">
                <a:solidFill>
                  <a:srgbClr val="000E2F"/>
                </a:solidFill>
              </a:rPr>
            </a:br>
            <a:r>
              <a:rPr lang="en-US" sz="1600" u="sng">
                <a:solidFill>
                  <a:srgbClr val="3399FF"/>
                </a:solidFill>
                <a:hlinkClick r:id="rId9">
                  <a:extLst>
                    <a:ext uri="{A12FA001-AC4F-418D-AE19-62706E023703}">
                      <ahyp:hlinkClr xmlns:ahyp="http://schemas.microsoft.com/office/drawing/2018/hyperlinkcolor" val="tx"/>
                    </a:ext>
                  </a:extLst>
                </a:hlinkClick>
              </a:rPr>
              <a:t>paula.steele@uconn.edu</a:t>
            </a:r>
            <a:r>
              <a:rPr lang="en-US" sz="1600">
                <a:solidFill>
                  <a:srgbClr val="3399FF"/>
                </a:solidFill>
              </a:rPr>
              <a:t>  </a:t>
            </a:r>
            <a:endParaRPr sz="1600"/>
          </a:p>
        </p:txBody>
      </p:sp>
      <p:sp>
        <p:nvSpPr>
          <p:cNvPr id="236" name="Google Shape;236;p30">
            <a:extLst>
              <a:ext uri="{C183D7F6-B498-43B3-948B-1728B52AA6E4}">
                <adec:decorative xmlns:adec="http://schemas.microsoft.com/office/drawing/2017/decorative" val="1"/>
              </a:ext>
            </a:extLst>
          </p:cNvPr>
          <p:cNvSpPr txBox="1">
            <a:spLocks noGrp="1"/>
          </p:cNvSpPr>
          <p:nvPr>
            <p:ph type="sldNum" idx="12"/>
          </p:nvPr>
        </p:nvSpPr>
        <p:spPr>
          <a:xfrm>
            <a:off x="14077733" y="8565219"/>
            <a:ext cx="1403100" cy="486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244" name="Google Shape;244;p30">
            <a:extLst>
              <a:ext uri="{C183D7F6-B498-43B3-948B-1728B52AA6E4}">
                <adec:decorative xmlns:adec="http://schemas.microsoft.com/office/drawing/2017/decorative" val="1"/>
              </a:ext>
            </a:extLst>
          </p:cNvPr>
          <p:cNvSpPr txBox="1"/>
          <p:nvPr/>
        </p:nvSpPr>
        <p:spPr>
          <a:xfrm>
            <a:off x="11457575" y="6430000"/>
            <a:ext cx="67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8"/>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Reader Bin Definitions (cont.)</a:t>
            </a:r>
            <a:endParaRPr dirty="0"/>
          </a:p>
        </p:txBody>
      </p:sp>
      <p:sp>
        <p:nvSpPr>
          <p:cNvPr id="397" name="Google Shape;397;p48"/>
          <p:cNvSpPr txBox="1">
            <a:spLocks noGrp="1"/>
          </p:cNvSpPr>
          <p:nvPr>
            <p:ph type="body" idx="1"/>
          </p:nvPr>
        </p:nvSpPr>
        <p:spPr>
          <a:xfrm>
            <a:off x="581200" y="2340876"/>
            <a:ext cx="11029500" cy="39849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Font typeface="Wingdings"/>
              <a:buChar char="§"/>
            </a:pPr>
            <a:r>
              <a:rPr lang="en-US" sz="1800" b="1">
                <a:solidFill>
                  <a:srgbClr val="5271FF"/>
                </a:solidFill>
              </a:rPr>
              <a:t>Program Audit Bin</a:t>
            </a:r>
            <a:r>
              <a:rPr lang="en-US" sz="1800">
                <a:solidFill>
                  <a:schemeClr val="dk1"/>
                </a:solidFill>
              </a:rPr>
              <a:t>: New Applications: Review for program requirements</a:t>
            </a:r>
            <a:br>
              <a:rPr lang="en-US" sz="1800"/>
            </a:br>
            <a:endParaRPr lang="en-US" sz="1800">
              <a:solidFill>
                <a:schemeClr val="dk1"/>
              </a:solidFill>
            </a:endParaRPr>
          </a:p>
          <a:p>
            <a:pPr marL="457200" lvl="0" indent="-342900" algn="l" rtl="0">
              <a:lnSpc>
                <a:spcPct val="115000"/>
              </a:lnSpc>
              <a:spcBef>
                <a:spcPts val="0"/>
              </a:spcBef>
              <a:spcAft>
                <a:spcPts val="0"/>
              </a:spcAft>
              <a:buClr>
                <a:schemeClr val="dk1"/>
              </a:buClr>
              <a:buSzPts val="1800"/>
              <a:buFont typeface="Wingdings"/>
              <a:buChar char="§"/>
            </a:pPr>
            <a:r>
              <a:rPr lang="en-US" sz="1800" b="1">
                <a:solidFill>
                  <a:srgbClr val="5271FF"/>
                </a:solidFill>
              </a:rPr>
              <a:t>Program Review 1 Bin</a:t>
            </a:r>
            <a:r>
              <a:rPr lang="en-US" sz="1800">
                <a:solidFill>
                  <a:schemeClr val="dk1"/>
                </a:solidFill>
              </a:rPr>
              <a:t>: Faculty/ Program review: First round review (Optional)</a:t>
            </a:r>
            <a:br>
              <a:rPr lang="en-US" sz="1800"/>
            </a:br>
            <a:endParaRPr sz="1800">
              <a:solidFill>
                <a:schemeClr val="dk1"/>
              </a:solidFill>
            </a:endParaRPr>
          </a:p>
          <a:p>
            <a:pPr marL="457200" lvl="0" indent="-342900" algn="l" rtl="0">
              <a:lnSpc>
                <a:spcPct val="115000"/>
              </a:lnSpc>
              <a:spcBef>
                <a:spcPts val="0"/>
              </a:spcBef>
              <a:spcAft>
                <a:spcPts val="0"/>
              </a:spcAft>
              <a:buClr>
                <a:schemeClr val="dk1"/>
              </a:buClr>
              <a:buSzPts val="1800"/>
              <a:buFont typeface="Wingdings"/>
              <a:buChar char="§"/>
            </a:pPr>
            <a:r>
              <a:rPr lang="en-US" sz="1800" b="1">
                <a:solidFill>
                  <a:srgbClr val="5271FF"/>
                </a:solidFill>
              </a:rPr>
              <a:t>Interview Bin</a:t>
            </a:r>
            <a:r>
              <a:rPr lang="en-US" sz="1800">
                <a:solidFill>
                  <a:schemeClr val="dk1"/>
                </a:solidFill>
              </a:rPr>
              <a:t>:  (Optional)</a:t>
            </a:r>
            <a:br>
              <a:rPr lang="en-US" sz="1800"/>
            </a:br>
            <a:endParaRPr sz="1800">
              <a:solidFill>
                <a:schemeClr val="dk1"/>
              </a:solidFill>
            </a:endParaRPr>
          </a:p>
          <a:p>
            <a:pPr marL="457200" lvl="0" indent="-342900" algn="l" rtl="0">
              <a:lnSpc>
                <a:spcPct val="115000"/>
              </a:lnSpc>
              <a:spcBef>
                <a:spcPts val="0"/>
              </a:spcBef>
              <a:spcAft>
                <a:spcPts val="0"/>
              </a:spcAft>
              <a:buClr>
                <a:schemeClr val="dk1"/>
              </a:buClr>
              <a:buSzPts val="1800"/>
              <a:buFont typeface="Wingdings"/>
              <a:buChar char="§"/>
            </a:pPr>
            <a:r>
              <a:rPr lang="en-US" sz="1800" b="1">
                <a:solidFill>
                  <a:srgbClr val="5271FF"/>
                </a:solidFill>
              </a:rPr>
              <a:t>Program Review 2 Bin</a:t>
            </a:r>
            <a:r>
              <a:rPr lang="en-US" sz="1800">
                <a:solidFill>
                  <a:schemeClr val="dk1"/>
                </a:solidFill>
              </a:rPr>
              <a:t>: Faculty/ Program review: Second round review (Optional)</a:t>
            </a:r>
            <a:br>
              <a:rPr lang="en-US" sz="1800"/>
            </a:br>
            <a:endParaRPr sz="1800">
              <a:solidFill>
                <a:schemeClr val="dk1"/>
              </a:solidFill>
            </a:endParaRPr>
          </a:p>
          <a:p>
            <a:pPr marL="457200" lvl="0" indent="-342900" algn="l" rtl="0">
              <a:lnSpc>
                <a:spcPct val="115000"/>
              </a:lnSpc>
              <a:spcBef>
                <a:spcPts val="0"/>
              </a:spcBef>
              <a:spcAft>
                <a:spcPts val="0"/>
              </a:spcAft>
              <a:buClr>
                <a:schemeClr val="dk1"/>
              </a:buClr>
              <a:buSzPts val="1800"/>
              <a:buFont typeface="Wingdings"/>
              <a:buChar char="§"/>
            </a:pPr>
            <a:r>
              <a:rPr lang="en-US" sz="1800" b="1">
                <a:solidFill>
                  <a:srgbClr val="5271FF"/>
                </a:solidFill>
              </a:rPr>
              <a:t>Program Decision Bin</a:t>
            </a:r>
            <a:r>
              <a:rPr lang="en-US" sz="1800">
                <a:solidFill>
                  <a:schemeClr val="dk1"/>
                </a:solidFill>
              </a:rPr>
              <a:t>: Final program decisions entered here (Required)</a:t>
            </a:r>
            <a:br>
              <a:rPr lang="en-US" sz="1800"/>
            </a:br>
            <a:endParaRPr sz="1800">
              <a:solidFill>
                <a:schemeClr val="dk1"/>
              </a:solidFill>
            </a:endParaRPr>
          </a:p>
          <a:p>
            <a:pPr marL="457200" lvl="0" indent="-342900" algn="l" rtl="0">
              <a:lnSpc>
                <a:spcPct val="115000"/>
              </a:lnSpc>
              <a:spcBef>
                <a:spcPts val="0"/>
              </a:spcBef>
              <a:spcAft>
                <a:spcPts val="0"/>
              </a:spcAft>
              <a:buClr>
                <a:schemeClr val="dk1"/>
              </a:buClr>
              <a:buSzPts val="1800"/>
              <a:buFont typeface="Wingdings"/>
              <a:buChar char="§"/>
            </a:pPr>
            <a:r>
              <a:rPr lang="en-US" sz="1800" b="1">
                <a:solidFill>
                  <a:srgbClr val="5271FF"/>
                </a:solidFill>
              </a:rPr>
              <a:t>GPA Justification Bin</a:t>
            </a:r>
            <a:r>
              <a:rPr lang="en-US" sz="1800">
                <a:solidFill>
                  <a:schemeClr val="dk1"/>
                </a:solidFill>
              </a:rPr>
              <a:t>:  Does not meet TGS GPA minimum requirements (A justification is required to admit)</a:t>
            </a:r>
            <a:endParaRPr sz="1800">
              <a:solidFill>
                <a:schemeClr val="dk1"/>
              </a:solidFill>
            </a:endParaRPr>
          </a:p>
        </p:txBody>
      </p:sp>
      <p:sp>
        <p:nvSpPr>
          <p:cNvPr id="398" name="Google Shape;398;p48"/>
          <p:cNvSpPr txBox="1"/>
          <p:nvPr/>
        </p:nvSpPr>
        <p:spPr>
          <a:xfrm>
            <a:off x="10877750" y="6260700"/>
            <a:ext cx="61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9"/>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Queues</a:t>
            </a:r>
            <a:endParaRPr/>
          </a:p>
        </p:txBody>
      </p:sp>
      <p:sp>
        <p:nvSpPr>
          <p:cNvPr id="404" name="Google Shape;404;p49">
            <a:extLst>
              <a:ext uri="{C183D7F6-B498-43B3-948B-1728B52AA6E4}">
                <adec:decorative xmlns:adec="http://schemas.microsoft.com/office/drawing/2017/decorative" val="1"/>
              </a:ext>
            </a:extLst>
          </p:cNvPr>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405" name="Google Shape;405;p49"/>
          <p:cNvSpPr txBox="1"/>
          <p:nvPr/>
        </p:nvSpPr>
        <p:spPr>
          <a:xfrm>
            <a:off x="10791600" y="6540775"/>
            <a:ext cx="71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0"/>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Queues (cont.)</a:t>
            </a:r>
            <a:endParaRPr dirty="0"/>
          </a:p>
        </p:txBody>
      </p:sp>
      <p:sp>
        <p:nvSpPr>
          <p:cNvPr id="412" name="Google Shape;412;p50"/>
          <p:cNvSpPr txBox="1">
            <a:spLocks noGrp="1"/>
          </p:cNvSpPr>
          <p:nvPr>
            <p:ph type="body" idx="1"/>
          </p:nvPr>
        </p:nvSpPr>
        <p:spPr>
          <a:xfrm>
            <a:off x="581200" y="1890751"/>
            <a:ext cx="11029500" cy="4270115"/>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chemeClr val="dk1"/>
              </a:buClr>
              <a:buSzPts val="2000"/>
              <a:buChar char="◼"/>
            </a:pPr>
            <a:r>
              <a:rPr lang="en-US" sz="2000">
                <a:solidFill>
                  <a:schemeClr val="dk1"/>
                </a:solidFill>
              </a:rPr>
              <a:t>Every user has a Queue in The Reader.</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rPr>
              <a:t>In order to take any action on an application in the Reader, the application must be added to your Queue.</a:t>
            </a:r>
            <a:endParaRPr sz="2000">
              <a:solidFill>
                <a:schemeClr val="dk1"/>
              </a:solidFill>
            </a:endParaRPr>
          </a:p>
          <a:p>
            <a:pPr indent="-355600">
              <a:lnSpc>
                <a:spcPct val="115000"/>
              </a:lnSpc>
              <a:spcBef>
                <a:spcPts val="0"/>
              </a:spcBef>
              <a:buClr>
                <a:schemeClr val="dk1"/>
              </a:buClr>
              <a:buSzPts val="2000"/>
            </a:pPr>
            <a:r>
              <a:rPr lang="en-US" sz="2000">
                <a:solidFill>
                  <a:schemeClr val="dk1"/>
                </a:solidFill>
              </a:rPr>
              <a:t>You can sort items in your Queue, by selecting the title of a column</a:t>
            </a:r>
            <a:endParaRPr sz="2000">
              <a:solidFill>
                <a:schemeClr val="dk1"/>
              </a:solidFill>
            </a:endParaRPr>
          </a:p>
        </p:txBody>
      </p:sp>
      <p:pic>
        <p:nvPicPr>
          <p:cNvPr id="3" name="Picture 2" descr="Column headers highlighted within this screenshot of a queue within Slate Reader, showing what titles, or categories, a user can click on to sort applications.">
            <a:extLst>
              <a:ext uri="{FF2B5EF4-FFF2-40B4-BE49-F238E27FC236}">
                <a16:creationId xmlns:a16="http://schemas.microsoft.com/office/drawing/2014/main" id="{8FA4D036-1922-018A-CF21-69FEFF0D2273}"/>
              </a:ext>
            </a:extLst>
          </p:cNvPr>
          <p:cNvPicPr>
            <a:picLocks noChangeAspect="1"/>
          </p:cNvPicPr>
          <p:nvPr/>
        </p:nvPicPr>
        <p:blipFill>
          <a:blip r:embed="rId3"/>
          <a:stretch>
            <a:fillRect/>
          </a:stretch>
        </p:blipFill>
        <p:spPr>
          <a:xfrm>
            <a:off x="703384" y="3424892"/>
            <a:ext cx="10795000" cy="2743600"/>
          </a:xfrm>
          <a:prstGeom prst="rect">
            <a:avLst/>
          </a:prstGeom>
        </p:spPr>
      </p:pic>
      <p:sp>
        <p:nvSpPr>
          <p:cNvPr id="414" name="Google Shape;414;p50">
            <a:extLst>
              <a:ext uri="{C183D7F6-B498-43B3-948B-1728B52AA6E4}">
                <adec:decorative xmlns:adec="http://schemas.microsoft.com/office/drawing/2017/decorative" val="1"/>
              </a:ext>
            </a:extLst>
          </p:cNvPr>
          <p:cNvSpPr txBox="1"/>
          <p:nvPr/>
        </p:nvSpPr>
        <p:spPr>
          <a:xfrm>
            <a:off x="10633600" y="6117075"/>
            <a:ext cx="768300" cy="400200"/>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US"/>
              <a:t>HB</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1"/>
          <p:cNvSpPr txBox="1">
            <a:spLocks noGrp="1"/>
          </p:cNvSpPr>
          <p:nvPr>
            <p:ph type="title"/>
          </p:nvPr>
        </p:nvSpPr>
        <p:spPr>
          <a:xfrm>
            <a:off x="5312850" y="676700"/>
            <a:ext cx="6821700" cy="1213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highlight>
                  <a:schemeClr val="lt1"/>
                </a:highlight>
              </a:rPr>
              <a:t>The “Bermuda Triangle Dance”</a:t>
            </a:r>
            <a:endParaRPr dirty="0">
              <a:highlight>
                <a:schemeClr val="lt1"/>
              </a:highlight>
            </a:endParaRPr>
          </a:p>
          <a:p>
            <a:pPr marL="0" lvl="0" indent="0" algn="l" rtl="0">
              <a:spcBef>
                <a:spcPts val="0"/>
              </a:spcBef>
              <a:spcAft>
                <a:spcPts val="0"/>
              </a:spcAft>
              <a:buNone/>
            </a:pPr>
            <a:r>
              <a:rPr lang="en-US" sz="2000" dirty="0">
                <a:highlight>
                  <a:schemeClr val="lt1"/>
                </a:highlight>
              </a:rPr>
              <a:t>(Adding Applications to your Queue 1 at a time)</a:t>
            </a:r>
            <a:endParaRPr sz="2000" dirty="0">
              <a:highlight>
                <a:schemeClr val="lt1"/>
              </a:highlight>
            </a:endParaRPr>
          </a:p>
        </p:txBody>
      </p:sp>
      <p:pic>
        <p:nvPicPr>
          <p:cNvPr id="423" name="Google Shape;423;p51" descr="An application in Slate Reader, with the Add to Queue button highlighted for emphasis in the lower left-hand corner."/>
          <p:cNvPicPr preferRelativeResize="0"/>
          <p:nvPr/>
        </p:nvPicPr>
        <p:blipFill>
          <a:blip r:embed="rId3">
            <a:alphaModFix/>
          </a:blip>
          <a:stretch>
            <a:fillRect/>
          </a:stretch>
        </p:blipFill>
        <p:spPr>
          <a:xfrm>
            <a:off x="289600" y="738159"/>
            <a:ext cx="5023251" cy="5843741"/>
          </a:xfrm>
          <a:prstGeom prst="rect">
            <a:avLst/>
          </a:prstGeom>
          <a:noFill/>
          <a:ln w="9525" cap="flat" cmpd="sng">
            <a:solidFill>
              <a:schemeClr val="dk1"/>
            </a:solidFill>
            <a:prstDash val="solid"/>
            <a:round/>
            <a:headEnd type="none" w="sm" len="sm"/>
            <a:tailEnd type="none" w="sm" len="sm"/>
          </a:ln>
        </p:spPr>
      </p:pic>
      <p:sp>
        <p:nvSpPr>
          <p:cNvPr id="421" name="Google Shape;421;p51"/>
          <p:cNvSpPr txBox="1">
            <a:spLocks noGrp="1"/>
          </p:cNvSpPr>
          <p:nvPr>
            <p:ph type="body" idx="1"/>
          </p:nvPr>
        </p:nvSpPr>
        <p:spPr>
          <a:xfrm>
            <a:off x="5901225" y="2124500"/>
            <a:ext cx="4653300" cy="1213500"/>
          </a:xfrm>
          <a:prstGeom prst="rect">
            <a:avLst/>
          </a:prstGeom>
        </p:spPr>
        <p:txBody>
          <a:bodyPr spcFirstLastPara="1" wrap="square" lIns="91425" tIns="45700" rIns="91425" bIns="45700" anchor="t" anchorCtr="0">
            <a:noAutofit/>
          </a:bodyPr>
          <a:lstStyle/>
          <a:p>
            <a:pPr indent="-342900">
              <a:lnSpc>
                <a:spcPct val="115000"/>
              </a:lnSpc>
              <a:spcBef>
                <a:spcPts val="0"/>
              </a:spcBef>
              <a:buClr>
                <a:schemeClr val="dk1"/>
              </a:buClr>
              <a:buSzPts val="1800"/>
            </a:pPr>
            <a:r>
              <a:rPr lang="en-US" sz="1800" dirty="0">
                <a:solidFill>
                  <a:schemeClr val="dk1"/>
                </a:solidFill>
              </a:rPr>
              <a:t>Step 1: Click on bottom left of application where it says “Add to Queue”</a:t>
            </a:r>
            <a:endParaRPr sz="1800" dirty="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sp>
        <p:nvSpPr>
          <p:cNvPr id="422" name="Google Shape;422;p51">
            <a:extLst>
              <a:ext uri="{C183D7F6-B498-43B3-948B-1728B52AA6E4}">
                <adec:decorative xmlns:adec="http://schemas.microsoft.com/office/drawing/2017/decorative" val="1"/>
              </a:ext>
            </a:extLst>
          </p:cNvPr>
          <p:cNvSpPr txBox="1"/>
          <p:nvPr/>
        </p:nvSpPr>
        <p:spPr>
          <a:xfrm>
            <a:off x="10956750" y="6145800"/>
            <a:ext cx="747000" cy="400200"/>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US"/>
              <a:t>HB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2"/>
          <p:cNvSpPr txBox="1">
            <a:spLocks noGrp="1"/>
          </p:cNvSpPr>
          <p:nvPr>
            <p:ph type="title"/>
          </p:nvPr>
        </p:nvSpPr>
        <p:spPr>
          <a:xfrm>
            <a:off x="5678600" y="676700"/>
            <a:ext cx="6355800" cy="104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dirty="0">
                <a:highlight>
                  <a:schemeClr val="lt1"/>
                </a:highlight>
              </a:rPr>
              <a:t>The “Bermuda Triangle Dance”</a:t>
            </a:r>
            <a:endParaRPr dirty="0">
              <a:highlight>
                <a:schemeClr val="lt1"/>
              </a:highlight>
            </a:endParaRPr>
          </a:p>
          <a:p>
            <a:pPr marL="0" lvl="0" indent="0" algn="l" rtl="0">
              <a:spcBef>
                <a:spcPts val="0"/>
              </a:spcBef>
              <a:spcAft>
                <a:spcPts val="0"/>
              </a:spcAft>
              <a:buClr>
                <a:schemeClr val="dk1"/>
              </a:buClr>
              <a:buSzPts val="1100"/>
              <a:buFont typeface="Arial"/>
              <a:buNone/>
            </a:pPr>
            <a:r>
              <a:rPr lang="en-US" sz="1800" dirty="0">
                <a:highlight>
                  <a:schemeClr val="lt1"/>
                </a:highlight>
              </a:rPr>
              <a:t>(Adding Applications to your Queue 1 at a time) (cont.)</a:t>
            </a:r>
            <a:endParaRPr sz="1800" dirty="0">
              <a:highlight>
                <a:schemeClr val="lt1"/>
              </a:highlight>
            </a:endParaRPr>
          </a:p>
        </p:txBody>
      </p:sp>
      <p:pic>
        <p:nvPicPr>
          <p:cNvPr id="432" name="Google Shape;432;p52" descr="An application in Slate Reader, with “Do you want to add this application to your queue?” ​highlighted for emphasis at the top of the internet browser window."/>
          <p:cNvPicPr preferRelativeResize="0"/>
          <p:nvPr/>
        </p:nvPicPr>
        <p:blipFill>
          <a:blip r:embed="rId3">
            <a:alphaModFix/>
          </a:blip>
          <a:stretch>
            <a:fillRect/>
          </a:stretch>
        </p:blipFill>
        <p:spPr>
          <a:xfrm>
            <a:off x="143659" y="1182478"/>
            <a:ext cx="5535474" cy="5154516"/>
          </a:xfrm>
          <a:prstGeom prst="rect">
            <a:avLst/>
          </a:prstGeom>
          <a:noFill/>
          <a:ln w="9525" cap="flat" cmpd="sng">
            <a:solidFill>
              <a:schemeClr val="dk1"/>
            </a:solidFill>
            <a:prstDash val="solid"/>
            <a:round/>
            <a:headEnd type="none" w="sm" len="sm"/>
            <a:tailEnd type="none" w="sm" len="sm"/>
          </a:ln>
        </p:spPr>
      </p:pic>
      <p:sp>
        <p:nvSpPr>
          <p:cNvPr id="430" name="Google Shape;430;p52"/>
          <p:cNvSpPr txBox="1">
            <a:spLocks noGrp="1"/>
          </p:cNvSpPr>
          <p:nvPr>
            <p:ph type="body" idx="1"/>
          </p:nvPr>
        </p:nvSpPr>
        <p:spPr>
          <a:xfrm>
            <a:off x="5901225" y="2031000"/>
            <a:ext cx="4653300" cy="222600"/>
          </a:xfrm>
          <a:prstGeom prst="rect">
            <a:avLst/>
          </a:prstGeom>
        </p:spPr>
        <p:txBody>
          <a:bodyPr spcFirstLastPara="1" wrap="square" lIns="91425" tIns="45700" rIns="91425" bIns="45700" anchor="t" anchorCtr="0">
            <a:noAutofit/>
          </a:bodyPr>
          <a:lstStyle/>
          <a:p>
            <a:pPr indent="-342900">
              <a:lnSpc>
                <a:spcPct val="115000"/>
              </a:lnSpc>
              <a:spcBef>
                <a:spcPts val="0"/>
              </a:spcBef>
              <a:buClr>
                <a:schemeClr val="dk1"/>
              </a:buClr>
              <a:buSzPts val="1800"/>
            </a:pPr>
            <a:r>
              <a:rPr lang="en-US" sz="1800" dirty="0">
                <a:solidFill>
                  <a:schemeClr val="dk1"/>
                </a:solidFill>
              </a:rPr>
              <a:t>Step 2: Click “OK” toward the top of application. “Do you want to add this application to your queue?”</a:t>
            </a:r>
            <a:endParaRPr sz="1800" dirty="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sp>
        <p:nvSpPr>
          <p:cNvPr id="431" name="Google Shape;431;p52">
            <a:extLst>
              <a:ext uri="{C183D7F6-B498-43B3-948B-1728B52AA6E4}">
                <adec:decorative xmlns:adec="http://schemas.microsoft.com/office/drawing/2017/decorative" val="1"/>
              </a:ext>
            </a:extLst>
          </p:cNvPr>
          <p:cNvSpPr txBox="1"/>
          <p:nvPr/>
        </p:nvSpPr>
        <p:spPr>
          <a:xfrm>
            <a:off x="10956750" y="6145800"/>
            <a:ext cx="747000" cy="400200"/>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US"/>
              <a:t>HB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3"/>
          <p:cNvSpPr txBox="1">
            <a:spLocks noGrp="1"/>
          </p:cNvSpPr>
          <p:nvPr>
            <p:ph type="title"/>
          </p:nvPr>
        </p:nvSpPr>
        <p:spPr>
          <a:xfrm>
            <a:off x="2720067" y="604811"/>
            <a:ext cx="6743100" cy="866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dirty="0">
                <a:highlight>
                  <a:schemeClr val="lt1"/>
                </a:highlight>
              </a:rPr>
              <a:t>The “Bermuda Triangle Dance”</a:t>
            </a:r>
            <a:endParaRPr dirty="0">
              <a:highlight>
                <a:schemeClr val="lt1"/>
              </a:highlight>
            </a:endParaRPr>
          </a:p>
          <a:p>
            <a:pPr marL="0" lvl="0" indent="0" algn="l" rtl="0">
              <a:spcBef>
                <a:spcPts val="0"/>
              </a:spcBef>
              <a:spcAft>
                <a:spcPts val="0"/>
              </a:spcAft>
              <a:buNone/>
            </a:pPr>
            <a:r>
              <a:rPr lang="en-US" sz="1800" dirty="0">
                <a:highlight>
                  <a:schemeClr val="lt1"/>
                </a:highlight>
              </a:rPr>
              <a:t>(Adding Applications to your Queue 1 at a time)  (cont.)</a:t>
            </a:r>
            <a:endParaRPr dirty="0">
              <a:highlight>
                <a:schemeClr val="lt1"/>
              </a:highlight>
            </a:endParaRPr>
          </a:p>
        </p:txBody>
      </p:sp>
      <p:sp>
        <p:nvSpPr>
          <p:cNvPr id="439" name="Google Shape;439;p53"/>
          <p:cNvSpPr txBox="1">
            <a:spLocks noGrp="1"/>
          </p:cNvSpPr>
          <p:nvPr>
            <p:ph type="body" idx="1"/>
          </p:nvPr>
        </p:nvSpPr>
        <p:spPr>
          <a:xfrm>
            <a:off x="1484235" y="1717989"/>
            <a:ext cx="9471900" cy="400200"/>
          </a:xfrm>
          <a:prstGeom prst="rect">
            <a:avLst/>
          </a:prstGeom>
        </p:spPr>
        <p:txBody>
          <a:bodyPr spcFirstLastPara="1" wrap="square" lIns="91425" tIns="45700" rIns="91425" bIns="45700" anchor="t" anchorCtr="0">
            <a:noAutofit/>
          </a:bodyPr>
          <a:lstStyle/>
          <a:p>
            <a:pPr indent="-342900">
              <a:lnSpc>
                <a:spcPct val="115000"/>
              </a:lnSpc>
              <a:spcBef>
                <a:spcPts val="0"/>
              </a:spcBef>
              <a:buClr>
                <a:schemeClr val="dk1"/>
              </a:buClr>
              <a:buSzPts val="1800"/>
            </a:pPr>
            <a:r>
              <a:rPr lang="en-US" sz="1800" dirty="0">
                <a:solidFill>
                  <a:schemeClr val="dk1"/>
                </a:solidFill>
              </a:rPr>
              <a:t>Step 3: Click on bottom right of application where it says “Review Form/Send to Bin”</a:t>
            </a:r>
            <a:endParaRPr sz="1800" dirty="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441" name="Google Shape;441;p53" descr="An application in Slate Reader, with &quot;Review Form / Send to Bin&quot; ​highlighted for emphasis in the lower right-hand corner of the internet browser window.&#10;&#10;​"/>
          <p:cNvPicPr preferRelativeResize="0"/>
          <p:nvPr/>
        </p:nvPicPr>
        <p:blipFill>
          <a:blip r:embed="rId3">
            <a:alphaModFix/>
          </a:blip>
          <a:stretch>
            <a:fillRect/>
          </a:stretch>
        </p:blipFill>
        <p:spPr>
          <a:xfrm>
            <a:off x="1737866" y="2124229"/>
            <a:ext cx="8704910" cy="4236776"/>
          </a:xfrm>
          <a:prstGeom prst="rect">
            <a:avLst/>
          </a:prstGeom>
          <a:noFill/>
          <a:ln w="9525" cap="flat" cmpd="sng">
            <a:solidFill>
              <a:schemeClr val="dk1"/>
            </a:solidFill>
            <a:prstDash val="solid"/>
            <a:round/>
            <a:headEnd type="none" w="sm" len="sm"/>
            <a:tailEnd type="none" w="sm" len="sm"/>
          </a:ln>
        </p:spPr>
      </p:pic>
      <p:sp>
        <p:nvSpPr>
          <p:cNvPr id="440" name="Google Shape;440;p53">
            <a:extLst>
              <a:ext uri="{C183D7F6-B498-43B3-948B-1728B52AA6E4}">
                <adec:decorative xmlns:adec="http://schemas.microsoft.com/office/drawing/2017/decorative" val="1"/>
              </a:ext>
            </a:extLst>
          </p:cNvPr>
          <p:cNvSpPr txBox="1"/>
          <p:nvPr/>
        </p:nvSpPr>
        <p:spPr>
          <a:xfrm>
            <a:off x="10956750" y="6145800"/>
            <a:ext cx="747000" cy="400200"/>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US"/>
              <a:t>HB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4"/>
          <p:cNvSpPr txBox="1">
            <a:spLocks noGrp="1"/>
          </p:cNvSpPr>
          <p:nvPr>
            <p:ph type="title"/>
          </p:nvPr>
        </p:nvSpPr>
        <p:spPr>
          <a:xfrm>
            <a:off x="581200" y="655150"/>
            <a:ext cx="11029500" cy="77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Queues &amp; Reader Review Forms</a:t>
            </a:r>
            <a:endParaRPr/>
          </a:p>
        </p:txBody>
      </p:sp>
      <p:sp>
        <p:nvSpPr>
          <p:cNvPr id="448" name="Google Shape;448;p54"/>
          <p:cNvSpPr txBox="1">
            <a:spLocks noGrp="1"/>
          </p:cNvSpPr>
          <p:nvPr>
            <p:ph type="body" idx="1"/>
          </p:nvPr>
        </p:nvSpPr>
        <p:spPr>
          <a:xfrm>
            <a:off x="164750" y="1430650"/>
            <a:ext cx="6980700" cy="52626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The Reader Review Form button “Review Form/Send to Bin” will only show in the bottom right corner of an application if that application is in your queue.</a:t>
            </a:r>
            <a:endParaRPr sz="1800" dirty="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To fill out a reader review form in your queue, select “Review Form/Send to Bin” in bottom right corner of an application that is open.</a:t>
            </a:r>
            <a:endParaRPr sz="1800" dirty="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Applications can be in multiple queues at once, unless in Program Decision bin. </a:t>
            </a:r>
            <a:endParaRPr sz="1800" dirty="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indent="-342900">
              <a:lnSpc>
                <a:spcPct val="115000"/>
              </a:lnSpc>
              <a:spcBef>
                <a:spcPts val="0"/>
              </a:spcBef>
              <a:buClr>
                <a:schemeClr val="dk1"/>
              </a:buClr>
              <a:buSzPts val="1800"/>
            </a:pPr>
            <a:r>
              <a:rPr lang="en-US" sz="1800" dirty="0">
                <a:solidFill>
                  <a:schemeClr val="dk1"/>
                </a:solidFill>
              </a:rPr>
              <a:t>The application will stay in the bin it is </a:t>
            </a:r>
            <a:r>
              <a:rPr lang="en-US" sz="1800">
                <a:solidFill>
                  <a:schemeClr val="dk1"/>
                </a:solidFill>
              </a:rPr>
              <a:t>in, and</a:t>
            </a:r>
            <a:r>
              <a:rPr lang="en-US" sz="1800" dirty="0">
                <a:solidFill>
                  <a:schemeClr val="dk1"/>
                </a:solidFill>
              </a:rPr>
              <a:t> will only move forward to the next bin that is selected when the last reader reviews the application and selects a new bin.</a:t>
            </a:r>
            <a:endParaRPr sz="1800" dirty="0">
              <a:solidFill>
                <a:schemeClr val="dk1"/>
              </a:solidFill>
            </a:endParaRPr>
          </a:p>
          <a:p>
            <a:pPr marL="0" lvl="0" indent="0" algn="l" rtl="0">
              <a:lnSpc>
                <a:spcPct val="115000"/>
              </a:lnSpc>
              <a:spcBef>
                <a:spcPts val="0"/>
              </a:spcBef>
              <a:spcAft>
                <a:spcPts val="0"/>
              </a:spcAft>
              <a:buNone/>
            </a:pPr>
            <a:endParaRPr sz="1800" i="1">
              <a:solidFill>
                <a:schemeClr val="dk1"/>
              </a:solidFill>
            </a:endParaRPr>
          </a:p>
          <a:p>
            <a:pPr marL="0" lvl="0" indent="0" algn="l" rtl="0">
              <a:lnSpc>
                <a:spcPct val="115000"/>
              </a:lnSpc>
              <a:spcBef>
                <a:spcPts val="0"/>
              </a:spcBef>
              <a:spcAft>
                <a:spcPts val="0"/>
              </a:spcAft>
              <a:buNone/>
            </a:pPr>
            <a:r>
              <a:rPr lang="en-US" sz="1800" i="1" dirty="0">
                <a:solidFill>
                  <a:schemeClr val="dk1"/>
                </a:solidFill>
              </a:rPr>
              <a:t>*Please be objective in reviews.*</a:t>
            </a:r>
            <a:endParaRPr sz="1800" i="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449" name="Google Shape;449;p54" descr="An example of a Reader Review Form open for an application in one person's queue, with a field highlighted, and also displaying that this sample application is within multiple users' queues, which would prevent moving the application forward to another bin until all the users have submitted a Reader Review Form."/>
          <p:cNvPicPr preferRelativeResize="0"/>
          <p:nvPr/>
        </p:nvPicPr>
        <p:blipFill rotWithShape="1">
          <a:blip r:embed="rId3">
            <a:alphaModFix/>
          </a:blip>
          <a:srcRect/>
          <a:stretch/>
        </p:blipFill>
        <p:spPr>
          <a:xfrm>
            <a:off x="7264400" y="831381"/>
            <a:ext cx="2971531" cy="5919787"/>
          </a:xfrm>
          <a:prstGeom prst="rect">
            <a:avLst/>
          </a:prstGeom>
          <a:noFill/>
          <a:ln w="9525" cap="flat" cmpd="sng">
            <a:solidFill>
              <a:srgbClr val="000000"/>
            </a:solidFill>
            <a:prstDash val="solid"/>
            <a:round/>
            <a:headEnd type="none" w="sm" len="sm"/>
            <a:tailEnd type="none" w="sm" len="sm"/>
          </a:ln>
        </p:spPr>
      </p:pic>
      <p:sp>
        <p:nvSpPr>
          <p:cNvPr id="450" name="Google Shape;450;p54"/>
          <p:cNvSpPr txBox="1"/>
          <p:nvPr/>
        </p:nvSpPr>
        <p:spPr>
          <a:xfrm>
            <a:off x="11042925" y="6074000"/>
            <a:ext cx="567900" cy="400200"/>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US"/>
              <a:t>HB</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5"/>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Tip: Who Submitted a Review?</a:t>
            </a:r>
            <a:endParaRPr/>
          </a:p>
        </p:txBody>
      </p:sp>
      <p:sp>
        <p:nvSpPr>
          <p:cNvPr id="457" name="Google Shape;457;p55"/>
          <p:cNvSpPr txBox="1">
            <a:spLocks noGrp="1"/>
          </p:cNvSpPr>
          <p:nvPr>
            <p:ph type="body" idx="1"/>
          </p:nvPr>
        </p:nvSpPr>
        <p:spPr>
          <a:xfrm>
            <a:off x="581200" y="2036451"/>
            <a:ext cx="11029500" cy="39390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When a user submits a Reader Review Form for an applicant, their name will be listed under the applicant’s name in the bins and in your queue:</a:t>
            </a:r>
            <a:endParaRPr sz="1800">
              <a:solidFill>
                <a:schemeClr val="dk1"/>
              </a:solidFill>
            </a:endParaRPr>
          </a:p>
        </p:txBody>
      </p:sp>
      <p:pic>
        <p:nvPicPr>
          <p:cNvPr id="458" name="Google Shape;458;p55" descr="A sample list of applications, showing a list of reviewers' names under each application, indicating which reviewer(s) has(have) submitted a Reader Review Form for that application."/>
          <p:cNvPicPr preferRelativeResize="0"/>
          <p:nvPr/>
        </p:nvPicPr>
        <p:blipFill rotWithShape="1">
          <a:blip r:embed="rId3">
            <a:alphaModFix/>
          </a:blip>
          <a:srcRect/>
          <a:stretch/>
        </p:blipFill>
        <p:spPr>
          <a:xfrm>
            <a:off x="1242599" y="2913351"/>
            <a:ext cx="9448223" cy="3512625"/>
          </a:xfrm>
          <a:prstGeom prst="rect">
            <a:avLst/>
          </a:prstGeom>
          <a:noFill/>
          <a:ln w="9525" cap="flat" cmpd="sng">
            <a:solidFill>
              <a:srgbClr val="000000"/>
            </a:solidFill>
            <a:prstDash val="solid"/>
            <a:round/>
            <a:headEnd type="none" w="sm" len="sm"/>
            <a:tailEnd type="none" w="sm" len="sm"/>
          </a:ln>
        </p:spPr>
      </p:pic>
      <p:sp>
        <p:nvSpPr>
          <p:cNvPr id="459" name="Google Shape;459;p55"/>
          <p:cNvSpPr txBox="1"/>
          <p:nvPr/>
        </p:nvSpPr>
        <p:spPr>
          <a:xfrm>
            <a:off x="11100375" y="6282250"/>
            <a:ext cx="552900" cy="400200"/>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US"/>
              <a:t>HB</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6"/>
          <p:cNvSpPr txBox="1">
            <a:spLocks noGrp="1"/>
          </p:cNvSpPr>
          <p:nvPr>
            <p:ph type="title"/>
          </p:nvPr>
        </p:nvSpPr>
        <p:spPr>
          <a:xfrm>
            <a:off x="581200" y="582450"/>
            <a:ext cx="11029500" cy="606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Removing an Application from Your Queue</a:t>
            </a:r>
            <a:endParaRPr/>
          </a:p>
        </p:txBody>
      </p:sp>
      <p:sp>
        <p:nvSpPr>
          <p:cNvPr id="466" name="Google Shape;466;p56"/>
          <p:cNvSpPr txBox="1">
            <a:spLocks noGrp="1"/>
          </p:cNvSpPr>
          <p:nvPr>
            <p:ph type="body" idx="1"/>
          </p:nvPr>
        </p:nvSpPr>
        <p:spPr>
          <a:xfrm>
            <a:off x="581200" y="1188450"/>
            <a:ext cx="11029500" cy="4786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600" b="1" dirty="0">
                <a:solidFill>
                  <a:schemeClr val="dk1"/>
                </a:solidFill>
              </a:rPr>
              <a:t>There are 3 ways to remove an application from your queue:</a:t>
            </a:r>
            <a:endParaRPr sz="1600" b="1" dirty="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US" sz="1600" dirty="0">
                <a:solidFill>
                  <a:schemeClr val="dk1"/>
                </a:solidFill>
              </a:rPr>
              <a:t>Fill out the Reader Review form on an application in its current bin, and “Send” application to new bin, or same bin and delete your name as next reader.</a:t>
            </a:r>
            <a:endParaRPr sz="1600" dirty="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127000" indent="0">
              <a:lnSpc>
                <a:spcPct val="115000"/>
              </a:lnSpc>
              <a:spcBef>
                <a:spcPts val="0"/>
              </a:spcBef>
              <a:buClr>
                <a:schemeClr val="dk1"/>
              </a:buClr>
              <a:buSzPts val="1600"/>
              <a:buNone/>
            </a:pPr>
            <a:r>
              <a:rPr lang="en-US" sz="1600" dirty="0">
                <a:solidFill>
                  <a:schemeClr val="dk1"/>
                </a:solidFill>
              </a:rPr>
              <a:t>2.   In your Queue, click on “Remove from Queue” in top right corner of reader. Click on applications you wish to     </a:t>
            </a:r>
          </a:p>
          <a:p>
            <a:pPr marL="127000" indent="0">
              <a:lnSpc>
                <a:spcPct val="114999"/>
              </a:lnSpc>
              <a:spcBef>
                <a:spcPts val="0"/>
              </a:spcBef>
              <a:buSzPts val="1600"/>
              <a:buNone/>
            </a:pPr>
            <a:r>
              <a:rPr lang="en-US" sz="1600" dirty="0">
                <a:solidFill>
                  <a:schemeClr val="dk1"/>
                </a:solidFill>
              </a:rPr>
              <a:t>      remove (they will become highlighted in blue), then click on “Remove from Queue” again:</a:t>
            </a:r>
            <a:endParaRPr sz="1600" dirty="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467" name="Google Shape;467;p56" descr="Sample Queue showing the Remove from Queue button in the upper right-hand corner, and applications highlighted after selecting them in Slate, so they appear blue. You could then select the Remove from Queue button again to remove those highlighted applications from your own queue."/>
          <p:cNvPicPr preferRelativeResize="0"/>
          <p:nvPr/>
        </p:nvPicPr>
        <p:blipFill rotWithShape="1">
          <a:blip r:embed="rId3">
            <a:alphaModFix/>
          </a:blip>
          <a:srcRect/>
          <a:stretch/>
        </p:blipFill>
        <p:spPr>
          <a:xfrm>
            <a:off x="1910712" y="4517950"/>
            <a:ext cx="8370477" cy="2063100"/>
          </a:xfrm>
          <a:prstGeom prst="rect">
            <a:avLst/>
          </a:prstGeom>
          <a:noFill/>
          <a:ln w="9525" cap="flat" cmpd="sng">
            <a:solidFill>
              <a:srgbClr val="000000"/>
            </a:solidFill>
            <a:prstDash val="solid"/>
            <a:round/>
            <a:headEnd type="none" w="sm" len="sm"/>
            <a:tailEnd type="none" w="sm" len="sm"/>
          </a:ln>
        </p:spPr>
      </p:pic>
      <p:pic>
        <p:nvPicPr>
          <p:cNvPr id="468" name="Google Shape;468;p56" descr="Sample Reader Review Form, edited to highlight the fields to edit to remove your name as the next reader of the application."/>
          <p:cNvPicPr preferRelativeResize="0"/>
          <p:nvPr/>
        </p:nvPicPr>
        <p:blipFill>
          <a:blip r:embed="rId4">
            <a:alphaModFix/>
          </a:blip>
          <a:stretch>
            <a:fillRect/>
          </a:stretch>
        </p:blipFill>
        <p:spPr>
          <a:xfrm>
            <a:off x="4618562" y="1761250"/>
            <a:ext cx="2070200" cy="1796350"/>
          </a:xfrm>
          <a:prstGeom prst="rect">
            <a:avLst/>
          </a:prstGeom>
          <a:noFill/>
          <a:ln w="9525" cap="flat" cmpd="sng">
            <a:solidFill>
              <a:schemeClr val="dk2"/>
            </a:solidFill>
            <a:prstDash val="solid"/>
            <a:round/>
            <a:headEnd type="none" w="sm" len="sm"/>
            <a:tailEnd type="none" w="sm" len="sm"/>
          </a:ln>
        </p:spPr>
      </p:pic>
      <p:sp>
        <p:nvSpPr>
          <p:cNvPr id="469" name="Google Shape;469;p56"/>
          <p:cNvSpPr txBox="1"/>
          <p:nvPr/>
        </p:nvSpPr>
        <p:spPr>
          <a:xfrm>
            <a:off x="10841850" y="6081175"/>
            <a:ext cx="76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HB</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7"/>
          <p:cNvSpPr txBox="1">
            <a:spLocks noGrp="1"/>
          </p:cNvSpPr>
          <p:nvPr>
            <p:ph type="title"/>
          </p:nvPr>
        </p:nvSpPr>
        <p:spPr>
          <a:xfrm>
            <a:off x="581200" y="582450"/>
            <a:ext cx="11029500" cy="606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Removing an Application from Your Queue (cont.)</a:t>
            </a:r>
            <a:endParaRPr dirty="0"/>
          </a:p>
        </p:txBody>
      </p:sp>
      <p:sp>
        <p:nvSpPr>
          <p:cNvPr id="476" name="Google Shape;476;p57"/>
          <p:cNvSpPr txBox="1">
            <a:spLocks noGrp="1"/>
          </p:cNvSpPr>
          <p:nvPr>
            <p:ph type="body" idx="1"/>
          </p:nvPr>
        </p:nvSpPr>
        <p:spPr>
          <a:xfrm>
            <a:off x="581200" y="1188450"/>
            <a:ext cx="11029500" cy="4786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1">
                <a:solidFill>
                  <a:schemeClr val="dk1"/>
                </a:solidFill>
              </a:rPr>
              <a:t>There are 3 ways to remove an application from your queue (continued):</a:t>
            </a: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indent="0">
              <a:lnSpc>
                <a:spcPct val="115000"/>
              </a:lnSpc>
              <a:spcBef>
                <a:spcPts val="0"/>
              </a:spcBef>
              <a:buNone/>
            </a:pPr>
            <a:r>
              <a:rPr lang="en-US" sz="1800">
                <a:solidFill>
                  <a:schemeClr val="dk1"/>
                </a:solidFill>
              </a:rPr>
              <a:t>3. Once application is open in your queue, click on “Remove from Queue” in bottom left corner of   </a:t>
            </a:r>
          </a:p>
          <a:p>
            <a:pPr marL="0" indent="0">
              <a:lnSpc>
                <a:spcPct val="114999"/>
              </a:lnSpc>
              <a:spcBef>
                <a:spcPts val="0"/>
              </a:spcBef>
              <a:buNone/>
            </a:pPr>
            <a:r>
              <a:rPr lang="en-US" sz="1800">
                <a:solidFill>
                  <a:schemeClr val="dk1"/>
                </a:solidFill>
              </a:rPr>
              <a:t>  application:</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477" name="Google Shape;477;p57" descr="Sample cropped screenshot of an application open with the Slate Reader, and the Remove from Queue button is highlighted for emphasis as the button to select to remove this application from your queue."/>
          <p:cNvPicPr preferRelativeResize="0"/>
          <p:nvPr/>
        </p:nvPicPr>
        <p:blipFill rotWithShape="1">
          <a:blip r:embed="rId3">
            <a:alphaModFix/>
          </a:blip>
          <a:srcRect/>
          <a:stretch/>
        </p:blipFill>
        <p:spPr>
          <a:xfrm>
            <a:off x="3300875" y="2690261"/>
            <a:ext cx="4861765" cy="1788900"/>
          </a:xfrm>
          <a:prstGeom prst="rect">
            <a:avLst/>
          </a:prstGeom>
          <a:noFill/>
          <a:ln w="9525" cap="flat" cmpd="sng">
            <a:solidFill>
              <a:srgbClr val="000000"/>
            </a:solidFill>
            <a:prstDash val="solid"/>
            <a:round/>
            <a:headEnd type="none" w="sm" len="sm"/>
            <a:tailEnd type="none" w="sm" len="sm"/>
          </a:ln>
        </p:spPr>
      </p:pic>
      <p:sp>
        <p:nvSpPr>
          <p:cNvPr id="478" name="Google Shape;478;p57"/>
          <p:cNvSpPr txBox="1"/>
          <p:nvPr/>
        </p:nvSpPr>
        <p:spPr>
          <a:xfrm>
            <a:off x="10743525" y="6253100"/>
            <a:ext cx="12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title"/>
          </p:nvPr>
        </p:nvSpPr>
        <p:spPr>
          <a:xfrm>
            <a:off x="767857" y="933450"/>
            <a:ext cx="3031800" cy="1722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2400"/>
              <a:buFont typeface="Arial Black"/>
              <a:buNone/>
            </a:pPr>
            <a:r>
              <a:rPr lang="en-US" dirty="0"/>
              <a:t>REMINDERS</a:t>
            </a:r>
            <a:endParaRPr dirty="0"/>
          </a:p>
        </p:txBody>
      </p:sp>
      <p:sp>
        <p:nvSpPr>
          <p:cNvPr id="251" name="Google Shape;251;p31"/>
          <p:cNvSpPr txBox="1">
            <a:spLocks noGrp="1"/>
          </p:cNvSpPr>
          <p:nvPr>
            <p:ph type="body" idx="1"/>
          </p:nvPr>
        </p:nvSpPr>
        <p:spPr>
          <a:xfrm>
            <a:off x="4672325" y="1179825"/>
            <a:ext cx="6867300" cy="4658100"/>
          </a:xfrm>
          <a:prstGeom prst="rect">
            <a:avLst/>
          </a:prstGeom>
          <a:noFill/>
          <a:ln>
            <a:noFill/>
          </a:ln>
        </p:spPr>
        <p:txBody>
          <a:bodyPr spcFirstLastPara="1" wrap="square" lIns="91425" tIns="45700" rIns="91425" bIns="45700" anchor="ctr" anchorCtr="0">
            <a:noAutofit/>
          </a:bodyPr>
          <a:lstStyle/>
          <a:p>
            <a:pPr marL="306000" lvl="0" indent="-306000" algn="l" rtl="0">
              <a:spcBef>
                <a:spcPts val="1000"/>
              </a:spcBef>
              <a:spcAft>
                <a:spcPts val="0"/>
              </a:spcAft>
              <a:buSzPts val="1840"/>
              <a:buChar char="◼"/>
            </a:pPr>
            <a:r>
              <a:rPr lang="en-US" b="1">
                <a:solidFill>
                  <a:srgbClr val="3F3F3F"/>
                </a:solidFill>
              </a:rPr>
              <a:t>Chat with us!</a:t>
            </a:r>
            <a:br>
              <a:rPr lang="en-US">
                <a:solidFill>
                  <a:srgbClr val="3F3F3F"/>
                </a:solidFill>
              </a:rPr>
            </a:br>
            <a:r>
              <a:rPr lang="en-US">
                <a:solidFill>
                  <a:srgbClr val="3F3F3F"/>
                </a:solidFill>
              </a:rPr>
              <a:t>Use to chat to say hello, ask your questions, and share comments!</a:t>
            </a:r>
            <a:endParaRPr>
              <a:solidFill>
                <a:srgbClr val="3F3F3F"/>
              </a:solidFill>
            </a:endParaRPr>
          </a:p>
          <a:p>
            <a:pPr marL="0" lvl="0" indent="0" algn="l" rtl="0">
              <a:spcBef>
                <a:spcPts val="1000"/>
              </a:spcBef>
              <a:spcAft>
                <a:spcPts val="0"/>
              </a:spcAft>
              <a:buNone/>
            </a:pPr>
            <a:endParaRPr>
              <a:solidFill>
                <a:srgbClr val="3F3F3F"/>
              </a:solidFill>
            </a:endParaRPr>
          </a:p>
          <a:p>
            <a:pPr marL="306000" lvl="0" indent="-306000" algn="l" rtl="0">
              <a:spcBef>
                <a:spcPts val="1000"/>
              </a:spcBef>
              <a:spcAft>
                <a:spcPts val="0"/>
              </a:spcAft>
              <a:buSzPts val="1840"/>
              <a:buChar char="◼"/>
            </a:pPr>
            <a:r>
              <a:rPr lang="en-US" b="1">
                <a:solidFill>
                  <a:srgbClr val="3F3F3F"/>
                </a:solidFill>
              </a:rPr>
              <a:t>We are recording.</a:t>
            </a:r>
            <a:r>
              <a:rPr lang="en-US">
                <a:solidFill>
                  <a:srgbClr val="3F3F3F"/>
                </a:solidFill>
              </a:rPr>
              <a:t> </a:t>
            </a:r>
            <a:r>
              <a:rPr lang="en-US">
                <a:solidFill>
                  <a:srgbClr val="333333"/>
                </a:solidFill>
              </a:rPr>
              <a:t>This presentation will be available:</a:t>
            </a:r>
            <a:endParaRPr>
              <a:solidFill>
                <a:srgbClr val="333333"/>
              </a:solidFill>
            </a:endParaRPr>
          </a:p>
          <a:p>
            <a:pPr marL="630000" lvl="1" indent="-306000" algn="l" rtl="0">
              <a:spcBef>
                <a:spcPts val="1100"/>
              </a:spcBef>
              <a:spcAft>
                <a:spcPts val="0"/>
              </a:spcAft>
              <a:buSzPts val="1656"/>
              <a:buChar char="◼"/>
            </a:pPr>
            <a:r>
              <a:rPr lang="en-US">
                <a:solidFill>
                  <a:srgbClr val="333333"/>
                </a:solidFill>
              </a:rPr>
              <a:t>within the GradSlate User Portal: </a:t>
            </a:r>
            <a:r>
              <a:rPr lang="en-US" u="sng">
                <a:solidFill>
                  <a:schemeClr val="hlink"/>
                </a:solidFill>
                <a:hlinkClick r:id="rId3"/>
              </a:rPr>
              <a:t>connect.grad.uconn.edu/portal/user</a:t>
            </a:r>
            <a:r>
              <a:rPr lang="en-US"/>
              <a:t> </a:t>
            </a:r>
            <a:endParaRPr/>
          </a:p>
          <a:p>
            <a:pPr marL="630000" lvl="1" indent="-306000" algn="l" rtl="0">
              <a:spcBef>
                <a:spcPts val="1100"/>
              </a:spcBef>
              <a:spcAft>
                <a:spcPts val="0"/>
              </a:spcAft>
              <a:buSzPts val="1656"/>
              <a:buChar char="◼"/>
            </a:pPr>
            <a:r>
              <a:rPr lang="en-US">
                <a:solidFill>
                  <a:srgbClr val="3F3F3F"/>
                </a:solidFill>
              </a:rPr>
              <a:t>among the Timely Topics resources</a:t>
            </a:r>
            <a:br>
              <a:rPr lang="en-US"/>
            </a:br>
            <a:r>
              <a:rPr lang="en-US" u="sng">
                <a:solidFill>
                  <a:schemeClr val="hlink"/>
                </a:solidFill>
                <a:hlinkClick r:id="rId4"/>
              </a:rPr>
              <a:t>grad.uconn.edu/timely-topics/</a:t>
            </a:r>
            <a:r>
              <a:rPr lang="en-US"/>
              <a:t> </a:t>
            </a:r>
            <a:endParaRPr/>
          </a:p>
        </p:txBody>
      </p:sp>
      <p:pic>
        <p:nvPicPr>
          <p:cNvPr id="252" name="Google Shape;252;p3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77425" y="5269475"/>
            <a:ext cx="1834625" cy="568575"/>
          </a:xfrm>
          <a:prstGeom prst="rect">
            <a:avLst/>
          </a:prstGeom>
          <a:noFill/>
          <a:ln>
            <a:noFill/>
          </a:ln>
        </p:spPr>
      </p:pic>
      <p:sp>
        <p:nvSpPr>
          <p:cNvPr id="253" name="Google Shape;253;p31">
            <a:extLst>
              <a:ext uri="{C183D7F6-B498-43B3-948B-1728B52AA6E4}">
                <adec:decorative xmlns:adec="http://schemas.microsoft.com/office/drawing/2017/decorative" val="1"/>
              </a:ext>
            </a:extLst>
          </p:cNvPr>
          <p:cNvSpPr txBox="1"/>
          <p:nvPr/>
        </p:nvSpPr>
        <p:spPr>
          <a:xfrm>
            <a:off x="10928025" y="6109900"/>
            <a:ext cx="52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8"/>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Reader Tools</a:t>
            </a:r>
            <a:endParaRPr/>
          </a:p>
        </p:txBody>
      </p:sp>
      <p:sp>
        <p:nvSpPr>
          <p:cNvPr id="484" name="Google Shape;484;p58">
            <a:extLst>
              <a:ext uri="{C183D7F6-B498-43B3-948B-1728B52AA6E4}">
                <adec:decorative xmlns:adec="http://schemas.microsoft.com/office/drawing/2017/decorative" val="1"/>
              </a:ext>
            </a:extLst>
          </p:cNvPr>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485" name="Google Shape;485;p58"/>
          <p:cNvSpPr txBox="1"/>
          <p:nvPr/>
        </p:nvSpPr>
        <p:spPr>
          <a:xfrm>
            <a:off x="10949575" y="6533575"/>
            <a:ext cx="76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SF</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9"/>
          <p:cNvSpPr txBox="1">
            <a:spLocks noGrp="1"/>
          </p:cNvSpPr>
          <p:nvPr>
            <p:ph type="title"/>
          </p:nvPr>
        </p:nvSpPr>
        <p:spPr>
          <a:xfrm>
            <a:off x="581200" y="702153"/>
            <a:ext cx="11029500" cy="655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Reader Tools </a:t>
            </a:r>
            <a:endParaRPr/>
          </a:p>
        </p:txBody>
      </p:sp>
      <p:sp>
        <p:nvSpPr>
          <p:cNvPr id="492" name="Google Shape;492;p59"/>
          <p:cNvSpPr txBox="1">
            <a:spLocks noGrp="1"/>
          </p:cNvSpPr>
          <p:nvPr>
            <p:ph type="body" idx="1"/>
          </p:nvPr>
        </p:nvSpPr>
        <p:spPr>
          <a:xfrm>
            <a:off x="581200" y="1890750"/>
            <a:ext cx="11029500" cy="43503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Once applications are in your queue, you can use tools in the bottom left corner (not available on Cover Page or Test Score tabs).</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r>
              <a:rPr lang="en-US" sz="1800" b="1">
                <a:solidFill>
                  <a:schemeClr val="dk1"/>
                </a:solidFill>
              </a:rPr>
              <a:t>Drag Pages (Scroll through)</a:t>
            </a: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lvl="0" indent="0" algn="l" rtl="0">
              <a:lnSpc>
                <a:spcPct val="115000"/>
              </a:lnSpc>
              <a:spcBef>
                <a:spcPts val="0"/>
              </a:spcBef>
              <a:spcAft>
                <a:spcPts val="0"/>
              </a:spcAft>
              <a:buNone/>
            </a:pPr>
            <a:r>
              <a:rPr lang="en-US" sz="1800" b="1">
                <a:solidFill>
                  <a:schemeClr val="dk1"/>
                </a:solidFill>
              </a:rPr>
              <a:t>Select Text</a:t>
            </a: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493" name="Google Shape;493;p59" descr="Cropped screenshot of the tools that appear when an application is being read/reviewed within your queue. The tool to drag pages is highlighted for emphasis."/>
          <p:cNvPicPr preferRelativeResize="0"/>
          <p:nvPr/>
        </p:nvPicPr>
        <p:blipFill rotWithShape="1">
          <a:blip r:embed="rId3">
            <a:alphaModFix/>
          </a:blip>
          <a:srcRect/>
          <a:stretch/>
        </p:blipFill>
        <p:spPr>
          <a:xfrm>
            <a:off x="2344944" y="3404026"/>
            <a:ext cx="8505825" cy="790575"/>
          </a:xfrm>
          <a:prstGeom prst="rect">
            <a:avLst/>
          </a:prstGeom>
          <a:noFill/>
          <a:ln w="9525" cap="flat" cmpd="sng">
            <a:solidFill>
              <a:srgbClr val="000000"/>
            </a:solidFill>
            <a:prstDash val="solid"/>
            <a:round/>
            <a:headEnd type="none" w="sm" len="sm"/>
            <a:tailEnd type="none" w="sm" len="sm"/>
          </a:ln>
        </p:spPr>
      </p:pic>
      <p:pic>
        <p:nvPicPr>
          <p:cNvPr id="494" name="Google Shape;494;p59" descr="Cropped screenshot of the tools that appear when an application is being read/reviewed within your queue. The tool to select text is highlighted for emphasis."/>
          <p:cNvPicPr preferRelativeResize="0"/>
          <p:nvPr/>
        </p:nvPicPr>
        <p:blipFill rotWithShape="1">
          <a:blip r:embed="rId4">
            <a:alphaModFix/>
          </a:blip>
          <a:srcRect/>
          <a:stretch/>
        </p:blipFill>
        <p:spPr>
          <a:xfrm>
            <a:off x="2344961" y="5441021"/>
            <a:ext cx="8505825" cy="800100"/>
          </a:xfrm>
          <a:prstGeom prst="rect">
            <a:avLst/>
          </a:prstGeom>
          <a:noFill/>
          <a:ln w="9525" cap="flat" cmpd="sng">
            <a:solidFill>
              <a:srgbClr val="000000"/>
            </a:solidFill>
            <a:prstDash val="solid"/>
            <a:round/>
            <a:headEnd type="none" w="sm" len="sm"/>
            <a:tailEnd type="none" w="sm" len="sm"/>
          </a:ln>
        </p:spPr>
      </p:pic>
      <p:sp>
        <p:nvSpPr>
          <p:cNvPr id="495" name="Google Shape;495;p59"/>
          <p:cNvSpPr txBox="1"/>
          <p:nvPr/>
        </p:nvSpPr>
        <p:spPr>
          <a:xfrm>
            <a:off x="11172200" y="6325325"/>
            <a:ext cx="6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SF</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2" name="Title 1">
            <a:extLst>
              <a:ext uri="{FF2B5EF4-FFF2-40B4-BE49-F238E27FC236}">
                <a16:creationId xmlns:a16="http://schemas.microsoft.com/office/drawing/2014/main" id="{C077057F-D991-675D-D8B5-E452028D8429}"/>
              </a:ext>
            </a:extLst>
          </p:cNvPr>
          <p:cNvSpPr>
            <a:spLocks noGrp="1"/>
          </p:cNvSpPr>
          <p:nvPr>
            <p:ph type="title"/>
          </p:nvPr>
        </p:nvSpPr>
        <p:spPr>
          <a:xfrm>
            <a:off x="581192" y="-1188720"/>
            <a:ext cx="11029616" cy="1188720"/>
          </a:xfrm>
        </p:spPr>
        <p:txBody>
          <a:bodyPr spcFirstLastPara="1" wrap="square" lIns="91425" tIns="45700" rIns="91425" bIns="45700" anchor="b" anchorCtr="0">
            <a:noAutofit/>
          </a:bodyPr>
          <a:lstStyle/>
          <a:p>
            <a:r>
              <a:rPr lang="en-US" dirty="0"/>
              <a:t>Reader Tools (cont.)</a:t>
            </a:r>
          </a:p>
        </p:txBody>
      </p:sp>
      <p:sp>
        <p:nvSpPr>
          <p:cNvPr id="501" name="Google Shape;501;p60"/>
          <p:cNvSpPr txBox="1">
            <a:spLocks noGrp="1"/>
          </p:cNvSpPr>
          <p:nvPr>
            <p:ph type="body" idx="1"/>
          </p:nvPr>
        </p:nvSpPr>
        <p:spPr>
          <a:xfrm>
            <a:off x="581200" y="835105"/>
            <a:ext cx="11029500" cy="5140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1" dirty="0">
                <a:solidFill>
                  <a:schemeClr val="dk1"/>
                </a:solidFill>
              </a:rPr>
              <a:t>Highlight. </a:t>
            </a:r>
            <a:r>
              <a:rPr lang="en-US" sz="1800" dirty="0">
                <a:solidFill>
                  <a:schemeClr val="dk1"/>
                </a:solidFill>
              </a:rPr>
              <a:t>Use to highlight important information in application.</a:t>
            </a:r>
            <a:endParaRPr sz="1800" dirty="0">
              <a:solidFill>
                <a:schemeClr val="dk1"/>
              </a:solidFill>
            </a:endParaRPr>
          </a:p>
          <a:p>
            <a:pPr marL="0" lvl="0" indent="0" algn="l" rtl="0">
              <a:lnSpc>
                <a:spcPct val="115000"/>
              </a:lnSpc>
              <a:spcBef>
                <a:spcPts val="0"/>
              </a:spcBef>
              <a:spcAft>
                <a:spcPts val="0"/>
              </a:spcAft>
              <a:buNone/>
            </a:pPr>
            <a:endParaRPr sz="1800" b="1" dirty="0">
              <a:solidFill>
                <a:schemeClr val="dk1"/>
              </a:solidFill>
            </a:endParaRPr>
          </a:p>
          <a:p>
            <a:pPr marL="0" lvl="0" indent="0" algn="l" rtl="0">
              <a:lnSpc>
                <a:spcPct val="115000"/>
              </a:lnSpc>
              <a:spcBef>
                <a:spcPts val="0"/>
              </a:spcBef>
              <a:spcAft>
                <a:spcPts val="0"/>
              </a:spcAft>
              <a:buNone/>
            </a:pPr>
            <a:endParaRPr sz="1800" b="1" dirty="0">
              <a:solidFill>
                <a:schemeClr val="dk1"/>
              </a:solidFill>
            </a:endParaRPr>
          </a:p>
          <a:p>
            <a:pPr marL="0" lvl="0" indent="0" algn="l" rtl="0">
              <a:lnSpc>
                <a:spcPct val="115000"/>
              </a:lnSpc>
              <a:spcBef>
                <a:spcPts val="0"/>
              </a:spcBef>
              <a:spcAft>
                <a:spcPts val="0"/>
              </a:spcAft>
              <a:buNone/>
            </a:pPr>
            <a:endParaRPr sz="1800" b="1" dirty="0">
              <a:solidFill>
                <a:schemeClr val="dk1"/>
              </a:solidFill>
            </a:endParaRPr>
          </a:p>
          <a:p>
            <a:pPr marL="0" lvl="0" indent="0" algn="l" rtl="0">
              <a:lnSpc>
                <a:spcPct val="115000"/>
              </a:lnSpc>
              <a:spcBef>
                <a:spcPts val="0"/>
              </a:spcBef>
              <a:spcAft>
                <a:spcPts val="0"/>
              </a:spcAft>
              <a:buNone/>
            </a:pPr>
            <a:endParaRPr sz="1800" b="1" dirty="0">
              <a:solidFill>
                <a:schemeClr val="dk1"/>
              </a:solidFill>
            </a:endParaRPr>
          </a:p>
          <a:p>
            <a:pPr marL="0" lvl="0" indent="0" algn="l" rtl="0">
              <a:lnSpc>
                <a:spcPct val="115000"/>
              </a:lnSpc>
              <a:spcBef>
                <a:spcPts val="0"/>
              </a:spcBef>
              <a:spcAft>
                <a:spcPts val="0"/>
              </a:spcAft>
              <a:buNone/>
            </a:pPr>
            <a:endParaRPr sz="1800" b="1" dirty="0">
              <a:solidFill>
                <a:schemeClr val="dk1"/>
              </a:solidFill>
            </a:endParaRPr>
          </a:p>
          <a:p>
            <a:pPr marL="0" lvl="0" indent="0" algn="l" rtl="0">
              <a:lnSpc>
                <a:spcPct val="115000"/>
              </a:lnSpc>
              <a:spcBef>
                <a:spcPts val="0"/>
              </a:spcBef>
              <a:spcAft>
                <a:spcPts val="0"/>
              </a:spcAft>
              <a:buNone/>
            </a:pPr>
            <a:r>
              <a:rPr lang="en-US" sz="1800" b="1" dirty="0">
                <a:solidFill>
                  <a:schemeClr val="dk1"/>
                </a:solidFill>
              </a:rPr>
              <a:t>Remove Highlight.</a:t>
            </a:r>
            <a:r>
              <a:rPr lang="en-US" sz="1800" dirty="0">
                <a:solidFill>
                  <a:schemeClr val="dk1"/>
                </a:solidFill>
              </a:rPr>
              <a:t> Only usable if you made the highlights. </a:t>
            </a:r>
            <a:r>
              <a:rPr lang="en-US" sz="1800" b="1" dirty="0">
                <a:solidFill>
                  <a:schemeClr val="dk1"/>
                </a:solidFill>
              </a:rPr>
              <a:t>*Highlights will not export into a PDF.*</a:t>
            </a:r>
            <a:endParaRPr sz="1800" dirty="0">
              <a:solidFill>
                <a:schemeClr val="dk1"/>
              </a:solidFill>
            </a:endParaRPr>
          </a:p>
          <a:p>
            <a:pPr marL="0" lvl="0" indent="0" algn="l" rtl="0">
              <a:lnSpc>
                <a:spcPct val="115000"/>
              </a:lnSpc>
              <a:spcBef>
                <a:spcPts val="0"/>
              </a:spcBef>
              <a:spcAft>
                <a:spcPts val="0"/>
              </a:spcAft>
              <a:buNone/>
            </a:pPr>
            <a:endParaRPr sz="1800" dirty="0">
              <a:solidFill>
                <a:schemeClr val="dk1"/>
              </a:solidFill>
            </a:endParaRPr>
          </a:p>
          <a:p>
            <a:pPr marL="0" lvl="0" indent="0" algn="l" rtl="0">
              <a:lnSpc>
                <a:spcPct val="115000"/>
              </a:lnSpc>
              <a:spcBef>
                <a:spcPts val="0"/>
              </a:spcBef>
              <a:spcAft>
                <a:spcPts val="0"/>
              </a:spcAft>
              <a:buNone/>
            </a:pPr>
            <a:endParaRPr sz="18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b="1" dirty="0">
                <a:solidFill>
                  <a:schemeClr val="dk1"/>
                </a:solidFill>
              </a:rPr>
              <a:t>Note. </a:t>
            </a:r>
            <a:r>
              <a:rPr lang="en-US" sz="1800" dirty="0">
                <a:solidFill>
                  <a:schemeClr val="dk1"/>
                </a:solidFill>
              </a:rPr>
              <a:t>Digital “Post-It”. Can delete only if you made the notes.</a:t>
            </a:r>
            <a:r>
              <a:rPr lang="en-US" sz="1800" b="1" dirty="0">
                <a:solidFill>
                  <a:schemeClr val="dk1"/>
                </a:solidFill>
              </a:rPr>
              <a:t>*Notes will not export into a PDF.*</a:t>
            </a:r>
            <a:endParaRPr sz="18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p:txBody>
      </p:sp>
      <p:pic>
        <p:nvPicPr>
          <p:cNvPr id="502" name="Google Shape;502;p60" descr="Cropped screenshot of the tools that appear when an application is being read/reviewed within your queue. The tool to highlight text is highlighted for emphasis."/>
          <p:cNvPicPr preferRelativeResize="0"/>
          <p:nvPr/>
        </p:nvPicPr>
        <p:blipFill rotWithShape="1">
          <a:blip r:embed="rId3">
            <a:alphaModFix/>
          </a:blip>
          <a:srcRect/>
          <a:stretch/>
        </p:blipFill>
        <p:spPr>
          <a:xfrm>
            <a:off x="2228815" y="1493786"/>
            <a:ext cx="8505825" cy="790575"/>
          </a:xfrm>
          <a:prstGeom prst="rect">
            <a:avLst/>
          </a:prstGeom>
          <a:noFill/>
          <a:ln w="9525" cap="flat" cmpd="sng">
            <a:solidFill>
              <a:srgbClr val="000000"/>
            </a:solidFill>
            <a:prstDash val="solid"/>
            <a:round/>
            <a:headEnd type="none" w="sm" len="sm"/>
            <a:tailEnd type="none" w="sm" len="sm"/>
          </a:ln>
        </p:spPr>
      </p:pic>
      <p:pic>
        <p:nvPicPr>
          <p:cNvPr id="503" name="Google Shape;503;p60" descr="Cropped screenshot of the tools that appear when an application is being read/reviewed within your queue. The tool to remove your own highlighting already made within an application is highlighted for emphasis."/>
          <p:cNvPicPr preferRelativeResize="0"/>
          <p:nvPr/>
        </p:nvPicPr>
        <p:blipFill rotWithShape="1">
          <a:blip r:embed="rId4">
            <a:alphaModFix/>
          </a:blip>
          <a:srcRect/>
          <a:stretch/>
        </p:blipFill>
        <p:spPr>
          <a:xfrm>
            <a:off x="2228815" y="3568748"/>
            <a:ext cx="8505825" cy="819150"/>
          </a:xfrm>
          <a:prstGeom prst="rect">
            <a:avLst/>
          </a:prstGeom>
          <a:noFill/>
          <a:ln w="9525" cap="flat" cmpd="sng">
            <a:solidFill>
              <a:srgbClr val="000000"/>
            </a:solidFill>
            <a:prstDash val="solid"/>
            <a:round/>
            <a:headEnd type="none" w="sm" len="sm"/>
            <a:tailEnd type="none" w="sm" len="sm"/>
          </a:ln>
        </p:spPr>
      </p:pic>
      <p:pic>
        <p:nvPicPr>
          <p:cNvPr id="504" name="Google Shape;504;p60" descr="Cropped screenshot of the tools that appear when an application is being read/reviewed within your queue. The tool to create a digital post-it note is highlighted for emphasis."/>
          <p:cNvPicPr preferRelativeResize="0"/>
          <p:nvPr/>
        </p:nvPicPr>
        <p:blipFill rotWithShape="1">
          <a:blip r:embed="rId5">
            <a:alphaModFix/>
          </a:blip>
          <a:srcRect/>
          <a:stretch/>
        </p:blipFill>
        <p:spPr>
          <a:xfrm>
            <a:off x="2228815" y="5475431"/>
            <a:ext cx="8505825" cy="790575"/>
          </a:xfrm>
          <a:prstGeom prst="rect">
            <a:avLst/>
          </a:prstGeom>
          <a:noFill/>
          <a:ln w="9525" cap="flat" cmpd="sng">
            <a:solidFill>
              <a:srgbClr val="000000"/>
            </a:solidFill>
            <a:prstDash val="solid"/>
            <a:round/>
            <a:headEnd type="none" w="sm" len="sm"/>
            <a:tailEnd type="none" w="sm" len="sm"/>
          </a:ln>
        </p:spPr>
      </p:pic>
      <p:sp>
        <p:nvSpPr>
          <p:cNvPr id="505" name="Google Shape;505;p60">
            <a:extLst>
              <a:ext uri="{C183D7F6-B498-43B3-948B-1728B52AA6E4}">
                <adec:decorative xmlns:adec="http://schemas.microsoft.com/office/drawing/2017/decorative" val="1"/>
              </a:ext>
            </a:extLst>
          </p:cNvPr>
          <p:cNvSpPr txBox="1"/>
          <p:nvPr/>
        </p:nvSpPr>
        <p:spPr>
          <a:xfrm>
            <a:off x="11294275" y="6361250"/>
            <a:ext cx="66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SF</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2" name="Title 1">
            <a:extLst>
              <a:ext uri="{FF2B5EF4-FFF2-40B4-BE49-F238E27FC236}">
                <a16:creationId xmlns:a16="http://schemas.microsoft.com/office/drawing/2014/main" id="{0B2D1D13-2523-96D8-BF6E-9F8E7A6D33BA}"/>
              </a:ext>
            </a:extLst>
          </p:cNvPr>
          <p:cNvSpPr>
            <a:spLocks noGrp="1"/>
          </p:cNvSpPr>
          <p:nvPr>
            <p:ph type="title"/>
          </p:nvPr>
        </p:nvSpPr>
        <p:spPr>
          <a:xfrm>
            <a:off x="581192" y="-1188720"/>
            <a:ext cx="11029616" cy="1188720"/>
          </a:xfrm>
        </p:spPr>
        <p:txBody>
          <a:bodyPr spcFirstLastPara="1" wrap="square" lIns="91425" tIns="45700" rIns="91425" bIns="45700" anchor="b" anchorCtr="0">
            <a:noAutofit/>
          </a:bodyPr>
          <a:lstStyle/>
          <a:p>
            <a:r>
              <a:rPr lang="en-US" dirty="0"/>
              <a:t>Reader Tools  (cont.)</a:t>
            </a:r>
          </a:p>
        </p:txBody>
      </p:sp>
      <p:sp>
        <p:nvSpPr>
          <p:cNvPr id="511" name="Google Shape;511;p61"/>
          <p:cNvSpPr txBox="1">
            <a:spLocks noGrp="1"/>
          </p:cNvSpPr>
          <p:nvPr>
            <p:ph type="body" idx="1"/>
          </p:nvPr>
        </p:nvSpPr>
        <p:spPr>
          <a:xfrm>
            <a:off x="581200" y="835105"/>
            <a:ext cx="11029500" cy="5140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1">
                <a:solidFill>
                  <a:schemeClr val="dk1"/>
                </a:solidFill>
              </a:rPr>
              <a:t>Annotations. </a:t>
            </a:r>
            <a:r>
              <a:rPr lang="en-US" sz="1800">
                <a:solidFill>
                  <a:schemeClr val="dk1"/>
                </a:solidFill>
              </a:rPr>
              <a:t>Will consolidate comments, and highlights made on application, shows who made comments/highlights and in what section of the application with page #. </a:t>
            </a:r>
            <a:r>
              <a:rPr lang="en-US" sz="1800" b="1">
                <a:solidFill>
                  <a:schemeClr val="dk1"/>
                </a:solidFill>
              </a:rPr>
              <a:t>*Notes and Annotations will not export into a PDF.*</a:t>
            </a:r>
            <a:endParaRPr sz="1800" b="1">
              <a:solidFill>
                <a:schemeClr val="dk1"/>
              </a:solidFill>
            </a:endParaRPr>
          </a:p>
        </p:txBody>
      </p:sp>
      <p:pic>
        <p:nvPicPr>
          <p:cNvPr id="512" name="Google Shape;512;p61" descr="Cropped screenshot of the tools that appear when an application is being read/reviewed within your queue. The tool to show annotations made is highlighted for emphasis."/>
          <p:cNvPicPr preferRelativeResize="0"/>
          <p:nvPr/>
        </p:nvPicPr>
        <p:blipFill rotWithShape="1">
          <a:blip r:embed="rId3">
            <a:alphaModFix/>
          </a:blip>
          <a:srcRect/>
          <a:stretch/>
        </p:blipFill>
        <p:spPr>
          <a:xfrm>
            <a:off x="2165606" y="1859611"/>
            <a:ext cx="8074015" cy="768523"/>
          </a:xfrm>
          <a:prstGeom prst="rect">
            <a:avLst/>
          </a:prstGeom>
          <a:noFill/>
          <a:ln w="9525" cap="flat" cmpd="sng">
            <a:solidFill>
              <a:srgbClr val="000000"/>
            </a:solidFill>
            <a:prstDash val="solid"/>
            <a:round/>
            <a:headEnd type="none" w="sm" len="sm"/>
            <a:tailEnd type="none" w="sm" len="sm"/>
          </a:ln>
        </p:spPr>
      </p:pic>
      <p:pic>
        <p:nvPicPr>
          <p:cNvPr id="513" name="Google Shape;513;p61" descr="Cropped screenshot showing sample annotations made on an application after selecting the Annotations button."/>
          <p:cNvPicPr preferRelativeResize="0"/>
          <p:nvPr/>
        </p:nvPicPr>
        <p:blipFill rotWithShape="1">
          <a:blip r:embed="rId4">
            <a:alphaModFix/>
          </a:blip>
          <a:srcRect/>
          <a:stretch/>
        </p:blipFill>
        <p:spPr>
          <a:xfrm>
            <a:off x="4031406" y="3115499"/>
            <a:ext cx="4129086" cy="3390304"/>
          </a:xfrm>
          <a:prstGeom prst="rect">
            <a:avLst/>
          </a:prstGeom>
          <a:noFill/>
          <a:ln w="9525" cap="flat" cmpd="sng">
            <a:solidFill>
              <a:srgbClr val="000000"/>
            </a:solidFill>
            <a:prstDash val="solid"/>
            <a:round/>
            <a:headEnd type="none" w="sm" len="sm"/>
            <a:tailEnd type="none" w="sm" len="sm"/>
          </a:ln>
        </p:spPr>
      </p:pic>
      <p:sp>
        <p:nvSpPr>
          <p:cNvPr id="514" name="Google Shape;514;p61">
            <a:extLst>
              <a:ext uri="{C183D7F6-B498-43B3-948B-1728B52AA6E4}">
                <adec:decorative xmlns:adec="http://schemas.microsoft.com/office/drawing/2017/decorative" val="1"/>
              </a:ext>
            </a:extLst>
          </p:cNvPr>
          <p:cNvSpPr txBox="1"/>
          <p:nvPr/>
        </p:nvSpPr>
        <p:spPr>
          <a:xfrm>
            <a:off x="10533075" y="6109900"/>
            <a:ext cx="74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SF</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2"/>
          <p:cNvSpPr txBox="1">
            <a:spLocks noGrp="1"/>
          </p:cNvSpPr>
          <p:nvPr>
            <p:ph type="title"/>
          </p:nvPr>
        </p:nvSpPr>
        <p:spPr>
          <a:xfrm>
            <a:off x="581193" y="729658"/>
            <a:ext cx="11029500" cy="98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Highlights and Notes</a:t>
            </a:r>
            <a:endParaRPr/>
          </a:p>
        </p:txBody>
      </p:sp>
      <p:sp>
        <p:nvSpPr>
          <p:cNvPr id="521" name="Google Shape;521;p62"/>
          <p:cNvSpPr txBox="1">
            <a:spLocks noGrp="1"/>
          </p:cNvSpPr>
          <p:nvPr>
            <p:ph type="body" idx="1"/>
          </p:nvPr>
        </p:nvSpPr>
        <p:spPr>
          <a:xfrm>
            <a:off x="581193" y="2228003"/>
            <a:ext cx="5194800" cy="36330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Highlights and notes will be in yellow if you have entered them yourself.</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Highlights and notes can be made anywhere in the application.</a:t>
            </a:r>
            <a:endParaRPr sz="1800">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lvl="0" indent="0" algn="l" rtl="0">
              <a:lnSpc>
                <a:spcPct val="115000"/>
              </a:lnSpc>
              <a:spcBef>
                <a:spcPts val="0"/>
              </a:spcBef>
              <a:spcAft>
                <a:spcPts val="0"/>
              </a:spcAft>
              <a:buNone/>
            </a:pPr>
            <a:r>
              <a:rPr lang="en-US" sz="1800" b="1">
                <a:solidFill>
                  <a:schemeClr val="dk1"/>
                </a:solidFill>
              </a:rPr>
              <a:t>*Highlights and Notes will not export into a PDF.*</a:t>
            </a:r>
            <a:endParaRPr sz="1800">
              <a:solidFill>
                <a:schemeClr val="dk1"/>
              </a:solidFill>
            </a:endParaRPr>
          </a:p>
          <a:p>
            <a:pPr marL="91440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522" name="Google Shape;522;p62" descr="A cropped screenshot of a sample application showing highlighted text and a post-it note made within an application. Because the user created the highlighting and the post-it, they appear within the Reader in yellow."/>
          <p:cNvPicPr preferRelativeResize="0"/>
          <p:nvPr/>
        </p:nvPicPr>
        <p:blipFill rotWithShape="1">
          <a:blip r:embed="rId3">
            <a:alphaModFix/>
          </a:blip>
          <a:srcRect/>
          <a:stretch/>
        </p:blipFill>
        <p:spPr>
          <a:xfrm>
            <a:off x="6330373" y="2228006"/>
            <a:ext cx="5033371" cy="3957637"/>
          </a:xfrm>
          <a:prstGeom prst="rect">
            <a:avLst/>
          </a:prstGeom>
          <a:noFill/>
          <a:ln w="9525" cap="flat" cmpd="sng">
            <a:solidFill>
              <a:srgbClr val="000000"/>
            </a:solidFill>
            <a:prstDash val="solid"/>
            <a:round/>
            <a:headEnd type="none" w="sm" len="sm"/>
            <a:tailEnd type="none" w="sm" len="sm"/>
          </a:ln>
        </p:spPr>
      </p:pic>
      <p:sp>
        <p:nvSpPr>
          <p:cNvPr id="523" name="Google Shape;523;p62"/>
          <p:cNvSpPr txBox="1"/>
          <p:nvPr/>
        </p:nvSpPr>
        <p:spPr>
          <a:xfrm>
            <a:off x="11416350" y="6397150"/>
            <a:ext cx="51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SF</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3"/>
          <p:cNvSpPr txBox="1">
            <a:spLocks noGrp="1"/>
          </p:cNvSpPr>
          <p:nvPr>
            <p:ph type="title"/>
          </p:nvPr>
        </p:nvSpPr>
        <p:spPr>
          <a:xfrm>
            <a:off x="581193" y="729658"/>
            <a:ext cx="11029500" cy="98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Highlights and Notes (continued)</a:t>
            </a:r>
            <a:endParaRPr/>
          </a:p>
        </p:txBody>
      </p:sp>
      <p:sp>
        <p:nvSpPr>
          <p:cNvPr id="530" name="Google Shape;530;p63"/>
          <p:cNvSpPr txBox="1">
            <a:spLocks noGrp="1"/>
          </p:cNvSpPr>
          <p:nvPr>
            <p:ph type="body" idx="1"/>
          </p:nvPr>
        </p:nvSpPr>
        <p:spPr>
          <a:xfrm>
            <a:off x="581193" y="2228003"/>
            <a:ext cx="5194800" cy="3633000"/>
          </a:xfrm>
          <a:prstGeom prst="rect">
            <a:avLst/>
          </a:prstGeom>
        </p:spPr>
        <p:txBody>
          <a:bodyPr spcFirstLastPara="1" wrap="square" lIns="91425" tIns="45700" rIns="91425" bIns="45700" anchor="t" anchorCtr="0">
            <a:noAutofit/>
          </a:bodyPr>
          <a:lstStyle/>
          <a:p>
            <a:pPr indent="-342900">
              <a:lnSpc>
                <a:spcPct val="115000"/>
              </a:lnSpc>
              <a:spcBef>
                <a:spcPts val="0"/>
              </a:spcBef>
              <a:buClr>
                <a:schemeClr val="dk1"/>
              </a:buClr>
              <a:buSzPts val="1800"/>
            </a:pPr>
            <a:r>
              <a:rPr lang="en-US" sz="1800">
                <a:solidFill>
                  <a:schemeClr val="dk1"/>
                </a:solidFill>
              </a:rPr>
              <a:t>Highlights and notes will be in red to anyone who did not enter them.</a:t>
            </a:r>
          </a:p>
          <a:p>
            <a:pPr marL="45720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r>
              <a:rPr lang="en-US" sz="1800" b="1">
                <a:solidFill>
                  <a:schemeClr val="dk1"/>
                </a:solidFill>
              </a:rPr>
              <a:t>*Highlights and Notes will not export into a PDF.*</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531" name="Google Shape;531;p63" descr="Cropped screenshot of a sample application showing that the highlight text and post-it note appears in a pinkish red to others."/>
          <p:cNvPicPr preferRelativeResize="0"/>
          <p:nvPr/>
        </p:nvPicPr>
        <p:blipFill rotWithShape="1">
          <a:blip r:embed="rId3">
            <a:alphaModFix/>
          </a:blip>
          <a:srcRect/>
          <a:stretch/>
        </p:blipFill>
        <p:spPr>
          <a:xfrm>
            <a:off x="6660885" y="2084965"/>
            <a:ext cx="4949813" cy="4088605"/>
          </a:xfrm>
          <a:prstGeom prst="rect">
            <a:avLst/>
          </a:prstGeom>
          <a:noFill/>
          <a:ln w="9525" cap="flat" cmpd="sng">
            <a:solidFill>
              <a:srgbClr val="000000"/>
            </a:solidFill>
            <a:prstDash val="solid"/>
            <a:round/>
            <a:headEnd type="none" w="sm" len="sm"/>
            <a:tailEnd type="none" w="sm" len="sm"/>
          </a:ln>
        </p:spPr>
      </p:pic>
      <p:sp>
        <p:nvSpPr>
          <p:cNvPr id="532" name="Google Shape;532;p63"/>
          <p:cNvSpPr txBox="1"/>
          <p:nvPr/>
        </p:nvSpPr>
        <p:spPr>
          <a:xfrm>
            <a:off x="11236825" y="6468950"/>
            <a:ext cx="73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SF</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4"/>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Reader Review Forms &amp; Tabs</a:t>
            </a:r>
            <a:endParaRPr/>
          </a:p>
        </p:txBody>
      </p:sp>
      <p:sp>
        <p:nvSpPr>
          <p:cNvPr id="538" name="Google Shape;538;p64">
            <a:extLst>
              <a:ext uri="{C183D7F6-B498-43B3-948B-1728B52AA6E4}">
                <adec:decorative xmlns:adec="http://schemas.microsoft.com/office/drawing/2017/decorative" val="1"/>
              </a:ext>
            </a:extLst>
          </p:cNvPr>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539" name="Google Shape;539;p64"/>
          <p:cNvSpPr txBox="1"/>
          <p:nvPr/>
        </p:nvSpPr>
        <p:spPr>
          <a:xfrm>
            <a:off x="10935200" y="6555125"/>
            <a:ext cx="81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SF</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5"/>
          <p:cNvSpPr txBox="1">
            <a:spLocks noGrp="1"/>
          </p:cNvSpPr>
          <p:nvPr>
            <p:ph type="title"/>
          </p:nvPr>
        </p:nvSpPr>
        <p:spPr>
          <a:xfrm>
            <a:off x="581193" y="729658"/>
            <a:ext cx="11029500" cy="98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Reader Review Forms</a:t>
            </a:r>
            <a:endParaRPr dirty="0"/>
          </a:p>
        </p:txBody>
      </p:sp>
      <p:sp>
        <p:nvSpPr>
          <p:cNvPr id="547" name="Google Shape;547;p65"/>
          <p:cNvSpPr txBox="1">
            <a:spLocks noGrp="1"/>
          </p:cNvSpPr>
          <p:nvPr>
            <p:ph type="body" idx="1"/>
          </p:nvPr>
        </p:nvSpPr>
        <p:spPr>
          <a:xfrm>
            <a:off x="379838" y="1801069"/>
            <a:ext cx="5324400" cy="44868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Every Bin has a Reader Review Form associated with it. </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highlight>
                  <a:schemeClr val="lt1"/>
                </a:highlight>
              </a:rPr>
              <a:t>To open Reader Review Form, remember “Bermuda Triangle” Step #3, after application is in your queue.</a:t>
            </a:r>
            <a:endParaRPr sz="1800">
              <a:solidFill>
                <a:schemeClr val="dk1"/>
              </a:solidFill>
              <a:highlight>
                <a:schemeClr val="lt1"/>
              </a:highlight>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In order to take any action on an application or to move an application forward to a new bin, a user must fill out a reader review form.</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Applications will not move forward to next bin assignment unless all required fields have been entered.</a:t>
            </a:r>
            <a:endParaRPr sz="1800" i="1">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i="1">
                <a:solidFill>
                  <a:schemeClr val="dk1"/>
                </a:solidFill>
              </a:rPr>
              <a:t>*Please be objective in reviews.*</a:t>
            </a:r>
            <a:endParaRPr sz="1800">
              <a:solidFill>
                <a:schemeClr val="dk1"/>
              </a:solidFill>
            </a:endParaRPr>
          </a:p>
        </p:txBody>
      </p:sp>
      <p:pic>
        <p:nvPicPr>
          <p:cNvPr id="548" name="Google Shape;548;p65" descr="A sample Reader Review Form."/>
          <p:cNvPicPr preferRelativeResize="0"/>
          <p:nvPr/>
        </p:nvPicPr>
        <p:blipFill rotWithShape="1">
          <a:blip r:embed="rId3">
            <a:alphaModFix/>
          </a:blip>
          <a:srcRect/>
          <a:stretch/>
        </p:blipFill>
        <p:spPr>
          <a:xfrm>
            <a:off x="6009352" y="1289346"/>
            <a:ext cx="2873500" cy="5088092"/>
          </a:xfrm>
          <a:prstGeom prst="rect">
            <a:avLst/>
          </a:prstGeom>
          <a:noFill/>
          <a:ln w="9525" cap="flat" cmpd="sng">
            <a:solidFill>
              <a:srgbClr val="000000"/>
            </a:solidFill>
            <a:prstDash val="solid"/>
            <a:round/>
            <a:headEnd type="none" w="sm" len="sm"/>
            <a:tailEnd type="none" w="sm" len="sm"/>
          </a:ln>
        </p:spPr>
      </p:pic>
      <p:pic>
        <p:nvPicPr>
          <p:cNvPr id="549" name="Google Shape;549;p65" descr="A sample Reader Review Form, showing that there are required fields to be filled in before the form could be submitted. &quot;Not ready to move to next bin&quot; highlighted for emphasis within the screenshot."/>
          <p:cNvPicPr preferRelativeResize="0"/>
          <p:nvPr/>
        </p:nvPicPr>
        <p:blipFill rotWithShape="1">
          <a:blip r:embed="rId4">
            <a:alphaModFix/>
          </a:blip>
          <a:srcRect/>
          <a:stretch/>
        </p:blipFill>
        <p:spPr>
          <a:xfrm>
            <a:off x="9116194" y="1439440"/>
            <a:ext cx="2764889" cy="4787874"/>
          </a:xfrm>
          <a:prstGeom prst="rect">
            <a:avLst/>
          </a:prstGeom>
          <a:noFill/>
          <a:ln w="9525" cap="flat" cmpd="sng">
            <a:solidFill>
              <a:srgbClr val="000000"/>
            </a:solidFill>
            <a:prstDash val="solid"/>
            <a:round/>
            <a:headEnd type="none" w="sm" len="sm"/>
            <a:tailEnd type="none" w="sm" len="sm"/>
          </a:ln>
        </p:spPr>
      </p:pic>
      <p:sp>
        <p:nvSpPr>
          <p:cNvPr id="550" name="Google Shape;550;p65">
            <a:extLst>
              <a:ext uri="{C183D7F6-B498-43B3-948B-1728B52AA6E4}">
                <adec:decorative xmlns:adec="http://schemas.microsoft.com/office/drawing/2017/decorative" val="1"/>
              </a:ext>
            </a:extLst>
          </p:cNvPr>
          <p:cNvSpPr txBox="1"/>
          <p:nvPr/>
        </p:nvSpPr>
        <p:spPr>
          <a:xfrm>
            <a:off x="10389450" y="6411500"/>
            <a:ext cx="100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SF</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6"/>
          <p:cNvSpPr txBox="1">
            <a:spLocks noGrp="1"/>
          </p:cNvSpPr>
          <p:nvPr>
            <p:ph type="title"/>
          </p:nvPr>
        </p:nvSpPr>
        <p:spPr>
          <a:xfrm>
            <a:off x="581200" y="702153"/>
            <a:ext cx="11029500" cy="558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Sending to Another Reviewer</a:t>
            </a:r>
            <a:endParaRPr/>
          </a:p>
        </p:txBody>
      </p:sp>
      <p:sp>
        <p:nvSpPr>
          <p:cNvPr id="557" name="Google Shape;557;p66"/>
          <p:cNvSpPr txBox="1">
            <a:spLocks noGrp="1"/>
          </p:cNvSpPr>
          <p:nvPr>
            <p:ph type="body" idx="1"/>
          </p:nvPr>
        </p:nvSpPr>
        <p:spPr>
          <a:xfrm>
            <a:off x="581200" y="1261053"/>
            <a:ext cx="11029500" cy="4714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When queuing an application to another reviewer, users can send notes with the application that will show in </a:t>
            </a:r>
            <a:r>
              <a:rPr lang="en-US" sz="1800" dirty="0">
                <a:solidFill>
                  <a:srgbClr val="FF9900"/>
                </a:solidFill>
              </a:rPr>
              <a:t>orange</a:t>
            </a:r>
            <a:r>
              <a:rPr lang="en-US" sz="1800" dirty="0">
                <a:solidFill>
                  <a:schemeClr val="dk1"/>
                </a:solidFill>
              </a:rPr>
              <a:t> to the next reviewer that it is queued to. </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Because these notes are intended for the next queued reader, they will disappear after the application has been moved forward to the following bin or reader. (Useful for quick comments/questions; won’t be part of record.)</a:t>
            </a:r>
            <a:endParaRPr sz="1800" dirty="0">
              <a:solidFill>
                <a:schemeClr val="dk1"/>
              </a:solidFill>
            </a:endParaRPr>
          </a:p>
        </p:txBody>
      </p:sp>
      <p:pic>
        <p:nvPicPr>
          <p:cNvPr id="558" name="Google Shape;558;p66" descr="Sample Reader Review form, with Next Bin and Next Reader already selected, which allows a third field, Next Reader Notes, to be filled in as an optional field."/>
          <p:cNvPicPr preferRelativeResize="0"/>
          <p:nvPr/>
        </p:nvPicPr>
        <p:blipFill rotWithShape="1">
          <a:blip r:embed="rId3">
            <a:alphaModFix/>
          </a:blip>
          <a:srcRect/>
          <a:stretch/>
        </p:blipFill>
        <p:spPr>
          <a:xfrm>
            <a:off x="688209" y="2928550"/>
            <a:ext cx="2455847" cy="3639919"/>
          </a:xfrm>
          <a:prstGeom prst="rect">
            <a:avLst/>
          </a:prstGeom>
          <a:noFill/>
          <a:ln w="9525" cap="flat" cmpd="sng">
            <a:solidFill>
              <a:srgbClr val="000000"/>
            </a:solidFill>
            <a:prstDash val="solid"/>
            <a:round/>
            <a:headEnd type="none" w="sm" len="sm"/>
            <a:tailEnd type="none" w="sm" len="sm"/>
          </a:ln>
        </p:spPr>
      </p:pic>
      <p:pic>
        <p:nvPicPr>
          <p:cNvPr id="559" name="Google Shape;559;p66" descr="Any Next Reader Notes will appear to the next reader in orange text under the application name. "/>
          <p:cNvPicPr preferRelativeResize="0"/>
          <p:nvPr/>
        </p:nvPicPr>
        <p:blipFill rotWithShape="1">
          <a:blip r:embed="rId4">
            <a:alphaModFix/>
          </a:blip>
          <a:srcRect/>
          <a:stretch/>
        </p:blipFill>
        <p:spPr>
          <a:xfrm>
            <a:off x="3361175" y="2792475"/>
            <a:ext cx="8602023" cy="3017625"/>
          </a:xfrm>
          <a:prstGeom prst="rect">
            <a:avLst/>
          </a:prstGeom>
          <a:noFill/>
          <a:ln w="9525" cap="flat" cmpd="sng">
            <a:solidFill>
              <a:srgbClr val="000000"/>
            </a:solidFill>
            <a:prstDash val="solid"/>
            <a:round/>
            <a:headEnd type="none" w="sm" len="sm"/>
            <a:tailEnd type="none" w="sm" len="sm"/>
          </a:ln>
        </p:spPr>
      </p:pic>
      <p:sp>
        <p:nvSpPr>
          <p:cNvPr id="560" name="Google Shape;560;p66"/>
          <p:cNvSpPr txBox="1"/>
          <p:nvPr/>
        </p:nvSpPr>
        <p:spPr>
          <a:xfrm>
            <a:off x="10324825" y="6210425"/>
            <a:ext cx="95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7"/>
          <p:cNvSpPr txBox="1">
            <a:spLocks noGrp="1"/>
          </p:cNvSpPr>
          <p:nvPr>
            <p:ph type="title"/>
          </p:nvPr>
        </p:nvSpPr>
        <p:spPr>
          <a:xfrm>
            <a:off x="581193" y="729658"/>
            <a:ext cx="11029500" cy="98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Reader Tabs</a:t>
            </a:r>
            <a:endParaRPr/>
          </a:p>
        </p:txBody>
      </p:sp>
      <p:sp>
        <p:nvSpPr>
          <p:cNvPr id="567" name="Google Shape;567;p67"/>
          <p:cNvSpPr txBox="1">
            <a:spLocks noGrp="1"/>
          </p:cNvSpPr>
          <p:nvPr>
            <p:ph type="body" idx="1"/>
          </p:nvPr>
        </p:nvSpPr>
        <p:spPr>
          <a:xfrm>
            <a:off x="581200" y="1981975"/>
            <a:ext cx="5404500" cy="46617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Tabs are on the left-hand side of the reader, when you open an application.</a:t>
            </a:r>
            <a:endParaRPr sz="1800" dirty="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Tabs organize application materials by category.</a:t>
            </a:r>
            <a:endParaRPr sz="1800" dirty="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Forms are added to the “Reader Review Tab” on the left-hand side of the reader, for any forms that have previously been filled out by the program in any bin. </a:t>
            </a:r>
            <a:endParaRPr sz="1800" dirty="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Any new Reader Review Form entries will cause the tab to highlight in green.</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568" name="Google Shape;568;p67" descr="A cropped screenshot of the Reader, showing the list of tabs that display the categories of application materials vertically along the left side of the Reader. Tabs that contain data are black. Tabs without data are gray. Tabs with new information appear in green. In this case, the Reader Review tab is green because a new Reader Review Form has been added. "/>
          <p:cNvPicPr preferRelativeResize="0"/>
          <p:nvPr/>
        </p:nvPicPr>
        <p:blipFill>
          <a:blip r:embed="rId3">
            <a:alphaModFix/>
          </a:blip>
          <a:stretch>
            <a:fillRect/>
          </a:stretch>
        </p:blipFill>
        <p:spPr>
          <a:xfrm>
            <a:off x="6931750" y="1139825"/>
            <a:ext cx="3214575" cy="5257750"/>
          </a:xfrm>
          <a:prstGeom prst="rect">
            <a:avLst/>
          </a:prstGeom>
          <a:noFill/>
          <a:ln w="9525" cap="flat" cmpd="sng">
            <a:solidFill>
              <a:schemeClr val="dk2"/>
            </a:solidFill>
            <a:prstDash val="solid"/>
            <a:round/>
            <a:headEnd type="none" w="sm" len="sm"/>
            <a:tailEnd type="none" w="sm" len="sm"/>
          </a:ln>
        </p:spPr>
      </p:pic>
      <p:sp>
        <p:nvSpPr>
          <p:cNvPr id="569" name="Google Shape;569;p67"/>
          <p:cNvSpPr txBox="1"/>
          <p:nvPr/>
        </p:nvSpPr>
        <p:spPr>
          <a:xfrm>
            <a:off x="10899300" y="6196075"/>
            <a:ext cx="95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2"/>
          <p:cNvSpPr txBox="1">
            <a:spLocks noGrp="1"/>
          </p:cNvSpPr>
          <p:nvPr>
            <p:ph type="title"/>
          </p:nvPr>
        </p:nvSpPr>
        <p:spPr>
          <a:xfrm>
            <a:off x="767857" y="933450"/>
            <a:ext cx="3031852" cy="172241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2400"/>
              <a:buFont typeface="Arial Black"/>
              <a:buNone/>
            </a:pPr>
            <a:r>
              <a:rPr lang="en-US" dirty="0"/>
              <a:t>AGENDA</a:t>
            </a:r>
            <a:endParaRPr dirty="0"/>
          </a:p>
        </p:txBody>
      </p:sp>
      <p:sp>
        <p:nvSpPr>
          <p:cNvPr id="258" name="Google Shape;258;p32"/>
          <p:cNvSpPr txBox="1">
            <a:spLocks noGrp="1"/>
          </p:cNvSpPr>
          <p:nvPr>
            <p:ph type="body" idx="1"/>
          </p:nvPr>
        </p:nvSpPr>
        <p:spPr>
          <a:xfrm>
            <a:off x="4587875" y="854825"/>
            <a:ext cx="6651000" cy="5402700"/>
          </a:xfrm>
          <a:prstGeom prst="rect">
            <a:avLst/>
          </a:prstGeom>
          <a:noFill/>
          <a:ln>
            <a:noFill/>
          </a:ln>
        </p:spPr>
        <p:txBody>
          <a:bodyPr spcFirstLastPara="1" wrap="square" lIns="91425" tIns="45700" rIns="91425" bIns="45700" anchor="ctr" anchorCtr="0">
            <a:noAutofit/>
          </a:bodyPr>
          <a:lstStyle/>
          <a:p>
            <a:pPr marL="305435" lvl="0" indent="-305435" algn="l" rtl="0">
              <a:lnSpc>
                <a:spcPct val="100000"/>
              </a:lnSpc>
              <a:spcBef>
                <a:spcPts val="1000"/>
              </a:spcBef>
              <a:spcAft>
                <a:spcPts val="0"/>
              </a:spcAft>
              <a:buSzPts val="1840"/>
              <a:buChar char="◼"/>
            </a:pPr>
            <a:r>
              <a:rPr lang="en-US" b="1">
                <a:solidFill>
                  <a:srgbClr val="3F3F3F"/>
                </a:solidFill>
              </a:rPr>
              <a:t>How TGS Categorizes GPAs </a:t>
            </a:r>
          </a:p>
          <a:p>
            <a:pPr marL="305435" lvl="0" indent="-305435" algn="l" rtl="0">
              <a:lnSpc>
                <a:spcPct val="100000"/>
              </a:lnSpc>
              <a:spcBef>
                <a:spcPts val="1000"/>
              </a:spcBef>
              <a:spcAft>
                <a:spcPts val="0"/>
              </a:spcAft>
              <a:buSzPts val="1840"/>
              <a:buChar char="◼"/>
            </a:pPr>
            <a:r>
              <a:rPr lang="en-US" b="1">
                <a:solidFill>
                  <a:srgbClr val="3F3F3F"/>
                </a:solidFill>
              </a:rPr>
              <a:t>The Reader </a:t>
            </a:r>
            <a:endParaRPr b="1">
              <a:solidFill>
                <a:srgbClr val="3F3F3F"/>
              </a:solidFill>
            </a:endParaRPr>
          </a:p>
          <a:p>
            <a:pPr marL="629920" lvl="1" indent="-305435" algn="l" rtl="0">
              <a:lnSpc>
                <a:spcPct val="100000"/>
              </a:lnSpc>
              <a:spcBef>
                <a:spcPts val="1000"/>
              </a:spcBef>
              <a:spcAft>
                <a:spcPts val="0"/>
              </a:spcAft>
              <a:buSzPts val="1656"/>
              <a:buChar char="◼"/>
            </a:pPr>
            <a:r>
              <a:rPr lang="en-US">
                <a:solidFill>
                  <a:srgbClr val="3F3F3F"/>
                </a:solidFill>
              </a:rPr>
              <a:t>Workflows</a:t>
            </a:r>
            <a:endParaRPr>
              <a:solidFill>
                <a:srgbClr val="3F3F3F"/>
              </a:solidFill>
            </a:endParaRPr>
          </a:p>
          <a:p>
            <a:pPr marL="629920" lvl="1" indent="-305435" algn="l" rtl="0">
              <a:lnSpc>
                <a:spcPct val="100000"/>
              </a:lnSpc>
              <a:spcBef>
                <a:spcPts val="1000"/>
              </a:spcBef>
              <a:spcAft>
                <a:spcPts val="0"/>
              </a:spcAft>
              <a:buSzPts val="1656"/>
              <a:buChar char="◼"/>
            </a:pPr>
            <a:r>
              <a:rPr lang="en-US">
                <a:solidFill>
                  <a:srgbClr val="3F3F3F"/>
                </a:solidFill>
              </a:rPr>
              <a:t>Roles</a:t>
            </a:r>
            <a:endParaRPr>
              <a:solidFill>
                <a:srgbClr val="3F3F3F"/>
              </a:solidFill>
            </a:endParaRPr>
          </a:p>
          <a:p>
            <a:pPr marL="629920" lvl="1" indent="-305435" algn="l" rtl="0">
              <a:lnSpc>
                <a:spcPct val="100000"/>
              </a:lnSpc>
              <a:spcBef>
                <a:spcPts val="1000"/>
              </a:spcBef>
              <a:spcAft>
                <a:spcPts val="0"/>
              </a:spcAft>
              <a:buSzPts val="1656"/>
              <a:buChar char="◼"/>
            </a:pPr>
            <a:r>
              <a:rPr lang="en-US">
                <a:solidFill>
                  <a:srgbClr val="3F3F3F"/>
                </a:solidFill>
              </a:rPr>
              <a:t>Reader Bins</a:t>
            </a:r>
            <a:endParaRPr>
              <a:solidFill>
                <a:srgbClr val="3F3F3F"/>
              </a:solidFill>
            </a:endParaRPr>
          </a:p>
          <a:p>
            <a:pPr marL="629920" lvl="1" indent="-305435" algn="l" rtl="0">
              <a:lnSpc>
                <a:spcPct val="100000"/>
              </a:lnSpc>
              <a:spcBef>
                <a:spcPts val="1000"/>
              </a:spcBef>
              <a:spcAft>
                <a:spcPts val="0"/>
              </a:spcAft>
              <a:buSzPts val="1656"/>
              <a:buChar char="◼"/>
            </a:pPr>
            <a:r>
              <a:rPr lang="en-US">
                <a:solidFill>
                  <a:srgbClr val="3F3F3F"/>
                </a:solidFill>
                <a:highlight>
                  <a:schemeClr val="lt1"/>
                </a:highlight>
              </a:rPr>
              <a:t>Queues</a:t>
            </a:r>
            <a:endParaRPr>
              <a:solidFill>
                <a:srgbClr val="3F3F3F"/>
              </a:solidFill>
              <a:highlight>
                <a:srgbClr val="FFFFFF"/>
              </a:highlight>
            </a:endParaRPr>
          </a:p>
          <a:p>
            <a:pPr marL="629920" lvl="1" indent="-305435" algn="l" rtl="0">
              <a:lnSpc>
                <a:spcPct val="100000"/>
              </a:lnSpc>
              <a:spcBef>
                <a:spcPts val="1000"/>
              </a:spcBef>
              <a:spcAft>
                <a:spcPts val="0"/>
              </a:spcAft>
              <a:buSzPts val="1656"/>
              <a:buChar char="◼"/>
            </a:pPr>
            <a:r>
              <a:rPr lang="en-US">
                <a:solidFill>
                  <a:srgbClr val="3F3F3F"/>
                </a:solidFill>
              </a:rPr>
              <a:t>Reader Tools</a:t>
            </a:r>
            <a:endParaRPr>
              <a:solidFill>
                <a:srgbClr val="3F3F3F"/>
              </a:solidFill>
            </a:endParaRPr>
          </a:p>
          <a:p>
            <a:pPr marL="629920" lvl="1" indent="-305435" algn="l" rtl="0">
              <a:lnSpc>
                <a:spcPct val="100000"/>
              </a:lnSpc>
              <a:spcBef>
                <a:spcPts val="1000"/>
              </a:spcBef>
              <a:spcAft>
                <a:spcPts val="0"/>
              </a:spcAft>
              <a:buSzPts val="1656"/>
              <a:buChar char="◼"/>
            </a:pPr>
            <a:r>
              <a:rPr lang="en-US">
                <a:solidFill>
                  <a:srgbClr val="3F3F3F"/>
                </a:solidFill>
              </a:rPr>
              <a:t>Reader Review Forms &amp; Tabs</a:t>
            </a:r>
            <a:endParaRPr>
              <a:solidFill>
                <a:srgbClr val="3F3F3F"/>
              </a:solidFill>
            </a:endParaRPr>
          </a:p>
          <a:p>
            <a:pPr marL="305435" lvl="0" indent="-305435" algn="l" rtl="0">
              <a:lnSpc>
                <a:spcPct val="100000"/>
              </a:lnSpc>
              <a:spcBef>
                <a:spcPts val="1000"/>
              </a:spcBef>
              <a:spcAft>
                <a:spcPts val="0"/>
              </a:spcAft>
              <a:buSzPts val="1840"/>
              <a:buChar char="◼"/>
            </a:pPr>
            <a:r>
              <a:rPr lang="en-US" b="1">
                <a:solidFill>
                  <a:srgbClr val="3F3F3F"/>
                </a:solidFill>
              </a:rPr>
              <a:t>Decisions</a:t>
            </a:r>
            <a:endParaRPr b="1">
              <a:solidFill>
                <a:srgbClr val="3F3F3F"/>
              </a:solidFill>
            </a:endParaRPr>
          </a:p>
          <a:p>
            <a:pPr marL="629920" lvl="1" indent="-305435" algn="l" rtl="0">
              <a:lnSpc>
                <a:spcPct val="100000"/>
              </a:lnSpc>
              <a:spcBef>
                <a:spcPts val="1000"/>
              </a:spcBef>
              <a:spcAft>
                <a:spcPts val="0"/>
              </a:spcAft>
              <a:buSzPts val="1656"/>
              <a:buChar char="◼"/>
            </a:pPr>
            <a:r>
              <a:rPr lang="en-US">
                <a:solidFill>
                  <a:srgbClr val="3F3F3F"/>
                </a:solidFill>
              </a:rPr>
              <a:t>Admitting an Applicant</a:t>
            </a:r>
            <a:endParaRPr>
              <a:solidFill>
                <a:srgbClr val="3F3F3F"/>
              </a:solidFill>
            </a:endParaRPr>
          </a:p>
          <a:p>
            <a:pPr marL="629920" lvl="1" indent="-305435" algn="l" rtl="0">
              <a:lnSpc>
                <a:spcPct val="100000"/>
              </a:lnSpc>
              <a:spcBef>
                <a:spcPts val="1000"/>
              </a:spcBef>
              <a:spcAft>
                <a:spcPts val="0"/>
              </a:spcAft>
              <a:buSzPts val="1656"/>
              <a:buChar char="◼"/>
            </a:pPr>
            <a:r>
              <a:rPr lang="en-US">
                <a:solidFill>
                  <a:srgbClr val="3F3F3F"/>
                </a:solidFill>
              </a:rPr>
              <a:t>Other Decisions</a:t>
            </a:r>
            <a:endParaRPr>
              <a:solidFill>
                <a:srgbClr val="3F3F3F"/>
              </a:solidFill>
            </a:endParaRPr>
          </a:p>
          <a:p>
            <a:pPr marL="305435" lvl="0" indent="-305435" algn="l" rtl="0">
              <a:lnSpc>
                <a:spcPct val="100000"/>
              </a:lnSpc>
              <a:spcBef>
                <a:spcPts val="1000"/>
              </a:spcBef>
              <a:spcAft>
                <a:spcPts val="0"/>
              </a:spcAft>
              <a:buSzPts val="1840"/>
              <a:buChar char="◼"/>
            </a:pPr>
            <a:r>
              <a:rPr lang="en-US" b="1">
                <a:solidFill>
                  <a:srgbClr val="3F3F3F"/>
                </a:solidFill>
              </a:rPr>
              <a:t>GPA Justification</a:t>
            </a:r>
            <a:endParaRPr b="1">
              <a:solidFill>
                <a:srgbClr val="3F3F3F"/>
              </a:solidFill>
            </a:endParaRPr>
          </a:p>
          <a:p>
            <a:pPr marL="305435" lvl="0" indent="-305435" algn="l" rtl="0">
              <a:lnSpc>
                <a:spcPct val="100000"/>
              </a:lnSpc>
              <a:spcBef>
                <a:spcPts val="1000"/>
              </a:spcBef>
              <a:spcAft>
                <a:spcPts val="0"/>
              </a:spcAft>
              <a:buSzPts val="1840"/>
              <a:buChar char="◼"/>
            </a:pPr>
            <a:r>
              <a:rPr lang="en-US" b="1">
                <a:solidFill>
                  <a:srgbClr val="3F3F3F"/>
                </a:solidFill>
              </a:rPr>
              <a:t>Frequently Asked Questions</a:t>
            </a:r>
            <a:endParaRPr b="1">
              <a:solidFill>
                <a:srgbClr val="3F3F3F"/>
              </a:solidFill>
            </a:endParaRPr>
          </a:p>
          <a:p>
            <a:pPr marL="305435" lvl="0" indent="-305435" algn="l" rtl="0">
              <a:lnSpc>
                <a:spcPct val="100000"/>
              </a:lnSpc>
              <a:spcBef>
                <a:spcPts val="1000"/>
              </a:spcBef>
              <a:spcAft>
                <a:spcPts val="0"/>
              </a:spcAft>
              <a:buSzPts val="1840"/>
              <a:buChar char="◼"/>
            </a:pPr>
            <a:r>
              <a:rPr lang="en-US" b="1">
                <a:solidFill>
                  <a:srgbClr val="3F3F3F"/>
                </a:solidFill>
              </a:rPr>
              <a:t>Questions? Comments? Wishlist?</a:t>
            </a:r>
            <a:endParaRPr b="1">
              <a:solidFill>
                <a:srgbClr val="3F3F3F"/>
              </a:solidFill>
            </a:endParaRPr>
          </a:p>
        </p:txBody>
      </p:sp>
      <p:sp>
        <p:nvSpPr>
          <p:cNvPr id="260" name="Google Shape;260;p32">
            <a:extLst>
              <a:ext uri="{C183D7F6-B498-43B3-948B-1728B52AA6E4}">
                <adec:decorative xmlns:adec="http://schemas.microsoft.com/office/drawing/2017/decorative" val="1"/>
              </a:ext>
            </a:extLst>
          </p:cNvPr>
          <p:cNvSpPr txBox="1"/>
          <p:nvPr/>
        </p:nvSpPr>
        <p:spPr>
          <a:xfrm>
            <a:off x="10920850" y="6354050"/>
            <a:ext cx="69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8"/>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Admission Decisions</a:t>
            </a:r>
            <a:endParaRPr/>
          </a:p>
        </p:txBody>
      </p:sp>
      <p:sp>
        <p:nvSpPr>
          <p:cNvPr id="575" name="Google Shape;575;p68">
            <a:extLst>
              <a:ext uri="{C183D7F6-B498-43B3-948B-1728B52AA6E4}">
                <adec:decorative xmlns:adec="http://schemas.microsoft.com/office/drawing/2017/decorative" val="1"/>
              </a:ext>
            </a:extLst>
          </p:cNvPr>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576" name="Google Shape;576;p68"/>
          <p:cNvSpPr txBox="1"/>
          <p:nvPr/>
        </p:nvSpPr>
        <p:spPr>
          <a:xfrm>
            <a:off x="11007025" y="6512050"/>
            <a:ext cx="77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9"/>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Admitting an Applicant</a:t>
            </a:r>
            <a:endParaRPr/>
          </a:p>
        </p:txBody>
      </p:sp>
      <p:sp>
        <p:nvSpPr>
          <p:cNvPr id="582" name="Google Shape;582;p69">
            <a:extLst>
              <a:ext uri="{C183D7F6-B498-43B3-948B-1728B52AA6E4}">
                <adec:decorative xmlns:adec="http://schemas.microsoft.com/office/drawing/2017/decorative" val="1"/>
              </a:ext>
            </a:extLst>
          </p:cNvPr>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583" name="Google Shape;583;p69"/>
          <p:cNvSpPr txBox="1"/>
          <p:nvPr/>
        </p:nvSpPr>
        <p:spPr>
          <a:xfrm>
            <a:off x="11402100" y="6392050"/>
            <a:ext cx="78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0"/>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When can I start admitting applicants?</a:t>
            </a:r>
            <a:endParaRPr/>
          </a:p>
        </p:txBody>
      </p:sp>
      <p:sp>
        <p:nvSpPr>
          <p:cNvPr id="590" name="Google Shape;590;p70"/>
          <p:cNvSpPr txBox="1">
            <a:spLocks noGrp="1"/>
          </p:cNvSpPr>
          <p:nvPr>
            <p:ph type="body" idx="1"/>
          </p:nvPr>
        </p:nvSpPr>
        <p:spPr>
          <a:xfrm>
            <a:off x="581200" y="2119400"/>
            <a:ext cx="11029500" cy="38559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chemeClr val="dk1"/>
              </a:buClr>
              <a:buSzPts val="2200"/>
              <a:buChar char="◼"/>
            </a:pPr>
            <a:r>
              <a:rPr lang="en-US" sz="2200" b="1" dirty="0">
                <a:solidFill>
                  <a:schemeClr val="tx1">
                    <a:lumMod val="85000"/>
                    <a:lumOff val="15000"/>
                  </a:schemeClr>
                </a:solidFill>
              </a:rPr>
              <a:t>Spring 2025:</a:t>
            </a:r>
            <a:r>
              <a:rPr lang="en-US" sz="2200" dirty="0">
                <a:solidFill>
                  <a:schemeClr val="tx1">
                    <a:lumMod val="85000"/>
                    <a:lumOff val="15000"/>
                  </a:schemeClr>
                </a:solidFill>
              </a:rPr>
              <a:t> Currently open for program decisions.</a:t>
            </a:r>
          </a:p>
          <a:p>
            <a:pPr marL="457200" lvl="0" indent="0" algn="l" rtl="0">
              <a:lnSpc>
                <a:spcPct val="115000"/>
              </a:lnSpc>
              <a:spcBef>
                <a:spcPts val="0"/>
              </a:spcBef>
              <a:spcAft>
                <a:spcPts val="0"/>
              </a:spcAft>
              <a:buNone/>
            </a:pPr>
            <a:endParaRPr lang="en-US" sz="2200">
              <a:solidFill>
                <a:schemeClr val="tx1">
                  <a:lumMod val="85000"/>
                  <a:lumOff val="15000"/>
                </a:schemeClr>
              </a:solidFill>
            </a:endParaRPr>
          </a:p>
          <a:p>
            <a:pPr indent="-368300">
              <a:lnSpc>
                <a:spcPct val="115000"/>
              </a:lnSpc>
              <a:spcBef>
                <a:spcPts val="0"/>
              </a:spcBef>
              <a:buClr>
                <a:schemeClr val="dk1"/>
              </a:buClr>
              <a:buSzPts val="2200"/>
            </a:pPr>
            <a:r>
              <a:rPr lang="en-US" sz="2200" b="1" dirty="0">
                <a:solidFill>
                  <a:schemeClr val="tx1">
                    <a:lumMod val="85000"/>
                    <a:lumOff val="15000"/>
                  </a:schemeClr>
                </a:solidFill>
              </a:rPr>
              <a:t>Summer 2025:</a:t>
            </a:r>
            <a:r>
              <a:rPr lang="en-US" sz="2200" dirty="0">
                <a:solidFill>
                  <a:schemeClr val="tx1">
                    <a:lumMod val="85000"/>
                    <a:lumOff val="15000"/>
                  </a:schemeClr>
                </a:solidFill>
              </a:rPr>
              <a:t> Currently open for program decisions.</a:t>
            </a:r>
          </a:p>
          <a:p>
            <a:pPr marL="88900" indent="0">
              <a:lnSpc>
                <a:spcPct val="114999"/>
              </a:lnSpc>
              <a:spcBef>
                <a:spcPts val="0"/>
              </a:spcBef>
              <a:buClr>
                <a:schemeClr val="dk1"/>
              </a:buClr>
              <a:buSzPts val="2200"/>
              <a:buNone/>
            </a:pPr>
            <a:endParaRPr lang="en-US" sz="2200" dirty="0">
              <a:solidFill>
                <a:schemeClr val="tx1">
                  <a:lumMod val="85000"/>
                  <a:lumOff val="15000"/>
                </a:schemeClr>
              </a:solidFill>
            </a:endParaRPr>
          </a:p>
          <a:p>
            <a:pPr indent="-368300">
              <a:lnSpc>
                <a:spcPct val="115000"/>
              </a:lnSpc>
              <a:spcBef>
                <a:spcPts val="0"/>
              </a:spcBef>
              <a:buClr>
                <a:schemeClr val="dk1"/>
              </a:buClr>
              <a:buSzPts val="2200"/>
            </a:pPr>
            <a:r>
              <a:rPr lang="en-US" sz="2200" b="1" dirty="0">
                <a:solidFill>
                  <a:schemeClr val="tx1">
                    <a:lumMod val="85000"/>
                    <a:lumOff val="15000"/>
                  </a:schemeClr>
                </a:solidFill>
              </a:rPr>
              <a:t>Fall 2025: </a:t>
            </a:r>
            <a:r>
              <a:rPr lang="en-US" sz="2200" dirty="0">
                <a:solidFill>
                  <a:schemeClr val="tx1">
                    <a:lumMod val="85000"/>
                    <a:lumOff val="15000"/>
                  </a:schemeClr>
                </a:solidFill>
              </a:rPr>
              <a:t>Currently open for program decisions.</a:t>
            </a:r>
          </a:p>
        </p:txBody>
      </p:sp>
      <p:sp>
        <p:nvSpPr>
          <p:cNvPr id="591" name="Google Shape;591;p70"/>
          <p:cNvSpPr txBox="1"/>
          <p:nvPr/>
        </p:nvSpPr>
        <p:spPr>
          <a:xfrm>
            <a:off x="10755675" y="6117075"/>
            <a:ext cx="61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1"/>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is the earliest deadline I can give an applicant with funding for Fall?</a:t>
            </a:r>
            <a:endParaRPr/>
          </a:p>
        </p:txBody>
      </p:sp>
      <p:sp>
        <p:nvSpPr>
          <p:cNvPr id="598" name="Google Shape;598;p71"/>
          <p:cNvSpPr txBox="1">
            <a:spLocks noGrp="1"/>
          </p:cNvSpPr>
          <p:nvPr>
            <p:ph type="body" idx="1"/>
          </p:nvPr>
        </p:nvSpPr>
        <p:spPr>
          <a:xfrm>
            <a:off x="581192" y="2340864"/>
            <a:ext cx="11029500" cy="36345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The UConn Graduate School adheres to the Council of Graduate Schools (CGS) April 15 Resolution which states that if an offer of financial support is made prior to April 15 (such as a graduate scholarship, fellowship, traineeship, or assistantship), applicants have until April 15 to accept it and the program should honor that commitment through April 15. </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Extension of this deadline beyond April 15 is up to the individual program. </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Programs are free to make offers of admission and of financial support after April 15 if they choose to do so. They may set any deadline for acceptance of the offer, as long as the deadline is after April 15.</a:t>
            </a:r>
            <a:endParaRPr sz="1800">
              <a:solidFill>
                <a:schemeClr val="dk1"/>
              </a:solidFill>
            </a:endParaRPr>
          </a:p>
          <a:p>
            <a:pPr lvl="0" indent="-342900" algn="l">
              <a:lnSpc>
                <a:spcPct val="114999"/>
              </a:lnSpc>
              <a:spcBef>
                <a:spcPts val="0"/>
              </a:spcBef>
              <a:spcAft>
                <a:spcPts val="0"/>
              </a:spcAft>
              <a:buClr>
                <a:schemeClr val="dk1"/>
              </a:buClr>
              <a:buSzPts val="1800"/>
            </a:pPr>
            <a:endParaRPr lang="en-US" sz="1800">
              <a:solidFill>
                <a:schemeClr val="dk1"/>
              </a:solidFill>
            </a:endParaRPr>
          </a:p>
          <a:p>
            <a:pPr marL="114300" indent="0">
              <a:lnSpc>
                <a:spcPct val="114999"/>
              </a:lnSpc>
              <a:spcBef>
                <a:spcPts val="0"/>
              </a:spcBef>
              <a:buClr>
                <a:schemeClr val="dk1"/>
              </a:buClr>
              <a:buSzPts val="1800"/>
              <a:buNone/>
            </a:pPr>
            <a:r>
              <a:rPr lang="en-US" sz="1800">
                <a:solidFill>
                  <a:schemeClr val="dk1"/>
                </a:solidFill>
              </a:rPr>
              <a:t>               </a:t>
            </a:r>
            <a:r>
              <a:rPr lang="en-US" sz="1800">
                <a:solidFill>
                  <a:schemeClr val="dk1"/>
                </a:solidFill>
                <a:hlinkClick r:id="rId3">
                  <a:extLst>
                    <a:ext uri="{A12FA001-AC4F-418D-AE19-62706E023703}">
                      <ahyp:hlinkClr xmlns:ahyp="http://schemas.microsoft.com/office/drawing/2018/hyperlinkcolor" val="tx"/>
                    </a:ext>
                  </a:extLst>
                </a:hlinkClick>
              </a:rPr>
              <a:t>April 15th Resolution</a:t>
            </a:r>
            <a:endParaRPr lang="en-US"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indent="0">
              <a:lnSpc>
                <a:spcPct val="115000"/>
              </a:lnSpc>
              <a:spcBef>
                <a:spcPts val="0"/>
              </a:spcBef>
              <a:buClr>
                <a:schemeClr val="dk1"/>
              </a:buClr>
              <a:buSzPts val="1100"/>
              <a:buFont typeface="Arial"/>
              <a:buNone/>
            </a:pPr>
            <a:endParaRPr lang="en-US" sz="1800">
              <a:solidFill>
                <a:schemeClr val="dk1"/>
              </a:solidFill>
            </a:endParaRPr>
          </a:p>
          <a:p>
            <a:pPr marL="0" indent="0">
              <a:lnSpc>
                <a:spcPct val="115000"/>
              </a:lnSpc>
              <a:spcBef>
                <a:spcPts val="0"/>
              </a:spcBef>
              <a:buClr>
                <a:schemeClr val="dk1"/>
              </a:buClr>
              <a:buSzPts val="1100"/>
              <a:buNone/>
            </a:pPr>
            <a:endParaRPr lang="en-US" sz="1800">
              <a:solidFill>
                <a:schemeClr val="dk1"/>
              </a:solidFill>
            </a:endParaRPr>
          </a:p>
        </p:txBody>
      </p:sp>
      <p:sp>
        <p:nvSpPr>
          <p:cNvPr id="599" name="Google Shape;599;p71"/>
          <p:cNvSpPr txBox="1"/>
          <p:nvPr/>
        </p:nvSpPr>
        <p:spPr>
          <a:xfrm>
            <a:off x="11164200" y="6197825"/>
            <a:ext cx="83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2"/>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do I enter an admit decision? </a:t>
            </a:r>
            <a:endParaRPr/>
          </a:p>
        </p:txBody>
      </p:sp>
      <p:sp>
        <p:nvSpPr>
          <p:cNvPr id="606" name="Google Shape;606;p72"/>
          <p:cNvSpPr txBox="1">
            <a:spLocks noGrp="1"/>
          </p:cNvSpPr>
          <p:nvPr>
            <p:ph type="body" idx="1"/>
          </p:nvPr>
        </p:nvSpPr>
        <p:spPr>
          <a:xfrm>
            <a:off x="581192" y="2340864"/>
            <a:ext cx="11029500" cy="3634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1">
                <a:solidFill>
                  <a:schemeClr val="dk1"/>
                </a:solidFill>
              </a:rPr>
              <a:t>*Only those with Program Admin Role can make final admission decisions on applications. Bulk admission decisions are not available due to possible errors*</a:t>
            </a: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1.) Make sure application is in Program Decision bin and in your queue.</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2.) Fill in “Program Decision” field with “Admit”</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3.) Fill in “Decision Reason” field with “Regular Admit” or Provisional Admit”  (Required)</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3.) Fill in “Decision Notes” field (Optional)</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4.) Fill in “GPA Justification” field (Only if required)</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5.) Fill in “Enrollment Deadline” field (Required)</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6.) Fill in “Funding for applicant?” field (Required)</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7.) Fill in “Advisor” field(Required) (If advisor is not listed in the drop down, contact </a:t>
            </a:r>
            <a:r>
              <a:rPr lang="en-US" sz="1800" u="sng">
                <a:solidFill>
                  <a:schemeClr val="hlink"/>
                </a:solidFill>
                <a:hlinkClick r:id="rId3"/>
              </a:rPr>
              <a:t>Lisa.Pane@uconn.edu</a:t>
            </a:r>
            <a:r>
              <a:rPr lang="en-US" sz="1800">
                <a:solidFill>
                  <a:schemeClr val="dk1"/>
                </a:solidFill>
              </a:rPr>
              <a:t>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sp>
        <p:nvSpPr>
          <p:cNvPr id="607" name="Google Shape;607;p72"/>
          <p:cNvSpPr txBox="1"/>
          <p:nvPr/>
        </p:nvSpPr>
        <p:spPr>
          <a:xfrm>
            <a:off x="11154425" y="6228650"/>
            <a:ext cx="74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73"/>
          <p:cNvSpPr txBox="1">
            <a:spLocks noGrp="1"/>
          </p:cNvSpPr>
          <p:nvPr>
            <p:ph type="title"/>
          </p:nvPr>
        </p:nvSpPr>
        <p:spPr>
          <a:xfrm>
            <a:off x="581196" y="729650"/>
            <a:ext cx="5441700" cy="98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How do I enter an admit decision? (Continued)</a:t>
            </a:r>
            <a:endParaRPr dirty="0"/>
          </a:p>
        </p:txBody>
      </p:sp>
      <p:sp>
        <p:nvSpPr>
          <p:cNvPr id="614" name="Google Shape;614;p73"/>
          <p:cNvSpPr txBox="1">
            <a:spLocks noGrp="1"/>
          </p:cNvSpPr>
          <p:nvPr>
            <p:ph type="body" idx="1"/>
          </p:nvPr>
        </p:nvSpPr>
        <p:spPr>
          <a:xfrm>
            <a:off x="581193" y="2228003"/>
            <a:ext cx="5194800" cy="36330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After reader review form has been filled out, send it to the GPA Audit bin (you cannot see this bin, only TGS staff can). </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This form must be completely filled out for The Graduate School to review and make an official admission decision.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617" name="Google Shape;617;p73" descr="Part 1 of 2 of a cropped sample Reader Review Form to submit in the Program Decision bin so the program's decision is communicated to The Graduate School's Admissions Office. "/>
          <p:cNvPicPr preferRelativeResize="0"/>
          <p:nvPr/>
        </p:nvPicPr>
        <p:blipFill rotWithShape="1">
          <a:blip r:embed="rId3">
            <a:alphaModFix/>
          </a:blip>
          <a:srcRect/>
          <a:stretch/>
        </p:blipFill>
        <p:spPr>
          <a:xfrm>
            <a:off x="6416040" y="593442"/>
            <a:ext cx="2417320" cy="6162674"/>
          </a:xfrm>
          <a:prstGeom prst="rect">
            <a:avLst/>
          </a:prstGeom>
          <a:noFill/>
          <a:ln w="9525" cap="flat" cmpd="sng">
            <a:solidFill>
              <a:srgbClr val="000000"/>
            </a:solidFill>
            <a:prstDash val="solid"/>
            <a:round/>
            <a:headEnd type="none" w="sm" len="sm"/>
            <a:tailEnd type="none" w="sm" len="sm"/>
          </a:ln>
        </p:spPr>
      </p:pic>
      <p:pic>
        <p:nvPicPr>
          <p:cNvPr id="616" name="Google Shape;616;p73" descr="Part 2 of 2 of a cropped sample Reader Review Form to submit in the Program Decision bin so the program's decision is communicated to The Graduate School's Admissions Office. "/>
          <p:cNvPicPr preferRelativeResize="0"/>
          <p:nvPr/>
        </p:nvPicPr>
        <p:blipFill rotWithShape="1">
          <a:blip r:embed="rId4">
            <a:alphaModFix/>
          </a:blip>
          <a:srcRect/>
          <a:stretch/>
        </p:blipFill>
        <p:spPr>
          <a:xfrm>
            <a:off x="9282856" y="2228952"/>
            <a:ext cx="2349488" cy="3809622"/>
          </a:xfrm>
          <a:prstGeom prst="rect">
            <a:avLst/>
          </a:prstGeom>
          <a:noFill/>
          <a:ln>
            <a:noFill/>
          </a:ln>
        </p:spPr>
      </p:pic>
      <p:sp>
        <p:nvSpPr>
          <p:cNvPr id="618" name="Google Shape;618;p73">
            <a:extLst>
              <a:ext uri="{C183D7F6-B498-43B3-948B-1728B52AA6E4}">
                <adec:decorative xmlns:adec="http://schemas.microsoft.com/office/drawing/2017/decorative" val="1"/>
              </a:ext>
            </a:extLst>
          </p:cNvPr>
          <p:cNvSpPr txBox="1"/>
          <p:nvPr/>
        </p:nvSpPr>
        <p:spPr>
          <a:xfrm>
            <a:off x="11128069" y="6297225"/>
            <a:ext cx="743431"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74"/>
          <p:cNvSpPr txBox="1">
            <a:spLocks noGrp="1"/>
          </p:cNvSpPr>
          <p:nvPr>
            <p:ph type="title"/>
          </p:nvPr>
        </p:nvSpPr>
        <p:spPr>
          <a:xfrm>
            <a:off x="581200" y="729650"/>
            <a:ext cx="7149900" cy="162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do I have an extra degree track added to my applicant’s record in PS? </a:t>
            </a:r>
            <a:endParaRPr/>
          </a:p>
        </p:txBody>
      </p:sp>
      <p:sp>
        <p:nvSpPr>
          <p:cNvPr id="625" name="Google Shape;625;p74"/>
          <p:cNvSpPr txBox="1">
            <a:spLocks noGrp="1"/>
          </p:cNvSpPr>
          <p:nvPr>
            <p:ph type="body" idx="1"/>
          </p:nvPr>
        </p:nvSpPr>
        <p:spPr>
          <a:xfrm>
            <a:off x="581200" y="2720425"/>
            <a:ext cx="5194800" cy="31407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While making a program admission decision: Please enter this request in “Decision Notes” area of reader review form.</a:t>
            </a:r>
            <a:endParaRPr sz="1800">
              <a:solidFill>
                <a:schemeClr val="dk1"/>
              </a:solidFill>
            </a:endParaRPr>
          </a:p>
        </p:txBody>
      </p:sp>
      <p:pic>
        <p:nvPicPr>
          <p:cNvPr id="626" name="Google Shape;626;p74" descr="A cropped sample Reader Review Form, highlighting the Decision Notes field to use when an extra degree track must be added to an applicant's record."/>
          <p:cNvPicPr preferRelativeResize="0"/>
          <p:nvPr/>
        </p:nvPicPr>
        <p:blipFill rotWithShape="1">
          <a:blip r:embed="rId3">
            <a:alphaModFix/>
          </a:blip>
          <a:srcRect/>
          <a:stretch/>
        </p:blipFill>
        <p:spPr>
          <a:xfrm>
            <a:off x="8210594" y="818226"/>
            <a:ext cx="3362325" cy="5761680"/>
          </a:xfrm>
          <a:prstGeom prst="rect">
            <a:avLst/>
          </a:prstGeom>
          <a:noFill/>
          <a:ln w="9525" cap="flat" cmpd="sng">
            <a:solidFill>
              <a:srgbClr val="000000"/>
            </a:solidFill>
            <a:prstDash val="solid"/>
            <a:round/>
            <a:headEnd type="none" w="sm" len="sm"/>
            <a:tailEnd type="none" w="sm" len="sm"/>
          </a:ln>
        </p:spPr>
      </p:pic>
      <p:sp>
        <p:nvSpPr>
          <p:cNvPr id="627" name="Google Shape;627;p74"/>
          <p:cNvSpPr txBox="1"/>
          <p:nvPr/>
        </p:nvSpPr>
        <p:spPr>
          <a:xfrm>
            <a:off x="11566346" y="6429936"/>
            <a:ext cx="62260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5"/>
          <p:cNvSpPr txBox="1">
            <a:spLocks noGrp="1"/>
          </p:cNvSpPr>
          <p:nvPr>
            <p:ph type="title"/>
          </p:nvPr>
        </p:nvSpPr>
        <p:spPr>
          <a:xfrm>
            <a:off x="581200" y="729650"/>
            <a:ext cx="7149900" cy="162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How do I choose a master’s thesis option for my applicant? </a:t>
            </a:r>
            <a:endParaRPr dirty="0"/>
          </a:p>
        </p:txBody>
      </p:sp>
      <p:sp>
        <p:nvSpPr>
          <p:cNvPr id="634" name="Google Shape;634;p75"/>
          <p:cNvSpPr txBox="1">
            <a:spLocks noGrp="1"/>
          </p:cNvSpPr>
          <p:nvPr>
            <p:ph type="body" idx="1"/>
          </p:nvPr>
        </p:nvSpPr>
        <p:spPr>
          <a:xfrm>
            <a:off x="581200" y="2496875"/>
            <a:ext cx="6107400" cy="3364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While making a program admission decision, please choose either Plan A Writing a Thesis or Plan B Not Writing a Thesis from the drop-down menu under “Master’s Students Thesis Option” (Optional).</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This option will only show for master’s programs, excluding those from the School of Business. </a:t>
            </a:r>
            <a:endParaRPr sz="1800">
              <a:solidFill>
                <a:schemeClr val="dk1"/>
              </a:solidFill>
            </a:endParaRPr>
          </a:p>
        </p:txBody>
      </p:sp>
      <p:pic>
        <p:nvPicPr>
          <p:cNvPr id="636" name="Google Shape;636;p75" descr="A cropped sample Reader Review Form, showing Master's Students Thesis Options within a pull-down or drop-down menu"/>
          <p:cNvPicPr preferRelativeResize="0"/>
          <p:nvPr/>
        </p:nvPicPr>
        <p:blipFill>
          <a:blip r:embed="rId3">
            <a:alphaModFix/>
          </a:blip>
          <a:stretch>
            <a:fillRect/>
          </a:stretch>
        </p:blipFill>
        <p:spPr>
          <a:xfrm>
            <a:off x="7697480" y="1065950"/>
            <a:ext cx="3085850" cy="4905025"/>
          </a:xfrm>
          <a:prstGeom prst="rect">
            <a:avLst/>
          </a:prstGeom>
          <a:noFill/>
          <a:ln w="9525" cap="flat" cmpd="sng">
            <a:solidFill>
              <a:schemeClr val="dk2"/>
            </a:solidFill>
            <a:prstDash val="solid"/>
            <a:round/>
            <a:headEnd type="none" w="sm" len="sm"/>
            <a:tailEnd type="none" w="sm" len="sm"/>
          </a:ln>
        </p:spPr>
      </p:pic>
      <p:sp>
        <p:nvSpPr>
          <p:cNvPr id="635" name="Google Shape;635;p75">
            <a:extLst>
              <a:ext uri="{C183D7F6-B498-43B3-948B-1728B52AA6E4}">
                <adec:decorative xmlns:adec="http://schemas.microsoft.com/office/drawing/2017/decorative" val="1"/>
              </a:ext>
            </a:extLst>
          </p:cNvPr>
          <p:cNvSpPr txBox="1"/>
          <p:nvPr/>
        </p:nvSpPr>
        <p:spPr>
          <a:xfrm>
            <a:off x="11296900" y="6199342"/>
            <a:ext cx="56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6"/>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Other Decisions</a:t>
            </a:r>
            <a:endParaRPr/>
          </a:p>
        </p:txBody>
      </p:sp>
      <p:sp>
        <p:nvSpPr>
          <p:cNvPr id="642" name="Google Shape;642;p76">
            <a:extLst>
              <a:ext uri="{C183D7F6-B498-43B3-948B-1728B52AA6E4}">
                <adec:decorative xmlns:adec="http://schemas.microsoft.com/office/drawing/2017/decorative" val="1"/>
              </a:ext>
            </a:extLst>
          </p:cNvPr>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643" name="Google Shape;643;p76"/>
          <p:cNvSpPr txBox="1"/>
          <p:nvPr/>
        </p:nvSpPr>
        <p:spPr>
          <a:xfrm>
            <a:off x="11028575" y="6519225"/>
            <a:ext cx="68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7"/>
          <p:cNvSpPr txBox="1">
            <a:spLocks noGrp="1"/>
          </p:cNvSpPr>
          <p:nvPr>
            <p:ph type="title"/>
          </p:nvPr>
        </p:nvSpPr>
        <p:spPr>
          <a:xfrm>
            <a:off x="581200" y="729653"/>
            <a:ext cx="11029500" cy="62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do I enter a Deny decision? </a:t>
            </a:r>
            <a:endParaRPr/>
          </a:p>
        </p:txBody>
      </p:sp>
      <p:sp>
        <p:nvSpPr>
          <p:cNvPr id="650" name="Google Shape;650;p77"/>
          <p:cNvSpPr txBox="1">
            <a:spLocks noGrp="1"/>
          </p:cNvSpPr>
          <p:nvPr>
            <p:ph type="body" idx="1"/>
          </p:nvPr>
        </p:nvSpPr>
        <p:spPr>
          <a:xfrm>
            <a:off x="581200" y="1600250"/>
            <a:ext cx="6398100" cy="4749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1">
                <a:solidFill>
                  <a:schemeClr val="dk1"/>
                </a:solidFill>
              </a:rPr>
              <a:t>*Only those with Program Admin Role can make final program admission decisions on applications.*</a:t>
            </a: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1.) Make sure application is in Program Decision bin and in your queue.</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2.) Fill in “Program Decision” field with “Deny” (Required)</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3.) Fill in “Decision Notes” field (Optional)</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After reader review form has been filled out, send it to the Deny bin (you cannot see this bin, only TGS staff can).  </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Deny notifications are sent on Wednesdays.</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651" name="Google Shape;651;p77" descr="A cropped sample Reader Review Form, showing the decision to Deny an application."/>
          <p:cNvPicPr preferRelativeResize="0"/>
          <p:nvPr/>
        </p:nvPicPr>
        <p:blipFill rotWithShape="1">
          <a:blip r:embed="rId3">
            <a:alphaModFix/>
          </a:blip>
          <a:srcRect/>
          <a:stretch/>
        </p:blipFill>
        <p:spPr>
          <a:xfrm>
            <a:off x="7216123" y="1421396"/>
            <a:ext cx="2407446" cy="5107322"/>
          </a:xfrm>
          <a:prstGeom prst="rect">
            <a:avLst/>
          </a:prstGeom>
          <a:noFill/>
          <a:ln w="9525" cap="flat" cmpd="sng">
            <a:solidFill>
              <a:srgbClr val="000000"/>
            </a:solidFill>
            <a:prstDash val="solid"/>
            <a:round/>
            <a:headEnd type="none" w="sm" len="sm"/>
            <a:tailEnd type="none" w="sm" len="sm"/>
          </a:ln>
        </p:spPr>
      </p:pic>
      <p:sp>
        <p:nvSpPr>
          <p:cNvPr id="652" name="Google Shape;652;p77"/>
          <p:cNvSpPr txBox="1"/>
          <p:nvPr/>
        </p:nvSpPr>
        <p:spPr>
          <a:xfrm>
            <a:off x="11195479" y="6240386"/>
            <a:ext cx="82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a:spLocks noGrp="1"/>
          </p:cNvSpPr>
          <p:nvPr>
            <p:ph type="title"/>
          </p:nvPr>
        </p:nvSpPr>
        <p:spPr>
          <a:xfrm>
            <a:off x="475500" y="639375"/>
            <a:ext cx="11029500" cy="85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3F3F3F"/>
              </a:buClr>
              <a:buSzPts val="3600"/>
              <a:buFont typeface="Arial Black"/>
              <a:buNone/>
            </a:pPr>
            <a:r>
              <a:rPr lang="en-US" sz="3000" dirty="0"/>
              <a:t>The Graduate School’s Mission Statement</a:t>
            </a:r>
            <a:endParaRPr dirty="0"/>
          </a:p>
        </p:txBody>
      </p:sp>
      <p:sp>
        <p:nvSpPr>
          <p:cNvPr id="267" name="Google Shape;267;p33"/>
          <p:cNvSpPr txBox="1">
            <a:spLocks noGrp="1"/>
          </p:cNvSpPr>
          <p:nvPr>
            <p:ph type="body" idx="1"/>
          </p:nvPr>
        </p:nvSpPr>
        <p:spPr>
          <a:xfrm>
            <a:off x="581200" y="1763426"/>
            <a:ext cx="11029500" cy="3967500"/>
          </a:xfrm>
          <a:prstGeom prst="rect">
            <a:avLst/>
          </a:prstGeom>
        </p:spPr>
        <p:txBody>
          <a:bodyPr spcFirstLastPara="1" wrap="square" lIns="91425" tIns="45700" rIns="91425" bIns="45700" anchor="t" anchorCtr="0">
            <a:noAutofit/>
          </a:bodyPr>
          <a:lstStyle/>
          <a:p>
            <a:pPr marL="457200" lvl="0" indent="0" algn="ctr" rtl="0">
              <a:lnSpc>
                <a:spcPct val="100000"/>
              </a:lnSpc>
              <a:spcBef>
                <a:spcPts val="0"/>
              </a:spcBef>
              <a:spcAft>
                <a:spcPts val="0"/>
              </a:spcAft>
              <a:buNone/>
            </a:pPr>
            <a:r>
              <a:rPr lang="en-US" sz="1800">
                <a:solidFill>
                  <a:srgbClr val="333333"/>
                </a:solidFill>
                <a:highlight>
                  <a:srgbClr val="FFFFFF"/>
                </a:highlight>
              </a:rPr>
              <a:t>The Graduate School will be the heart of graduate and postdoctoral education at the University of Connecticut. It will foster excellence in graduate and postdoctoral education, and it will guide graduate students and postdoctoral scholars to personal and professional success.</a:t>
            </a:r>
            <a:endParaRPr sz="18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endParaRPr sz="1500">
              <a:solidFill>
                <a:srgbClr val="333333"/>
              </a:solidFill>
              <a:highlight>
                <a:srgbClr val="FFFFFF"/>
              </a:highlight>
            </a:endParaRPr>
          </a:p>
          <a:p>
            <a:pPr marL="0" lvl="0" indent="0" algn="l" rtl="0">
              <a:lnSpc>
                <a:spcPct val="100000"/>
              </a:lnSpc>
              <a:spcBef>
                <a:spcPts val="0"/>
              </a:spcBef>
              <a:spcAft>
                <a:spcPts val="0"/>
              </a:spcAft>
              <a:buNone/>
            </a:pPr>
            <a:endParaRPr sz="1500">
              <a:solidFill>
                <a:srgbClr val="33333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US" sz="1500">
                <a:solidFill>
                  <a:srgbClr val="333333"/>
                </a:solidFill>
                <a:highlight>
                  <a:srgbClr val="FFFFFF"/>
                </a:highlight>
              </a:rPr>
              <a:t>Copy of The Graduate School’s Strategic Plan can be </a:t>
            </a:r>
            <a:r>
              <a:rPr lang="en-US" sz="1500" u="sng">
                <a:solidFill>
                  <a:schemeClr val="hlink"/>
                </a:solidFill>
                <a:highlight>
                  <a:srgbClr val="FFFFFF"/>
                </a:highlight>
                <a:hlinkClick r:id="rId3"/>
              </a:rPr>
              <a:t>found on our website</a:t>
            </a:r>
            <a:r>
              <a:rPr lang="en-US" sz="1500">
                <a:solidFill>
                  <a:srgbClr val="333333"/>
                </a:solidFill>
                <a:highlight>
                  <a:srgbClr val="FFFFFF"/>
                </a:highlight>
              </a:rPr>
              <a:t>.</a:t>
            </a:r>
            <a:endParaRPr sz="1500">
              <a:solidFill>
                <a:srgbClr val="333333"/>
              </a:solidFill>
              <a:highlight>
                <a:srgbClr val="FFFFFF"/>
              </a:highlight>
            </a:endParaRPr>
          </a:p>
          <a:p>
            <a:pPr marL="457200" lvl="0" indent="0" algn="ctr" rtl="0">
              <a:lnSpc>
                <a:spcPct val="100000"/>
              </a:lnSpc>
              <a:spcBef>
                <a:spcPts val="0"/>
              </a:spcBef>
              <a:spcAft>
                <a:spcPts val="0"/>
              </a:spcAft>
              <a:buNone/>
            </a:pPr>
            <a:endParaRPr sz="1800">
              <a:solidFill>
                <a:srgbClr val="333333"/>
              </a:solidFill>
              <a:highlight>
                <a:srgbClr val="FFFFFF"/>
              </a:highlight>
            </a:endParaRPr>
          </a:p>
        </p:txBody>
      </p:sp>
      <p:pic>
        <p:nvPicPr>
          <p:cNvPr id="269" name="Google Shape;269;p3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479475" y="2923225"/>
            <a:ext cx="3819650" cy="2552918"/>
          </a:xfrm>
          <a:prstGeom prst="rect">
            <a:avLst/>
          </a:prstGeom>
          <a:noFill/>
          <a:ln w="9525" cap="flat" cmpd="sng">
            <a:solidFill>
              <a:schemeClr val="dk1"/>
            </a:solidFill>
            <a:prstDash val="solid"/>
            <a:round/>
            <a:headEnd type="none" w="sm" len="sm"/>
            <a:tailEnd type="none" w="sm" len="sm"/>
          </a:ln>
        </p:spPr>
      </p:pic>
      <p:sp>
        <p:nvSpPr>
          <p:cNvPr id="268" name="Google Shape;268;p33">
            <a:extLst>
              <a:ext uri="{C183D7F6-B498-43B3-948B-1728B52AA6E4}">
                <adec:decorative xmlns:adec="http://schemas.microsoft.com/office/drawing/2017/decorative" val="1"/>
              </a:ext>
            </a:extLst>
          </p:cNvPr>
          <p:cNvSpPr txBox="1"/>
          <p:nvPr/>
        </p:nvSpPr>
        <p:spPr>
          <a:xfrm>
            <a:off x="11505000" y="6378625"/>
            <a:ext cx="91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8"/>
          <p:cNvSpPr txBox="1">
            <a:spLocks noGrp="1"/>
          </p:cNvSpPr>
          <p:nvPr>
            <p:ph type="title"/>
          </p:nvPr>
        </p:nvSpPr>
        <p:spPr>
          <a:xfrm>
            <a:off x="581193" y="729658"/>
            <a:ext cx="11029500" cy="98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do I enter a Waitlist decision? </a:t>
            </a:r>
            <a:endParaRPr/>
          </a:p>
        </p:txBody>
      </p:sp>
      <p:sp>
        <p:nvSpPr>
          <p:cNvPr id="659" name="Google Shape;659;p78"/>
          <p:cNvSpPr txBox="1">
            <a:spLocks noGrp="1"/>
          </p:cNvSpPr>
          <p:nvPr>
            <p:ph type="body" idx="1"/>
          </p:nvPr>
        </p:nvSpPr>
        <p:spPr>
          <a:xfrm>
            <a:off x="581200" y="1939525"/>
            <a:ext cx="8086200" cy="3921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1">
                <a:solidFill>
                  <a:schemeClr val="dk1"/>
                </a:solidFill>
              </a:rPr>
              <a:t>*Only those with Program Admin Role can make final admission decisions on applications.*</a:t>
            </a: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To Waitlist an applicant:</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1.) Make sure application is in Program Decision bin and in your queue.</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2.) Fill in “Program Decision” field with “Waitlist” (Required)</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3.) Fill in “Decision Notes” field (Optional)</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After reader review form has been filled out, </a:t>
            </a:r>
            <a:r>
              <a:rPr lang="en-US" sz="1800" b="1">
                <a:solidFill>
                  <a:schemeClr val="dk1"/>
                </a:solidFill>
              </a:rPr>
              <a:t>keep</a:t>
            </a:r>
            <a:r>
              <a:rPr lang="en-US" sz="1800">
                <a:solidFill>
                  <a:schemeClr val="dk1"/>
                </a:solidFill>
              </a:rPr>
              <a:t> application in Program Decision bin, do not push forward to any other bin.</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Programs should keep track of waitlisted applicants, and then enter a final program decision before application cycle closes.</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660" name="Google Shape;660;p78" descr="A cropped sample Reader Review Form, showing the option to Waitlist an application. (which is not communicated to The Graduate School's Admissions Office, and the application remains within the Program Decision bin for the program to act on before the application cycle closes.)"/>
          <p:cNvPicPr preferRelativeResize="0"/>
          <p:nvPr/>
        </p:nvPicPr>
        <p:blipFill rotWithShape="1">
          <a:blip r:embed="rId3">
            <a:alphaModFix/>
          </a:blip>
          <a:srcRect/>
          <a:stretch/>
        </p:blipFill>
        <p:spPr>
          <a:xfrm>
            <a:off x="9095350" y="1092106"/>
            <a:ext cx="2426575" cy="5195887"/>
          </a:xfrm>
          <a:prstGeom prst="rect">
            <a:avLst/>
          </a:prstGeom>
          <a:noFill/>
          <a:ln w="9525" cap="flat" cmpd="sng">
            <a:solidFill>
              <a:srgbClr val="000000"/>
            </a:solidFill>
            <a:prstDash val="solid"/>
            <a:round/>
            <a:headEnd type="none" w="sm" len="sm"/>
            <a:tailEnd type="none" w="sm" len="sm"/>
          </a:ln>
        </p:spPr>
      </p:pic>
      <p:sp>
        <p:nvSpPr>
          <p:cNvPr id="661" name="Google Shape;661;p78"/>
          <p:cNvSpPr txBox="1"/>
          <p:nvPr/>
        </p:nvSpPr>
        <p:spPr>
          <a:xfrm>
            <a:off x="10827500" y="6483325"/>
            <a:ext cx="78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9"/>
          <p:cNvSpPr txBox="1">
            <a:spLocks noGrp="1"/>
          </p:cNvSpPr>
          <p:nvPr>
            <p:ph type="title"/>
          </p:nvPr>
        </p:nvSpPr>
        <p:spPr>
          <a:xfrm>
            <a:off x="581193" y="729658"/>
            <a:ext cx="11029500" cy="98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do I enter a Withdraw Requested by Applicant decision? </a:t>
            </a:r>
            <a:endParaRPr/>
          </a:p>
        </p:txBody>
      </p:sp>
      <p:sp>
        <p:nvSpPr>
          <p:cNvPr id="668" name="Google Shape;668;p79"/>
          <p:cNvSpPr txBox="1">
            <a:spLocks noGrp="1"/>
          </p:cNvSpPr>
          <p:nvPr>
            <p:ph type="body" idx="1"/>
          </p:nvPr>
        </p:nvSpPr>
        <p:spPr>
          <a:xfrm>
            <a:off x="581200" y="1915275"/>
            <a:ext cx="8086200" cy="3945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1">
                <a:solidFill>
                  <a:schemeClr val="dk1"/>
                </a:solidFill>
              </a:rPr>
              <a:t>*Only those with Program Admin Role can make final admission decisions on applications.*</a:t>
            </a: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To enter a Withdraw Requested by applicant:</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1800">
                <a:solidFill>
                  <a:schemeClr val="dk1"/>
                </a:solidFill>
              </a:rPr>
              <a:t>Make sure application is in Program Decision bin and in your queue </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1800">
                <a:solidFill>
                  <a:schemeClr val="dk1"/>
                </a:solidFill>
              </a:rPr>
              <a:t>Fill in “Program Decision” field with “Withdraw Requested by Applicant” (Required)</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1800">
                <a:solidFill>
                  <a:schemeClr val="dk1"/>
                </a:solidFill>
              </a:rPr>
              <a:t>Fill in “Decision Notes” field (Optional)</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After reader review form has been filled out, send it to the Withdraw bin (you cannot see this bin, only TGS staff can). </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Programs are required to retain documentation of Applicant’s request to withdraw their application.</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669" name="Google Shape;669;p79" descr="A cropped sample Reader Review Form, showing how to process the applicant's decision to withdraw."/>
          <p:cNvPicPr preferRelativeResize="0"/>
          <p:nvPr/>
        </p:nvPicPr>
        <p:blipFill rotWithShape="1">
          <a:blip r:embed="rId3">
            <a:alphaModFix/>
          </a:blip>
          <a:srcRect/>
          <a:stretch/>
        </p:blipFill>
        <p:spPr>
          <a:xfrm>
            <a:off x="9135533" y="1519181"/>
            <a:ext cx="2475178" cy="5050630"/>
          </a:xfrm>
          <a:prstGeom prst="rect">
            <a:avLst/>
          </a:prstGeom>
          <a:noFill/>
          <a:ln w="9525" cap="flat" cmpd="sng">
            <a:solidFill>
              <a:srgbClr val="000000"/>
            </a:solidFill>
            <a:prstDash val="solid"/>
            <a:round/>
            <a:headEnd type="none" w="sm" len="sm"/>
            <a:tailEnd type="none" w="sm" len="sm"/>
          </a:ln>
        </p:spPr>
      </p:pic>
      <p:sp>
        <p:nvSpPr>
          <p:cNvPr id="670" name="Google Shape;670;p79"/>
          <p:cNvSpPr txBox="1"/>
          <p:nvPr/>
        </p:nvSpPr>
        <p:spPr>
          <a:xfrm>
            <a:off x="11609423" y="6457800"/>
            <a:ext cx="58378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0"/>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GPA Justification</a:t>
            </a:r>
            <a:endParaRPr/>
          </a:p>
        </p:txBody>
      </p:sp>
      <p:sp>
        <p:nvSpPr>
          <p:cNvPr id="676" name="Google Shape;676;p80">
            <a:extLst>
              <a:ext uri="{C183D7F6-B498-43B3-948B-1728B52AA6E4}">
                <adec:decorative xmlns:adec="http://schemas.microsoft.com/office/drawing/2017/decorative" val="1"/>
              </a:ext>
            </a:extLst>
          </p:cNvPr>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677" name="Google Shape;677;p80"/>
          <p:cNvSpPr txBox="1"/>
          <p:nvPr/>
        </p:nvSpPr>
        <p:spPr>
          <a:xfrm>
            <a:off x="11294275" y="6519225"/>
            <a:ext cx="81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81"/>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GPA Justification Bin?</a:t>
            </a:r>
            <a:endParaRPr/>
          </a:p>
        </p:txBody>
      </p:sp>
      <p:sp>
        <p:nvSpPr>
          <p:cNvPr id="684" name="Google Shape;684;p81"/>
          <p:cNvSpPr txBox="1">
            <a:spLocks noGrp="1"/>
          </p:cNvSpPr>
          <p:nvPr>
            <p:ph type="body" idx="1"/>
          </p:nvPr>
        </p:nvSpPr>
        <p:spPr>
          <a:xfrm>
            <a:off x="581192" y="2340864"/>
            <a:ext cx="11029500" cy="3634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1">
                <a:solidFill>
                  <a:schemeClr val="dk1"/>
                </a:solidFill>
              </a:rPr>
              <a:t>*Action is required on these applications in order to admit these students.*</a:t>
            </a:r>
            <a:endParaRPr sz="1800" b="1">
              <a:solidFill>
                <a:schemeClr val="dk1"/>
              </a:solidFill>
            </a:endParaRPr>
          </a:p>
          <a:p>
            <a:pPr marL="0" lvl="0" indent="0" algn="l" rtl="0">
              <a:lnSpc>
                <a:spcPct val="115000"/>
              </a:lnSpc>
              <a:spcBef>
                <a:spcPts val="0"/>
              </a:spcBef>
              <a:spcAft>
                <a:spcPts val="0"/>
              </a:spcAft>
              <a:buNone/>
            </a:pPr>
            <a:endParaRPr sz="1800" b="1">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Applications that are in the GPA justification bin, require a letter of justification to be added for admission because they did not meet the GPA requirements for Regular or Provisional Admission.</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*GPA Justifications should be written by the major advisor or admissions chairperson. Reasons </a:t>
            </a:r>
            <a:r>
              <a:rPr lang="en-US" sz="1800" dirty="0">
                <a:solidFill>
                  <a:schemeClr val="dk1"/>
                </a:solidFill>
              </a:rPr>
              <a:t>should state why the applicant is a good fit despite their low GPA.  Often reasons include research experience, GRE scores, recommendations, etc.*</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spcBef>
                <a:spcPts val="360"/>
              </a:spcBef>
              <a:spcAft>
                <a:spcPts val="0"/>
              </a:spcAft>
              <a:buClr>
                <a:schemeClr val="dk1"/>
              </a:buClr>
              <a:buSzPts val="1100"/>
              <a:buFont typeface="Arial"/>
              <a:buNone/>
            </a:pPr>
            <a:endParaRPr/>
          </a:p>
          <a:p>
            <a:pPr marL="0" lvl="0" indent="0" algn="l" rtl="0">
              <a:lnSpc>
                <a:spcPct val="115000"/>
              </a:lnSpc>
              <a:spcBef>
                <a:spcPts val="600"/>
              </a:spcBef>
              <a:spcAft>
                <a:spcPts val="0"/>
              </a:spcAft>
              <a:buClr>
                <a:schemeClr val="dk1"/>
              </a:buClr>
              <a:buSzPts val="1100"/>
              <a:buFont typeface="Arial"/>
              <a:buNone/>
            </a:pPr>
            <a:endParaRPr sz="1800">
              <a:solidFill>
                <a:schemeClr val="dk1"/>
              </a:solidFill>
            </a:endParaRPr>
          </a:p>
        </p:txBody>
      </p:sp>
      <p:sp>
        <p:nvSpPr>
          <p:cNvPr id="685" name="Google Shape;685;p81"/>
          <p:cNvSpPr txBox="1"/>
          <p:nvPr/>
        </p:nvSpPr>
        <p:spPr>
          <a:xfrm>
            <a:off x="11042925" y="6160175"/>
            <a:ext cx="53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82"/>
          <p:cNvSpPr txBox="1">
            <a:spLocks noGrp="1"/>
          </p:cNvSpPr>
          <p:nvPr>
            <p:ph type="title"/>
          </p:nvPr>
        </p:nvSpPr>
        <p:spPr>
          <a:xfrm>
            <a:off x="581200" y="729650"/>
            <a:ext cx="7440900" cy="149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do I do if there is an application in the GPA Justification Bin?</a:t>
            </a:r>
            <a:endParaRPr/>
          </a:p>
        </p:txBody>
      </p:sp>
      <p:sp>
        <p:nvSpPr>
          <p:cNvPr id="692" name="Google Shape;692;p82"/>
          <p:cNvSpPr txBox="1">
            <a:spLocks noGrp="1"/>
          </p:cNvSpPr>
          <p:nvPr>
            <p:ph type="body" idx="1"/>
          </p:nvPr>
        </p:nvSpPr>
        <p:spPr>
          <a:xfrm>
            <a:off x="581200" y="2472650"/>
            <a:ext cx="6180000" cy="3388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To enter a GPA Justification:</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1800">
                <a:solidFill>
                  <a:schemeClr val="dk1"/>
                </a:solidFill>
              </a:rPr>
              <a:t>Add application to queue.</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1800">
                <a:solidFill>
                  <a:schemeClr val="dk1"/>
                </a:solidFill>
              </a:rPr>
              <a:t>Open up reader review form and select “Yes” or “No” to “Will you be submitting a GPA justification?”</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1800">
                <a:solidFill>
                  <a:schemeClr val="dk1"/>
                </a:solidFill>
              </a:rPr>
              <a:t>If “Yes”, enter GPA justification and then push application to the Grad School Review bin.</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1800">
                <a:solidFill>
                  <a:schemeClr val="dk1"/>
                </a:solidFill>
              </a:rPr>
              <a:t> If “No, leave GPA Justification area blank and push application to Deny bin.</a:t>
            </a:r>
            <a:endParaRPr sz="1800" b="1">
              <a:solidFill>
                <a:schemeClr val="dk1"/>
              </a:solidFill>
            </a:endParaRPr>
          </a:p>
        </p:txBody>
      </p:sp>
      <p:pic>
        <p:nvPicPr>
          <p:cNvPr id="693" name="Google Shape;693;p82" descr="A cropped sample Reader Review Form showing the fields to be filled out by the program within the GPA Justification bin"/>
          <p:cNvPicPr preferRelativeResize="0"/>
          <p:nvPr/>
        </p:nvPicPr>
        <p:blipFill rotWithShape="1">
          <a:blip r:embed="rId3">
            <a:alphaModFix/>
          </a:blip>
          <a:srcRect/>
          <a:stretch/>
        </p:blipFill>
        <p:spPr>
          <a:xfrm>
            <a:off x="8346140" y="661288"/>
            <a:ext cx="2569876" cy="6029324"/>
          </a:xfrm>
          <a:prstGeom prst="rect">
            <a:avLst/>
          </a:prstGeom>
          <a:noFill/>
          <a:ln w="9525" cap="flat" cmpd="sng">
            <a:solidFill>
              <a:srgbClr val="000000"/>
            </a:solidFill>
            <a:prstDash val="solid"/>
            <a:round/>
            <a:headEnd type="none" w="sm" len="sm"/>
            <a:tailEnd type="none" w="sm" len="sm"/>
          </a:ln>
        </p:spPr>
      </p:pic>
      <p:sp>
        <p:nvSpPr>
          <p:cNvPr id="694" name="Google Shape;694;p82"/>
          <p:cNvSpPr txBox="1"/>
          <p:nvPr/>
        </p:nvSpPr>
        <p:spPr>
          <a:xfrm>
            <a:off x="11129100" y="6318150"/>
            <a:ext cx="50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83"/>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Frequently Asked Questions</a:t>
            </a:r>
            <a:endParaRPr/>
          </a:p>
        </p:txBody>
      </p:sp>
      <p:sp>
        <p:nvSpPr>
          <p:cNvPr id="701" name="Google Shape;701;p83"/>
          <p:cNvSpPr txBox="1"/>
          <p:nvPr/>
        </p:nvSpPr>
        <p:spPr>
          <a:xfrm>
            <a:off x="10849025" y="6476125"/>
            <a:ext cx="6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84"/>
          <p:cNvSpPr txBox="1">
            <a:spLocks noGrp="1"/>
          </p:cNvSpPr>
          <p:nvPr>
            <p:ph type="title"/>
          </p:nvPr>
        </p:nvSpPr>
        <p:spPr>
          <a:xfrm>
            <a:off x="581200" y="702152"/>
            <a:ext cx="11029500" cy="789000"/>
          </a:xfrm>
          <a:prstGeom prst="rect">
            <a:avLst/>
          </a:prstGeom>
        </p:spPr>
        <p:txBody>
          <a:bodyPr spcFirstLastPara="1" wrap="square" lIns="91425" tIns="45700" rIns="91425" bIns="45700" anchor="b" anchorCtr="0">
            <a:noAutofit/>
          </a:bodyPr>
          <a:lstStyle/>
          <a:p>
            <a:r>
              <a:rPr lang="en-US"/>
              <a:t>When do I enter an admission decision?</a:t>
            </a:r>
            <a:endParaRPr/>
          </a:p>
        </p:txBody>
      </p:sp>
      <p:sp>
        <p:nvSpPr>
          <p:cNvPr id="708" name="Google Shape;708;p84"/>
          <p:cNvSpPr txBox="1">
            <a:spLocks noGrp="1"/>
          </p:cNvSpPr>
          <p:nvPr>
            <p:ph type="body" idx="1"/>
          </p:nvPr>
        </p:nvSpPr>
        <p:spPr>
          <a:xfrm>
            <a:off x="581200" y="2036451"/>
            <a:ext cx="11029500" cy="3939000"/>
          </a:xfrm>
          <a:prstGeom prst="rect">
            <a:avLst/>
          </a:prstGeom>
        </p:spPr>
        <p:txBody>
          <a:bodyPr spcFirstLastPara="1" wrap="square" lIns="91425" tIns="45700" rIns="91425" bIns="45700" anchor="t" anchorCtr="0">
            <a:noAutofit/>
          </a:bodyPr>
          <a:lstStyle/>
          <a:p>
            <a:pPr indent="-368300">
              <a:lnSpc>
                <a:spcPct val="115000"/>
              </a:lnSpc>
              <a:spcBef>
                <a:spcPts val="0"/>
              </a:spcBef>
              <a:buClr>
                <a:schemeClr val="dk1"/>
              </a:buClr>
              <a:buSzPts val="2200"/>
            </a:pPr>
            <a:r>
              <a:rPr lang="en-US" sz="2200" b="1">
                <a:solidFill>
                  <a:schemeClr val="dk1"/>
                </a:solidFill>
              </a:rPr>
              <a:t>Admits: </a:t>
            </a:r>
            <a:r>
              <a:rPr lang="en-US" sz="2200">
                <a:solidFill>
                  <a:schemeClr val="dk1"/>
                </a:solidFill>
              </a:rPr>
              <a:t>After a program has admitted an application in the Program Decision bin and pushed it forward to the GPA Audit bin, it may take up to 10 business days for TGS to review application for official admit during busy times (December-March)</a:t>
            </a:r>
            <a:endParaRPr lang="en-US" sz="2100">
              <a:solidFill>
                <a:schemeClr val="dk1"/>
              </a:solidFill>
            </a:endParaRPr>
          </a:p>
          <a:p>
            <a:pPr marL="88900" indent="0">
              <a:lnSpc>
                <a:spcPct val="114999"/>
              </a:lnSpc>
              <a:spcBef>
                <a:spcPts val="0"/>
              </a:spcBef>
              <a:buClr>
                <a:schemeClr val="dk1"/>
              </a:buClr>
              <a:buSzPts val="2200"/>
              <a:buNone/>
            </a:pPr>
            <a:endParaRPr lang="en-US" sz="2200">
              <a:solidFill>
                <a:schemeClr val="dk1"/>
              </a:solidFill>
            </a:endParaRPr>
          </a:p>
          <a:p>
            <a:pPr lvl="1" indent="-333375">
              <a:lnSpc>
                <a:spcPct val="114999"/>
              </a:lnSpc>
              <a:spcBef>
                <a:spcPts val="0"/>
              </a:spcBef>
              <a:buClr>
                <a:schemeClr val="dk1"/>
              </a:buClr>
              <a:buSzPts val="2200"/>
              <a:buFont typeface="Arial,Sans-Serif"/>
              <a:buChar char="•"/>
            </a:pPr>
            <a:r>
              <a:rPr lang="en-US" sz="1800" b="1">
                <a:solidFill>
                  <a:schemeClr val="dk1"/>
                </a:solidFill>
                <a:highlight>
                  <a:srgbClr val="FFFFFF"/>
                </a:highlight>
              </a:rPr>
              <a:t>If your program sends out departmental admission letters or GA offer letters</a:t>
            </a:r>
            <a:endParaRPr lang="en-US">
              <a:solidFill>
                <a:schemeClr val="dk1"/>
              </a:solidFill>
            </a:endParaRPr>
          </a:p>
          <a:p>
            <a:pPr lvl="2" indent="-333375">
              <a:lnSpc>
                <a:spcPct val="114999"/>
              </a:lnSpc>
              <a:spcBef>
                <a:spcPts val="0"/>
              </a:spcBef>
              <a:buClr>
                <a:schemeClr val="dk1"/>
              </a:buClr>
              <a:buSzPts val="2200"/>
              <a:buFont typeface="Wingdings"/>
              <a:buChar char="§"/>
            </a:pPr>
            <a:r>
              <a:rPr lang="en-US" sz="1800">
                <a:solidFill>
                  <a:schemeClr val="dk1"/>
                </a:solidFill>
                <a:highlight>
                  <a:srgbClr val="FFFFFF"/>
                </a:highlight>
              </a:rPr>
              <a:t>Please wait to send the letter until admission has been officially processed by TGS</a:t>
            </a:r>
            <a:endParaRPr lang="en-US" sz="1800">
              <a:solidFill>
                <a:schemeClr val="dk1"/>
              </a:solidFill>
            </a:endParaRPr>
          </a:p>
          <a:p>
            <a:pPr lvl="2" indent="-333375">
              <a:lnSpc>
                <a:spcPct val="114999"/>
              </a:lnSpc>
              <a:spcBef>
                <a:spcPts val="0"/>
              </a:spcBef>
              <a:buClr>
                <a:schemeClr val="dk1"/>
              </a:buClr>
              <a:buSzPts val="2200"/>
              <a:buFont typeface="Wingdings"/>
              <a:buChar char="§"/>
            </a:pPr>
            <a:r>
              <a:rPr lang="en-US" sz="1800">
                <a:solidFill>
                  <a:schemeClr val="dk1"/>
                </a:solidFill>
                <a:highlight>
                  <a:srgbClr val="FFFFFF"/>
                </a:highlight>
              </a:rPr>
              <a:t>Do not assume gender identity of applicants</a:t>
            </a:r>
            <a:endParaRPr lang="en-US" sz="1800">
              <a:solidFill>
                <a:schemeClr val="dk1"/>
              </a:solidFill>
            </a:endParaRPr>
          </a:p>
          <a:p>
            <a:pPr lvl="3" indent="-333375">
              <a:lnSpc>
                <a:spcPct val="114999"/>
              </a:lnSpc>
              <a:spcBef>
                <a:spcPts val="0"/>
              </a:spcBef>
              <a:buClr>
                <a:schemeClr val="dk1"/>
              </a:buClr>
              <a:buSzPts val="2200"/>
            </a:pPr>
            <a:r>
              <a:rPr lang="en-US" sz="1600">
                <a:solidFill>
                  <a:schemeClr val="dk1"/>
                </a:solidFill>
                <a:highlight>
                  <a:srgbClr val="FFFFFF"/>
                </a:highlight>
              </a:rPr>
              <a:t>Not recommended to use Mr. or Ms. to address an applicant unless program is certain of the applicant's preferences </a:t>
            </a:r>
            <a:endParaRPr lang="en-US" sz="1600">
              <a:solidFill>
                <a:schemeClr val="dk1"/>
              </a:solidFill>
            </a:endParaRPr>
          </a:p>
          <a:p>
            <a:pPr lvl="3" indent="-333375">
              <a:lnSpc>
                <a:spcPct val="114999"/>
              </a:lnSpc>
              <a:spcBef>
                <a:spcPts val="0"/>
              </a:spcBef>
              <a:buClr>
                <a:srgbClr val="5271FF"/>
              </a:buClr>
              <a:buSzPts val="2200"/>
            </a:pPr>
            <a:endParaRPr lang="en-US" sz="1300">
              <a:solidFill>
                <a:schemeClr val="dk1"/>
              </a:solidFill>
              <a:highlight>
                <a:srgbClr val="FFFFFF"/>
              </a:highlight>
            </a:endParaRPr>
          </a:p>
          <a:p>
            <a:pPr lvl="2" indent="-333375">
              <a:lnSpc>
                <a:spcPct val="114999"/>
              </a:lnSpc>
              <a:spcBef>
                <a:spcPts val="0"/>
              </a:spcBef>
              <a:buClr>
                <a:srgbClr val="000000"/>
              </a:buClr>
              <a:buSzPts val="2200"/>
              <a:buFont typeface="Wingdings"/>
              <a:buChar char="§"/>
            </a:pPr>
            <a:endParaRPr lang="en-US" sz="1500">
              <a:solidFill>
                <a:schemeClr val="dk1"/>
              </a:solidFill>
              <a:highlight>
                <a:srgbClr val="FFFFFF"/>
              </a:highlight>
            </a:endParaRPr>
          </a:p>
          <a:p>
            <a:pPr marL="342900" indent="-342900">
              <a:lnSpc>
                <a:spcPct val="115000"/>
              </a:lnSpc>
              <a:spcBef>
                <a:spcPts val="0"/>
              </a:spcBef>
              <a:buClr>
                <a:srgbClr val="5271FF"/>
              </a:buClr>
            </a:pPr>
            <a:endParaRPr lang="en-US" sz="2200">
              <a:solidFill>
                <a:schemeClr val="dk1"/>
              </a:solidFill>
            </a:endParaRPr>
          </a:p>
          <a:p>
            <a:pPr marL="0" lvl="0" indent="0" algn="l" rtl="0">
              <a:lnSpc>
                <a:spcPct val="115000"/>
              </a:lnSpc>
              <a:spcBef>
                <a:spcPts val="0"/>
              </a:spcBef>
              <a:spcAft>
                <a:spcPts val="0"/>
              </a:spcAft>
              <a:buNone/>
            </a:pPr>
            <a:endParaRPr sz="2200">
              <a:solidFill>
                <a:schemeClr val="dk1"/>
              </a:solidFill>
            </a:endParaRPr>
          </a:p>
          <a:p>
            <a:pPr lvl="0" indent="0" algn="l" rtl="0">
              <a:lnSpc>
                <a:spcPct val="115000"/>
              </a:lnSpc>
              <a:spcBef>
                <a:spcPts val="0"/>
              </a:spcBef>
              <a:spcAft>
                <a:spcPts val="0"/>
              </a:spcAft>
              <a:buNone/>
            </a:pPr>
            <a:endParaRPr lang="en-US" sz="2200" b="1">
              <a:solidFill>
                <a:schemeClr val="dk1"/>
              </a:solidFill>
            </a:endParaRPr>
          </a:p>
        </p:txBody>
      </p:sp>
      <p:sp>
        <p:nvSpPr>
          <p:cNvPr id="709" name="Google Shape;709;p84"/>
          <p:cNvSpPr txBox="1"/>
          <p:nvPr/>
        </p:nvSpPr>
        <p:spPr>
          <a:xfrm>
            <a:off x="10676700" y="5923200"/>
            <a:ext cx="6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84"/>
          <p:cNvSpPr txBox="1">
            <a:spLocks noGrp="1"/>
          </p:cNvSpPr>
          <p:nvPr>
            <p:ph type="title"/>
          </p:nvPr>
        </p:nvSpPr>
        <p:spPr>
          <a:xfrm>
            <a:off x="581200" y="702152"/>
            <a:ext cx="11029500" cy="789000"/>
          </a:xfrm>
          <a:prstGeom prst="rect">
            <a:avLst/>
          </a:prstGeom>
        </p:spPr>
        <p:txBody>
          <a:bodyPr spcFirstLastPara="1" wrap="square" lIns="91425" tIns="45700" rIns="91425" bIns="45700" anchor="b" anchorCtr="0">
            <a:noAutofit/>
          </a:bodyPr>
          <a:lstStyle/>
          <a:p>
            <a:r>
              <a:rPr lang="en-US" dirty="0"/>
              <a:t>When do I enter an admission decision? (cont.)</a:t>
            </a:r>
          </a:p>
        </p:txBody>
      </p:sp>
      <p:sp>
        <p:nvSpPr>
          <p:cNvPr id="708" name="Google Shape;708;p84"/>
          <p:cNvSpPr txBox="1">
            <a:spLocks noGrp="1"/>
          </p:cNvSpPr>
          <p:nvPr>
            <p:ph type="body" idx="1"/>
          </p:nvPr>
        </p:nvSpPr>
        <p:spPr>
          <a:xfrm>
            <a:off x="581200" y="2036451"/>
            <a:ext cx="11029500" cy="3939000"/>
          </a:xfrm>
          <a:prstGeom prst="rect">
            <a:avLst/>
          </a:prstGeom>
        </p:spPr>
        <p:txBody>
          <a:bodyPr spcFirstLastPara="1" wrap="square" lIns="91425" tIns="45700" rIns="91425" bIns="45700" anchor="t" anchorCtr="0">
            <a:noAutofit/>
          </a:bodyPr>
          <a:lstStyle/>
          <a:p>
            <a:pPr marL="88900" indent="0">
              <a:lnSpc>
                <a:spcPct val="115000"/>
              </a:lnSpc>
              <a:spcBef>
                <a:spcPts val="0"/>
              </a:spcBef>
              <a:buClr>
                <a:schemeClr val="dk1"/>
              </a:buClr>
              <a:buSzPts val="2200"/>
              <a:buNone/>
            </a:pPr>
            <a:endParaRPr lang="en-US" sz="2200">
              <a:solidFill>
                <a:schemeClr val="dk1"/>
              </a:solidFill>
            </a:endParaRPr>
          </a:p>
          <a:p>
            <a:pPr indent="-368300">
              <a:lnSpc>
                <a:spcPct val="115000"/>
              </a:lnSpc>
              <a:spcBef>
                <a:spcPts val="0"/>
              </a:spcBef>
              <a:buClr>
                <a:schemeClr val="dk1"/>
              </a:buClr>
              <a:buSzPts val="2200"/>
            </a:pPr>
            <a:r>
              <a:rPr lang="en-US" sz="2200" b="1" dirty="0">
                <a:solidFill>
                  <a:schemeClr val="dk1"/>
                </a:solidFill>
              </a:rPr>
              <a:t>Denies: </a:t>
            </a:r>
            <a:r>
              <a:rPr lang="en-US" sz="2200" dirty="0">
                <a:solidFill>
                  <a:schemeClr val="dk1"/>
                </a:solidFill>
              </a:rPr>
              <a:t>After a program has denied an application in the Program Decision bin and pushed forward to the Deny bin, TGS will process the deny and send notification to the applicant the following Wednesday.</a:t>
            </a:r>
            <a:endParaRPr lang="en-US" dirty="0">
              <a:solidFill>
                <a:schemeClr val="dk1"/>
              </a:solidFill>
            </a:endParaRPr>
          </a:p>
          <a:p>
            <a:pPr indent="-368300">
              <a:lnSpc>
                <a:spcPct val="114999"/>
              </a:lnSpc>
              <a:spcBef>
                <a:spcPts val="0"/>
              </a:spcBef>
              <a:buClr>
                <a:schemeClr val="dk1"/>
              </a:buClr>
              <a:buSzPts val="2200"/>
            </a:pPr>
            <a:endParaRPr lang="en-US" sz="2200" dirty="0">
              <a:solidFill>
                <a:schemeClr val="dk1"/>
              </a:solidFill>
            </a:endParaRPr>
          </a:p>
          <a:p>
            <a:pPr lvl="1" indent="-333375">
              <a:lnSpc>
                <a:spcPct val="114999"/>
              </a:lnSpc>
              <a:spcBef>
                <a:spcPts val="0"/>
              </a:spcBef>
              <a:buClr>
                <a:schemeClr val="dk1"/>
              </a:buClr>
              <a:buSzPts val="2200"/>
              <a:buFont typeface="Arial,Sans-Serif"/>
              <a:buChar char="•"/>
            </a:pPr>
            <a:r>
              <a:rPr lang="en-US" sz="1800" b="1" dirty="0">
                <a:solidFill>
                  <a:schemeClr val="dk1"/>
                </a:solidFill>
                <a:highlight>
                  <a:srgbClr val="FFFFFF"/>
                </a:highlight>
              </a:rPr>
              <a:t>Do not send out denial letters </a:t>
            </a:r>
            <a:endParaRPr lang="en-US" dirty="0">
              <a:solidFill>
                <a:schemeClr val="dk1"/>
              </a:solidFill>
            </a:endParaRPr>
          </a:p>
          <a:p>
            <a:pPr lvl="2" indent="-333375" algn="l">
              <a:lnSpc>
                <a:spcPct val="114999"/>
              </a:lnSpc>
              <a:spcBef>
                <a:spcPts val="0"/>
              </a:spcBef>
              <a:spcAft>
                <a:spcPts val="0"/>
              </a:spcAft>
              <a:buClr>
                <a:schemeClr val="dk1"/>
              </a:buClr>
              <a:buSzPts val="2200"/>
              <a:buFont typeface="Wingdings"/>
              <a:buChar char="§"/>
            </a:pPr>
            <a:r>
              <a:rPr lang="en-US" sz="1500" dirty="0">
                <a:solidFill>
                  <a:schemeClr val="dk1"/>
                </a:solidFill>
                <a:highlight>
                  <a:srgbClr val="FFFFFF"/>
                </a:highlight>
              </a:rPr>
              <a:t>The Graduate School sends denial notifications every Wednesday, no need to send additional letter.</a:t>
            </a:r>
            <a:endParaRPr lang="en-US" dirty="0">
              <a:solidFill>
                <a:schemeClr val="dk1"/>
              </a:solidFill>
            </a:endParaRPr>
          </a:p>
          <a:p>
            <a:pPr marL="342900" lvl="0" indent="-342900" algn="l" rtl="0">
              <a:lnSpc>
                <a:spcPct val="115000"/>
              </a:lnSpc>
              <a:spcBef>
                <a:spcPts val="0"/>
              </a:spcBef>
              <a:spcAft>
                <a:spcPts val="0"/>
              </a:spcAft>
            </a:pPr>
            <a:endParaRPr sz="2200">
              <a:solidFill>
                <a:schemeClr val="dk1"/>
              </a:solidFill>
            </a:endParaRPr>
          </a:p>
          <a:p>
            <a:pPr marL="0" lvl="0" indent="0" algn="l" rtl="0">
              <a:lnSpc>
                <a:spcPct val="115000"/>
              </a:lnSpc>
              <a:spcBef>
                <a:spcPts val="0"/>
              </a:spcBef>
              <a:spcAft>
                <a:spcPts val="0"/>
              </a:spcAft>
              <a:buNone/>
            </a:pPr>
            <a:endParaRPr sz="2200">
              <a:solidFill>
                <a:schemeClr val="dk1"/>
              </a:solidFill>
            </a:endParaRPr>
          </a:p>
          <a:p>
            <a:pPr indent="0">
              <a:lnSpc>
                <a:spcPct val="115000"/>
              </a:lnSpc>
              <a:spcBef>
                <a:spcPts val="0"/>
              </a:spcBef>
              <a:buNone/>
            </a:pPr>
            <a:endParaRPr lang="en-US" sz="2200" b="1">
              <a:solidFill>
                <a:schemeClr val="dk1"/>
              </a:solidFill>
            </a:endParaRPr>
          </a:p>
        </p:txBody>
      </p:sp>
      <p:sp>
        <p:nvSpPr>
          <p:cNvPr id="709" name="Google Shape;709;p84"/>
          <p:cNvSpPr txBox="1"/>
          <p:nvPr/>
        </p:nvSpPr>
        <p:spPr>
          <a:xfrm>
            <a:off x="10676700" y="5923200"/>
            <a:ext cx="6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extLst>
      <p:ext uri="{BB962C8B-B14F-4D97-AF65-F5344CB8AC3E}">
        <p14:creationId xmlns:p14="http://schemas.microsoft.com/office/powerpoint/2010/main" val="1636876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85"/>
          <p:cNvSpPr txBox="1">
            <a:spLocks noGrp="1"/>
          </p:cNvSpPr>
          <p:nvPr>
            <p:ph type="title"/>
          </p:nvPr>
        </p:nvSpPr>
        <p:spPr>
          <a:xfrm>
            <a:off x="112175" y="740325"/>
            <a:ext cx="12001500" cy="549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sz="2600" dirty="0"/>
              <a:t>When should all admission decisions be entered by the program?</a:t>
            </a:r>
            <a:endParaRPr sz="2600" dirty="0"/>
          </a:p>
        </p:txBody>
      </p:sp>
      <p:sp>
        <p:nvSpPr>
          <p:cNvPr id="717" name="Google Shape;717;p85"/>
          <p:cNvSpPr txBox="1"/>
          <p:nvPr/>
        </p:nvSpPr>
        <p:spPr>
          <a:xfrm>
            <a:off x="125684" y="1567058"/>
            <a:ext cx="4042324" cy="4124176"/>
          </a:xfrm>
          <a:prstGeom prst="rect">
            <a:avLst/>
          </a:prstGeom>
          <a:noFill/>
          <a:ln>
            <a:noFill/>
          </a:ln>
        </p:spPr>
        <p:txBody>
          <a:bodyPr spcFirstLastPara="1" wrap="square" lIns="91425" tIns="91425" rIns="91425" bIns="91425" anchor="t" anchorCtr="0">
            <a:spAutoFit/>
          </a:bodyPr>
          <a:lstStyle/>
          <a:p>
            <a:pPr marL="457200" indent="-330200">
              <a:buSzPts val="1600"/>
              <a:buChar char="●"/>
            </a:pPr>
            <a:r>
              <a:rPr lang="en-US" sz="1600"/>
              <a:t>Each application needs an admission decision entered.</a:t>
            </a:r>
          </a:p>
          <a:p>
            <a:pPr marL="457200" indent="-330200">
              <a:buSzPts val="1600"/>
              <a:buChar char="●"/>
            </a:pPr>
            <a:endParaRPr lang="en-US" sz="1600"/>
          </a:p>
          <a:p>
            <a:pPr marL="457200" indent="-330200">
              <a:buSzPts val="1600"/>
              <a:buChar char="●"/>
            </a:pPr>
            <a:r>
              <a:rPr lang="en-US" sz="1600"/>
              <a:t>Please enter </a:t>
            </a:r>
            <a:r>
              <a:rPr lang="en-US" sz="1600" b="1"/>
              <a:t>all</a:t>
            </a:r>
            <a:r>
              <a:rPr lang="en-US" sz="1600"/>
              <a:t> program decisions by the </a:t>
            </a:r>
            <a:r>
              <a:rPr lang="en-US" sz="1600">
                <a:highlight>
                  <a:srgbClr val="FFFF00"/>
                </a:highlight>
              </a:rPr>
              <a:t>highlighted deadlines</a:t>
            </a:r>
            <a:r>
              <a:rPr lang="en-US" sz="1600"/>
              <a:t> for each term listed. (Admits, Denies, and Withdrawal Requested by Applicant)</a:t>
            </a:r>
          </a:p>
          <a:p>
            <a:pPr marL="457200" lvl="0" indent="0" algn="l" rtl="0">
              <a:spcBef>
                <a:spcPts val="0"/>
              </a:spcBef>
              <a:spcAft>
                <a:spcPts val="0"/>
              </a:spcAft>
              <a:buNone/>
            </a:pPr>
            <a:endParaRPr sz="1600"/>
          </a:p>
          <a:p>
            <a:pPr marL="457200" lvl="0" indent="-330200" algn="l" rtl="0">
              <a:spcBef>
                <a:spcPts val="0"/>
              </a:spcBef>
              <a:spcAft>
                <a:spcPts val="0"/>
              </a:spcAft>
              <a:buClr>
                <a:schemeClr val="dk1"/>
              </a:buClr>
              <a:buSzPts val="1600"/>
              <a:buChar char="●"/>
            </a:pPr>
            <a:r>
              <a:rPr lang="en-US" sz="1600" b="1">
                <a:solidFill>
                  <a:schemeClr val="dk1"/>
                </a:solidFill>
                <a:highlight>
                  <a:srgbClr val="FFFF00"/>
                </a:highlight>
              </a:rPr>
              <a:t>*Important*</a:t>
            </a:r>
            <a:endParaRPr sz="1600" b="1">
              <a:solidFill>
                <a:schemeClr val="dk1"/>
              </a:solidFill>
              <a:highlight>
                <a:srgbClr val="FFFF00"/>
              </a:highlight>
            </a:endParaRPr>
          </a:p>
          <a:p>
            <a:pPr marL="457200" lvl="0" indent="0" algn="l" rtl="0">
              <a:spcBef>
                <a:spcPts val="0"/>
              </a:spcBef>
              <a:spcAft>
                <a:spcPts val="0"/>
              </a:spcAft>
              <a:buClr>
                <a:schemeClr val="dk1"/>
              </a:buClr>
              <a:buSzPts val="1100"/>
              <a:buFont typeface="Arial"/>
              <a:buNone/>
            </a:pPr>
            <a:r>
              <a:rPr lang="en-US" sz="1600">
                <a:solidFill>
                  <a:schemeClr val="dk1"/>
                </a:solidFill>
              </a:rPr>
              <a:t>Programs will </a:t>
            </a:r>
            <a:r>
              <a:rPr lang="en-US" sz="1600" b="1">
                <a:solidFill>
                  <a:schemeClr val="dk1"/>
                </a:solidFill>
              </a:rPr>
              <a:t>not</a:t>
            </a:r>
            <a:r>
              <a:rPr lang="en-US" sz="1600">
                <a:solidFill>
                  <a:schemeClr val="dk1"/>
                </a:solidFill>
              </a:rPr>
              <a:t> be able to enter decisions on applications in the Program Decision bin after these deadlines have passed. </a:t>
            </a:r>
            <a:endParaRPr sz="1600">
              <a:solidFill>
                <a:schemeClr val="dk1"/>
              </a:solidFill>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graphicFrame>
        <p:nvGraphicFramePr>
          <p:cNvPr id="716" name="Google Shape;716;p85" descr="A table of application deadlines."/>
          <p:cNvGraphicFramePr/>
          <p:nvPr>
            <p:extLst>
              <p:ext uri="{D42A27DB-BD31-4B8C-83A1-F6EECF244321}">
                <p14:modId xmlns:p14="http://schemas.microsoft.com/office/powerpoint/2010/main" val="91769082"/>
              </p:ext>
            </p:extLst>
          </p:nvPr>
        </p:nvGraphicFramePr>
        <p:xfrm>
          <a:off x="4904683" y="1435052"/>
          <a:ext cx="6077738" cy="4872631"/>
        </p:xfrm>
        <a:graphic>
          <a:graphicData uri="http://schemas.openxmlformats.org/drawingml/2006/table">
            <a:tbl>
              <a:tblPr firstRow="1">
                <a:noFill/>
                <a:tableStyleId>{04C7A50E-41F7-43B2-A5A8-3EDD8FAD083B}</a:tableStyleId>
              </a:tblPr>
              <a:tblGrid>
                <a:gridCol w="2843925">
                  <a:extLst>
                    <a:ext uri="{9D8B030D-6E8A-4147-A177-3AD203B41FA5}">
                      <a16:colId xmlns:a16="http://schemas.microsoft.com/office/drawing/2014/main" val="20000"/>
                    </a:ext>
                  </a:extLst>
                </a:gridCol>
                <a:gridCol w="3233813">
                  <a:extLst>
                    <a:ext uri="{9D8B030D-6E8A-4147-A177-3AD203B41FA5}">
                      <a16:colId xmlns:a16="http://schemas.microsoft.com/office/drawing/2014/main" val="20001"/>
                    </a:ext>
                  </a:extLst>
                </a:gridCol>
              </a:tblGrid>
              <a:tr h="356825">
                <a:tc>
                  <a:txBody>
                    <a:bodyPr/>
                    <a:lstStyle/>
                    <a:p>
                      <a:pPr marL="0" lvl="0" indent="0" algn="l" rtl="0">
                        <a:lnSpc>
                          <a:spcPct val="115000"/>
                        </a:lnSpc>
                        <a:spcBef>
                          <a:spcPts val="0"/>
                        </a:spcBef>
                        <a:spcAft>
                          <a:spcPts val="0"/>
                        </a:spcAft>
                        <a:buNone/>
                      </a:pPr>
                      <a:r>
                        <a:rPr lang="en-US" sz="1300" b="1" dirty="0">
                          <a:solidFill>
                            <a:schemeClr val="dk1"/>
                          </a:solidFill>
                        </a:rPr>
                        <a:t>Spring 2025</a:t>
                      </a:r>
                      <a:endParaRPr sz="1300" b="1" dirty="0">
                        <a:solidFill>
                          <a:schemeClr val="dk1"/>
                        </a:solidFill>
                      </a:endParaRPr>
                    </a:p>
                  </a:txBody>
                  <a:tcPr marL="91425" marR="91425" marT="91425" marB="91425">
                    <a:solidFill>
                      <a:schemeClr val="lt2"/>
                    </a:solidFill>
                  </a:tcPr>
                </a:tc>
                <a:tc>
                  <a:txBody>
                    <a:bodyPr/>
                    <a:lstStyle/>
                    <a:p>
                      <a:endParaRPr lang="en-US" dirty="0"/>
                    </a:p>
                  </a:txBody>
                  <a:tcPr marL="91425" marR="91425" marT="91425" marB="91425">
                    <a:solidFill>
                      <a:schemeClr val="lt2"/>
                    </a:solidFill>
                  </a:tcPr>
                </a:tc>
                <a:extLst>
                  <a:ext uri="{0D108BD9-81ED-4DB2-BD59-A6C34878D82A}">
                    <a16:rowId xmlns:a16="http://schemas.microsoft.com/office/drawing/2014/main" val="10000"/>
                  </a:ext>
                </a:extLst>
              </a:tr>
              <a:tr h="426825">
                <a:tc>
                  <a:txBody>
                    <a:bodyPr/>
                    <a:lstStyle/>
                    <a:p>
                      <a:pPr marL="0" lvl="0" indent="0" algn="l" rtl="0">
                        <a:lnSpc>
                          <a:spcPct val="115000"/>
                        </a:lnSpc>
                        <a:spcBef>
                          <a:spcPts val="0"/>
                        </a:spcBef>
                        <a:spcAft>
                          <a:spcPts val="0"/>
                        </a:spcAft>
                        <a:buNone/>
                      </a:pPr>
                      <a:r>
                        <a:rPr lang="en-US" sz="1300">
                          <a:solidFill>
                            <a:schemeClr val="dk1"/>
                          </a:solidFill>
                        </a:rPr>
                        <a:t>Application Opens</a:t>
                      </a:r>
                      <a:endParaRPr sz="13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a:lnSpc>
                          <a:spcPct val="114999"/>
                        </a:lnSpc>
                        <a:spcBef>
                          <a:spcPts val="0"/>
                        </a:spcBef>
                        <a:spcAft>
                          <a:spcPts val="0"/>
                        </a:spcAft>
                        <a:buNone/>
                      </a:pPr>
                      <a:r>
                        <a:rPr lang="en-US" sz="1300" b="0" i="0" u="none" strike="noStrike" noProof="0">
                          <a:solidFill>
                            <a:schemeClr val="dk1"/>
                          </a:solidFill>
                          <a:latin typeface="Arial"/>
                        </a:rPr>
                        <a:t>Monday, January 29, 2024</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75875">
                <a:tc>
                  <a:txBody>
                    <a:bodyPr/>
                    <a:lstStyle/>
                    <a:p>
                      <a:pPr marL="0" lvl="0" indent="0" algn="l" rtl="0">
                        <a:lnSpc>
                          <a:spcPct val="115000"/>
                        </a:lnSpc>
                        <a:spcBef>
                          <a:spcPts val="0"/>
                        </a:spcBef>
                        <a:spcAft>
                          <a:spcPts val="0"/>
                        </a:spcAft>
                        <a:buNone/>
                      </a:pPr>
                      <a:r>
                        <a:rPr lang="en-US" sz="1300">
                          <a:solidFill>
                            <a:schemeClr val="dk1"/>
                          </a:solidFill>
                        </a:rPr>
                        <a:t>Application Submission Deadline</a:t>
                      </a:r>
                      <a:endParaRPr sz="13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a:lnSpc>
                          <a:spcPct val="114999"/>
                        </a:lnSpc>
                        <a:spcBef>
                          <a:spcPts val="0"/>
                        </a:spcBef>
                        <a:spcAft>
                          <a:spcPts val="0"/>
                        </a:spcAft>
                        <a:buNone/>
                      </a:pPr>
                      <a:r>
                        <a:rPr lang="en-US" sz="1300" b="0" i="0" u="none" strike="noStrike" noProof="0">
                          <a:solidFill>
                            <a:schemeClr val="dk1"/>
                          </a:solidFill>
                          <a:latin typeface="Arial"/>
                        </a:rPr>
                        <a:t>Wednesday, December 18, 2024</a:t>
                      </a:r>
                      <a:endParaRPr sz="13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06475">
                <a:tc>
                  <a:txBody>
                    <a:bodyPr/>
                    <a:lstStyle/>
                    <a:p>
                      <a:pPr marL="0" lvl="0" indent="0" algn="l" rtl="0">
                        <a:lnSpc>
                          <a:spcPct val="115000"/>
                        </a:lnSpc>
                        <a:spcBef>
                          <a:spcPts val="0"/>
                        </a:spcBef>
                        <a:spcAft>
                          <a:spcPts val="0"/>
                        </a:spcAft>
                        <a:buNone/>
                      </a:pPr>
                      <a:r>
                        <a:rPr lang="en-US" sz="1300">
                          <a:solidFill>
                            <a:schemeClr val="dk1"/>
                          </a:solidFill>
                        </a:rPr>
                        <a:t>Reply to Offer Deadline</a:t>
                      </a:r>
                      <a:endParaRPr sz="13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a:lnSpc>
                          <a:spcPct val="114999"/>
                        </a:lnSpc>
                        <a:spcBef>
                          <a:spcPts val="0"/>
                        </a:spcBef>
                        <a:spcAft>
                          <a:spcPts val="0"/>
                        </a:spcAft>
                        <a:buNone/>
                      </a:pPr>
                      <a:r>
                        <a:rPr lang="en-US" sz="1300" b="0" i="0" u="none" strike="noStrike" noProof="0">
                          <a:solidFill>
                            <a:schemeClr val="dk1"/>
                          </a:solidFill>
                          <a:highlight>
                            <a:srgbClr val="FFFF00"/>
                          </a:highlight>
                          <a:latin typeface="Arial"/>
                        </a:rPr>
                        <a:t>Friday, December 20, 2024</a:t>
                      </a:r>
                      <a:endParaRPr sz="1300">
                        <a:solidFill>
                          <a:schemeClr val="dk1"/>
                        </a:solidFill>
                        <a:highlight>
                          <a:srgbClr val="FFFF00"/>
                        </a:high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06475">
                <a:tc>
                  <a:txBody>
                    <a:bodyPr/>
                    <a:lstStyle/>
                    <a:p>
                      <a:pPr marL="0" lvl="0" indent="0" algn="l" rtl="0">
                        <a:lnSpc>
                          <a:spcPct val="115000"/>
                        </a:lnSpc>
                        <a:spcBef>
                          <a:spcPts val="0"/>
                        </a:spcBef>
                        <a:spcAft>
                          <a:spcPts val="0"/>
                        </a:spcAft>
                        <a:buNone/>
                      </a:pPr>
                      <a:r>
                        <a:rPr lang="en-US" sz="1300" b="1" dirty="0">
                          <a:solidFill>
                            <a:schemeClr val="dk1"/>
                          </a:solidFill>
                        </a:rPr>
                        <a:t>Summer 2025</a:t>
                      </a:r>
                      <a:endParaRPr sz="1300" b="1" dirty="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endParaRPr lang="en-US" dirty="0"/>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12700" cap="flat" cmpd="sng" algn="ctr">
                      <a:solidFill>
                        <a:srgbClr val="969FA7"/>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406475">
                <a:tc>
                  <a:txBody>
                    <a:bodyPr/>
                    <a:lstStyle/>
                    <a:p>
                      <a:pPr marL="0" lvl="0" indent="0" algn="l" rtl="0">
                        <a:lnSpc>
                          <a:spcPct val="115000"/>
                        </a:lnSpc>
                        <a:spcBef>
                          <a:spcPts val="0"/>
                        </a:spcBef>
                        <a:spcAft>
                          <a:spcPts val="0"/>
                        </a:spcAft>
                        <a:buNone/>
                      </a:pPr>
                      <a:r>
                        <a:rPr lang="en-US" sz="1300">
                          <a:solidFill>
                            <a:schemeClr val="dk1"/>
                          </a:solidFill>
                        </a:rPr>
                        <a:t>Application Opens</a:t>
                      </a:r>
                      <a:endParaRPr sz="1300">
                        <a:solidFill>
                          <a:schemeClr val="dk1"/>
                        </a:solidFill>
                      </a:endParaRPr>
                    </a:p>
                  </a:txBody>
                  <a:tcPr marL="91425" marR="91425" marT="91425" marB="91425">
                    <a:lnL w="9525" cap="flat" cmpd="sng">
                      <a:solidFill>
                        <a:srgbClr val="9E9E9E"/>
                      </a:solidFill>
                      <a:prstDash val="solid"/>
                      <a:round/>
                      <a:headEnd type="none" w="sm" len="sm"/>
                      <a:tailEnd type="none" w="sm" len="sm"/>
                    </a:lnL>
                    <a:lnR w="12700"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a:lnSpc>
                          <a:spcPct val="114999"/>
                        </a:lnSpc>
                        <a:spcBef>
                          <a:spcPts val="0"/>
                        </a:spcBef>
                        <a:spcAft>
                          <a:spcPts val="0"/>
                        </a:spcAft>
                        <a:buNone/>
                      </a:pPr>
                      <a:r>
                        <a:rPr lang="en-US" sz="1300" b="0" i="0" u="none" strike="noStrike" noProof="0">
                          <a:latin typeface="Arial"/>
                        </a:rPr>
                        <a:t>Monday, September 9, 2024</a:t>
                      </a:r>
                      <a:endParaRPr sz="1300"/>
                    </a:p>
                  </a:txBody>
                  <a:tcPr marL="84675" marR="84675" marT="63500" marB="63500">
                    <a:lnL w="12700" cap="flat" cmpd="sng">
                      <a:solidFill>
                        <a:srgbClr val="969FA7"/>
                      </a:solidFill>
                      <a:prstDash val="solid"/>
                      <a:round/>
                      <a:headEnd type="none" w="sm" len="sm"/>
                      <a:tailEnd type="none" w="sm" len="sm"/>
                    </a:lnL>
                    <a:lnR w="12700" cap="flat" cmpd="sng">
                      <a:solidFill>
                        <a:srgbClr val="969FA7"/>
                      </a:solidFill>
                      <a:prstDash val="solid"/>
                      <a:round/>
                      <a:headEnd type="none" w="sm" len="sm"/>
                      <a:tailEnd type="none" w="sm" len="sm"/>
                    </a:lnR>
                    <a:lnT w="12700" cap="flat" cmpd="sng" algn="ctr">
                      <a:solidFill>
                        <a:srgbClr val="969FA7"/>
                      </a:solidFill>
                      <a:prstDash val="solid"/>
                      <a:round/>
                      <a:headEnd type="none" w="sm" len="sm"/>
                      <a:tailEnd type="none" w="sm" len="sm"/>
                    </a:lnT>
                    <a:lnB w="12700" cap="flat" cmpd="sng">
                      <a:solidFill>
                        <a:srgbClr val="969FA7"/>
                      </a:solidFill>
                      <a:prstDash val="solid"/>
                      <a:round/>
                      <a:headEnd type="none" w="sm" len="sm"/>
                      <a:tailEnd type="none" w="sm" len="sm"/>
                    </a:lnB>
                  </a:tcPr>
                </a:tc>
                <a:extLst>
                  <a:ext uri="{0D108BD9-81ED-4DB2-BD59-A6C34878D82A}">
                    <a16:rowId xmlns:a16="http://schemas.microsoft.com/office/drawing/2014/main" val="10005"/>
                  </a:ext>
                </a:extLst>
              </a:tr>
              <a:tr h="406475">
                <a:tc>
                  <a:txBody>
                    <a:bodyPr/>
                    <a:lstStyle/>
                    <a:p>
                      <a:pPr marL="0" lvl="0" indent="0" algn="l" rtl="0">
                        <a:lnSpc>
                          <a:spcPct val="115000"/>
                        </a:lnSpc>
                        <a:spcBef>
                          <a:spcPts val="0"/>
                        </a:spcBef>
                        <a:spcAft>
                          <a:spcPts val="0"/>
                        </a:spcAft>
                        <a:buNone/>
                      </a:pPr>
                      <a:r>
                        <a:rPr lang="en-US" sz="1300">
                          <a:solidFill>
                            <a:schemeClr val="dk1"/>
                          </a:solidFill>
                        </a:rPr>
                        <a:t>Application Submission Deadline</a:t>
                      </a:r>
                      <a:endParaRPr sz="1300">
                        <a:solidFill>
                          <a:schemeClr val="dk1"/>
                        </a:solidFill>
                      </a:endParaRPr>
                    </a:p>
                  </a:txBody>
                  <a:tcPr marL="91425" marR="91425" marT="91425" marB="91425">
                    <a:lnL w="9525" cap="flat" cmpd="sng">
                      <a:solidFill>
                        <a:srgbClr val="9E9E9E"/>
                      </a:solidFill>
                      <a:prstDash val="solid"/>
                      <a:round/>
                      <a:headEnd type="none" w="sm" len="sm"/>
                      <a:tailEnd type="none" w="sm" len="sm"/>
                    </a:lnL>
                    <a:lnR w="12700"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a:lnSpc>
                          <a:spcPct val="114999"/>
                        </a:lnSpc>
                        <a:spcBef>
                          <a:spcPts val="0"/>
                        </a:spcBef>
                        <a:spcAft>
                          <a:spcPts val="0"/>
                        </a:spcAft>
                        <a:buNone/>
                      </a:pPr>
                      <a:r>
                        <a:rPr lang="en-US" sz="1300" b="0" i="0" u="none" strike="noStrike" noProof="0">
                          <a:latin typeface="Arial"/>
                        </a:rPr>
                        <a:t>Wednesday, August 20, 2025</a:t>
                      </a:r>
                      <a:endParaRPr sz="1300"/>
                    </a:p>
                  </a:txBody>
                  <a:tcPr marL="84675" marR="84675" marT="63500" marB="63500">
                    <a:lnL w="12700" cap="flat" cmpd="sng">
                      <a:solidFill>
                        <a:srgbClr val="969FA7"/>
                      </a:solidFill>
                      <a:prstDash val="solid"/>
                      <a:round/>
                      <a:headEnd type="none" w="sm" len="sm"/>
                      <a:tailEnd type="none" w="sm" len="sm"/>
                    </a:lnL>
                    <a:lnR w="12700" cap="flat" cmpd="sng">
                      <a:solidFill>
                        <a:srgbClr val="969FA7"/>
                      </a:solidFill>
                      <a:prstDash val="solid"/>
                      <a:round/>
                      <a:headEnd type="none" w="sm" len="sm"/>
                      <a:tailEnd type="none" w="sm" len="sm"/>
                    </a:lnR>
                    <a:lnT w="12700" cap="flat" cmpd="sng">
                      <a:solidFill>
                        <a:srgbClr val="969FA7"/>
                      </a:solidFill>
                      <a:prstDash val="solid"/>
                      <a:round/>
                      <a:headEnd type="none" w="sm" len="sm"/>
                      <a:tailEnd type="none" w="sm" len="sm"/>
                    </a:lnT>
                    <a:lnB w="12700" cap="flat" cmpd="sng">
                      <a:solidFill>
                        <a:srgbClr val="969FA7"/>
                      </a:solidFill>
                      <a:prstDash val="solid"/>
                      <a:round/>
                      <a:headEnd type="none" w="sm" len="sm"/>
                      <a:tailEnd type="none" w="sm" len="sm"/>
                    </a:lnB>
                  </a:tcPr>
                </a:tc>
                <a:extLst>
                  <a:ext uri="{0D108BD9-81ED-4DB2-BD59-A6C34878D82A}">
                    <a16:rowId xmlns:a16="http://schemas.microsoft.com/office/drawing/2014/main" val="10006"/>
                  </a:ext>
                </a:extLst>
              </a:tr>
              <a:tr h="406475">
                <a:tc>
                  <a:txBody>
                    <a:bodyPr/>
                    <a:lstStyle/>
                    <a:p>
                      <a:pPr marL="0" lvl="0" indent="0" algn="l" rtl="0">
                        <a:lnSpc>
                          <a:spcPct val="115000"/>
                        </a:lnSpc>
                        <a:spcBef>
                          <a:spcPts val="0"/>
                        </a:spcBef>
                        <a:spcAft>
                          <a:spcPts val="0"/>
                        </a:spcAft>
                        <a:buNone/>
                      </a:pPr>
                      <a:r>
                        <a:rPr lang="en-US" sz="1300">
                          <a:solidFill>
                            <a:schemeClr val="dk1"/>
                          </a:solidFill>
                        </a:rPr>
                        <a:t>Reply to Offer Deadline</a:t>
                      </a:r>
                      <a:endParaRPr sz="1300">
                        <a:solidFill>
                          <a:schemeClr val="dk1"/>
                        </a:solidFill>
                      </a:endParaRPr>
                    </a:p>
                  </a:txBody>
                  <a:tcPr marL="91425" marR="91425" marT="91425" marB="91425">
                    <a:lnL w="9525" cap="flat" cmpd="sng">
                      <a:solidFill>
                        <a:srgbClr val="9E9E9E"/>
                      </a:solidFill>
                      <a:prstDash val="solid"/>
                      <a:round/>
                      <a:headEnd type="none" w="sm" len="sm"/>
                      <a:tailEnd type="none" w="sm" len="sm"/>
                    </a:lnL>
                    <a:lnR w="12700"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a:lnSpc>
                          <a:spcPct val="114999"/>
                        </a:lnSpc>
                        <a:spcBef>
                          <a:spcPts val="0"/>
                        </a:spcBef>
                        <a:spcAft>
                          <a:spcPts val="0"/>
                        </a:spcAft>
                        <a:buNone/>
                      </a:pPr>
                      <a:r>
                        <a:rPr lang="en-US" sz="1300" b="0" i="0" u="none" strike="noStrike" noProof="0">
                          <a:highlight>
                            <a:srgbClr val="FFFF00"/>
                          </a:highlight>
                          <a:latin typeface="Arial"/>
                        </a:rPr>
                        <a:t>Friday, August 22, 2025</a:t>
                      </a:r>
                      <a:endParaRPr/>
                    </a:p>
                  </a:txBody>
                  <a:tcPr marL="84675" marR="84675" marT="63500" marB="63500">
                    <a:lnL w="12700" cap="flat" cmpd="sng">
                      <a:solidFill>
                        <a:srgbClr val="969FA7"/>
                      </a:solidFill>
                      <a:prstDash val="solid"/>
                      <a:round/>
                      <a:headEnd type="none" w="sm" len="sm"/>
                      <a:tailEnd type="none" w="sm" len="sm"/>
                    </a:lnL>
                    <a:lnR w="12700" cap="flat" cmpd="sng">
                      <a:solidFill>
                        <a:srgbClr val="969FA7"/>
                      </a:solidFill>
                      <a:prstDash val="solid"/>
                      <a:round/>
                      <a:headEnd type="none" w="sm" len="sm"/>
                      <a:tailEnd type="none" w="sm" len="sm"/>
                    </a:lnR>
                    <a:lnT w="12700" cap="flat" cmpd="sng">
                      <a:solidFill>
                        <a:srgbClr val="969FA7"/>
                      </a:solidFill>
                      <a:prstDash val="solid"/>
                      <a:round/>
                      <a:headEnd type="none" w="sm" len="sm"/>
                      <a:tailEnd type="none" w="sm" len="sm"/>
                    </a:lnT>
                    <a:lnB w="12700" cap="flat" cmpd="sng" algn="ctr">
                      <a:solidFill>
                        <a:srgbClr val="969FA7"/>
                      </a:solidFill>
                      <a:prstDash val="solid"/>
                      <a:round/>
                      <a:headEnd type="none" w="sm" len="sm"/>
                      <a:tailEnd type="none" w="sm" len="sm"/>
                    </a:lnB>
                  </a:tcPr>
                </a:tc>
                <a:extLst>
                  <a:ext uri="{0D108BD9-81ED-4DB2-BD59-A6C34878D82A}">
                    <a16:rowId xmlns:a16="http://schemas.microsoft.com/office/drawing/2014/main" val="10007"/>
                  </a:ext>
                </a:extLst>
              </a:tr>
              <a:tr h="406475">
                <a:tc>
                  <a:txBody>
                    <a:bodyPr/>
                    <a:lstStyle/>
                    <a:p>
                      <a:pPr marL="0" lvl="0" indent="0" algn="l" rtl="0">
                        <a:lnSpc>
                          <a:spcPct val="115000"/>
                        </a:lnSpc>
                        <a:spcBef>
                          <a:spcPts val="0"/>
                        </a:spcBef>
                        <a:spcAft>
                          <a:spcPts val="0"/>
                        </a:spcAft>
                        <a:buNone/>
                      </a:pPr>
                      <a:r>
                        <a:rPr lang="en-US" sz="1300" b="1" dirty="0">
                          <a:solidFill>
                            <a:schemeClr val="dk1"/>
                          </a:solidFill>
                        </a:rPr>
                        <a:t>Fall 2025</a:t>
                      </a:r>
                      <a:endParaRPr sz="1300" b="1" dirty="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endParaRPr lang="en-US" dirty="0"/>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2700" cap="flat" cmpd="sng" algn="ctr">
                      <a:solidFill>
                        <a:srgbClr val="969FA7"/>
                      </a:solidFill>
                      <a:prstDash val="solid"/>
                      <a:round/>
                      <a:headEnd type="none" w="sm" len="sm"/>
                      <a:tailEnd type="none" w="sm" len="sm"/>
                    </a:lnT>
                    <a:lnB w="9525" cap="flat" cmpd="sng" algn="ctr">
                      <a:solidFill>
                        <a:srgbClr val="969FA7"/>
                      </a:solidFill>
                      <a:prstDash val="solid"/>
                      <a:round/>
                      <a:headEnd type="none" w="sm" len="sm"/>
                      <a:tailEnd type="none" w="sm" len="sm"/>
                    </a:lnB>
                    <a:solidFill>
                      <a:schemeClr val="lt2"/>
                    </a:solidFill>
                  </a:tcPr>
                </a:tc>
                <a:extLst>
                  <a:ext uri="{0D108BD9-81ED-4DB2-BD59-A6C34878D82A}">
                    <a16:rowId xmlns:a16="http://schemas.microsoft.com/office/drawing/2014/main" val="10008"/>
                  </a:ext>
                </a:extLst>
              </a:tr>
              <a:tr h="406475">
                <a:tc>
                  <a:txBody>
                    <a:bodyPr/>
                    <a:lstStyle/>
                    <a:p>
                      <a:pPr marL="0" lvl="0" indent="0" algn="l" rtl="0">
                        <a:lnSpc>
                          <a:spcPct val="115000"/>
                        </a:lnSpc>
                        <a:spcBef>
                          <a:spcPts val="0"/>
                        </a:spcBef>
                        <a:spcAft>
                          <a:spcPts val="0"/>
                        </a:spcAft>
                        <a:buNone/>
                      </a:pPr>
                      <a:r>
                        <a:rPr lang="en-US" sz="1300">
                          <a:solidFill>
                            <a:schemeClr val="dk1"/>
                          </a:solidFill>
                        </a:rPr>
                        <a:t>Application Opens</a:t>
                      </a:r>
                      <a:endParaRPr sz="13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a:lnSpc>
                          <a:spcPct val="114999"/>
                        </a:lnSpc>
                        <a:spcBef>
                          <a:spcPts val="0"/>
                        </a:spcBef>
                        <a:spcAft>
                          <a:spcPts val="0"/>
                        </a:spcAft>
                        <a:buNone/>
                      </a:pPr>
                      <a:r>
                        <a:rPr lang="en-US" sz="1300" b="0" i="0" u="none" strike="noStrike" noProof="0">
                          <a:solidFill>
                            <a:schemeClr val="dk1"/>
                          </a:solidFill>
                          <a:latin typeface="Arial"/>
                        </a:rPr>
                        <a:t>Monday, September 9, 2024</a:t>
                      </a:r>
                      <a:endParaRPr/>
                    </a:p>
                  </a:txBody>
                  <a:tcPr marL="121900" marR="121900" marT="91425" marB="91425">
                    <a:lnL w="9525" cap="flat" cmpd="sng">
                      <a:solidFill>
                        <a:srgbClr val="969FA7"/>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lgn="ctr">
                      <a:solidFill>
                        <a:srgbClr val="969FA7"/>
                      </a:solidFill>
                      <a:prstDash val="solid"/>
                      <a:round/>
                      <a:headEnd type="none" w="sm" len="sm"/>
                      <a:tailEnd type="none" w="sm" len="sm"/>
                    </a:lnT>
                    <a:lnB w="9525" cap="flat" cmpd="sng">
                      <a:solidFill>
                        <a:srgbClr val="969FA7"/>
                      </a:solidFill>
                      <a:prstDash val="solid"/>
                      <a:round/>
                      <a:headEnd type="none" w="sm" len="sm"/>
                      <a:tailEnd type="none" w="sm" len="sm"/>
                    </a:lnB>
                  </a:tcPr>
                </a:tc>
                <a:extLst>
                  <a:ext uri="{0D108BD9-81ED-4DB2-BD59-A6C34878D82A}">
                    <a16:rowId xmlns:a16="http://schemas.microsoft.com/office/drawing/2014/main" val="10009"/>
                  </a:ext>
                </a:extLst>
              </a:tr>
              <a:tr h="406475">
                <a:tc>
                  <a:txBody>
                    <a:bodyPr/>
                    <a:lstStyle/>
                    <a:p>
                      <a:pPr marL="0" lvl="0" indent="0" algn="l" rtl="0">
                        <a:lnSpc>
                          <a:spcPct val="115000"/>
                        </a:lnSpc>
                        <a:spcBef>
                          <a:spcPts val="0"/>
                        </a:spcBef>
                        <a:spcAft>
                          <a:spcPts val="0"/>
                        </a:spcAft>
                        <a:buNone/>
                      </a:pPr>
                      <a:r>
                        <a:rPr lang="en-US" sz="1300">
                          <a:solidFill>
                            <a:schemeClr val="dk1"/>
                          </a:solidFill>
                        </a:rPr>
                        <a:t>Application Submission Deadline</a:t>
                      </a:r>
                      <a:endParaRPr sz="13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a:lnSpc>
                          <a:spcPct val="114999"/>
                        </a:lnSpc>
                        <a:spcBef>
                          <a:spcPts val="0"/>
                        </a:spcBef>
                        <a:spcAft>
                          <a:spcPts val="0"/>
                        </a:spcAft>
                        <a:buNone/>
                      </a:pPr>
                      <a:r>
                        <a:rPr lang="en-US" sz="1300" b="0" i="0" u="none" strike="noStrike" noProof="0">
                          <a:latin typeface="Arial"/>
                        </a:rPr>
                        <a:t>Wednesday, July 23, 2025</a:t>
                      </a:r>
                      <a:endParaRPr sz="1300"/>
                    </a:p>
                  </a:txBody>
                  <a:tcPr marL="121900" marR="121900" marT="91425" marB="91425">
                    <a:lnL w="9525" cap="flat" cmpd="sng">
                      <a:solidFill>
                        <a:srgbClr val="969FA7"/>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solidFill>
                        <a:srgbClr val="969FA7"/>
                      </a:solidFill>
                      <a:prstDash val="solid"/>
                      <a:round/>
                      <a:headEnd type="none" w="sm" len="sm"/>
                      <a:tailEnd type="none" w="sm" len="sm"/>
                    </a:lnT>
                    <a:lnB w="9525" cap="flat" cmpd="sng">
                      <a:solidFill>
                        <a:srgbClr val="969FA7"/>
                      </a:solidFill>
                      <a:prstDash val="solid"/>
                      <a:round/>
                      <a:headEnd type="none" w="sm" len="sm"/>
                      <a:tailEnd type="none" w="sm" len="sm"/>
                    </a:lnB>
                  </a:tcPr>
                </a:tc>
                <a:extLst>
                  <a:ext uri="{0D108BD9-81ED-4DB2-BD59-A6C34878D82A}">
                    <a16:rowId xmlns:a16="http://schemas.microsoft.com/office/drawing/2014/main" val="10010"/>
                  </a:ext>
                </a:extLst>
              </a:tr>
              <a:tr h="406475">
                <a:tc>
                  <a:txBody>
                    <a:bodyPr/>
                    <a:lstStyle/>
                    <a:p>
                      <a:pPr marL="0" lvl="0" indent="0" algn="l" rtl="0">
                        <a:lnSpc>
                          <a:spcPct val="115000"/>
                        </a:lnSpc>
                        <a:spcBef>
                          <a:spcPts val="0"/>
                        </a:spcBef>
                        <a:spcAft>
                          <a:spcPts val="0"/>
                        </a:spcAft>
                        <a:buNone/>
                      </a:pPr>
                      <a:r>
                        <a:rPr lang="en-US" sz="1300">
                          <a:solidFill>
                            <a:schemeClr val="dk1"/>
                          </a:solidFill>
                        </a:rPr>
                        <a:t>Reply to Offer Deadline</a:t>
                      </a:r>
                      <a:endParaRPr sz="13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a:lnSpc>
                          <a:spcPct val="114999"/>
                        </a:lnSpc>
                        <a:spcBef>
                          <a:spcPts val="0"/>
                        </a:spcBef>
                        <a:spcAft>
                          <a:spcPts val="0"/>
                        </a:spcAft>
                        <a:buNone/>
                      </a:pPr>
                      <a:r>
                        <a:rPr lang="en-US" sz="1300" b="0" i="0" u="none" strike="noStrike" noProof="0" dirty="0">
                          <a:solidFill>
                            <a:schemeClr val="dk1"/>
                          </a:solidFill>
                          <a:highlight>
                            <a:srgbClr val="FFFF00"/>
                          </a:highlight>
                          <a:latin typeface="Arial"/>
                        </a:rPr>
                        <a:t>Friday, July 25, 2025</a:t>
                      </a:r>
                      <a:endParaRPr sz="1300" dirty="0">
                        <a:solidFill>
                          <a:schemeClr val="dk1"/>
                        </a:solidFill>
                        <a:highlight>
                          <a:srgbClr val="FFFF00"/>
                        </a:highlight>
                      </a:endParaRPr>
                    </a:p>
                  </a:txBody>
                  <a:tcPr marL="121900" marR="121900" marT="91425" marB="91425">
                    <a:lnL w="9525" cap="flat" cmpd="sng">
                      <a:solidFill>
                        <a:srgbClr val="969FA7"/>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solidFill>
                        <a:srgbClr val="969FA7"/>
                      </a:solidFill>
                      <a:prstDash val="solid"/>
                      <a:round/>
                      <a:headEnd type="none" w="sm" len="sm"/>
                      <a:tailEnd type="none" w="sm" len="sm"/>
                    </a:lnT>
                    <a:lnB w="9525" cap="flat" cmpd="sng">
                      <a:solidFill>
                        <a:srgbClr val="969FA7"/>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719" name="Google Shape;719;p85">
            <a:extLst>
              <a:ext uri="{C183D7F6-B498-43B3-948B-1728B52AA6E4}">
                <adec:decorative xmlns:adec="http://schemas.microsoft.com/office/drawing/2017/decorative" val="1"/>
              </a:ext>
            </a:extLst>
          </p:cNvPr>
          <p:cNvSpPr txBox="1"/>
          <p:nvPr/>
        </p:nvSpPr>
        <p:spPr>
          <a:xfrm>
            <a:off x="10884950" y="6231975"/>
            <a:ext cx="86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86"/>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do I move an application to the correct bin, if I selected the wrong Bin?</a:t>
            </a:r>
            <a:endParaRPr/>
          </a:p>
        </p:txBody>
      </p:sp>
      <p:sp>
        <p:nvSpPr>
          <p:cNvPr id="726" name="Google Shape;726;p86"/>
          <p:cNvSpPr txBox="1">
            <a:spLocks noGrp="1"/>
          </p:cNvSpPr>
          <p:nvPr>
            <p:ph type="body" idx="1"/>
          </p:nvPr>
        </p:nvSpPr>
        <p:spPr>
          <a:xfrm>
            <a:off x="581192" y="2340864"/>
            <a:ext cx="11029500" cy="36345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Char char="◼"/>
            </a:pPr>
            <a:r>
              <a:rPr lang="en-US" sz="2200">
                <a:solidFill>
                  <a:schemeClr val="dk1"/>
                </a:solidFill>
              </a:rPr>
              <a:t>Contact </a:t>
            </a:r>
            <a:r>
              <a:rPr lang="en-US" sz="2200" u="sng">
                <a:solidFill>
                  <a:schemeClr val="hlink"/>
                </a:solidFill>
                <a:hlinkClick r:id="rId3"/>
              </a:rPr>
              <a:t>gradadmissions@uconn.edu</a:t>
            </a:r>
            <a:r>
              <a:rPr lang="en-US" sz="2200">
                <a:solidFill>
                  <a:schemeClr val="dk1"/>
                </a:solidFill>
              </a:rPr>
              <a:t>, and we will move the application into the correct bin for you.</a:t>
            </a:r>
            <a:endParaRPr sz="2200">
              <a:solidFill>
                <a:schemeClr val="dk1"/>
              </a:solidFill>
            </a:endParaRPr>
          </a:p>
        </p:txBody>
      </p:sp>
      <p:sp>
        <p:nvSpPr>
          <p:cNvPr id="727" name="Google Shape;727;p86"/>
          <p:cNvSpPr txBox="1"/>
          <p:nvPr/>
        </p:nvSpPr>
        <p:spPr>
          <a:xfrm>
            <a:off x="10813125" y="5865750"/>
            <a:ext cx="72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4"/>
          <p:cNvSpPr txBox="1">
            <a:spLocks noGrp="1"/>
          </p:cNvSpPr>
          <p:nvPr>
            <p:ph type="title"/>
          </p:nvPr>
        </p:nvSpPr>
        <p:spPr>
          <a:xfrm>
            <a:off x="581193" y="2393950"/>
            <a:ext cx="11029615" cy="214746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solidFill>
                  <a:srgbClr val="FF0000"/>
                </a:solidFill>
              </a:rPr>
              <a:t>*Reminder* How TGS Categorizes GPAs</a:t>
            </a:r>
            <a:endParaRPr>
              <a:solidFill>
                <a:srgbClr val="FF0000"/>
              </a:solidFill>
            </a:endParaRPr>
          </a:p>
        </p:txBody>
      </p:sp>
      <p:sp>
        <p:nvSpPr>
          <p:cNvPr id="275" name="Google Shape;275;p34">
            <a:extLst>
              <a:ext uri="{C183D7F6-B498-43B3-948B-1728B52AA6E4}">
                <adec:decorative xmlns:adec="http://schemas.microsoft.com/office/drawing/2017/decorative" val="1"/>
              </a:ext>
            </a:extLst>
          </p:cNvPr>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276" name="Google Shape;276;p34"/>
          <p:cNvSpPr txBox="1"/>
          <p:nvPr/>
        </p:nvSpPr>
        <p:spPr>
          <a:xfrm>
            <a:off x="11527445" y="6453364"/>
            <a:ext cx="66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87"/>
          <p:cNvSpPr txBox="1">
            <a:spLocks noGrp="1"/>
          </p:cNvSpPr>
          <p:nvPr>
            <p:ph type="title"/>
          </p:nvPr>
        </p:nvSpPr>
        <p:spPr>
          <a:xfrm>
            <a:off x="581200" y="729652"/>
            <a:ext cx="11029500" cy="726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do I add an application to multiple queues?</a:t>
            </a:r>
            <a:endParaRPr/>
          </a:p>
        </p:txBody>
      </p:sp>
      <p:sp>
        <p:nvSpPr>
          <p:cNvPr id="734" name="Google Shape;734;p87"/>
          <p:cNvSpPr txBox="1">
            <a:spLocks noGrp="1"/>
          </p:cNvSpPr>
          <p:nvPr>
            <p:ph type="body" idx="1"/>
          </p:nvPr>
        </p:nvSpPr>
        <p:spPr>
          <a:xfrm>
            <a:off x="256850" y="1517128"/>
            <a:ext cx="4610400" cy="4894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a:solidFill>
                  <a:schemeClr val="dk1"/>
                </a:solidFill>
              </a:rPr>
              <a:t>Click on applicant’s name in top left corner.</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a:solidFill>
                  <a:schemeClr val="dk1"/>
                </a:solidFill>
              </a:rPr>
              <a:t>Select “Edit Bin/Queue”</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a:solidFill>
                  <a:schemeClr val="dk1"/>
                </a:solidFill>
              </a:rPr>
              <a:t>Add multiple readers</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a:solidFill>
                  <a:schemeClr val="dk1"/>
                </a:solidFill>
              </a:rPr>
              <a:t>Click save</a:t>
            </a:r>
            <a:endParaRPr sz="1400">
              <a:solidFill>
                <a:schemeClr val="dk1"/>
              </a:solidFill>
            </a:endParaRPr>
          </a:p>
          <a:p>
            <a:pPr marL="0" lvl="0" indent="0" algn="l" rtl="0">
              <a:lnSpc>
                <a:spcPct val="115000"/>
              </a:lnSpc>
              <a:spcBef>
                <a:spcPts val="0"/>
              </a:spcBef>
              <a:spcAft>
                <a:spcPts val="0"/>
              </a:spcAft>
              <a:buNone/>
            </a:pPr>
            <a:endParaRPr sz="1400">
              <a:solidFill>
                <a:schemeClr val="dk1"/>
              </a:solidFill>
            </a:endParaRPr>
          </a:p>
          <a:p>
            <a:pPr marL="914400" lvl="0" indent="0" algn="l" rtl="0">
              <a:lnSpc>
                <a:spcPct val="115000"/>
              </a:lnSpc>
              <a:spcBef>
                <a:spcPts val="0"/>
              </a:spcBef>
              <a:spcAft>
                <a:spcPts val="0"/>
              </a:spcAft>
              <a:buNone/>
            </a:pPr>
            <a:endParaRPr sz="1400">
              <a:solidFill>
                <a:schemeClr val="dk1"/>
              </a:solidFill>
            </a:endParaRPr>
          </a:p>
          <a:p>
            <a:pPr marL="0" lvl="0" indent="0" algn="l" rtl="0">
              <a:lnSpc>
                <a:spcPct val="115000"/>
              </a:lnSpc>
              <a:spcBef>
                <a:spcPts val="0"/>
              </a:spcBef>
              <a:spcAft>
                <a:spcPts val="0"/>
              </a:spcAft>
              <a:buNone/>
            </a:pPr>
            <a:r>
              <a:rPr lang="en-US" sz="1400" i="1">
                <a:solidFill>
                  <a:schemeClr val="dk1"/>
                </a:solidFill>
              </a:rPr>
              <a:t>*Please note: When assigning applications to multiple queues at once,</a:t>
            </a:r>
            <a:r>
              <a:rPr lang="en-US" sz="1400" b="1" i="1">
                <a:solidFill>
                  <a:schemeClr val="dk1"/>
                </a:solidFill>
              </a:rPr>
              <a:t> please do not change the bin.</a:t>
            </a:r>
            <a:r>
              <a:rPr lang="en-US" sz="1400">
                <a:solidFill>
                  <a:schemeClr val="dk1"/>
                </a:solidFill>
              </a:rPr>
              <a:t>*</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735" name="Google Shape;735;p87" descr="A cropped screenshot highlighting the Edit Bin/Queue option that appears within a drop-down window of options when the applicant's name is clicked on in the upper left-hand corner of the reader. A pop-up window will appear, allowing the  option to add an application to multiple queues, selecting the Save button when finished. (Do not use Edit/Bin Queue to change the bin.)"/>
          <p:cNvPicPr preferRelativeResize="0"/>
          <p:nvPr/>
        </p:nvPicPr>
        <p:blipFill>
          <a:blip r:embed="rId3">
            <a:alphaModFix/>
          </a:blip>
          <a:stretch>
            <a:fillRect/>
          </a:stretch>
        </p:blipFill>
        <p:spPr>
          <a:xfrm>
            <a:off x="4727525" y="1706775"/>
            <a:ext cx="7159676" cy="3663475"/>
          </a:xfrm>
          <a:prstGeom prst="rect">
            <a:avLst/>
          </a:prstGeom>
          <a:noFill/>
          <a:ln>
            <a:noFill/>
          </a:ln>
        </p:spPr>
      </p:pic>
      <p:sp>
        <p:nvSpPr>
          <p:cNvPr id="736" name="Google Shape;736;p87"/>
          <p:cNvSpPr txBox="1"/>
          <p:nvPr/>
        </p:nvSpPr>
        <p:spPr>
          <a:xfrm>
            <a:off x="10554600" y="6038075"/>
            <a:ext cx="69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88"/>
          <p:cNvSpPr txBox="1">
            <a:spLocks noGrp="1"/>
          </p:cNvSpPr>
          <p:nvPr>
            <p:ph type="title"/>
          </p:nvPr>
        </p:nvSpPr>
        <p:spPr>
          <a:xfrm>
            <a:off x="581193" y="729658"/>
            <a:ext cx="11029500" cy="98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do I move an application forward to a new Bin if it is in multiple queues?</a:t>
            </a:r>
            <a:endParaRPr/>
          </a:p>
        </p:txBody>
      </p:sp>
      <p:sp>
        <p:nvSpPr>
          <p:cNvPr id="743" name="Google Shape;743;p88"/>
          <p:cNvSpPr txBox="1">
            <a:spLocks noGrp="1"/>
          </p:cNvSpPr>
          <p:nvPr>
            <p:ph type="body" idx="1"/>
          </p:nvPr>
        </p:nvSpPr>
        <p:spPr>
          <a:xfrm>
            <a:off x="581200" y="1818350"/>
            <a:ext cx="6131700" cy="40428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If an application is in multiple queues, readers can fill out the Reader Review form. They must select “Send” after they fill out the Reader Review form, and the application will be removed from their queue, while remaining in the other users’ queues.</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The application will stay in the bin it is in, and will only move forward to the next bin that is selected when the last reader reviews the application and selects a new bin.</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744" name="Google Shape;744;p88" descr="An example of a Reader Review Form open for an application in one person's queue, with a field highlighted, and also displaying that this sample application is within multiple users' queues, which would prevent moving the application forward to another bin until all the users have submitted a Reader Review Form."/>
          <p:cNvPicPr preferRelativeResize="0"/>
          <p:nvPr/>
        </p:nvPicPr>
        <p:blipFill rotWithShape="1">
          <a:blip r:embed="rId3">
            <a:alphaModFix/>
          </a:blip>
          <a:srcRect/>
          <a:stretch/>
        </p:blipFill>
        <p:spPr>
          <a:xfrm>
            <a:off x="7785651" y="1468894"/>
            <a:ext cx="2455611" cy="4872036"/>
          </a:xfrm>
          <a:prstGeom prst="rect">
            <a:avLst/>
          </a:prstGeom>
          <a:noFill/>
          <a:ln w="9525" cap="flat" cmpd="sng">
            <a:solidFill>
              <a:srgbClr val="000000"/>
            </a:solidFill>
            <a:prstDash val="solid"/>
            <a:round/>
            <a:headEnd type="none" w="sm" len="sm"/>
            <a:tailEnd type="none" w="sm" len="sm"/>
          </a:ln>
        </p:spPr>
      </p:pic>
      <p:sp>
        <p:nvSpPr>
          <p:cNvPr id="745" name="Google Shape;745;p88"/>
          <p:cNvSpPr txBox="1"/>
          <p:nvPr/>
        </p:nvSpPr>
        <p:spPr>
          <a:xfrm>
            <a:off x="10935200" y="6052450"/>
            <a:ext cx="67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89"/>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a:t>Questions? Comments? Wishlist?</a:t>
            </a:r>
            <a:endParaRPr/>
          </a:p>
        </p:txBody>
      </p:sp>
      <p:sp>
        <p:nvSpPr>
          <p:cNvPr id="751" name="Google Shape;751;p89"/>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r>
              <a:rPr lang="en-US"/>
              <a:t>Type in the chat or unmute yourself to join the conversation!</a:t>
            </a:r>
            <a:endParaRPr/>
          </a:p>
        </p:txBody>
      </p:sp>
      <p:sp>
        <p:nvSpPr>
          <p:cNvPr id="752" name="Google Shape;752;p89"/>
          <p:cNvSpPr txBox="1"/>
          <p:nvPr/>
        </p:nvSpPr>
        <p:spPr>
          <a:xfrm>
            <a:off x="11244000" y="6519225"/>
            <a:ext cx="40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91"/>
          <p:cNvSpPr txBox="1">
            <a:spLocks noGrp="1"/>
          </p:cNvSpPr>
          <p:nvPr>
            <p:ph type="title"/>
          </p:nvPr>
        </p:nvSpPr>
        <p:spPr>
          <a:xfrm>
            <a:off x="767857" y="691400"/>
            <a:ext cx="3031800" cy="1722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1600"/>
              <a:buFont typeface="Arial"/>
              <a:buNone/>
            </a:pPr>
            <a:r>
              <a:rPr lang="en-US" sz="2800" dirty="0" err="1">
                <a:latin typeface="Arial"/>
                <a:ea typeface="Arial"/>
                <a:cs typeface="Arial"/>
                <a:sym typeface="Arial"/>
              </a:rPr>
              <a:t>Grad</a:t>
            </a:r>
            <a:r>
              <a:rPr lang="en-US" sz="2800" b="1" dirty="0" err="1">
                <a:latin typeface="Arial"/>
                <a:ea typeface="Arial"/>
                <a:cs typeface="Arial"/>
                <a:sym typeface="Arial"/>
              </a:rPr>
              <a:t>Slate</a:t>
            </a:r>
            <a:r>
              <a:rPr lang="en-US" sz="2800" b="1" dirty="0">
                <a:latin typeface="Arial"/>
                <a:ea typeface="Arial"/>
                <a:cs typeface="Arial"/>
                <a:sym typeface="Arial"/>
              </a:rPr>
              <a:t> </a:t>
            </a:r>
            <a:endParaRPr sz="2800" b="1" dirty="0">
              <a:latin typeface="Arial"/>
              <a:ea typeface="Arial"/>
              <a:cs typeface="Arial"/>
              <a:sym typeface="Arial"/>
            </a:endParaRPr>
          </a:p>
          <a:p>
            <a:pPr marL="0" lvl="0" indent="0" algn="l" rtl="0">
              <a:lnSpc>
                <a:spcPct val="100000"/>
              </a:lnSpc>
              <a:spcBef>
                <a:spcPts val="0"/>
              </a:spcBef>
              <a:spcAft>
                <a:spcPts val="0"/>
              </a:spcAft>
              <a:buClr>
                <a:srgbClr val="FFFFFF"/>
              </a:buClr>
              <a:buSzPts val="1600"/>
              <a:buFont typeface="Arial"/>
              <a:buNone/>
            </a:pPr>
            <a:r>
              <a:rPr lang="en-US" sz="2800" dirty="0">
                <a:latin typeface="Arial"/>
                <a:ea typeface="Arial"/>
                <a:cs typeface="Arial"/>
                <a:sym typeface="Arial"/>
              </a:rPr>
              <a:t>USER </a:t>
            </a:r>
            <a:r>
              <a:rPr lang="en-US" sz="2800" b="1" dirty="0">
                <a:latin typeface="Arial"/>
                <a:ea typeface="Arial"/>
                <a:cs typeface="Arial"/>
                <a:sym typeface="Arial"/>
              </a:rPr>
              <a:t>PORTAL</a:t>
            </a:r>
            <a:endParaRPr sz="2800" b="1" dirty="0"/>
          </a:p>
        </p:txBody>
      </p:sp>
      <p:sp>
        <p:nvSpPr>
          <p:cNvPr id="768" name="Google Shape;768;p91"/>
          <p:cNvSpPr txBox="1"/>
          <p:nvPr/>
        </p:nvSpPr>
        <p:spPr>
          <a:xfrm>
            <a:off x="616325" y="2413700"/>
            <a:ext cx="36363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lt1"/>
                </a:solidFill>
              </a:rPr>
              <a:t>Quick access to:</a:t>
            </a:r>
            <a:endParaRPr sz="1800" b="1">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Data (Queries &amp; Reports)</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Forms</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The Reader</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Slate Manage</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Presentations </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Documentation &amp; Support</a:t>
            </a:r>
            <a:endParaRPr sz="1800">
              <a:solidFill>
                <a:schemeClr val="lt1"/>
              </a:solidFill>
            </a:endParaRPr>
          </a:p>
          <a:p>
            <a:pPr marL="0" lvl="0" indent="0" algn="l" rtl="0">
              <a:spcBef>
                <a:spcPts val="0"/>
              </a:spcBef>
              <a:spcAft>
                <a:spcPts val="0"/>
              </a:spcAft>
              <a:buNone/>
            </a:pPr>
            <a:endParaRPr sz="1800"/>
          </a:p>
        </p:txBody>
      </p:sp>
      <p:sp>
        <p:nvSpPr>
          <p:cNvPr id="766" name="Google Shape;766;p91"/>
          <p:cNvSpPr txBox="1">
            <a:spLocks noGrp="1"/>
          </p:cNvSpPr>
          <p:nvPr>
            <p:ph type="body" idx="2"/>
          </p:nvPr>
        </p:nvSpPr>
        <p:spPr>
          <a:xfrm>
            <a:off x="767857" y="2836654"/>
            <a:ext cx="3031800" cy="3001500"/>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SzPts val="1288"/>
              <a:buNone/>
            </a:pPr>
            <a:r>
              <a:rPr lang="en-US" sz="1200">
                <a:solidFill>
                  <a:schemeClr val="lt1"/>
                </a:solidFill>
              </a:rPr>
              <a:t>All slides are available in the </a:t>
            </a:r>
            <a:r>
              <a:rPr lang="en-US" sz="1200" err="1">
                <a:solidFill>
                  <a:schemeClr val="lt1"/>
                </a:solidFill>
              </a:rPr>
              <a:t>GradSlate</a:t>
            </a:r>
            <a:r>
              <a:rPr lang="en-US" sz="1200">
                <a:solidFill>
                  <a:schemeClr val="lt1"/>
                </a:solidFill>
              </a:rPr>
              <a:t> User Portal at </a:t>
            </a:r>
            <a:r>
              <a:rPr lang="en-US" sz="1200" u="sng">
                <a:solidFill>
                  <a:schemeClr val="hlink"/>
                </a:solidFill>
                <a:highlight>
                  <a:schemeClr val="lt1"/>
                </a:highlight>
                <a:hlinkClick r:id="rId3"/>
              </a:rPr>
              <a:t>http://connect.grad.uconn.edu/portal/user</a:t>
            </a:r>
            <a:r>
              <a:rPr lang="en-US" sz="1200">
                <a:solidFill>
                  <a:schemeClr val="lt1"/>
                </a:solidFill>
              </a:rPr>
              <a:t>. </a:t>
            </a:r>
            <a:endParaRPr sz="1200">
              <a:solidFill>
                <a:schemeClr val="lt1"/>
              </a:solidFill>
            </a:endParaRPr>
          </a:p>
        </p:txBody>
      </p:sp>
      <p:sp>
        <p:nvSpPr>
          <p:cNvPr id="765" name="Google Shape;765;p91"/>
          <p:cNvSpPr txBox="1">
            <a:spLocks noGrp="1"/>
          </p:cNvSpPr>
          <p:nvPr>
            <p:ph type="body" idx="1"/>
          </p:nvPr>
        </p:nvSpPr>
        <p:spPr>
          <a:xfrm>
            <a:off x="4252625" y="628375"/>
            <a:ext cx="7468200" cy="5291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840"/>
              </a:spcBef>
              <a:spcAft>
                <a:spcPts val="0"/>
              </a:spcAft>
              <a:buNone/>
            </a:pPr>
            <a:r>
              <a:rPr lang="en-US" sz="1400" b="1"/>
              <a:t>Accessed from Slate manage homepage: </a:t>
            </a:r>
            <a:r>
              <a:rPr lang="en-US" sz="1200" b="1" u="sng">
                <a:solidFill>
                  <a:schemeClr val="hlink"/>
                </a:solidFill>
                <a:hlinkClick r:id="rId4"/>
              </a:rPr>
              <a:t>https://connect.grad.uconn.edu/manage/</a:t>
            </a:r>
            <a:r>
              <a:rPr lang="en-US" sz="1200" b="1"/>
              <a:t> </a:t>
            </a:r>
            <a:endParaRPr sz="1200"/>
          </a:p>
          <a:p>
            <a:pPr marL="0" lvl="0" indent="0" algn="l" rtl="0">
              <a:lnSpc>
                <a:spcPct val="150000"/>
              </a:lnSpc>
              <a:spcBef>
                <a:spcPts val="840"/>
              </a:spcBef>
              <a:spcAft>
                <a:spcPts val="0"/>
              </a:spcAft>
              <a:buNone/>
            </a:pPr>
            <a:endParaRPr sz="1300"/>
          </a:p>
        </p:txBody>
      </p:sp>
      <p:pic>
        <p:nvPicPr>
          <p:cNvPr id="2" name="Picture 1" descr="A cropped screenshot of the options available User Portal. ">
            <a:extLst>
              <a:ext uri="{FF2B5EF4-FFF2-40B4-BE49-F238E27FC236}">
                <a16:creationId xmlns:a16="http://schemas.microsoft.com/office/drawing/2014/main" id="{8684ADDB-A605-FD49-26B0-9E420C2B736B}"/>
              </a:ext>
            </a:extLst>
          </p:cNvPr>
          <p:cNvPicPr>
            <a:picLocks noChangeAspect="1"/>
          </p:cNvPicPr>
          <p:nvPr/>
        </p:nvPicPr>
        <p:blipFill>
          <a:blip r:embed="rId5"/>
          <a:stretch>
            <a:fillRect/>
          </a:stretch>
        </p:blipFill>
        <p:spPr>
          <a:xfrm>
            <a:off x="4603645" y="2735855"/>
            <a:ext cx="6051074" cy="3736555"/>
          </a:xfrm>
          <a:prstGeom prst="rect">
            <a:avLst/>
          </a:prstGeom>
          <a:ln>
            <a:solidFill>
              <a:schemeClr val="tx1"/>
            </a:solidFill>
          </a:ln>
        </p:spPr>
      </p:pic>
      <p:pic>
        <p:nvPicPr>
          <p:cNvPr id="3" name="Picture 2" descr="A cropped screenshot of Slate's homepage, with the User Portal highlighted and an arrow added for emphasis.">
            <a:extLst>
              <a:ext uri="{FF2B5EF4-FFF2-40B4-BE49-F238E27FC236}">
                <a16:creationId xmlns:a16="http://schemas.microsoft.com/office/drawing/2014/main" id="{AEACEEE4-FD89-D70B-8A81-499C0166E6AD}"/>
              </a:ext>
            </a:extLst>
          </p:cNvPr>
          <p:cNvPicPr>
            <a:picLocks noChangeAspect="1"/>
          </p:cNvPicPr>
          <p:nvPr/>
        </p:nvPicPr>
        <p:blipFill>
          <a:blip r:embed="rId6"/>
          <a:stretch>
            <a:fillRect/>
          </a:stretch>
        </p:blipFill>
        <p:spPr>
          <a:xfrm>
            <a:off x="4255428" y="1088632"/>
            <a:ext cx="7322609" cy="2661709"/>
          </a:xfrm>
          <a:prstGeom prst="rect">
            <a:avLst/>
          </a:prstGeom>
        </p:spPr>
      </p:pic>
      <p:sp>
        <p:nvSpPr>
          <p:cNvPr id="769" name="Google Shape;769;p91">
            <a:extLst>
              <a:ext uri="{C183D7F6-B498-43B3-948B-1728B52AA6E4}">
                <adec:decorative xmlns:adec="http://schemas.microsoft.com/office/drawing/2017/decorative" val="1"/>
              </a:ext>
            </a:extLst>
          </p:cNvPr>
          <p:cNvSpPr txBox="1"/>
          <p:nvPr/>
        </p:nvSpPr>
        <p:spPr>
          <a:xfrm>
            <a:off x="10665209" y="6348050"/>
            <a:ext cx="696264"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2"/>
          <p:cNvSpPr txBox="1">
            <a:spLocks noGrp="1"/>
          </p:cNvSpPr>
          <p:nvPr>
            <p:ph type="title"/>
          </p:nvPr>
        </p:nvSpPr>
        <p:spPr>
          <a:xfrm>
            <a:off x="767857" y="933450"/>
            <a:ext cx="3031800" cy="1722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RESOURCES</a:t>
            </a:r>
            <a:endParaRPr/>
          </a:p>
        </p:txBody>
      </p:sp>
      <p:sp>
        <p:nvSpPr>
          <p:cNvPr id="777" name="Google Shape;777;p92"/>
          <p:cNvSpPr txBox="1">
            <a:spLocks noGrp="1"/>
          </p:cNvSpPr>
          <p:nvPr>
            <p:ph type="body" idx="1"/>
          </p:nvPr>
        </p:nvSpPr>
        <p:spPr>
          <a:xfrm>
            <a:off x="4900928" y="1179829"/>
            <a:ext cx="6651000" cy="46581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800">
                <a:solidFill>
                  <a:srgbClr val="3F3F3F"/>
                </a:solidFill>
                <a:latin typeface="Arial Black"/>
                <a:ea typeface="Arial Black"/>
                <a:cs typeface="Arial Black"/>
                <a:sym typeface="Arial Black"/>
              </a:rPr>
              <a:t>GradSlate User Portal</a:t>
            </a:r>
            <a:endParaRPr sz="1800" b="1">
              <a:solidFill>
                <a:schemeClr val="accent1"/>
              </a:solidFill>
            </a:endParaRPr>
          </a:p>
          <a:p>
            <a:pPr marL="0" lvl="0" indent="0" algn="l" rtl="0">
              <a:spcBef>
                <a:spcPts val="400"/>
              </a:spcBef>
              <a:spcAft>
                <a:spcPts val="0"/>
              </a:spcAft>
              <a:buNone/>
            </a:pPr>
            <a:r>
              <a:rPr lang="en-US" u="sng">
                <a:solidFill>
                  <a:schemeClr val="hlink"/>
                </a:solidFill>
                <a:hlinkClick r:id="rId3"/>
              </a:rPr>
              <a:t>connect.grad.uconn.edu/portal/user</a:t>
            </a:r>
            <a:r>
              <a:rPr lang="en-US"/>
              <a:t> </a:t>
            </a:r>
            <a:br>
              <a:rPr lang="en-US"/>
            </a:br>
            <a:r>
              <a:rPr lang="en-US" sz="1700"/>
              <a:t>Includes quick links, forms, and documentation</a:t>
            </a:r>
            <a:endParaRPr sz="1700"/>
          </a:p>
          <a:p>
            <a:pPr marL="0" lvl="0" indent="0" algn="l" rtl="0">
              <a:spcBef>
                <a:spcPts val="600"/>
              </a:spcBef>
              <a:spcAft>
                <a:spcPts val="0"/>
              </a:spcAft>
              <a:buNone/>
            </a:pPr>
            <a:endParaRPr sz="1700"/>
          </a:p>
          <a:p>
            <a:pPr marL="0" lvl="0" indent="0" algn="l" rtl="0">
              <a:lnSpc>
                <a:spcPct val="100000"/>
              </a:lnSpc>
              <a:spcBef>
                <a:spcPts val="600"/>
              </a:spcBef>
              <a:spcAft>
                <a:spcPts val="0"/>
              </a:spcAft>
              <a:buNone/>
            </a:pPr>
            <a:r>
              <a:rPr lang="en-US" sz="2800">
                <a:solidFill>
                  <a:srgbClr val="3F3F3F"/>
                </a:solidFill>
                <a:latin typeface="Arial Black"/>
                <a:ea typeface="Arial Black"/>
                <a:cs typeface="Arial Black"/>
                <a:sym typeface="Arial Black"/>
              </a:rPr>
              <a:t>Questions About Applications</a:t>
            </a:r>
            <a:endParaRPr sz="1800" b="1">
              <a:solidFill>
                <a:schemeClr val="accent1"/>
              </a:solidFill>
            </a:endParaRPr>
          </a:p>
          <a:p>
            <a:pPr marL="0" lvl="0" indent="0" algn="l" rtl="0">
              <a:spcBef>
                <a:spcPts val="400"/>
              </a:spcBef>
              <a:spcAft>
                <a:spcPts val="0"/>
              </a:spcAft>
              <a:buNone/>
            </a:pPr>
            <a:r>
              <a:rPr lang="en-US" u="sng">
                <a:solidFill>
                  <a:schemeClr val="hlink"/>
                </a:solidFill>
                <a:hlinkClick r:id="rId4"/>
              </a:rPr>
              <a:t>gradadmissions@uconn.edu</a:t>
            </a:r>
            <a:r>
              <a:rPr lang="en-US"/>
              <a:t> </a:t>
            </a:r>
            <a:br>
              <a:rPr lang="en-US"/>
            </a:br>
            <a:r>
              <a:rPr lang="en-US" sz="1700"/>
              <a:t>Reading and reviewing specific applications, application status, admissions help, etc.</a:t>
            </a:r>
            <a:br>
              <a:rPr lang="en-US"/>
            </a:br>
            <a:endParaRPr/>
          </a:p>
          <a:p>
            <a:pPr marL="0" lvl="0" indent="0" algn="l" rtl="0">
              <a:lnSpc>
                <a:spcPct val="100000"/>
              </a:lnSpc>
              <a:spcBef>
                <a:spcPts val="600"/>
              </a:spcBef>
              <a:spcAft>
                <a:spcPts val="0"/>
              </a:spcAft>
              <a:buNone/>
            </a:pPr>
            <a:r>
              <a:rPr lang="en-US" sz="2800">
                <a:solidFill>
                  <a:srgbClr val="3F3F3F"/>
                </a:solidFill>
                <a:latin typeface="Arial Black"/>
                <a:ea typeface="Arial Black"/>
                <a:cs typeface="Arial Black"/>
                <a:sym typeface="Arial Black"/>
              </a:rPr>
              <a:t>Questions About Slate</a:t>
            </a:r>
            <a:endParaRPr sz="1800" b="1">
              <a:solidFill>
                <a:schemeClr val="accent1"/>
              </a:solidFill>
            </a:endParaRPr>
          </a:p>
          <a:p>
            <a:pPr marL="0" lvl="0" indent="0" algn="l" rtl="0">
              <a:spcBef>
                <a:spcPts val="400"/>
              </a:spcBef>
              <a:spcAft>
                <a:spcPts val="0"/>
              </a:spcAft>
              <a:buNone/>
            </a:pPr>
            <a:r>
              <a:rPr lang="en-US" u="sng">
                <a:solidFill>
                  <a:schemeClr val="hlink"/>
                </a:solidFill>
                <a:hlinkClick r:id="rId5"/>
              </a:rPr>
              <a:t>gradslate@uconn.edu</a:t>
            </a:r>
            <a:r>
              <a:rPr lang="en-US"/>
              <a:t> </a:t>
            </a:r>
            <a:endParaRPr/>
          </a:p>
          <a:p>
            <a:pPr marL="0" lvl="0" indent="0" algn="l" rtl="0">
              <a:spcBef>
                <a:spcPts val="600"/>
              </a:spcBef>
              <a:spcAft>
                <a:spcPts val="600"/>
              </a:spcAft>
              <a:buNone/>
            </a:pPr>
            <a:r>
              <a:rPr lang="en-US" sz="1700"/>
              <a:t>Access, recruitment communications, queries, system errors, etc.</a:t>
            </a:r>
            <a:endParaRPr/>
          </a:p>
        </p:txBody>
      </p:sp>
      <p:sp>
        <p:nvSpPr>
          <p:cNvPr id="778" name="Google Shape;778;p92"/>
          <p:cNvSpPr txBox="1"/>
          <p:nvPr/>
        </p:nvSpPr>
        <p:spPr>
          <a:xfrm>
            <a:off x="9721075" y="6232150"/>
            <a:ext cx="153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90"/>
          <p:cNvSpPr txBox="1">
            <a:spLocks noGrp="1"/>
          </p:cNvSpPr>
          <p:nvPr>
            <p:ph type="title"/>
          </p:nvPr>
        </p:nvSpPr>
        <p:spPr>
          <a:xfrm>
            <a:off x="767857" y="933450"/>
            <a:ext cx="3031800" cy="1722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600"/>
              <a:buFont typeface="Arial"/>
              <a:buNone/>
            </a:pPr>
            <a:r>
              <a:rPr lang="en-US" sz="2800" b="1" dirty="0">
                <a:latin typeface="Arial"/>
                <a:ea typeface="Arial"/>
                <a:cs typeface="Arial"/>
                <a:sym typeface="Arial"/>
              </a:rPr>
              <a:t>Upcoming </a:t>
            </a:r>
            <a:endParaRPr sz="2800" b="1" dirty="0">
              <a:latin typeface="Arial"/>
              <a:ea typeface="Arial"/>
              <a:cs typeface="Arial"/>
              <a:sym typeface="Arial"/>
            </a:endParaRPr>
          </a:p>
          <a:p>
            <a:pPr marL="0" lvl="0" indent="0" algn="ctr" rtl="0">
              <a:lnSpc>
                <a:spcPct val="100000"/>
              </a:lnSpc>
              <a:spcBef>
                <a:spcPts val="0"/>
              </a:spcBef>
              <a:spcAft>
                <a:spcPts val="0"/>
              </a:spcAft>
              <a:buClr>
                <a:srgbClr val="FFFFFF"/>
              </a:buClr>
              <a:buSzPts val="1600"/>
              <a:buFont typeface="Arial"/>
              <a:buNone/>
            </a:pPr>
            <a:r>
              <a:rPr lang="en-US" sz="2800" b="1" dirty="0">
                <a:latin typeface="Arial"/>
                <a:ea typeface="Arial"/>
                <a:cs typeface="Arial"/>
                <a:sym typeface="Arial"/>
              </a:rPr>
              <a:t>TIMELY TOPICS  </a:t>
            </a:r>
            <a:endParaRPr sz="3600" b="1" dirty="0"/>
          </a:p>
        </p:txBody>
      </p:sp>
      <p:sp>
        <p:nvSpPr>
          <p:cNvPr id="759" name="Google Shape;759;p90"/>
          <p:cNvSpPr txBox="1">
            <a:spLocks noGrp="1"/>
          </p:cNvSpPr>
          <p:nvPr>
            <p:ph type="body" idx="2"/>
          </p:nvPr>
        </p:nvSpPr>
        <p:spPr>
          <a:xfrm>
            <a:off x="695700" y="2493799"/>
            <a:ext cx="3176100" cy="35253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1200"/>
              </a:spcBef>
              <a:spcAft>
                <a:spcPts val="0"/>
              </a:spcAft>
              <a:buSzPts val="1100"/>
              <a:buNone/>
            </a:pPr>
            <a:r>
              <a:rPr lang="en-US" sz="1100">
                <a:solidFill>
                  <a:schemeClr val="lt1"/>
                </a:solidFill>
              </a:rPr>
              <a:t>Timely Topics is a series of opportunities to engage with subject matter experts on topics relevant to those who support and advise graduate students and programs.</a:t>
            </a:r>
            <a:endParaRPr sz="1100">
              <a:solidFill>
                <a:schemeClr val="lt1"/>
              </a:solidFill>
            </a:endParaRPr>
          </a:p>
          <a:p>
            <a:pPr marL="0" lvl="0" indent="0" algn="l" rtl="0">
              <a:lnSpc>
                <a:spcPct val="115000"/>
              </a:lnSpc>
              <a:spcBef>
                <a:spcPts val="1200"/>
              </a:spcBef>
              <a:spcAft>
                <a:spcPts val="0"/>
              </a:spcAft>
              <a:buSzPts val="1100"/>
              <a:buNone/>
            </a:pPr>
            <a:r>
              <a:rPr lang="en-US" sz="1100">
                <a:solidFill>
                  <a:schemeClr val="lt1"/>
                </a:solidFill>
              </a:rPr>
              <a:t>Every session is available to all UConn faculty and staff and provides information and tools that will help you best support your students and program.</a:t>
            </a:r>
            <a:endParaRPr sz="1100">
              <a:solidFill>
                <a:schemeClr val="lt1"/>
              </a:solidFill>
            </a:endParaRPr>
          </a:p>
          <a:p>
            <a:pPr marL="0" lvl="0" indent="0" algn="l" rtl="0">
              <a:lnSpc>
                <a:spcPct val="115000"/>
              </a:lnSpc>
              <a:spcBef>
                <a:spcPts val="1200"/>
              </a:spcBef>
              <a:spcAft>
                <a:spcPts val="0"/>
              </a:spcAft>
              <a:buSzPts val="1100"/>
              <a:buNone/>
            </a:pPr>
            <a:r>
              <a:rPr lang="en-US" sz="1100">
                <a:solidFill>
                  <a:schemeClr val="lt1"/>
                </a:solidFill>
              </a:rPr>
              <a:t>If you have any questions or topic suggestions for the Timely Topics Series, please contact </a:t>
            </a:r>
            <a:r>
              <a:rPr lang="en-US" sz="1100">
                <a:solidFill>
                  <a:schemeClr val="lt1"/>
                </a:solidFill>
                <a:uFill>
                  <a:noFill/>
                </a:uFill>
                <a:hlinkClick r:id="rId3">
                  <a:extLst>
                    <a:ext uri="{A12FA001-AC4F-418D-AE19-62706E023703}">
                      <ahyp:hlinkClr xmlns:ahyp="http://schemas.microsoft.com/office/drawing/2018/hyperlinkcolor" val="tx"/>
                    </a:ext>
                  </a:extLst>
                </a:hlinkClick>
              </a:rPr>
              <a:t>Megan Petsa</a:t>
            </a:r>
            <a:r>
              <a:rPr lang="en-US" sz="1100">
                <a:solidFill>
                  <a:schemeClr val="lt1"/>
                </a:solidFill>
              </a:rPr>
              <a:t> (</a:t>
            </a:r>
            <a:r>
              <a:rPr lang="en-US" sz="1100">
                <a:solidFill>
                  <a:schemeClr val="lt1"/>
                </a:solidFill>
                <a:hlinkClick r:id="rId4">
                  <a:extLst>
                    <a:ext uri="{A12FA001-AC4F-418D-AE19-62706E023703}">
                      <ahyp:hlinkClr xmlns:ahyp="http://schemas.microsoft.com/office/drawing/2018/hyperlinkcolor" val="tx"/>
                    </a:ext>
                  </a:extLst>
                </a:hlinkClick>
              </a:rPr>
              <a:t>megan.petsa@uconn.edu</a:t>
            </a:r>
            <a:r>
              <a:rPr lang="en-US" sz="1100">
                <a:solidFill>
                  <a:schemeClr val="lt1"/>
                </a:solidFill>
              </a:rPr>
              <a:t>).</a:t>
            </a:r>
            <a:endParaRPr sz="1100">
              <a:solidFill>
                <a:schemeClr val="lt1"/>
              </a:solidFill>
            </a:endParaRPr>
          </a:p>
          <a:p>
            <a:pPr marL="0" lvl="0" indent="0" algn="l" rtl="0">
              <a:lnSpc>
                <a:spcPct val="115000"/>
              </a:lnSpc>
              <a:spcBef>
                <a:spcPts val="1200"/>
              </a:spcBef>
              <a:spcAft>
                <a:spcPts val="0"/>
              </a:spcAft>
              <a:buClr>
                <a:schemeClr val="dk1"/>
              </a:buClr>
              <a:buSzPts val="1100"/>
              <a:buFont typeface="Arial"/>
              <a:buNone/>
            </a:pPr>
            <a:endParaRPr sz="1200">
              <a:solidFill>
                <a:srgbClr val="000000"/>
              </a:solidFill>
              <a:highlight>
                <a:srgbClr val="FFFFFF"/>
              </a:highlight>
            </a:endParaRPr>
          </a:p>
          <a:p>
            <a:pPr marL="0" lvl="0" indent="0" algn="l" rtl="0">
              <a:lnSpc>
                <a:spcPct val="110000"/>
              </a:lnSpc>
              <a:spcBef>
                <a:spcPts val="800"/>
              </a:spcBef>
              <a:spcAft>
                <a:spcPts val="0"/>
              </a:spcAft>
              <a:buSzPts val="1288"/>
              <a:buNone/>
            </a:pPr>
            <a:endParaRPr sz="1200">
              <a:solidFill>
                <a:schemeClr val="lt1"/>
              </a:solidFill>
            </a:endParaRPr>
          </a:p>
        </p:txBody>
      </p:sp>
      <p:pic>
        <p:nvPicPr>
          <p:cNvPr id="7" name="Picture 6" descr="A screenshot of upcoming Timely Topics sessions for Faculty and Administrators">
            <a:extLst>
              <a:ext uri="{FF2B5EF4-FFF2-40B4-BE49-F238E27FC236}">
                <a16:creationId xmlns:a16="http://schemas.microsoft.com/office/drawing/2014/main" id="{2617E376-4DC3-EAFD-AAFA-A532B78F3671}"/>
              </a:ext>
            </a:extLst>
          </p:cNvPr>
          <p:cNvPicPr>
            <a:picLocks noChangeAspect="1"/>
          </p:cNvPicPr>
          <p:nvPr/>
        </p:nvPicPr>
        <p:blipFill>
          <a:blip r:embed="rId5"/>
          <a:stretch>
            <a:fillRect/>
          </a:stretch>
        </p:blipFill>
        <p:spPr>
          <a:xfrm>
            <a:off x="4767665" y="711645"/>
            <a:ext cx="5429250" cy="2305050"/>
          </a:xfrm>
          <a:prstGeom prst="rect">
            <a:avLst/>
          </a:prstGeom>
        </p:spPr>
      </p:pic>
      <p:pic>
        <p:nvPicPr>
          <p:cNvPr id="6" name="Picture 5" descr="A screenshot of upcoming Timely Topics sessions">
            <a:extLst>
              <a:ext uri="{FF2B5EF4-FFF2-40B4-BE49-F238E27FC236}">
                <a16:creationId xmlns:a16="http://schemas.microsoft.com/office/drawing/2014/main" id="{244676CA-0C8E-4ED3-F8E2-517011D4AAC8}"/>
              </a:ext>
            </a:extLst>
          </p:cNvPr>
          <p:cNvPicPr>
            <a:picLocks noChangeAspect="1"/>
          </p:cNvPicPr>
          <p:nvPr/>
        </p:nvPicPr>
        <p:blipFill>
          <a:blip r:embed="rId6"/>
          <a:stretch>
            <a:fillRect/>
          </a:stretch>
        </p:blipFill>
        <p:spPr>
          <a:xfrm>
            <a:off x="5156371" y="3241943"/>
            <a:ext cx="4956007" cy="2035342"/>
          </a:xfrm>
          <a:prstGeom prst="rect">
            <a:avLst/>
          </a:prstGeom>
        </p:spPr>
      </p:pic>
      <p:sp>
        <p:nvSpPr>
          <p:cNvPr id="11" name="TextBox 10">
            <a:extLst>
              <a:ext uri="{FF2B5EF4-FFF2-40B4-BE49-F238E27FC236}">
                <a16:creationId xmlns:a16="http://schemas.microsoft.com/office/drawing/2014/main" id="{F18827D6-423D-00A3-D00C-3BC766EA05C2}"/>
              </a:ext>
            </a:extLst>
          </p:cNvPr>
          <p:cNvSpPr txBox="1"/>
          <p:nvPr/>
        </p:nvSpPr>
        <p:spPr>
          <a:xfrm>
            <a:off x="5135084" y="5594120"/>
            <a:ext cx="57960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Register for Future Timely Topics Sessions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xfrm>
            <a:off x="581200" y="851126"/>
            <a:ext cx="11029500" cy="912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GPA Calculation Process </a:t>
            </a:r>
            <a:endParaRPr/>
          </a:p>
        </p:txBody>
      </p:sp>
      <p:sp>
        <p:nvSpPr>
          <p:cNvPr id="283" name="Google Shape;283;p35"/>
          <p:cNvSpPr txBox="1">
            <a:spLocks noGrp="1"/>
          </p:cNvSpPr>
          <p:nvPr>
            <p:ph type="body" idx="1"/>
          </p:nvPr>
        </p:nvSpPr>
        <p:spPr>
          <a:xfrm>
            <a:off x="581192" y="2096289"/>
            <a:ext cx="11029500" cy="363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1800"/>
              <a:t>Once an applicant has submitted an application and paid the $75.00 non-refundable application fee, our admissions team will perform a GPA calculation as part of our standard review process.</a:t>
            </a:r>
            <a:endParaRPr sz="1800"/>
          </a:p>
          <a:p>
            <a:pPr marL="457200" lvl="0" indent="0" algn="l" rtl="0">
              <a:spcBef>
                <a:spcPts val="600"/>
              </a:spcBef>
              <a:spcAft>
                <a:spcPts val="0"/>
              </a:spcAft>
              <a:buNone/>
            </a:pPr>
            <a:endParaRPr sz="1800"/>
          </a:p>
          <a:p>
            <a:pPr marL="457200" lvl="0" indent="-342900" algn="l" rtl="0">
              <a:spcBef>
                <a:spcPts val="600"/>
              </a:spcBef>
              <a:spcAft>
                <a:spcPts val="0"/>
              </a:spcAft>
              <a:buSzPts val="1800"/>
              <a:buChar char="◼"/>
            </a:pPr>
            <a:r>
              <a:rPr lang="en-US" sz="1800"/>
              <a:t>Although The Graduate School does not require a third-party credential evaluation, a course-by-course and degree evaluation from a member of the following services are welcome if the applicant would like to have their GPA converted to the U.S. 4.0 grade scale </a:t>
            </a:r>
            <a:r>
              <a:rPr lang="en-US" sz="1800" i="1"/>
              <a:t>prior</a:t>
            </a:r>
            <a:r>
              <a:rPr lang="en-US" sz="1800"/>
              <a:t> to applying to The Graduate School:</a:t>
            </a:r>
            <a:endParaRPr sz="1800"/>
          </a:p>
          <a:p>
            <a:pPr marL="914400" lvl="1" indent="-342900" algn="l" rtl="0">
              <a:spcBef>
                <a:spcPts val="0"/>
              </a:spcBef>
              <a:spcAft>
                <a:spcPts val="0"/>
              </a:spcAft>
              <a:buSzPts val="1800"/>
              <a:buChar char="◼"/>
            </a:pPr>
            <a:r>
              <a:rPr lang="en-US" sz="1800">
                <a:hlinkClick r:id="rId3"/>
              </a:rPr>
              <a:t>NACES</a:t>
            </a:r>
            <a:r>
              <a:rPr lang="en-US" sz="1800"/>
              <a:t> (National Association of Credential Evaluation Services) or</a:t>
            </a:r>
            <a:endParaRPr sz="1800"/>
          </a:p>
          <a:p>
            <a:pPr marL="914400" lvl="1" indent="-342900" algn="l" rtl="0">
              <a:spcBef>
                <a:spcPts val="0"/>
              </a:spcBef>
              <a:spcAft>
                <a:spcPts val="0"/>
              </a:spcAft>
              <a:buSzPts val="1800"/>
              <a:buChar char="◼"/>
            </a:pPr>
            <a:r>
              <a:rPr lang="en-US" sz="1800">
                <a:hlinkClick r:id="rId4"/>
              </a:rPr>
              <a:t>AICE</a:t>
            </a:r>
            <a:r>
              <a:rPr lang="en-US" sz="1800"/>
              <a:t> (Association of International Credential Evaluators)</a:t>
            </a:r>
            <a:endParaRPr sz="1800"/>
          </a:p>
          <a:p>
            <a:pPr marL="914400" lvl="0" indent="0" algn="l" rtl="0">
              <a:spcBef>
                <a:spcPts val="600"/>
              </a:spcBef>
              <a:spcAft>
                <a:spcPts val="0"/>
              </a:spcAft>
              <a:buNone/>
            </a:pPr>
            <a:endParaRPr sz="1800"/>
          </a:p>
          <a:p>
            <a:pPr marL="457200" lvl="0" indent="-342900" algn="l" rtl="0">
              <a:spcBef>
                <a:spcPts val="600"/>
              </a:spcBef>
              <a:spcAft>
                <a:spcPts val="0"/>
              </a:spcAft>
              <a:buSzPts val="1800"/>
              <a:buChar char="◼"/>
            </a:pPr>
            <a:r>
              <a:rPr lang="en-US" sz="1800"/>
              <a:t>During peak periods (November through March) it may take a few weeks for GPAs to be calculated on recently submitted applications. </a:t>
            </a:r>
            <a:endParaRPr sz="1800"/>
          </a:p>
        </p:txBody>
      </p:sp>
      <p:sp>
        <p:nvSpPr>
          <p:cNvPr id="284" name="Google Shape;284;p35"/>
          <p:cNvSpPr txBox="1"/>
          <p:nvPr/>
        </p:nvSpPr>
        <p:spPr>
          <a:xfrm>
            <a:off x="11505000" y="6378625"/>
            <a:ext cx="91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6"/>
          <p:cNvSpPr txBox="1">
            <a:spLocks noGrp="1"/>
          </p:cNvSpPr>
          <p:nvPr>
            <p:ph type="title"/>
          </p:nvPr>
        </p:nvSpPr>
        <p:spPr>
          <a:xfrm>
            <a:off x="581250" y="641377"/>
            <a:ext cx="11029500" cy="73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GPA Categories </a:t>
            </a:r>
            <a:endParaRPr/>
          </a:p>
        </p:txBody>
      </p:sp>
      <p:sp>
        <p:nvSpPr>
          <p:cNvPr id="291" name="Google Shape;291;p36"/>
          <p:cNvSpPr txBox="1">
            <a:spLocks noGrp="1"/>
          </p:cNvSpPr>
          <p:nvPr>
            <p:ph type="body" idx="1"/>
          </p:nvPr>
        </p:nvSpPr>
        <p:spPr>
          <a:xfrm>
            <a:off x="830850" y="1439850"/>
            <a:ext cx="10666800" cy="52713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b="1">
                <a:solidFill>
                  <a:srgbClr val="3F3F3F"/>
                </a:solidFill>
                <a:highlight>
                  <a:srgbClr val="D9EAD3"/>
                </a:highlight>
              </a:rPr>
              <a:t>Eligible for Regular admission:</a:t>
            </a:r>
            <a:endParaRPr b="1">
              <a:solidFill>
                <a:srgbClr val="3F3F3F"/>
              </a:solidFill>
              <a:highlight>
                <a:srgbClr val="D9EAD3"/>
              </a:highlight>
            </a:endParaRPr>
          </a:p>
          <a:p>
            <a:pPr marL="457200" lvl="0" indent="-323850" algn="l" rtl="0">
              <a:lnSpc>
                <a:spcPct val="115000"/>
              </a:lnSpc>
              <a:spcBef>
                <a:spcPts val="1200"/>
              </a:spcBef>
              <a:spcAft>
                <a:spcPts val="0"/>
              </a:spcAft>
              <a:buClr>
                <a:srgbClr val="3F3F3F"/>
              </a:buClr>
              <a:buSzPts val="1500"/>
              <a:buFont typeface="Arial"/>
              <a:buChar char="●"/>
            </a:pPr>
            <a:r>
              <a:rPr lang="en-US" sz="1600">
                <a:solidFill>
                  <a:srgbClr val="3F3F3F"/>
                </a:solidFill>
              </a:rPr>
              <a:t>A </a:t>
            </a:r>
            <a:r>
              <a:rPr lang="en-US" sz="1600" b="1">
                <a:solidFill>
                  <a:srgbClr val="3F3F3F"/>
                </a:solidFill>
              </a:rPr>
              <a:t>cumulative GPA</a:t>
            </a:r>
            <a:r>
              <a:rPr lang="en-US" sz="1600">
                <a:solidFill>
                  <a:srgbClr val="3F3F3F"/>
                </a:solidFill>
              </a:rPr>
              <a:t> for their</a:t>
            </a:r>
            <a:r>
              <a:rPr lang="en-US" sz="1600" b="1">
                <a:solidFill>
                  <a:srgbClr val="3F3F3F"/>
                </a:solidFill>
              </a:rPr>
              <a:t> most recent degree of 3.0 or higher</a:t>
            </a:r>
            <a:r>
              <a:rPr lang="en-US" sz="1600">
                <a:solidFill>
                  <a:srgbClr val="3F3F3F"/>
                </a:solidFill>
              </a:rPr>
              <a:t> for the entire degree, </a:t>
            </a:r>
            <a:r>
              <a:rPr lang="en-US" sz="1600" b="1">
                <a:solidFill>
                  <a:srgbClr val="3F3F3F"/>
                </a:solidFill>
              </a:rPr>
              <a:t>or</a:t>
            </a:r>
            <a:endParaRPr sz="1600" b="1">
              <a:solidFill>
                <a:srgbClr val="3F3F3F"/>
              </a:solidFill>
            </a:endParaRPr>
          </a:p>
          <a:p>
            <a:pPr marL="457200" lvl="0" indent="-323850" algn="l" rtl="0">
              <a:lnSpc>
                <a:spcPct val="115000"/>
              </a:lnSpc>
              <a:spcBef>
                <a:spcPts val="0"/>
              </a:spcBef>
              <a:spcAft>
                <a:spcPts val="0"/>
              </a:spcAft>
              <a:buClr>
                <a:srgbClr val="3F3F3F"/>
              </a:buClr>
              <a:buSzPts val="1500"/>
              <a:buFont typeface="Arial"/>
              <a:buChar char="●"/>
            </a:pPr>
            <a:r>
              <a:rPr lang="en-US" sz="1600">
                <a:solidFill>
                  <a:srgbClr val="3F3F3F"/>
                </a:solidFill>
              </a:rPr>
              <a:t>If the most recent degree is an undergraduate degree or the student has not yet completed their undergraduate degree:</a:t>
            </a:r>
            <a:endParaRPr sz="1600">
              <a:solidFill>
                <a:srgbClr val="3F3F3F"/>
              </a:solidFill>
            </a:endParaRPr>
          </a:p>
          <a:p>
            <a:pPr marL="914400" lvl="1" indent="-323850" algn="l" rtl="0">
              <a:lnSpc>
                <a:spcPct val="115000"/>
              </a:lnSpc>
              <a:spcBef>
                <a:spcPts val="0"/>
              </a:spcBef>
              <a:spcAft>
                <a:spcPts val="0"/>
              </a:spcAft>
              <a:buClr>
                <a:srgbClr val="3F3F3F"/>
              </a:buClr>
              <a:buSzPts val="1500"/>
              <a:buFont typeface="Arial"/>
              <a:buChar char="○"/>
            </a:pPr>
            <a:r>
              <a:rPr lang="en-US" sz="1600">
                <a:solidFill>
                  <a:srgbClr val="3F3F3F"/>
                </a:solidFill>
              </a:rPr>
              <a:t>A </a:t>
            </a:r>
            <a:r>
              <a:rPr lang="en-US" sz="1600" b="1">
                <a:solidFill>
                  <a:srgbClr val="3F3F3F"/>
                </a:solidFill>
              </a:rPr>
              <a:t>GPA of 3.0 or higher</a:t>
            </a:r>
            <a:r>
              <a:rPr lang="en-US" sz="1600">
                <a:solidFill>
                  <a:srgbClr val="3F3F3F"/>
                </a:solidFill>
              </a:rPr>
              <a:t> for the entire </a:t>
            </a:r>
            <a:r>
              <a:rPr lang="en-US" sz="1600" b="1">
                <a:solidFill>
                  <a:srgbClr val="3F3F3F"/>
                </a:solidFill>
              </a:rPr>
              <a:t>two most recent years of full-time undergraduate coursework (60 credits)</a:t>
            </a:r>
            <a:r>
              <a:rPr lang="en-US" sz="1600">
                <a:solidFill>
                  <a:srgbClr val="3F3F3F"/>
                </a:solidFill>
              </a:rPr>
              <a:t>, </a:t>
            </a:r>
            <a:r>
              <a:rPr lang="en-US" sz="1600" b="1">
                <a:solidFill>
                  <a:srgbClr val="3F3F3F"/>
                </a:solidFill>
              </a:rPr>
              <a:t>or</a:t>
            </a:r>
            <a:endParaRPr sz="1600" b="1">
              <a:solidFill>
                <a:srgbClr val="3F3F3F"/>
              </a:solidFill>
            </a:endParaRPr>
          </a:p>
          <a:p>
            <a:pPr marL="914400" lvl="1" indent="-323850" algn="l" rtl="0">
              <a:lnSpc>
                <a:spcPct val="115000"/>
              </a:lnSpc>
              <a:spcBef>
                <a:spcPts val="0"/>
              </a:spcBef>
              <a:spcAft>
                <a:spcPts val="0"/>
              </a:spcAft>
              <a:buClr>
                <a:srgbClr val="3F3F3F"/>
              </a:buClr>
              <a:buSzPts val="1500"/>
              <a:buFont typeface="Arial"/>
              <a:buChar char="○"/>
            </a:pPr>
            <a:r>
              <a:rPr lang="en-US" sz="1600">
                <a:solidFill>
                  <a:srgbClr val="3F3F3F"/>
                </a:solidFill>
              </a:rPr>
              <a:t>A </a:t>
            </a:r>
            <a:r>
              <a:rPr lang="en-US" sz="1600" b="1">
                <a:solidFill>
                  <a:srgbClr val="3F3F3F"/>
                </a:solidFill>
              </a:rPr>
              <a:t>GPA of 3.5 or higher</a:t>
            </a:r>
            <a:r>
              <a:rPr lang="en-US" sz="1600">
                <a:solidFill>
                  <a:srgbClr val="3F3F3F"/>
                </a:solidFill>
              </a:rPr>
              <a:t> for the entire </a:t>
            </a:r>
            <a:r>
              <a:rPr lang="en-US" sz="1600" b="1">
                <a:solidFill>
                  <a:srgbClr val="3F3F3F"/>
                </a:solidFill>
              </a:rPr>
              <a:t>most recent year of full-time undergraduate coursework</a:t>
            </a:r>
            <a:r>
              <a:rPr lang="en-US" sz="1600">
                <a:solidFill>
                  <a:srgbClr val="3F3F3F"/>
                </a:solidFill>
              </a:rPr>
              <a:t>, </a:t>
            </a:r>
            <a:r>
              <a:rPr lang="en-US" sz="1600" b="1">
                <a:solidFill>
                  <a:srgbClr val="3F3F3F"/>
                </a:solidFill>
              </a:rPr>
              <a:t>or</a:t>
            </a:r>
            <a:endParaRPr sz="1600" b="1">
              <a:solidFill>
                <a:srgbClr val="3F3F3F"/>
              </a:solidFill>
            </a:endParaRPr>
          </a:p>
          <a:p>
            <a:pPr marL="457200" lvl="0" indent="-323850" algn="l" rtl="0">
              <a:lnSpc>
                <a:spcPct val="115000"/>
              </a:lnSpc>
              <a:spcBef>
                <a:spcPts val="0"/>
              </a:spcBef>
              <a:spcAft>
                <a:spcPts val="0"/>
              </a:spcAft>
              <a:buClr>
                <a:srgbClr val="3F3F3F"/>
              </a:buClr>
              <a:buSzPts val="1500"/>
              <a:buFont typeface="Arial"/>
              <a:buChar char="●"/>
            </a:pPr>
            <a:r>
              <a:rPr lang="en-US" sz="1600">
                <a:solidFill>
                  <a:srgbClr val="3F3F3F"/>
                </a:solidFill>
              </a:rPr>
              <a:t>If a student has taken </a:t>
            </a:r>
            <a:r>
              <a:rPr lang="en-US" sz="1600" b="1">
                <a:solidFill>
                  <a:srgbClr val="3F3F3F"/>
                </a:solidFill>
              </a:rPr>
              <a:t>at least the equivalency of one semester of full-time study (9 credits) following the completion of the most recent undergraduate or graduate degree</a:t>
            </a:r>
            <a:r>
              <a:rPr lang="en-US" sz="1600">
                <a:solidFill>
                  <a:srgbClr val="3F3F3F"/>
                </a:solidFill>
              </a:rPr>
              <a:t>, a </a:t>
            </a:r>
            <a:r>
              <a:rPr lang="en-US" sz="1600" b="1">
                <a:solidFill>
                  <a:srgbClr val="3F3F3F"/>
                </a:solidFill>
              </a:rPr>
              <a:t>GPA of 3.0 or higher </a:t>
            </a:r>
            <a:r>
              <a:rPr lang="en-US" sz="1600">
                <a:solidFill>
                  <a:srgbClr val="3F3F3F"/>
                </a:solidFill>
              </a:rPr>
              <a:t>for all of their post-degree coursework. </a:t>
            </a:r>
            <a:endParaRPr sz="1600">
              <a:solidFill>
                <a:srgbClr val="3F3F3F"/>
              </a:solidFill>
            </a:endParaRPr>
          </a:p>
          <a:p>
            <a:pPr marL="0" lvl="0" indent="0" algn="l" rtl="0">
              <a:lnSpc>
                <a:spcPct val="115000"/>
              </a:lnSpc>
              <a:spcBef>
                <a:spcPts val="1200"/>
              </a:spcBef>
              <a:spcAft>
                <a:spcPts val="0"/>
              </a:spcAft>
              <a:buNone/>
            </a:pPr>
            <a:r>
              <a:rPr lang="en-US" b="1">
                <a:solidFill>
                  <a:srgbClr val="3F3F3F"/>
                </a:solidFill>
                <a:highlight>
                  <a:srgbClr val="FFF2CC"/>
                </a:highlight>
              </a:rPr>
              <a:t>Eligible for Provisional admission OR for program to write a GPA Justification for Regular admission:</a:t>
            </a:r>
            <a:endParaRPr b="1">
              <a:solidFill>
                <a:srgbClr val="3F3F3F"/>
              </a:solidFill>
              <a:highlight>
                <a:srgbClr val="FFF2CC"/>
              </a:highlight>
            </a:endParaRPr>
          </a:p>
          <a:p>
            <a:pPr marL="0" lvl="0" indent="0" algn="l" rtl="0">
              <a:lnSpc>
                <a:spcPct val="115000"/>
              </a:lnSpc>
              <a:spcBef>
                <a:spcPts val="1200"/>
              </a:spcBef>
              <a:spcAft>
                <a:spcPts val="0"/>
              </a:spcAft>
              <a:buNone/>
            </a:pPr>
            <a:r>
              <a:rPr lang="en-US" sz="1600" i="1">
                <a:solidFill>
                  <a:srgbClr val="3F3F3F"/>
                </a:solidFill>
              </a:rPr>
              <a:t>(Note</a:t>
            </a:r>
            <a:r>
              <a:rPr lang="en-US" sz="1600" i="1"/>
              <a:t>: P</a:t>
            </a:r>
            <a:r>
              <a:rPr lang="en-US" sz="1600" i="1">
                <a:solidFill>
                  <a:srgbClr val="3F3F3F"/>
                </a:solidFill>
              </a:rPr>
              <a:t>rovisional admission is not offered to international students intending to get a F-1 or J-1 visa and Provisional admission is not offered to PhD students. Students on provisional admission are not eligible for Grad Payroll). </a:t>
            </a:r>
            <a:endParaRPr sz="1600" i="1">
              <a:solidFill>
                <a:srgbClr val="3F3F3F"/>
              </a:solidFill>
            </a:endParaRPr>
          </a:p>
          <a:p>
            <a:pPr marL="457200" lvl="0" indent="-323850" algn="l" rtl="0">
              <a:lnSpc>
                <a:spcPct val="115000"/>
              </a:lnSpc>
              <a:spcBef>
                <a:spcPts val="1200"/>
              </a:spcBef>
              <a:spcAft>
                <a:spcPts val="0"/>
              </a:spcAft>
              <a:buClr>
                <a:srgbClr val="3F3F3F"/>
              </a:buClr>
              <a:buSzPts val="1500"/>
              <a:buFont typeface="Arial"/>
              <a:buChar char="●"/>
            </a:pPr>
            <a:r>
              <a:rPr lang="en-US" sz="1600" b="1">
                <a:solidFill>
                  <a:srgbClr val="3F3F3F"/>
                </a:solidFill>
              </a:rPr>
              <a:t>Overall GPA of bachelor’s degree </a:t>
            </a:r>
            <a:r>
              <a:rPr lang="en-US" sz="1600">
                <a:solidFill>
                  <a:srgbClr val="3F3F3F"/>
                </a:solidFill>
              </a:rPr>
              <a:t>is </a:t>
            </a:r>
            <a:r>
              <a:rPr lang="en-US" sz="1600" b="1">
                <a:solidFill>
                  <a:srgbClr val="3F3F3F"/>
                </a:solidFill>
              </a:rPr>
              <a:t>at or above 2.60, but below 3.00.</a:t>
            </a:r>
            <a:endParaRPr sz="1600" b="1">
              <a:solidFill>
                <a:srgbClr val="3F3F3F"/>
              </a:solidFill>
            </a:endParaRPr>
          </a:p>
          <a:p>
            <a:pPr marL="457200" lvl="0" indent="0" algn="l" rtl="0">
              <a:lnSpc>
                <a:spcPct val="115000"/>
              </a:lnSpc>
              <a:spcBef>
                <a:spcPts val="1200"/>
              </a:spcBef>
              <a:spcAft>
                <a:spcPts val="0"/>
              </a:spcAft>
              <a:buNone/>
            </a:pPr>
            <a:endParaRPr sz="1800">
              <a:solidFill>
                <a:schemeClr val="dk1"/>
              </a:solidFill>
            </a:endParaRPr>
          </a:p>
        </p:txBody>
      </p:sp>
      <p:sp>
        <p:nvSpPr>
          <p:cNvPr id="292" name="Google Shape;292;p36"/>
          <p:cNvSpPr txBox="1"/>
          <p:nvPr/>
        </p:nvSpPr>
        <p:spPr>
          <a:xfrm>
            <a:off x="11502886" y="6310950"/>
            <a:ext cx="58218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a:spLocks noGrp="1"/>
          </p:cNvSpPr>
          <p:nvPr>
            <p:ph type="title"/>
          </p:nvPr>
        </p:nvSpPr>
        <p:spPr>
          <a:xfrm>
            <a:off x="502075" y="641377"/>
            <a:ext cx="11029500" cy="73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GPA Categories (continued) </a:t>
            </a:r>
            <a:endParaRPr/>
          </a:p>
        </p:txBody>
      </p:sp>
      <p:sp>
        <p:nvSpPr>
          <p:cNvPr id="299" name="Google Shape;299;p37"/>
          <p:cNvSpPr txBox="1">
            <a:spLocks noGrp="1"/>
          </p:cNvSpPr>
          <p:nvPr>
            <p:ph type="body" idx="1"/>
          </p:nvPr>
        </p:nvSpPr>
        <p:spPr>
          <a:xfrm>
            <a:off x="776950" y="1439850"/>
            <a:ext cx="9405900" cy="5271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b="1">
                <a:solidFill>
                  <a:srgbClr val="3F3F3F"/>
                </a:solidFill>
                <a:highlight>
                  <a:srgbClr val="FCE5CD"/>
                </a:highlight>
              </a:rPr>
              <a:t>Eligible for program to write a GPA Justification for Provisional admission:</a:t>
            </a:r>
            <a:endParaRPr b="1">
              <a:solidFill>
                <a:srgbClr val="3F3F3F"/>
              </a:solidFill>
              <a:highlight>
                <a:srgbClr val="FCE5CD"/>
              </a:highlight>
            </a:endParaRPr>
          </a:p>
          <a:p>
            <a:pPr marL="0" lvl="0" indent="0" algn="l" rtl="0">
              <a:lnSpc>
                <a:spcPct val="100000"/>
              </a:lnSpc>
              <a:spcBef>
                <a:spcPts val="1200"/>
              </a:spcBef>
              <a:spcAft>
                <a:spcPts val="0"/>
              </a:spcAft>
              <a:buNone/>
            </a:pPr>
            <a:r>
              <a:rPr lang="en-US" sz="1600" i="1">
                <a:solidFill>
                  <a:srgbClr val="3F3F3F"/>
                </a:solidFill>
              </a:rPr>
              <a:t>(Not offered to students applying to PhD programs).</a:t>
            </a:r>
            <a:endParaRPr sz="1600" i="1">
              <a:solidFill>
                <a:srgbClr val="3F3F3F"/>
              </a:solidFill>
            </a:endParaRPr>
          </a:p>
          <a:p>
            <a:pPr marL="457200" lvl="0" indent="-323850" algn="l" rtl="0">
              <a:lnSpc>
                <a:spcPct val="115000"/>
              </a:lnSpc>
              <a:spcBef>
                <a:spcPts val="1200"/>
              </a:spcBef>
              <a:spcAft>
                <a:spcPts val="0"/>
              </a:spcAft>
              <a:buClr>
                <a:srgbClr val="3F3F3F"/>
              </a:buClr>
              <a:buSzPts val="1500"/>
              <a:buFont typeface="Arial"/>
              <a:buChar char="●"/>
            </a:pPr>
            <a:r>
              <a:rPr lang="en-US" sz="1600" b="1">
                <a:solidFill>
                  <a:srgbClr val="3F3F3F"/>
                </a:solidFill>
              </a:rPr>
              <a:t>Domestic/Permanent Resident overall 2.3 GPA or higher</a:t>
            </a:r>
            <a:r>
              <a:rPr lang="en-US" sz="1600">
                <a:solidFill>
                  <a:srgbClr val="3F3F3F"/>
                </a:solidFill>
              </a:rPr>
              <a:t> for Provisional admission.</a:t>
            </a:r>
            <a:endParaRPr sz="1600">
              <a:solidFill>
                <a:srgbClr val="3F3F3F"/>
              </a:solidFill>
            </a:endParaRPr>
          </a:p>
          <a:p>
            <a:pPr marL="0" lvl="0" indent="0" algn="l" rtl="0">
              <a:lnSpc>
                <a:spcPct val="115000"/>
              </a:lnSpc>
              <a:spcBef>
                <a:spcPts val="1200"/>
              </a:spcBef>
              <a:spcAft>
                <a:spcPts val="0"/>
              </a:spcAft>
              <a:buNone/>
            </a:pPr>
            <a:endParaRPr sz="1600"/>
          </a:p>
          <a:p>
            <a:pPr marL="0" lvl="0" indent="0" algn="l" rtl="0">
              <a:lnSpc>
                <a:spcPct val="115000"/>
              </a:lnSpc>
              <a:spcBef>
                <a:spcPts val="1200"/>
              </a:spcBef>
              <a:spcAft>
                <a:spcPts val="0"/>
              </a:spcAft>
              <a:buNone/>
            </a:pPr>
            <a:r>
              <a:rPr lang="en-US" sz="1600" b="1">
                <a:highlight>
                  <a:srgbClr val="EAD1DC"/>
                </a:highlight>
              </a:rPr>
              <a:t>GPA Too Low for Justification - Domestic/Permanent Resident applicant  </a:t>
            </a:r>
            <a:endParaRPr sz="1600" b="1">
              <a:highlight>
                <a:srgbClr val="EAD1DC"/>
              </a:highlight>
            </a:endParaRPr>
          </a:p>
          <a:p>
            <a:pPr marL="457200" lvl="0" indent="-323850" algn="l" rtl="0">
              <a:lnSpc>
                <a:spcPct val="100000"/>
              </a:lnSpc>
              <a:spcBef>
                <a:spcPts val="1200"/>
              </a:spcBef>
              <a:spcAft>
                <a:spcPts val="0"/>
              </a:spcAft>
              <a:buClr>
                <a:srgbClr val="3F3F3F"/>
              </a:buClr>
              <a:buSzPts val="1500"/>
              <a:buFont typeface="Arial"/>
              <a:buChar char="●"/>
            </a:pPr>
            <a:r>
              <a:rPr lang="en-US" sz="1600" b="1"/>
              <a:t>Overall GPA of bachelor’s degree is below 2.3 </a:t>
            </a:r>
            <a:endParaRPr sz="1600"/>
          </a:p>
          <a:p>
            <a:pPr marL="914400" lvl="0" indent="0" algn="l" rtl="0">
              <a:lnSpc>
                <a:spcPct val="100000"/>
              </a:lnSpc>
              <a:spcBef>
                <a:spcPts val="0"/>
              </a:spcBef>
              <a:spcAft>
                <a:spcPts val="0"/>
              </a:spcAft>
              <a:buNone/>
            </a:pPr>
            <a:r>
              <a:rPr lang="en-US" sz="1600"/>
              <a:t>AND </a:t>
            </a:r>
            <a:endParaRPr sz="1600"/>
          </a:p>
          <a:p>
            <a:pPr marL="457200" lvl="0" indent="-323850" algn="l" rtl="0">
              <a:lnSpc>
                <a:spcPct val="100000"/>
              </a:lnSpc>
              <a:spcBef>
                <a:spcPts val="0"/>
              </a:spcBef>
              <a:spcAft>
                <a:spcPts val="0"/>
              </a:spcAft>
              <a:buClr>
                <a:srgbClr val="3F3F3F"/>
              </a:buClr>
              <a:buSzPts val="1500"/>
              <a:buFont typeface="Arial"/>
              <a:buChar char="●"/>
            </a:pPr>
            <a:r>
              <a:rPr lang="en-US" sz="1600" b="1"/>
              <a:t>If full time coursework after most recent degree (9 credits) is below a 3.0. </a:t>
            </a:r>
            <a:endParaRPr sz="1600" b="1"/>
          </a:p>
          <a:p>
            <a:pPr marL="457200" lvl="0" indent="0" algn="l" rtl="0">
              <a:lnSpc>
                <a:spcPct val="115000"/>
              </a:lnSpc>
              <a:spcBef>
                <a:spcPts val="0"/>
              </a:spcBef>
              <a:spcAft>
                <a:spcPts val="0"/>
              </a:spcAft>
              <a:buNone/>
            </a:pPr>
            <a:r>
              <a:rPr lang="en-US" sz="1600" b="1"/>
              <a:t> </a:t>
            </a:r>
            <a:endParaRPr sz="1600"/>
          </a:p>
          <a:p>
            <a:pPr marL="0" lvl="0" indent="0" algn="l" rtl="0">
              <a:lnSpc>
                <a:spcPct val="115000"/>
              </a:lnSpc>
              <a:spcBef>
                <a:spcPts val="1200"/>
              </a:spcBef>
              <a:spcAft>
                <a:spcPts val="0"/>
              </a:spcAft>
              <a:buClr>
                <a:schemeClr val="dk1"/>
              </a:buClr>
              <a:buSzPts val="1100"/>
              <a:buFont typeface="Arial"/>
              <a:buNone/>
            </a:pPr>
            <a:r>
              <a:rPr lang="en-US" sz="1600" b="1">
                <a:highlight>
                  <a:srgbClr val="F4CCCC"/>
                </a:highlight>
              </a:rPr>
              <a:t>GPA Too Low for Justification - International applicant intending to get a F-1 or J-1 visa</a:t>
            </a:r>
            <a:endParaRPr sz="1600" b="1">
              <a:highlight>
                <a:srgbClr val="F4CCCC"/>
              </a:highlight>
            </a:endParaRPr>
          </a:p>
          <a:p>
            <a:pPr marL="457200" lvl="0" indent="-323850" algn="l" rtl="0">
              <a:lnSpc>
                <a:spcPct val="100000"/>
              </a:lnSpc>
              <a:spcBef>
                <a:spcPts val="1200"/>
              </a:spcBef>
              <a:spcAft>
                <a:spcPts val="0"/>
              </a:spcAft>
              <a:buClr>
                <a:srgbClr val="3F3F3F"/>
              </a:buClr>
              <a:buSzPts val="1500"/>
              <a:buFont typeface="Arial"/>
              <a:buChar char="●"/>
            </a:pPr>
            <a:r>
              <a:rPr lang="en-US" sz="1600" b="1"/>
              <a:t>Overall GPA of bachelor’s degree is below 2.599</a:t>
            </a:r>
            <a:endParaRPr sz="1600"/>
          </a:p>
          <a:p>
            <a:pPr marL="914400" lvl="0" indent="0" algn="l" rtl="0">
              <a:lnSpc>
                <a:spcPct val="100000"/>
              </a:lnSpc>
              <a:spcBef>
                <a:spcPts val="0"/>
              </a:spcBef>
              <a:spcAft>
                <a:spcPts val="0"/>
              </a:spcAft>
              <a:buClr>
                <a:schemeClr val="dk1"/>
              </a:buClr>
              <a:buSzPts val="1100"/>
              <a:buFont typeface="Arial"/>
              <a:buNone/>
            </a:pPr>
            <a:r>
              <a:rPr lang="en-US" sz="1600"/>
              <a:t>AND </a:t>
            </a:r>
            <a:endParaRPr sz="1600"/>
          </a:p>
          <a:p>
            <a:pPr marL="457200" lvl="0" indent="-323850" algn="l" rtl="0">
              <a:lnSpc>
                <a:spcPct val="100000"/>
              </a:lnSpc>
              <a:spcBef>
                <a:spcPts val="0"/>
              </a:spcBef>
              <a:spcAft>
                <a:spcPts val="0"/>
              </a:spcAft>
              <a:buClr>
                <a:srgbClr val="3F3F3F"/>
              </a:buClr>
              <a:buSzPts val="1500"/>
              <a:buFont typeface="Arial"/>
              <a:buChar char="●"/>
            </a:pPr>
            <a:r>
              <a:rPr lang="en-US" sz="1600" b="1"/>
              <a:t>If full time coursework after most recent degree (9 credits) is below a 3.0. </a:t>
            </a:r>
            <a:endParaRPr sz="1600" b="1"/>
          </a:p>
          <a:p>
            <a:pPr marL="0" lvl="0" indent="0" algn="l" rtl="0">
              <a:lnSpc>
                <a:spcPct val="115000"/>
              </a:lnSpc>
              <a:spcBef>
                <a:spcPts val="0"/>
              </a:spcBef>
              <a:spcAft>
                <a:spcPts val="0"/>
              </a:spcAft>
              <a:buNone/>
            </a:pPr>
            <a:endParaRPr sz="1600"/>
          </a:p>
          <a:p>
            <a:pPr marL="457200" lvl="0" indent="0" algn="l" rtl="0">
              <a:lnSpc>
                <a:spcPct val="115000"/>
              </a:lnSpc>
              <a:spcBef>
                <a:spcPts val="1200"/>
              </a:spcBef>
              <a:spcAft>
                <a:spcPts val="0"/>
              </a:spcAft>
              <a:buNone/>
            </a:pPr>
            <a:endParaRPr sz="1800">
              <a:solidFill>
                <a:schemeClr val="dk1"/>
              </a:solidFill>
            </a:endParaRPr>
          </a:p>
        </p:txBody>
      </p:sp>
      <p:sp>
        <p:nvSpPr>
          <p:cNvPr id="300" name="Google Shape;300;p37"/>
          <p:cNvSpPr txBox="1"/>
          <p:nvPr/>
        </p:nvSpPr>
        <p:spPr>
          <a:xfrm>
            <a:off x="11400450" y="6310950"/>
            <a:ext cx="71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SRS</a:t>
            </a:r>
            <a:endParaRPr/>
          </a:p>
        </p:txBody>
      </p:sp>
    </p:spTree>
  </p:cSld>
  <p:clrMapOvr>
    <a:masterClrMapping/>
  </p:clrMapOvr>
</p:sld>
</file>

<file path=ppt/theme/theme1.xml><?xml version="1.0" encoding="utf-8"?>
<a:theme xmlns:a="http://schemas.openxmlformats.org/drawingml/2006/main" name="DividendVTI">
  <a:themeElements>
    <a:clrScheme name="Custom 4">
      <a:dk1>
        <a:srgbClr val="000000"/>
      </a:dk1>
      <a:lt1>
        <a:srgbClr val="FFFFFF"/>
      </a:lt1>
      <a:dk2>
        <a:srgbClr val="335B74"/>
      </a:dk2>
      <a:lt2>
        <a:srgbClr val="DFE3E5"/>
      </a:lt2>
      <a:accent1>
        <a:srgbClr val="5271FF"/>
      </a:accent1>
      <a:accent2>
        <a:srgbClr val="2683C6"/>
      </a:accent2>
      <a:accent3>
        <a:srgbClr val="27CED7"/>
      </a:accent3>
      <a:accent4>
        <a:srgbClr val="42BA97"/>
      </a:accent4>
      <a:accent5>
        <a:srgbClr val="3E8853"/>
      </a:accent5>
      <a:accent6>
        <a:srgbClr val="62A39F"/>
      </a:accent6>
      <a:hlink>
        <a:srgbClr val="C00000"/>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VTI">
  <a:themeElements>
    <a:clrScheme name="Custom 4">
      <a:dk1>
        <a:srgbClr val="000000"/>
      </a:dk1>
      <a:lt1>
        <a:srgbClr val="FFFFFF"/>
      </a:lt1>
      <a:dk2>
        <a:srgbClr val="335B74"/>
      </a:dk2>
      <a:lt2>
        <a:srgbClr val="DFE3E5"/>
      </a:lt2>
      <a:accent1>
        <a:srgbClr val="5271FF"/>
      </a:accent1>
      <a:accent2>
        <a:srgbClr val="2683C6"/>
      </a:accent2>
      <a:accent3>
        <a:srgbClr val="27CED7"/>
      </a:accent3>
      <a:accent4>
        <a:srgbClr val="42BA97"/>
      </a:accent4>
      <a:accent5>
        <a:srgbClr val="3E8853"/>
      </a:accent5>
      <a:accent6>
        <a:srgbClr val="62A39F"/>
      </a:accent6>
      <a:hlink>
        <a:srgbClr val="C00000"/>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4abc0a-d13d-4b48-9005-704665286c88">
      <Terms xmlns="http://schemas.microsoft.com/office/infopath/2007/PartnerControls"/>
    </lcf76f155ced4ddcb4097134ff3c332f>
    <TaxCatchAll xmlns="2e5ee387-74eb-4dab-83f5-d9e199ce06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F606485807D640BC14F82CDEED6CE1" ma:contentTypeVersion="15" ma:contentTypeDescription="Create a new document." ma:contentTypeScope="" ma:versionID="7aa8e74ff4c08c10ee753ac72a5bd597">
  <xsd:schema xmlns:xsd="http://www.w3.org/2001/XMLSchema" xmlns:xs="http://www.w3.org/2001/XMLSchema" xmlns:p="http://schemas.microsoft.com/office/2006/metadata/properties" xmlns:ns2="e74abc0a-d13d-4b48-9005-704665286c88" xmlns:ns3="2e5ee387-74eb-4dab-83f5-d9e199ce0622" targetNamespace="http://schemas.microsoft.com/office/2006/metadata/properties" ma:root="true" ma:fieldsID="85f937e842c6a84741c13d3774f4ddc7" ns2:_="" ns3:_="">
    <xsd:import namespace="e74abc0a-d13d-4b48-9005-704665286c88"/>
    <xsd:import namespace="2e5ee387-74eb-4dab-83f5-d9e199ce06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4abc0a-d13d-4b48-9005-704665286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ee387-74eb-4dab-83f5-d9e199ce06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907d9e1-da9c-4eff-bf62-af844bbd76c2}" ma:internalName="TaxCatchAll" ma:showField="CatchAllData" ma:web="2e5ee387-74eb-4dab-83f5-d9e199ce062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3F0071-715E-4542-818B-1E20E17D9935}">
  <ds:schemaRefs>
    <ds:schemaRef ds:uri="http://schemas.microsoft.com/office/2006/documentManagement/types"/>
    <ds:schemaRef ds:uri="http://schemas.microsoft.com/office/2006/metadata/properties"/>
    <ds:schemaRef ds:uri="http://purl.org/dc/dcmitype/"/>
    <ds:schemaRef ds:uri="http://purl.org/dc/elements/1.1/"/>
    <ds:schemaRef ds:uri="2e5ee387-74eb-4dab-83f5-d9e199ce0622"/>
    <ds:schemaRef ds:uri="http://purl.org/dc/terms/"/>
    <ds:schemaRef ds:uri="http://schemas.microsoft.com/office/infopath/2007/PartnerControls"/>
    <ds:schemaRef ds:uri="http://schemas.openxmlformats.org/package/2006/metadata/core-properties"/>
    <ds:schemaRef ds:uri="e74abc0a-d13d-4b48-9005-704665286c88"/>
    <ds:schemaRef ds:uri="http://www.w3.org/XML/1998/namespace"/>
  </ds:schemaRefs>
</ds:datastoreItem>
</file>

<file path=customXml/itemProps2.xml><?xml version="1.0" encoding="utf-8"?>
<ds:datastoreItem xmlns:ds="http://schemas.openxmlformats.org/officeDocument/2006/customXml" ds:itemID="{3BEB68DD-ACAF-43A0-9CFF-ED72535D805D}">
  <ds:schemaRefs>
    <ds:schemaRef ds:uri="http://schemas.microsoft.com/sharepoint/v3/contenttype/forms"/>
  </ds:schemaRefs>
</ds:datastoreItem>
</file>

<file path=customXml/itemProps3.xml><?xml version="1.0" encoding="utf-8"?>
<ds:datastoreItem xmlns:ds="http://schemas.openxmlformats.org/officeDocument/2006/customXml" ds:itemID="{4ED4D6B5-7F5A-4091-94F5-663C87AC4D88}">
  <ds:schemaRefs>
    <ds:schemaRef ds:uri="2e5ee387-74eb-4dab-83f5-d9e199ce0622"/>
    <ds:schemaRef ds:uri="e74abc0a-d13d-4b48-9005-704665286c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TotalTime>
  <Words>4247</Words>
  <Application>Microsoft Office PowerPoint</Application>
  <PresentationFormat>Widescreen</PresentationFormat>
  <Paragraphs>601</Paragraphs>
  <Slides>65</Slides>
  <Notes>65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65</vt:i4>
      </vt:variant>
    </vt:vector>
  </HeadingPairs>
  <TitlesOfParts>
    <vt:vector size="73" baseType="lpstr">
      <vt:lpstr>Noto Sans Symbols</vt:lpstr>
      <vt:lpstr>Calibri</vt:lpstr>
      <vt:lpstr>Arial,Sans-Serif</vt:lpstr>
      <vt:lpstr>Wingdings</vt:lpstr>
      <vt:lpstr>Arial Black</vt:lpstr>
      <vt:lpstr>Arial</vt:lpstr>
      <vt:lpstr>DividendVTI</vt:lpstr>
      <vt:lpstr>DividendVTI</vt:lpstr>
      <vt:lpstr>THE GRADUATE SCHOOL PRESENTS  Timely Topics: Reading and Reviewing Applications</vt:lpstr>
      <vt:lpstr>Meet the Team:</vt:lpstr>
      <vt:lpstr>REMINDERS</vt:lpstr>
      <vt:lpstr>AGENDA</vt:lpstr>
      <vt:lpstr>The Graduate School’s Mission Statement</vt:lpstr>
      <vt:lpstr>*Reminder* How TGS Categorizes GPAs</vt:lpstr>
      <vt:lpstr>GPA Calculation Process </vt:lpstr>
      <vt:lpstr>GPA Categories </vt:lpstr>
      <vt:lpstr>GPA Categories (continued) </vt:lpstr>
      <vt:lpstr>Where can programs view the GPA status of applicants?</vt:lpstr>
      <vt:lpstr>The Reader Workflows</vt:lpstr>
      <vt:lpstr>Accessing The Reader Workflow</vt:lpstr>
      <vt:lpstr>The Reader &amp; Roles</vt:lpstr>
      <vt:lpstr>The Reader &amp; Roles (cont.)</vt:lpstr>
      <vt:lpstr>Program Admin Role</vt:lpstr>
      <vt:lpstr>Reader Reviewer Role</vt:lpstr>
      <vt:lpstr>Reader Bins</vt:lpstr>
      <vt:lpstr>Reader Bins (cont.)</vt:lpstr>
      <vt:lpstr>Reader Bin Definitions</vt:lpstr>
      <vt:lpstr>Reader Bin Definitions (cont.)</vt:lpstr>
      <vt:lpstr>Queues</vt:lpstr>
      <vt:lpstr>Queues (cont.)</vt:lpstr>
      <vt:lpstr>The “Bermuda Triangle Dance” (Adding Applications to your Queue 1 at a time)</vt:lpstr>
      <vt:lpstr>The “Bermuda Triangle Dance” (Adding Applications to your Queue 1 at a time) (cont.)</vt:lpstr>
      <vt:lpstr>The “Bermuda Triangle Dance” (Adding Applications to your Queue 1 at a time)  (cont.)</vt:lpstr>
      <vt:lpstr>Queues &amp; Reader Review Forms</vt:lpstr>
      <vt:lpstr>Tip: Who Submitted a Review?</vt:lpstr>
      <vt:lpstr>Removing an Application from Your Queue</vt:lpstr>
      <vt:lpstr>Removing an Application from Your Queue (cont.)</vt:lpstr>
      <vt:lpstr>Reader Tools</vt:lpstr>
      <vt:lpstr>Reader Tools </vt:lpstr>
      <vt:lpstr>Reader Tools (cont.)</vt:lpstr>
      <vt:lpstr>Reader Tools  (cont.)</vt:lpstr>
      <vt:lpstr>Highlights and Notes</vt:lpstr>
      <vt:lpstr>Highlights and Notes (continued)</vt:lpstr>
      <vt:lpstr>Reader Review Forms &amp; Tabs</vt:lpstr>
      <vt:lpstr>Reader Review Forms</vt:lpstr>
      <vt:lpstr>Sending to Another Reviewer</vt:lpstr>
      <vt:lpstr>Reader Tabs</vt:lpstr>
      <vt:lpstr>Admission Decisions</vt:lpstr>
      <vt:lpstr>Admitting an Applicant</vt:lpstr>
      <vt:lpstr>When can I start admitting applicants?</vt:lpstr>
      <vt:lpstr>What is the earliest deadline I can give an applicant with funding for Fall?</vt:lpstr>
      <vt:lpstr>How do I enter an admit decision? </vt:lpstr>
      <vt:lpstr>How do I enter an admit decision? (Continued)</vt:lpstr>
      <vt:lpstr>How do I have an extra degree track added to my applicant’s record in PS? </vt:lpstr>
      <vt:lpstr>How do I choose a master’s thesis option for my applicant? </vt:lpstr>
      <vt:lpstr>Other Decisions</vt:lpstr>
      <vt:lpstr>How do I enter a Deny decision? </vt:lpstr>
      <vt:lpstr>How do I enter a Waitlist decision? </vt:lpstr>
      <vt:lpstr>How do I enter a Withdraw Requested by Applicant decision? </vt:lpstr>
      <vt:lpstr>GPA Justification</vt:lpstr>
      <vt:lpstr>GPA Justification Bin?</vt:lpstr>
      <vt:lpstr>What do I do if there is an application in the GPA Justification Bin?</vt:lpstr>
      <vt:lpstr>Frequently Asked Questions</vt:lpstr>
      <vt:lpstr>When do I enter an admission decision?</vt:lpstr>
      <vt:lpstr>When do I enter an admission decision? (cont.)</vt:lpstr>
      <vt:lpstr>When should all admission decisions be entered by the program?</vt:lpstr>
      <vt:lpstr>How do I move an application to the correct bin, if I selected the wrong Bin?</vt:lpstr>
      <vt:lpstr>How do I add an application to multiple queues?</vt:lpstr>
      <vt:lpstr>How do I move an application forward to a new Bin if it is in multiple queues?</vt:lpstr>
      <vt:lpstr>Questions? Comments? Wishlist?</vt:lpstr>
      <vt:lpstr>GradSlate  USER PORTAL</vt:lpstr>
      <vt:lpstr>RESOURCES</vt:lpstr>
      <vt:lpstr>Upcoming  TIMELY TOPICS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GRADUATE SCHOOL PRESENTS  Timely Topics: Reading and Reviewing Applications</dc:title>
  <dc:creator>O'Keefe, Katie</dc:creator>
  <cp:lastModifiedBy>Corcoran, Jack</cp:lastModifiedBy>
  <cp:revision>66</cp:revision>
  <dcterms:modified xsi:type="dcterms:W3CDTF">2024-10-31T19:19:43Z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0x01010081F606485807D640BC14F82CDEED6CE1</vt:lpwstr>
  </property>
  <property fmtid="{D5CDD505-2E9C-101B-9397-08002B2CF9AE}" pid="3" name="MediaServiceImageTags">
    <vt:lpwstr/>
  </property>
</Properties>
</file>