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  <p:sldMasterId id="2147483679" r:id="rId5"/>
    <p:sldMasterId id="2147483681" r:id="rId6"/>
    <p:sldMasterId id="2147483683" r:id="rId7"/>
    <p:sldMasterId id="2147483685" r:id="rId8"/>
    <p:sldMasterId id="2147483726" r:id="rId9"/>
  </p:sldMasterIdLst>
  <p:notesMasterIdLst>
    <p:notesMasterId r:id="rId32"/>
  </p:notesMasterIdLst>
  <p:sldIdLst>
    <p:sldId id="355" r:id="rId10"/>
    <p:sldId id="356" r:id="rId11"/>
    <p:sldId id="357" r:id="rId12"/>
    <p:sldId id="349" r:id="rId13"/>
    <p:sldId id="351" r:id="rId14"/>
    <p:sldId id="390" r:id="rId15"/>
    <p:sldId id="389" r:id="rId16"/>
    <p:sldId id="385" r:id="rId17"/>
    <p:sldId id="358" r:id="rId18"/>
    <p:sldId id="376" r:id="rId19"/>
    <p:sldId id="377" r:id="rId20"/>
    <p:sldId id="371" r:id="rId21"/>
    <p:sldId id="378" r:id="rId22"/>
    <p:sldId id="379" r:id="rId23"/>
    <p:sldId id="380" r:id="rId24"/>
    <p:sldId id="381" r:id="rId25"/>
    <p:sldId id="382" r:id="rId26"/>
    <p:sldId id="383" r:id="rId27"/>
    <p:sldId id="367" r:id="rId28"/>
    <p:sldId id="384" r:id="rId29"/>
    <p:sldId id="386" r:id="rId30"/>
    <p:sldId id="38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E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5A751F-F20B-46A2-9874-10D36504BAF9}" v="130" dt="2025-01-29T19:48:07.5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73" autoAdjust="0"/>
  </p:normalViewPr>
  <p:slideViewPr>
    <p:cSldViewPr snapToGrid="0">
      <p:cViewPr varScale="1">
        <p:scale>
          <a:sx n="101" d="100"/>
          <a:sy n="101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A3A3A-5ED5-49F5-BB8F-29C6BAF2A90E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EE3B3-8990-4F29-A622-0823F85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51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91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099-9105-47AD-80F6-68E129EA23FC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CB27-CE29-4F00-821E-DB9A6CD89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1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099-9105-47AD-80F6-68E129EA23FC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CB27-CE29-4F00-821E-DB9A6CD89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91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099-9105-47AD-80F6-68E129EA23FC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CB27-CE29-4F00-821E-DB9A6CD89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54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099-9105-47AD-80F6-68E129EA23FC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CB27-CE29-4F00-821E-DB9A6CD89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24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099-9105-47AD-80F6-68E129EA23FC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CB27-CE29-4F00-821E-DB9A6CD89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04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099-9105-47AD-80F6-68E129EA23FC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CB27-CE29-4F00-821E-DB9A6CD89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40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4F79-2EC4-41C3-8610-2A07C8CA9D88}" type="datetime1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CB27-CE29-4F00-821E-DB9A6CD89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10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F9F8-9DE9-4FDA-AADF-D200500E10FB}" type="datetime1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CB27-CE29-4F00-821E-DB9A6CD89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62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721E-A4FD-4A8C-8DF9-D615E111751C}" type="datetime1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CB27-CE29-4F00-821E-DB9A6CD89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26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26AE-34BD-4609-8247-E071233880F3}" type="datetime1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CB27-CE29-4F00-821E-DB9A6CD89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99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254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39A1-B7DA-40AE-875D-24C264C879BE}" type="datetime1">
              <a:rPr lang="en-US" smtClean="0"/>
              <a:t>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CB27-CE29-4F00-821E-DB9A6CD89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16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1E0B-065C-4680-B036-D05789679703}" type="datetime1">
              <a:rPr lang="en-US" smtClean="0"/>
              <a:t>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CB27-CE29-4F00-821E-DB9A6CD89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16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5617-FE8E-414D-905F-7D379ABE3ED6}" type="datetime1">
              <a:rPr lang="en-US" smtClean="0"/>
              <a:t>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CB27-CE29-4F00-821E-DB9A6CD89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49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92A4-C3C5-4847-BFF0-0E5B3FAA358C}" type="datetime1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CB27-CE29-4F00-821E-DB9A6CD89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23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DEF1-D355-46F3-A3BE-38EB452A5729}" type="datetime1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CB27-CE29-4F00-821E-DB9A6CD89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12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E6BA-2C63-4C08-A777-C0A9AAD300E0}" type="datetime1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CB27-CE29-4F00-821E-DB9A6CD89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18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0AE5-8529-4D1D-931A-2F42B667D669}" type="datetime1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CB27-CE29-4F00-821E-DB9A6CD89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0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962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91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099-9105-47AD-80F6-68E129EA23FC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CB27-CE29-4F00-821E-DB9A6CD89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92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099-9105-47AD-80F6-68E129EA23FC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CB27-CE29-4F00-821E-DB9A6CD89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40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099-9105-47AD-80F6-68E129EA23FC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CB27-CE29-4F00-821E-DB9A6CD89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67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099-9105-47AD-80F6-68E129EA23FC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CB27-CE29-4F00-821E-DB9A6CD89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3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099-9105-47AD-80F6-68E129EA23FC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CB27-CE29-4F00-821E-DB9A6CD89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17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df"/><Relationship Id="rId3" Type="http://schemas.openxmlformats.org/officeDocument/2006/relationships/image" Target="../media/image19.pd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0.pdf"/><Relationship Id="rId4" Type="http://schemas.openxmlformats.org/officeDocument/2006/relationships/image" Target="../media/image1.png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df"/><Relationship Id="rId12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4.pdf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.png"/><Relationship Id="rId3" Type="http://schemas.openxmlformats.org/officeDocument/2006/relationships/image" Target="../media/image8.pdf"/><Relationship Id="rId17" Type="http://schemas.openxmlformats.org/officeDocument/2006/relationships/image" Target="../media/image9.pdf"/><Relationship Id="rId2" Type="http://schemas.openxmlformats.org/officeDocument/2006/relationships/theme" Target="../theme/theme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15" Type="http://schemas.openxmlformats.org/officeDocument/2006/relationships/image" Target="../media/image18.pdf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t="2020"/>
              <a:stretch>
                <a:fillRect/>
              </a:stretch>
            </p:blipFill>
          </mc:Choice>
          <mc:Fallback>
            <p:blipFill>
              <a:blip r:embed="rId4"/>
              <a:srcRect t="2020"/>
              <a:stretch>
                <a:fillRect/>
              </a:stretch>
            </p:blipFill>
          </mc:Fallback>
        </mc:AlternateContent>
        <p:spPr>
          <a:xfrm>
            <a:off x="5514879" y="0"/>
            <a:ext cx="6692900" cy="6532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38150" y="173068"/>
            <a:ext cx="11315700" cy="527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-25400" y="5848544"/>
            <a:ext cx="122428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7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2286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2286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2286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2286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228600" rtl="0" eaLnBrk="1" latinLnBrk="0" hangingPunct="1">
        <a:spcBef>
          <a:spcPct val="20000"/>
        </a:spcBef>
        <a:buFont typeface="Arial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2286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38150" y="163446"/>
            <a:ext cx="11315700" cy="527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-25400" y="5848544"/>
            <a:ext cx="122428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defTabSz="2286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2286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2286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2286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228600" rtl="0" eaLnBrk="1" latinLnBrk="0" hangingPunct="1">
        <a:spcBef>
          <a:spcPct val="20000"/>
        </a:spcBef>
        <a:buFont typeface="Arial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2286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"/>
          <a:stretch>
            <a:fillRect/>
          </a:stretch>
        </p:blipFill>
        <p:spPr bwMode="auto">
          <a:xfrm>
            <a:off x="-6350" y="5943600"/>
            <a:ext cx="12198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213" y="6321425"/>
            <a:ext cx="1714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73038"/>
            <a:ext cx="113157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36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ctr" defTabSz="228600" rtl="0" eaLnBrk="0" fontAlgn="base" hangingPunct="0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286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2pPr>
      <a:lvl3pPr algn="ctr" defTabSz="2286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3pPr>
      <a:lvl4pPr algn="ctr" defTabSz="2286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4pPr>
      <a:lvl5pPr algn="ctr" defTabSz="2286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2286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2286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2286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2286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71450" indent="-171450" algn="l" defTabSz="228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228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228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228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228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9955066" y="6321580"/>
            <a:ext cx="1714500" cy="15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438150" y="173068"/>
            <a:ext cx="11315700" cy="527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7"/>
              <a:srcRect r="443"/>
              <a:stretch>
                <a:fillRect/>
              </a:stretch>
            </p:blipFill>
          </mc:Choice>
          <mc:Fallback>
            <p:blipFill>
              <a:blip r:embed="rId18"/>
              <a:srcRect r="443"/>
              <a:stretch>
                <a:fillRect/>
              </a:stretch>
            </p:blipFill>
          </mc:Fallback>
        </mc:AlternateContent>
        <p:spPr>
          <a:xfrm>
            <a:off x="3463" y="5838922"/>
            <a:ext cx="12188537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6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2286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2286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2286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2286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228600" rtl="0" eaLnBrk="1" latinLnBrk="0" hangingPunct="1">
        <a:spcBef>
          <a:spcPct val="20000"/>
        </a:spcBef>
        <a:buFont typeface="Arial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2286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F3099-9105-47AD-80F6-68E129EA23FC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BCB27-CE29-4F00-821E-DB9A6CD89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2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A1CAA-D8ED-4C50-A017-0AA85CF493B0}" type="datetime1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BCB27-CE29-4F00-821E-DB9A6CD89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0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onsf.uconn.edu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nsf.uconn.edu/nfip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vin.moscardelli@uconn.edu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://www.nexus.uconn.edu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onsf@uconn.edu" TargetMode="External"/><Relationship Id="rId5" Type="http://schemas.openxmlformats.org/officeDocument/2006/relationships/hyperlink" Target="https://onsf.uconn.edu/" TargetMode="External"/><Relationship Id="rId4" Type="http://schemas.openxmlformats.org/officeDocument/2006/relationships/hyperlink" Target="mailto:michael.cunningham@uconn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57C9C-E306-394A-5861-2FDE3E9C006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 slide</a:t>
            </a:r>
          </a:p>
        </p:txBody>
      </p:sp>
      <p:pic>
        <p:nvPicPr>
          <p:cNvPr id="4" name="Picture 2" descr="UConn Enrichment Programs Office of Natoinal Scholarships &amp; Fellowships logo">
            <a:extLst>
              <a:ext uri="{FF2B5EF4-FFF2-40B4-BE49-F238E27FC236}">
                <a16:creationId xmlns:a16="http://schemas.microsoft.com/office/drawing/2014/main" id="{DA07FEAC-1D9E-44E0-A9D2-ED2CC096A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38558" y="1589253"/>
            <a:ext cx="5838915" cy="420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9CC8678-3C46-48BB-B463-24ADA98FC29B}"/>
              </a:ext>
            </a:extLst>
          </p:cNvPr>
          <p:cNvSpPr txBox="1">
            <a:spLocks/>
          </p:cNvSpPr>
          <p:nvPr/>
        </p:nvSpPr>
        <p:spPr>
          <a:xfrm>
            <a:off x="609600" y="5369530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609585"/>
            <a:r>
              <a:rPr lang="en-US" sz="2400" dirty="0">
                <a:solidFill>
                  <a:srgbClr val="000E2F"/>
                </a:solidFill>
              </a:rPr>
              <a:t>Dr. Vin Moscardelli, Director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F191DF5-C91A-496B-9D27-E3F0F6DA5865}"/>
              </a:ext>
            </a:extLst>
          </p:cNvPr>
          <p:cNvSpPr txBox="1">
            <a:spLocks/>
          </p:cNvSpPr>
          <p:nvPr/>
        </p:nvSpPr>
        <p:spPr>
          <a:xfrm>
            <a:off x="609600" y="5739418"/>
            <a:ext cx="10972800" cy="12573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609585"/>
            <a:fld id="{99BA5331-2827-40EA-A5A6-869102F83330}" type="datetime4">
              <a:rPr lang="en-US" sz="1867">
                <a:solidFill>
                  <a:prstClr val="white">
                    <a:lumMod val="75000"/>
                  </a:prstClr>
                </a:solidFill>
              </a:rPr>
              <a:t>January 30, 2025</a:t>
            </a:fld>
            <a:endParaRPr lang="en-US" sz="1867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77A4AD-5E20-1AD9-845D-5E7E41D09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07613E-5D50-B4D4-9B3E-3F33D6509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3C10A2F-C7BF-C002-DD38-2A6AA8847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607E64-6A8D-8E61-8A71-34629E8E7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DE02DC-C75C-DC28-6468-CF3C49EE3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2BABAC-6836-F022-A90D-00163E5A4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20429C-FB74-A101-DDE9-C870608C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384628-3BC0-F1CA-6396-399FAD7FE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34D2D8-9132-7E2D-91E6-11C685CAE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586855"/>
            <a:ext cx="333815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Where to Start?  </a:t>
            </a: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onsf.uconn.edu</a:t>
            </a:r>
            <a:endParaRPr lang="en-US" sz="4000" b="1" i="1" dirty="0">
              <a:solidFill>
                <a:srgbClr val="FFFFFF"/>
              </a:solidFill>
            </a:endParaRPr>
          </a:p>
        </p:txBody>
      </p:sp>
      <p:pic>
        <p:nvPicPr>
          <p:cNvPr id="4" name="Picture 3" descr="Screenshot of the Office of National Scholarships &amp; Fellowship Scholarships Search page with a circle around the Scholarships tab">
            <a:extLst>
              <a:ext uri="{FF2B5EF4-FFF2-40B4-BE49-F238E27FC236}">
                <a16:creationId xmlns:a16="http://schemas.microsoft.com/office/drawing/2014/main" id="{E0E5A3FC-40D9-27FF-FD6C-9182996CA7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47" t="15322" r="18603"/>
          <a:stretch/>
        </p:blipFill>
        <p:spPr>
          <a:xfrm>
            <a:off x="4227184" y="664561"/>
            <a:ext cx="7772401" cy="554915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52208EE-E7EF-CAAB-1AB6-32776F92E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3305" y="1222265"/>
            <a:ext cx="1502582" cy="77978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FA47820-17C6-8A16-A510-E002B32C9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6283907" y="988844"/>
            <a:ext cx="1606736" cy="46684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77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97C127-6704-C8FE-9FAC-2D1BA6257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258788-B756-1AAA-5CBB-9B90BA79A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C134085-15B6-89DC-6CD2-52B079187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6D1460-8C84-1F6C-3D7B-6CDC6B570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5AD179-77EF-C59A-C43E-47EE9B48F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FF3F8D-1865-DCF8-141D-C8F8C89CB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70F9627-18ED-D442-34EB-D039DB667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6F94D6-419F-6E7D-2287-99B66007D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6E3BDE-39E2-503C-15FA-679CB241B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586855"/>
            <a:ext cx="333815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Where to Start?  </a:t>
            </a: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onsf.uconn.edu</a:t>
            </a:r>
            <a:endParaRPr lang="en-US" sz="4000" b="1" i="1" dirty="0">
              <a:solidFill>
                <a:srgbClr val="FFFFFF"/>
              </a:solidFill>
            </a:endParaRPr>
          </a:p>
        </p:txBody>
      </p:sp>
      <p:pic>
        <p:nvPicPr>
          <p:cNvPr id="5" name="Picture 4" descr="Screenshot of the Office of National Scholarships &amp; Fellowships Scholarships search page with a circle around &quot;Scholarships Open to non-US Citizens&quot; and &quot;Graduate Fellowship Toolkit: Humanities and Social Sciences&quot;">
            <a:extLst>
              <a:ext uri="{FF2B5EF4-FFF2-40B4-BE49-F238E27FC236}">
                <a16:creationId xmlns:a16="http://schemas.microsoft.com/office/drawing/2014/main" id="{C62CD654-3E27-2B8B-5728-148F4E9C85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500" t="16764" r="20368"/>
          <a:stretch/>
        </p:blipFill>
        <p:spPr>
          <a:xfrm>
            <a:off x="4367764" y="910335"/>
            <a:ext cx="7575176" cy="545460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1E955B4-77DA-A0B2-BA3F-C8EFFA702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98018" y="2770094"/>
            <a:ext cx="7864044" cy="229496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4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093EBF-4528-4E2E-A132-F047A398F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Finding the Right </a:t>
            </a:r>
            <a:r>
              <a:rPr lang="en-US" sz="4000" b="1" i="1">
                <a:solidFill>
                  <a:srgbClr val="FFFFFF"/>
                </a:solidFill>
              </a:rPr>
              <a:t>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18B47-B0B0-49CD-905B-B38B73D53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695" y="275869"/>
            <a:ext cx="7711094" cy="1802866"/>
          </a:xfrm>
        </p:spPr>
        <p:txBody>
          <a:bodyPr anchor="ctr">
            <a:normAutofit/>
          </a:bodyPr>
          <a:lstStyle/>
          <a:p>
            <a:r>
              <a:rPr lang="en-US" sz="2000" dirty="0"/>
              <a:t>Most of this process is about FIT.  You’ll never be competitive pretending to be something you aren’t.  Do your own research.</a:t>
            </a:r>
          </a:p>
          <a:p>
            <a:endParaRPr lang="en-US" sz="2000" dirty="0"/>
          </a:p>
          <a:p>
            <a:r>
              <a:rPr lang="en-US" sz="2000" dirty="0"/>
              <a:t>Talk to your mentors and others in your program; they are the most valuable resource you have.  What have others applied for in the past?</a:t>
            </a:r>
          </a:p>
        </p:txBody>
      </p:sp>
      <p:pic>
        <p:nvPicPr>
          <p:cNvPr id="1026" name="Picture 2" descr="Conversation Topics for College Office Hours">
            <a:extLst>
              <a:ext uri="{FF2B5EF4-FFF2-40B4-BE49-F238E27FC236}">
                <a16:creationId xmlns:a16="http://schemas.microsoft.com/office/drawing/2014/main" id="{FF7CD7F1-E7D1-1D1F-6F09-32983442C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6"/>
          <a:stretch/>
        </p:blipFill>
        <p:spPr bwMode="auto">
          <a:xfrm>
            <a:off x="4483611" y="2088873"/>
            <a:ext cx="7259547" cy="45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2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C99DCFF-FFBF-4CAE-BD89-1932C5D08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How to Build Your National Scholarships Profile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14FA314-5393-455A-B6FB-DC40B561E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Make Time &amp; Start Early</a:t>
            </a:r>
          </a:p>
          <a:p>
            <a:endParaRPr lang="en-US" sz="2000" dirty="0"/>
          </a:p>
          <a:p>
            <a:pPr lvl="1"/>
            <a:r>
              <a:rPr lang="en-US" sz="1600" dirty="0"/>
              <a:t>Success in one competition breeds success in others.  And sometimes not being selected – or even nominated – might indicate the need for a mid-course correction.  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Are you really preparing yourself to do things you </a:t>
            </a:r>
            <a:r>
              <a:rPr lang="en-US" sz="1600" i="1" dirty="0"/>
              <a:t>say</a:t>
            </a:r>
            <a:r>
              <a:rPr lang="en-US" sz="1600" dirty="0"/>
              <a:t> you want to do?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786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C99DCFF-FFBF-4CAE-BD89-1932C5D08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How to Build Your National Scholarships Profile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14FA314-5393-455A-B6FB-DC40B561E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Think big, and then </a:t>
            </a:r>
            <a:r>
              <a:rPr lang="en-US" sz="2000" i="1" dirty="0"/>
              <a:t>narrow</a:t>
            </a:r>
            <a:r>
              <a:rPr lang="en-US" sz="2000" dirty="0"/>
              <a:t> your focus</a:t>
            </a:r>
          </a:p>
          <a:p>
            <a:endParaRPr lang="en-US" sz="2000" dirty="0"/>
          </a:p>
          <a:p>
            <a:pPr lvl="1"/>
            <a:r>
              <a:rPr lang="en-US" sz="1600" dirty="0"/>
              <a:t>Be ambitious, but don’t let intractable problems slow you down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Identify your passion project, and then break it into manageable chunks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What is the connective tissue or thread the holds your application (your life’s work?) together?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362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C99DCFF-FFBF-4CAE-BD89-1932C5D08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How to Build Your National Scholarships Profile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14FA314-5393-455A-B6FB-DC40B561E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Build Your Network of Advocates and Supporters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Most competitions require 3-4 letters, but some require 4-5 and the Rhodes requires 8.  Start building your network NOW.  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Talk to mentors about your interests and your goals. 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Prepare them for when you eventually start requesting letters. Ask them what they need from you to write the best letter possible.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And of course, ask early.</a:t>
            </a:r>
          </a:p>
        </p:txBody>
      </p:sp>
    </p:spTree>
    <p:extLst>
      <p:ext uri="{BB962C8B-B14F-4D97-AF65-F5344CB8AC3E}">
        <p14:creationId xmlns:p14="http://schemas.microsoft.com/office/powerpoint/2010/main" val="354545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C99DCFF-FFBF-4CAE-BD89-1932C5D08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How to Build Your National Scholarships Profile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14FA314-5393-455A-B6FB-DC40B561E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1"/>
            <a:ext cx="6555347" cy="2779520"/>
          </a:xfrm>
        </p:spPr>
        <p:txBody>
          <a:bodyPr anchor="ctr">
            <a:normAutofit/>
          </a:bodyPr>
          <a:lstStyle/>
          <a:p>
            <a:r>
              <a:rPr lang="en-US" sz="2000" dirty="0"/>
              <a:t>Drafts, Drafts, and More Drafts</a:t>
            </a:r>
          </a:p>
          <a:p>
            <a:endParaRPr lang="en-US" sz="2000" dirty="0"/>
          </a:p>
          <a:p>
            <a:pPr lvl="1"/>
            <a:r>
              <a:rPr lang="en-US" sz="1600" dirty="0"/>
              <a:t>No substitute for writing.  The act of writing clarifies, refines, and deepens our understanding of the topic about which we write.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Also, take advantage of workshops hosted by ONSF, the Writing Center, the Center for Career Development, your departments, centers, and institutes, and of course the funding agencies themselves.</a:t>
            </a:r>
          </a:p>
        </p:txBody>
      </p:sp>
      <p:pic>
        <p:nvPicPr>
          <p:cNvPr id="2" name="Picture 1" descr="Close up of the hands of someone in the middle of writing">
            <a:extLst>
              <a:ext uri="{FF2B5EF4-FFF2-40B4-BE49-F238E27FC236}">
                <a16:creationId xmlns:a16="http://schemas.microsoft.com/office/drawing/2014/main" id="{DB47CF37-1668-E255-A21C-7635DFACC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366" y="3891366"/>
            <a:ext cx="5634605" cy="2504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290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C99DCFF-FFBF-4CAE-BD89-1932C5D08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How to Build Your National Scholarships Profile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14FA314-5393-455A-B6FB-DC40B561E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Apply, Apply, Apply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Yes, the applications are hard work; most require 2-3 separate essays, and the most extreme applications require 7-8.  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But there is little-to-no “wasted work” when it comes to these fellowship applications. 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Your odds of becoming a recipient will go up with every application you submit – for both purely mathematical reasons AND because of the development that takes place.</a:t>
            </a:r>
          </a:p>
        </p:txBody>
      </p:sp>
    </p:spTree>
    <p:extLst>
      <p:ext uri="{BB962C8B-B14F-4D97-AF65-F5344CB8AC3E}">
        <p14:creationId xmlns:p14="http://schemas.microsoft.com/office/powerpoint/2010/main" val="34979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C99DCFF-FFBF-4CAE-BD89-1932C5D08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039" y="1797031"/>
            <a:ext cx="3201366" cy="3387497"/>
          </a:xfrm>
        </p:spPr>
        <p:txBody>
          <a:bodyPr anchor="b">
            <a:noAutofit/>
          </a:bodyPr>
          <a:lstStyle/>
          <a:p>
            <a:pPr algn="r"/>
            <a:r>
              <a:rPr lang="en-US" sz="3200" dirty="0">
                <a:solidFill>
                  <a:srgbClr val="FFFFFF"/>
                </a:solidFill>
              </a:rPr>
              <a:t>“What do I think about when I strike out? I think about hitting home runs.”</a:t>
            </a:r>
            <a:br>
              <a:rPr lang="en-US" sz="3200" dirty="0">
                <a:solidFill>
                  <a:srgbClr val="FFFFFF"/>
                </a:solidFill>
              </a:rPr>
            </a:b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— Babe Ruth</a:t>
            </a:r>
            <a:endParaRPr lang="en-US" sz="3200" i="1" dirty="0">
              <a:solidFill>
                <a:srgbClr val="FFFFFF"/>
              </a:solidFill>
            </a:endParaRPr>
          </a:p>
        </p:txBody>
      </p:sp>
      <p:pic>
        <p:nvPicPr>
          <p:cNvPr id="1026" name="Picture 2" descr="Chart showing home run rate vs. strikeout rate">
            <a:extLst>
              <a:ext uri="{FF2B5EF4-FFF2-40B4-BE49-F238E27FC236}">
                <a16:creationId xmlns:a16="http://schemas.microsoft.com/office/drawing/2014/main" id="{914CDE65-0599-40D6-9198-23754559D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635" y="-10142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74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C99DCFF-FFBF-4CAE-BD89-1932C5D08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039" y="1797031"/>
            <a:ext cx="3201366" cy="3387497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“You miss 100% of the shots you don’t take.”</a:t>
            </a: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-Wayne Gretzky </a:t>
            </a:r>
            <a:r>
              <a:rPr lang="en-US" sz="4000" i="1" dirty="0">
                <a:solidFill>
                  <a:srgbClr val="FFFFFF"/>
                </a:solidFill>
              </a:rPr>
              <a:t>(or Michael Scott)</a:t>
            </a:r>
          </a:p>
        </p:txBody>
      </p:sp>
      <p:pic>
        <p:nvPicPr>
          <p:cNvPr id="2050" name="Picture 2" descr="Screenshot from &quot;The Office&quot; with &quot;You miss 100% of the shots you don't take&quot; shown on a whiteboard">
            <a:extLst>
              <a:ext uri="{FF2B5EF4-FFF2-40B4-BE49-F238E27FC236}">
                <a16:creationId xmlns:a16="http://schemas.microsoft.com/office/drawing/2014/main" id="{196A98FA-0955-4CB0-A1F4-758A88A41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36" y="798619"/>
            <a:ext cx="7891143" cy="526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18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E35409-1811-47F5-BB97-4F7E4232F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About the Office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7EC6E-AFF8-4DEF-B3DA-F07FB840A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The Office of National Scholarships &amp; Fellowships (ONSF) advises and mentors students at the University of Connecticut who are competing for prestigious, nationally-competitive scholarships and fellowships.  ONSF’s mission is to foster the intellectual growth of students from all backgrounds who are applying for nationally-competitive awards. </a:t>
            </a:r>
          </a:p>
          <a:p>
            <a:endParaRPr lang="en-US" sz="2000" dirty="0"/>
          </a:p>
          <a:p>
            <a:r>
              <a:rPr lang="en-US" sz="2000" dirty="0"/>
              <a:t>ONSF is part of UConn Enrichment Programs and is open to all graduate and undergraduate students at the University, including students at the regional campuses.</a:t>
            </a:r>
          </a:p>
          <a:p>
            <a:endParaRPr lang="en-US" sz="2000" dirty="0"/>
          </a:p>
          <a:p>
            <a:r>
              <a:rPr lang="en-US" sz="2000" dirty="0"/>
              <a:t>To learn more about ONSF, visit us at </a:t>
            </a:r>
            <a:r>
              <a:rPr lang="en-US" sz="2000" dirty="0">
                <a:hlinkClick r:id="rId2"/>
              </a:rPr>
              <a:t>onsf.uconn.edu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A07FEAC-1D9E-44E0-A9D2-ED2CC096A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40002" y="5643616"/>
            <a:ext cx="1685323" cy="12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57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3D1A62-EF36-5ADB-20A3-48EC6FF1A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EFC60F5-3764-2D29-D474-EB94A66DC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A22FC5A-F2CC-84AA-BC54-F681BA2C2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00F79ED-CC84-ADEA-8EB9-4CF659A46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CEB646-2D86-1B6F-B76C-3FBCA602F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967825-2454-2FE1-AAD5-22BD38363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82900BF-31BD-03D8-5981-339A1B3CB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92E6C80-9A99-6D51-A990-45032EEC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E1C2879-9B16-DE35-FD99-7F9C359A0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5" y="2086090"/>
            <a:ext cx="3201366" cy="3387497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“You know what the happiest animal on Earth is? It’s a goldfish. It has a 10-second memory.</a:t>
            </a:r>
            <a:r>
              <a:rPr lang="en-US" sz="2000" baseline="80000" dirty="0">
                <a:solidFill>
                  <a:srgbClr val="FFFFFF"/>
                </a:solidFill>
              </a:rPr>
              <a:t>1</a:t>
            </a:r>
            <a:r>
              <a:rPr lang="en-US" sz="4000" dirty="0">
                <a:solidFill>
                  <a:srgbClr val="FFFFFF"/>
                </a:solidFill>
              </a:rPr>
              <a:t> Be a goldfish.”</a:t>
            </a: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-Ted Lasso</a:t>
            </a:r>
            <a:endParaRPr lang="en-US" sz="4000" i="1" dirty="0">
              <a:solidFill>
                <a:srgbClr val="FFFFFF"/>
              </a:solidFill>
            </a:endParaRPr>
          </a:p>
        </p:txBody>
      </p:sp>
      <p:pic>
        <p:nvPicPr>
          <p:cNvPr id="2052" name="Picture 4" descr="GIF from &quot;Ted Lasso&quot;: Two men are standing next to each other with the words be a goldfish on the bottom">
            <a:extLst>
              <a:ext uri="{FF2B5EF4-FFF2-40B4-BE49-F238E27FC236}">
                <a16:creationId xmlns:a16="http://schemas.microsoft.com/office/drawing/2014/main" id="{FE0BE1BD-FE14-A72D-11DA-ACE0C7655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65" y="1253348"/>
            <a:ext cx="6927449" cy="435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E9A1A5-4B23-EED6-CA39-447E87C1F787}"/>
              </a:ext>
            </a:extLst>
          </p:cNvPr>
          <p:cNvSpPr txBox="1"/>
          <p:nvPr/>
        </p:nvSpPr>
        <p:spPr>
          <a:xfrm>
            <a:off x="89647" y="5955213"/>
            <a:ext cx="3948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>
                <a:solidFill>
                  <a:schemeClr val="bg1"/>
                </a:solidFill>
              </a:rPr>
              <a:t>1</a:t>
            </a:r>
            <a:r>
              <a:rPr lang="en-US" sz="1200" dirty="0">
                <a:solidFill>
                  <a:schemeClr val="bg1"/>
                </a:solidFill>
              </a:rPr>
              <a:t> This sounds great, but it is almost certainly not true. And furthermore, scientists haven’t </a:t>
            </a:r>
            <a:r>
              <a:rPr lang="en-US" sz="1200" i="1" dirty="0">
                <a:solidFill>
                  <a:schemeClr val="bg1"/>
                </a:solidFill>
              </a:rPr>
              <a:t>believed</a:t>
            </a:r>
            <a:r>
              <a:rPr lang="en-US" sz="1200" dirty="0">
                <a:solidFill>
                  <a:schemeClr val="bg1"/>
                </a:solidFill>
              </a:rPr>
              <a:t> it to be true for decades (https://www.livescience.com/goldfish-memory.html).</a:t>
            </a:r>
          </a:p>
        </p:txBody>
      </p:sp>
    </p:spTree>
    <p:extLst>
      <p:ext uri="{BB962C8B-B14F-4D97-AF65-F5344CB8AC3E}">
        <p14:creationId xmlns:p14="http://schemas.microsoft.com/office/powerpoint/2010/main" val="290245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265DA6-44E5-5CE8-9A71-94E978C47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7167D0E-FCB8-A95D-2014-0E3933B33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A4ACBA-6691-34AA-A4E5-E6B2070D9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BE6272-3174-ADC0-423E-AA8C8623D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4C5DC6-58EA-FBEA-283B-B619C751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1CE9AF0-14AF-8242-E20C-0D2F52094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A9EF22C-E505-49E7-F46E-E594665E4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7629897-A685-1C1A-3479-20D17AE52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F8BCEF8-C209-DB3D-4044-7DFC90199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039" y="1797031"/>
            <a:ext cx="3201366" cy="3387497"/>
          </a:xfrm>
        </p:spPr>
        <p:txBody>
          <a:bodyPr anchor="b">
            <a:noAutofit/>
          </a:bodyPr>
          <a:lstStyle/>
          <a:p>
            <a:pPr algn="r"/>
            <a:r>
              <a:rPr lang="en-US" sz="3200" i="1" dirty="0">
                <a:solidFill>
                  <a:srgbClr val="FFFFFF"/>
                </a:solidFill>
              </a:rPr>
              <a:t>A Little Nudge</a:t>
            </a:r>
            <a:br>
              <a:rPr lang="en-US" sz="3200" i="1" dirty="0">
                <a:solidFill>
                  <a:srgbClr val="FFFFFF"/>
                </a:solidFill>
              </a:rPr>
            </a:br>
            <a:br>
              <a:rPr lang="en-US" sz="3200" i="1" dirty="0">
                <a:solidFill>
                  <a:srgbClr val="FFFFFF"/>
                </a:solidFill>
              </a:rPr>
            </a:br>
            <a:br>
              <a:rPr lang="en-US" sz="3200" i="1" dirty="0">
                <a:solidFill>
                  <a:srgbClr val="FFFFFF"/>
                </a:solidFill>
              </a:rPr>
            </a:br>
            <a:endParaRPr lang="en-US" sz="3200" i="1" dirty="0">
              <a:solidFill>
                <a:srgbClr val="FFFFFF"/>
              </a:solidFill>
            </a:endParaRPr>
          </a:p>
        </p:txBody>
      </p:sp>
      <p:pic>
        <p:nvPicPr>
          <p:cNvPr id="3" name="Picture 2" descr="NFIP, National Fellowships Incentive Program logo">
            <a:extLst>
              <a:ext uri="{FF2B5EF4-FFF2-40B4-BE49-F238E27FC236}">
                <a16:creationId xmlns:a16="http://schemas.microsoft.com/office/drawing/2014/main" id="{E253866A-A3B9-80FC-095E-0DC5DA1CD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175" y="511388"/>
            <a:ext cx="5550419" cy="35783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F9C645-FC00-E145-A63A-2A4C0A7ABFDF}"/>
              </a:ext>
            </a:extLst>
          </p:cNvPr>
          <p:cNvSpPr txBox="1"/>
          <p:nvPr/>
        </p:nvSpPr>
        <p:spPr>
          <a:xfrm>
            <a:off x="5041907" y="4295495"/>
            <a:ext cx="61478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proxima nova"/>
              </a:rPr>
              <a:t>Under this program, full-time UConn graduate students who apply for prestigious external fellowships during the 2024-25 academic year (July 1, 2024 through June </a:t>
            </a:r>
            <a:r>
              <a:rPr lang="en-US" dirty="0">
                <a:solidFill>
                  <a:srgbClr val="000000"/>
                </a:solidFill>
                <a:latin typeface="proxima nova"/>
              </a:rPr>
              <a:t>1</a:t>
            </a:r>
            <a:r>
              <a:rPr lang="en-US" b="0" i="0" dirty="0">
                <a:solidFill>
                  <a:srgbClr val="000000"/>
                </a:solidFill>
                <a:effectLst/>
                <a:latin typeface="proxima nova"/>
              </a:rPr>
              <a:t>0, 2025) are eligible for a </a:t>
            </a:r>
            <a:r>
              <a:rPr lang="en-US" b="1" i="0" dirty="0">
                <a:solidFill>
                  <a:srgbClr val="000000"/>
                </a:solidFill>
                <a:effectLst/>
                <a:latin typeface="proxima nova"/>
              </a:rPr>
              <a:t>$250</a:t>
            </a:r>
            <a:r>
              <a:rPr lang="en-US" b="0" i="0" dirty="0">
                <a:solidFill>
                  <a:srgbClr val="000000"/>
                </a:solidFill>
                <a:effectLst/>
                <a:latin typeface="proxima nova"/>
              </a:rPr>
              <a:t> scholarship to recognize the work involved in developing proposals and submitting applications for such awards.</a:t>
            </a:r>
          </a:p>
          <a:p>
            <a:endParaRPr lang="en-US" dirty="0">
              <a:solidFill>
                <a:srgbClr val="000000"/>
              </a:solidFill>
              <a:latin typeface="proxima nova"/>
            </a:endParaRPr>
          </a:p>
          <a:p>
            <a:r>
              <a:rPr lang="en-US" dirty="0">
                <a:solidFill>
                  <a:srgbClr val="000000"/>
                </a:solidFill>
                <a:latin typeface="proxima nova"/>
              </a:rPr>
              <a:t>Learn more at </a:t>
            </a:r>
            <a:r>
              <a:rPr lang="en-US" dirty="0">
                <a:solidFill>
                  <a:srgbClr val="000000"/>
                </a:solidFill>
                <a:latin typeface="proxima nova"/>
                <a:hlinkClick r:id="rId3"/>
              </a:rPr>
              <a:t>https://onsf.uconn.edu/nfip</a:t>
            </a:r>
            <a:r>
              <a:rPr lang="en-US" dirty="0">
                <a:solidFill>
                  <a:srgbClr val="000000"/>
                </a:solidFill>
                <a:latin typeface="proxima nova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6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88C92B-EE6F-DCE2-5F49-F04735AD0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Large Australia Landscape Canvas Prints - Aerial view of a sandy beach - Me  Me Art">
            <a:extLst>
              <a:ext uri="{FF2B5EF4-FFF2-40B4-BE49-F238E27FC236}">
                <a16:creationId xmlns:a16="http://schemas.microsoft.com/office/drawing/2014/main" id="{A1895F15-9EC3-316F-4D36-2C9F4A9F0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4910A78-662C-68BB-E853-804D9D07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i="1" dirty="0">
                <a:solidFill>
                  <a:srgbClr val="FFFFFF"/>
                </a:solidFill>
              </a:rPr>
              <a:t>Think Big</a:t>
            </a:r>
            <a:br>
              <a:rPr lang="en-US" sz="5200" i="1" dirty="0">
                <a:solidFill>
                  <a:srgbClr val="FFFFFF"/>
                </a:solidFill>
              </a:rPr>
            </a:br>
            <a:br>
              <a:rPr lang="en-US" sz="5200" i="1" dirty="0">
                <a:solidFill>
                  <a:srgbClr val="FFFFFF"/>
                </a:solidFill>
              </a:rPr>
            </a:br>
            <a:br>
              <a:rPr lang="en-US" sz="5200" i="1" dirty="0">
                <a:solidFill>
                  <a:srgbClr val="FFFFFF"/>
                </a:solidFill>
              </a:rPr>
            </a:br>
            <a:endParaRPr lang="en-US" sz="5200" i="1" dirty="0">
              <a:solidFill>
                <a:srgbClr val="FFFFFF"/>
              </a:solidFill>
            </a:endParaRPr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2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E35409-1811-47F5-BB97-4F7E4232F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Who  We 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7EC6E-AFF8-4DEF-B3DA-F07FB840A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811" y="666114"/>
            <a:ext cx="8054142" cy="6017490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300" i="1" dirty="0"/>
              <a:t>Schedule an appointment via Nexus (</a:t>
            </a:r>
            <a:r>
              <a:rPr lang="en-US" sz="2300" i="1" dirty="0">
                <a:hlinkClick r:id="rId2"/>
              </a:rPr>
              <a:t>nexus.uconn.edu</a:t>
            </a:r>
            <a:r>
              <a:rPr lang="en-US" sz="2300" i="1" dirty="0"/>
              <a:t>)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/>
          </a:p>
          <a:p>
            <a:pPr marL="0" indent="0">
              <a:spcBef>
                <a:spcPts val="600"/>
              </a:spcBef>
              <a:buNone/>
            </a:pPr>
            <a:endParaRPr lang="en-US" sz="20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Vincent G. Moscardelli, Ph.D., Director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Email:  </a:t>
            </a:r>
            <a:r>
              <a:rPr lang="en-US" sz="2000" dirty="0">
                <a:hlinkClick r:id="rId3"/>
              </a:rPr>
              <a:t>vin.moscardelli@uconn.edu</a:t>
            </a:r>
            <a:r>
              <a:rPr lang="en-US" sz="2000" dirty="0"/>
              <a:t> 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Michael Cunningham, Ph.D., Assistant Director &amp; Fulbright Program Advisor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Email:  </a:t>
            </a:r>
            <a:r>
              <a:rPr lang="en-US" sz="2000" dirty="0">
                <a:hlinkClick r:id="rId4"/>
              </a:rPr>
              <a:t>michael.cunningham@uconn.edu</a:t>
            </a:r>
            <a:r>
              <a:rPr lang="en-US" sz="2000" dirty="0"/>
              <a:t>  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 algn="ctr">
              <a:spcBef>
                <a:spcPts val="600"/>
              </a:spcBef>
              <a:buNone/>
            </a:pPr>
            <a:endParaRPr lang="en-US" sz="2000" dirty="0"/>
          </a:p>
          <a:p>
            <a:pPr marL="0" indent="0" algn="ctr">
              <a:spcBef>
                <a:spcPts val="600"/>
              </a:spcBef>
              <a:buNone/>
            </a:pPr>
            <a:endParaRPr lang="en-US" sz="2000" dirty="0"/>
          </a:p>
          <a:p>
            <a:pPr marL="0" indent="0" algn="ctr">
              <a:spcBef>
                <a:spcPts val="600"/>
              </a:spcBef>
              <a:buNone/>
            </a:pPr>
            <a:endParaRPr lang="en-US" sz="2000" dirty="0"/>
          </a:p>
          <a:p>
            <a:pPr marL="0" indent="0" algn="ctr">
              <a:spcBef>
                <a:spcPts val="600"/>
              </a:spcBef>
              <a:buNone/>
            </a:pPr>
            <a:endParaRPr lang="en-US" sz="2000" dirty="0"/>
          </a:p>
          <a:p>
            <a:pPr marL="0" indent="0" algn="ctr">
              <a:spcBef>
                <a:spcPts val="600"/>
              </a:spcBef>
              <a:buNone/>
            </a:pPr>
            <a:endParaRPr lang="en-US" sz="2000" dirty="0">
              <a:solidFill>
                <a:srgbClr val="000E2F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1800" dirty="0">
              <a:solidFill>
                <a:srgbClr val="000E2F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1800" dirty="0">
              <a:solidFill>
                <a:srgbClr val="000E2F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800" dirty="0">
                <a:solidFill>
                  <a:srgbClr val="000E2F"/>
                </a:solidFill>
              </a:rPr>
              <a:t>368 Fairfield Way, Unit 4147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800" dirty="0">
                <a:solidFill>
                  <a:srgbClr val="000E2F"/>
                </a:solidFill>
              </a:rPr>
              <a:t>Phone: 860-486-4233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800" dirty="0">
                <a:solidFill>
                  <a:srgbClr val="000E2F"/>
                </a:solidFill>
                <a:hlinkClick r:id="rId5"/>
              </a:rPr>
              <a:t>onsf.uconn.edu</a:t>
            </a:r>
            <a:endParaRPr lang="en-US" sz="1800" dirty="0">
              <a:solidFill>
                <a:srgbClr val="000E2F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800" dirty="0">
                <a:solidFill>
                  <a:srgbClr val="000E2F"/>
                </a:solidFill>
                <a:hlinkClick r:id="rId6"/>
              </a:rPr>
              <a:t>onsf@uconn.edu</a:t>
            </a:r>
            <a:endParaRPr lang="en-US" sz="1800" dirty="0">
              <a:solidFill>
                <a:srgbClr val="000E2F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A07FEAC-1D9E-44E0-A9D2-ED2CC096A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6594" y="4123566"/>
            <a:ext cx="2610576" cy="18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85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C99DCFF-FFBF-4CAE-BD89-1932C5D08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What Are National Scholarships?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14FA314-5393-455A-B6FB-DC40B561E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National scholarships are highly competitive, prestigious, and often lucrative awards that provide support for a wide range of enriching experiences, including study abroad, graduate study (and sometimes undergraduate study also), federal employment, language learning, teaching, research, and public service. </a:t>
            </a:r>
          </a:p>
          <a:p>
            <a:endParaRPr lang="en-US" sz="2000" dirty="0"/>
          </a:p>
          <a:p>
            <a:r>
              <a:rPr lang="en-US" sz="2000" dirty="0"/>
              <a:t>You may have heard of some national scholarships – the Rhodes, Fulbright, and NSF Graduate Research Fellowship Program are among the best known to faculty and students across disciplines – but many students aren’t aware of the variety and volume of national scholarship opportunities for both graduate and undergraduate students.  </a:t>
            </a:r>
          </a:p>
        </p:txBody>
      </p:sp>
    </p:spTree>
    <p:extLst>
      <p:ext uri="{BB962C8B-B14F-4D97-AF65-F5344CB8AC3E}">
        <p14:creationId xmlns:p14="http://schemas.microsoft.com/office/powerpoint/2010/main" val="3922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C6E175-8D30-4507-A3D5-8CB53B7B9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Why Apply?  </a:t>
            </a: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Value the </a:t>
            </a:r>
            <a:r>
              <a:rPr lang="en-US" sz="4000" b="1" i="1" dirty="0">
                <a:solidFill>
                  <a:srgbClr val="FFFFFF"/>
                </a:solidFill>
              </a:rPr>
              <a:t>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44BEB-031E-4582-91CB-AD112E3C4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1600" dirty="0"/>
              <a:t>Applying for a national scholarship is a challenging experience. While I certainly hope that many of you will learn about, apply for and ultimately receive national scholarships, I want to emphasize that competing for these awards can be a rewarding experience in itself – regardless of whether you are ultimately selected. </a:t>
            </a:r>
          </a:p>
          <a:p>
            <a:endParaRPr lang="en-US" sz="1600" dirty="0"/>
          </a:p>
          <a:p>
            <a:r>
              <a:rPr lang="en-US" sz="1600" dirty="0"/>
              <a:t>Working closely with our staff, the experience of applying for a national scholarship should help you: </a:t>
            </a:r>
          </a:p>
          <a:p>
            <a:endParaRPr lang="en-US" sz="1600" dirty="0"/>
          </a:p>
          <a:p>
            <a:pPr lvl="1"/>
            <a:r>
              <a:rPr lang="en-US" sz="1600" dirty="0"/>
              <a:t>Clarify your academic, career and personal goals; 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Become more aware of your strengths, interests, and commitments; 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Improve your writing skills and enhance your self-presentation; 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Get a better sense of the most appropriate graduate or professional study paths for you; and 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Gain an experience for learning and personal growth that is not normally possible in the classroom. </a:t>
            </a:r>
          </a:p>
        </p:txBody>
      </p:sp>
    </p:spTree>
    <p:extLst>
      <p:ext uri="{BB962C8B-B14F-4D97-AF65-F5344CB8AC3E}">
        <p14:creationId xmlns:p14="http://schemas.microsoft.com/office/powerpoint/2010/main" val="380502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FED438-43DA-4BF1-68C9-49423A052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FFCE855-2699-6F32-CED2-806D4BCB0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500174C-B480-0290-C30A-D19630B77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7BF95C-98BC-DC8F-A34A-A52F6E47C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3886E6-A2A5-0AA2-E9FD-92C59444A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472844-D4FC-1DAC-509B-A8CE0F62C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3CB1536-5D22-5A08-247F-22CCECAAA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BE3ABE-4897-D4FD-3AC5-DAFB22611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97B52-691A-73DC-1EB7-667E45D94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Why Apply?  </a:t>
            </a: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Value the </a:t>
            </a:r>
            <a:r>
              <a:rPr lang="en-US" sz="4000" b="1" i="1" dirty="0">
                <a:solidFill>
                  <a:srgbClr val="FFFFFF"/>
                </a:solidFill>
              </a:rPr>
              <a:t>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32061-E80E-7C9A-6B6A-24C9B78DF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The experience of applying for a nationally competitive scholarship can help you reflect on and make well-informed decisions about academic plans, internships, study abroad, service activities, work and graduate or professional study.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For graduate students, external fellowship applications are a great opportunity to gauge the appetite for the type of work you do </a:t>
            </a:r>
            <a:r>
              <a:rPr lang="en-US" sz="2400" i="1" dirty="0"/>
              <a:t>outside of your lab or your dissertation committee</a:t>
            </a:r>
            <a:r>
              <a:rPr lang="en-US" sz="2400" dirty="0"/>
              <a:t>.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7664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5BA1A5-31F4-829A-FC36-13C9810E2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0E6D097-047F-59CC-13A7-478C8CCAB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2C2A58-1566-EABE-629C-F6F720CAF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1E679D-63A5-7A82-01BF-F5CDE6848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8D1E86-E0B2-8CAD-BC41-4E26A2459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0F7640-2469-61BD-F981-ABEB96654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93D0BBE-A6CF-E222-6E20-E4876FED0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E91082-46E8-F874-B2FF-DDAF1FCA9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93642B-3F9F-0320-ECE7-E1D91841E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Why Apply?  </a:t>
            </a: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Value the </a:t>
            </a:r>
            <a:r>
              <a:rPr lang="en-US" sz="4000" b="1" i="1" dirty="0">
                <a:solidFill>
                  <a:srgbClr val="FFFFFF"/>
                </a:solidFill>
              </a:rPr>
              <a:t>Process</a:t>
            </a:r>
          </a:p>
        </p:txBody>
      </p:sp>
      <p:pic>
        <p:nvPicPr>
          <p:cNvPr id="3076" name="Picture 4" descr="Home | Bioscience Electron Microscopy Laboratory">
            <a:extLst>
              <a:ext uri="{FF2B5EF4-FFF2-40B4-BE49-F238E27FC236}">
                <a16:creationId xmlns:a16="http://schemas.microsoft.com/office/drawing/2014/main" id="{578DBD14-1C6C-C9C7-E0CB-A2DD7AA85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548" y="511388"/>
            <a:ext cx="4064603" cy="170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he rules of research carrels | The Daily Campus">
            <a:extLst>
              <a:ext uri="{FF2B5EF4-FFF2-40B4-BE49-F238E27FC236}">
                <a16:creationId xmlns:a16="http://schemas.microsoft.com/office/drawing/2014/main" id="{AD595671-219F-D5A9-5437-8442D03C1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865" y="511388"/>
            <a:ext cx="2552285" cy="170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 descr="Text saying &quot;This is NOT your audience&quot; with arrows pointing to pictures of laboratories ">
            <a:extLst>
              <a:ext uri="{FF2B5EF4-FFF2-40B4-BE49-F238E27FC236}">
                <a16:creationId xmlns:a16="http://schemas.microsoft.com/office/drawing/2014/main" id="{76B8310F-DC08-3F0F-3CE0-398E1DBD7030}"/>
              </a:ext>
            </a:extLst>
          </p:cNvPr>
          <p:cNvGrpSpPr/>
          <p:nvPr/>
        </p:nvGrpSpPr>
        <p:grpSpPr>
          <a:xfrm>
            <a:off x="4641676" y="2712514"/>
            <a:ext cx="7083602" cy="1981493"/>
            <a:chOff x="4641676" y="2712514"/>
            <a:chExt cx="7083602" cy="198149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ECC873C-0B9E-D6F7-7F8E-950A3A1B553D}"/>
                </a:ext>
              </a:extLst>
            </p:cNvPr>
            <p:cNvSpPr txBox="1"/>
            <p:nvPr/>
          </p:nvSpPr>
          <p:spPr>
            <a:xfrm>
              <a:off x="4641676" y="3863010"/>
              <a:ext cx="70836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This is NOT your audience.</a:t>
              </a:r>
            </a:p>
          </p:txBody>
        </p:sp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510A5223-9D80-86BB-E32A-4D5E980ED7CD}"/>
                </a:ext>
              </a:extLst>
            </p:cNvPr>
            <p:cNvSpPr/>
            <p:nvPr/>
          </p:nvSpPr>
          <p:spPr>
            <a:xfrm rot="10800000">
              <a:off x="6201317" y="2712514"/>
              <a:ext cx="484632" cy="978408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id="{17943C86-2F47-F30C-75FD-30175A422475}"/>
                </a:ext>
              </a:extLst>
            </p:cNvPr>
            <p:cNvSpPr/>
            <p:nvPr/>
          </p:nvSpPr>
          <p:spPr>
            <a:xfrm rot="10800000">
              <a:off x="9651524" y="2722653"/>
              <a:ext cx="484632" cy="978408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047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331B83-B07E-809F-C81A-CD8591801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0CAAF61-CF95-8568-9404-43BD0BC42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3A32949-B7E6-1B7E-C6AD-11A6F0E76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685A0C-A6B2-CAA2-FAA5-0DED18286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048165-EC09-534A-6A43-062F98613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65CE45-BB98-ACA0-0729-1A4ED1D03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AEDEFF5-D88C-0793-9CEC-ED9CCA465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526D0A-6B5C-9121-07A6-AD1640523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828ED3-C469-A427-37DF-06BFD76DB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Why Apply?  </a:t>
            </a: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Value the </a:t>
            </a:r>
            <a:r>
              <a:rPr lang="en-US" sz="4000" b="1" i="1" dirty="0">
                <a:solidFill>
                  <a:srgbClr val="FFFFFF"/>
                </a:solidFill>
              </a:rPr>
              <a:t>Process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A904C5-EA48-F55B-2EF0-E628CB00BC61}"/>
              </a:ext>
            </a:extLst>
          </p:cNvPr>
          <p:cNvSpPr txBox="1"/>
          <p:nvPr/>
        </p:nvSpPr>
        <p:spPr>
          <a:xfrm>
            <a:off x="4500949" y="401604"/>
            <a:ext cx="708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THIS is your audience.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7FD2359F-A487-9884-58A6-0573CC6FE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60590" y="109983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5E885508-1824-D416-DF4E-EBCF48EA4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10797" y="108169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Presenting at Conferences | Cochrane Training">
            <a:extLst>
              <a:ext uri="{FF2B5EF4-FFF2-40B4-BE49-F238E27FC236}">
                <a16:creationId xmlns:a16="http://schemas.microsoft.com/office/drawing/2014/main" id="{94B42615-7248-CCA4-D51E-DAA1B29D4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548" y="2142109"/>
            <a:ext cx="7080002" cy="214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ow to Prepare a Good Poster Presentation for an Academic Event? | by  MeetingHand | Medium">
            <a:extLst>
              <a:ext uri="{FF2B5EF4-FFF2-40B4-BE49-F238E27FC236}">
                <a16:creationId xmlns:a16="http://schemas.microsoft.com/office/drawing/2014/main" id="{2DDEF904-AE0D-39AD-5CF5-0EDFC8BD3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2"/>
          <a:stretch/>
        </p:blipFill>
        <p:spPr bwMode="auto">
          <a:xfrm>
            <a:off x="4504548" y="4053525"/>
            <a:ext cx="7080002" cy="272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36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C6E175-8D30-4507-A3D5-8CB53B7B9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586855"/>
            <a:ext cx="333815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Where to Start?  </a:t>
            </a: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onsf.uconn.edu</a:t>
            </a:r>
            <a:endParaRPr lang="en-US" sz="4000" b="1" i="1" dirty="0">
              <a:solidFill>
                <a:srgbClr val="FFFFFF"/>
              </a:solidFill>
            </a:endParaRPr>
          </a:p>
        </p:txBody>
      </p:sp>
      <p:pic>
        <p:nvPicPr>
          <p:cNvPr id="6" name="Picture 5" descr="Screenshot of the Office of National Scholarships &amp; Fellowship homepage with a circle around the Scholarships tab">
            <a:extLst>
              <a:ext uri="{FF2B5EF4-FFF2-40B4-BE49-F238E27FC236}">
                <a16:creationId xmlns:a16="http://schemas.microsoft.com/office/drawing/2014/main" id="{24B41964-F65F-9C4E-3806-AA2D36841F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823" t="11902" r="18382"/>
          <a:stretch/>
        </p:blipFill>
        <p:spPr>
          <a:xfrm>
            <a:off x="4285455" y="403975"/>
            <a:ext cx="7655860" cy="577327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5825922-B041-4A94-9E77-32FCD6A3F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63658" y="1051934"/>
            <a:ext cx="1502582" cy="77978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5B1009F-326B-4DEB-BA33-ABF50DB80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6185296" y="818513"/>
            <a:ext cx="1606736" cy="46684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88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Legacy Blue Ba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Gradient Bas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Sky Blue Ba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Sky Blue Ba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8C37E5DAE8244B8762C8373691C514" ma:contentTypeVersion="15" ma:contentTypeDescription="Create a new document." ma:contentTypeScope="" ma:versionID="d398ea5b5085ba7af7993c3534a80b71">
  <xsd:schema xmlns:xsd="http://www.w3.org/2001/XMLSchema" xmlns:xs="http://www.w3.org/2001/XMLSchema" xmlns:p="http://schemas.microsoft.com/office/2006/metadata/properties" xmlns:ns2="20d6bedc-7462-4abd-9992-2dbe0c94ff54" xmlns:ns3="5dc41a32-4bde-4957-9677-22b8b56489b4" targetNamespace="http://schemas.microsoft.com/office/2006/metadata/properties" ma:root="true" ma:fieldsID="401d53bdf5d27391688e9130a042ea22" ns2:_="" ns3:_="">
    <xsd:import namespace="20d6bedc-7462-4abd-9992-2dbe0c94ff54"/>
    <xsd:import namespace="5dc41a32-4bde-4957-9677-22b8b56489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d6bedc-7462-4abd-9992-2dbe0c94ff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e6962ab-0744-46a3-9e0f-3fe952fbdf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c41a32-4bde-4957-9677-22b8b56489b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46d92983-c856-4f54-af9b-039aa20394ef}" ma:internalName="TaxCatchAll" ma:showField="CatchAllData" ma:web="5dc41a32-4bde-4957-9677-22b8b56489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dc41a32-4bde-4957-9677-22b8b56489b4" xsi:nil="true"/>
    <lcf76f155ced4ddcb4097134ff3c332f xmlns="20d6bedc-7462-4abd-9992-2dbe0c94ff5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9393BE8-3446-443B-9B25-7EDC37F7BB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1219B7-110D-4C50-B915-60951CDBA6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d6bedc-7462-4abd-9992-2dbe0c94ff54"/>
    <ds:schemaRef ds:uri="5dc41a32-4bde-4957-9677-22b8b56489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F917A1-5EA5-4EEA-9BB7-2C8138701E21}">
  <ds:schemaRefs>
    <ds:schemaRef ds:uri="http://schemas.microsoft.com/office/2006/metadata/properties"/>
    <ds:schemaRef ds:uri="http://schemas.microsoft.com/office/infopath/2007/PartnerControls"/>
    <ds:schemaRef ds:uri="5dc41a32-4bde-4957-9677-22b8b56489b4"/>
    <ds:schemaRef ds:uri="20d6bedc-7462-4abd-9992-2dbe0c94ff5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1712</TotalTime>
  <Words>1156</Words>
  <Application>Microsoft Office PowerPoint</Application>
  <PresentationFormat>Widescreen</PresentationFormat>
  <Paragraphs>113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proxima nova</vt:lpstr>
      <vt:lpstr>2_Legacy Blue Base</vt:lpstr>
      <vt:lpstr>1_Gradient Base 2</vt:lpstr>
      <vt:lpstr>2_Sky Blue Base</vt:lpstr>
      <vt:lpstr>3_Sky Blue Base</vt:lpstr>
      <vt:lpstr>1_Office Theme</vt:lpstr>
      <vt:lpstr>3_Office Theme</vt:lpstr>
      <vt:lpstr>Title slide</vt:lpstr>
      <vt:lpstr>About the Office</vt:lpstr>
      <vt:lpstr>Who  We  Are</vt:lpstr>
      <vt:lpstr>What Are National Scholarships?</vt:lpstr>
      <vt:lpstr>Why Apply?    Value the Process</vt:lpstr>
      <vt:lpstr>Why Apply?    Value the Process</vt:lpstr>
      <vt:lpstr>Why Apply?    Value the Process</vt:lpstr>
      <vt:lpstr>Why Apply?    Value the Process</vt:lpstr>
      <vt:lpstr>Where to Start?    onsf.uconn.edu</vt:lpstr>
      <vt:lpstr>Where to Start?    onsf.uconn.edu</vt:lpstr>
      <vt:lpstr>Where to Start?    onsf.uconn.edu</vt:lpstr>
      <vt:lpstr>Finding the Right Fit</vt:lpstr>
      <vt:lpstr>How to Build Your National Scholarships Profile</vt:lpstr>
      <vt:lpstr>How to Build Your National Scholarships Profile</vt:lpstr>
      <vt:lpstr>How to Build Your National Scholarships Profile</vt:lpstr>
      <vt:lpstr>How to Build Your National Scholarships Profile</vt:lpstr>
      <vt:lpstr>How to Build Your National Scholarships Profile</vt:lpstr>
      <vt:lpstr>“What do I think about when I strike out? I think about hitting home runs.”  — Babe Ruth</vt:lpstr>
      <vt:lpstr>“You miss 100% of the shots you don’t take.”  -Wayne Gretzky (or Michael Scott)</vt:lpstr>
      <vt:lpstr>“You know what the happiest animal on Earth is? It’s a goldfish. It has a 10-second memory.1 Be a goldfish.”  -Ted Lasso</vt:lpstr>
      <vt:lpstr>A Little Nudge   </vt:lpstr>
      <vt:lpstr>Think Big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Connecticut  Office of National Scholarships &amp; Fellowships</dc:title>
  <dc:creator>Moscardelli, Vincent</dc:creator>
  <cp:lastModifiedBy>Petsa, Megan</cp:lastModifiedBy>
  <cp:revision>21</cp:revision>
  <dcterms:created xsi:type="dcterms:W3CDTF">2020-04-22T15:35:34Z</dcterms:created>
  <dcterms:modified xsi:type="dcterms:W3CDTF">2025-01-30T19:23:43Z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604600.000000000</vt:lpwstr>
  </property>
  <property fmtid="{D5CDD505-2E9C-101B-9397-08002B2CF9AE}" pid="3" name="ContentTypeId">
    <vt:lpwstr>0x010100B88C37E5DAE8244B8762C8373691C514</vt:lpwstr>
  </property>
  <property fmtid="{D5CDD505-2E9C-101B-9397-08002B2CF9AE}" pid="4" name="MediaServiceImageTags">
    <vt:lpwstr/>
  </property>
</Properties>
</file>