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146" r:id="rId4"/>
  </p:sldMasterIdLst>
  <p:notesMasterIdLst>
    <p:notesMasterId r:id="rId52"/>
  </p:notesMasterIdLst>
  <p:handoutMasterIdLst>
    <p:handoutMasterId r:id="rId53"/>
  </p:handoutMasterIdLst>
  <p:sldIdLst>
    <p:sldId id="410" r:id="rId5"/>
    <p:sldId id="383" r:id="rId6"/>
    <p:sldId id="389" r:id="rId7"/>
    <p:sldId id="391" r:id="rId8"/>
    <p:sldId id="411" r:id="rId9"/>
    <p:sldId id="433" r:id="rId10"/>
    <p:sldId id="456" r:id="rId11"/>
    <p:sldId id="413" r:id="rId12"/>
    <p:sldId id="408" r:id="rId13"/>
    <p:sldId id="415" r:id="rId14"/>
    <p:sldId id="417" r:id="rId15"/>
    <p:sldId id="416" r:id="rId16"/>
    <p:sldId id="422" r:id="rId17"/>
    <p:sldId id="419" r:id="rId18"/>
    <p:sldId id="421" r:id="rId19"/>
    <p:sldId id="423" r:id="rId20"/>
    <p:sldId id="424" r:id="rId21"/>
    <p:sldId id="426" r:id="rId22"/>
    <p:sldId id="425" r:id="rId23"/>
    <p:sldId id="427" r:id="rId24"/>
    <p:sldId id="452" r:id="rId25"/>
    <p:sldId id="453" r:id="rId26"/>
    <p:sldId id="451" r:id="rId27"/>
    <p:sldId id="449" r:id="rId28"/>
    <p:sldId id="448" r:id="rId29"/>
    <p:sldId id="454" r:id="rId30"/>
    <p:sldId id="457" r:id="rId31"/>
    <p:sldId id="428" r:id="rId32"/>
    <p:sldId id="429" r:id="rId33"/>
    <p:sldId id="431" r:id="rId34"/>
    <p:sldId id="430" r:id="rId35"/>
    <p:sldId id="432" r:id="rId36"/>
    <p:sldId id="404" r:id="rId37"/>
    <p:sldId id="435" r:id="rId38"/>
    <p:sldId id="455" r:id="rId39"/>
    <p:sldId id="436" r:id="rId40"/>
    <p:sldId id="437" r:id="rId41"/>
    <p:sldId id="438" r:id="rId42"/>
    <p:sldId id="412" r:id="rId43"/>
    <p:sldId id="439" r:id="rId44"/>
    <p:sldId id="441" r:id="rId45"/>
    <p:sldId id="444" r:id="rId46"/>
    <p:sldId id="440" r:id="rId47"/>
    <p:sldId id="445" r:id="rId48"/>
    <p:sldId id="443" r:id="rId49"/>
    <p:sldId id="446" r:id="rId50"/>
    <p:sldId id="398" r:id="rId5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8A107856-5554-42FB-B03E-39F5DBC370B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1961" autoAdjust="0"/>
  </p:normalViewPr>
  <p:slideViewPr>
    <p:cSldViewPr snapToGrid="0">
      <p:cViewPr varScale="1">
        <p:scale>
          <a:sx n="87" d="100"/>
          <a:sy n="87" d="100"/>
        </p:scale>
        <p:origin x="1428" y="8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notesViewPr>
    <p:cSldViewPr snapToGrid="0" showGuides="1">
      <p:cViewPr varScale="1">
        <p:scale>
          <a:sx n="81" d="100"/>
          <a:sy n="81" d="100"/>
        </p:scale>
        <p:origin x="389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handoutMaster" Target="handoutMasters/handoutMaster1.xml"/><Relationship Id="rId58" Type="http://schemas.openxmlformats.org/officeDocument/2006/relationships/tableStyles" Target="tableStyles.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microsoft.com/office/2016/11/relationships/changesInfo" Target="changesInfos/changesInfo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theme" Target="theme/theme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notesMaster" Target="notesMasters/notesMaster1.xml"/><Relationship Id="rId60"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etsa, Megan" userId="2c26d7c6-c8ea-4a5a-be64-e7c777e36cad" providerId="ADAL" clId="{5671902C-AE81-4F6C-BEB9-37A0362B7350}"/>
    <pc:docChg chg="undo custSel modSld">
      <pc:chgData name="Petsa, Megan" userId="2c26d7c6-c8ea-4a5a-be64-e7c777e36cad" providerId="ADAL" clId="{5671902C-AE81-4F6C-BEB9-37A0362B7350}" dt="2025-01-30T17:22:04.545" v="69" actId="27636"/>
      <pc:docMkLst>
        <pc:docMk/>
      </pc:docMkLst>
      <pc:sldChg chg="modNotesTx">
        <pc:chgData name="Petsa, Megan" userId="2c26d7c6-c8ea-4a5a-be64-e7c777e36cad" providerId="ADAL" clId="{5671902C-AE81-4F6C-BEB9-37A0362B7350}" dt="2025-01-30T15:41:25.009" v="13" actId="6549"/>
        <pc:sldMkLst>
          <pc:docMk/>
          <pc:sldMk cId="1850768898" sldId="404"/>
        </pc:sldMkLst>
      </pc:sldChg>
      <pc:sldChg chg="modNotesTx">
        <pc:chgData name="Petsa, Megan" userId="2c26d7c6-c8ea-4a5a-be64-e7c777e36cad" providerId="ADAL" clId="{5671902C-AE81-4F6C-BEB9-37A0362B7350}" dt="2025-01-30T15:40:46.558" v="1" actId="6549"/>
        <pc:sldMkLst>
          <pc:docMk/>
          <pc:sldMk cId="888484295" sldId="408"/>
        </pc:sldMkLst>
      </pc:sldChg>
      <pc:sldChg chg="modNotesTx">
        <pc:chgData name="Petsa, Megan" userId="2c26d7c6-c8ea-4a5a-be64-e7c777e36cad" providerId="ADAL" clId="{5671902C-AE81-4F6C-BEB9-37A0362B7350}" dt="2025-01-30T15:40:52.382" v="2" actId="6549"/>
        <pc:sldMkLst>
          <pc:docMk/>
          <pc:sldMk cId="3497674766" sldId="416"/>
        </pc:sldMkLst>
      </pc:sldChg>
      <pc:sldChg chg="modSp mod modNotesTx">
        <pc:chgData name="Petsa, Megan" userId="2c26d7c6-c8ea-4a5a-be64-e7c777e36cad" providerId="ADAL" clId="{5671902C-AE81-4F6C-BEB9-37A0362B7350}" dt="2025-01-30T17:22:04.545" v="69" actId="27636"/>
        <pc:sldMkLst>
          <pc:docMk/>
          <pc:sldMk cId="2372953900" sldId="425"/>
        </pc:sldMkLst>
        <pc:spChg chg="mod">
          <ac:chgData name="Petsa, Megan" userId="2c26d7c6-c8ea-4a5a-be64-e7c777e36cad" providerId="ADAL" clId="{5671902C-AE81-4F6C-BEB9-37A0362B7350}" dt="2025-01-30T17:22:04.545" v="69" actId="27636"/>
          <ac:spMkLst>
            <pc:docMk/>
            <pc:sldMk cId="2372953900" sldId="425"/>
            <ac:spMk id="7" creationId="{FFB4BD73-C810-09D0-92B6-BDA77B7435AC}"/>
          </ac:spMkLst>
        </pc:spChg>
      </pc:sldChg>
      <pc:sldChg chg="modNotesTx">
        <pc:chgData name="Petsa, Megan" userId="2c26d7c6-c8ea-4a5a-be64-e7c777e36cad" providerId="ADAL" clId="{5671902C-AE81-4F6C-BEB9-37A0362B7350}" dt="2025-01-30T15:41:02.903" v="4" actId="6549"/>
        <pc:sldMkLst>
          <pc:docMk/>
          <pc:sldMk cId="2805973634" sldId="427"/>
        </pc:sldMkLst>
      </pc:sldChg>
      <pc:sldChg chg="modNotesTx">
        <pc:chgData name="Petsa, Megan" userId="2c26d7c6-c8ea-4a5a-be64-e7c777e36cad" providerId="ADAL" clId="{5671902C-AE81-4F6C-BEB9-37A0362B7350}" dt="2025-01-30T15:41:22.203" v="12" actId="6549"/>
        <pc:sldMkLst>
          <pc:docMk/>
          <pc:sldMk cId="745740049" sldId="430"/>
        </pc:sldMkLst>
      </pc:sldChg>
      <pc:sldChg chg="modNotesTx">
        <pc:chgData name="Petsa, Megan" userId="2c26d7c6-c8ea-4a5a-be64-e7c777e36cad" providerId="ADAL" clId="{5671902C-AE81-4F6C-BEB9-37A0362B7350}" dt="2025-01-30T15:41:19.872" v="11" actId="6549"/>
        <pc:sldMkLst>
          <pc:docMk/>
          <pc:sldMk cId="1636976170" sldId="431"/>
        </pc:sldMkLst>
      </pc:sldChg>
      <pc:sldChg chg="modNotesTx">
        <pc:chgData name="Petsa, Megan" userId="2c26d7c6-c8ea-4a5a-be64-e7c777e36cad" providerId="ADAL" clId="{5671902C-AE81-4F6C-BEB9-37A0362B7350}" dt="2025-01-30T15:41:28.606" v="14" actId="6549"/>
        <pc:sldMkLst>
          <pc:docMk/>
          <pc:sldMk cId="2700584599" sldId="436"/>
        </pc:sldMkLst>
      </pc:sldChg>
      <pc:sldChg chg="addSp delSp modSp mod modNotesTx">
        <pc:chgData name="Petsa, Megan" userId="2c26d7c6-c8ea-4a5a-be64-e7c777e36cad" providerId="ADAL" clId="{5671902C-AE81-4F6C-BEB9-37A0362B7350}" dt="2025-01-30T15:41:53.290" v="63" actId="20577"/>
        <pc:sldMkLst>
          <pc:docMk/>
          <pc:sldMk cId="773736260" sldId="438"/>
        </pc:sldMkLst>
        <pc:spChg chg="add del mod">
          <ac:chgData name="Petsa, Megan" userId="2c26d7c6-c8ea-4a5a-be64-e7c777e36cad" providerId="ADAL" clId="{5671902C-AE81-4F6C-BEB9-37A0362B7350}" dt="2025-01-30T15:41:53.290" v="63" actId="20577"/>
          <ac:spMkLst>
            <pc:docMk/>
            <pc:sldMk cId="773736260" sldId="438"/>
            <ac:spMk id="5" creationId="{A284AB1E-0FE0-092B-2D4A-C8D79867DAEF}"/>
          </ac:spMkLst>
        </pc:spChg>
      </pc:sldChg>
      <pc:sldChg chg="modNotesTx">
        <pc:chgData name="Petsa, Megan" userId="2c26d7c6-c8ea-4a5a-be64-e7c777e36cad" providerId="ADAL" clId="{5671902C-AE81-4F6C-BEB9-37A0362B7350}" dt="2025-01-30T15:42:00.169" v="64" actId="6549"/>
        <pc:sldMkLst>
          <pc:docMk/>
          <pc:sldMk cId="2010924073" sldId="439"/>
        </pc:sldMkLst>
      </pc:sldChg>
      <pc:sldChg chg="modNotesTx">
        <pc:chgData name="Petsa, Megan" userId="2c26d7c6-c8ea-4a5a-be64-e7c777e36cad" providerId="ADAL" clId="{5671902C-AE81-4F6C-BEB9-37A0362B7350}" dt="2025-01-30T15:42:07.119" v="66" actId="6549"/>
        <pc:sldMkLst>
          <pc:docMk/>
          <pc:sldMk cId="1764904516" sldId="443"/>
        </pc:sldMkLst>
      </pc:sldChg>
      <pc:sldChg chg="modNotesTx">
        <pc:chgData name="Petsa, Megan" userId="2c26d7c6-c8ea-4a5a-be64-e7c777e36cad" providerId="ADAL" clId="{5671902C-AE81-4F6C-BEB9-37A0362B7350}" dt="2025-01-30T15:42:03.254" v="65" actId="6549"/>
        <pc:sldMkLst>
          <pc:docMk/>
          <pc:sldMk cId="2407021441" sldId="444"/>
        </pc:sldMkLst>
      </pc:sldChg>
      <pc:sldChg chg="modNotesTx">
        <pc:chgData name="Petsa, Megan" userId="2c26d7c6-c8ea-4a5a-be64-e7c777e36cad" providerId="ADAL" clId="{5671902C-AE81-4F6C-BEB9-37A0362B7350}" dt="2025-01-30T15:42:08.745" v="67" actId="6549"/>
        <pc:sldMkLst>
          <pc:docMk/>
          <pc:sldMk cId="3586397007" sldId="446"/>
        </pc:sldMkLst>
      </pc:sldChg>
      <pc:sldChg chg="modNotesTx">
        <pc:chgData name="Petsa, Megan" userId="2c26d7c6-c8ea-4a5a-be64-e7c777e36cad" providerId="ADAL" clId="{5671902C-AE81-4F6C-BEB9-37A0362B7350}" dt="2025-01-30T15:41:12.367" v="8" actId="6549"/>
        <pc:sldMkLst>
          <pc:docMk/>
          <pc:sldMk cId="1613788439" sldId="448"/>
        </pc:sldMkLst>
      </pc:sldChg>
      <pc:sldChg chg="modNotesTx">
        <pc:chgData name="Petsa, Megan" userId="2c26d7c6-c8ea-4a5a-be64-e7c777e36cad" providerId="ADAL" clId="{5671902C-AE81-4F6C-BEB9-37A0362B7350}" dt="2025-01-30T15:41:10.137" v="7" actId="6549"/>
        <pc:sldMkLst>
          <pc:docMk/>
          <pc:sldMk cId="1525376151" sldId="449"/>
        </pc:sldMkLst>
      </pc:sldChg>
      <pc:sldChg chg="modNotesTx">
        <pc:chgData name="Petsa, Megan" userId="2c26d7c6-c8ea-4a5a-be64-e7c777e36cad" providerId="ADAL" clId="{5671902C-AE81-4F6C-BEB9-37A0362B7350}" dt="2025-01-30T15:41:05.046" v="5" actId="6549"/>
        <pc:sldMkLst>
          <pc:docMk/>
          <pc:sldMk cId="1419768852" sldId="452"/>
        </pc:sldMkLst>
      </pc:sldChg>
      <pc:sldChg chg="modNotesTx">
        <pc:chgData name="Petsa, Megan" userId="2c26d7c6-c8ea-4a5a-be64-e7c777e36cad" providerId="ADAL" clId="{5671902C-AE81-4F6C-BEB9-37A0362B7350}" dt="2025-01-30T15:41:06.922" v="6" actId="6549"/>
        <pc:sldMkLst>
          <pc:docMk/>
          <pc:sldMk cId="1449934922" sldId="453"/>
        </pc:sldMkLst>
      </pc:sldChg>
      <pc:sldChg chg="modNotesTx">
        <pc:chgData name="Petsa, Megan" userId="2c26d7c6-c8ea-4a5a-be64-e7c777e36cad" providerId="ADAL" clId="{5671902C-AE81-4F6C-BEB9-37A0362B7350}" dt="2025-01-30T15:41:14.072" v="9" actId="6549"/>
        <pc:sldMkLst>
          <pc:docMk/>
          <pc:sldMk cId="1029009172" sldId="454"/>
        </pc:sldMkLst>
      </pc:sldChg>
      <pc:sldChg chg="modNotesTx">
        <pc:chgData name="Petsa, Megan" userId="2c26d7c6-c8ea-4a5a-be64-e7c777e36cad" providerId="ADAL" clId="{5671902C-AE81-4F6C-BEB9-37A0362B7350}" dt="2025-01-30T15:40:43.367" v="0" actId="6549"/>
        <pc:sldMkLst>
          <pc:docMk/>
          <pc:sldMk cId="3452266223" sldId="456"/>
        </pc:sldMkLst>
      </pc:sldChg>
      <pc:sldChg chg="modNotesTx">
        <pc:chgData name="Petsa, Megan" userId="2c26d7c6-c8ea-4a5a-be64-e7c777e36cad" providerId="ADAL" clId="{5671902C-AE81-4F6C-BEB9-37A0362B7350}" dt="2025-01-30T15:41:16.468" v="10" actId="6549"/>
        <pc:sldMkLst>
          <pc:docMk/>
          <pc:sldMk cId="1366259768" sldId="457"/>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08F6756E-81DA-9FAC-70D8-556F658BDDA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EBEDD12-BCD5-485B-BCBC-34BB01D7923C}" type="datetimeFigureOut">
              <a:rPr lang="en-US" smtClean="0"/>
              <a:t>1/30/2025</a:t>
            </a:fld>
            <a:endParaRPr lang="en-US" dirty="0"/>
          </a:p>
        </p:txBody>
      </p:sp>
      <p:sp>
        <p:nvSpPr>
          <p:cNvPr id="6" name="Slide Number Placeholder 5">
            <a:extLst>
              <a:ext uri="{FF2B5EF4-FFF2-40B4-BE49-F238E27FC236}">
                <a16:creationId xmlns:a16="http://schemas.microsoft.com/office/drawing/2014/main" id="{A771D415-D05A-7067-CCD3-457153D96CD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2C230DF-5933-439D-898F-38E9AC9BA688}" type="slidenum">
              <a:rPr lang="en-US" smtClean="0"/>
              <a:t>‹#›</a:t>
            </a:fld>
            <a:endParaRPr lang="en-US" dirty="0"/>
          </a:p>
        </p:txBody>
      </p:sp>
      <p:sp>
        <p:nvSpPr>
          <p:cNvPr id="7" name="Footer Placeholder 6">
            <a:extLst>
              <a:ext uri="{FF2B5EF4-FFF2-40B4-BE49-F238E27FC236}">
                <a16:creationId xmlns:a16="http://schemas.microsoft.com/office/drawing/2014/main" id="{B97095E3-54D2-CFD2-4F49-7536FC8641D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8" name="Header Placeholder 7">
            <a:extLst>
              <a:ext uri="{FF2B5EF4-FFF2-40B4-BE49-F238E27FC236}">
                <a16:creationId xmlns:a16="http://schemas.microsoft.com/office/drawing/2014/main" id="{521EE01A-C0B5-5ECF-96DD-768F86AA15C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Tree>
    <p:extLst>
      <p:ext uri="{BB962C8B-B14F-4D97-AF65-F5344CB8AC3E}">
        <p14:creationId xmlns:p14="http://schemas.microsoft.com/office/powerpoint/2010/main" val="26532284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EE7A52F-9D89-7442-A8E9-48D1527B5F6B}" type="datetimeFigureOut">
              <a:rPr lang="en-US" smtClean="0"/>
              <a:t>1/30/2025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9C7E07-3C67-C64C-8DA0-0404F6303970}" type="slidenum">
              <a:rPr lang="en-US" smtClean="0"/>
              <a:t>‹#›</a:t>
            </a:fld>
            <a:endParaRPr lang="en-US" dirty="0"/>
          </a:p>
        </p:txBody>
      </p:sp>
    </p:spTree>
    <p:extLst>
      <p:ext uri="{BB962C8B-B14F-4D97-AF65-F5344CB8AC3E}">
        <p14:creationId xmlns:p14="http://schemas.microsoft.com/office/powerpoint/2010/main" val="40325283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9C7E07-3C67-C64C-8DA0-0404F6303970}" type="slidenum">
              <a:rPr lang="en-US" smtClean="0"/>
              <a:t>1</a:t>
            </a:fld>
            <a:endParaRPr lang="en-US" dirty="0"/>
          </a:p>
        </p:txBody>
      </p:sp>
    </p:spTree>
    <p:extLst>
      <p:ext uri="{BB962C8B-B14F-4D97-AF65-F5344CB8AC3E}">
        <p14:creationId xmlns:p14="http://schemas.microsoft.com/office/powerpoint/2010/main" val="10924538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06ADCA-3387-EAFC-EEB0-6D6EA458FBB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778D473-58C2-B0BC-B9F5-02FDD0707B1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190348C-A5E1-3A30-66B7-B990CC3BCD0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0152D8E-8DB5-7DE6-F2CB-6969210A2453}"/>
              </a:ext>
            </a:extLst>
          </p:cNvPr>
          <p:cNvSpPr>
            <a:spLocks noGrp="1"/>
          </p:cNvSpPr>
          <p:nvPr>
            <p:ph type="sldNum" sz="quarter" idx="5"/>
          </p:nvPr>
        </p:nvSpPr>
        <p:spPr/>
        <p:txBody>
          <a:bodyPr/>
          <a:lstStyle/>
          <a:p>
            <a:fld id="{A89C7E07-3C67-C64C-8DA0-0404F6303970}" type="slidenum">
              <a:rPr lang="en-US" smtClean="0"/>
              <a:t>10</a:t>
            </a:fld>
            <a:endParaRPr lang="en-US" dirty="0"/>
          </a:p>
        </p:txBody>
      </p:sp>
    </p:spTree>
    <p:extLst>
      <p:ext uri="{BB962C8B-B14F-4D97-AF65-F5344CB8AC3E}">
        <p14:creationId xmlns:p14="http://schemas.microsoft.com/office/powerpoint/2010/main" val="22461420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AC1849-F72D-3ECD-AFC6-223BF95E6BB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A7F43EC-7850-9CD7-0CF5-D0926CB1BAD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05E5FEB-ACD3-42C1-EE45-D6F11880DB3D}"/>
              </a:ext>
            </a:extLst>
          </p:cNvPr>
          <p:cNvSpPr>
            <a:spLocks noGrp="1"/>
          </p:cNvSpPr>
          <p:nvPr>
            <p:ph type="body" idx="1"/>
          </p:nvPr>
        </p:nvSpPr>
        <p:spPr/>
        <p:txBody>
          <a:bodyPr/>
          <a:lstStyle/>
          <a:p>
            <a:r>
              <a:rPr lang="en-US" sz="1200" dirty="0">
                <a:effectLst/>
                <a:latin typeface="Aptos" panose="020B0004020202020204" pitchFamily="34" charset="0"/>
                <a:ea typeface="Times New Roman" panose="02020603050405020304" pitchFamily="18" charset="0"/>
                <a:cs typeface="Aptos" panose="020B0004020202020204" pitchFamily="34" charset="0"/>
              </a:rPr>
              <a:t>Reach out to Paula to request training on and access to Slate events and marketing tools </a:t>
            </a:r>
            <a:endParaRPr lang="en-US" sz="1200" dirty="0">
              <a:effectLst/>
              <a:latin typeface="Aptos" panose="020B0004020202020204" pitchFamily="34" charset="0"/>
              <a:ea typeface="Aptos" panose="020B0004020202020204" pitchFamily="34" charset="0"/>
              <a:cs typeface="Aptos" panose="020B0004020202020204" pitchFamily="34" charset="0"/>
            </a:endParaRPr>
          </a:p>
          <a:p>
            <a:endParaRPr lang="en-US" dirty="0"/>
          </a:p>
        </p:txBody>
      </p:sp>
      <p:sp>
        <p:nvSpPr>
          <p:cNvPr id="4" name="Slide Number Placeholder 3">
            <a:extLst>
              <a:ext uri="{FF2B5EF4-FFF2-40B4-BE49-F238E27FC236}">
                <a16:creationId xmlns:a16="http://schemas.microsoft.com/office/drawing/2014/main" id="{627748F3-3752-9349-E029-9C42DF0A0EE7}"/>
              </a:ext>
            </a:extLst>
          </p:cNvPr>
          <p:cNvSpPr>
            <a:spLocks noGrp="1"/>
          </p:cNvSpPr>
          <p:nvPr>
            <p:ph type="sldNum" sz="quarter" idx="5"/>
          </p:nvPr>
        </p:nvSpPr>
        <p:spPr/>
        <p:txBody>
          <a:bodyPr/>
          <a:lstStyle/>
          <a:p>
            <a:fld id="{A89C7E07-3C67-C64C-8DA0-0404F6303970}" type="slidenum">
              <a:rPr lang="en-US" smtClean="0"/>
              <a:t>11</a:t>
            </a:fld>
            <a:endParaRPr lang="en-US" dirty="0"/>
          </a:p>
        </p:txBody>
      </p:sp>
    </p:spTree>
    <p:extLst>
      <p:ext uri="{BB962C8B-B14F-4D97-AF65-F5344CB8AC3E}">
        <p14:creationId xmlns:p14="http://schemas.microsoft.com/office/powerpoint/2010/main" val="19341305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8F180A-7662-282A-0B89-BA12B3DB2FB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94C6822-7C07-67F2-8FBB-1760D730BAB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4190984-1296-F662-EE4A-DB5F62822B5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86D823E-3796-8036-2B9E-C17EF66D9758}"/>
              </a:ext>
            </a:extLst>
          </p:cNvPr>
          <p:cNvSpPr>
            <a:spLocks noGrp="1"/>
          </p:cNvSpPr>
          <p:nvPr>
            <p:ph type="sldNum" sz="quarter" idx="5"/>
          </p:nvPr>
        </p:nvSpPr>
        <p:spPr/>
        <p:txBody>
          <a:bodyPr/>
          <a:lstStyle/>
          <a:p>
            <a:fld id="{A89C7E07-3C67-C64C-8DA0-0404F6303970}" type="slidenum">
              <a:rPr lang="en-US" smtClean="0"/>
              <a:t>12</a:t>
            </a:fld>
            <a:endParaRPr lang="en-US" dirty="0"/>
          </a:p>
        </p:txBody>
      </p:sp>
    </p:spTree>
    <p:extLst>
      <p:ext uri="{BB962C8B-B14F-4D97-AF65-F5344CB8AC3E}">
        <p14:creationId xmlns:p14="http://schemas.microsoft.com/office/powerpoint/2010/main" val="20049740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F4A68F-2121-F4C2-03B1-2BE8EA15CCB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F3AF48E-2645-3062-9EEF-AE3DE6C850C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7B7A949-CA78-C660-F53A-35C5C4E1DAD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BFF3AD3-C904-5653-E474-B7E91CEEECA1}"/>
              </a:ext>
            </a:extLst>
          </p:cNvPr>
          <p:cNvSpPr>
            <a:spLocks noGrp="1"/>
          </p:cNvSpPr>
          <p:nvPr>
            <p:ph type="sldNum" sz="quarter" idx="5"/>
          </p:nvPr>
        </p:nvSpPr>
        <p:spPr/>
        <p:txBody>
          <a:bodyPr/>
          <a:lstStyle/>
          <a:p>
            <a:fld id="{A89C7E07-3C67-C64C-8DA0-0404F6303970}" type="slidenum">
              <a:rPr lang="en-US" smtClean="0"/>
              <a:t>13</a:t>
            </a:fld>
            <a:endParaRPr lang="en-US" dirty="0"/>
          </a:p>
        </p:txBody>
      </p:sp>
    </p:spTree>
    <p:extLst>
      <p:ext uri="{BB962C8B-B14F-4D97-AF65-F5344CB8AC3E}">
        <p14:creationId xmlns:p14="http://schemas.microsoft.com/office/powerpoint/2010/main" val="25416412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E993A1-0EF8-8E10-F2F6-DAE36F88DFB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F475814-D41F-CF6A-AC72-FBC8065242F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6B9D7A0-3D55-F5DB-B2E0-976B5A212C0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0FAAD02-36EB-E921-068A-B306446768CD}"/>
              </a:ext>
            </a:extLst>
          </p:cNvPr>
          <p:cNvSpPr>
            <a:spLocks noGrp="1"/>
          </p:cNvSpPr>
          <p:nvPr>
            <p:ph type="sldNum" sz="quarter" idx="5"/>
          </p:nvPr>
        </p:nvSpPr>
        <p:spPr/>
        <p:txBody>
          <a:bodyPr/>
          <a:lstStyle/>
          <a:p>
            <a:fld id="{A89C7E07-3C67-C64C-8DA0-0404F6303970}" type="slidenum">
              <a:rPr lang="en-US" smtClean="0"/>
              <a:t>14</a:t>
            </a:fld>
            <a:endParaRPr lang="en-US" dirty="0"/>
          </a:p>
        </p:txBody>
      </p:sp>
    </p:spTree>
    <p:extLst>
      <p:ext uri="{BB962C8B-B14F-4D97-AF65-F5344CB8AC3E}">
        <p14:creationId xmlns:p14="http://schemas.microsoft.com/office/powerpoint/2010/main" val="12107588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CC80A3-40BC-74D2-C5F3-2F778144A5F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BE909D5-2E89-0B8C-0D78-21CCF13CF0A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859A619-FEAD-D8CF-73F1-6A552B9F269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3D40058-8454-0A3A-1CC2-2D7D2A90FA35}"/>
              </a:ext>
            </a:extLst>
          </p:cNvPr>
          <p:cNvSpPr>
            <a:spLocks noGrp="1"/>
          </p:cNvSpPr>
          <p:nvPr>
            <p:ph type="sldNum" sz="quarter" idx="5"/>
          </p:nvPr>
        </p:nvSpPr>
        <p:spPr/>
        <p:txBody>
          <a:bodyPr/>
          <a:lstStyle/>
          <a:p>
            <a:fld id="{A89C7E07-3C67-C64C-8DA0-0404F6303970}" type="slidenum">
              <a:rPr lang="en-US" smtClean="0"/>
              <a:t>15</a:t>
            </a:fld>
            <a:endParaRPr lang="en-US" dirty="0"/>
          </a:p>
        </p:txBody>
      </p:sp>
    </p:spTree>
    <p:extLst>
      <p:ext uri="{BB962C8B-B14F-4D97-AF65-F5344CB8AC3E}">
        <p14:creationId xmlns:p14="http://schemas.microsoft.com/office/powerpoint/2010/main" val="26062513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3FB169-6F96-85CF-CA74-EF603721854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5E116ED-4568-7887-8559-FAF67163F7C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29C5618-CC9B-1157-FD7D-DE106B8931D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0CC4008-FCD2-725D-B887-DBE9998E15A5}"/>
              </a:ext>
            </a:extLst>
          </p:cNvPr>
          <p:cNvSpPr>
            <a:spLocks noGrp="1"/>
          </p:cNvSpPr>
          <p:nvPr>
            <p:ph type="sldNum" sz="quarter" idx="5"/>
          </p:nvPr>
        </p:nvSpPr>
        <p:spPr/>
        <p:txBody>
          <a:bodyPr/>
          <a:lstStyle/>
          <a:p>
            <a:fld id="{A89C7E07-3C67-C64C-8DA0-0404F6303970}" type="slidenum">
              <a:rPr lang="en-US" smtClean="0"/>
              <a:t>16</a:t>
            </a:fld>
            <a:endParaRPr lang="en-US" dirty="0"/>
          </a:p>
        </p:txBody>
      </p:sp>
    </p:spTree>
    <p:extLst>
      <p:ext uri="{BB962C8B-B14F-4D97-AF65-F5344CB8AC3E}">
        <p14:creationId xmlns:p14="http://schemas.microsoft.com/office/powerpoint/2010/main" val="5741136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C6F875-D273-7F47-6A26-CEC6F2D0137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87936C2-AD64-AC3A-FC66-68C4D1FDC51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6F09BB7-8CCB-7065-20DA-972484729F2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6B4AE40-A48A-FC2F-CDAC-A1F9463E83AB}"/>
              </a:ext>
            </a:extLst>
          </p:cNvPr>
          <p:cNvSpPr>
            <a:spLocks noGrp="1"/>
          </p:cNvSpPr>
          <p:nvPr>
            <p:ph type="sldNum" sz="quarter" idx="5"/>
          </p:nvPr>
        </p:nvSpPr>
        <p:spPr/>
        <p:txBody>
          <a:bodyPr/>
          <a:lstStyle/>
          <a:p>
            <a:fld id="{A89C7E07-3C67-C64C-8DA0-0404F6303970}" type="slidenum">
              <a:rPr lang="en-US" smtClean="0"/>
              <a:t>17</a:t>
            </a:fld>
            <a:endParaRPr lang="en-US" dirty="0"/>
          </a:p>
        </p:txBody>
      </p:sp>
    </p:spTree>
    <p:extLst>
      <p:ext uri="{BB962C8B-B14F-4D97-AF65-F5344CB8AC3E}">
        <p14:creationId xmlns:p14="http://schemas.microsoft.com/office/powerpoint/2010/main" val="6029484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BBA610-6D58-32F7-3A8C-E4E22C76557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B74618C-34DD-439E-D011-BA1122F4207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96744FD-5753-0FBE-A776-03478638B25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672CB8B-608D-18D8-01C9-8B9CA047619E}"/>
              </a:ext>
            </a:extLst>
          </p:cNvPr>
          <p:cNvSpPr>
            <a:spLocks noGrp="1"/>
          </p:cNvSpPr>
          <p:nvPr>
            <p:ph type="sldNum" sz="quarter" idx="5"/>
          </p:nvPr>
        </p:nvSpPr>
        <p:spPr/>
        <p:txBody>
          <a:bodyPr/>
          <a:lstStyle/>
          <a:p>
            <a:fld id="{A89C7E07-3C67-C64C-8DA0-0404F6303970}" type="slidenum">
              <a:rPr lang="en-US" smtClean="0"/>
              <a:t>18</a:t>
            </a:fld>
            <a:endParaRPr lang="en-US" dirty="0"/>
          </a:p>
        </p:txBody>
      </p:sp>
    </p:spTree>
    <p:extLst>
      <p:ext uri="{BB962C8B-B14F-4D97-AF65-F5344CB8AC3E}">
        <p14:creationId xmlns:p14="http://schemas.microsoft.com/office/powerpoint/2010/main" val="13294454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0223B1-199A-9215-FD8F-D857E25FF72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494C38A-80CC-CFE7-FE48-D12E84ACE35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B3457E2-144B-71AB-64F5-E0AFC883A9F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1F7E114-CDFA-FC80-9E22-B84E67650AD1}"/>
              </a:ext>
            </a:extLst>
          </p:cNvPr>
          <p:cNvSpPr>
            <a:spLocks noGrp="1"/>
          </p:cNvSpPr>
          <p:nvPr>
            <p:ph type="sldNum" sz="quarter" idx="5"/>
          </p:nvPr>
        </p:nvSpPr>
        <p:spPr/>
        <p:txBody>
          <a:bodyPr/>
          <a:lstStyle/>
          <a:p>
            <a:fld id="{A89C7E07-3C67-C64C-8DA0-0404F6303970}" type="slidenum">
              <a:rPr lang="en-US" smtClean="0"/>
              <a:t>19</a:t>
            </a:fld>
            <a:endParaRPr lang="en-US" dirty="0"/>
          </a:p>
        </p:txBody>
      </p:sp>
    </p:spTree>
    <p:extLst>
      <p:ext uri="{BB962C8B-B14F-4D97-AF65-F5344CB8AC3E}">
        <p14:creationId xmlns:p14="http://schemas.microsoft.com/office/powerpoint/2010/main" val="2006921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9C7E07-3C67-C64C-8DA0-0404F6303970}" type="slidenum">
              <a:rPr lang="en-US" smtClean="0"/>
              <a:t>2</a:t>
            </a:fld>
            <a:endParaRPr lang="en-US" dirty="0"/>
          </a:p>
        </p:txBody>
      </p:sp>
    </p:spTree>
    <p:extLst>
      <p:ext uri="{BB962C8B-B14F-4D97-AF65-F5344CB8AC3E}">
        <p14:creationId xmlns:p14="http://schemas.microsoft.com/office/powerpoint/2010/main" val="31134168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1E6D36-F6E6-CCF4-1104-744BF24DB65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1A8D2E4-73DF-742E-1410-81780CEA5EA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78B92F2-D099-BDFE-B022-8BA3174A5D7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D628681-E93B-8F18-8F3D-7FD225B77306}"/>
              </a:ext>
            </a:extLst>
          </p:cNvPr>
          <p:cNvSpPr>
            <a:spLocks noGrp="1"/>
          </p:cNvSpPr>
          <p:nvPr>
            <p:ph type="sldNum" sz="quarter" idx="5"/>
          </p:nvPr>
        </p:nvSpPr>
        <p:spPr/>
        <p:txBody>
          <a:bodyPr/>
          <a:lstStyle/>
          <a:p>
            <a:fld id="{A89C7E07-3C67-C64C-8DA0-0404F6303970}" type="slidenum">
              <a:rPr lang="en-US" smtClean="0"/>
              <a:t>20</a:t>
            </a:fld>
            <a:endParaRPr lang="en-US" dirty="0"/>
          </a:p>
        </p:txBody>
      </p:sp>
    </p:spTree>
    <p:extLst>
      <p:ext uri="{BB962C8B-B14F-4D97-AF65-F5344CB8AC3E}">
        <p14:creationId xmlns:p14="http://schemas.microsoft.com/office/powerpoint/2010/main" val="18342099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DBB975-AF25-97C1-CCB8-46ABC5EBF25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81CE5CB-4164-D66C-F458-4CE1E71A6A8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221782C-A7E0-5820-14FA-F493B6542DC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1FE5FDB-5171-9426-7BAF-BF44AFA24DF9}"/>
              </a:ext>
            </a:extLst>
          </p:cNvPr>
          <p:cNvSpPr>
            <a:spLocks noGrp="1"/>
          </p:cNvSpPr>
          <p:nvPr>
            <p:ph type="sldNum" sz="quarter" idx="5"/>
          </p:nvPr>
        </p:nvSpPr>
        <p:spPr/>
        <p:txBody>
          <a:bodyPr/>
          <a:lstStyle/>
          <a:p>
            <a:fld id="{A89C7E07-3C67-C64C-8DA0-0404F6303970}" type="slidenum">
              <a:rPr lang="en-US" smtClean="0"/>
              <a:t>21</a:t>
            </a:fld>
            <a:endParaRPr lang="en-US" dirty="0"/>
          </a:p>
        </p:txBody>
      </p:sp>
    </p:spTree>
    <p:extLst>
      <p:ext uri="{BB962C8B-B14F-4D97-AF65-F5344CB8AC3E}">
        <p14:creationId xmlns:p14="http://schemas.microsoft.com/office/powerpoint/2010/main" val="31082987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5D87FB-C398-7CB6-D04C-05230FF32C0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F963DC4-A2A6-B77E-33B8-F4FFEE0EA4B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F5FD293-DA96-EF93-5D89-747934B9497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6F8E542-9B22-2C82-5DD5-735DA3E355B1}"/>
              </a:ext>
            </a:extLst>
          </p:cNvPr>
          <p:cNvSpPr>
            <a:spLocks noGrp="1"/>
          </p:cNvSpPr>
          <p:nvPr>
            <p:ph type="sldNum" sz="quarter" idx="5"/>
          </p:nvPr>
        </p:nvSpPr>
        <p:spPr/>
        <p:txBody>
          <a:bodyPr/>
          <a:lstStyle/>
          <a:p>
            <a:fld id="{A89C7E07-3C67-C64C-8DA0-0404F6303970}" type="slidenum">
              <a:rPr lang="en-US" smtClean="0"/>
              <a:t>22</a:t>
            </a:fld>
            <a:endParaRPr lang="en-US" dirty="0"/>
          </a:p>
        </p:txBody>
      </p:sp>
    </p:spTree>
    <p:extLst>
      <p:ext uri="{BB962C8B-B14F-4D97-AF65-F5344CB8AC3E}">
        <p14:creationId xmlns:p14="http://schemas.microsoft.com/office/powerpoint/2010/main" val="126835034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74A0EE-5563-A187-CEC6-7FEBC25663F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40FF450-D13D-84D0-6F2F-7CA427FB439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A2C97C3-5A2F-F196-F700-4CB3E3909E1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AE05646-0BFF-3FA7-CC77-78391BF7C24F}"/>
              </a:ext>
            </a:extLst>
          </p:cNvPr>
          <p:cNvSpPr>
            <a:spLocks noGrp="1"/>
          </p:cNvSpPr>
          <p:nvPr>
            <p:ph type="sldNum" sz="quarter" idx="5"/>
          </p:nvPr>
        </p:nvSpPr>
        <p:spPr/>
        <p:txBody>
          <a:bodyPr/>
          <a:lstStyle/>
          <a:p>
            <a:fld id="{A89C7E07-3C67-C64C-8DA0-0404F6303970}" type="slidenum">
              <a:rPr lang="en-US" smtClean="0"/>
              <a:t>23</a:t>
            </a:fld>
            <a:endParaRPr lang="en-US" dirty="0"/>
          </a:p>
        </p:txBody>
      </p:sp>
    </p:spTree>
    <p:extLst>
      <p:ext uri="{BB962C8B-B14F-4D97-AF65-F5344CB8AC3E}">
        <p14:creationId xmlns:p14="http://schemas.microsoft.com/office/powerpoint/2010/main" val="161323851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81B074-2158-A6E0-44DE-FCFE8609445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C9FE249-1175-B1B0-3172-F59AC997B34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96228A5-008F-D583-45B3-852ECD20788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C2D2BAB-9917-63BC-00C5-66F3AA496741}"/>
              </a:ext>
            </a:extLst>
          </p:cNvPr>
          <p:cNvSpPr>
            <a:spLocks noGrp="1"/>
          </p:cNvSpPr>
          <p:nvPr>
            <p:ph type="sldNum" sz="quarter" idx="5"/>
          </p:nvPr>
        </p:nvSpPr>
        <p:spPr/>
        <p:txBody>
          <a:bodyPr/>
          <a:lstStyle/>
          <a:p>
            <a:fld id="{A89C7E07-3C67-C64C-8DA0-0404F6303970}" type="slidenum">
              <a:rPr lang="en-US" smtClean="0"/>
              <a:t>24</a:t>
            </a:fld>
            <a:endParaRPr lang="en-US" dirty="0"/>
          </a:p>
        </p:txBody>
      </p:sp>
    </p:spTree>
    <p:extLst>
      <p:ext uri="{BB962C8B-B14F-4D97-AF65-F5344CB8AC3E}">
        <p14:creationId xmlns:p14="http://schemas.microsoft.com/office/powerpoint/2010/main" val="85558594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EF7F62-8A76-C45F-CED3-7E3E15555CC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E068F10-EFD1-85F9-63FD-CF686C7AC87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697207E-0893-9EB6-F29B-DD471D38039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069F2FE-AE9A-300A-C358-BF473D7E329D}"/>
              </a:ext>
            </a:extLst>
          </p:cNvPr>
          <p:cNvSpPr>
            <a:spLocks noGrp="1"/>
          </p:cNvSpPr>
          <p:nvPr>
            <p:ph type="sldNum" sz="quarter" idx="5"/>
          </p:nvPr>
        </p:nvSpPr>
        <p:spPr/>
        <p:txBody>
          <a:bodyPr/>
          <a:lstStyle/>
          <a:p>
            <a:fld id="{A89C7E07-3C67-C64C-8DA0-0404F6303970}" type="slidenum">
              <a:rPr lang="en-US" smtClean="0"/>
              <a:t>25</a:t>
            </a:fld>
            <a:endParaRPr lang="en-US" dirty="0"/>
          </a:p>
        </p:txBody>
      </p:sp>
    </p:spTree>
    <p:extLst>
      <p:ext uri="{BB962C8B-B14F-4D97-AF65-F5344CB8AC3E}">
        <p14:creationId xmlns:p14="http://schemas.microsoft.com/office/powerpoint/2010/main" val="72714538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CE9320-7E38-21F7-1C4D-A6647304140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5DA7FF6-FC5E-D77F-3487-542A0FB0D89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0F47DD8-72B0-673C-61CD-FECD43EE359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76FE460-334A-CB7F-503D-0986D7436475}"/>
              </a:ext>
            </a:extLst>
          </p:cNvPr>
          <p:cNvSpPr>
            <a:spLocks noGrp="1"/>
          </p:cNvSpPr>
          <p:nvPr>
            <p:ph type="sldNum" sz="quarter" idx="5"/>
          </p:nvPr>
        </p:nvSpPr>
        <p:spPr/>
        <p:txBody>
          <a:bodyPr/>
          <a:lstStyle/>
          <a:p>
            <a:fld id="{A89C7E07-3C67-C64C-8DA0-0404F6303970}" type="slidenum">
              <a:rPr lang="en-US" smtClean="0"/>
              <a:t>26</a:t>
            </a:fld>
            <a:endParaRPr lang="en-US" dirty="0"/>
          </a:p>
        </p:txBody>
      </p:sp>
    </p:spTree>
    <p:extLst>
      <p:ext uri="{BB962C8B-B14F-4D97-AF65-F5344CB8AC3E}">
        <p14:creationId xmlns:p14="http://schemas.microsoft.com/office/powerpoint/2010/main" val="92257393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BD0045-F439-FD88-C0C9-3B8C79F74B2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7CB58F7-037F-E41D-4C33-EC31F136E2B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904CF1B-63C1-D32D-9BFE-A60BD0C2840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C6861BB-C996-493D-91A0-F84373C1D12D}"/>
              </a:ext>
            </a:extLst>
          </p:cNvPr>
          <p:cNvSpPr>
            <a:spLocks noGrp="1"/>
          </p:cNvSpPr>
          <p:nvPr>
            <p:ph type="sldNum" sz="quarter" idx="5"/>
          </p:nvPr>
        </p:nvSpPr>
        <p:spPr/>
        <p:txBody>
          <a:bodyPr/>
          <a:lstStyle/>
          <a:p>
            <a:fld id="{A89C7E07-3C67-C64C-8DA0-0404F6303970}" type="slidenum">
              <a:rPr lang="en-US" smtClean="0"/>
              <a:t>27</a:t>
            </a:fld>
            <a:endParaRPr lang="en-US" dirty="0"/>
          </a:p>
        </p:txBody>
      </p:sp>
    </p:spTree>
    <p:extLst>
      <p:ext uri="{BB962C8B-B14F-4D97-AF65-F5344CB8AC3E}">
        <p14:creationId xmlns:p14="http://schemas.microsoft.com/office/powerpoint/2010/main" val="86958427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AC1BC6-E47D-58A9-8F11-3B73A25EB69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1A1166A-8947-FD4D-FD40-D9865DDA8F3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B5B2DF9-A25E-A8FE-CEA0-E5DDBEDD88E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3301233-0600-9E8C-FF19-B7140A9549F4}"/>
              </a:ext>
            </a:extLst>
          </p:cNvPr>
          <p:cNvSpPr>
            <a:spLocks noGrp="1"/>
          </p:cNvSpPr>
          <p:nvPr>
            <p:ph type="sldNum" sz="quarter" idx="5"/>
          </p:nvPr>
        </p:nvSpPr>
        <p:spPr/>
        <p:txBody>
          <a:bodyPr/>
          <a:lstStyle/>
          <a:p>
            <a:fld id="{A89C7E07-3C67-C64C-8DA0-0404F6303970}" type="slidenum">
              <a:rPr lang="en-US" smtClean="0"/>
              <a:t>28</a:t>
            </a:fld>
            <a:endParaRPr lang="en-US" dirty="0"/>
          </a:p>
        </p:txBody>
      </p:sp>
    </p:spTree>
    <p:extLst>
      <p:ext uri="{BB962C8B-B14F-4D97-AF65-F5344CB8AC3E}">
        <p14:creationId xmlns:p14="http://schemas.microsoft.com/office/powerpoint/2010/main" val="35103211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0C97DC-5063-FC4E-BD93-AFCCD3DA273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5AA3D66-9A51-1E15-AA7F-E419A3C7B62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7EF108D-C2E5-F56D-87AC-4216F1AB4AD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F4414F3-1563-27F2-2030-CC5B1392D875}"/>
              </a:ext>
            </a:extLst>
          </p:cNvPr>
          <p:cNvSpPr>
            <a:spLocks noGrp="1"/>
          </p:cNvSpPr>
          <p:nvPr>
            <p:ph type="sldNum" sz="quarter" idx="5"/>
          </p:nvPr>
        </p:nvSpPr>
        <p:spPr/>
        <p:txBody>
          <a:bodyPr/>
          <a:lstStyle/>
          <a:p>
            <a:fld id="{A89C7E07-3C67-C64C-8DA0-0404F6303970}" type="slidenum">
              <a:rPr lang="en-US" smtClean="0"/>
              <a:t>29</a:t>
            </a:fld>
            <a:endParaRPr lang="en-US" dirty="0"/>
          </a:p>
        </p:txBody>
      </p:sp>
    </p:spTree>
    <p:extLst>
      <p:ext uri="{BB962C8B-B14F-4D97-AF65-F5344CB8AC3E}">
        <p14:creationId xmlns:p14="http://schemas.microsoft.com/office/powerpoint/2010/main" val="10367067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9C7E07-3C67-C64C-8DA0-0404F6303970}" type="slidenum">
              <a:rPr lang="en-US" smtClean="0"/>
              <a:t>3</a:t>
            </a:fld>
            <a:endParaRPr lang="en-US" dirty="0"/>
          </a:p>
        </p:txBody>
      </p:sp>
    </p:spTree>
    <p:extLst>
      <p:ext uri="{BB962C8B-B14F-4D97-AF65-F5344CB8AC3E}">
        <p14:creationId xmlns:p14="http://schemas.microsoft.com/office/powerpoint/2010/main" val="357624801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690421-FFAC-547F-D630-382B7182875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AD1311C-6CF6-2CEA-DD09-701A4209A18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E714AD5-FCCF-9673-FE2A-FF912319F1B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BB43F2A-0204-0B94-8732-733FC077D556}"/>
              </a:ext>
            </a:extLst>
          </p:cNvPr>
          <p:cNvSpPr>
            <a:spLocks noGrp="1"/>
          </p:cNvSpPr>
          <p:nvPr>
            <p:ph type="sldNum" sz="quarter" idx="5"/>
          </p:nvPr>
        </p:nvSpPr>
        <p:spPr/>
        <p:txBody>
          <a:bodyPr/>
          <a:lstStyle/>
          <a:p>
            <a:fld id="{A89C7E07-3C67-C64C-8DA0-0404F6303970}" type="slidenum">
              <a:rPr lang="en-US" smtClean="0"/>
              <a:t>30</a:t>
            </a:fld>
            <a:endParaRPr lang="en-US" dirty="0"/>
          </a:p>
        </p:txBody>
      </p:sp>
    </p:spTree>
    <p:extLst>
      <p:ext uri="{BB962C8B-B14F-4D97-AF65-F5344CB8AC3E}">
        <p14:creationId xmlns:p14="http://schemas.microsoft.com/office/powerpoint/2010/main" val="140323064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586D8B-B4C3-AE61-AF4A-751B930CE99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37B0EB2-6101-9309-A721-3408B6528AE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DA96510-0EA9-6C13-3FA4-EF0452E03D7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C3892E1-F13D-CAB6-7C7B-37F6FF34B016}"/>
              </a:ext>
            </a:extLst>
          </p:cNvPr>
          <p:cNvSpPr>
            <a:spLocks noGrp="1"/>
          </p:cNvSpPr>
          <p:nvPr>
            <p:ph type="sldNum" sz="quarter" idx="5"/>
          </p:nvPr>
        </p:nvSpPr>
        <p:spPr/>
        <p:txBody>
          <a:bodyPr/>
          <a:lstStyle/>
          <a:p>
            <a:fld id="{A89C7E07-3C67-C64C-8DA0-0404F6303970}" type="slidenum">
              <a:rPr lang="en-US" smtClean="0"/>
              <a:t>31</a:t>
            </a:fld>
            <a:endParaRPr lang="en-US" dirty="0"/>
          </a:p>
        </p:txBody>
      </p:sp>
    </p:spTree>
    <p:extLst>
      <p:ext uri="{BB962C8B-B14F-4D97-AF65-F5344CB8AC3E}">
        <p14:creationId xmlns:p14="http://schemas.microsoft.com/office/powerpoint/2010/main" val="326535249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1CBFA9-6FF9-7494-8AE8-9C9E7F479B1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BEC64CE-3B13-F119-21D4-EC4BB337067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DF900DF-ADFE-5CE8-A3FC-8EF0B6C980F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DDD2092-382F-7528-6FBB-B2E87607ED16}"/>
              </a:ext>
            </a:extLst>
          </p:cNvPr>
          <p:cNvSpPr>
            <a:spLocks noGrp="1"/>
          </p:cNvSpPr>
          <p:nvPr>
            <p:ph type="sldNum" sz="quarter" idx="5"/>
          </p:nvPr>
        </p:nvSpPr>
        <p:spPr/>
        <p:txBody>
          <a:bodyPr/>
          <a:lstStyle/>
          <a:p>
            <a:fld id="{A89C7E07-3C67-C64C-8DA0-0404F6303970}" type="slidenum">
              <a:rPr lang="en-US" smtClean="0"/>
              <a:t>32</a:t>
            </a:fld>
            <a:endParaRPr lang="en-US" dirty="0"/>
          </a:p>
        </p:txBody>
      </p:sp>
    </p:spTree>
    <p:extLst>
      <p:ext uri="{BB962C8B-B14F-4D97-AF65-F5344CB8AC3E}">
        <p14:creationId xmlns:p14="http://schemas.microsoft.com/office/powerpoint/2010/main" val="69329814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9C7E07-3C67-C64C-8DA0-0404F6303970}" type="slidenum">
              <a:rPr lang="en-US" smtClean="0"/>
              <a:t>33</a:t>
            </a:fld>
            <a:endParaRPr lang="en-US" dirty="0"/>
          </a:p>
        </p:txBody>
      </p:sp>
    </p:spTree>
    <p:extLst>
      <p:ext uri="{BB962C8B-B14F-4D97-AF65-F5344CB8AC3E}">
        <p14:creationId xmlns:p14="http://schemas.microsoft.com/office/powerpoint/2010/main" val="63459689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26BC15-7A87-0CE3-A04C-C97B8E723BC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04ECCEC-3557-A749-8A10-56DC01A5B79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7C81BC3-9F34-41AB-AE30-ED0C6374244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0CFCD9E-78BC-A269-2899-9CAA275CA573}"/>
              </a:ext>
            </a:extLst>
          </p:cNvPr>
          <p:cNvSpPr>
            <a:spLocks noGrp="1"/>
          </p:cNvSpPr>
          <p:nvPr>
            <p:ph type="sldNum" sz="quarter" idx="5"/>
          </p:nvPr>
        </p:nvSpPr>
        <p:spPr/>
        <p:txBody>
          <a:bodyPr/>
          <a:lstStyle/>
          <a:p>
            <a:fld id="{A89C7E07-3C67-C64C-8DA0-0404F6303970}" type="slidenum">
              <a:rPr lang="en-US" smtClean="0"/>
              <a:t>34</a:t>
            </a:fld>
            <a:endParaRPr lang="en-US" dirty="0"/>
          </a:p>
        </p:txBody>
      </p:sp>
    </p:spTree>
    <p:extLst>
      <p:ext uri="{BB962C8B-B14F-4D97-AF65-F5344CB8AC3E}">
        <p14:creationId xmlns:p14="http://schemas.microsoft.com/office/powerpoint/2010/main" val="695414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F1AC9C-8118-F3BC-FA83-6D813307B52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7540856-0B44-F3BE-3AC6-8327FE7881C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9A325D6-05C1-4980-ED51-B56C3010B48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21FB9B9-4DE1-F8E8-9BAC-A92F05AB00CA}"/>
              </a:ext>
            </a:extLst>
          </p:cNvPr>
          <p:cNvSpPr>
            <a:spLocks noGrp="1"/>
          </p:cNvSpPr>
          <p:nvPr>
            <p:ph type="sldNum" sz="quarter" idx="5"/>
          </p:nvPr>
        </p:nvSpPr>
        <p:spPr/>
        <p:txBody>
          <a:bodyPr/>
          <a:lstStyle/>
          <a:p>
            <a:fld id="{A89C7E07-3C67-C64C-8DA0-0404F6303970}" type="slidenum">
              <a:rPr lang="en-US" smtClean="0"/>
              <a:t>35</a:t>
            </a:fld>
            <a:endParaRPr lang="en-US" dirty="0"/>
          </a:p>
        </p:txBody>
      </p:sp>
    </p:spTree>
    <p:extLst>
      <p:ext uri="{BB962C8B-B14F-4D97-AF65-F5344CB8AC3E}">
        <p14:creationId xmlns:p14="http://schemas.microsoft.com/office/powerpoint/2010/main" val="138691000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21EB91-F88A-D2B8-8F3A-3300E278C99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D0DEC5E-0106-6856-A943-4B94CBD630C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4C7053A-CB0E-EE3D-F1AD-9E77F64AF7E0}"/>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Calibri" panose="020F0502020204030204" pitchFamily="34" charset="0"/>
              <a:ea typeface="Calibri" panose="020F0502020204030204" pitchFamily="34" charset="0"/>
              <a:cs typeface="Aptos" panose="020B0004020202020204" pitchFamily="34" charset="0"/>
            </a:endParaRPr>
          </a:p>
        </p:txBody>
      </p:sp>
      <p:sp>
        <p:nvSpPr>
          <p:cNvPr id="4" name="Slide Number Placeholder 3">
            <a:extLst>
              <a:ext uri="{FF2B5EF4-FFF2-40B4-BE49-F238E27FC236}">
                <a16:creationId xmlns:a16="http://schemas.microsoft.com/office/drawing/2014/main" id="{D149E8A9-E20E-CE42-F010-347B1C2185BC}"/>
              </a:ext>
            </a:extLst>
          </p:cNvPr>
          <p:cNvSpPr>
            <a:spLocks noGrp="1"/>
          </p:cNvSpPr>
          <p:nvPr>
            <p:ph type="sldNum" sz="quarter" idx="5"/>
          </p:nvPr>
        </p:nvSpPr>
        <p:spPr/>
        <p:txBody>
          <a:bodyPr/>
          <a:lstStyle/>
          <a:p>
            <a:fld id="{A89C7E07-3C67-C64C-8DA0-0404F6303970}" type="slidenum">
              <a:rPr lang="en-US" smtClean="0"/>
              <a:t>36</a:t>
            </a:fld>
            <a:endParaRPr lang="en-US" dirty="0"/>
          </a:p>
        </p:txBody>
      </p:sp>
    </p:spTree>
    <p:extLst>
      <p:ext uri="{BB962C8B-B14F-4D97-AF65-F5344CB8AC3E}">
        <p14:creationId xmlns:p14="http://schemas.microsoft.com/office/powerpoint/2010/main" val="197880453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798A7B-53CA-E319-E208-03D8C45CD50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5221C61-32E1-E23A-F8CF-57E32E2FF37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9B56249-6EF6-5B79-4F47-0BBABFD227F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53DDF34-CE9F-0D65-BEAF-578DE8EA6C51}"/>
              </a:ext>
            </a:extLst>
          </p:cNvPr>
          <p:cNvSpPr>
            <a:spLocks noGrp="1"/>
          </p:cNvSpPr>
          <p:nvPr>
            <p:ph type="sldNum" sz="quarter" idx="5"/>
          </p:nvPr>
        </p:nvSpPr>
        <p:spPr/>
        <p:txBody>
          <a:bodyPr/>
          <a:lstStyle/>
          <a:p>
            <a:fld id="{A89C7E07-3C67-C64C-8DA0-0404F6303970}" type="slidenum">
              <a:rPr lang="en-US" smtClean="0"/>
              <a:t>37</a:t>
            </a:fld>
            <a:endParaRPr lang="en-US" dirty="0"/>
          </a:p>
        </p:txBody>
      </p:sp>
    </p:spTree>
    <p:extLst>
      <p:ext uri="{BB962C8B-B14F-4D97-AF65-F5344CB8AC3E}">
        <p14:creationId xmlns:p14="http://schemas.microsoft.com/office/powerpoint/2010/main" val="9149502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A2A0E2-AF1B-AA45-0F20-8C0D5CBC276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E85AFB2-B051-922E-1BD3-F735D0EA2C8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AEB7B4B-B958-C690-0779-7E7B14139BC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CBC6F29-C327-1D5A-C703-BB254C218E7D}"/>
              </a:ext>
            </a:extLst>
          </p:cNvPr>
          <p:cNvSpPr>
            <a:spLocks noGrp="1"/>
          </p:cNvSpPr>
          <p:nvPr>
            <p:ph type="sldNum" sz="quarter" idx="5"/>
          </p:nvPr>
        </p:nvSpPr>
        <p:spPr/>
        <p:txBody>
          <a:bodyPr/>
          <a:lstStyle/>
          <a:p>
            <a:fld id="{A89C7E07-3C67-C64C-8DA0-0404F6303970}" type="slidenum">
              <a:rPr lang="en-US" smtClean="0"/>
              <a:t>38</a:t>
            </a:fld>
            <a:endParaRPr lang="en-US" dirty="0"/>
          </a:p>
        </p:txBody>
      </p:sp>
    </p:spTree>
    <p:extLst>
      <p:ext uri="{BB962C8B-B14F-4D97-AF65-F5344CB8AC3E}">
        <p14:creationId xmlns:p14="http://schemas.microsoft.com/office/powerpoint/2010/main" val="219917983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4F9461-9DA8-5470-6B6E-306552A439C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7846D38-5769-80C9-37B2-4B7C1371A6C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67320A3-E96F-7AD0-039B-281003B0AC9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935AC9A-D122-8F73-25BB-CB18F428BD22}"/>
              </a:ext>
            </a:extLst>
          </p:cNvPr>
          <p:cNvSpPr>
            <a:spLocks noGrp="1"/>
          </p:cNvSpPr>
          <p:nvPr>
            <p:ph type="sldNum" sz="quarter" idx="5"/>
          </p:nvPr>
        </p:nvSpPr>
        <p:spPr/>
        <p:txBody>
          <a:bodyPr/>
          <a:lstStyle/>
          <a:p>
            <a:fld id="{A89C7E07-3C67-C64C-8DA0-0404F6303970}" type="slidenum">
              <a:rPr lang="en-US" smtClean="0"/>
              <a:t>39</a:t>
            </a:fld>
            <a:endParaRPr lang="en-US" dirty="0"/>
          </a:p>
        </p:txBody>
      </p:sp>
    </p:spTree>
    <p:extLst>
      <p:ext uri="{BB962C8B-B14F-4D97-AF65-F5344CB8AC3E}">
        <p14:creationId xmlns:p14="http://schemas.microsoft.com/office/powerpoint/2010/main" val="31341896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9C7E07-3C67-C64C-8DA0-0404F6303970}" type="slidenum">
              <a:rPr lang="en-US" smtClean="0"/>
              <a:t>4</a:t>
            </a:fld>
            <a:endParaRPr lang="en-US" dirty="0"/>
          </a:p>
        </p:txBody>
      </p:sp>
    </p:spTree>
    <p:extLst>
      <p:ext uri="{BB962C8B-B14F-4D97-AF65-F5344CB8AC3E}">
        <p14:creationId xmlns:p14="http://schemas.microsoft.com/office/powerpoint/2010/main" val="390827656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A73499-ABDB-D334-EB2A-AA2B41AC9FE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44B5BDC-425C-953D-7D15-58493CFBDFA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EB19616-92E0-D049-FB90-9661AB30F03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0361ABC-B488-F556-9609-507F66DC6569}"/>
              </a:ext>
            </a:extLst>
          </p:cNvPr>
          <p:cNvSpPr>
            <a:spLocks noGrp="1"/>
          </p:cNvSpPr>
          <p:nvPr>
            <p:ph type="sldNum" sz="quarter" idx="5"/>
          </p:nvPr>
        </p:nvSpPr>
        <p:spPr/>
        <p:txBody>
          <a:bodyPr/>
          <a:lstStyle/>
          <a:p>
            <a:fld id="{A89C7E07-3C67-C64C-8DA0-0404F6303970}" type="slidenum">
              <a:rPr lang="en-US" smtClean="0"/>
              <a:t>40</a:t>
            </a:fld>
            <a:endParaRPr lang="en-US" dirty="0"/>
          </a:p>
        </p:txBody>
      </p:sp>
    </p:spTree>
    <p:extLst>
      <p:ext uri="{BB962C8B-B14F-4D97-AF65-F5344CB8AC3E}">
        <p14:creationId xmlns:p14="http://schemas.microsoft.com/office/powerpoint/2010/main" val="327272523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C972FB-8E61-19B7-12C6-335D854713E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3B3FFE7-E117-2D16-056E-C6D6D8C748B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E54DDCE-0E98-12AD-D7BF-FBEAFAD80EC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81E8F83-0C0A-DC4F-C388-2506FB919451}"/>
              </a:ext>
            </a:extLst>
          </p:cNvPr>
          <p:cNvSpPr>
            <a:spLocks noGrp="1"/>
          </p:cNvSpPr>
          <p:nvPr>
            <p:ph type="sldNum" sz="quarter" idx="5"/>
          </p:nvPr>
        </p:nvSpPr>
        <p:spPr/>
        <p:txBody>
          <a:bodyPr/>
          <a:lstStyle/>
          <a:p>
            <a:fld id="{A89C7E07-3C67-C64C-8DA0-0404F6303970}" type="slidenum">
              <a:rPr lang="en-US" smtClean="0"/>
              <a:t>41</a:t>
            </a:fld>
            <a:endParaRPr lang="en-US" dirty="0"/>
          </a:p>
        </p:txBody>
      </p:sp>
    </p:spTree>
    <p:extLst>
      <p:ext uri="{BB962C8B-B14F-4D97-AF65-F5344CB8AC3E}">
        <p14:creationId xmlns:p14="http://schemas.microsoft.com/office/powerpoint/2010/main" val="245602411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F34E57-95A1-02A7-CA32-29BD09E1CD8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4747615-DE69-12F4-B7F7-569ACCC755F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C62A1D0-4695-F0EB-808D-18C6F0A410B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74B2421-F34A-801B-F4DA-BF1575C185F2}"/>
              </a:ext>
            </a:extLst>
          </p:cNvPr>
          <p:cNvSpPr>
            <a:spLocks noGrp="1"/>
          </p:cNvSpPr>
          <p:nvPr>
            <p:ph type="sldNum" sz="quarter" idx="5"/>
          </p:nvPr>
        </p:nvSpPr>
        <p:spPr/>
        <p:txBody>
          <a:bodyPr/>
          <a:lstStyle/>
          <a:p>
            <a:fld id="{A89C7E07-3C67-C64C-8DA0-0404F6303970}" type="slidenum">
              <a:rPr lang="en-US" smtClean="0"/>
              <a:t>42</a:t>
            </a:fld>
            <a:endParaRPr lang="en-US" dirty="0"/>
          </a:p>
        </p:txBody>
      </p:sp>
    </p:spTree>
    <p:extLst>
      <p:ext uri="{BB962C8B-B14F-4D97-AF65-F5344CB8AC3E}">
        <p14:creationId xmlns:p14="http://schemas.microsoft.com/office/powerpoint/2010/main" val="374143848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773EC5-D7C6-34D1-70D9-4AC5D002710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6814437-52CE-0C30-F172-2A0A8226240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A278376-5436-839E-A88D-5DB9C9E7306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1C700EA-AAD6-15C0-C409-9D4890CB2C25}"/>
              </a:ext>
            </a:extLst>
          </p:cNvPr>
          <p:cNvSpPr>
            <a:spLocks noGrp="1"/>
          </p:cNvSpPr>
          <p:nvPr>
            <p:ph type="sldNum" sz="quarter" idx="5"/>
          </p:nvPr>
        </p:nvSpPr>
        <p:spPr/>
        <p:txBody>
          <a:bodyPr/>
          <a:lstStyle/>
          <a:p>
            <a:fld id="{A89C7E07-3C67-C64C-8DA0-0404F6303970}" type="slidenum">
              <a:rPr lang="en-US" smtClean="0"/>
              <a:t>43</a:t>
            </a:fld>
            <a:endParaRPr lang="en-US" dirty="0"/>
          </a:p>
        </p:txBody>
      </p:sp>
    </p:spTree>
    <p:extLst>
      <p:ext uri="{BB962C8B-B14F-4D97-AF65-F5344CB8AC3E}">
        <p14:creationId xmlns:p14="http://schemas.microsoft.com/office/powerpoint/2010/main" val="108582309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E0202C-7838-BC19-EF99-97068026ED6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8AB358A-611F-F5BD-17B2-11F5A26069B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0E9C39D-9FEA-DDE3-65F2-78AE3AFC8CB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941D215-E594-FDE9-10D8-52E4D7B5F202}"/>
              </a:ext>
            </a:extLst>
          </p:cNvPr>
          <p:cNvSpPr>
            <a:spLocks noGrp="1"/>
          </p:cNvSpPr>
          <p:nvPr>
            <p:ph type="sldNum" sz="quarter" idx="5"/>
          </p:nvPr>
        </p:nvSpPr>
        <p:spPr/>
        <p:txBody>
          <a:bodyPr/>
          <a:lstStyle/>
          <a:p>
            <a:fld id="{A89C7E07-3C67-C64C-8DA0-0404F6303970}" type="slidenum">
              <a:rPr lang="en-US" smtClean="0"/>
              <a:t>44</a:t>
            </a:fld>
            <a:endParaRPr lang="en-US" dirty="0"/>
          </a:p>
        </p:txBody>
      </p:sp>
    </p:spTree>
    <p:extLst>
      <p:ext uri="{BB962C8B-B14F-4D97-AF65-F5344CB8AC3E}">
        <p14:creationId xmlns:p14="http://schemas.microsoft.com/office/powerpoint/2010/main" val="109659804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1E9648-568F-3E8C-EA50-48D845540B1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15D269A-8635-E47F-D264-DCF0EADCFA1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BFF2AB6-EEC0-4B18-2A1B-AFD8A730774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31BCBC5-C94C-BA0B-DB62-39C0ECCB3DF0}"/>
              </a:ext>
            </a:extLst>
          </p:cNvPr>
          <p:cNvSpPr>
            <a:spLocks noGrp="1"/>
          </p:cNvSpPr>
          <p:nvPr>
            <p:ph type="sldNum" sz="quarter" idx="5"/>
          </p:nvPr>
        </p:nvSpPr>
        <p:spPr/>
        <p:txBody>
          <a:bodyPr/>
          <a:lstStyle/>
          <a:p>
            <a:fld id="{A89C7E07-3C67-C64C-8DA0-0404F6303970}" type="slidenum">
              <a:rPr lang="en-US" smtClean="0"/>
              <a:t>45</a:t>
            </a:fld>
            <a:endParaRPr lang="en-US" dirty="0"/>
          </a:p>
        </p:txBody>
      </p:sp>
    </p:spTree>
    <p:extLst>
      <p:ext uri="{BB962C8B-B14F-4D97-AF65-F5344CB8AC3E}">
        <p14:creationId xmlns:p14="http://schemas.microsoft.com/office/powerpoint/2010/main" val="55482219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1E45B7-DCEA-425F-714E-A7F3507003F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09D0B3F-F8DC-A1B9-C51F-7D0C88F06BA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E8E70B8-766F-59B9-D5B8-58BF2FD3412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352D348-ABFB-BABE-EA46-BE504F8DE515}"/>
              </a:ext>
            </a:extLst>
          </p:cNvPr>
          <p:cNvSpPr>
            <a:spLocks noGrp="1"/>
          </p:cNvSpPr>
          <p:nvPr>
            <p:ph type="sldNum" sz="quarter" idx="5"/>
          </p:nvPr>
        </p:nvSpPr>
        <p:spPr/>
        <p:txBody>
          <a:bodyPr/>
          <a:lstStyle/>
          <a:p>
            <a:fld id="{A89C7E07-3C67-C64C-8DA0-0404F6303970}" type="slidenum">
              <a:rPr lang="en-US" smtClean="0"/>
              <a:t>46</a:t>
            </a:fld>
            <a:endParaRPr lang="en-US" dirty="0"/>
          </a:p>
        </p:txBody>
      </p:sp>
    </p:spTree>
    <p:extLst>
      <p:ext uri="{BB962C8B-B14F-4D97-AF65-F5344CB8AC3E}">
        <p14:creationId xmlns:p14="http://schemas.microsoft.com/office/powerpoint/2010/main" val="301825993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9C7E07-3C67-C64C-8DA0-0404F6303970}" type="slidenum">
              <a:rPr lang="en-US" smtClean="0"/>
              <a:t>47</a:t>
            </a:fld>
            <a:endParaRPr lang="en-US" dirty="0"/>
          </a:p>
        </p:txBody>
      </p:sp>
    </p:spTree>
    <p:extLst>
      <p:ext uri="{BB962C8B-B14F-4D97-AF65-F5344CB8AC3E}">
        <p14:creationId xmlns:p14="http://schemas.microsoft.com/office/powerpoint/2010/main" val="17659231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6C323F-8E9A-3652-DF6A-C3DA30A449D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575DCF3-CDEE-EB3A-9843-C11A88F22BA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95E8DF6-C5F5-7D3E-D25F-9610FA9D2E1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2081742-B3A8-BFF1-2543-BA6EBF89F1A1}"/>
              </a:ext>
            </a:extLst>
          </p:cNvPr>
          <p:cNvSpPr>
            <a:spLocks noGrp="1"/>
          </p:cNvSpPr>
          <p:nvPr>
            <p:ph type="sldNum" sz="quarter" idx="5"/>
          </p:nvPr>
        </p:nvSpPr>
        <p:spPr/>
        <p:txBody>
          <a:bodyPr/>
          <a:lstStyle/>
          <a:p>
            <a:fld id="{A89C7E07-3C67-C64C-8DA0-0404F6303970}" type="slidenum">
              <a:rPr lang="en-US" smtClean="0"/>
              <a:t>5</a:t>
            </a:fld>
            <a:endParaRPr lang="en-US" dirty="0"/>
          </a:p>
        </p:txBody>
      </p:sp>
    </p:spTree>
    <p:extLst>
      <p:ext uri="{BB962C8B-B14F-4D97-AF65-F5344CB8AC3E}">
        <p14:creationId xmlns:p14="http://schemas.microsoft.com/office/powerpoint/2010/main" val="32539225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CDDD45-847E-6A75-ECB1-34692E39449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8219697-8EB3-5AC3-3AD2-07B806C005A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23A2AC4-9F8C-5F88-93A5-475A7E5FE7C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FFA0F75-61E8-B118-FB1A-A7F534D9184B}"/>
              </a:ext>
            </a:extLst>
          </p:cNvPr>
          <p:cNvSpPr>
            <a:spLocks noGrp="1"/>
          </p:cNvSpPr>
          <p:nvPr>
            <p:ph type="sldNum" sz="quarter" idx="5"/>
          </p:nvPr>
        </p:nvSpPr>
        <p:spPr/>
        <p:txBody>
          <a:bodyPr/>
          <a:lstStyle/>
          <a:p>
            <a:fld id="{A89C7E07-3C67-C64C-8DA0-0404F6303970}" type="slidenum">
              <a:rPr lang="en-US" smtClean="0"/>
              <a:t>6</a:t>
            </a:fld>
            <a:endParaRPr lang="en-US" dirty="0"/>
          </a:p>
        </p:txBody>
      </p:sp>
    </p:spTree>
    <p:extLst>
      <p:ext uri="{BB962C8B-B14F-4D97-AF65-F5344CB8AC3E}">
        <p14:creationId xmlns:p14="http://schemas.microsoft.com/office/powerpoint/2010/main" val="6371236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EFB7D7-56C8-E9A0-A44F-C5282C4FDD6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310A7C8-DDAE-B838-1246-2522EE27D9C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CDF263E-4688-7D22-39FF-D1A1BB100E1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F3E7B78-4718-B504-CE3D-67317A327CDB}"/>
              </a:ext>
            </a:extLst>
          </p:cNvPr>
          <p:cNvSpPr>
            <a:spLocks noGrp="1"/>
          </p:cNvSpPr>
          <p:nvPr>
            <p:ph type="sldNum" sz="quarter" idx="5"/>
          </p:nvPr>
        </p:nvSpPr>
        <p:spPr/>
        <p:txBody>
          <a:bodyPr/>
          <a:lstStyle/>
          <a:p>
            <a:fld id="{A89C7E07-3C67-C64C-8DA0-0404F6303970}" type="slidenum">
              <a:rPr lang="en-US" smtClean="0"/>
              <a:t>7</a:t>
            </a:fld>
            <a:endParaRPr lang="en-US" dirty="0"/>
          </a:p>
        </p:txBody>
      </p:sp>
    </p:spTree>
    <p:extLst>
      <p:ext uri="{BB962C8B-B14F-4D97-AF65-F5344CB8AC3E}">
        <p14:creationId xmlns:p14="http://schemas.microsoft.com/office/powerpoint/2010/main" val="36470235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A7BFE1-62BC-9FCF-5753-D2F9D35ABCB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E5013B7-AF49-CC5F-8A38-3AFBC1D948E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EF41866-ACA7-1FF6-C53E-69A9C6EF11A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71D2B8C-317F-8C3C-005B-0B9A1B2A8124}"/>
              </a:ext>
            </a:extLst>
          </p:cNvPr>
          <p:cNvSpPr>
            <a:spLocks noGrp="1"/>
          </p:cNvSpPr>
          <p:nvPr>
            <p:ph type="sldNum" sz="quarter" idx="5"/>
          </p:nvPr>
        </p:nvSpPr>
        <p:spPr/>
        <p:txBody>
          <a:bodyPr/>
          <a:lstStyle/>
          <a:p>
            <a:fld id="{A89C7E07-3C67-C64C-8DA0-0404F6303970}" type="slidenum">
              <a:rPr lang="en-US" smtClean="0"/>
              <a:t>8</a:t>
            </a:fld>
            <a:endParaRPr lang="en-US" dirty="0"/>
          </a:p>
        </p:txBody>
      </p:sp>
    </p:spTree>
    <p:extLst>
      <p:ext uri="{BB962C8B-B14F-4D97-AF65-F5344CB8AC3E}">
        <p14:creationId xmlns:p14="http://schemas.microsoft.com/office/powerpoint/2010/main" val="10034742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9C7E07-3C67-C64C-8DA0-0404F6303970}" type="slidenum">
              <a:rPr lang="en-US" smtClean="0"/>
              <a:t>9</a:t>
            </a:fld>
            <a:endParaRPr lang="en-US" dirty="0"/>
          </a:p>
        </p:txBody>
      </p:sp>
    </p:spTree>
    <p:extLst>
      <p:ext uri="{BB962C8B-B14F-4D97-AF65-F5344CB8AC3E}">
        <p14:creationId xmlns:p14="http://schemas.microsoft.com/office/powerpoint/2010/main" val="23861837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dirty="0">
              <a:latin typeface="+mn-lt"/>
            </a:endParaRP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1051020404"/>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latin typeface="+mn-lt"/>
            </a:endParaRP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1552612684"/>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dirty="0">
              <a:latin typeface="+mn-lt"/>
            </a:endParaRP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91227989"/>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dirty="0">
              <a:latin typeface="+mn-lt"/>
            </a:endParaRP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94A09A9-5501-47C1-A89A-A340965A2BE2}" type="slidenum">
              <a:rPr lang="en-US" smtClean="0"/>
              <a:pPr/>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173111296"/>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dirty="0">
              <a:latin typeface="+mn-lt"/>
            </a:endParaRP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1567818015"/>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endParaRPr lang="en-US" dirty="0">
              <a:latin typeface="+mn-lt"/>
            </a:endParaRPr>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149140057"/>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endParaRPr lang="en-US" dirty="0">
              <a:latin typeface="+mn-lt"/>
            </a:endParaRPr>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2377541265"/>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latin typeface="+mn-lt"/>
            </a:endParaRP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3495368171"/>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latin typeface="+mn-lt"/>
            </a:endParaRP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1229719747"/>
      </p:ext>
    </p:extLst>
  </p:cSld>
  <p:clrMapOvr>
    <a:masterClrMapping/>
  </p:clrMapOvr>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itle 1">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6987D-0137-DE42-B76B-FF621E808D90}"/>
              </a:ext>
            </a:extLst>
          </p:cNvPr>
          <p:cNvSpPr>
            <a:spLocks noGrp="1"/>
          </p:cNvSpPr>
          <p:nvPr>
            <p:ph type="ctrTitle" hasCustomPrompt="1"/>
          </p:nvPr>
        </p:nvSpPr>
        <p:spPr>
          <a:xfrm>
            <a:off x="6309904" y="411479"/>
            <a:ext cx="5486400" cy="3291840"/>
          </a:xfrm>
          <a:prstGeom prst="rect">
            <a:avLst/>
          </a:prstGeom>
        </p:spPr>
        <p:txBody>
          <a:bodyPr lIns="0" tIns="0" rIns="0" bIns="0" anchor="b">
            <a:noAutofit/>
          </a:bodyPr>
          <a:lstStyle>
            <a:lvl1pPr algn="l">
              <a:lnSpc>
                <a:spcPct val="80000"/>
              </a:lnSpc>
              <a:defRPr sz="6000" b="1" i="0" spc="100" baseline="0">
                <a:solidFill>
                  <a:schemeClr val="bg1"/>
                </a:solidFill>
                <a:latin typeface="+mj-lt"/>
              </a:defRPr>
            </a:lvl1pPr>
          </a:lstStyle>
          <a:p>
            <a:r>
              <a:rPr lang="en-US" dirty="0"/>
              <a:t>Click to add title </a:t>
            </a:r>
          </a:p>
        </p:txBody>
      </p:sp>
      <p:grpSp>
        <p:nvGrpSpPr>
          <p:cNvPr id="9" name="Group 8">
            <a:extLst>
              <a:ext uri="{FF2B5EF4-FFF2-40B4-BE49-F238E27FC236}">
                <a16:creationId xmlns:a16="http://schemas.microsoft.com/office/drawing/2014/main" id="{C26C18C3-ED25-DD4B-BA72-24932D54DE37}"/>
              </a:ext>
              <a:ext uri="{C183D7F6-B498-43B3-948B-1728B52AA6E4}">
                <adec:decorative xmlns:adec="http://schemas.microsoft.com/office/drawing/2017/decorative" val="1"/>
              </a:ext>
            </a:extLst>
          </p:cNvPr>
          <p:cNvGrpSpPr>
            <a:grpSpLocks/>
          </p:cNvGrpSpPr>
          <p:nvPr userDrawn="1"/>
        </p:nvGrpSpPr>
        <p:grpSpPr bwMode="auto">
          <a:xfrm>
            <a:off x="1" y="758752"/>
            <a:ext cx="6099248" cy="6099248"/>
            <a:chOff x="0" y="12289"/>
            <a:chExt cx="3550" cy="3551"/>
          </a:xfrm>
        </p:grpSpPr>
        <p:sp>
          <p:nvSpPr>
            <p:cNvPr id="10" name="Freeform 9">
              <a:extLst>
                <a:ext uri="{FF2B5EF4-FFF2-40B4-BE49-F238E27FC236}">
                  <a16:creationId xmlns:a16="http://schemas.microsoft.com/office/drawing/2014/main" id="{C07CC263-2515-F147-8CC5-F8E9FF9FA8E4}"/>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1" name="Freeform 10">
              <a:extLst>
                <a:ext uri="{FF2B5EF4-FFF2-40B4-BE49-F238E27FC236}">
                  <a16:creationId xmlns:a16="http://schemas.microsoft.com/office/drawing/2014/main" id="{43B40037-7481-524B-8685-404D965690F2}"/>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2" name="Freeform 11">
              <a:extLst>
                <a:ext uri="{FF2B5EF4-FFF2-40B4-BE49-F238E27FC236}">
                  <a16:creationId xmlns:a16="http://schemas.microsoft.com/office/drawing/2014/main" id="{7B759713-8408-EE47-9394-3DA6F5E4B624}"/>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cxnSp>
        <p:nvCxnSpPr>
          <p:cNvPr id="13" name="Straight Connector 12">
            <a:extLst>
              <a:ext uri="{FF2B5EF4-FFF2-40B4-BE49-F238E27FC236}">
                <a16:creationId xmlns:a16="http://schemas.microsoft.com/office/drawing/2014/main" id="{A69706A2-3726-FE4E-B923-E75D48597816}"/>
              </a:ext>
              <a:ext uri="{C183D7F6-B498-43B3-948B-1728B52AA6E4}">
                <adec:decorative xmlns:adec="http://schemas.microsoft.com/office/drawing/2017/decorative" val="1"/>
              </a:ext>
            </a:extLst>
          </p:cNvPr>
          <p:cNvCxnSpPr>
            <a:cxnSpLocks/>
          </p:cNvCxnSpPr>
          <p:nvPr userDrawn="1"/>
        </p:nvCxnSpPr>
        <p:spPr>
          <a:xfrm>
            <a:off x="6309360" y="3950208"/>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4179028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Agenda 1">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806C6F65-35CD-D64B-992A-0C1C1E00384D}"/>
              </a:ext>
              <a:ext uri="{C183D7F6-B498-43B3-948B-1728B52AA6E4}">
                <adec:decorative xmlns:adec="http://schemas.microsoft.com/office/drawing/2017/decorative" val="1"/>
              </a:ext>
            </a:extLst>
          </p:cNvPr>
          <p:cNvGrpSpPr/>
          <p:nvPr userDrawn="1"/>
        </p:nvGrpSpPr>
        <p:grpSpPr>
          <a:xfrm>
            <a:off x="6362700" y="0"/>
            <a:ext cx="5829298" cy="3235602"/>
            <a:chOff x="5612972" y="1"/>
            <a:chExt cx="6615961" cy="3672246"/>
          </a:xfrm>
        </p:grpSpPr>
        <p:sp>
          <p:nvSpPr>
            <p:cNvPr id="7" name="AutoShape 24">
              <a:extLst>
                <a:ext uri="{FF2B5EF4-FFF2-40B4-BE49-F238E27FC236}">
                  <a16:creationId xmlns:a16="http://schemas.microsoft.com/office/drawing/2014/main" id="{CFD467E2-FF13-7E4F-BEF9-EA1A17665B2D}"/>
                </a:ext>
              </a:extLst>
            </p:cNvPr>
            <p:cNvSpPr>
              <a:spLocks/>
            </p:cNvSpPr>
            <p:nvPr/>
          </p:nvSpPr>
          <p:spPr bwMode="auto">
            <a:xfrm>
              <a:off x="5612972" y="1"/>
              <a:ext cx="4408998" cy="3672246"/>
            </a:xfrm>
            <a:custGeom>
              <a:avLst/>
              <a:gdLst>
                <a:gd name="T0" fmla="+- 0 8372 6586"/>
                <a:gd name="T1" fmla="*/ T0 w 3578"/>
                <a:gd name="T2" fmla="*/ 591 h 2980"/>
                <a:gd name="T3" fmla="+- 0 7780 6586"/>
                <a:gd name="T4" fmla="*/ T3 w 3578"/>
                <a:gd name="T5" fmla="*/ 0 h 2980"/>
                <a:gd name="T6" fmla="+- 0 6586 6586"/>
                <a:gd name="T7" fmla="*/ T6 w 3578"/>
                <a:gd name="T8" fmla="*/ 0 h 2980"/>
                <a:gd name="T9" fmla="+- 0 7774 6586"/>
                <a:gd name="T10" fmla="*/ T9 w 3578"/>
                <a:gd name="T11" fmla="*/ 1188 h 2980"/>
                <a:gd name="T12" fmla="+- 0 8372 6586"/>
                <a:gd name="T13" fmla="*/ T12 w 3578"/>
                <a:gd name="T14" fmla="*/ 591 h 2980"/>
                <a:gd name="T15" fmla="+- 0 10163 6586"/>
                <a:gd name="T16" fmla="*/ T15 w 3578"/>
                <a:gd name="T17" fmla="*/ 2383 h 2980"/>
                <a:gd name="T18" fmla="+- 0 9566 6586"/>
                <a:gd name="T19" fmla="*/ T18 w 3578"/>
                <a:gd name="T20" fmla="*/ 1786 h 2980"/>
                <a:gd name="T21" fmla="+- 0 8969 6586"/>
                <a:gd name="T22" fmla="*/ T21 w 3578"/>
                <a:gd name="T23" fmla="*/ 2383 h 2980"/>
                <a:gd name="T24" fmla="+- 0 9566 6586"/>
                <a:gd name="T25" fmla="*/ T24 w 3578"/>
                <a:gd name="T26" fmla="*/ 2980 h 2980"/>
                <a:gd name="T27" fmla="+- 0 10163 6586"/>
                <a:gd name="T28" fmla="*/ T27 w 3578"/>
                <a:gd name="T29" fmla="*/ 2383 h 2980"/>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Lst>
              <a:rect l="0" t="0" r="r" b="b"/>
              <a:pathLst>
                <a:path w="3578" h="2980">
                  <a:moveTo>
                    <a:pt x="1786" y="591"/>
                  </a:moveTo>
                  <a:lnTo>
                    <a:pt x="1194" y="0"/>
                  </a:lnTo>
                  <a:lnTo>
                    <a:pt x="0" y="0"/>
                  </a:lnTo>
                  <a:lnTo>
                    <a:pt x="1188" y="1188"/>
                  </a:lnTo>
                  <a:lnTo>
                    <a:pt x="1786" y="591"/>
                  </a:lnTo>
                  <a:moveTo>
                    <a:pt x="3577" y="2383"/>
                  </a:moveTo>
                  <a:lnTo>
                    <a:pt x="2980" y="1786"/>
                  </a:lnTo>
                  <a:lnTo>
                    <a:pt x="2383" y="2383"/>
                  </a:lnTo>
                  <a:lnTo>
                    <a:pt x="2980" y="2980"/>
                  </a:lnTo>
                  <a:lnTo>
                    <a:pt x="3577" y="2383"/>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8" name="Freeform 7">
              <a:extLst>
                <a:ext uri="{FF2B5EF4-FFF2-40B4-BE49-F238E27FC236}">
                  <a16:creationId xmlns:a16="http://schemas.microsoft.com/office/drawing/2014/main" id="{CA85A327-3157-B442-993A-6900F71249AC}"/>
                </a:ext>
              </a:extLst>
            </p:cNvPr>
            <p:cNvSpPr>
              <a:spLocks/>
            </p:cNvSpPr>
            <p:nvPr/>
          </p:nvSpPr>
          <p:spPr bwMode="auto">
            <a:xfrm>
              <a:off x="6341233" y="1463970"/>
              <a:ext cx="2208196" cy="2208277"/>
            </a:xfrm>
            <a:custGeom>
              <a:avLst/>
              <a:gdLst>
                <a:gd name="T0" fmla="+- 0 7774 7177"/>
                <a:gd name="T1" fmla="*/ T0 w 1792"/>
                <a:gd name="T2" fmla="+- 0 1188 1188"/>
                <a:gd name="T3" fmla="*/ 1188 h 1792"/>
                <a:gd name="T4" fmla="+- 0 7177 7177"/>
                <a:gd name="T5" fmla="*/ T4 w 1792"/>
                <a:gd name="T6" fmla="+- 0 1786 1188"/>
                <a:gd name="T7" fmla="*/ 1786 h 1792"/>
                <a:gd name="T8" fmla="+- 0 8372 7177"/>
                <a:gd name="T9" fmla="*/ T8 w 1792"/>
                <a:gd name="T10" fmla="+- 0 2980 1188"/>
                <a:gd name="T11" fmla="*/ 2980 h 1792"/>
                <a:gd name="T12" fmla="+- 0 8969 7177"/>
                <a:gd name="T13" fmla="*/ T12 w 1792"/>
                <a:gd name="T14" fmla="+- 0 2383 1188"/>
                <a:gd name="T15" fmla="*/ 2383 h 1792"/>
                <a:gd name="T16" fmla="+- 0 7774 7177"/>
                <a:gd name="T17" fmla="*/ T16 w 1792"/>
                <a:gd name="T18" fmla="+- 0 1188 1188"/>
                <a:gd name="T19" fmla="*/ 1188 h 1792"/>
              </a:gdLst>
              <a:ahLst/>
              <a:cxnLst>
                <a:cxn ang="0">
                  <a:pos x="T1" y="T3"/>
                </a:cxn>
                <a:cxn ang="0">
                  <a:pos x="T5" y="T7"/>
                </a:cxn>
                <a:cxn ang="0">
                  <a:pos x="T9" y="T11"/>
                </a:cxn>
                <a:cxn ang="0">
                  <a:pos x="T13" y="T15"/>
                </a:cxn>
                <a:cxn ang="0">
                  <a:pos x="T17" y="T19"/>
                </a:cxn>
              </a:cxnLst>
              <a:rect l="0" t="0" r="r" b="b"/>
              <a:pathLst>
                <a:path w="1792" h="1792">
                  <a:moveTo>
                    <a:pt x="597" y="0"/>
                  </a:moveTo>
                  <a:lnTo>
                    <a:pt x="0" y="598"/>
                  </a:lnTo>
                  <a:lnTo>
                    <a:pt x="1195" y="1792"/>
                  </a:lnTo>
                  <a:lnTo>
                    <a:pt x="1792" y="1195"/>
                  </a:lnTo>
                  <a:lnTo>
                    <a:pt x="597"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9" name="Freeform 8">
              <a:extLst>
                <a:ext uri="{FF2B5EF4-FFF2-40B4-BE49-F238E27FC236}">
                  <a16:creationId xmlns:a16="http://schemas.microsoft.com/office/drawing/2014/main" id="{9A459CB4-74AF-0544-AB1E-7CC6D10F84EB}"/>
                </a:ext>
              </a:extLst>
            </p:cNvPr>
            <p:cNvSpPr>
              <a:spLocks/>
            </p:cNvSpPr>
            <p:nvPr/>
          </p:nvSpPr>
          <p:spPr bwMode="auto">
            <a:xfrm>
              <a:off x="8555590" y="1"/>
              <a:ext cx="1457754" cy="729520"/>
            </a:xfrm>
            <a:custGeom>
              <a:avLst/>
              <a:gdLst>
                <a:gd name="T0" fmla="+- 0 10158 8975"/>
                <a:gd name="T1" fmla="*/ T0 w 1183"/>
                <a:gd name="T2" fmla="*/ 0 h 592"/>
                <a:gd name="T3" fmla="+- 0 8975 8975"/>
                <a:gd name="T4" fmla="*/ T3 w 1183"/>
                <a:gd name="T5" fmla="*/ 0 h 592"/>
                <a:gd name="T6" fmla="+- 0 9566 8975"/>
                <a:gd name="T7" fmla="*/ T6 w 1183"/>
                <a:gd name="T8" fmla="*/ 591 h 592"/>
                <a:gd name="T9" fmla="+- 0 10158 8975"/>
                <a:gd name="T10" fmla="*/ T9 w 1183"/>
                <a:gd name="T11" fmla="*/ 0 h 592"/>
              </a:gdLst>
              <a:ahLst/>
              <a:cxnLst>
                <a:cxn ang="0">
                  <a:pos x="T1" y="T2"/>
                </a:cxn>
                <a:cxn ang="0">
                  <a:pos x="T4" y="T5"/>
                </a:cxn>
                <a:cxn ang="0">
                  <a:pos x="T7" y="T8"/>
                </a:cxn>
                <a:cxn ang="0">
                  <a:pos x="T10" y="T11"/>
                </a:cxn>
              </a:cxnLst>
              <a:rect l="0" t="0" r="r" b="b"/>
              <a:pathLst>
                <a:path w="1183" h="592">
                  <a:moveTo>
                    <a:pt x="1183" y="0"/>
                  </a:moveTo>
                  <a:lnTo>
                    <a:pt x="0" y="0"/>
                  </a:lnTo>
                  <a:lnTo>
                    <a:pt x="591" y="591"/>
                  </a:lnTo>
                  <a:lnTo>
                    <a:pt x="1183"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0" name="Freeform 9">
              <a:extLst>
                <a:ext uri="{FF2B5EF4-FFF2-40B4-BE49-F238E27FC236}">
                  <a16:creationId xmlns:a16="http://schemas.microsoft.com/office/drawing/2014/main" id="{95A20BFD-9142-D64A-A78A-61B75FCA0D76}"/>
                </a:ext>
              </a:extLst>
            </p:cNvPr>
            <p:cNvSpPr>
              <a:spLocks/>
            </p:cNvSpPr>
            <p:nvPr/>
          </p:nvSpPr>
          <p:spPr bwMode="auto">
            <a:xfrm>
              <a:off x="7076887" y="728289"/>
              <a:ext cx="2208196" cy="2208277"/>
            </a:xfrm>
            <a:custGeom>
              <a:avLst/>
              <a:gdLst>
                <a:gd name="T0" fmla="+- 0 8372 7774"/>
                <a:gd name="T1" fmla="*/ T0 w 1792"/>
                <a:gd name="T2" fmla="+- 0 591 591"/>
                <a:gd name="T3" fmla="*/ 591 h 1792"/>
                <a:gd name="T4" fmla="+- 0 7774 7774"/>
                <a:gd name="T5" fmla="*/ T4 w 1792"/>
                <a:gd name="T6" fmla="+- 0 1188 591"/>
                <a:gd name="T7" fmla="*/ 1188 h 1792"/>
                <a:gd name="T8" fmla="+- 0 8969 7774"/>
                <a:gd name="T9" fmla="*/ T8 w 1792"/>
                <a:gd name="T10" fmla="+- 0 2383 591"/>
                <a:gd name="T11" fmla="*/ 2383 h 1792"/>
                <a:gd name="T12" fmla="+- 0 9566 7774"/>
                <a:gd name="T13" fmla="*/ T12 w 1792"/>
                <a:gd name="T14" fmla="+- 0 1786 591"/>
                <a:gd name="T15" fmla="*/ 1786 h 1792"/>
                <a:gd name="T16" fmla="+- 0 8372 7774"/>
                <a:gd name="T17" fmla="*/ T16 w 1792"/>
                <a:gd name="T18" fmla="+- 0 591 591"/>
                <a:gd name="T19" fmla="*/ 591 h 1792"/>
              </a:gdLst>
              <a:ahLst/>
              <a:cxnLst>
                <a:cxn ang="0">
                  <a:pos x="T1" y="T3"/>
                </a:cxn>
                <a:cxn ang="0">
                  <a:pos x="T5" y="T7"/>
                </a:cxn>
                <a:cxn ang="0">
                  <a:pos x="T9" y="T11"/>
                </a:cxn>
                <a:cxn ang="0">
                  <a:pos x="T13" y="T15"/>
                </a:cxn>
                <a:cxn ang="0">
                  <a:pos x="T17" y="T19"/>
                </a:cxn>
              </a:cxnLst>
              <a:rect l="0" t="0" r="r" b="b"/>
              <a:pathLst>
                <a:path w="1792" h="1792">
                  <a:moveTo>
                    <a:pt x="598" y="0"/>
                  </a:moveTo>
                  <a:lnTo>
                    <a:pt x="0" y="597"/>
                  </a:lnTo>
                  <a:lnTo>
                    <a:pt x="1195" y="1792"/>
                  </a:lnTo>
                  <a:lnTo>
                    <a:pt x="1792" y="1195"/>
                  </a:lnTo>
                  <a:lnTo>
                    <a:pt x="598" y="0"/>
                  </a:lnTo>
                  <a:close/>
                </a:path>
              </a:pathLst>
            </a:custGeom>
            <a:solidFill>
              <a:schemeClr val="tx2"/>
            </a:solidFill>
            <a:ln>
              <a:noFill/>
            </a:ln>
          </p:spPr>
          <p:txBody>
            <a:bodyPr rot="0" vert="horz" wrap="square" lIns="91440" tIns="45720" rIns="91440" bIns="45720" anchor="t" anchorCtr="0" upright="1">
              <a:noAutofit/>
            </a:bodyPr>
            <a:lstStyle/>
            <a:p>
              <a:endParaRPr lang="en-US" dirty="0"/>
            </a:p>
          </p:txBody>
        </p:sp>
        <p:sp>
          <p:nvSpPr>
            <p:cNvPr id="11" name="Freeform 10">
              <a:extLst>
                <a:ext uri="{FF2B5EF4-FFF2-40B4-BE49-F238E27FC236}">
                  <a16:creationId xmlns:a16="http://schemas.microsoft.com/office/drawing/2014/main" id="{B80736DF-C890-DB47-AEAA-D3D92505E632}"/>
                </a:ext>
              </a:extLst>
            </p:cNvPr>
            <p:cNvSpPr>
              <a:spLocks/>
            </p:cNvSpPr>
            <p:nvPr/>
          </p:nvSpPr>
          <p:spPr bwMode="auto">
            <a:xfrm>
              <a:off x="9285083" y="728289"/>
              <a:ext cx="2943850" cy="2943958"/>
            </a:xfrm>
            <a:custGeom>
              <a:avLst/>
              <a:gdLst>
                <a:gd name="T0" fmla="+- 0 11955 9566"/>
                <a:gd name="T1" fmla="*/ T0 w 2389"/>
                <a:gd name="T2" fmla="+- 0 1786 591"/>
                <a:gd name="T3" fmla="*/ 1786 h 2389"/>
                <a:gd name="T4" fmla="+- 0 10760 9566"/>
                <a:gd name="T5" fmla="*/ T4 w 2389"/>
                <a:gd name="T6" fmla="+- 0 591 591"/>
                <a:gd name="T7" fmla="*/ 591 h 2389"/>
                <a:gd name="T8" fmla="+- 0 9566 9566"/>
                <a:gd name="T9" fmla="*/ T8 w 2389"/>
                <a:gd name="T10" fmla="+- 0 1786 591"/>
                <a:gd name="T11" fmla="*/ 1786 h 2389"/>
                <a:gd name="T12" fmla="+- 0 10760 9566"/>
                <a:gd name="T13" fmla="*/ T12 w 2389"/>
                <a:gd name="T14" fmla="+- 0 2980 591"/>
                <a:gd name="T15" fmla="*/ 2980 h 2389"/>
                <a:gd name="T16" fmla="+- 0 11955 9566"/>
                <a:gd name="T17" fmla="*/ T16 w 2389"/>
                <a:gd name="T18" fmla="+- 0 1786 591"/>
                <a:gd name="T19" fmla="*/ 1786 h 2389"/>
              </a:gdLst>
              <a:ahLst/>
              <a:cxnLst>
                <a:cxn ang="0">
                  <a:pos x="T1" y="T3"/>
                </a:cxn>
                <a:cxn ang="0">
                  <a:pos x="T5" y="T7"/>
                </a:cxn>
                <a:cxn ang="0">
                  <a:pos x="T9" y="T11"/>
                </a:cxn>
                <a:cxn ang="0">
                  <a:pos x="T13" y="T15"/>
                </a:cxn>
                <a:cxn ang="0">
                  <a:pos x="T17" y="T19"/>
                </a:cxn>
              </a:cxnLst>
              <a:rect l="0" t="0" r="r" b="b"/>
              <a:pathLst>
                <a:path w="2389" h="2389">
                  <a:moveTo>
                    <a:pt x="2389" y="1195"/>
                  </a:moveTo>
                  <a:lnTo>
                    <a:pt x="1194" y="0"/>
                  </a:lnTo>
                  <a:lnTo>
                    <a:pt x="0" y="1195"/>
                  </a:lnTo>
                  <a:lnTo>
                    <a:pt x="1194" y="2389"/>
                  </a:lnTo>
                  <a:lnTo>
                    <a:pt x="2389" y="1195"/>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12" name="Title 1">
            <a:extLst>
              <a:ext uri="{FF2B5EF4-FFF2-40B4-BE49-F238E27FC236}">
                <a16:creationId xmlns:a16="http://schemas.microsoft.com/office/drawing/2014/main" id="{39F93F26-ED5C-E74E-BFBD-E3054DC1B9C1}"/>
              </a:ext>
            </a:extLst>
          </p:cNvPr>
          <p:cNvSpPr>
            <a:spLocks noGrp="1"/>
          </p:cNvSpPr>
          <p:nvPr>
            <p:ph type="title" hasCustomPrompt="1"/>
          </p:nvPr>
        </p:nvSpPr>
        <p:spPr>
          <a:xfrm>
            <a:off x="594360" y="189572"/>
            <a:ext cx="6787747" cy="1593507"/>
          </a:xfrm>
          <a:prstGeom prst="rect">
            <a:avLst/>
          </a:prstGeom>
        </p:spPr>
        <p:txBody>
          <a:bodyPr lIns="0" tIns="0" rIns="0" bIns="0" anchor="b" anchorCtr="0">
            <a:noAutofit/>
          </a:bodyPr>
          <a:lstStyle>
            <a:lvl1pPr>
              <a:defRPr sz="4400" b="1" i="0" spc="50" baseline="0">
                <a:latin typeface="+mj-lt"/>
              </a:defRPr>
            </a:lvl1pPr>
          </a:lstStyle>
          <a:p>
            <a:r>
              <a:rPr lang="en-US" dirty="0"/>
              <a:t>Click to add title </a:t>
            </a:r>
          </a:p>
        </p:txBody>
      </p:sp>
      <p:sp>
        <p:nvSpPr>
          <p:cNvPr id="2" name="Content Placeholder 5">
            <a:extLst>
              <a:ext uri="{FF2B5EF4-FFF2-40B4-BE49-F238E27FC236}">
                <a16:creationId xmlns:a16="http://schemas.microsoft.com/office/drawing/2014/main" id="{186153BD-9D2B-47EB-3553-1D3F6663B2A3}"/>
              </a:ext>
            </a:extLst>
          </p:cNvPr>
          <p:cNvSpPr>
            <a:spLocks noGrp="1"/>
          </p:cNvSpPr>
          <p:nvPr>
            <p:ph sz="quarter" idx="13" hasCustomPrompt="1"/>
          </p:nvPr>
        </p:nvSpPr>
        <p:spPr>
          <a:xfrm>
            <a:off x="594359" y="2281918"/>
            <a:ext cx="6787747" cy="3708517"/>
          </a:xfrm>
        </p:spPr>
        <p:txBody>
          <a:bodyPr lIns="0" tIns="228600" rIns="0" bIns="0">
            <a:normAutofit/>
          </a:bodyPr>
          <a:lstStyle>
            <a:lvl1pPr marL="283464" indent="-283464">
              <a:lnSpc>
                <a:spcPct val="80000"/>
              </a:lnSpc>
              <a:spcBef>
                <a:spcPts val="2200"/>
              </a:spcBef>
              <a:buFont typeface="Arial" panose="020B0604020202020204" pitchFamily="34" charset="0"/>
              <a:buChar char="•"/>
              <a:defRPr lang="en-US" sz="2400" b="1" i="0" kern="1200" dirty="0">
                <a:solidFill>
                  <a:schemeClr val="tx2">
                    <a:lumMod val="75000"/>
                  </a:schemeClr>
                </a:solidFill>
                <a:latin typeface="+mn-lt"/>
                <a:ea typeface="+mn-ea"/>
                <a:cs typeface="+mn-cs"/>
              </a:defRPr>
            </a:lvl1pPr>
            <a:lvl2pPr indent="-283464">
              <a:spcBef>
                <a:spcPts val="600"/>
              </a:spcBef>
              <a:defRPr sz="2000"/>
            </a:lvl2pPr>
            <a:lvl3pPr indent="-283464">
              <a:spcBef>
                <a:spcPts val="1800"/>
              </a:spcBef>
              <a:defRPr sz="2000"/>
            </a:lvl3pPr>
            <a:lvl4pPr indent="-283464">
              <a:spcBef>
                <a:spcPts val="1800"/>
              </a:spcBef>
              <a:defRPr sz="2000"/>
            </a:lvl4pPr>
            <a:lvl5pPr indent="-283464">
              <a:spcBef>
                <a:spcPts val="1800"/>
              </a:spcBef>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3" name="Slide Number Placeholder 42">
            <a:extLst>
              <a:ext uri="{FF2B5EF4-FFF2-40B4-BE49-F238E27FC236}">
                <a16:creationId xmlns:a16="http://schemas.microsoft.com/office/drawing/2014/main" id="{D80CCC8F-9CF1-9621-04EB-DFA68FEE42D2}"/>
              </a:ext>
            </a:extLst>
          </p:cNvPr>
          <p:cNvSpPr>
            <a:spLocks noGrp="1"/>
          </p:cNvSpPr>
          <p:nvPr>
            <p:ph type="sldNum" sz="quarter" idx="26"/>
          </p:nvPr>
        </p:nvSpPr>
        <p:spPr/>
        <p:txBody>
          <a:bodyPr/>
          <a:lstStyle/>
          <a:p>
            <a:fld id="{294A09A9-5501-47C1-A89A-A340965A2BE2}" type="slidenum">
              <a:rPr lang="en-US" smtClean="0"/>
              <a:pPr/>
              <a:t>‹#›</a:t>
            </a:fld>
            <a:endParaRPr lang="en-US" dirty="0">
              <a:latin typeface="+mn-lt"/>
            </a:endParaRPr>
          </a:p>
        </p:txBody>
      </p:sp>
      <p:sp>
        <p:nvSpPr>
          <p:cNvPr id="42" name="Date Placeholder 41">
            <a:extLst>
              <a:ext uri="{FF2B5EF4-FFF2-40B4-BE49-F238E27FC236}">
                <a16:creationId xmlns:a16="http://schemas.microsoft.com/office/drawing/2014/main" id="{29CE2856-DB8F-5603-C085-74C70560FAC8}"/>
              </a:ext>
            </a:extLst>
          </p:cNvPr>
          <p:cNvSpPr>
            <a:spLocks noGrp="1"/>
          </p:cNvSpPr>
          <p:nvPr>
            <p:ph type="dt" sz="half" idx="25"/>
          </p:nvPr>
        </p:nvSpPr>
        <p:spPr/>
        <p:txBody>
          <a:bodyPr/>
          <a:lstStyle/>
          <a:p>
            <a:endParaRPr lang="en-US" dirty="0">
              <a:latin typeface="+mn-lt"/>
            </a:endParaRPr>
          </a:p>
        </p:txBody>
      </p:sp>
      <p:cxnSp>
        <p:nvCxnSpPr>
          <p:cNvPr id="4" name="Straight Connector 3">
            <a:extLst>
              <a:ext uri="{FF2B5EF4-FFF2-40B4-BE49-F238E27FC236}">
                <a16:creationId xmlns:a16="http://schemas.microsoft.com/office/drawing/2014/main" id="{979826C1-7A52-DA25-F422-EE62DED7D1B6}"/>
              </a:ext>
              <a:ext uri="{C183D7F6-B498-43B3-948B-1728B52AA6E4}">
                <adec:decorative xmlns:adec="http://schemas.microsoft.com/office/drawing/2017/decorative" val="1"/>
              </a:ext>
            </a:extLst>
          </p:cNvPr>
          <p:cNvCxnSpPr>
            <a:cxnSpLocks/>
          </p:cNvCxnSpPr>
          <p:nvPr userDrawn="1"/>
        </p:nvCxnSpPr>
        <p:spPr>
          <a:xfrm>
            <a:off x="594360" y="2148840"/>
            <a:ext cx="2130552" cy="0"/>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7303971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endParaRPr lang="en-US" dirty="0">
              <a:latin typeface="+mn-lt"/>
            </a:endParaRP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4133793514"/>
      </p:ext>
    </p:extLst>
  </p:cSld>
  <p:clrMapOvr>
    <a:masterClrMapping/>
  </p:clrMapOvr>
  <p:hf sldNum="0"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itle 2">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6987D-0137-DE42-B76B-FF621E808D90}"/>
              </a:ext>
            </a:extLst>
          </p:cNvPr>
          <p:cNvSpPr>
            <a:spLocks noGrp="1"/>
          </p:cNvSpPr>
          <p:nvPr>
            <p:ph type="ctrTitle" hasCustomPrompt="1"/>
          </p:nvPr>
        </p:nvSpPr>
        <p:spPr>
          <a:xfrm>
            <a:off x="6299835" y="430529"/>
            <a:ext cx="5486400" cy="3291840"/>
          </a:xfrm>
          <a:prstGeom prst="rect">
            <a:avLst/>
          </a:prstGeom>
        </p:spPr>
        <p:txBody>
          <a:bodyPr lIns="0" tIns="0" rIns="0" bIns="0" anchor="b">
            <a:noAutofit/>
          </a:bodyPr>
          <a:lstStyle>
            <a:lvl1pPr algn="l">
              <a:lnSpc>
                <a:spcPct val="80000"/>
              </a:lnSpc>
              <a:defRPr sz="6000" b="1" i="0" spc="100" baseline="0">
                <a:solidFill>
                  <a:schemeClr val="bg1"/>
                </a:solidFill>
                <a:latin typeface="+mj-lt"/>
              </a:defRPr>
            </a:lvl1pPr>
          </a:lstStyle>
          <a:p>
            <a:r>
              <a:rPr lang="en-US" dirty="0"/>
              <a:t>Click to add title </a:t>
            </a:r>
          </a:p>
        </p:txBody>
      </p:sp>
      <p:sp>
        <p:nvSpPr>
          <p:cNvPr id="6" name="Picture Placeholder 5">
            <a:extLst>
              <a:ext uri="{FF2B5EF4-FFF2-40B4-BE49-F238E27FC236}">
                <a16:creationId xmlns:a16="http://schemas.microsoft.com/office/drawing/2014/main" id="{A9973BC6-F6E5-0B3B-C8AB-0AC4020D4E8B}"/>
              </a:ext>
            </a:extLst>
          </p:cNvPr>
          <p:cNvSpPr>
            <a:spLocks noGrp="1"/>
          </p:cNvSpPr>
          <p:nvPr>
            <p:ph type="pic" sz="quarter" idx="12"/>
          </p:nvPr>
        </p:nvSpPr>
        <p:spPr>
          <a:xfrm>
            <a:off x="0" y="-11113"/>
            <a:ext cx="5791200" cy="6880226"/>
          </a:xfrm>
        </p:spPr>
        <p:txBody>
          <a:bodyPr>
            <a:normAutofit/>
          </a:bodyPr>
          <a:lstStyle>
            <a:lvl1pPr marL="0" indent="0" algn="ctr">
              <a:buNone/>
              <a:defRPr sz="2000"/>
            </a:lvl1pPr>
          </a:lstStyle>
          <a:p>
            <a:r>
              <a:rPr lang="en-US"/>
              <a:t>Click icon to add picture</a:t>
            </a:r>
            <a:endParaRPr lang="en-US" dirty="0"/>
          </a:p>
        </p:txBody>
      </p:sp>
      <p:sp>
        <p:nvSpPr>
          <p:cNvPr id="18" name="Text Placeholder 29">
            <a:extLst>
              <a:ext uri="{FF2B5EF4-FFF2-40B4-BE49-F238E27FC236}">
                <a16:creationId xmlns:a16="http://schemas.microsoft.com/office/drawing/2014/main" id="{276A9CD7-E675-3048-86D3-3546A2F6B456}"/>
              </a:ext>
            </a:extLst>
          </p:cNvPr>
          <p:cNvSpPr>
            <a:spLocks noGrp="1"/>
          </p:cNvSpPr>
          <p:nvPr>
            <p:ph type="body" sz="quarter" idx="11" hasCustomPrompt="1"/>
          </p:nvPr>
        </p:nvSpPr>
        <p:spPr>
          <a:xfrm>
            <a:off x="6299835" y="4568602"/>
            <a:ext cx="5486400" cy="1645920"/>
          </a:xfrm>
        </p:spPr>
        <p:txBody>
          <a:bodyPr lIns="0" tIns="0" rIns="0" bIns="0">
            <a:noAutofit/>
          </a:bodyPr>
          <a:lstStyle>
            <a:lvl1pPr marL="0" indent="0">
              <a:buNone/>
              <a:defRPr sz="2400" b="1" i="0">
                <a:solidFill>
                  <a:schemeClr val="tx2">
                    <a:lumMod val="75000"/>
                  </a:schemeClr>
                </a:solidFill>
                <a:latin typeface="+mn-lt"/>
              </a:defRPr>
            </a:lvl1pPr>
            <a:lvl2pPr>
              <a:defRPr sz="4000"/>
            </a:lvl2pPr>
            <a:lvl3pPr>
              <a:defRPr sz="4000"/>
            </a:lvl3pPr>
            <a:lvl4pPr>
              <a:defRPr sz="4000"/>
            </a:lvl4pPr>
            <a:lvl5pPr>
              <a:defRPr sz="4000"/>
            </a:lvl5pPr>
          </a:lstStyle>
          <a:p>
            <a:pPr lvl="0"/>
            <a:r>
              <a:rPr lang="en-US" dirty="0"/>
              <a:t>Click to add text</a:t>
            </a:r>
          </a:p>
        </p:txBody>
      </p:sp>
      <p:cxnSp>
        <p:nvCxnSpPr>
          <p:cNvPr id="7" name="Straight Connector 6">
            <a:extLst>
              <a:ext uri="{FF2B5EF4-FFF2-40B4-BE49-F238E27FC236}">
                <a16:creationId xmlns:a16="http://schemas.microsoft.com/office/drawing/2014/main" id="{29169ED6-4B82-6844-119F-AC15CDF2D3E5}"/>
              </a:ext>
              <a:ext uri="{C183D7F6-B498-43B3-948B-1728B52AA6E4}">
                <adec:decorative xmlns:adec="http://schemas.microsoft.com/office/drawing/2017/decorative" val="1"/>
              </a:ext>
            </a:extLst>
          </p:cNvPr>
          <p:cNvCxnSpPr>
            <a:cxnSpLocks/>
          </p:cNvCxnSpPr>
          <p:nvPr userDrawn="1"/>
        </p:nvCxnSpPr>
        <p:spPr>
          <a:xfrm>
            <a:off x="6309360" y="3950208"/>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995491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Summary 2">
    <p:bg>
      <p:bgPr>
        <a:solidFill>
          <a:schemeClr val="tx1"/>
        </a:solidFill>
        <a:effectLst/>
      </p:bgPr>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C57F1500-1A16-D1EF-4F0C-030852B291FC}"/>
              </a:ext>
              <a:ext uri="{C183D7F6-B498-43B3-948B-1728B52AA6E4}">
                <adec:decorative xmlns:adec="http://schemas.microsoft.com/office/drawing/2017/decorative" val="1"/>
              </a:ext>
            </a:extLst>
          </p:cNvPr>
          <p:cNvCxnSpPr>
            <a:cxnSpLocks/>
          </p:cNvCxnSpPr>
          <p:nvPr userDrawn="1"/>
        </p:nvCxnSpPr>
        <p:spPr>
          <a:xfrm>
            <a:off x="594360" y="2148840"/>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grpSp>
        <p:nvGrpSpPr>
          <p:cNvPr id="10" name="Group 9">
            <a:extLst>
              <a:ext uri="{FF2B5EF4-FFF2-40B4-BE49-F238E27FC236}">
                <a16:creationId xmlns:a16="http://schemas.microsoft.com/office/drawing/2014/main" id="{2D07A0BE-3890-193E-9439-F294E61A71B9}"/>
              </a:ext>
              <a:ext uri="{C183D7F6-B498-43B3-948B-1728B52AA6E4}">
                <adec:decorative xmlns:adec="http://schemas.microsoft.com/office/drawing/2017/decorative" val="1"/>
              </a:ext>
            </a:extLst>
          </p:cNvPr>
          <p:cNvGrpSpPr>
            <a:grpSpLocks/>
          </p:cNvGrpSpPr>
          <p:nvPr userDrawn="1"/>
        </p:nvGrpSpPr>
        <p:grpSpPr bwMode="auto">
          <a:xfrm rot="16200000" flipV="1">
            <a:off x="0" y="3900132"/>
            <a:ext cx="2959226" cy="2959226"/>
            <a:chOff x="0" y="12289"/>
            <a:chExt cx="3550" cy="3551"/>
          </a:xfrm>
        </p:grpSpPr>
        <p:sp>
          <p:nvSpPr>
            <p:cNvPr id="11" name="Freeform 19">
              <a:extLst>
                <a:ext uri="{FF2B5EF4-FFF2-40B4-BE49-F238E27FC236}">
                  <a16:creationId xmlns:a16="http://schemas.microsoft.com/office/drawing/2014/main" id="{C05217ED-C258-E6CE-BA7F-28A6EA41BCD3}"/>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2" name="Freeform 20">
              <a:extLst>
                <a:ext uri="{FF2B5EF4-FFF2-40B4-BE49-F238E27FC236}">
                  <a16:creationId xmlns:a16="http://schemas.microsoft.com/office/drawing/2014/main" id="{F3E11A1F-14DD-BA35-D7D7-4D4ADEAA3484}"/>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3" name="Freeform 21">
              <a:extLst>
                <a:ext uri="{FF2B5EF4-FFF2-40B4-BE49-F238E27FC236}">
                  <a16:creationId xmlns:a16="http://schemas.microsoft.com/office/drawing/2014/main" id="{F14541B0-973F-7E21-1019-D2FB83C8C0D0}"/>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32" name="Title 1">
            <a:extLst>
              <a:ext uri="{FF2B5EF4-FFF2-40B4-BE49-F238E27FC236}">
                <a16:creationId xmlns:a16="http://schemas.microsoft.com/office/drawing/2014/main" id="{467E05B6-B7CB-1E4F-96BA-4B8CFE8B63D9}"/>
              </a:ext>
            </a:extLst>
          </p:cNvPr>
          <p:cNvSpPr>
            <a:spLocks noGrp="1"/>
          </p:cNvSpPr>
          <p:nvPr>
            <p:ph type="title" hasCustomPrompt="1"/>
          </p:nvPr>
        </p:nvSpPr>
        <p:spPr>
          <a:xfrm>
            <a:off x="594360" y="102875"/>
            <a:ext cx="10873740" cy="1680205"/>
          </a:xfrm>
          <a:prstGeom prst="rect">
            <a:avLst/>
          </a:prstGeom>
        </p:spPr>
        <p:txBody>
          <a:bodyPr lIns="0" tIns="0" rIns="0" bIns="0" anchor="b" anchorCtr="0">
            <a:noAutofit/>
          </a:bodyPr>
          <a:lstStyle>
            <a:lvl1pPr>
              <a:defRPr sz="4400" b="1" i="0">
                <a:latin typeface="+mj-lt"/>
              </a:defRPr>
            </a:lvl1pPr>
          </a:lstStyle>
          <a:p>
            <a:r>
              <a:rPr lang="en-US" dirty="0"/>
              <a:t>Click to add title </a:t>
            </a:r>
          </a:p>
        </p:txBody>
      </p:sp>
      <p:sp>
        <p:nvSpPr>
          <p:cNvPr id="2" name="Content Placeholder 5">
            <a:extLst>
              <a:ext uri="{FF2B5EF4-FFF2-40B4-BE49-F238E27FC236}">
                <a16:creationId xmlns:a16="http://schemas.microsoft.com/office/drawing/2014/main" id="{F6FE0DC0-B0D7-F4D6-8038-177AD7A8C211}"/>
              </a:ext>
            </a:extLst>
          </p:cNvPr>
          <p:cNvSpPr>
            <a:spLocks noGrp="1"/>
          </p:cNvSpPr>
          <p:nvPr>
            <p:ph sz="quarter" idx="13" hasCustomPrompt="1"/>
          </p:nvPr>
        </p:nvSpPr>
        <p:spPr>
          <a:xfrm>
            <a:off x="3657600" y="2282008"/>
            <a:ext cx="7810500" cy="3699328"/>
          </a:xfrm>
        </p:spPr>
        <p:txBody>
          <a:bodyPr lIns="0" tIns="228600" rIns="0" bIns="0">
            <a:normAutofit/>
          </a:bodyPr>
          <a:lstStyle>
            <a:lvl1pPr marL="283464" indent="-283464">
              <a:spcBef>
                <a:spcPts val="1800"/>
              </a:spcBef>
              <a:buFont typeface="Arial" panose="020B0604020202020204" pitchFamily="34" charset="0"/>
              <a:buChar char="•"/>
              <a:defRPr sz="2000"/>
            </a:lvl1pPr>
            <a:lvl2pPr indent="-283464">
              <a:spcBef>
                <a:spcPts val="1800"/>
              </a:spcBef>
              <a:defRPr sz="2000"/>
            </a:lvl2pPr>
            <a:lvl3pPr indent="-283464">
              <a:spcBef>
                <a:spcPts val="1800"/>
              </a:spcBef>
              <a:defRPr sz="2000"/>
            </a:lvl3pPr>
            <a:lvl4pPr indent="-283464">
              <a:spcBef>
                <a:spcPts val="1800"/>
              </a:spcBef>
              <a:defRPr sz="2000"/>
            </a:lvl4pPr>
            <a:lvl5pPr indent="-283464">
              <a:spcBef>
                <a:spcPts val="1800"/>
              </a:spcBef>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7">
            <a:extLst>
              <a:ext uri="{FF2B5EF4-FFF2-40B4-BE49-F238E27FC236}">
                <a16:creationId xmlns:a16="http://schemas.microsoft.com/office/drawing/2014/main" id="{7ED58739-4346-5104-B1AC-89ED035912AF}"/>
              </a:ext>
            </a:extLst>
          </p:cNvPr>
          <p:cNvSpPr>
            <a:spLocks noGrp="1"/>
          </p:cNvSpPr>
          <p:nvPr>
            <p:ph type="sldNum" sz="quarter" idx="22"/>
          </p:nvPr>
        </p:nvSpPr>
        <p:spPr/>
        <p:txBody>
          <a:bodyPr/>
          <a:lstStyle/>
          <a:p>
            <a:fld id="{294A09A9-5501-47C1-A89A-A340965A2BE2}" type="slidenum">
              <a:rPr lang="en-US" smtClean="0"/>
              <a:pPr/>
              <a:t>‹#›</a:t>
            </a:fld>
            <a:endParaRPr lang="en-US" dirty="0">
              <a:latin typeface="+mn-lt"/>
            </a:endParaRPr>
          </a:p>
        </p:txBody>
      </p:sp>
      <p:sp>
        <p:nvSpPr>
          <p:cNvPr id="5" name="Date Placeholder 4">
            <a:extLst>
              <a:ext uri="{FF2B5EF4-FFF2-40B4-BE49-F238E27FC236}">
                <a16:creationId xmlns:a16="http://schemas.microsoft.com/office/drawing/2014/main" id="{E9272B8D-F380-9F1A-C8E6-BDD2352B1763}"/>
              </a:ext>
            </a:extLst>
          </p:cNvPr>
          <p:cNvSpPr>
            <a:spLocks noGrp="1"/>
          </p:cNvSpPr>
          <p:nvPr>
            <p:ph type="dt" sz="half" idx="21"/>
          </p:nvPr>
        </p:nvSpPr>
        <p:spPr/>
        <p:txBody>
          <a:bodyPr/>
          <a:lstStyle/>
          <a:p>
            <a:endParaRPr lang="en-US" dirty="0">
              <a:latin typeface="+mn-lt"/>
            </a:endParaRPr>
          </a:p>
        </p:txBody>
      </p:sp>
    </p:spTree>
    <p:extLst>
      <p:ext uri="{BB962C8B-B14F-4D97-AF65-F5344CB8AC3E}">
        <p14:creationId xmlns:p14="http://schemas.microsoft.com/office/powerpoint/2010/main" val="42888367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p15:clr>
            <a:srgbClr val="FBAE40"/>
          </p15:clr>
        </p15:guide>
        <p15:guide id="2" pos="7080">
          <p15:clr>
            <a:srgbClr val="FBAE40"/>
          </p15:clr>
        </p15:guide>
        <p15:guide id="3" pos="2304">
          <p15:clr>
            <a:srgbClr val="FBAE40"/>
          </p15:clr>
        </p15:guide>
        <p15:guide id="4" pos="5736">
          <p15:clr>
            <a:srgbClr val="FBAE40"/>
          </p15:clr>
        </p15:guide>
        <p15:guide id="5" pos="1944">
          <p15:clr>
            <a:srgbClr val="FBAE40"/>
          </p15:clr>
        </p15:guide>
        <p15:guide id="6" pos="4008">
          <p15:clr>
            <a:srgbClr val="FBAE40"/>
          </p15:clr>
        </p15:guide>
        <p15:guide id="7" orient="horz" pos="1224">
          <p15:clr>
            <a:srgbClr val="FBAE40"/>
          </p15:clr>
        </p15:guide>
        <p15:guide id="8" orient="horz" pos="1440">
          <p15:clr>
            <a:srgbClr val="FBAE40"/>
          </p15:clr>
        </p15:guide>
        <p15:guide id="9" orient="horz" pos="552">
          <p15:clr>
            <a:srgbClr val="FBAE40"/>
          </p15:clr>
        </p15:guide>
        <p15:guide id="10" pos="5352">
          <p15:clr>
            <a:srgbClr val="FBAE40"/>
          </p15:clr>
        </p15:guide>
        <p15:guide id="11" pos="3648">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itle and Two Content 2">
    <p:bg>
      <p:bgPr>
        <a:solidFill>
          <a:schemeClr val="tx1"/>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C97D5AF2-684A-4A8D-3D82-B57D7AC44677}"/>
              </a:ext>
              <a:ext uri="{C183D7F6-B498-43B3-948B-1728B52AA6E4}">
                <adec:decorative xmlns:adec="http://schemas.microsoft.com/office/drawing/2017/decorative" val="1"/>
              </a:ext>
            </a:extLst>
          </p:cNvPr>
          <p:cNvGrpSpPr>
            <a:grpSpLocks/>
          </p:cNvGrpSpPr>
          <p:nvPr userDrawn="1"/>
        </p:nvGrpSpPr>
        <p:grpSpPr bwMode="auto">
          <a:xfrm rot="10800000">
            <a:off x="8870040" y="0"/>
            <a:ext cx="3325208" cy="3325208"/>
            <a:chOff x="0" y="12289"/>
            <a:chExt cx="3550" cy="3551"/>
          </a:xfrm>
        </p:grpSpPr>
        <p:sp>
          <p:nvSpPr>
            <p:cNvPr id="12" name="Freeform 4">
              <a:extLst>
                <a:ext uri="{FF2B5EF4-FFF2-40B4-BE49-F238E27FC236}">
                  <a16:creationId xmlns:a16="http://schemas.microsoft.com/office/drawing/2014/main" id="{8CF5F650-F8F0-F4FE-44DA-1F14ADE428B2}"/>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3" name="Freeform 5">
              <a:extLst>
                <a:ext uri="{FF2B5EF4-FFF2-40B4-BE49-F238E27FC236}">
                  <a16:creationId xmlns:a16="http://schemas.microsoft.com/office/drawing/2014/main" id="{18870924-E47D-404F-59B5-BD1C58F7B04C}"/>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4" name="Freeform 7">
              <a:extLst>
                <a:ext uri="{FF2B5EF4-FFF2-40B4-BE49-F238E27FC236}">
                  <a16:creationId xmlns:a16="http://schemas.microsoft.com/office/drawing/2014/main" id="{80806A65-E4FC-2F52-65B3-CC181E620C29}"/>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16" name="Title 1">
            <a:extLst>
              <a:ext uri="{FF2B5EF4-FFF2-40B4-BE49-F238E27FC236}">
                <a16:creationId xmlns:a16="http://schemas.microsoft.com/office/drawing/2014/main" id="{109B023A-F28F-184D-BA48-3F1C0502AE0A}"/>
              </a:ext>
            </a:extLst>
          </p:cNvPr>
          <p:cNvSpPr>
            <a:spLocks noGrp="1"/>
          </p:cNvSpPr>
          <p:nvPr>
            <p:ph type="title" hasCustomPrompt="1"/>
          </p:nvPr>
        </p:nvSpPr>
        <p:spPr>
          <a:xfrm>
            <a:off x="594360" y="278129"/>
            <a:ext cx="9778365" cy="1494596"/>
          </a:xfrm>
          <a:prstGeom prst="rect">
            <a:avLst/>
          </a:prstGeom>
        </p:spPr>
        <p:txBody>
          <a:bodyPr lIns="0" tIns="0" rIns="0" bIns="0" anchor="b" anchorCtr="0">
            <a:noAutofit/>
          </a:bodyPr>
          <a:lstStyle>
            <a:lvl1pPr>
              <a:defRPr sz="4400" b="1" i="0">
                <a:solidFill>
                  <a:schemeClr val="bg1"/>
                </a:solidFill>
                <a:latin typeface="+mj-lt"/>
              </a:defRPr>
            </a:lvl1pPr>
          </a:lstStyle>
          <a:p>
            <a:r>
              <a:rPr lang="en-US" dirty="0"/>
              <a:t>Click to add title </a:t>
            </a:r>
          </a:p>
        </p:txBody>
      </p:sp>
      <p:sp>
        <p:nvSpPr>
          <p:cNvPr id="2" name="Content Placeholder 5">
            <a:extLst>
              <a:ext uri="{FF2B5EF4-FFF2-40B4-BE49-F238E27FC236}">
                <a16:creationId xmlns:a16="http://schemas.microsoft.com/office/drawing/2014/main" id="{F14DA3C5-63E4-BAFB-1D68-47F71EEEE538}"/>
              </a:ext>
            </a:extLst>
          </p:cNvPr>
          <p:cNvSpPr>
            <a:spLocks noGrp="1"/>
          </p:cNvSpPr>
          <p:nvPr>
            <p:ph sz="quarter" idx="15" hasCustomPrompt="1"/>
          </p:nvPr>
        </p:nvSpPr>
        <p:spPr>
          <a:xfrm>
            <a:off x="594360" y="2676525"/>
            <a:ext cx="4490827" cy="3597470"/>
          </a:xfrm>
        </p:spPr>
        <p:txBody>
          <a:bodyPr lIns="0" tIns="45720" rIns="0" bIns="0">
            <a:normAutofit/>
          </a:bodyPr>
          <a:lstStyle>
            <a:lvl1pPr marL="0" indent="0">
              <a:spcBef>
                <a:spcPts val="1800"/>
              </a:spcBef>
              <a:buFont typeface="Arial" panose="020B0604020202020204" pitchFamily="34" charset="0"/>
              <a:buNone/>
              <a:defRPr sz="2000"/>
            </a:lvl1pPr>
            <a:lvl2pPr marL="283464" indent="-283464">
              <a:spcBef>
                <a:spcPts val="1800"/>
              </a:spcBef>
              <a:defRPr sz="2000"/>
            </a:lvl2pPr>
            <a:lvl3pPr marL="594360" indent="-283464">
              <a:spcBef>
                <a:spcPts val="1800"/>
              </a:spcBef>
              <a:defRPr sz="2000"/>
            </a:lvl3pPr>
            <a:lvl4pPr marL="822960" indent="-283464">
              <a:spcBef>
                <a:spcPts val="1800"/>
              </a:spcBef>
              <a:defRPr sz="2000"/>
            </a:lvl4pPr>
            <a:lvl5pPr marL="1005840" indent="-283464">
              <a:spcBef>
                <a:spcPts val="1800"/>
              </a:spcBef>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Placeholder 5">
            <a:extLst>
              <a:ext uri="{FF2B5EF4-FFF2-40B4-BE49-F238E27FC236}">
                <a16:creationId xmlns:a16="http://schemas.microsoft.com/office/drawing/2014/main" id="{BD11386D-847E-8CF5-E56A-42E80A65A089}"/>
              </a:ext>
            </a:extLst>
          </p:cNvPr>
          <p:cNvSpPr>
            <a:spLocks noGrp="1"/>
          </p:cNvSpPr>
          <p:nvPr>
            <p:ph sz="quarter" idx="16" hasCustomPrompt="1"/>
          </p:nvPr>
        </p:nvSpPr>
        <p:spPr>
          <a:xfrm>
            <a:off x="5881898" y="2676525"/>
            <a:ext cx="4490827" cy="3597470"/>
          </a:xfrm>
        </p:spPr>
        <p:txBody>
          <a:bodyPr lIns="0" tIns="45720" rIns="0" bIns="0">
            <a:normAutofit/>
          </a:bodyPr>
          <a:lstStyle>
            <a:lvl1pPr marL="0" indent="0">
              <a:spcBef>
                <a:spcPts val="1800"/>
              </a:spcBef>
              <a:buFont typeface="Arial" panose="020B0604020202020204" pitchFamily="34" charset="0"/>
              <a:buNone/>
              <a:defRPr sz="2000"/>
            </a:lvl1pPr>
            <a:lvl2pPr marL="283464" indent="-283464">
              <a:spcBef>
                <a:spcPts val="1800"/>
              </a:spcBef>
              <a:defRPr sz="2000"/>
            </a:lvl2pPr>
            <a:lvl3pPr marL="548640" indent="-283464">
              <a:spcBef>
                <a:spcPts val="1800"/>
              </a:spcBef>
              <a:defRPr sz="2000"/>
            </a:lvl3pPr>
            <a:lvl4pPr marL="822960" indent="-283464">
              <a:spcBef>
                <a:spcPts val="1800"/>
              </a:spcBef>
              <a:defRPr sz="2000"/>
            </a:lvl4pPr>
            <a:lvl5pPr marL="1005840" indent="-283464">
              <a:spcBef>
                <a:spcPts val="1800"/>
              </a:spcBef>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lide Number Placeholder 9">
            <a:extLst>
              <a:ext uri="{FF2B5EF4-FFF2-40B4-BE49-F238E27FC236}">
                <a16:creationId xmlns:a16="http://schemas.microsoft.com/office/drawing/2014/main" id="{05D79B4B-A9BD-581F-536E-DE7CF728F84E}"/>
              </a:ext>
            </a:extLst>
          </p:cNvPr>
          <p:cNvSpPr>
            <a:spLocks noGrp="1"/>
          </p:cNvSpPr>
          <p:nvPr>
            <p:ph type="sldNum" sz="quarter" idx="12"/>
          </p:nvPr>
        </p:nvSpPr>
        <p:spPr/>
        <p:txBody>
          <a:bodyPr/>
          <a:lstStyle/>
          <a:p>
            <a:fld id="{294A09A9-5501-47C1-A89A-A340965A2BE2}" type="slidenum">
              <a:rPr lang="en-US" smtClean="0"/>
              <a:pPr/>
              <a:t>‹#›</a:t>
            </a:fld>
            <a:endParaRPr lang="en-US" dirty="0">
              <a:latin typeface="+mn-lt"/>
            </a:endParaRPr>
          </a:p>
        </p:txBody>
      </p:sp>
      <p:sp>
        <p:nvSpPr>
          <p:cNvPr id="8" name="Date Placeholder 7">
            <a:extLst>
              <a:ext uri="{FF2B5EF4-FFF2-40B4-BE49-F238E27FC236}">
                <a16:creationId xmlns:a16="http://schemas.microsoft.com/office/drawing/2014/main" id="{C5EA2E64-5690-A56B-7051-476EC7BADA55}"/>
              </a:ext>
            </a:extLst>
          </p:cNvPr>
          <p:cNvSpPr>
            <a:spLocks noGrp="1"/>
          </p:cNvSpPr>
          <p:nvPr>
            <p:ph type="dt" sz="half" idx="11"/>
          </p:nvPr>
        </p:nvSpPr>
        <p:spPr/>
        <p:txBody>
          <a:bodyPr/>
          <a:lstStyle/>
          <a:p>
            <a:endParaRPr lang="en-US" dirty="0">
              <a:latin typeface="+mn-lt"/>
            </a:endParaRPr>
          </a:p>
        </p:txBody>
      </p:sp>
      <p:cxnSp>
        <p:nvCxnSpPr>
          <p:cNvPr id="4" name="Straight Connector 3">
            <a:extLst>
              <a:ext uri="{FF2B5EF4-FFF2-40B4-BE49-F238E27FC236}">
                <a16:creationId xmlns:a16="http://schemas.microsoft.com/office/drawing/2014/main" id="{E66081BA-9135-73B1-DCE5-77FD12431F13}"/>
              </a:ext>
              <a:ext uri="{C183D7F6-B498-43B3-948B-1728B52AA6E4}">
                <adec:decorative xmlns:adec="http://schemas.microsoft.com/office/drawing/2017/decorative" val="1"/>
              </a:ext>
            </a:extLst>
          </p:cNvPr>
          <p:cNvCxnSpPr>
            <a:cxnSpLocks/>
          </p:cNvCxnSpPr>
          <p:nvPr userDrawn="1"/>
        </p:nvCxnSpPr>
        <p:spPr>
          <a:xfrm>
            <a:off x="594360" y="2148840"/>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74466592"/>
      </p:ext>
    </p:extLst>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10" orient="horz" pos="552">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itle and Two Content">
    <p:bg>
      <p:bgPr>
        <a:solidFill>
          <a:schemeClr val="tx1"/>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C97D5AF2-684A-4A8D-3D82-B57D7AC44677}"/>
              </a:ext>
              <a:ext uri="{C183D7F6-B498-43B3-948B-1728B52AA6E4}">
                <adec:decorative xmlns:adec="http://schemas.microsoft.com/office/drawing/2017/decorative" val="1"/>
              </a:ext>
            </a:extLst>
          </p:cNvPr>
          <p:cNvGrpSpPr>
            <a:grpSpLocks/>
          </p:cNvGrpSpPr>
          <p:nvPr userDrawn="1"/>
        </p:nvGrpSpPr>
        <p:grpSpPr bwMode="auto">
          <a:xfrm rot="10800000">
            <a:off x="8870040" y="0"/>
            <a:ext cx="3325208" cy="3325208"/>
            <a:chOff x="0" y="12289"/>
            <a:chExt cx="3550" cy="3551"/>
          </a:xfrm>
        </p:grpSpPr>
        <p:sp>
          <p:nvSpPr>
            <p:cNvPr id="12" name="Freeform 4">
              <a:extLst>
                <a:ext uri="{FF2B5EF4-FFF2-40B4-BE49-F238E27FC236}">
                  <a16:creationId xmlns:a16="http://schemas.microsoft.com/office/drawing/2014/main" id="{8CF5F650-F8F0-F4FE-44DA-1F14ADE428B2}"/>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3" name="Freeform 5">
              <a:extLst>
                <a:ext uri="{FF2B5EF4-FFF2-40B4-BE49-F238E27FC236}">
                  <a16:creationId xmlns:a16="http://schemas.microsoft.com/office/drawing/2014/main" id="{18870924-E47D-404F-59B5-BD1C58F7B04C}"/>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4" name="Freeform 7">
              <a:extLst>
                <a:ext uri="{FF2B5EF4-FFF2-40B4-BE49-F238E27FC236}">
                  <a16:creationId xmlns:a16="http://schemas.microsoft.com/office/drawing/2014/main" id="{80806A65-E4FC-2F52-65B3-CC181E620C29}"/>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16" name="Title 1">
            <a:extLst>
              <a:ext uri="{FF2B5EF4-FFF2-40B4-BE49-F238E27FC236}">
                <a16:creationId xmlns:a16="http://schemas.microsoft.com/office/drawing/2014/main" id="{109B023A-F28F-184D-BA48-3F1C0502AE0A}"/>
              </a:ext>
            </a:extLst>
          </p:cNvPr>
          <p:cNvSpPr>
            <a:spLocks noGrp="1"/>
          </p:cNvSpPr>
          <p:nvPr>
            <p:ph type="title" hasCustomPrompt="1"/>
          </p:nvPr>
        </p:nvSpPr>
        <p:spPr>
          <a:xfrm>
            <a:off x="594360" y="198408"/>
            <a:ext cx="10972800" cy="1574317"/>
          </a:xfrm>
          <a:prstGeom prst="rect">
            <a:avLst/>
          </a:prstGeom>
        </p:spPr>
        <p:txBody>
          <a:bodyPr lIns="0" tIns="0" rIns="0" bIns="0" anchor="b" anchorCtr="0">
            <a:noAutofit/>
          </a:bodyPr>
          <a:lstStyle>
            <a:lvl1pPr>
              <a:defRPr sz="4400" b="1" i="0">
                <a:solidFill>
                  <a:schemeClr val="bg1"/>
                </a:solidFill>
                <a:latin typeface="+mj-lt"/>
              </a:defRPr>
            </a:lvl1pPr>
          </a:lstStyle>
          <a:p>
            <a:r>
              <a:rPr lang="en-US" dirty="0"/>
              <a:t>Click to add title </a:t>
            </a:r>
          </a:p>
        </p:txBody>
      </p:sp>
      <p:cxnSp>
        <p:nvCxnSpPr>
          <p:cNvPr id="4" name="Straight Connector 3">
            <a:extLst>
              <a:ext uri="{FF2B5EF4-FFF2-40B4-BE49-F238E27FC236}">
                <a16:creationId xmlns:a16="http://schemas.microsoft.com/office/drawing/2014/main" id="{E66081BA-9135-73B1-DCE5-77FD12431F13}"/>
              </a:ext>
              <a:ext uri="{C183D7F6-B498-43B3-948B-1728B52AA6E4}">
                <adec:decorative xmlns:adec="http://schemas.microsoft.com/office/drawing/2017/decorative" val="1"/>
              </a:ext>
            </a:extLst>
          </p:cNvPr>
          <p:cNvCxnSpPr>
            <a:cxnSpLocks/>
          </p:cNvCxnSpPr>
          <p:nvPr userDrawn="1"/>
        </p:nvCxnSpPr>
        <p:spPr>
          <a:xfrm>
            <a:off x="594360" y="2148840"/>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
        <p:nvSpPr>
          <p:cNvPr id="6" name="Content Placeholder 5">
            <a:extLst>
              <a:ext uri="{FF2B5EF4-FFF2-40B4-BE49-F238E27FC236}">
                <a16:creationId xmlns:a16="http://schemas.microsoft.com/office/drawing/2014/main" id="{5BCAAA28-C292-C527-AD35-90836B8BB978}"/>
              </a:ext>
            </a:extLst>
          </p:cNvPr>
          <p:cNvSpPr>
            <a:spLocks noGrp="1"/>
          </p:cNvSpPr>
          <p:nvPr>
            <p:ph sz="quarter" idx="13" hasCustomPrompt="1"/>
          </p:nvPr>
        </p:nvSpPr>
        <p:spPr>
          <a:xfrm>
            <a:off x="595523" y="2676525"/>
            <a:ext cx="5746750" cy="3597470"/>
          </a:xfrm>
        </p:spPr>
        <p:txBody>
          <a:bodyPr lIns="0">
            <a:normAutofit/>
          </a:bodyPr>
          <a:lstStyle>
            <a:lvl1pPr marL="0" indent="0">
              <a:spcBef>
                <a:spcPts val="1800"/>
              </a:spcBef>
              <a:buNone/>
              <a:defRPr sz="2000"/>
            </a:lvl1pPr>
            <a:lvl2pPr>
              <a:spcBef>
                <a:spcPts val="600"/>
              </a:spcBef>
              <a:defRPr sz="2000"/>
            </a:lvl2pPr>
            <a:lvl3pPr>
              <a:spcBef>
                <a:spcPts val="1800"/>
              </a:spcBef>
              <a:defRPr sz="2000"/>
            </a:lvl3pPr>
            <a:lvl4pPr>
              <a:spcBef>
                <a:spcPts val="1800"/>
              </a:spcBef>
              <a:defRPr sz="2000"/>
            </a:lvl4pPr>
            <a:lvl5pPr>
              <a:spcBef>
                <a:spcPts val="1800"/>
              </a:spcBef>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5">
            <a:extLst>
              <a:ext uri="{FF2B5EF4-FFF2-40B4-BE49-F238E27FC236}">
                <a16:creationId xmlns:a16="http://schemas.microsoft.com/office/drawing/2014/main" id="{8007FA9C-C4D5-89EC-C457-5F329A338E1E}"/>
              </a:ext>
            </a:extLst>
          </p:cNvPr>
          <p:cNvSpPr>
            <a:spLocks noGrp="1"/>
          </p:cNvSpPr>
          <p:nvPr>
            <p:ph sz="quarter" idx="14" hasCustomPrompt="1"/>
          </p:nvPr>
        </p:nvSpPr>
        <p:spPr>
          <a:xfrm>
            <a:off x="7620000" y="2676525"/>
            <a:ext cx="3947160" cy="3597470"/>
          </a:xfrm>
        </p:spPr>
        <p:txBody>
          <a:bodyPr lIns="0">
            <a:normAutofit/>
          </a:bodyPr>
          <a:lstStyle>
            <a:lvl1pPr marL="342900" indent="-342900">
              <a:spcBef>
                <a:spcPts val="1800"/>
              </a:spcBef>
              <a:buFont typeface="Arial" panose="020B0604020202020204" pitchFamily="34" charset="0"/>
              <a:buChar char="•"/>
              <a:defRPr sz="2000"/>
            </a:lvl1pPr>
            <a:lvl2pPr>
              <a:spcBef>
                <a:spcPts val="1800"/>
              </a:spcBef>
              <a:defRPr sz="2000"/>
            </a:lvl2pPr>
            <a:lvl3pPr>
              <a:spcBef>
                <a:spcPts val="1800"/>
              </a:spcBef>
              <a:defRPr sz="2000"/>
            </a:lvl3pPr>
            <a:lvl4pPr>
              <a:spcBef>
                <a:spcPts val="1800"/>
              </a:spcBef>
              <a:defRPr sz="2000"/>
            </a:lvl4pPr>
            <a:lvl5pPr>
              <a:spcBef>
                <a:spcPts val="1800"/>
              </a:spcBef>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7">
            <a:extLst>
              <a:ext uri="{FF2B5EF4-FFF2-40B4-BE49-F238E27FC236}">
                <a16:creationId xmlns:a16="http://schemas.microsoft.com/office/drawing/2014/main" id="{C5EA2E64-5690-A56B-7051-476EC7BADA55}"/>
              </a:ext>
            </a:extLst>
          </p:cNvPr>
          <p:cNvSpPr>
            <a:spLocks noGrp="1"/>
          </p:cNvSpPr>
          <p:nvPr>
            <p:ph type="dt" sz="half" idx="11"/>
          </p:nvPr>
        </p:nvSpPr>
        <p:spPr/>
        <p:txBody>
          <a:bodyPr/>
          <a:lstStyle/>
          <a:p>
            <a:endParaRPr lang="en-US" dirty="0">
              <a:latin typeface="+mn-lt"/>
            </a:endParaRPr>
          </a:p>
        </p:txBody>
      </p:sp>
      <p:sp>
        <p:nvSpPr>
          <p:cNvPr id="10" name="Slide Number Placeholder 9">
            <a:extLst>
              <a:ext uri="{FF2B5EF4-FFF2-40B4-BE49-F238E27FC236}">
                <a16:creationId xmlns:a16="http://schemas.microsoft.com/office/drawing/2014/main" id="{05D79B4B-A9BD-581F-536E-DE7CF728F84E}"/>
              </a:ext>
            </a:extLst>
          </p:cNvPr>
          <p:cNvSpPr>
            <a:spLocks noGrp="1"/>
          </p:cNvSpPr>
          <p:nvPr>
            <p:ph type="sldNum" sz="quarter" idx="12"/>
          </p:nvPr>
        </p:nvSpPr>
        <p:spPr/>
        <p:txBody>
          <a:bodyPr/>
          <a:lstStyle/>
          <a:p>
            <a:fld id="{294A09A9-5501-47C1-A89A-A340965A2BE2}" type="slidenum">
              <a:rPr lang="en-US" smtClean="0"/>
              <a:pPr/>
              <a:t>‹#›</a:t>
            </a:fld>
            <a:endParaRPr lang="en-US" dirty="0">
              <a:latin typeface="+mn-lt"/>
            </a:endParaRPr>
          </a:p>
        </p:txBody>
      </p:sp>
    </p:spTree>
    <p:extLst>
      <p:ext uri="{BB962C8B-B14F-4D97-AF65-F5344CB8AC3E}">
        <p14:creationId xmlns:p14="http://schemas.microsoft.com/office/powerpoint/2010/main" val="4265937081"/>
      </p:ext>
    </p:extLst>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10" orient="horz" pos="552">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itle 3">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6987D-0137-DE42-B76B-FF621E808D90}"/>
              </a:ext>
            </a:extLst>
          </p:cNvPr>
          <p:cNvSpPr>
            <a:spLocks noGrp="1"/>
          </p:cNvSpPr>
          <p:nvPr>
            <p:ph type="ctrTitle" hasCustomPrompt="1"/>
          </p:nvPr>
        </p:nvSpPr>
        <p:spPr>
          <a:xfrm>
            <a:off x="594360" y="411479"/>
            <a:ext cx="5486400" cy="3291840"/>
          </a:xfrm>
          <a:prstGeom prst="rect">
            <a:avLst/>
          </a:prstGeom>
        </p:spPr>
        <p:txBody>
          <a:bodyPr lIns="0" tIns="0" rIns="0" bIns="0" anchor="b">
            <a:noAutofit/>
          </a:bodyPr>
          <a:lstStyle>
            <a:lvl1pPr algn="l">
              <a:lnSpc>
                <a:spcPct val="80000"/>
              </a:lnSpc>
              <a:defRPr sz="6000" b="1" i="0" spc="100" baseline="0">
                <a:solidFill>
                  <a:schemeClr val="bg1"/>
                </a:solidFill>
                <a:latin typeface="+mj-lt"/>
              </a:defRPr>
            </a:lvl1pPr>
          </a:lstStyle>
          <a:p>
            <a:r>
              <a:rPr lang="en-US" dirty="0"/>
              <a:t>Click to add title </a:t>
            </a:r>
          </a:p>
        </p:txBody>
      </p:sp>
      <p:grpSp>
        <p:nvGrpSpPr>
          <p:cNvPr id="9" name="Group 8">
            <a:extLst>
              <a:ext uri="{FF2B5EF4-FFF2-40B4-BE49-F238E27FC236}">
                <a16:creationId xmlns:a16="http://schemas.microsoft.com/office/drawing/2014/main" id="{C26C18C3-ED25-DD4B-BA72-24932D54DE37}"/>
              </a:ext>
              <a:ext uri="{C183D7F6-B498-43B3-948B-1728B52AA6E4}">
                <adec:decorative xmlns:adec="http://schemas.microsoft.com/office/drawing/2017/decorative" val="1"/>
              </a:ext>
            </a:extLst>
          </p:cNvPr>
          <p:cNvGrpSpPr>
            <a:grpSpLocks/>
          </p:cNvGrpSpPr>
          <p:nvPr userDrawn="1"/>
        </p:nvGrpSpPr>
        <p:grpSpPr bwMode="auto">
          <a:xfrm flipH="1" flipV="1">
            <a:off x="6092752" y="0"/>
            <a:ext cx="6099248" cy="6099248"/>
            <a:chOff x="0" y="12289"/>
            <a:chExt cx="3550" cy="3551"/>
          </a:xfrm>
        </p:grpSpPr>
        <p:sp>
          <p:nvSpPr>
            <p:cNvPr id="10" name="Freeform 9">
              <a:extLst>
                <a:ext uri="{FF2B5EF4-FFF2-40B4-BE49-F238E27FC236}">
                  <a16:creationId xmlns:a16="http://schemas.microsoft.com/office/drawing/2014/main" id="{C07CC263-2515-F147-8CC5-F8E9FF9FA8E4}"/>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1" name="Freeform 10">
              <a:extLst>
                <a:ext uri="{FF2B5EF4-FFF2-40B4-BE49-F238E27FC236}">
                  <a16:creationId xmlns:a16="http://schemas.microsoft.com/office/drawing/2014/main" id="{43B40037-7481-524B-8685-404D965690F2}"/>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2" name="Freeform 11">
              <a:extLst>
                <a:ext uri="{FF2B5EF4-FFF2-40B4-BE49-F238E27FC236}">
                  <a16:creationId xmlns:a16="http://schemas.microsoft.com/office/drawing/2014/main" id="{7B759713-8408-EE47-9394-3DA6F5E4B624}"/>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18" name="Text Placeholder 29">
            <a:extLst>
              <a:ext uri="{FF2B5EF4-FFF2-40B4-BE49-F238E27FC236}">
                <a16:creationId xmlns:a16="http://schemas.microsoft.com/office/drawing/2014/main" id="{276A9CD7-E675-3048-86D3-3546A2F6B456}"/>
              </a:ext>
            </a:extLst>
          </p:cNvPr>
          <p:cNvSpPr>
            <a:spLocks noGrp="1"/>
          </p:cNvSpPr>
          <p:nvPr>
            <p:ph type="body" sz="quarter" idx="11" hasCustomPrompt="1"/>
          </p:nvPr>
        </p:nvSpPr>
        <p:spPr>
          <a:xfrm>
            <a:off x="594360" y="4549552"/>
            <a:ext cx="5486400" cy="1645920"/>
          </a:xfrm>
        </p:spPr>
        <p:txBody>
          <a:bodyPr lIns="0" tIns="0" rIns="0" bIns="0">
            <a:noAutofit/>
          </a:bodyPr>
          <a:lstStyle>
            <a:lvl1pPr marL="0" indent="0">
              <a:buNone/>
              <a:defRPr sz="2400" b="1" i="0">
                <a:solidFill>
                  <a:schemeClr val="tx2">
                    <a:lumMod val="75000"/>
                  </a:schemeClr>
                </a:solidFill>
                <a:latin typeface="+mn-lt"/>
              </a:defRPr>
            </a:lvl1pPr>
            <a:lvl2pPr>
              <a:defRPr sz="4000"/>
            </a:lvl2pPr>
            <a:lvl3pPr>
              <a:defRPr sz="4000"/>
            </a:lvl3pPr>
            <a:lvl4pPr>
              <a:defRPr sz="4000"/>
            </a:lvl4pPr>
            <a:lvl5pPr>
              <a:defRPr sz="4000"/>
            </a:lvl5pPr>
          </a:lstStyle>
          <a:p>
            <a:pPr lvl="0"/>
            <a:r>
              <a:rPr lang="en-US" dirty="0"/>
              <a:t>Click to add text</a:t>
            </a:r>
          </a:p>
        </p:txBody>
      </p:sp>
      <p:cxnSp>
        <p:nvCxnSpPr>
          <p:cNvPr id="4" name="Straight Connector 3">
            <a:extLst>
              <a:ext uri="{FF2B5EF4-FFF2-40B4-BE49-F238E27FC236}">
                <a16:creationId xmlns:a16="http://schemas.microsoft.com/office/drawing/2014/main" id="{58B149C6-5AAC-B8E5-5411-EA38821F6754}"/>
              </a:ext>
              <a:ext uri="{C183D7F6-B498-43B3-948B-1728B52AA6E4}">
                <adec:decorative xmlns:adec="http://schemas.microsoft.com/office/drawing/2017/decorative" val="1"/>
              </a:ext>
            </a:extLst>
          </p:cNvPr>
          <p:cNvCxnSpPr>
            <a:cxnSpLocks/>
          </p:cNvCxnSpPr>
          <p:nvPr userDrawn="1"/>
        </p:nvCxnSpPr>
        <p:spPr>
          <a:xfrm>
            <a:off x="594360" y="3950208"/>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9246986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dirty="0">
              <a:latin typeface="+mn-lt"/>
            </a:endParaRP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1650312267"/>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dirty="0">
              <a:latin typeface="+mn-lt"/>
            </a:endParaRP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2326419529"/>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dirty="0">
              <a:latin typeface="+mn-lt"/>
            </a:endParaRPr>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390681745"/>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endParaRPr lang="en-US" dirty="0">
              <a:latin typeface="+mn-lt"/>
            </a:endParaRPr>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4258620910"/>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endParaRPr lang="en-US" dirty="0">
              <a:latin typeface="+mn-lt"/>
            </a:endParaRPr>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898470420"/>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endParaRPr lang="en-US" dirty="0">
              <a:latin typeface="+mn-lt"/>
            </a:endParaRPr>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1743173797"/>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latin typeface="+mn-lt"/>
            </a:endParaRP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3129788862"/>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2.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4.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6">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7">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8">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9">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endParaRPr lang="en-US" dirty="0">
              <a:latin typeface="+mn-lt"/>
            </a:endParaRPr>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3376008923"/>
      </p:ext>
    </p:extLst>
  </p:cSld>
  <p:clrMap bg1="dk1" tx1="lt1" bg2="dk2" tx2="lt2" accent1="accent1" accent2="accent2" accent3="accent3" accent4="accent4" accent5="accent5" accent6="accent6" hlink="hlink" folHlink="folHlink"/>
  <p:sldLayoutIdLst>
    <p:sldLayoutId id="2147484147" r:id="rId1"/>
    <p:sldLayoutId id="2147484148" r:id="rId2"/>
    <p:sldLayoutId id="2147484149" r:id="rId3"/>
    <p:sldLayoutId id="2147484150" r:id="rId4"/>
    <p:sldLayoutId id="2147484151" r:id="rId5"/>
    <p:sldLayoutId id="2147484152" r:id="rId6"/>
    <p:sldLayoutId id="2147484153" r:id="rId7"/>
    <p:sldLayoutId id="2147484154" r:id="rId8"/>
    <p:sldLayoutId id="2147484155" r:id="rId9"/>
    <p:sldLayoutId id="2147484156" r:id="rId10"/>
    <p:sldLayoutId id="2147484157" r:id="rId11"/>
    <p:sldLayoutId id="2147484158" r:id="rId12"/>
    <p:sldLayoutId id="2147484159" r:id="rId13"/>
    <p:sldLayoutId id="2147484160" r:id="rId14"/>
    <p:sldLayoutId id="2147484161" r:id="rId15"/>
    <p:sldLayoutId id="2147484162" r:id="rId16"/>
    <p:sldLayoutId id="2147484163" r:id="rId17"/>
    <p:sldLayoutId id="2147484164" r:id="rId18"/>
    <p:sldLayoutId id="2147484165" r:id="rId19"/>
    <p:sldLayoutId id="2147484167" r:id="rId20"/>
    <p:sldLayoutId id="2147484168" r:id="rId21"/>
    <p:sldLayoutId id="2147484170" r:id="rId22"/>
    <p:sldLayoutId id="2147484174" r:id="rId23"/>
    <p:sldLayoutId id="2147484176" r:id="rId24"/>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600" userDrawn="1">
          <p15:clr>
            <a:srgbClr val="547EBF"/>
          </p15:clr>
        </p15:guide>
        <p15:guide id="2" pos="39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hyperlink" Target="mailto:Megan.petsa@uconn.edu" TargetMode="External"/><Relationship Id="rId2" Type="http://schemas.openxmlformats.org/officeDocument/2006/relationships/notesSlide" Target="../notesSlides/notesSlide1.xml"/><Relationship Id="rId1" Type="http://schemas.openxmlformats.org/officeDocument/2006/relationships/slideLayout" Target="../slideLayouts/slideLayout18.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hyperlink" Target="https://grad.media.uconn.edu/wp-content/uploads/sites/2114/2022/01/Optional-GA-Recruitment-Letter-Template-1.docx?_gl=1*19rx2ae*_gcl_au*MTE4MjU4NDU5Ni4xNzM3NDg0OTc2" TargetMode="External"/><Relationship Id="rId2" Type="http://schemas.openxmlformats.org/officeDocument/2006/relationships/notesSlide" Target="../notesSlides/notesSlide10.xml"/><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3" Type="http://schemas.openxmlformats.org/officeDocument/2006/relationships/hyperlink" Target="https://nam10.safelinks.protection.outlook.com/?url=https%3A%2F%2Fgrad.media.uconn.edu%2Fwp-content%2Fuploads%2Fsites%2F2114%2F2024%2F12%2FMaximizing-Recruitment-in-GradSlate.pptx&amp;data=05%7C02%7Cmegan.petsa%40uconn.edu%7Cff6a634c99234ba91f2208dd16377511%7C17f1a87e2a254eaab9df9d439034b080%7C0%7C0%7C638691149625804342%7CUnknown%7CTWFpbGZsb3d8eyJFbXB0eU1hcGkiOnRydWUsIlYiOiIwLjAuMDAwMCIsIlAiOiJXaW4zMiIsIkFOIjoiTWFpbCIsIldUIjoyfQ%3D%3D%7C0%7C%7C%7C&amp;sdata=8bS0Mtqguu1lDv7zD69tUbSZf33DuC637MxvoCPD22k%3D&amp;reserved=0" TargetMode="External"/><Relationship Id="rId2" Type="http://schemas.openxmlformats.org/officeDocument/2006/relationships/notesSlide" Target="../notesSlides/notesSlide11.xml"/><Relationship Id="rId1" Type="http://schemas.openxmlformats.org/officeDocument/2006/relationships/slideLayout" Target="../slideLayouts/slideLayout22.xml"/><Relationship Id="rId5" Type="http://schemas.openxmlformats.org/officeDocument/2006/relationships/hyperlink" Target="mailto:paula.steele@uconn.edu" TargetMode="External"/><Relationship Id="rId4" Type="http://schemas.openxmlformats.org/officeDocument/2006/relationships/hyperlink" Target="https://nam10.safelinks.protection.outlook.com/?url=https%3A%2F%2Fyoutu.be%2FZvbwooQjyro&amp;data=05%7C02%7Cmegan.petsa%40uconn.edu%7Cff6a634c99234ba91f2208dd16377511%7C17f1a87e2a254eaab9df9d439034b080%7C0%7C0%7C638691149625833052%7CUnknown%7CTWFpbGZsb3d8eyJFbXB0eU1hcGkiOnRydWUsIlYiOiIwLjAuMDAwMCIsIlAiOiJXaW4zMiIsIkFOIjoiTWFpbCIsIldUIjoyfQ%3D%3D%7C0%7C%7C%7C&amp;sdata=PiRQTfncY9ZqCFWtCR41CrSSwfdul8%2BIAsH6u5DvuWU%3D&amp;reserved=0"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cgsnet.org/april-15-resolution" TargetMode="External"/><Relationship Id="rId2" Type="http://schemas.openxmlformats.org/officeDocument/2006/relationships/notesSlide" Target="../notesSlides/notesSlide12.xml"/><Relationship Id="rId1" Type="http://schemas.openxmlformats.org/officeDocument/2006/relationships/slideLayout" Target="../slideLayouts/slideLayout22.xml"/><Relationship Id="rId4" Type="http://schemas.openxmlformats.org/officeDocument/2006/relationships/hyperlink" Target="https://cgsnet.org/resources/for-current-prospective-graduate-students/april-15-resolution"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3.xml"/><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3" Type="http://schemas.openxmlformats.org/officeDocument/2006/relationships/hyperlink" Target="https://hr.uconn.edu/offer-letters/?_gl=1*1n6tj3q*_gcl_aw*R0NMLjE3MDU0MzA5MTcuRUFJYUlRb2JDaE1JbjdieG9zVGlnd01WaEI1N0J4MzRqd0ZWRUFBWUFTQURFZ0pCc3ZEX0J3RQ..*_gcl_au*MTc1MDE4NjEwNi4xNzA1MDg4NTYw" TargetMode="External"/><Relationship Id="rId7" Type="http://schemas.openxmlformats.org/officeDocument/2006/relationships/hyperlink" Target="https://grad.media.uconn.edu/wp-content/uploads/sites/2114/2025/01/Templates-to-Withdraw-a-GA-Offer-Deferral-Non-Response.docx" TargetMode="External"/><Relationship Id="rId2" Type="http://schemas.openxmlformats.org/officeDocument/2006/relationships/notesSlide" Target="../notesSlides/notesSlide14.xml"/><Relationship Id="rId1" Type="http://schemas.openxmlformats.org/officeDocument/2006/relationships/slideLayout" Target="../slideLayouts/slideLayout23.xml"/><Relationship Id="rId6" Type="http://schemas.openxmlformats.org/officeDocument/2006/relationships/hyperlink" Target="https://grad.media.uconn.edu/wp-content/uploads/sites/2114/2022/04/Template-Calendar-Year-Funding-Offer-for-I-20-1-1.docx?_gl=1*i8q2z2*_gcl_au*MTA4MTQ5MDQzOS4xNzM0NDY0OTk5" TargetMode="External"/><Relationship Id="rId5" Type="http://schemas.openxmlformats.org/officeDocument/2006/relationships/hyperlink" Target="https://grad.media.uconn.edu/wp-content/uploads/sites/2114/2024/01/Dept-fellowship-award-letter-template.docx?_gl=1*i8q2z2*_gcl_au*MTA4MTQ5MDQzOS4xNzM0NDY0OTk5" TargetMode="External"/><Relationship Id="rId4" Type="http://schemas.openxmlformats.org/officeDocument/2006/relationships/hyperlink" Target="https://grad.media.uconn.edu/wp-content/uploads/sites/2114/2022/01/Optional-GA-Recruitment-Letter-Template-1.docx?_gl=1*i8q2z2*_gcl_au*MTA4MTQ5MDQzOS4xNzM0NDY0OTk5" TargetMode="External"/></Relationships>
</file>

<file path=ppt/slides/_rels/slide15.xml.rels><?xml version="1.0" encoding="UTF-8" standalone="yes"?>
<Relationships xmlns="http://schemas.openxmlformats.org/package/2006/relationships"><Relationship Id="rId8" Type="http://schemas.openxmlformats.org/officeDocument/2006/relationships/hyperlink" Target="https://grad.uconn.edu/forms/" TargetMode="External"/><Relationship Id="rId3" Type="http://schemas.openxmlformats.org/officeDocument/2006/relationships/hyperlink" Target="https://grad.media.uconn.edu/wp-content/uploads/sites/2114/2023/05/GA-Payroll-Level-Adjustment-Form.pdf?_gl=1*1ti20f7*_gcl_aw*R0NMLjE3MDU0MzA5MTcuRUFJYUlRb2JDaE1JbjdieG9zVGlnd01WaEI1N0J4MzRqd0ZWRUFBWUFTQURFZ0pCc3ZEX0J3RQ..*_gcl_au*MTc1MDE4NjEwNi4xNzA1MDg4NTYw" TargetMode="External"/><Relationship Id="rId7" Type="http://schemas.openxmlformats.org/officeDocument/2006/relationships/hyperlink" Target="https://grad.media.uconn.edu/wp-content/uploads/sites/2114/2023/05/Department-GA-Orientation-Slides_FINAL.pptx?_gl=1*3f9ip5*_gcl_au*MTA4MTQ5MDQzOS4xNzM0NDY0OTk5" TargetMode="External"/><Relationship Id="rId2" Type="http://schemas.openxmlformats.org/officeDocument/2006/relationships/notesSlide" Target="../notesSlides/notesSlide15.xml"/><Relationship Id="rId1" Type="http://schemas.openxmlformats.org/officeDocument/2006/relationships/slideLayout" Target="../slideLayouts/slideLayout23.xml"/><Relationship Id="rId6" Type="http://schemas.openxmlformats.org/officeDocument/2006/relationships/hyperlink" Target="https://uconn.kualibuild.com/app/builder/app/636160c73fc2bf9a7d73845f/run" TargetMode="External"/><Relationship Id="rId5" Type="http://schemas.openxmlformats.org/officeDocument/2006/relationships/hyperlink" Target="https://grad.uconn.edu/faculty-staff-resources/graduate-assistantships/creating-the-offer-letter/" TargetMode="External"/><Relationship Id="rId4" Type="http://schemas.openxmlformats.org/officeDocument/2006/relationships/hyperlink" Target="https://hr.uconn.edu/offer-letters/?_gl=1*q6d81f*_gcl_aw*R0NMLjE3MDU0MzA5MTcuRUFJYUlRb2JDaE1JbjdieG9zVGlnd01WaEI1N0J4MzRqd0ZWRUFBWUFTQURFZ0pCc3ZEX0J3RQ..*_gcl_au*MTc1MDE4NjEwNi4xNzA1MDg4NTYw"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6.xml"/><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1.xml"/></Relationships>
</file>

<file path=ppt/slides/_rels/slide18.xml.rels><?xml version="1.0" encoding="UTF-8" standalone="yes"?>
<Relationships xmlns="http://schemas.openxmlformats.org/package/2006/relationships"><Relationship Id="rId3" Type="http://schemas.openxmlformats.org/officeDocument/2006/relationships/hyperlink" Target="https://grad.media.uconn.edu/wp-content/uploads/sites/2114/2025/01/Templates-to-Withdraw-a-GA-Offer-Deferral-Non-Response.docx" TargetMode="External"/><Relationship Id="rId2" Type="http://schemas.openxmlformats.org/officeDocument/2006/relationships/notesSlide" Target="../notesSlides/notesSlide18.xml"/><Relationship Id="rId1" Type="http://schemas.openxmlformats.org/officeDocument/2006/relationships/slideLayout" Target="../slideLayouts/slideLayout21.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1.xml"/></Relationships>
</file>

<file path=ppt/slides/_rels/slide23.xml.rels><?xml version="1.0" encoding="UTF-8" standalone="yes"?>
<Relationships xmlns="http://schemas.openxmlformats.org/package/2006/relationships"><Relationship Id="rId3" Type="http://schemas.openxmlformats.org/officeDocument/2006/relationships/hyperlink" Target="https://payroll.uconn.edu/graduate/" TargetMode="External"/><Relationship Id="rId2" Type="http://schemas.openxmlformats.org/officeDocument/2006/relationships/notesSlide" Target="../notesSlides/notesSlide23.xml"/><Relationship Id="rId1" Type="http://schemas.openxmlformats.org/officeDocument/2006/relationships/slideLayout" Target="../slideLayouts/slideLayout21.xml"/></Relationships>
</file>

<file path=ppt/slides/_rels/slide24.xml.rels><?xml version="1.0" encoding="UTF-8" standalone="yes"?>
<Relationships xmlns="http://schemas.openxmlformats.org/package/2006/relationships"><Relationship Id="rId3" Type="http://schemas.openxmlformats.org/officeDocument/2006/relationships/hyperlink" Target="https://bursar.uconn.edu/tuition-fees/graduate/2024-2025/" TargetMode="External"/><Relationship Id="rId2" Type="http://schemas.openxmlformats.org/officeDocument/2006/relationships/notesSlide" Target="../notesSlides/notesSlide24.xml"/><Relationship Id="rId1" Type="http://schemas.openxmlformats.org/officeDocument/2006/relationships/slideLayout" Target="../slideLayouts/slideLayout2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1.xml"/></Relationships>
</file>

<file path=ppt/slides/_rels/slide2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8.xml"/><Relationship Id="rId1" Type="http://schemas.openxmlformats.org/officeDocument/2006/relationships/slideLayout" Target="../slideLayouts/slideLayout20.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3.xml"/></Relationships>
</file>

<file path=ppt/slides/_rels/slide31.xml.rels><?xml version="1.0" encoding="UTF-8" standalone="yes"?>
<Relationships xmlns="http://schemas.openxmlformats.org/package/2006/relationships"><Relationship Id="rId3" Type="http://schemas.openxmlformats.org/officeDocument/2006/relationships/hyperlink" Target="https://uconn-my.sharepoint.com/:w:/g/personal/megan_petsa_uconn_edu/ERIo0lEqoOdDvKd4PFD-eL4B3x8_lxH7h_pQRjg4krrDdg?e=dvXicF&amp;xsdata=MDV8MDJ8bWVnYW4ucGV0c2FAdWNvbm4uZWR1fGEzMDMyOTE5NTc2YzQxNDRlMTg1MDhkZDJiZmIxNDA2fDE3ZjFhODdlMmEyNTRlYWFiOWRmOWQ0MzkwMzRiMDgwfDB8MHw2Mzg3MTUwODA0MjI3MjU0OTl8VW5rbm93bnxUV0ZwYkdac2IzZDhleUpGYlhCMGVVMWhjR2tpT25SeWRXVXNJbFlpT2lJd0xqQXVNREF3TUNJc0lsQWlPaUpYYVc0ek1pSXNJa0ZPSWpvaVRXRnBiQ0lzSWxkVUlqb3lmUT09fDB8fHw%3d&amp;sdata=Z1RLM2NVc2Z6YTltaXUrdWpiSEQzcnpiems5Y2NvNEl3WE5MMlhIcHJtbz0%3d" TargetMode="External"/><Relationship Id="rId2" Type="http://schemas.openxmlformats.org/officeDocument/2006/relationships/notesSlide" Target="../notesSlides/notesSlide31.xml"/><Relationship Id="rId1" Type="http://schemas.openxmlformats.org/officeDocument/2006/relationships/slideLayout" Target="../slideLayouts/slideLayout23.xml"/><Relationship Id="rId4" Type="http://schemas.openxmlformats.org/officeDocument/2006/relationships/image" Target="../media/image13.png"/></Relationships>
</file>

<file path=ppt/slides/_rels/slide3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2.xml"/><Relationship Id="rId1" Type="http://schemas.openxmlformats.org/officeDocument/2006/relationships/slideLayout" Target="../slideLayouts/slideLayout20.xml"/></Relationships>
</file>

<file path=ppt/slides/_rels/slide33.xml.rels><?xml version="1.0" encoding="UTF-8" standalone="yes"?>
<Relationships xmlns="http://schemas.openxmlformats.org/package/2006/relationships"><Relationship Id="rId3" Type="http://schemas.openxmlformats.org/officeDocument/2006/relationships/hyperlink" Target="https://grad.media.uconn.edu/wp-content/uploads/sites/2114/2023/05/GA-Payroll-Level-Adjustment-Form.pdf?_gl=1*1ti20f7*_gcl_aw*R0NMLjE3MDU0MzA5MTcuRUFJYUlRb2JDaE1JbjdieG9zVGlnd01WaEI1N0J4MzRqd0ZWRUFBWUFTQURFZ0pCc3ZEX0J3RQ..*_gcl_au*MTc1MDE4NjEwNi4xNzA1MDg4NTYw" TargetMode="External"/><Relationship Id="rId2" Type="http://schemas.openxmlformats.org/officeDocument/2006/relationships/notesSlide" Target="../notesSlides/notesSlide33.xml"/><Relationship Id="rId1" Type="http://schemas.openxmlformats.org/officeDocument/2006/relationships/slideLayout" Target="../slideLayouts/slideLayout2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1.xml"/></Relationships>
</file>

<file path=ppt/slides/_rels/slide3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8.xml"/><Relationship Id="rId1" Type="http://schemas.openxmlformats.org/officeDocument/2006/relationships/slideLayout" Target="../slideLayouts/slideLayout20.xml"/></Relationships>
</file>

<file path=ppt/slides/_rels/slide39.xml.rels><?xml version="1.0" encoding="UTF-8" standalone="yes"?>
<Relationships xmlns="http://schemas.openxmlformats.org/package/2006/relationships"><Relationship Id="rId3" Type="http://schemas.openxmlformats.org/officeDocument/2006/relationships/hyperlink" Target="https://grad.uconn.edu/faculty-staff-resources/graduate-assistantships/appointing-a-graduate-assistant-in-a-non-academic-unit/" TargetMode="External"/><Relationship Id="rId2" Type="http://schemas.openxmlformats.org/officeDocument/2006/relationships/notesSlide" Target="../notesSlides/notesSlide39.xml"/><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1.xml"/></Relationships>
</file>

<file path=ppt/slides/_rels/slide4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1.xml"/><Relationship Id="rId1" Type="http://schemas.openxmlformats.org/officeDocument/2006/relationships/slideLayout" Target="../slideLayouts/slideLayout20.xml"/></Relationships>
</file>

<file path=ppt/slides/_rels/slide42.xml.rels><?xml version="1.0" encoding="UTF-8" standalone="yes"?>
<Relationships xmlns="http://schemas.openxmlformats.org/package/2006/relationships"><Relationship Id="rId3" Type="http://schemas.openxmlformats.org/officeDocument/2006/relationships/hyperlink" Target="https://nam10.safelinks.protection.outlook.com/?url=https%3A%2F%2Fovpr.uconn.edu%2Fservices%2Frics%2Fexport-control%2F&amp;data=05%7C02%7Cmes04013%40ad.uconn.edu%7C178d6c9b28d54bc867d708dd07e96406%7C17f1a87e2a254eaab9df9d439034b080%7C0%7C0%7C638675421176314912%7CUnknown%7CTWFpbGZsb3d8eyJFbXB0eU1hcGkiOnRydWUsIlYiOiIwLjAuMDAwMCIsIlAiOiJXaW4zMiIsIkFOIjoiTWFpbCIsIldUIjoyfQ%3D%3D%7C0%7C%7C%7C&amp;sdata=xTgIW6rx%2BquEVepqfncJOCEPMRs3upvWMg%2FdQPcjRdU%3D&amp;reserved=0" TargetMode="External"/><Relationship Id="rId2" Type="http://schemas.openxmlformats.org/officeDocument/2006/relationships/notesSlide" Target="../notesSlides/notesSlide42.xml"/><Relationship Id="rId1" Type="http://schemas.openxmlformats.org/officeDocument/2006/relationships/slideLayout" Target="../slideLayouts/slideLayout23.xml"/><Relationship Id="rId4" Type="http://schemas.openxmlformats.org/officeDocument/2006/relationships/hyperlink" Target="mailto:graduatedean@uconn.edu" TargetMode="External"/></Relationships>
</file>

<file path=ppt/slides/_rels/slide4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3.xml"/><Relationship Id="rId1" Type="http://schemas.openxmlformats.org/officeDocument/2006/relationships/slideLayout" Target="../slideLayouts/slideLayout20.xml"/></Relationships>
</file>

<file path=ppt/slides/_rels/slide44.xml.rels><?xml version="1.0" encoding="UTF-8" standalone="yes"?>
<Relationships xmlns="http://schemas.openxmlformats.org/package/2006/relationships"><Relationship Id="rId3" Type="http://schemas.openxmlformats.org/officeDocument/2006/relationships/hyperlink" Target="https://uconn.kualibuild.com/app/builder/app/636160c73fc2bf9a7d73845f/run" TargetMode="External"/><Relationship Id="rId2" Type="http://schemas.openxmlformats.org/officeDocument/2006/relationships/notesSlide" Target="../notesSlides/notesSlide44.xml"/><Relationship Id="rId1" Type="http://schemas.openxmlformats.org/officeDocument/2006/relationships/slideLayout" Target="../slideLayouts/slideLayout21.xml"/></Relationships>
</file>

<file path=ppt/slides/_rels/slide45.xml.rels><?xml version="1.0" encoding="UTF-8" standalone="yes"?>
<Relationships xmlns="http://schemas.openxmlformats.org/package/2006/relationships"><Relationship Id="rId3" Type="http://schemas.openxmlformats.org/officeDocument/2006/relationships/hyperlink" Target="https://uconn.kualibuild.com/app/builder/app/636160c73fc2bf9a7d73845f/run" TargetMode="External"/><Relationship Id="rId2" Type="http://schemas.openxmlformats.org/officeDocument/2006/relationships/notesSlide" Target="../notesSlides/notesSlide45.xml"/><Relationship Id="rId1" Type="http://schemas.openxmlformats.org/officeDocument/2006/relationships/slideLayout" Target="../slideLayouts/slideLayout23.xml"/></Relationships>
</file>

<file path=ppt/slides/_rels/slide46.xml.rels><?xml version="1.0" encoding="UTF-8" standalone="yes"?>
<Relationships xmlns="http://schemas.openxmlformats.org/package/2006/relationships"><Relationship Id="rId3" Type="http://schemas.openxmlformats.org/officeDocument/2006/relationships/hyperlink" Target="https://uconn.kualibuild.com/app/builder/app/636160c73fc2bf9a7d73845f/run" TargetMode="External"/><Relationship Id="rId2" Type="http://schemas.openxmlformats.org/officeDocument/2006/relationships/notesSlide" Target="../notesSlides/notesSlide46.xml"/><Relationship Id="rId1" Type="http://schemas.openxmlformats.org/officeDocument/2006/relationships/slideLayout" Target="../slideLayouts/slideLayout21.xml"/></Relationships>
</file>

<file path=ppt/slides/_rels/slide47.xml.rels><?xml version="1.0" encoding="UTF-8" standalone="yes"?>
<Relationships xmlns="http://schemas.openxmlformats.org/package/2006/relationships"><Relationship Id="rId3" Type="http://schemas.openxmlformats.org/officeDocument/2006/relationships/hyperlink" Target="mailto:megan.petsa@uconn.edu" TargetMode="External"/><Relationship Id="rId2" Type="http://schemas.openxmlformats.org/officeDocument/2006/relationships/notesSlide" Target="../notesSlides/notesSlide47.xml"/><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3" Type="http://schemas.openxmlformats.org/officeDocument/2006/relationships/hyperlink" Target="https://grad.uconn.edu/faculty-staff-resources/graduate-assistantships/assistantship-information/" TargetMode="External"/><Relationship Id="rId2" Type="http://schemas.openxmlformats.org/officeDocument/2006/relationships/notesSlide" Target="../notesSlides/notesSlide5.xml"/><Relationship Id="rId1" Type="http://schemas.openxmlformats.org/officeDocument/2006/relationships/slideLayout" Target="../slideLayouts/slideLayout21.xml"/><Relationship Id="rId4" Type="http://schemas.openxmlformats.org/officeDocument/2006/relationships/hyperlink" Target="https://grad.uconn.edu/timely-topics/"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catalog.uconn.edu/graduate/assistantships-fellowships-aid/" TargetMode="External"/><Relationship Id="rId2" Type="http://schemas.openxmlformats.org/officeDocument/2006/relationships/notesSlide" Target="../notesSlides/notesSlide6.xml"/><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3" Type="http://schemas.openxmlformats.org/officeDocument/2006/relationships/hyperlink" Target="https://ita.uconn.edu/english-proficiency-policy-for-ita/" TargetMode="External"/><Relationship Id="rId2" Type="http://schemas.openxmlformats.org/officeDocument/2006/relationships/notesSlide" Target="../notesSlides/notesSlide7.xml"/><Relationship Id="rId1" Type="http://schemas.openxmlformats.org/officeDocument/2006/relationships/slideLayout" Target="../slideLayouts/slideLayout21.xml"/><Relationship Id="rId4" Type="http://schemas.openxmlformats.org/officeDocument/2006/relationships/hyperlink" Target="https://connect.grad.uconn.edu/manage/reader/"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3" Type="http://schemas.openxmlformats.org/officeDocument/2006/relationships/hyperlink" Target="https://grad.uconn.edu/financing/assistantships/" TargetMode="External"/><Relationship Id="rId2" Type="http://schemas.openxmlformats.org/officeDocument/2006/relationships/notesSlide" Target="../notesSlides/notesSlide9.xml"/><Relationship Id="rId1" Type="http://schemas.openxmlformats.org/officeDocument/2006/relationships/slideLayout" Target="../slideLayouts/slideLayout22.xml"/><Relationship Id="rId5" Type="http://schemas.openxmlformats.org/officeDocument/2006/relationships/hyperlink" Target="https://grad.uconn.edu/faculty-staff-resources/graduate-assistantships/appointing-a-graduate-assistant-in-a-non-academic-unit/" TargetMode="External"/><Relationship Id="rId4" Type="http://schemas.openxmlformats.org/officeDocument/2006/relationships/hyperlink" Target="https://grad.uconn.edu/graduate-students/soapbox/"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B1D9D6-2977-ABCD-FDF8-51AFA5064E54}"/>
              </a:ext>
            </a:extLst>
          </p:cNvPr>
          <p:cNvSpPr>
            <a:spLocks noGrp="1"/>
          </p:cNvSpPr>
          <p:nvPr>
            <p:ph type="ctrTitle"/>
          </p:nvPr>
        </p:nvSpPr>
        <p:spPr>
          <a:xfrm>
            <a:off x="3191435" y="568814"/>
            <a:ext cx="8005483" cy="3335765"/>
          </a:xfrm>
        </p:spPr>
        <p:txBody>
          <a:bodyPr/>
          <a:lstStyle/>
          <a:p>
            <a:r>
              <a:rPr lang="en-US" dirty="0"/>
              <a:t>Setting Up for Success: Recruitment, Offer Letters, and Hiring of GAs </a:t>
            </a:r>
          </a:p>
        </p:txBody>
      </p:sp>
      <p:sp>
        <p:nvSpPr>
          <p:cNvPr id="3" name="Google Shape;85;p13">
            <a:extLst>
              <a:ext uri="{FF2B5EF4-FFF2-40B4-BE49-F238E27FC236}">
                <a16:creationId xmlns:a16="http://schemas.microsoft.com/office/drawing/2014/main" id="{A9DDE62A-F528-9238-10C2-7A7F8F938B6B}"/>
              </a:ext>
            </a:extLst>
          </p:cNvPr>
          <p:cNvSpPr txBox="1"/>
          <p:nvPr/>
        </p:nvSpPr>
        <p:spPr>
          <a:xfrm>
            <a:off x="6024282" y="4621303"/>
            <a:ext cx="5467222" cy="1413457"/>
          </a:xfrm>
          <a:prstGeom prst="rect">
            <a:avLst/>
          </a:prstGeom>
          <a:noFill/>
          <a:ln>
            <a:noFill/>
          </a:ln>
        </p:spPr>
        <p:txBody>
          <a:bodyPr spcFirstLastPara="1" wrap="square" lIns="91425" tIns="45700" rIns="91425" bIns="45700" anchor="ctr" anchorCtr="0">
            <a:noAutofit/>
          </a:bodyPr>
          <a:lstStyle/>
          <a:p>
            <a:pPr marL="0" marR="0" lvl="0" indent="0" rtl="0">
              <a:spcBef>
                <a:spcPts val="0"/>
              </a:spcBef>
              <a:spcAft>
                <a:spcPts val="0"/>
              </a:spcAft>
              <a:buClr>
                <a:srgbClr val="BFBFBF"/>
              </a:buClr>
              <a:buSzPts val="2400"/>
              <a:buFont typeface="Arial"/>
              <a:buNone/>
            </a:pPr>
            <a:r>
              <a:rPr lang="en-US" sz="2200" dirty="0">
                <a:solidFill>
                  <a:schemeClr val="bg2"/>
                </a:solidFill>
              </a:rPr>
              <a:t>Megan Petsa</a:t>
            </a:r>
          </a:p>
          <a:p>
            <a:pPr marL="0" marR="0" lvl="0" indent="0" rtl="0">
              <a:spcBef>
                <a:spcPts val="0"/>
              </a:spcBef>
              <a:spcAft>
                <a:spcPts val="0"/>
              </a:spcAft>
              <a:buClr>
                <a:srgbClr val="BFBFBF"/>
              </a:buClr>
              <a:buSzPts val="2400"/>
              <a:buFont typeface="Arial"/>
              <a:buNone/>
            </a:pPr>
            <a:r>
              <a:rPr lang="en-US" sz="2200" dirty="0">
                <a:solidFill>
                  <a:srgbClr val="BFBFBF"/>
                </a:solidFill>
                <a:hlinkClick r:id="rId3"/>
              </a:rPr>
              <a:t>megan.petsa@uconn.edu</a:t>
            </a:r>
            <a:r>
              <a:rPr lang="en-US" sz="2200" dirty="0">
                <a:solidFill>
                  <a:srgbClr val="BFBFBF"/>
                </a:solidFill>
              </a:rPr>
              <a:t> </a:t>
            </a:r>
          </a:p>
          <a:p>
            <a:pPr marL="0" marR="0" lvl="0" indent="0" rtl="0">
              <a:spcBef>
                <a:spcPts val="0"/>
              </a:spcBef>
              <a:spcAft>
                <a:spcPts val="0"/>
              </a:spcAft>
              <a:buClr>
                <a:srgbClr val="BFBFBF"/>
              </a:buClr>
              <a:buSzPts val="2400"/>
              <a:buFont typeface="Arial"/>
              <a:buNone/>
            </a:pPr>
            <a:r>
              <a:rPr lang="en-US" sz="2200" dirty="0">
                <a:solidFill>
                  <a:schemeClr val="bg2"/>
                </a:solidFill>
              </a:rPr>
              <a:t>The Graduate School </a:t>
            </a:r>
          </a:p>
          <a:p>
            <a:pPr marL="0" marR="0" lvl="0" indent="0" rtl="0">
              <a:spcBef>
                <a:spcPts val="0"/>
              </a:spcBef>
              <a:spcAft>
                <a:spcPts val="0"/>
              </a:spcAft>
              <a:buClr>
                <a:srgbClr val="BFBFBF"/>
              </a:buClr>
              <a:buSzPts val="2400"/>
              <a:buFont typeface="Arial"/>
              <a:buNone/>
            </a:pPr>
            <a:r>
              <a:rPr lang="en-US" sz="2200" dirty="0">
                <a:solidFill>
                  <a:schemeClr val="bg2"/>
                </a:solidFill>
              </a:rPr>
              <a:t>January 30, 2025</a:t>
            </a:r>
          </a:p>
        </p:txBody>
      </p:sp>
      <p:pic>
        <p:nvPicPr>
          <p:cNvPr id="5" name="Picture 4">
            <a:extLst>
              <a:ext uri="{FF2B5EF4-FFF2-40B4-BE49-F238E27FC236}">
                <a16:creationId xmlns:a16="http://schemas.microsoft.com/office/drawing/2014/main" id="{3867EE51-EE29-96C6-3002-943915273774}"/>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40924" y="4621303"/>
            <a:ext cx="1555380" cy="1555380"/>
          </a:xfrm>
          <a:prstGeom prst="rect">
            <a:avLst/>
          </a:prstGeom>
        </p:spPr>
      </p:pic>
      <p:sp>
        <p:nvSpPr>
          <p:cNvPr id="4" name="TextBox 3">
            <a:extLst>
              <a:ext uri="{FF2B5EF4-FFF2-40B4-BE49-F238E27FC236}">
                <a16:creationId xmlns:a16="http://schemas.microsoft.com/office/drawing/2014/main" id="{19A445DD-A005-93DD-6285-6C3278DCAF9D}"/>
              </a:ext>
            </a:extLst>
          </p:cNvPr>
          <p:cNvSpPr txBox="1"/>
          <p:nvPr/>
        </p:nvSpPr>
        <p:spPr>
          <a:xfrm>
            <a:off x="316033" y="4811858"/>
            <a:ext cx="2875402" cy="1477328"/>
          </a:xfrm>
          <a:prstGeom prst="rect">
            <a:avLst/>
          </a:prstGeom>
          <a:noFill/>
        </p:spPr>
        <p:txBody>
          <a:bodyPr wrap="square" rtlCol="0">
            <a:spAutoFit/>
          </a:bodyPr>
          <a:lstStyle/>
          <a:p>
            <a:pPr algn="ctr"/>
            <a:r>
              <a:rPr lang="en-US" b="1" dirty="0">
                <a:solidFill>
                  <a:schemeClr val="accent1"/>
                </a:solidFill>
              </a:rPr>
              <a:t>Share your answer in the chat: </a:t>
            </a:r>
          </a:p>
          <a:p>
            <a:pPr algn="ctr"/>
            <a:r>
              <a:rPr lang="en-US" dirty="0">
                <a:solidFill>
                  <a:schemeClr val="accent1"/>
                </a:solidFill>
              </a:rPr>
              <a:t>What is something everybody else likes that you don’t? </a:t>
            </a:r>
          </a:p>
        </p:txBody>
      </p:sp>
    </p:spTree>
    <p:extLst>
      <p:ext uri="{BB962C8B-B14F-4D97-AF65-F5344CB8AC3E}">
        <p14:creationId xmlns:p14="http://schemas.microsoft.com/office/powerpoint/2010/main" val="3390304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B47449-5C1A-F45B-E7C0-07392476184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5BF7AC0-E9D7-B068-4C72-B58B003CA684}"/>
              </a:ext>
            </a:extLst>
          </p:cNvPr>
          <p:cNvSpPr>
            <a:spLocks noGrp="1"/>
          </p:cNvSpPr>
          <p:nvPr>
            <p:ph type="title"/>
          </p:nvPr>
        </p:nvSpPr>
        <p:spPr/>
        <p:txBody>
          <a:bodyPr/>
          <a:lstStyle/>
          <a:p>
            <a:r>
              <a:rPr lang="en-US" dirty="0">
                <a:solidFill>
                  <a:schemeClr val="accent3"/>
                </a:solidFill>
              </a:rPr>
              <a:t>Recruiting New/Incoming GAs</a:t>
            </a:r>
          </a:p>
        </p:txBody>
      </p:sp>
      <p:sp>
        <p:nvSpPr>
          <p:cNvPr id="3" name="Content Placeholder 2">
            <a:extLst>
              <a:ext uri="{FF2B5EF4-FFF2-40B4-BE49-F238E27FC236}">
                <a16:creationId xmlns:a16="http://schemas.microsoft.com/office/drawing/2014/main" id="{C4D90267-6242-03E2-CC27-BCB4ACA42959}"/>
              </a:ext>
            </a:extLst>
          </p:cNvPr>
          <p:cNvSpPr>
            <a:spLocks noGrp="1"/>
          </p:cNvSpPr>
          <p:nvPr>
            <p:ph sz="quarter" idx="15"/>
          </p:nvPr>
        </p:nvSpPr>
        <p:spPr>
          <a:xfrm>
            <a:off x="594360" y="2401733"/>
            <a:ext cx="9778365" cy="4178138"/>
          </a:xfrm>
        </p:spPr>
        <p:txBody>
          <a:bodyPr>
            <a:normAutofit fontScale="85000" lnSpcReduction="20000"/>
          </a:bodyPr>
          <a:lstStyle/>
          <a:p>
            <a:r>
              <a:rPr lang="en-US" b="1" dirty="0">
                <a:solidFill>
                  <a:schemeClr val="bg2"/>
                </a:solidFill>
                <a:hlinkClick r:id="rId3"/>
              </a:rPr>
              <a:t>Optional Recruitment/Cover Letter Template </a:t>
            </a:r>
            <a:endParaRPr lang="en-US" b="1" dirty="0">
              <a:solidFill>
                <a:schemeClr val="bg2"/>
              </a:solidFill>
            </a:endParaRPr>
          </a:p>
          <a:p>
            <a:pPr lvl="2"/>
            <a:r>
              <a:rPr lang="en-US" dirty="0">
                <a:solidFill>
                  <a:schemeClr val="bg2"/>
                </a:solidFill>
              </a:rPr>
              <a:t>Explains the benefits of joining UConn more accessibly than the offer letter </a:t>
            </a:r>
          </a:p>
          <a:p>
            <a:pPr lvl="2"/>
            <a:r>
              <a:rPr lang="en-US" dirty="0">
                <a:solidFill>
                  <a:schemeClr val="bg2"/>
                </a:solidFill>
              </a:rPr>
              <a:t>Includes: </a:t>
            </a:r>
          </a:p>
          <a:p>
            <a:pPr lvl="3"/>
            <a:r>
              <a:rPr lang="en-US" dirty="0">
                <a:solidFill>
                  <a:schemeClr val="bg2"/>
                </a:solidFill>
              </a:rPr>
              <a:t>Tuition waiver value </a:t>
            </a:r>
          </a:p>
          <a:p>
            <a:pPr lvl="3"/>
            <a:r>
              <a:rPr lang="en-US" dirty="0">
                <a:solidFill>
                  <a:schemeClr val="bg2"/>
                </a:solidFill>
              </a:rPr>
              <a:t>Insurance benefits </a:t>
            </a:r>
          </a:p>
          <a:p>
            <a:pPr lvl="3"/>
            <a:r>
              <a:rPr lang="en-US" dirty="0">
                <a:solidFill>
                  <a:schemeClr val="bg2"/>
                </a:solidFill>
              </a:rPr>
              <a:t>Number of years of financial support the student may expect </a:t>
            </a:r>
          </a:p>
          <a:p>
            <a:pPr lvl="3"/>
            <a:r>
              <a:rPr lang="en-US" dirty="0">
                <a:solidFill>
                  <a:schemeClr val="bg2"/>
                </a:solidFill>
              </a:rPr>
              <a:t>References union and negotiated reduced fees </a:t>
            </a:r>
          </a:p>
          <a:p>
            <a:pPr lvl="3"/>
            <a:r>
              <a:rPr lang="en-US" dirty="0">
                <a:solidFill>
                  <a:schemeClr val="bg2"/>
                </a:solidFill>
              </a:rPr>
              <a:t>Has space for departmental /fellowship tax info </a:t>
            </a:r>
          </a:p>
          <a:p>
            <a:pPr lvl="2"/>
            <a:r>
              <a:rPr lang="en-US" dirty="0">
                <a:solidFill>
                  <a:schemeClr val="bg2"/>
                </a:solidFill>
              </a:rPr>
              <a:t>Notes offer is contingent upon final admission from The Graduate School </a:t>
            </a:r>
          </a:p>
          <a:p>
            <a:pPr lvl="2"/>
            <a:r>
              <a:rPr lang="en-US" dirty="0">
                <a:solidFill>
                  <a:schemeClr val="bg2"/>
                </a:solidFill>
                <a:hlinkClick r:id="rId3"/>
              </a:rPr>
              <a:t>Template</a:t>
            </a:r>
            <a:r>
              <a:rPr lang="en-US" dirty="0">
                <a:solidFill>
                  <a:schemeClr val="bg2"/>
                </a:solidFill>
              </a:rPr>
              <a:t> also includes a version for continuing students </a:t>
            </a:r>
          </a:p>
        </p:txBody>
      </p:sp>
    </p:spTree>
    <p:extLst>
      <p:ext uri="{BB962C8B-B14F-4D97-AF65-F5344CB8AC3E}">
        <p14:creationId xmlns:p14="http://schemas.microsoft.com/office/powerpoint/2010/main" val="20875195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476FE3-8781-818C-4060-54624FA8F0B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DA1DE53-29D3-4F90-B3BB-8A2EF64785D9}"/>
              </a:ext>
            </a:extLst>
          </p:cNvPr>
          <p:cNvSpPr>
            <a:spLocks noGrp="1"/>
          </p:cNvSpPr>
          <p:nvPr>
            <p:ph type="title"/>
          </p:nvPr>
        </p:nvSpPr>
        <p:spPr/>
        <p:txBody>
          <a:bodyPr/>
          <a:lstStyle/>
          <a:p>
            <a:r>
              <a:rPr lang="en-US" sz="4000" dirty="0">
                <a:solidFill>
                  <a:schemeClr val="accent3"/>
                </a:solidFill>
              </a:rPr>
              <a:t>Using CRM to Recruit New/Incoming GAs</a:t>
            </a:r>
          </a:p>
        </p:txBody>
      </p:sp>
      <p:sp>
        <p:nvSpPr>
          <p:cNvPr id="3" name="Content Placeholder 2">
            <a:extLst>
              <a:ext uri="{FF2B5EF4-FFF2-40B4-BE49-F238E27FC236}">
                <a16:creationId xmlns:a16="http://schemas.microsoft.com/office/drawing/2014/main" id="{EB995BEE-2ED5-71AC-BC1D-F18FE0B05931}"/>
              </a:ext>
            </a:extLst>
          </p:cNvPr>
          <p:cNvSpPr>
            <a:spLocks noGrp="1"/>
          </p:cNvSpPr>
          <p:nvPr>
            <p:ph sz="quarter" idx="15"/>
          </p:nvPr>
        </p:nvSpPr>
        <p:spPr>
          <a:xfrm>
            <a:off x="594360" y="2401733"/>
            <a:ext cx="9778365" cy="4178138"/>
          </a:xfrm>
        </p:spPr>
        <p:txBody>
          <a:bodyPr>
            <a:normAutofit/>
          </a:bodyPr>
          <a:lstStyle/>
          <a:p>
            <a:r>
              <a:rPr lang="en-US" b="1" dirty="0">
                <a:solidFill>
                  <a:schemeClr val="bg2"/>
                </a:solidFill>
              </a:rPr>
              <a:t>CRM:</a:t>
            </a:r>
          </a:p>
          <a:p>
            <a:pPr marL="569913" lvl="2" indent="-282575"/>
            <a:r>
              <a:rPr lang="en-US" dirty="0">
                <a:solidFill>
                  <a:schemeClr val="bg2"/>
                </a:solidFill>
              </a:rPr>
              <a:t>“Recruitment: </a:t>
            </a:r>
            <a:r>
              <a:rPr lang="en-US" dirty="0" err="1">
                <a:solidFill>
                  <a:schemeClr val="bg2"/>
                </a:solidFill>
              </a:rPr>
              <a:t>GradSlate</a:t>
            </a:r>
            <a:r>
              <a:rPr lang="en-US" dirty="0">
                <a:solidFill>
                  <a:schemeClr val="bg2"/>
                </a:solidFill>
              </a:rPr>
              <a:t> CRM Functionality” (presented 12/5/24) </a:t>
            </a:r>
          </a:p>
          <a:p>
            <a:pPr lvl="3"/>
            <a:r>
              <a:rPr lang="en-US" dirty="0">
                <a:solidFill>
                  <a:schemeClr val="bg2"/>
                </a:solidFill>
                <a:hlinkClick r:id="rId3"/>
              </a:rPr>
              <a:t>Slides</a:t>
            </a:r>
            <a:endParaRPr lang="en-US" dirty="0">
              <a:solidFill>
                <a:schemeClr val="bg2"/>
              </a:solidFill>
            </a:endParaRPr>
          </a:p>
          <a:p>
            <a:pPr lvl="3"/>
            <a:r>
              <a:rPr lang="en-US" dirty="0">
                <a:solidFill>
                  <a:schemeClr val="bg2"/>
                </a:solidFill>
                <a:hlinkClick r:id="rId4"/>
              </a:rPr>
              <a:t>Recording</a:t>
            </a:r>
            <a:endParaRPr lang="en-US" dirty="0">
              <a:solidFill>
                <a:schemeClr val="bg2"/>
              </a:solidFill>
            </a:endParaRPr>
          </a:p>
          <a:p>
            <a:pPr marL="569913" lvl="3" indent="-282575"/>
            <a:r>
              <a:rPr lang="en-US" dirty="0">
                <a:solidFill>
                  <a:schemeClr val="bg2"/>
                </a:solidFill>
              </a:rPr>
              <a:t>Paula Steele (</a:t>
            </a:r>
            <a:r>
              <a:rPr lang="en-US" dirty="0">
                <a:solidFill>
                  <a:schemeClr val="bg2"/>
                </a:solidFill>
                <a:hlinkClick r:id="rId5"/>
              </a:rPr>
              <a:t>paula.steele@uconn.edu</a:t>
            </a:r>
            <a:r>
              <a:rPr lang="en-US" dirty="0">
                <a:solidFill>
                  <a:schemeClr val="bg2"/>
                </a:solidFill>
              </a:rPr>
              <a:t>) </a:t>
            </a:r>
          </a:p>
          <a:p>
            <a:pPr marL="0" marR="0" algn="just"/>
            <a:r>
              <a:rPr lang="en-US" sz="1100" dirty="0">
                <a:solidFill>
                  <a:schemeClr val="bg2"/>
                </a:solidFill>
                <a:effectLst/>
                <a:latin typeface="Aptos" panose="020B0004020202020204" pitchFamily="34" charset="0"/>
                <a:ea typeface="Aptos" panose="020B0004020202020204" pitchFamily="34" charset="0"/>
                <a:cs typeface="Aptos" panose="020B0004020202020204" pitchFamily="34" charset="0"/>
              </a:rPr>
              <a:t> </a:t>
            </a:r>
          </a:p>
        </p:txBody>
      </p:sp>
    </p:spTree>
    <p:extLst>
      <p:ext uri="{BB962C8B-B14F-4D97-AF65-F5344CB8AC3E}">
        <p14:creationId xmlns:p14="http://schemas.microsoft.com/office/powerpoint/2010/main" val="39122227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70440A-D6B7-D355-2708-D9A8E78F488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195A00A-F430-2574-CB2E-AD73F86B5D15}"/>
              </a:ext>
            </a:extLst>
          </p:cNvPr>
          <p:cNvSpPr>
            <a:spLocks noGrp="1"/>
          </p:cNvSpPr>
          <p:nvPr>
            <p:ph type="title"/>
          </p:nvPr>
        </p:nvSpPr>
        <p:spPr/>
        <p:txBody>
          <a:bodyPr/>
          <a:lstStyle/>
          <a:p>
            <a:r>
              <a:rPr lang="en-US" dirty="0">
                <a:solidFill>
                  <a:schemeClr val="accent3"/>
                </a:solidFill>
              </a:rPr>
              <a:t>April 15 Resolution </a:t>
            </a:r>
          </a:p>
        </p:txBody>
      </p:sp>
      <p:sp>
        <p:nvSpPr>
          <p:cNvPr id="3" name="Content Placeholder 2">
            <a:extLst>
              <a:ext uri="{FF2B5EF4-FFF2-40B4-BE49-F238E27FC236}">
                <a16:creationId xmlns:a16="http://schemas.microsoft.com/office/drawing/2014/main" id="{DEA95610-1F30-6F29-3920-DD428653CAFC}"/>
              </a:ext>
            </a:extLst>
          </p:cNvPr>
          <p:cNvSpPr>
            <a:spLocks noGrp="1"/>
          </p:cNvSpPr>
          <p:nvPr>
            <p:ph sz="quarter" idx="15"/>
          </p:nvPr>
        </p:nvSpPr>
        <p:spPr>
          <a:xfrm>
            <a:off x="594360" y="2401733"/>
            <a:ext cx="5143052" cy="3597470"/>
          </a:xfrm>
        </p:spPr>
        <p:txBody>
          <a:bodyPr>
            <a:normAutofit fontScale="85000" lnSpcReduction="10000"/>
          </a:bodyPr>
          <a:lstStyle/>
          <a:p>
            <a:r>
              <a:rPr lang="en-US" b="1" dirty="0">
                <a:solidFill>
                  <a:schemeClr val="bg2"/>
                </a:solidFill>
              </a:rPr>
              <a:t>What is it? </a:t>
            </a:r>
          </a:p>
          <a:p>
            <a:pPr lvl="2"/>
            <a:r>
              <a:rPr lang="en-US" dirty="0">
                <a:solidFill>
                  <a:schemeClr val="bg2"/>
                </a:solidFill>
              </a:rPr>
              <a:t>Full text: </a:t>
            </a:r>
            <a:r>
              <a:rPr lang="en-US" sz="2000" dirty="0">
                <a:solidFill>
                  <a:schemeClr val="tx1"/>
                </a:solidFill>
                <a:hlinkClick r:id="rId3"/>
              </a:rPr>
              <a:t>Resolution Regarding Graduate Scholars, Fellows, Trainees, and Assistants </a:t>
            </a:r>
            <a:endParaRPr lang="en-US" sz="2000" dirty="0">
              <a:solidFill>
                <a:schemeClr val="tx1"/>
              </a:solidFill>
            </a:endParaRPr>
          </a:p>
          <a:p>
            <a:pPr lvl="2"/>
            <a:r>
              <a:rPr lang="en-US" dirty="0">
                <a:solidFill>
                  <a:schemeClr val="bg2"/>
                </a:solidFill>
              </a:rPr>
              <a:t>Applies to financial support offers </a:t>
            </a:r>
            <a:r>
              <a:rPr lang="en-US" b="1" dirty="0">
                <a:solidFill>
                  <a:schemeClr val="bg2"/>
                </a:solidFill>
              </a:rPr>
              <a:t>only</a:t>
            </a:r>
            <a:r>
              <a:rPr lang="en-US" dirty="0">
                <a:solidFill>
                  <a:schemeClr val="bg2"/>
                </a:solidFill>
              </a:rPr>
              <a:t> </a:t>
            </a:r>
          </a:p>
          <a:p>
            <a:pPr lvl="2"/>
            <a:r>
              <a:rPr lang="en-US" dirty="0">
                <a:solidFill>
                  <a:schemeClr val="bg2"/>
                </a:solidFill>
              </a:rPr>
              <a:t>April 15 language </a:t>
            </a:r>
            <a:r>
              <a:rPr lang="en-US" b="1" i="1" dirty="0">
                <a:solidFill>
                  <a:schemeClr val="bg2"/>
                </a:solidFill>
              </a:rPr>
              <a:t>must</a:t>
            </a:r>
            <a:r>
              <a:rPr lang="en-US" dirty="0">
                <a:solidFill>
                  <a:schemeClr val="bg2"/>
                </a:solidFill>
              </a:rPr>
              <a:t> be included in GA offer letters for incoming fall graduate students </a:t>
            </a:r>
          </a:p>
          <a:p>
            <a:pPr lvl="3"/>
            <a:r>
              <a:rPr lang="en-US" dirty="0">
                <a:solidFill>
                  <a:schemeClr val="bg2"/>
                </a:solidFill>
              </a:rPr>
              <a:t>It does </a:t>
            </a:r>
            <a:r>
              <a:rPr lang="en-US" b="1" i="1" dirty="0">
                <a:solidFill>
                  <a:schemeClr val="bg2"/>
                </a:solidFill>
              </a:rPr>
              <a:t>not</a:t>
            </a:r>
            <a:r>
              <a:rPr lang="en-US" dirty="0">
                <a:solidFill>
                  <a:schemeClr val="bg2"/>
                </a:solidFill>
              </a:rPr>
              <a:t> need to be included for spring admits OR for offer letters issued after April 15 to an incoming student </a:t>
            </a:r>
          </a:p>
        </p:txBody>
      </p:sp>
      <p:sp>
        <p:nvSpPr>
          <p:cNvPr id="5" name="Content Placeholder 3">
            <a:extLst>
              <a:ext uri="{FF2B5EF4-FFF2-40B4-BE49-F238E27FC236}">
                <a16:creationId xmlns:a16="http://schemas.microsoft.com/office/drawing/2014/main" id="{505179FE-AB68-558F-2134-9645A5EED54A}"/>
              </a:ext>
            </a:extLst>
          </p:cNvPr>
          <p:cNvSpPr txBox="1">
            <a:spLocks/>
          </p:cNvSpPr>
          <p:nvPr/>
        </p:nvSpPr>
        <p:spPr>
          <a:xfrm>
            <a:off x="6572180" y="2401733"/>
            <a:ext cx="4149608" cy="1494596"/>
          </a:xfrm>
          <a:prstGeom prst="rect">
            <a:avLst/>
          </a:prstGeom>
        </p:spPr>
        <p:txBody>
          <a:bodyPr vert="horz" lIns="0" tIns="45720" rIns="0" bIns="0" rtlCol="0">
            <a:noAutofit/>
          </a:bodyPr>
          <a:lstStyle>
            <a:lvl1pPr marL="0" indent="0" algn="l" defTabSz="457200" rtl="0" eaLnBrk="1" latinLnBrk="0" hangingPunct="1">
              <a:spcBef>
                <a:spcPts val="1800"/>
              </a:spcBef>
              <a:spcAft>
                <a:spcPts val="0"/>
              </a:spcAft>
              <a:buClr>
                <a:schemeClr val="bg2">
                  <a:lumMod val="40000"/>
                  <a:lumOff val="60000"/>
                </a:schemeClr>
              </a:buClr>
              <a:buSzPct val="80000"/>
              <a:buFont typeface="Arial" panose="020B0604020202020204" pitchFamily="34" charset="0"/>
              <a:buNone/>
              <a:defRPr sz="2000" b="0" i="0" kern="1200">
                <a:solidFill>
                  <a:schemeClr val="tx1"/>
                </a:solidFill>
                <a:latin typeface="+mj-lt"/>
                <a:ea typeface="+mj-ea"/>
                <a:cs typeface="+mj-cs"/>
              </a:defRPr>
            </a:lvl1pPr>
            <a:lvl2pPr marL="283464" indent="-283464" algn="l" defTabSz="457200" rtl="0" eaLnBrk="1" latinLnBrk="0" hangingPunct="1">
              <a:spcBef>
                <a:spcPts val="18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2pPr>
            <a:lvl3pPr marL="548640" indent="-283464" algn="l" defTabSz="457200" rtl="0" eaLnBrk="1" latinLnBrk="0" hangingPunct="1">
              <a:spcBef>
                <a:spcPts val="18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3pPr>
            <a:lvl4pPr marL="822960" indent="-283464" algn="l" defTabSz="457200" rtl="0" eaLnBrk="1" latinLnBrk="0" hangingPunct="1">
              <a:spcBef>
                <a:spcPts val="18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4pPr>
            <a:lvl5pPr marL="1005840" indent="-283464" algn="l" defTabSz="457200" rtl="0" eaLnBrk="1" latinLnBrk="0" hangingPunct="1">
              <a:spcBef>
                <a:spcPts val="18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r>
              <a:rPr lang="en-US" sz="1200" b="1" dirty="0">
                <a:solidFill>
                  <a:schemeClr val="bg2"/>
                </a:solidFill>
              </a:rPr>
              <a:t>Offer letter language: </a:t>
            </a:r>
          </a:p>
          <a:p>
            <a:pPr marL="0" marR="0" algn="just"/>
            <a:r>
              <a:rPr lang="en-US" sz="1200" b="1" dirty="0">
                <a:solidFill>
                  <a:srgbClr val="0070C0"/>
                </a:solidFill>
                <a:effectLst/>
                <a:latin typeface="Calibri" panose="020F0502020204030204" pitchFamily="34" charset="0"/>
                <a:ea typeface="Times New Roman" panose="02020603050405020304" pitchFamily="18" charset="0"/>
                <a:cs typeface="Arial" panose="020B0604020202020204" pitchFamily="34" charset="0"/>
              </a:rPr>
              <a:t>INCLUDE THIS PARAGRAPH AS APPLICABLE OR DELETE: REQUIRED LANGUAGE FOR FALL SEMESTER INCOMING STUDENTS</a:t>
            </a:r>
            <a:r>
              <a:rPr lang="en-US" sz="1200" b="1" dirty="0">
                <a:solidFill>
                  <a:schemeClr val="bg1"/>
                </a:solidFill>
                <a:effectLst/>
                <a:latin typeface="Calibri" panose="020F0502020204030204" pitchFamily="34" charset="0"/>
                <a:ea typeface="Times New Roman" panose="02020603050405020304" pitchFamily="18" charset="0"/>
                <a:cs typeface="Arial" panose="020B0604020202020204" pitchFamily="34" charset="0"/>
              </a:rPr>
              <a:t>: </a:t>
            </a:r>
            <a:r>
              <a:rPr lang="en-US" sz="1200" dirty="0">
                <a:solidFill>
                  <a:schemeClr val="bg1"/>
                </a:solidFill>
                <a:effectLst/>
                <a:latin typeface="Calibri" panose="020F0502020204030204" pitchFamily="34" charset="0"/>
                <a:ea typeface="Times New Roman" panose="02020603050405020304" pitchFamily="18" charset="0"/>
                <a:cs typeface="Arial" panose="020B0604020202020204" pitchFamily="34" charset="0"/>
              </a:rPr>
              <a:t>UConn supports the Council of Graduate Schools’ (CGS) “April 15 Resolution”: </a:t>
            </a:r>
            <a:r>
              <a:rPr lang="en-US" sz="1200" u="sng" dirty="0">
                <a:solidFill>
                  <a:srgbClr val="0000FF"/>
                </a:solidFill>
                <a:effectLst/>
                <a:latin typeface="Calibri" panose="020F0502020204030204" pitchFamily="34" charset="0"/>
                <a:ea typeface="Times New Roman" panose="02020603050405020304" pitchFamily="18" charset="0"/>
                <a:hlinkClick r:id="rId4"/>
              </a:rPr>
              <a:t>https://cgsnet.org/resources/for-current-prospective-graduate-students/april-15-resolution</a:t>
            </a:r>
            <a:r>
              <a:rPr lang="en-US" sz="1200" dirty="0">
                <a:solidFill>
                  <a:schemeClr val="bg1"/>
                </a:solidFill>
                <a:effectLst/>
                <a:latin typeface="Calibri" panose="020F0502020204030204" pitchFamily="34" charset="0"/>
                <a:ea typeface="Times New Roman" panose="02020603050405020304" pitchFamily="18" charset="0"/>
              </a:rPr>
              <a:t>. In</a:t>
            </a:r>
            <a:r>
              <a:rPr lang="en-US" sz="1200" dirty="0">
                <a:solidFill>
                  <a:schemeClr val="bg1"/>
                </a:solidFill>
                <a:effectLst/>
                <a:latin typeface="Calibri" panose="020F0502020204030204" pitchFamily="34" charset="0"/>
                <a:ea typeface="Times New Roman" panose="02020603050405020304" pitchFamily="18" charset="0"/>
                <a:cs typeface="Arial" panose="020B0604020202020204" pitchFamily="34" charset="0"/>
              </a:rPr>
              <a:t> accordance with the Council of Graduate Schools’ Resolution, you may consider other offers of financial support (such as a graduate scholarship, fellowship, traineeship, or assistantship) until the April 15 deadline. Students are expected to honor their acceptance of financial support. Likewise, the University will honor this offer until the April 15 deadline, after which point it will be rescinded unless you are informed in writing that the deadline for a decision has been extended. Although you are under no obligation to accept this offer prior to the April 15 deadline, please inform us in writing as soon as you have decided so that we may extend offers to other prospective students if possible. </a:t>
            </a:r>
            <a:endParaRPr lang="en-US" sz="1200" dirty="0">
              <a:solidFill>
                <a:schemeClr val="bg1"/>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4976747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394E11-290D-7CE8-F1EF-4826B6E8FF2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517A402-7918-19CA-211C-FBBB179C368B}"/>
              </a:ext>
            </a:extLst>
          </p:cNvPr>
          <p:cNvSpPr>
            <a:spLocks noGrp="1"/>
          </p:cNvSpPr>
          <p:nvPr>
            <p:ph type="ctrTitle"/>
          </p:nvPr>
        </p:nvSpPr>
        <p:spPr/>
        <p:txBody>
          <a:bodyPr/>
          <a:lstStyle/>
          <a:p>
            <a:r>
              <a:rPr lang="en-US" dirty="0"/>
              <a:t>Forms and Templates</a:t>
            </a:r>
          </a:p>
        </p:txBody>
      </p:sp>
      <p:pic>
        <p:nvPicPr>
          <p:cNvPr id="12" name="Picture Placeholder 4" descr="A squirrel perched on a bench ">
            <a:extLst>
              <a:ext uri="{FF2B5EF4-FFF2-40B4-BE49-F238E27FC236}">
                <a16:creationId xmlns:a16="http://schemas.microsoft.com/office/drawing/2014/main" id="{4A8875FC-724E-A943-647B-5469E2F9673A}"/>
              </a:ext>
            </a:extLst>
          </p:cNvPr>
          <p:cNvPicPr>
            <a:picLocks noGrp="1" noChangeAspect="1"/>
          </p:cNvPicPr>
          <p:nvPr>
            <p:ph type="pic" sz="quarter" idx="12"/>
          </p:nvPr>
        </p:nvPicPr>
        <p:blipFill rotWithShape="1">
          <a:blip r:embed="rId3"/>
          <a:srcRect l="21929" r="21929"/>
          <a:stretch/>
        </p:blipFill>
        <p:spPr>
          <a:xfrm>
            <a:off x="0" y="-11113"/>
            <a:ext cx="5791200" cy="6880226"/>
          </a:xfrm>
        </p:spPr>
      </p:pic>
      <p:sp>
        <p:nvSpPr>
          <p:cNvPr id="5" name="Text Placeholder 4">
            <a:extLst>
              <a:ext uri="{FF2B5EF4-FFF2-40B4-BE49-F238E27FC236}">
                <a16:creationId xmlns:a16="http://schemas.microsoft.com/office/drawing/2014/main" id="{14EADFB6-5F86-4B2A-6F24-5BDC801B7BAD}"/>
              </a:ext>
            </a:extLst>
          </p:cNvPr>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13260616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6489BC-2BB8-1000-0147-31E2F6F5D85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719D259-9157-0F54-9D35-0F888F0BD25C}"/>
              </a:ext>
            </a:extLst>
          </p:cNvPr>
          <p:cNvSpPr>
            <a:spLocks noGrp="1"/>
          </p:cNvSpPr>
          <p:nvPr>
            <p:ph type="title"/>
          </p:nvPr>
        </p:nvSpPr>
        <p:spPr/>
        <p:txBody>
          <a:bodyPr/>
          <a:lstStyle/>
          <a:p>
            <a:r>
              <a:rPr lang="en-US" dirty="0"/>
              <a:t>GA-Related Templates</a:t>
            </a:r>
          </a:p>
        </p:txBody>
      </p:sp>
      <p:sp>
        <p:nvSpPr>
          <p:cNvPr id="3" name="Content Placeholder 2">
            <a:extLst>
              <a:ext uri="{FF2B5EF4-FFF2-40B4-BE49-F238E27FC236}">
                <a16:creationId xmlns:a16="http://schemas.microsoft.com/office/drawing/2014/main" id="{D3C37934-5153-5881-EDAA-84A57EA37D8D}"/>
              </a:ext>
            </a:extLst>
          </p:cNvPr>
          <p:cNvSpPr>
            <a:spLocks noGrp="1"/>
          </p:cNvSpPr>
          <p:nvPr>
            <p:ph sz="quarter" idx="13"/>
          </p:nvPr>
        </p:nvSpPr>
        <p:spPr>
          <a:xfrm>
            <a:off x="595522" y="2357610"/>
            <a:ext cx="9561489" cy="3916385"/>
          </a:xfrm>
        </p:spPr>
        <p:txBody>
          <a:bodyPr>
            <a:normAutofit fontScale="62500" lnSpcReduction="20000"/>
          </a:bodyPr>
          <a:lstStyle/>
          <a:p>
            <a:r>
              <a:rPr lang="en-US" dirty="0">
                <a:solidFill>
                  <a:schemeClr val="bg2"/>
                </a:solidFill>
                <a:hlinkClick r:id="rId3"/>
              </a:rPr>
              <a:t>Graduate Assistant Offer Letter Templates</a:t>
            </a:r>
            <a:endParaRPr lang="en-US" dirty="0">
              <a:solidFill>
                <a:schemeClr val="bg2"/>
              </a:solidFill>
            </a:endParaRPr>
          </a:p>
          <a:p>
            <a:pPr lvl="1"/>
            <a:r>
              <a:rPr lang="en-US" dirty="0">
                <a:solidFill>
                  <a:schemeClr val="bg2"/>
                </a:solidFill>
              </a:rPr>
              <a:t>Graduate Assistant Offer Letter </a:t>
            </a:r>
          </a:p>
          <a:p>
            <a:pPr lvl="1"/>
            <a:r>
              <a:rPr lang="en-US" dirty="0">
                <a:solidFill>
                  <a:schemeClr val="bg2"/>
                </a:solidFill>
              </a:rPr>
              <a:t>Graduate Assistant Mid-Appointment FTE or Stipend Level Increase Template </a:t>
            </a:r>
          </a:p>
          <a:p>
            <a:r>
              <a:rPr lang="en-US" dirty="0">
                <a:solidFill>
                  <a:schemeClr val="bg2"/>
                </a:solidFill>
                <a:hlinkClick r:id="rId4"/>
              </a:rPr>
              <a:t>Optional GA Recruitment/Cover Letter Template</a:t>
            </a:r>
            <a:endParaRPr lang="en-US" dirty="0">
              <a:solidFill>
                <a:schemeClr val="bg2"/>
              </a:solidFill>
            </a:endParaRPr>
          </a:p>
          <a:p>
            <a:pPr lvl="1"/>
            <a:r>
              <a:rPr lang="en-US" dirty="0">
                <a:solidFill>
                  <a:schemeClr val="bg2"/>
                </a:solidFill>
              </a:rPr>
              <a:t>Incoming and continuing versions </a:t>
            </a:r>
          </a:p>
          <a:p>
            <a:r>
              <a:rPr lang="en-US" dirty="0">
                <a:solidFill>
                  <a:schemeClr val="bg2"/>
                </a:solidFill>
                <a:hlinkClick r:id="rId5"/>
              </a:rPr>
              <a:t>Departmental Fellowship Award Letter Template </a:t>
            </a:r>
            <a:endParaRPr lang="en-US" dirty="0">
              <a:solidFill>
                <a:schemeClr val="bg2"/>
              </a:solidFill>
            </a:endParaRPr>
          </a:p>
          <a:p>
            <a:pPr lvl="1"/>
            <a:r>
              <a:rPr lang="en-US" dirty="0">
                <a:solidFill>
                  <a:schemeClr val="bg2"/>
                </a:solidFill>
              </a:rPr>
              <a:t>Fellowship information should not be included in GA offer letters </a:t>
            </a:r>
          </a:p>
          <a:p>
            <a:r>
              <a:rPr lang="en-US" dirty="0">
                <a:solidFill>
                  <a:schemeClr val="bg2"/>
                </a:solidFill>
                <a:hlinkClick r:id="rId6"/>
              </a:rPr>
              <a:t>Template *Calendar Year* Funding Offer to be Used to Apply for I-20</a:t>
            </a:r>
            <a:endParaRPr lang="en-US" dirty="0">
              <a:solidFill>
                <a:schemeClr val="bg2"/>
              </a:solidFill>
            </a:endParaRPr>
          </a:p>
          <a:p>
            <a:pPr lvl="1"/>
            <a:r>
              <a:rPr lang="en-US" dirty="0">
                <a:solidFill>
                  <a:schemeClr val="bg2"/>
                </a:solidFill>
              </a:rPr>
              <a:t>Can be used for spring international students to demonstrate funding for one year </a:t>
            </a:r>
          </a:p>
          <a:p>
            <a:pPr lvl="1"/>
            <a:r>
              <a:rPr lang="en-US" dirty="0">
                <a:solidFill>
                  <a:schemeClr val="bg2"/>
                </a:solidFill>
              </a:rPr>
              <a:t>General information but binding </a:t>
            </a:r>
          </a:p>
          <a:p>
            <a:r>
              <a:rPr lang="en-US" dirty="0">
                <a:solidFill>
                  <a:schemeClr val="bg2"/>
                </a:solidFill>
                <a:hlinkClick r:id="rId7"/>
              </a:rPr>
              <a:t>Templates to Withdraw a GA Offer</a:t>
            </a:r>
            <a:r>
              <a:rPr lang="en-US" dirty="0">
                <a:solidFill>
                  <a:schemeClr val="bg2"/>
                </a:solidFill>
              </a:rPr>
              <a:t> due to deferral, non-response, or withdrawal of their application for admission </a:t>
            </a:r>
          </a:p>
          <a:p>
            <a:pPr lvl="1"/>
            <a:r>
              <a:rPr lang="en-US" dirty="0">
                <a:solidFill>
                  <a:schemeClr val="bg2"/>
                </a:solidFill>
              </a:rPr>
              <a:t>Can only be used for these specific scenarios</a:t>
            </a:r>
          </a:p>
          <a:p>
            <a:pPr lvl="1"/>
            <a:r>
              <a:rPr lang="en-US" dirty="0">
                <a:solidFill>
                  <a:schemeClr val="bg2"/>
                </a:solidFill>
              </a:rPr>
              <a:t>All other instances must go through Labor Relations first </a:t>
            </a:r>
          </a:p>
          <a:p>
            <a:pPr lvl="1"/>
            <a:endParaRPr lang="en-US" dirty="0">
              <a:solidFill>
                <a:schemeClr val="bg2"/>
              </a:solidFill>
            </a:endParaRPr>
          </a:p>
        </p:txBody>
      </p:sp>
    </p:spTree>
    <p:extLst>
      <p:ext uri="{BB962C8B-B14F-4D97-AF65-F5344CB8AC3E}">
        <p14:creationId xmlns:p14="http://schemas.microsoft.com/office/powerpoint/2010/main" val="22704918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DEB985-EE6C-BA0E-D9D2-E46995DD759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557DEA3-71AB-115A-0D2B-43EAE1740B51}"/>
              </a:ext>
            </a:extLst>
          </p:cNvPr>
          <p:cNvSpPr>
            <a:spLocks noGrp="1"/>
          </p:cNvSpPr>
          <p:nvPr>
            <p:ph type="title"/>
          </p:nvPr>
        </p:nvSpPr>
        <p:spPr/>
        <p:txBody>
          <a:bodyPr/>
          <a:lstStyle/>
          <a:p>
            <a:r>
              <a:rPr lang="en-US" dirty="0"/>
              <a:t>GA-Related Forms</a:t>
            </a:r>
          </a:p>
        </p:txBody>
      </p:sp>
      <p:sp>
        <p:nvSpPr>
          <p:cNvPr id="3" name="Content Placeholder 2">
            <a:extLst>
              <a:ext uri="{FF2B5EF4-FFF2-40B4-BE49-F238E27FC236}">
                <a16:creationId xmlns:a16="http://schemas.microsoft.com/office/drawing/2014/main" id="{70BC057A-3A65-2DBE-3831-28CA8EFBDE8B}"/>
              </a:ext>
            </a:extLst>
          </p:cNvPr>
          <p:cNvSpPr>
            <a:spLocks noGrp="1"/>
          </p:cNvSpPr>
          <p:nvPr>
            <p:ph sz="quarter" idx="13"/>
          </p:nvPr>
        </p:nvSpPr>
        <p:spPr>
          <a:xfrm>
            <a:off x="595522" y="2676525"/>
            <a:ext cx="11258627" cy="3597470"/>
          </a:xfrm>
        </p:spPr>
        <p:txBody>
          <a:bodyPr>
            <a:normAutofit fontScale="85000" lnSpcReduction="20000"/>
          </a:bodyPr>
          <a:lstStyle/>
          <a:p>
            <a:r>
              <a:rPr lang="en-US" dirty="0">
                <a:solidFill>
                  <a:schemeClr val="bg2"/>
                </a:solidFill>
                <a:hlinkClick r:id="rId3"/>
              </a:rPr>
              <a:t>GA Payroll Level Adjustment Request </a:t>
            </a:r>
            <a:endParaRPr lang="en-US" dirty="0">
              <a:solidFill>
                <a:schemeClr val="bg2"/>
              </a:solidFill>
            </a:endParaRPr>
          </a:p>
          <a:p>
            <a:r>
              <a:rPr lang="en-US" dirty="0">
                <a:solidFill>
                  <a:schemeClr val="bg2"/>
                </a:solidFill>
              </a:rPr>
              <a:t>Supplemental Description of Duties (SDD) </a:t>
            </a:r>
          </a:p>
          <a:p>
            <a:pPr lvl="1"/>
            <a:r>
              <a:rPr lang="en-US" dirty="0">
                <a:solidFill>
                  <a:schemeClr val="bg2"/>
                </a:solidFill>
              </a:rPr>
              <a:t>Word doc </a:t>
            </a:r>
            <a:r>
              <a:rPr lang="en-US" dirty="0">
                <a:solidFill>
                  <a:schemeClr val="bg2"/>
                </a:solidFill>
                <a:hlinkClick r:id="rId4"/>
              </a:rPr>
              <a:t>templates</a:t>
            </a:r>
            <a:r>
              <a:rPr lang="en-US" dirty="0">
                <a:solidFill>
                  <a:schemeClr val="bg2"/>
                </a:solidFill>
              </a:rPr>
              <a:t> </a:t>
            </a:r>
          </a:p>
          <a:p>
            <a:pPr lvl="1"/>
            <a:r>
              <a:rPr lang="en-US" dirty="0">
                <a:solidFill>
                  <a:schemeClr val="bg2"/>
                </a:solidFill>
                <a:hlinkClick r:id="rId5"/>
              </a:rPr>
              <a:t>Online workflow </a:t>
            </a:r>
            <a:r>
              <a:rPr lang="en-US" dirty="0">
                <a:solidFill>
                  <a:schemeClr val="bg2"/>
                </a:solidFill>
              </a:rPr>
              <a:t>through </a:t>
            </a:r>
            <a:r>
              <a:rPr lang="en-US" dirty="0" err="1">
                <a:solidFill>
                  <a:schemeClr val="bg2"/>
                </a:solidFill>
              </a:rPr>
              <a:t>KualiBuild</a:t>
            </a:r>
            <a:r>
              <a:rPr lang="en-US" dirty="0">
                <a:solidFill>
                  <a:schemeClr val="bg2"/>
                </a:solidFill>
              </a:rPr>
              <a:t> </a:t>
            </a:r>
          </a:p>
          <a:p>
            <a:r>
              <a:rPr lang="en-US" dirty="0">
                <a:solidFill>
                  <a:schemeClr val="bg2"/>
                </a:solidFill>
                <a:hlinkClick r:id="rId6"/>
              </a:rPr>
              <a:t>GA Supplemental Employment Approval Form </a:t>
            </a:r>
            <a:endParaRPr lang="en-US" dirty="0">
              <a:solidFill>
                <a:schemeClr val="bg2"/>
              </a:solidFill>
            </a:endParaRPr>
          </a:p>
          <a:p>
            <a:pPr lvl="1"/>
            <a:r>
              <a:rPr lang="en-US" dirty="0">
                <a:solidFill>
                  <a:schemeClr val="bg2"/>
                </a:solidFill>
              </a:rPr>
              <a:t>Required for work over 20 hours per week, including internship and concurrent GA, external employment </a:t>
            </a:r>
          </a:p>
          <a:p>
            <a:pPr lvl="1"/>
            <a:r>
              <a:rPr lang="en-US" dirty="0">
                <a:solidFill>
                  <a:schemeClr val="bg2"/>
                </a:solidFill>
              </a:rPr>
              <a:t>GA Overload, student labor </a:t>
            </a:r>
          </a:p>
          <a:p>
            <a:r>
              <a:rPr lang="en-US" dirty="0">
                <a:solidFill>
                  <a:schemeClr val="bg2"/>
                </a:solidFill>
                <a:hlinkClick r:id="rId7"/>
              </a:rPr>
              <a:t>GA Orientation Slides for Departmental Use </a:t>
            </a:r>
            <a:endParaRPr lang="en-US" dirty="0">
              <a:solidFill>
                <a:schemeClr val="bg2"/>
              </a:solidFill>
            </a:endParaRPr>
          </a:p>
          <a:p>
            <a:pPr algn="r"/>
            <a:r>
              <a:rPr lang="en-US" b="1" dirty="0">
                <a:solidFill>
                  <a:schemeClr val="bg2"/>
                </a:solidFill>
              </a:rPr>
              <a:t>All forms and templates linked under TGS’s </a:t>
            </a:r>
            <a:r>
              <a:rPr lang="en-US" b="1" dirty="0">
                <a:solidFill>
                  <a:schemeClr val="bg2"/>
                </a:solidFill>
                <a:hlinkClick r:id="rId8"/>
              </a:rPr>
              <a:t>Forms</a:t>
            </a:r>
            <a:r>
              <a:rPr lang="en-US" b="1" dirty="0">
                <a:solidFill>
                  <a:schemeClr val="bg2"/>
                </a:solidFill>
              </a:rPr>
              <a:t> page </a:t>
            </a:r>
          </a:p>
          <a:p>
            <a:pPr lvl="1"/>
            <a:endParaRPr lang="en-US" dirty="0">
              <a:solidFill>
                <a:schemeClr val="bg2"/>
              </a:solidFill>
            </a:endParaRPr>
          </a:p>
        </p:txBody>
      </p:sp>
    </p:spTree>
    <p:extLst>
      <p:ext uri="{BB962C8B-B14F-4D97-AF65-F5344CB8AC3E}">
        <p14:creationId xmlns:p14="http://schemas.microsoft.com/office/powerpoint/2010/main" val="5674268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C3158A-F4BF-511B-F9B7-DC1BBF90E1E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909F203-AB15-7DD4-3597-974E811068E0}"/>
              </a:ext>
            </a:extLst>
          </p:cNvPr>
          <p:cNvSpPr>
            <a:spLocks noGrp="1"/>
          </p:cNvSpPr>
          <p:nvPr>
            <p:ph type="ctrTitle"/>
          </p:nvPr>
        </p:nvSpPr>
        <p:spPr/>
        <p:txBody>
          <a:bodyPr/>
          <a:lstStyle/>
          <a:p>
            <a:r>
              <a:rPr lang="en-US" dirty="0"/>
              <a:t>GA Offer Letters</a:t>
            </a:r>
          </a:p>
        </p:txBody>
      </p:sp>
      <p:pic>
        <p:nvPicPr>
          <p:cNvPr id="12" name="Picture Placeholder 4" descr="An overhead view of the UConn campus ">
            <a:extLst>
              <a:ext uri="{FF2B5EF4-FFF2-40B4-BE49-F238E27FC236}">
                <a16:creationId xmlns:a16="http://schemas.microsoft.com/office/drawing/2014/main" id="{3B538D34-D7C7-C482-8B85-E743DF96E1D4}"/>
              </a:ext>
            </a:extLst>
          </p:cNvPr>
          <p:cNvPicPr>
            <a:picLocks noGrp="1" noChangeAspect="1"/>
          </p:cNvPicPr>
          <p:nvPr>
            <p:ph type="pic" sz="quarter" idx="12"/>
          </p:nvPr>
        </p:nvPicPr>
        <p:blipFill rotWithShape="1">
          <a:blip r:embed="rId3"/>
          <a:srcRect l="21929" r="21929"/>
          <a:stretch/>
        </p:blipFill>
        <p:spPr>
          <a:xfrm>
            <a:off x="0" y="-11113"/>
            <a:ext cx="5791200" cy="6880226"/>
          </a:xfrm>
        </p:spPr>
      </p:pic>
      <p:sp>
        <p:nvSpPr>
          <p:cNvPr id="5" name="Text Placeholder 4">
            <a:extLst>
              <a:ext uri="{FF2B5EF4-FFF2-40B4-BE49-F238E27FC236}">
                <a16:creationId xmlns:a16="http://schemas.microsoft.com/office/drawing/2014/main" id="{789DCC34-7BB6-53A8-3715-A6E85EBEEE9A}"/>
              </a:ext>
            </a:extLst>
          </p:cNvPr>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2358644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818981-2930-DF5B-99DD-AF4E5B6ECB45}"/>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5A1AF0A6-23A8-9E0F-3866-10B6A2AED529}"/>
              </a:ext>
            </a:extLst>
          </p:cNvPr>
          <p:cNvSpPr>
            <a:spLocks noGrp="1"/>
          </p:cNvSpPr>
          <p:nvPr>
            <p:ph type="title"/>
          </p:nvPr>
        </p:nvSpPr>
        <p:spPr/>
        <p:txBody>
          <a:bodyPr/>
          <a:lstStyle/>
          <a:p>
            <a:r>
              <a:rPr lang="en-US" dirty="0">
                <a:solidFill>
                  <a:schemeClr val="accent6"/>
                </a:solidFill>
              </a:rPr>
              <a:t>Deadlines</a:t>
            </a:r>
          </a:p>
        </p:txBody>
      </p:sp>
      <p:sp>
        <p:nvSpPr>
          <p:cNvPr id="7" name="Text Placeholder 6">
            <a:extLst>
              <a:ext uri="{FF2B5EF4-FFF2-40B4-BE49-F238E27FC236}">
                <a16:creationId xmlns:a16="http://schemas.microsoft.com/office/drawing/2014/main" id="{AA1B95BD-64D6-B025-AEDA-F4BB1E5D2FE8}"/>
              </a:ext>
            </a:extLst>
          </p:cNvPr>
          <p:cNvSpPr>
            <a:spLocks noGrp="1"/>
          </p:cNvSpPr>
          <p:nvPr>
            <p:ph sz="quarter" idx="13"/>
          </p:nvPr>
        </p:nvSpPr>
        <p:spPr/>
        <p:txBody>
          <a:bodyPr>
            <a:normAutofit/>
          </a:bodyPr>
          <a:lstStyle/>
          <a:p>
            <a:r>
              <a:rPr lang="en-US" dirty="0">
                <a:solidFill>
                  <a:schemeClr val="bg2"/>
                </a:solidFill>
              </a:rPr>
              <a:t>April 1 for new, incoming GAs </a:t>
            </a:r>
          </a:p>
          <a:p>
            <a:r>
              <a:rPr lang="en-US" dirty="0">
                <a:solidFill>
                  <a:schemeClr val="bg2"/>
                </a:solidFill>
              </a:rPr>
              <a:t>June 1 for continuing GAs </a:t>
            </a:r>
          </a:p>
          <a:p>
            <a:pPr lvl="1"/>
            <a:r>
              <a:rPr lang="en-US" dirty="0">
                <a:solidFill>
                  <a:schemeClr val="bg2"/>
                </a:solidFill>
              </a:rPr>
              <a:t>If not confident in funding, offer can be held </a:t>
            </a:r>
          </a:p>
          <a:p>
            <a:pPr lvl="1"/>
            <a:r>
              <a:rPr lang="en-US" dirty="0">
                <a:solidFill>
                  <a:schemeClr val="bg2"/>
                </a:solidFill>
              </a:rPr>
              <a:t>Extenuating circumstances </a:t>
            </a:r>
          </a:p>
          <a:p>
            <a:pPr lvl="1"/>
            <a:r>
              <a:rPr lang="en-US" dirty="0">
                <a:solidFill>
                  <a:schemeClr val="bg2"/>
                </a:solidFill>
              </a:rPr>
              <a:t>Still keep payroll deadlines in mind </a:t>
            </a:r>
          </a:p>
          <a:p>
            <a:pPr marL="0" indent="0">
              <a:buNone/>
            </a:pPr>
            <a:endParaRPr lang="en-US" dirty="0">
              <a:solidFill>
                <a:schemeClr val="bg2"/>
              </a:solidFill>
            </a:endParaRPr>
          </a:p>
          <a:p>
            <a:endParaRPr lang="en-US" dirty="0">
              <a:solidFill>
                <a:schemeClr val="bg2"/>
              </a:solidFill>
            </a:endParaRPr>
          </a:p>
        </p:txBody>
      </p:sp>
      <p:grpSp>
        <p:nvGrpSpPr>
          <p:cNvPr id="19" name="Group 18">
            <a:extLst>
              <a:ext uri="{FF2B5EF4-FFF2-40B4-BE49-F238E27FC236}">
                <a16:creationId xmlns:a16="http://schemas.microsoft.com/office/drawing/2014/main" id="{3C4F1DEB-E33C-8E49-04A8-00903AA4B7EC}"/>
              </a:ext>
              <a:ext uri="{C183D7F6-B498-43B3-948B-1728B52AA6E4}">
                <adec:decorative xmlns:adec="http://schemas.microsoft.com/office/drawing/2017/decorative" val="1"/>
              </a:ext>
            </a:extLst>
          </p:cNvPr>
          <p:cNvGrpSpPr>
            <a:grpSpLocks/>
          </p:cNvGrpSpPr>
          <p:nvPr/>
        </p:nvGrpSpPr>
        <p:grpSpPr bwMode="auto">
          <a:xfrm rot="16200000" flipV="1">
            <a:off x="0" y="3900132"/>
            <a:ext cx="2959226" cy="2959226"/>
            <a:chOff x="0" y="12289"/>
            <a:chExt cx="3550" cy="3551"/>
          </a:xfrm>
        </p:grpSpPr>
        <p:sp>
          <p:nvSpPr>
            <p:cNvPr id="20" name="Freeform 19">
              <a:extLst>
                <a:ext uri="{FF2B5EF4-FFF2-40B4-BE49-F238E27FC236}">
                  <a16:creationId xmlns:a16="http://schemas.microsoft.com/office/drawing/2014/main" id="{BE7FB9B6-C384-F89D-D15F-7A8BC25D574A}"/>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1" name="Freeform 20">
              <a:extLst>
                <a:ext uri="{FF2B5EF4-FFF2-40B4-BE49-F238E27FC236}">
                  <a16:creationId xmlns:a16="http://schemas.microsoft.com/office/drawing/2014/main" id="{0D01CF16-5328-6AAB-5B72-1C82E4C003E2}"/>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2" name="Freeform 21">
              <a:extLst>
                <a:ext uri="{FF2B5EF4-FFF2-40B4-BE49-F238E27FC236}">
                  <a16:creationId xmlns:a16="http://schemas.microsoft.com/office/drawing/2014/main" id="{E2359E4C-F967-F39A-A6CF-6A422CF4FC87}"/>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Tree>
    <p:extLst>
      <p:ext uri="{BB962C8B-B14F-4D97-AF65-F5344CB8AC3E}">
        <p14:creationId xmlns:p14="http://schemas.microsoft.com/office/powerpoint/2010/main" val="612969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C44684-E84D-30CF-93DF-77BA7E68825E}"/>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FB30D68F-2C51-C0D3-5A2E-C2C08C596444}"/>
              </a:ext>
            </a:extLst>
          </p:cNvPr>
          <p:cNvSpPr>
            <a:spLocks noGrp="1"/>
          </p:cNvSpPr>
          <p:nvPr>
            <p:ph type="title"/>
          </p:nvPr>
        </p:nvSpPr>
        <p:spPr/>
        <p:txBody>
          <a:bodyPr/>
          <a:lstStyle/>
          <a:p>
            <a:r>
              <a:rPr lang="en-US" dirty="0">
                <a:solidFill>
                  <a:schemeClr val="accent6"/>
                </a:solidFill>
              </a:rPr>
              <a:t>Withdrawing or Reducing an Offer </a:t>
            </a:r>
          </a:p>
        </p:txBody>
      </p:sp>
      <p:sp>
        <p:nvSpPr>
          <p:cNvPr id="7" name="Text Placeholder 6">
            <a:extLst>
              <a:ext uri="{FF2B5EF4-FFF2-40B4-BE49-F238E27FC236}">
                <a16:creationId xmlns:a16="http://schemas.microsoft.com/office/drawing/2014/main" id="{07304D0A-4A1C-BEB7-5DC7-7497E48B184B}"/>
              </a:ext>
            </a:extLst>
          </p:cNvPr>
          <p:cNvSpPr>
            <a:spLocks noGrp="1"/>
          </p:cNvSpPr>
          <p:nvPr>
            <p:ph sz="quarter" idx="13"/>
          </p:nvPr>
        </p:nvSpPr>
        <p:spPr>
          <a:xfrm>
            <a:off x="3146612" y="2282008"/>
            <a:ext cx="8321488" cy="3699328"/>
          </a:xfrm>
        </p:spPr>
        <p:txBody>
          <a:bodyPr>
            <a:normAutofit fontScale="92500" lnSpcReduction="20000"/>
          </a:bodyPr>
          <a:lstStyle/>
          <a:p>
            <a:pPr marL="0" indent="0">
              <a:buNone/>
            </a:pPr>
            <a:r>
              <a:rPr lang="en-US" b="1" dirty="0">
                <a:solidFill>
                  <a:schemeClr val="bg2"/>
                </a:solidFill>
              </a:rPr>
              <a:t>Withdrawing an offer: </a:t>
            </a:r>
          </a:p>
          <a:p>
            <a:r>
              <a:rPr lang="en-US" dirty="0">
                <a:solidFill>
                  <a:schemeClr val="bg2"/>
                </a:solidFill>
              </a:rPr>
              <a:t>TGS has </a:t>
            </a:r>
            <a:r>
              <a:rPr lang="en-US" dirty="0">
                <a:solidFill>
                  <a:schemeClr val="bg2"/>
                </a:solidFill>
                <a:hlinkClick r:id="rId3"/>
              </a:rPr>
              <a:t>templates</a:t>
            </a:r>
            <a:r>
              <a:rPr lang="en-US" dirty="0">
                <a:solidFill>
                  <a:schemeClr val="bg2"/>
                </a:solidFill>
              </a:rPr>
              <a:t> available for: </a:t>
            </a:r>
          </a:p>
          <a:p>
            <a:pPr lvl="1"/>
            <a:r>
              <a:rPr lang="en-US" dirty="0">
                <a:solidFill>
                  <a:schemeClr val="bg2"/>
                </a:solidFill>
              </a:rPr>
              <a:t>A GA who deferred admission to a future semester </a:t>
            </a:r>
          </a:p>
          <a:p>
            <a:pPr lvl="1"/>
            <a:r>
              <a:rPr lang="en-US" dirty="0">
                <a:solidFill>
                  <a:schemeClr val="bg2"/>
                </a:solidFill>
              </a:rPr>
              <a:t>A GA who did not respond to the GA offer by the deadline </a:t>
            </a:r>
          </a:p>
          <a:p>
            <a:pPr marL="0" indent="0">
              <a:buNone/>
            </a:pPr>
            <a:r>
              <a:rPr lang="en-US" b="1" dirty="0">
                <a:solidFill>
                  <a:schemeClr val="bg2"/>
                </a:solidFill>
              </a:rPr>
              <a:t>Reducing an offer: </a:t>
            </a:r>
          </a:p>
          <a:p>
            <a:pPr lvl="1"/>
            <a:r>
              <a:rPr lang="en-US" dirty="0">
                <a:solidFill>
                  <a:schemeClr val="bg2"/>
                </a:solidFill>
              </a:rPr>
              <a:t>An FTE reduction can be done if the GA voluntarily requests it </a:t>
            </a:r>
          </a:p>
          <a:p>
            <a:pPr lvl="2"/>
            <a:r>
              <a:rPr lang="en-US" dirty="0">
                <a:solidFill>
                  <a:schemeClr val="bg2"/>
                </a:solidFill>
              </a:rPr>
              <a:t>Typically, not retro; effective date of request used </a:t>
            </a:r>
          </a:p>
          <a:p>
            <a:pPr marL="0" lvl="1" indent="0">
              <a:buNone/>
            </a:pPr>
            <a:r>
              <a:rPr lang="en-US" b="1" u="sng" dirty="0">
                <a:solidFill>
                  <a:schemeClr val="bg2"/>
                </a:solidFill>
              </a:rPr>
              <a:t>All other situations</a:t>
            </a:r>
            <a:r>
              <a:rPr lang="en-US" dirty="0">
                <a:solidFill>
                  <a:schemeClr val="bg2"/>
                </a:solidFill>
              </a:rPr>
              <a:t>: You must work with Labor Relations</a:t>
            </a:r>
          </a:p>
          <a:p>
            <a:pPr marL="0" indent="0">
              <a:buNone/>
            </a:pPr>
            <a:endParaRPr lang="en-US" dirty="0">
              <a:solidFill>
                <a:schemeClr val="bg2"/>
              </a:solidFill>
            </a:endParaRPr>
          </a:p>
          <a:p>
            <a:endParaRPr lang="en-US" dirty="0">
              <a:solidFill>
                <a:schemeClr val="bg2"/>
              </a:solidFill>
            </a:endParaRPr>
          </a:p>
        </p:txBody>
      </p:sp>
      <p:grpSp>
        <p:nvGrpSpPr>
          <p:cNvPr id="19" name="Group 18">
            <a:extLst>
              <a:ext uri="{FF2B5EF4-FFF2-40B4-BE49-F238E27FC236}">
                <a16:creationId xmlns:a16="http://schemas.microsoft.com/office/drawing/2014/main" id="{6BA47554-6E4F-BFAC-9736-7A5C3804BCFC}"/>
              </a:ext>
              <a:ext uri="{C183D7F6-B498-43B3-948B-1728B52AA6E4}">
                <adec:decorative xmlns:adec="http://schemas.microsoft.com/office/drawing/2017/decorative" val="1"/>
              </a:ext>
            </a:extLst>
          </p:cNvPr>
          <p:cNvGrpSpPr>
            <a:grpSpLocks/>
          </p:cNvGrpSpPr>
          <p:nvPr/>
        </p:nvGrpSpPr>
        <p:grpSpPr bwMode="auto">
          <a:xfrm rot="16200000" flipV="1">
            <a:off x="0" y="3900132"/>
            <a:ext cx="2959226" cy="2959226"/>
            <a:chOff x="0" y="12289"/>
            <a:chExt cx="3550" cy="3551"/>
          </a:xfrm>
        </p:grpSpPr>
        <p:sp>
          <p:nvSpPr>
            <p:cNvPr id="20" name="Freeform 19">
              <a:extLst>
                <a:ext uri="{FF2B5EF4-FFF2-40B4-BE49-F238E27FC236}">
                  <a16:creationId xmlns:a16="http://schemas.microsoft.com/office/drawing/2014/main" id="{BE607D59-60AC-59D7-A3FE-3E6E4DFE80C3}"/>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1" name="Freeform 20">
              <a:extLst>
                <a:ext uri="{FF2B5EF4-FFF2-40B4-BE49-F238E27FC236}">
                  <a16:creationId xmlns:a16="http://schemas.microsoft.com/office/drawing/2014/main" id="{D67A677E-7C50-AEED-463A-88033A1F5CB6}"/>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2" name="Freeform 21">
              <a:extLst>
                <a:ext uri="{FF2B5EF4-FFF2-40B4-BE49-F238E27FC236}">
                  <a16:creationId xmlns:a16="http://schemas.microsoft.com/office/drawing/2014/main" id="{90C92E06-6EBB-4D09-5207-A2E06FAD5586}"/>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Tree>
    <p:extLst>
      <p:ext uri="{BB962C8B-B14F-4D97-AF65-F5344CB8AC3E}">
        <p14:creationId xmlns:p14="http://schemas.microsoft.com/office/powerpoint/2010/main" val="5314069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CF78A0-3748-97A5-D6F6-B9A35514B594}"/>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E08E958D-DE69-A5FF-1258-D5CB2D4ECFAA}"/>
              </a:ext>
            </a:extLst>
          </p:cNvPr>
          <p:cNvSpPr>
            <a:spLocks noGrp="1"/>
          </p:cNvSpPr>
          <p:nvPr>
            <p:ph type="title"/>
          </p:nvPr>
        </p:nvSpPr>
        <p:spPr/>
        <p:txBody>
          <a:bodyPr/>
          <a:lstStyle/>
          <a:p>
            <a:r>
              <a:rPr lang="en-US" dirty="0">
                <a:solidFill>
                  <a:schemeClr val="accent6"/>
                </a:solidFill>
              </a:rPr>
              <a:t>GA Offer Letter Updates</a:t>
            </a:r>
          </a:p>
        </p:txBody>
      </p:sp>
      <p:sp>
        <p:nvSpPr>
          <p:cNvPr id="7" name="Text Placeholder 6">
            <a:extLst>
              <a:ext uri="{FF2B5EF4-FFF2-40B4-BE49-F238E27FC236}">
                <a16:creationId xmlns:a16="http://schemas.microsoft.com/office/drawing/2014/main" id="{FFB4BD73-C810-09D0-92B6-BDA77B7435AC}"/>
              </a:ext>
            </a:extLst>
          </p:cNvPr>
          <p:cNvSpPr>
            <a:spLocks noGrp="1"/>
          </p:cNvSpPr>
          <p:nvPr>
            <p:ph sz="quarter" idx="13"/>
          </p:nvPr>
        </p:nvSpPr>
        <p:spPr>
          <a:xfrm>
            <a:off x="2190750" y="2293024"/>
            <a:ext cx="5047332" cy="3699328"/>
          </a:xfrm>
        </p:spPr>
        <p:txBody>
          <a:bodyPr>
            <a:normAutofit fontScale="92500" lnSpcReduction="20000"/>
          </a:bodyPr>
          <a:lstStyle/>
          <a:p>
            <a:r>
              <a:rPr lang="en-US" dirty="0">
                <a:solidFill>
                  <a:schemeClr val="bg2"/>
                </a:solidFill>
              </a:rPr>
              <a:t>Updated as of January 2025</a:t>
            </a:r>
          </a:p>
          <a:p>
            <a:pPr lvl="1"/>
            <a:r>
              <a:rPr lang="en-US" dirty="0">
                <a:solidFill>
                  <a:schemeClr val="bg2"/>
                </a:solidFill>
              </a:rPr>
              <a:t>Primary/preferred name guidance </a:t>
            </a:r>
          </a:p>
          <a:p>
            <a:pPr lvl="1"/>
            <a:r>
              <a:rPr lang="en-US" dirty="0">
                <a:solidFill>
                  <a:schemeClr val="bg2"/>
                </a:solidFill>
              </a:rPr>
              <a:t>Tuition waiver language </a:t>
            </a:r>
          </a:p>
          <a:p>
            <a:pPr lvl="1"/>
            <a:r>
              <a:rPr lang="en-US" dirty="0">
                <a:solidFill>
                  <a:schemeClr val="bg2"/>
                </a:solidFill>
              </a:rPr>
              <a:t>Contingency language for all levels incorporated</a:t>
            </a:r>
          </a:p>
          <a:p>
            <a:pPr lvl="1"/>
            <a:r>
              <a:rPr lang="en-US" dirty="0">
                <a:solidFill>
                  <a:schemeClr val="bg2"/>
                </a:solidFill>
              </a:rPr>
              <a:t>Recommendation to enroll by August 1 </a:t>
            </a:r>
          </a:p>
          <a:p>
            <a:pPr lvl="1"/>
            <a:r>
              <a:rPr lang="en-US" dirty="0">
                <a:solidFill>
                  <a:schemeClr val="bg2"/>
                </a:solidFill>
              </a:rPr>
              <a:t>Notification re: errors </a:t>
            </a:r>
          </a:p>
          <a:p>
            <a:pPr lvl="1"/>
            <a:r>
              <a:rPr lang="en-US" dirty="0">
                <a:solidFill>
                  <a:schemeClr val="bg2"/>
                </a:solidFill>
              </a:rPr>
              <a:t>SDD requirement </a:t>
            </a:r>
          </a:p>
          <a:p>
            <a:endParaRPr lang="en-US" dirty="0">
              <a:solidFill>
                <a:schemeClr val="bg2"/>
              </a:solidFill>
            </a:endParaRPr>
          </a:p>
        </p:txBody>
      </p:sp>
      <p:grpSp>
        <p:nvGrpSpPr>
          <p:cNvPr id="19" name="Group 18">
            <a:extLst>
              <a:ext uri="{FF2B5EF4-FFF2-40B4-BE49-F238E27FC236}">
                <a16:creationId xmlns:a16="http://schemas.microsoft.com/office/drawing/2014/main" id="{355016F6-58B0-6577-18B8-3BA4AD7BBAE8}"/>
              </a:ext>
              <a:ext uri="{C183D7F6-B498-43B3-948B-1728B52AA6E4}">
                <adec:decorative xmlns:adec="http://schemas.microsoft.com/office/drawing/2017/decorative" val="1"/>
              </a:ext>
            </a:extLst>
          </p:cNvPr>
          <p:cNvGrpSpPr>
            <a:grpSpLocks/>
          </p:cNvGrpSpPr>
          <p:nvPr/>
        </p:nvGrpSpPr>
        <p:grpSpPr bwMode="auto">
          <a:xfrm rot="16200000" flipV="1">
            <a:off x="0" y="3900132"/>
            <a:ext cx="2959226" cy="2959226"/>
            <a:chOff x="0" y="12289"/>
            <a:chExt cx="3550" cy="3551"/>
          </a:xfrm>
        </p:grpSpPr>
        <p:sp>
          <p:nvSpPr>
            <p:cNvPr id="20" name="Freeform 19">
              <a:extLst>
                <a:ext uri="{FF2B5EF4-FFF2-40B4-BE49-F238E27FC236}">
                  <a16:creationId xmlns:a16="http://schemas.microsoft.com/office/drawing/2014/main" id="{2825528E-EB84-A23B-62EC-1B7561706CED}"/>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1" name="Freeform 20">
              <a:extLst>
                <a:ext uri="{FF2B5EF4-FFF2-40B4-BE49-F238E27FC236}">
                  <a16:creationId xmlns:a16="http://schemas.microsoft.com/office/drawing/2014/main" id="{BABED86C-A80D-87A2-72FB-3A1B0ACAE336}"/>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2" name="Freeform 21">
              <a:extLst>
                <a:ext uri="{FF2B5EF4-FFF2-40B4-BE49-F238E27FC236}">
                  <a16:creationId xmlns:a16="http://schemas.microsoft.com/office/drawing/2014/main" id="{1D0EA073-345C-C4A9-2AFD-3C78D516E36F}"/>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pic>
        <p:nvPicPr>
          <p:cNvPr id="4" name="Picture 3" descr="Screenshot of HR's webpage listing GA offer letter templates available for download">
            <a:extLst>
              <a:ext uri="{FF2B5EF4-FFF2-40B4-BE49-F238E27FC236}">
                <a16:creationId xmlns:a16="http://schemas.microsoft.com/office/drawing/2014/main" id="{925F6AAA-DC1B-5883-D693-0F850A23F104}"/>
              </a:ext>
            </a:extLst>
          </p:cNvPr>
          <p:cNvPicPr>
            <a:picLocks noChangeAspect="1"/>
          </p:cNvPicPr>
          <p:nvPr/>
        </p:nvPicPr>
        <p:blipFill>
          <a:blip r:embed="rId3"/>
          <a:stretch>
            <a:fillRect/>
          </a:stretch>
        </p:blipFill>
        <p:spPr>
          <a:xfrm>
            <a:off x="7715355" y="2293024"/>
            <a:ext cx="4346992" cy="3379260"/>
          </a:xfrm>
          <a:prstGeom prst="rect">
            <a:avLst/>
          </a:prstGeom>
        </p:spPr>
      </p:pic>
    </p:spTree>
    <p:extLst>
      <p:ext uri="{BB962C8B-B14F-4D97-AF65-F5344CB8AC3E}">
        <p14:creationId xmlns:p14="http://schemas.microsoft.com/office/powerpoint/2010/main" val="23729539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30BF65-C84B-45C3-72CA-AFDA68851174}"/>
              </a:ext>
            </a:extLst>
          </p:cNvPr>
          <p:cNvSpPr>
            <a:spLocks noGrp="1"/>
          </p:cNvSpPr>
          <p:nvPr>
            <p:ph type="title"/>
          </p:nvPr>
        </p:nvSpPr>
        <p:spPr/>
        <p:txBody>
          <a:bodyPr/>
          <a:lstStyle/>
          <a:p>
            <a:r>
              <a:rPr lang="en-US" dirty="0"/>
              <a:t>Agenda</a:t>
            </a:r>
          </a:p>
        </p:txBody>
      </p:sp>
      <p:sp>
        <p:nvSpPr>
          <p:cNvPr id="3" name="Text Placeholder 2">
            <a:extLst>
              <a:ext uri="{FF2B5EF4-FFF2-40B4-BE49-F238E27FC236}">
                <a16:creationId xmlns:a16="http://schemas.microsoft.com/office/drawing/2014/main" id="{3B8EBC2C-6DD7-5003-38EB-40753046FE8C}"/>
              </a:ext>
            </a:extLst>
          </p:cNvPr>
          <p:cNvSpPr>
            <a:spLocks noGrp="1"/>
          </p:cNvSpPr>
          <p:nvPr>
            <p:ph sz="quarter" idx="13"/>
          </p:nvPr>
        </p:nvSpPr>
        <p:spPr>
          <a:xfrm>
            <a:off x="594359" y="2281918"/>
            <a:ext cx="9442007" cy="3708517"/>
          </a:xfrm>
        </p:spPr>
        <p:txBody>
          <a:bodyPr tIns="457200" numCol="2">
            <a:normAutofit/>
          </a:bodyPr>
          <a:lstStyle/>
          <a:p>
            <a:r>
              <a:rPr lang="en-US" dirty="0"/>
              <a:t>Overview and eligibility </a:t>
            </a:r>
          </a:p>
          <a:p>
            <a:r>
              <a:rPr lang="en-US" dirty="0"/>
              <a:t>TA English Proficiency Policy </a:t>
            </a:r>
          </a:p>
          <a:p>
            <a:r>
              <a:rPr lang="en-US" dirty="0"/>
              <a:t>Recruiting GAs </a:t>
            </a:r>
          </a:p>
          <a:p>
            <a:r>
              <a:rPr lang="en-US" dirty="0"/>
              <a:t>Forms and templates</a:t>
            </a:r>
          </a:p>
          <a:p>
            <a:r>
              <a:rPr lang="en-US" dirty="0"/>
              <a:t>GA offer letters and template updates </a:t>
            </a:r>
          </a:p>
          <a:p>
            <a:r>
              <a:rPr lang="en-US" dirty="0"/>
              <a:t>Reports </a:t>
            </a:r>
          </a:p>
          <a:p>
            <a:r>
              <a:rPr lang="en-US" dirty="0"/>
              <a:t>Stipend levels </a:t>
            </a:r>
          </a:p>
          <a:p>
            <a:r>
              <a:rPr lang="en-US" dirty="0"/>
              <a:t>Who processes payroll? </a:t>
            </a:r>
          </a:p>
          <a:p>
            <a:r>
              <a:rPr lang="en-US" dirty="0"/>
              <a:t>Remote work </a:t>
            </a:r>
          </a:p>
          <a:p>
            <a:r>
              <a:rPr lang="en-US" dirty="0"/>
              <a:t>Supplemental employment </a:t>
            </a:r>
          </a:p>
        </p:txBody>
      </p:sp>
    </p:spTree>
    <p:extLst>
      <p:ext uri="{BB962C8B-B14F-4D97-AF65-F5344CB8AC3E}">
        <p14:creationId xmlns:p14="http://schemas.microsoft.com/office/powerpoint/2010/main" val="33466857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FBC7A2-C178-6ABF-6182-FA36602ED8B5}"/>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8A46F5A-7B0B-598B-6DA0-7320EAF0F3EA}"/>
              </a:ext>
            </a:extLst>
          </p:cNvPr>
          <p:cNvSpPr>
            <a:spLocks noGrp="1"/>
          </p:cNvSpPr>
          <p:nvPr>
            <p:ph type="title"/>
          </p:nvPr>
        </p:nvSpPr>
        <p:spPr/>
        <p:txBody>
          <a:bodyPr/>
          <a:lstStyle/>
          <a:p>
            <a:r>
              <a:rPr lang="en-US" dirty="0">
                <a:solidFill>
                  <a:schemeClr val="accent6"/>
                </a:solidFill>
              </a:rPr>
              <a:t>GA Offer Letter Updates - MISC</a:t>
            </a:r>
          </a:p>
        </p:txBody>
      </p:sp>
      <p:sp>
        <p:nvSpPr>
          <p:cNvPr id="7" name="Text Placeholder 6">
            <a:extLst>
              <a:ext uri="{FF2B5EF4-FFF2-40B4-BE49-F238E27FC236}">
                <a16:creationId xmlns:a16="http://schemas.microsoft.com/office/drawing/2014/main" id="{B9668C32-2ACE-8A8C-AB42-0E90704583A5}"/>
              </a:ext>
            </a:extLst>
          </p:cNvPr>
          <p:cNvSpPr>
            <a:spLocks noGrp="1"/>
          </p:cNvSpPr>
          <p:nvPr>
            <p:ph sz="quarter" idx="13"/>
          </p:nvPr>
        </p:nvSpPr>
        <p:spPr/>
        <p:txBody>
          <a:bodyPr>
            <a:normAutofit/>
          </a:bodyPr>
          <a:lstStyle/>
          <a:p>
            <a:r>
              <a:rPr lang="en-US" dirty="0">
                <a:solidFill>
                  <a:schemeClr val="bg2"/>
                </a:solidFill>
              </a:rPr>
              <a:t>Recommendation to enroll by August 1 for fall and December 15 for spring “to ensure your classes will not be canceled due to low enrollment and to ensure continuity of services when applicable” </a:t>
            </a:r>
          </a:p>
          <a:p>
            <a:r>
              <a:rPr lang="en-US" dirty="0">
                <a:solidFill>
                  <a:schemeClr val="bg2"/>
                </a:solidFill>
              </a:rPr>
              <a:t>“Graduate Payroll Processor” &gt; “Departmental contact for any questions” </a:t>
            </a:r>
          </a:p>
          <a:p>
            <a:r>
              <a:rPr lang="en-US" dirty="0">
                <a:solidFill>
                  <a:schemeClr val="bg2"/>
                </a:solidFill>
              </a:rPr>
              <a:t>Pay Schedule and Stipend Level chart linked </a:t>
            </a:r>
          </a:p>
        </p:txBody>
      </p:sp>
      <p:grpSp>
        <p:nvGrpSpPr>
          <p:cNvPr id="19" name="Group 18">
            <a:extLst>
              <a:ext uri="{FF2B5EF4-FFF2-40B4-BE49-F238E27FC236}">
                <a16:creationId xmlns:a16="http://schemas.microsoft.com/office/drawing/2014/main" id="{133D7B45-B94D-3E7E-56DB-7192E854038F}"/>
              </a:ext>
              <a:ext uri="{C183D7F6-B498-43B3-948B-1728B52AA6E4}">
                <adec:decorative xmlns:adec="http://schemas.microsoft.com/office/drawing/2017/decorative" val="1"/>
              </a:ext>
            </a:extLst>
          </p:cNvPr>
          <p:cNvGrpSpPr>
            <a:grpSpLocks/>
          </p:cNvGrpSpPr>
          <p:nvPr/>
        </p:nvGrpSpPr>
        <p:grpSpPr bwMode="auto">
          <a:xfrm rot="16200000" flipV="1">
            <a:off x="0" y="3900132"/>
            <a:ext cx="2959226" cy="2959226"/>
            <a:chOff x="0" y="12289"/>
            <a:chExt cx="3550" cy="3551"/>
          </a:xfrm>
        </p:grpSpPr>
        <p:sp>
          <p:nvSpPr>
            <p:cNvPr id="20" name="Freeform 19">
              <a:extLst>
                <a:ext uri="{FF2B5EF4-FFF2-40B4-BE49-F238E27FC236}">
                  <a16:creationId xmlns:a16="http://schemas.microsoft.com/office/drawing/2014/main" id="{D2060194-7C21-5098-C7B8-89EB864697FE}"/>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1" name="Freeform 20">
              <a:extLst>
                <a:ext uri="{FF2B5EF4-FFF2-40B4-BE49-F238E27FC236}">
                  <a16:creationId xmlns:a16="http://schemas.microsoft.com/office/drawing/2014/main" id="{63F04C09-933C-6EE6-30A2-51B9FA0B6E3A}"/>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2" name="Freeform 21">
              <a:extLst>
                <a:ext uri="{FF2B5EF4-FFF2-40B4-BE49-F238E27FC236}">
                  <a16:creationId xmlns:a16="http://schemas.microsoft.com/office/drawing/2014/main" id="{E69D1A91-B55B-1E2E-7B33-A382CEDB613F}"/>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Tree>
    <p:extLst>
      <p:ext uri="{BB962C8B-B14F-4D97-AF65-F5344CB8AC3E}">
        <p14:creationId xmlns:p14="http://schemas.microsoft.com/office/powerpoint/2010/main" val="28059736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B24E91-A938-40EE-6F7F-526788BB2510}"/>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BD789265-8AF6-84B4-9F6F-8B5EEF9E6DEE}"/>
              </a:ext>
            </a:extLst>
          </p:cNvPr>
          <p:cNvSpPr>
            <a:spLocks noGrp="1"/>
          </p:cNvSpPr>
          <p:nvPr>
            <p:ph type="title"/>
          </p:nvPr>
        </p:nvSpPr>
        <p:spPr/>
        <p:txBody>
          <a:bodyPr/>
          <a:lstStyle/>
          <a:p>
            <a:r>
              <a:rPr lang="en-US" dirty="0">
                <a:solidFill>
                  <a:schemeClr val="accent6"/>
                </a:solidFill>
              </a:rPr>
              <a:t>GA Offer Letter Updates – Errors </a:t>
            </a:r>
          </a:p>
        </p:txBody>
      </p:sp>
      <p:sp>
        <p:nvSpPr>
          <p:cNvPr id="7" name="Text Placeholder 6">
            <a:extLst>
              <a:ext uri="{FF2B5EF4-FFF2-40B4-BE49-F238E27FC236}">
                <a16:creationId xmlns:a16="http://schemas.microsoft.com/office/drawing/2014/main" id="{61A69EE2-037E-2A9F-0B4D-1F044A868901}"/>
              </a:ext>
            </a:extLst>
          </p:cNvPr>
          <p:cNvSpPr>
            <a:spLocks noGrp="1"/>
          </p:cNvSpPr>
          <p:nvPr>
            <p:ph sz="quarter" idx="13"/>
          </p:nvPr>
        </p:nvSpPr>
        <p:spPr/>
        <p:txBody>
          <a:bodyPr>
            <a:normAutofit/>
          </a:bodyPr>
          <a:lstStyle/>
          <a:p>
            <a:r>
              <a:rPr lang="en-US" dirty="0">
                <a:solidFill>
                  <a:schemeClr val="accent5">
                    <a:lumMod val="75000"/>
                  </a:schemeClr>
                </a:solidFill>
                <a:latin typeface="+mn-lt"/>
              </a:rPr>
              <a:t>Offer letter language: </a:t>
            </a:r>
            <a:r>
              <a:rPr lang="en-US" dirty="0">
                <a:solidFill>
                  <a:schemeClr val="bg1"/>
                </a:solidFill>
                <a:latin typeface="Calibri" panose="020F0502020204030204" pitchFamily="34" charset="0"/>
                <a:ea typeface="Calibri" panose="020F0502020204030204" pitchFamily="34" charset="0"/>
                <a:cs typeface="Calibri" panose="020F0502020204030204" pitchFamily="34" charset="0"/>
              </a:rPr>
              <a:t>“</a:t>
            </a:r>
            <a:r>
              <a:rPr lang="en-US" sz="18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The GA should notify the University of any errors in the offer letter as soon as possible by reaching out to the departmental contact listed above. “</a:t>
            </a:r>
            <a:endParaRPr lang="en-US" dirty="0">
              <a:solidFill>
                <a:schemeClr val="bg1"/>
              </a:solidFill>
              <a:highlight>
                <a:srgbClr val="FFFF00"/>
              </a:highlight>
              <a:latin typeface="Calibri" panose="020F0502020204030204" pitchFamily="34" charset="0"/>
              <a:ea typeface="Calibri" panose="020F0502020204030204" pitchFamily="34" charset="0"/>
              <a:cs typeface="Calibri" panose="020F0502020204030204" pitchFamily="34" charset="0"/>
            </a:endParaRPr>
          </a:p>
          <a:p>
            <a:r>
              <a:rPr lang="en-US" dirty="0">
                <a:solidFill>
                  <a:schemeClr val="bg2"/>
                </a:solidFill>
              </a:rPr>
              <a:t>Reach out to TGS when errors come to your attention </a:t>
            </a:r>
          </a:p>
        </p:txBody>
      </p:sp>
      <p:grpSp>
        <p:nvGrpSpPr>
          <p:cNvPr id="19" name="Group 18">
            <a:extLst>
              <a:ext uri="{FF2B5EF4-FFF2-40B4-BE49-F238E27FC236}">
                <a16:creationId xmlns:a16="http://schemas.microsoft.com/office/drawing/2014/main" id="{4DF8D26C-6313-4EF5-BD99-EF8B3D978CCA}"/>
              </a:ext>
              <a:ext uri="{C183D7F6-B498-43B3-948B-1728B52AA6E4}">
                <adec:decorative xmlns:adec="http://schemas.microsoft.com/office/drawing/2017/decorative" val="1"/>
              </a:ext>
            </a:extLst>
          </p:cNvPr>
          <p:cNvGrpSpPr>
            <a:grpSpLocks/>
          </p:cNvGrpSpPr>
          <p:nvPr/>
        </p:nvGrpSpPr>
        <p:grpSpPr bwMode="auto">
          <a:xfrm rot="16200000" flipV="1">
            <a:off x="0" y="3900132"/>
            <a:ext cx="2959226" cy="2959226"/>
            <a:chOff x="0" y="12289"/>
            <a:chExt cx="3550" cy="3551"/>
          </a:xfrm>
        </p:grpSpPr>
        <p:sp>
          <p:nvSpPr>
            <p:cNvPr id="20" name="Freeform 19">
              <a:extLst>
                <a:ext uri="{FF2B5EF4-FFF2-40B4-BE49-F238E27FC236}">
                  <a16:creationId xmlns:a16="http://schemas.microsoft.com/office/drawing/2014/main" id="{622FCB71-A104-B41C-B4C0-B768951391A1}"/>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1" name="Freeform 20">
              <a:extLst>
                <a:ext uri="{FF2B5EF4-FFF2-40B4-BE49-F238E27FC236}">
                  <a16:creationId xmlns:a16="http://schemas.microsoft.com/office/drawing/2014/main" id="{8C279562-AE2A-9564-9215-F3D6A225ACA2}"/>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2" name="Freeform 21">
              <a:extLst>
                <a:ext uri="{FF2B5EF4-FFF2-40B4-BE49-F238E27FC236}">
                  <a16:creationId xmlns:a16="http://schemas.microsoft.com/office/drawing/2014/main" id="{8486B2A3-7876-E629-9D2F-6A3C88D52668}"/>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Tree>
    <p:extLst>
      <p:ext uri="{BB962C8B-B14F-4D97-AF65-F5344CB8AC3E}">
        <p14:creationId xmlns:p14="http://schemas.microsoft.com/office/powerpoint/2010/main" val="14197688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7D6197-78DB-53FA-78F3-4B037FFF5360}"/>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C7C43C73-2077-2B5C-6E21-81894DB20C5B}"/>
              </a:ext>
            </a:extLst>
          </p:cNvPr>
          <p:cNvSpPr>
            <a:spLocks noGrp="1"/>
          </p:cNvSpPr>
          <p:nvPr>
            <p:ph type="title"/>
          </p:nvPr>
        </p:nvSpPr>
        <p:spPr/>
        <p:txBody>
          <a:bodyPr/>
          <a:lstStyle/>
          <a:p>
            <a:r>
              <a:rPr lang="en-US" dirty="0">
                <a:solidFill>
                  <a:schemeClr val="accent6"/>
                </a:solidFill>
              </a:rPr>
              <a:t>GA Offer Letter Updates – SDD </a:t>
            </a:r>
          </a:p>
        </p:txBody>
      </p:sp>
      <p:sp>
        <p:nvSpPr>
          <p:cNvPr id="7" name="Text Placeholder 6">
            <a:extLst>
              <a:ext uri="{FF2B5EF4-FFF2-40B4-BE49-F238E27FC236}">
                <a16:creationId xmlns:a16="http://schemas.microsoft.com/office/drawing/2014/main" id="{1FABE4E0-BED7-4784-33D2-D748C4F7000C}"/>
              </a:ext>
            </a:extLst>
          </p:cNvPr>
          <p:cNvSpPr>
            <a:spLocks noGrp="1"/>
          </p:cNvSpPr>
          <p:nvPr>
            <p:ph sz="quarter" idx="13"/>
          </p:nvPr>
        </p:nvSpPr>
        <p:spPr/>
        <p:txBody>
          <a:bodyPr>
            <a:normAutofit/>
          </a:bodyPr>
          <a:lstStyle/>
          <a:p>
            <a:r>
              <a:rPr lang="en-US" sz="1800" dirty="0">
                <a:solidFill>
                  <a:schemeClr val="bg2"/>
                </a:solidFill>
              </a:rPr>
              <a:t>Information about the SDD requirement now included in the body of the offer letter: </a:t>
            </a:r>
          </a:p>
          <a:p>
            <a:pPr lvl="1"/>
            <a:r>
              <a:rPr lang="en-US" sz="1800" dirty="0">
                <a:solidFill>
                  <a:schemeClr val="bg1"/>
                </a:solidFill>
                <a:effectLst/>
                <a:latin typeface="Calibri" panose="020F0502020204030204" pitchFamily="34" charset="0"/>
                <a:ea typeface="Times New Roman" panose="02020603050405020304" pitchFamily="18" charset="0"/>
                <a:cs typeface="Arial" panose="020B0604020202020204" pitchFamily="34" charset="0"/>
              </a:rPr>
              <a:t>“If you accept this offer for a GA position, you should expect to receive a Supplemental Description of Duties (SDD), which details the duties of the appointment for each semester in which you are appointed. The University shall make every reasonable effort to provide such documentation at least 30 calendar days prior to the first day each academic semester and no later than the first day of the semester. You will be given at least 24 hours to review the SDD and raise concerns, including for any revisions. If you do not receive a SDD, please contact the GA supervisor or departmental contact listed above.”</a:t>
            </a:r>
            <a:endParaRPr lang="en-US" dirty="0">
              <a:solidFill>
                <a:schemeClr val="bg2"/>
              </a:solidFill>
            </a:endParaRPr>
          </a:p>
          <a:p>
            <a:pPr marL="0" indent="0">
              <a:buNone/>
            </a:pPr>
            <a:endParaRPr lang="en-US" dirty="0">
              <a:solidFill>
                <a:schemeClr val="bg2"/>
              </a:solidFill>
            </a:endParaRPr>
          </a:p>
        </p:txBody>
      </p:sp>
      <p:grpSp>
        <p:nvGrpSpPr>
          <p:cNvPr id="19" name="Group 18">
            <a:extLst>
              <a:ext uri="{FF2B5EF4-FFF2-40B4-BE49-F238E27FC236}">
                <a16:creationId xmlns:a16="http://schemas.microsoft.com/office/drawing/2014/main" id="{C1E6CC76-8FB4-0DE3-CE69-0E3948F2911B}"/>
              </a:ext>
              <a:ext uri="{C183D7F6-B498-43B3-948B-1728B52AA6E4}">
                <adec:decorative xmlns:adec="http://schemas.microsoft.com/office/drawing/2017/decorative" val="1"/>
              </a:ext>
            </a:extLst>
          </p:cNvPr>
          <p:cNvGrpSpPr>
            <a:grpSpLocks/>
          </p:cNvGrpSpPr>
          <p:nvPr/>
        </p:nvGrpSpPr>
        <p:grpSpPr bwMode="auto">
          <a:xfrm rot="16200000" flipV="1">
            <a:off x="0" y="3900132"/>
            <a:ext cx="2959226" cy="2959226"/>
            <a:chOff x="0" y="12289"/>
            <a:chExt cx="3550" cy="3551"/>
          </a:xfrm>
        </p:grpSpPr>
        <p:sp>
          <p:nvSpPr>
            <p:cNvPr id="20" name="Freeform 19">
              <a:extLst>
                <a:ext uri="{FF2B5EF4-FFF2-40B4-BE49-F238E27FC236}">
                  <a16:creationId xmlns:a16="http://schemas.microsoft.com/office/drawing/2014/main" id="{F53F8002-75AA-506E-22A9-429CAC0C491E}"/>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1" name="Freeform 20">
              <a:extLst>
                <a:ext uri="{FF2B5EF4-FFF2-40B4-BE49-F238E27FC236}">
                  <a16:creationId xmlns:a16="http://schemas.microsoft.com/office/drawing/2014/main" id="{2B2B7B9B-3B20-7A04-772B-8E10EA2DAC65}"/>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2" name="Freeform 21">
              <a:extLst>
                <a:ext uri="{FF2B5EF4-FFF2-40B4-BE49-F238E27FC236}">
                  <a16:creationId xmlns:a16="http://schemas.microsoft.com/office/drawing/2014/main" id="{46BB2F58-CF9D-9576-C83E-069A4BCAD921}"/>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Tree>
    <p:extLst>
      <p:ext uri="{BB962C8B-B14F-4D97-AF65-F5344CB8AC3E}">
        <p14:creationId xmlns:p14="http://schemas.microsoft.com/office/powerpoint/2010/main" val="14499349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7C1BE9-36AB-58A2-B4C6-B08DC326A7D0}"/>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E795474-C536-3A68-FF53-7AEA2A12F44B}"/>
              </a:ext>
            </a:extLst>
          </p:cNvPr>
          <p:cNvSpPr>
            <a:spLocks noGrp="1"/>
          </p:cNvSpPr>
          <p:nvPr>
            <p:ph type="title"/>
          </p:nvPr>
        </p:nvSpPr>
        <p:spPr/>
        <p:txBody>
          <a:bodyPr/>
          <a:lstStyle/>
          <a:p>
            <a:r>
              <a:rPr lang="en-US" dirty="0">
                <a:solidFill>
                  <a:schemeClr val="accent6"/>
                </a:solidFill>
              </a:rPr>
              <a:t>GA Offer Letter Updates – Level Contingencies </a:t>
            </a:r>
          </a:p>
        </p:txBody>
      </p:sp>
      <p:sp>
        <p:nvSpPr>
          <p:cNvPr id="7" name="Text Placeholder 6">
            <a:extLst>
              <a:ext uri="{FF2B5EF4-FFF2-40B4-BE49-F238E27FC236}">
                <a16:creationId xmlns:a16="http://schemas.microsoft.com/office/drawing/2014/main" id="{DC58798A-C4E1-3A5D-ACF9-041A3BBD250A}"/>
              </a:ext>
            </a:extLst>
          </p:cNvPr>
          <p:cNvSpPr>
            <a:spLocks noGrp="1"/>
          </p:cNvSpPr>
          <p:nvPr>
            <p:ph sz="quarter" idx="13"/>
          </p:nvPr>
        </p:nvSpPr>
        <p:spPr/>
        <p:txBody>
          <a:bodyPr>
            <a:normAutofit fontScale="92500" lnSpcReduction="20000"/>
          </a:bodyPr>
          <a:lstStyle/>
          <a:p>
            <a:r>
              <a:rPr lang="en-US" dirty="0">
                <a:solidFill>
                  <a:schemeClr val="bg2"/>
                </a:solidFill>
              </a:rPr>
              <a:t>Embeds requirement to be enrolled in a doctoral program for Level 2 and 3 into the language </a:t>
            </a:r>
          </a:p>
          <a:p>
            <a:r>
              <a:rPr lang="en-US" dirty="0">
                <a:solidFill>
                  <a:schemeClr val="bg2"/>
                </a:solidFill>
              </a:rPr>
              <a:t>Level 2 - versions for both incoming and continuing students</a:t>
            </a:r>
          </a:p>
          <a:p>
            <a:r>
              <a:rPr lang="en-US" dirty="0">
                <a:solidFill>
                  <a:schemeClr val="bg2"/>
                </a:solidFill>
              </a:rPr>
              <a:t>Level 3 – option for continuing students</a:t>
            </a:r>
          </a:p>
          <a:p>
            <a:pPr lvl="1"/>
            <a:r>
              <a:rPr lang="en-US" dirty="0">
                <a:solidFill>
                  <a:schemeClr val="bg2"/>
                </a:solidFill>
              </a:rPr>
              <a:t>Specifies that all parts of the General Exam must have been passed and the form submitted to Degree Audit prior to the start date of the appointment </a:t>
            </a:r>
          </a:p>
          <a:p>
            <a:r>
              <a:rPr lang="en-US" dirty="0">
                <a:solidFill>
                  <a:schemeClr val="bg2"/>
                </a:solidFill>
              </a:rPr>
              <a:t>The 2024/25 and 2025/26 </a:t>
            </a:r>
            <a:r>
              <a:rPr lang="en-US" dirty="0">
                <a:solidFill>
                  <a:schemeClr val="bg2"/>
                </a:solidFill>
                <a:hlinkClick r:id="rId3"/>
              </a:rPr>
              <a:t>stipend charts </a:t>
            </a:r>
            <a:r>
              <a:rPr lang="en-US" dirty="0">
                <a:solidFill>
                  <a:schemeClr val="bg2"/>
                </a:solidFill>
              </a:rPr>
              <a:t>on Payroll’s website has been expanded to include definitions of each level and is now linked to directly from the offer letter </a:t>
            </a:r>
          </a:p>
        </p:txBody>
      </p:sp>
      <p:grpSp>
        <p:nvGrpSpPr>
          <p:cNvPr id="19" name="Group 18">
            <a:extLst>
              <a:ext uri="{FF2B5EF4-FFF2-40B4-BE49-F238E27FC236}">
                <a16:creationId xmlns:a16="http://schemas.microsoft.com/office/drawing/2014/main" id="{DF0FCFAF-DB28-85E2-A8E7-F34E2353652D}"/>
              </a:ext>
              <a:ext uri="{C183D7F6-B498-43B3-948B-1728B52AA6E4}">
                <adec:decorative xmlns:adec="http://schemas.microsoft.com/office/drawing/2017/decorative" val="1"/>
              </a:ext>
            </a:extLst>
          </p:cNvPr>
          <p:cNvGrpSpPr>
            <a:grpSpLocks/>
          </p:cNvGrpSpPr>
          <p:nvPr/>
        </p:nvGrpSpPr>
        <p:grpSpPr bwMode="auto">
          <a:xfrm rot="16200000" flipV="1">
            <a:off x="0" y="3900132"/>
            <a:ext cx="2959226" cy="2959226"/>
            <a:chOff x="0" y="12289"/>
            <a:chExt cx="3550" cy="3551"/>
          </a:xfrm>
        </p:grpSpPr>
        <p:sp>
          <p:nvSpPr>
            <p:cNvPr id="20" name="Freeform 19">
              <a:extLst>
                <a:ext uri="{FF2B5EF4-FFF2-40B4-BE49-F238E27FC236}">
                  <a16:creationId xmlns:a16="http://schemas.microsoft.com/office/drawing/2014/main" id="{5E119F04-81BE-E584-DD94-1A50BEC61431}"/>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1" name="Freeform 20">
              <a:extLst>
                <a:ext uri="{FF2B5EF4-FFF2-40B4-BE49-F238E27FC236}">
                  <a16:creationId xmlns:a16="http://schemas.microsoft.com/office/drawing/2014/main" id="{388B76A7-9641-C13B-550B-C4031F42CC08}"/>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2" name="Freeform 21">
              <a:extLst>
                <a:ext uri="{FF2B5EF4-FFF2-40B4-BE49-F238E27FC236}">
                  <a16:creationId xmlns:a16="http://schemas.microsoft.com/office/drawing/2014/main" id="{7CC2077B-2B68-ED9D-5F9C-7E1B725D50F7}"/>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Tree>
    <p:extLst>
      <p:ext uri="{BB962C8B-B14F-4D97-AF65-F5344CB8AC3E}">
        <p14:creationId xmlns:p14="http://schemas.microsoft.com/office/powerpoint/2010/main" val="12430101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BE4EA8-38E0-9482-8C1D-931729DEE1A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FF1432C4-EEDC-B8AC-EA28-D6C006A7733E}"/>
              </a:ext>
            </a:extLst>
          </p:cNvPr>
          <p:cNvSpPr>
            <a:spLocks noGrp="1"/>
          </p:cNvSpPr>
          <p:nvPr>
            <p:ph type="title"/>
          </p:nvPr>
        </p:nvSpPr>
        <p:spPr/>
        <p:txBody>
          <a:bodyPr/>
          <a:lstStyle/>
          <a:p>
            <a:r>
              <a:rPr lang="en-US" dirty="0">
                <a:solidFill>
                  <a:schemeClr val="accent6"/>
                </a:solidFill>
              </a:rPr>
              <a:t>GA Offer Letter Updates – Tuition Waiver</a:t>
            </a:r>
          </a:p>
        </p:txBody>
      </p:sp>
      <p:sp>
        <p:nvSpPr>
          <p:cNvPr id="7" name="Text Placeholder 6">
            <a:extLst>
              <a:ext uri="{FF2B5EF4-FFF2-40B4-BE49-F238E27FC236}">
                <a16:creationId xmlns:a16="http://schemas.microsoft.com/office/drawing/2014/main" id="{8D760DEA-4970-9446-4D94-51286FB59209}"/>
              </a:ext>
            </a:extLst>
          </p:cNvPr>
          <p:cNvSpPr>
            <a:spLocks noGrp="1"/>
          </p:cNvSpPr>
          <p:nvPr>
            <p:ph sz="quarter" idx="13"/>
          </p:nvPr>
        </p:nvSpPr>
        <p:spPr/>
        <p:txBody>
          <a:bodyPr>
            <a:normAutofit/>
          </a:bodyPr>
          <a:lstStyle/>
          <a:p>
            <a:r>
              <a:rPr lang="en-US" dirty="0">
                <a:solidFill>
                  <a:schemeClr val="bg2"/>
                </a:solidFill>
              </a:rPr>
              <a:t>Waiver of tuition only</a:t>
            </a:r>
          </a:p>
          <a:p>
            <a:pPr lvl="1"/>
            <a:r>
              <a:rPr lang="en-US" dirty="0">
                <a:solidFill>
                  <a:schemeClr val="bg2"/>
                </a:solidFill>
              </a:rPr>
              <a:t>Grads in fee-based programs appointed as GAs will not receive a waiver for any part of the academic program fee </a:t>
            </a:r>
          </a:p>
          <a:p>
            <a:r>
              <a:rPr lang="en-US" dirty="0">
                <a:solidFill>
                  <a:schemeClr val="bg2"/>
                </a:solidFill>
                <a:hlinkClick r:id="rId3"/>
              </a:rPr>
              <a:t>List of fee-based programs </a:t>
            </a:r>
            <a:endParaRPr lang="en-US" dirty="0">
              <a:solidFill>
                <a:schemeClr val="bg2"/>
              </a:solidFill>
            </a:endParaRPr>
          </a:p>
          <a:p>
            <a:r>
              <a:rPr lang="en-US" dirty="0">
                <a:solidFill>
                  <a:schemeClr val="bg2"/>
                </a:solidFill>
              </a:rPr>
              <a:t>The terms and conditions of the CBA apply to all GAs, regardless of the program they are enrolled in (e.g., Area 2 parking, insurance, etc.) </a:t>
            </a:r>
          </a:p>
          <a:p>
            <a:endParaRPr lang="en-US" dirty="0">
              <a:solidFill>
                <a:schemeClr val="bg2"/>
              </a:solidFill>
            </a:endParaRPr>
          </a:p>
        </p:txBody>
      </p:sp>
      <p:grpSp>
        <p:nvGrpSpPr>
          <p:cNvPr id="19" name="Group 18">
            <a:extLst>
              <a:ext uri="{FF2B5EF4-FFF2-40B4-BE49-F238E27FC236}">
                <a16:creationId xmlns:a16="http://schemas.microsoft.com/office/drawing/2014/main" id="{34A5B4F0-10A2-BECB-7144-03D0964B128C}"/>
              </a:ext>
              <a:ext uri="{C183D7F6-B498-43B3-948B-1728B52AA6E4}">
                <adec:decorative xmlns:adec="http://schemas.microsoft.com/office/drawing/2017/decorative" val="1"/>
              </a:ext>
            </a:extLst>
          </p:cNvPr>
          <p:cNvGrpSpPr>
            <a:grpSpLocks/>
          </p:cNvGrpSpPr>
          <p:nvPr/>
        </p:nvGrpSpPr>
        <p:grpSpPr bwMode="auto">
          <a:xfrm rot="16200000" flipV="1">
            <a:off x="0" y="3900132"/>
            <a:ext cx="2959226" cy="2959226"/>
            <a:chOff x="0" y="12289"/>
            <a:chExt cx="3550" cy="3551"/>
          </a:xfrm>
        </p:grpSpPr>
        <p:sp>
          <p:nvSpPr>
            <p:cNvPr id="20" name="Freeform 19">
              <a:extLst>
                <a:ext uri="{FF2B5EF4-FFF2-40B4-BE49-F238E27FC236}">
                  <a16:creationId xmlns:a16="http://schemas.microsoft.com/office/drawing/2014/main" id="{D9C01852-E4F8-6FEB-71D3-21D20F2C5C4A}"/>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1" name="Freeform 20">
              <a:extLst>
                <a:ext uri="{FF2B5EF4-FFF2-40B4-BE49-F238E27FC236}">
                  <a16:creationId xmlns:a16="http://schemas.microsoft.com/office/drawing/2014/main" id="{6DB3180F-00A2-947A-96F2-89A31C400048}"/>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2" name="Freeform 21">
              <a:extLst>
                <a:ext uri="{FF2B5EF4-FFF2-40B4-BE49-F238E27FC236}">
                  <a16:creationId xmlns:a16="http://schemas.microsoft.com/office/drawing/2014/main" id="{612872D8-D6DD-5B7A-5F92-5AE3C311F7A6}"/>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Tree>
    <p:extLst>
      <p:ext uri="{BB962C8B-B14F-4D97-AF65-F5344CB8AC3E}">
        <p14:creationId xmlns:p14="http://schemas.microsoft.com/office/powerpoint/2010/main" val="15253761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BFB8EE-299F-8629-E7B3-DA3F0B522C1E}"/>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B843AF75-A912-7E72-A00E-CB9B4B4759BE}"/>
              </a:ext>
            </a:extLst>
          </p:cNvPr>
          <p:cNvSpPr>
            <a:spLocks noGrp="1"/>
          </p:cNvSpPr>
          <p:nvPr>
            <p:ph type="title"/>
          </p:nvPr>
        </p:nvSpPr>
        <p:spPr/>
        <p:txBody>
          <a:bodyPr/>
          <a:lstStyle/>
          <a:p>
            <a:r>
              <a:rPr lang="en-US" dirty="0">
                <a:solidFill>
                  <a:schemeClr val="accent6"/>
                </a:solidFill>
              </a:rPr>
              <a:t>GA Offer Letter Updates – Primary Name</a:t>
            </a:r>
          </a:p>
        </p:txBody>
      </p:sp>
      <p:sp>
        <p:nvSpPr>
          <p:cNvPr id="7" name="Text Placeholder 6">
            <a:extLst>
              <a:ext uri="{FF2B5EF4-FFF2-40B4-BE49-F238E27FC236}">
                <a16:creationId xmlns:a16="http://schemas.microsoft.com/office/drawing/2014/main" id="{3761B5B7-CADC-F8E9-D364-33CE818737A8}"/>
              </a:ext>
            </a:extLst>
          </p:cNvPr>
          <p:cNvSpPr>
            <a:spLocks noGrp="1"/>
          </p:cNvSpPr>
          <p:nvPr>
            <p:ph sz="quarter" idx="13"/>
          </p:nvPr>
        </p:nvSpPr>
        <p:spPr/>
        <p:txBody>
          <a:bodyPr>
            <a:normAutofit fontScale="85000" lnSpcReduction="20000"/>
          </a:bodyPr>
          <a:lstStyle/>
          <a:p>
            <a:r>
              <a:rPr lang="en-US" dirty="0">
                <a:solidFill>
                  <a:schemeClr val="bg2"/>
                </a:solidFill>
              </a:rPr>
              <a:t>Payroll requires the student’s legal name (referred to as “Primary Name” within Student Admin) on the offer letter in the legal name/address block. </a:t>
            </a:r>
          </a:p>
          <a:p>
            <a:r>
              <a:rPr lang="en-US" dirty="0">
                <a:solidFill>
                  <a:schemeClr val="bg2"/>
                </a:solidFill>
              </a:rPr>
              <a:t>Preferred name should be used for the salutation and can be incorporated into the legal name/address block. </a:t>
            </a:r>
          </a:p>
          <a:p>
            <a:pPr lvl="1"/>
            <a:r>
              <a:rPr lang="en-US" dirty="0">
                <a:solidFill>
                  <a:schemeClr val="bg2"/>
                </a:solidFill>
              </a:rPr>
              <a:t>Example: A GA with primary/legal name “John Smith” and preferred name “Jack Smith” would appear as: </a:t>
            </a:r>
          </a:p>
          <a:p>
            <a:pPr marL="1316736" lvl="3" indent="0">
              <a:lnSpc>
                <a:spcPct val="120000"/>
              </a:lnSpc>
              <a:spcBef>
                <a:spcPts val="0"/>
              </a:spcBef>
              <a:buNone/>
            </a:pPr>
            <a:r>
              <a:rPr lang="en-US" b="1" dirty="0">
                <a:solidFill>
                  <a:schemeClr val="bg2"/>
                </a:solidFill>
              </a:rPr>
              <a:t>John (Jack) Smith</a:t>
            </a:r>
          </a:p>
          <a:p>
            <a:pPr marL="1316736" lvl="3" indent="0">
              <a:lnSpc>
                <a:spcPct val="120000"/>
              </a:lnSpc>
              <a:spcBef>
                <a:spcPts val="0"/>
              </a:spcBef>
              <a:buNone/>
            </a:pPr>
            <a:r>
              <a:rPr lang="en-US" b="1" dirty="0">
                <a:solidFill>
                  <a:schemeClr val="bg2"/>
                </a:solidFill>
              </a:rPr>
              <a:t>123 Husky Way </a:t>
            </a:r>
          </a:p>
          <a:p>
            <a:pPr marL="1316736" lvl="3" indent="0">
              <a:lnSpc>
                <a:spcPct val="120000"/>
              </a:lnSpc>
              <a:spcBef>
                <a:spcPts val="0"/>
              </a:spcBef>
              <a:buNone/>
            </a:pPr>
            <a:r>
              <a:rPr lang="en-US" b="1" dirty="0">
                <a:solidFill>
                  <a:schemeClr val="bg2"/>
                </a:solidFill>
              </a:rPr>
              <a:t>Storrs, CT 06269 </a:t>
            </a:r>
          </a:p>
          <a:p>
            <a:pPr marL="1316736" lvl="3" indent="0">
              <a:lnSpc>
                <a:spcPct val="120000"/>
              </a:lnSpc>
              <a:spcBef>
                <a:spcPts val="0"/>
              </a:spcBef>
              <a:buNone/>
            </a:pPr>
            <a:endParaRPr lang="en-US" b="1" dirty="0">
              <a:solidFill>
                <a:schemeClr val="bg2"/>
              </a:solidFill>
            </a:endParaRPr>
          </a:p>
          <a:p>
            <a:pPr marL="1316736" lvl="3" indent="0">
              <a:lnSpc>
                <a:spcPct val="120000"/>
              </a:lnSpc>
              <a:spcBef>
                <a:spcPts val="0"/>
              </a:spcBef>
              <a:buNone/>
            </a:pPr>
            <a:r>
              <a:rPr lang="en-US" b="1" dirty="0">
                <a:solidFill>
                  <a:schemeClr val="bg2"/>
                </a:solidFill>
              </a:rPr>
              <a:t>Dear Jack: </a:t>
            </a:r>
          </a:p>
        </p:txBody>
      </p:sp>
      <p:grpSp>
        <p:nvGrpSpPr>
          <p:cNvPr id="19" name="Group 18">
            <a:extLst>
              <a:ext uri="{FF2B5EF4-FFF2-40B4-BE49-F238E27FC236}">
                <a16:creationId xmlns:a16="http://schemas.microsoft.com/office/drawing/2014/main" id="{ED26AB91-B78B-294C-429C-CB9815B06BD7}"/>
              </a:ext>
              <a:ext uri="{C183D7F6-B498-43B3-948B-1728B52AA6E4}">
                <adec:decorative xmlns:adec="http://schemas.microsoft.com/office/drawing/2017/decorative" val="1"/>
              </a:ext>
            </a:extLst>
          </p:cNvPr>
          <p:cNvGrpSpPr>
            <a:grpSpLocks/>
          </p:cNvGrpSpPr>
          <p:nvPr/>
        </p:nvGrpSpPr>
        <p:grpSpPr bwMode="auto">
          <a:xfrm rot="16200000" flipV="1">
            <a:off x="0" y="3900132"/>
            <a:ext cx="2959226" cy="2959226"/>
            <a:chOff x="0" y="12289"/>
            <a:chExt cx="3550" cy="3551"/>
          </a:xfrm>
        </p:grpSpPr>
        <p:sp>
          <p:nvSpPr>
            <p:cNvPr id="20" name="Freeform 19">
              <a:extLst>
                <a:ext uri="{FF2B5EF4-FFF2-40B4-BE49-F238E27FC236}">
                  <a16:creationId xmlns:a16="http://schemas.microsoft.com/office/drawing/2014/main" id="{962C7C81-9A1A-6B98-FB65-1D838A40E636}"/>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1" name="Freeform 20">
              <a:extLst>
                <a:ext uri="{FF2B5EF4-FFF2-40B4-BE49-F238E27FC236}">
                  <a16:creationId xmlns:a16="http://schemas.microsoft.com/office/drawing/2014/main" id="{7E01F407-AC3A-4839-A33B-2351AC96CBD1}"/>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2" name="Freeform 21">
              <a:extLst>
                <a:ext uri="{FF2B5EF4-FFF2-40B4-BE49-F238E27FC236}">
                  <a16:creationId xmlns:a16="http://schemas.microsoft.com/office/drawing/2014/main" id="{4D9BF138-6318-570C-498C-73ADD830B95A}"/>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Tree>
    <p:extLst>
      <p:ext uri="{BB962C8B-B14F-4D97-AF65-F5344CB8AC3E}">
        <p14:creationId xmlns:p14="http://schemas.microsoft.com/office/powerpoint/2010/main" val="16137884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F93545-157E-2ECF-3973-78287DEE35E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035717D6-99CF-D8D0-1282-3CB7AFACA296}"/>
              </a:ext>
            </a:extLst>
          </p:cNvPr>
          <p:cNvSpPr>
            <a:spLocks noGrp="1"/>
          </p:cNvSpPr>
          <p:nvPr>
            <p:ph type="title"/>
          </p:nvPr>
        </p:nvSpPr>
        <p:spPr/>
        <p:txBody>
          <a:bodyPr/>
          <a:lstStyle/>
          <a:p>
            <a:r>
              <a:rPr lang="en-US" dirty="0">
                <a:solidFill>
                  <a:schemeClr val="accent6"/>
                </a:solidFill>
              </a:rPr>
              <a:t>Which Template to Use? </a:t>
            </a:r>
          </a:p>
        </p:txBody>
      </p:sp>
      <p:sp>
        <p:nvSpPr>
          <p:cNvPr id="7" name="Text Placeholder 6">
            <a:extLst>
              <a:ext uri="{FF2B5EF4-FFF2-40B4-BE49-F238E27FC236}">
                <a16:creationId xmlns:a16="http://schemas.microsoft.com/office/drawing/2014/main" id="{2CB8911C-50D5-16BD-F36F-B5B8A2BDE345}"/>
              </a:ext>
            </a:extLst>
          </p:cNvPr>
          <p:cNvSpPr>
            <a:spLocks noGrp="1"/>
          </p:cNvSpPr>
          <p:nvPr>
            <p:ph sz="quarter" idx="13"/>
          </p:nvPr>
        </p:nvSpPr>
        <p:spPr/>
        <p:txBody>
          <a:bodyPr>
            <a:normAutofit fontScale="92500" lnSpcReduction="20000"/>
          </a:bodyPr>
          <a:lstStyle/>
          <a:p>
            <a:r>
              <a:rPr lang="en-US" dirty="0">
                <a:solidFill>
                  <a:schemeClr val="bg2"/>
                </a:solidFill>
              </a:rPr>
              <a:t>GA Offer Letter </a:t>
            </a:r>
          </a:p>
          <a:p>
            <a:pPr lvl="1"/>
            <a:r>
              <a:rPr lang="en-US" dirty="0">
                <a:solidFill>
                  <a:schemeClr val="bg2"/>
                </a:solidFill>
              </a:rPr>
              <a:t>New and continuing appointments that align with the contract dates shared by Payroll </a:t>
            </a:r>
          </a:p>
          <a:p>
            <a:pPr lvl="1"/>
            <a:r>
              <a:rPr lang="en-US" dirty="0">
                <a:solidFill>
                  <a:schemeClr val="bg2"/>
                </a:solidFill>
              </a:rPr>
              <a:t>Non-standard start dates (with prior approval and edits from TGS) </a:t>
            </a:r>
          </a:p>
          <a:p>
            <a:r>
              <a:rPr lang="en-US" dirty="0">
                <a:solidFill>
                  <a:schemeClr val="bg2"/>
                </a:solidFill>
              </a:rPr>
              <a:t>GA Mid-appointment FTE or Stipend Level Change Template </a:t>
            </a:r>
          </a:p>
          <a:p>
            <a:pPr lvl="1"/>
            <a:r>
              <a:rPr lang="en-US" dirty="0">
                <a:solidFill>
                  <a:schemeClr val="bg2"/>
                </a:solidFill>
              </a:rPr>
              <a:t>Use when something will change during the appointment period </a:t>
            </a:r>
          </a:p>
          <a:p>
            <a:pPr lvl="1"/>
            <a:r>
              <a:rPr lang="en-US" dirty="0">
                <a:solidFill>
                  <a:schemeClr val="bg2"/>
                </a:solidFill>
              </a:rPr>
              <a:t>Can be used between semesters, as well (e.g., 50% in Fall and then 100% in Spring) </a:t>
            </a:r>
          </a:p>
        </p:txBody>
      </p:sp>
      <p:grpSp>
        <p:nvGrpSpPr>
          <p:cNvPr id="19" name="Group 18">
            <a:extLst>
              <a:ext uri="{FF2B5EF4-FFF2-40B4-BE49-F238E27FC236}">
                <a16:creationId xmlns:a16="http://schemas.microsoft.com/office/drawing/2014/main" id="{8CA0C75F-82AC-7D57-5CA9-73A39006DA4E}"/>
              </a:ext>
              <a:ext uri="{C183D7F6-B498-43B3-948B-1728B52AA6E4}">
                <adec:decorative xmlns:adec="http://schemas.microsoft.com/office/drawing/2017/decorative" val="1"/>
              </a:ext>
            </a:extLst>
          </p:cNvPr>
          <p:cNvGrpSpPr>
            <a:grpSpLocks/>
          </p:cNvGrpSpPr>
          <p:nvPr/>
        </p:nvGrpSpPr>
        <p:grpSpPr bwMode="auto">
          <a:xfrm rot="16200000" flipV="1">
            <a:off x="0" y="3900132"/>
            <a:ext cx="2959226" cy="2959226"/>
            <a:chOff x="0" y="12289"/>
            <a:chExt cx="3550" cy="3551"/>
          </a:xfrm>
        </p:grpSpPr>
        <p:sp>
          <p:nvSpPr>
            <p:cNvPr id="20" name="Freeform 19">
              <a:extLst>
                <a:ext uri="{FF2B5EF4-FFF2-40B4-BE49-F238E27FC236}">
                  <a16:creationId xmlns:a16="http://schemas.microsoft.com/office/drawing/2014/main" id="{CC1307E8-EB4B-2509-1C14-D441145C966F}"/>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1" name="Freeform 20">
              <a:extLst>
                <a:ext uri="{FF2B5EF4-FFF2-40B4-BE49-F238E27FC236}">
                  <a16:creationId xmlns:a16="http://schemas.microsoft.com/office/drawing/2014/main" id="{40DC5015-1190-C7F4-C884-C11098D8C1C9}"/>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2" name="Freeform 21">
              <a:extLst>
                <a:ext uri="{FF2B5EF4-FFF2-40B4-BE49-F238E27FC236}">
                  <a16:creationId xmlns:a16="http://schemas.microsoft.com/office/drawing/2014/main" id="{890C2288-4666-EFD3-822F-232D5B1D915D}"/>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Tree>
    <p:extLst>
      <p:ext uri="{BB962C8B-B14F-4D97-AF65-F5344CB8AC3E}">
        <p14:creationId xmlns:p14="http://schemas.microsoft.com/office/powerpoint/2010/main" val="10290091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380313-75BA-16BE-7738-3D7FF407584E}"/>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B893F08B-DB4B-90DD-17CD-D2578EF0B86D}"/>
              </a:ext>
            </a:extLst>
          </p:cNvPr>
          <p:cNvSpPr>
            <a:spLocks noGrp="1"/>
          </p:cNvSpPr>
          <p:nvPr>
            <p:ph type="title"/>
          </p:nvPr>
        </p:nvSpPr>
        <p:spPr/>
        <p:txBody>
          <a:bodyPr/>
          <a:lstStyle/>
          <a:p>
            <a:r>
              <a:rPr lang="en-US" dirty="0">
                <a:solidFill>
                  <a:schemeClr val="accent6"/>
                </a:solidFill>
              </a:rPr>
              <a:t>Signatures</a:t>
            </a:r>
          </a:p>
        </p:txBody>
      </p:sp>
      <p:sp>
        <p:nvSpPr>
          <p:cNvPr id="7" name="Text Placeholder 6">
            <a:extLst>
              <a:ext uri="{FF2B5EF4-FFF2-40B4-BE49-F238E27FC236}">
                <a16:creationId xmlns:a16="http://schemas.microsoft.com/office/drawing/2014/main" id="{7E23D956-A113-FD5D-5D7E-66997F2CEAFD}"/>
              </a:ext>
            </a:extLst>
          </p:cNvPr>
          <p:cNvSpPr>
            <a:spLocks noGrp="1"/>
          </p:cNvSpPr>
          <p:nvPr>
            <p:ph sz="quarter" idx="13"/>
          </p:nvPr>
        </p:nvSpPr>
        <p:spPr>
          <a:xfrm>
            <a:off x="2787267" y="2214390"/>
            <a:ext cx="8680833" cy="4208444"/>
          </a:xfrm>
        </p:spPr>
        <p:txBody>
          <a:bodyPr>
            <a:normAutofit fontScale="85000" lnSpcReduction="20000"/>
          </a:bodyPr>
          <a:lstStyle/>
          <a:p>
            <a:pPr marL="0" indent="0">
              <a:buNone/>
            </a:pPr>
            <a:r>
              <a:rPr lang="en-US" b="1" dirty="0">
                <a:solidFill>
                  <a:schemeClr val="bg2"/>
                </a:solidFill>
              </a:rPr>
              <a:t>Offer letters must be fully executed for Payroll process </a:t>
            </a:r>
          </a:p>
          <a:p>
            <a:r>
              <a:rPr lang="en-US" dirty="0">
                <a:solidFill>
                  <a:schemeClr val="bg2"/>
                </a:solidFill>
              </a:rPr>
              <a:t>Department head signature </a:t>
            </a:r>
          </a:p>
          <a:p>
            <a:pPr lvl="1"/>
            <a:r>
              <a:rPr lang="en-US" dirty="0">
                <a:solidFill>
                  <a:schemeClr val="bg2"/>
                </a:solidFill>
              </a:rPr>
              <a:t>If employed outside the academic home, this would be the department head of the hiring unit </a:t>
            </a:r>
          </a:p>
          <a:p>
            <a:pPr lvl="1"/>
            <a:r>
              <a:rPr lang="en-US" dirty="0">
                <a:solidFill>
                  <a:schemeClr val="bg2"/>
                </a:solidFill>
              </a:rPr>
              <a:t>Non-standard start dates (with prior approval and edits from TGS) </a:t>
            </a:r>
          </a:p>
          <a:p>
            <a:r>
              <a:rPr lang="en-US" dirty="0">
                <a:solidFill>
                  <a:schemeClr val="bg2"/>
                </a:solidFill>
              </a:rPr>
              <a:t>Advisor signature</a:t>
            </a:r>
          </a:p>
          <a:p>
            <a:pPr lvl="1"/>
            <a:r>
              <a:rPr lang="en-US" dirty="0">
                <a:solidFill>
                  <a:schemeClr val="bg2"/>
                </a:solidFill>
              </a:rPr>
              <a:t>Required if employed in a non-academic unit; delete the signature block if not applicable. Signature should be obtained before issuing offer to GA. </a:t>
            </a:r>
          </a:p>
          <a:p>
            <a:r>
              <a:rPr lang="en-US" dirty="0">
                <a:solidFill>
                  <a:schemeClr val="bg2"/>
                </a:solidFill>
              </a:rPr>
              <a:t>GA signature </a:t>
            </a:r>
          </a:p>
          <a:p>
            <a:pPr lvl="1"/>
            <a:r>
              <a:rPr lang="en-US" dirty="0">
                <a:solidFill>
                  <a:schemeClr val="bg2"/>
                </a:solidFill>
              </a:rPr>
              <a:t>Must sign to both accept the appointment and acknowledge they have to be here to hold this position </a:t>
            </a:r>
          </a:p>
          <a:p>
            <a:pPr lvl="1"/>
            <a:endParaRPr lang="en-US" dirty="0">
              <a:solidFill>
                <a:schemeClr val="bg2"/>
              </a:solidFill>
            </a:endParaRPr>
          </a:p>
        </p:txBody>
      </p:sp>
      <p:grpSp>
        <p:nvGrpSpPr>
          <p:cNvPr id="19" name="Group 18">
            <a:extLst>
              <a:ext uri="{FF2B5EF4-FFF2-40B4-BE49-F238E27FC236}">
                <a16:creationId xmlns:a16="http://schemas.microsoft.com/office/drawing/2014/main" id="{B2142D65-DBE4-2332-6A92-FE00A24DA428}"/>
              </a:ext>
              <a:ext uri="{C183D7F6-B498-43B3-948B-1728B52AA6E4}">
                <adec:decorative xmlns:adec="http://schemas.microsoft.com/office/drawing/2017/decorative" val="1"/>
              </a:ext>
            </a:extLst>
          </p:cNvPr>
          <p:cNvGrpSpPr>
            <a:grpSpLocks/>
          </p:cNvGrpSpPr>
          <p:nvPr/>
        </p:nvGrpSpPr>
        <p:grpSpPr bwMode="auto">
          <a:xfrm rot="16200000" flipV="1">
            <a:off x="0" y="3900132"/>
            <a:ext cx="2959226" cy="2959226"/>
            <a:chOff x="0" y="12289"/>
            <a:chExt cx="3550" cy="3551"/>
          </a:xfrm>
        </p:grpSpPr>
        <p:sp>
          <p:nvSpPr>
            <p:cNvPr id="20" name="Freeform 19">
              <a:extLst>
                <a:ext uri="{FF2B5EF4-FFF2-40B4-BE49-F238E27FC236}">
                  <a16:creationId xmlns:a16="http://schemas.microsoft.com/office/drawing/2014/main" id="{2158BCC7-D43C-87A6-C175-FAA77D73509C}"/>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1" name="Freeform 20">
              <a:extLst>
                <a:ext uri="{FF2B5EF4-FFF2-40B4-BE49-F238E27FC236}">
                  <a16:creationId xmlns:a16="http://schemas.microsoft.com/office/drawing/2014/main" id="{963C1D51-B7D8-420F-0BFF-93CB5C711DF3}"/>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2" name="Freeform 21">
              <a:extLst>
                <a:ext uri="{FF2B5EF4-FFF2-40B4-BE49-F238E27FC236}">
                  <a16:creationId xmlns:a16="http://schemas.microsoft.com/office/drawing/2014/main" id="{A9848B17-E3F5-A796-05E6-906F5F88C6FF}"/>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Tree>
    <p:extLst>
      <p:ext uri="{BB962C8B-B14F-4D97-AF65-F5344CB8AC3E}">
        <p14:creationId xmlns:p14="http://schemas.microsoft.com/office/powerpoint/2010/main" val="13662597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F30892-434B-51AA-D542-8DB289B560A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22D4CBF-EE7C-5525-FF80-99E1787A22C8}"/>
              </a:ext>
            </a:extLst>
          </p:cNvPr>
          <p:cNvSpPr>
            <a:spLocks noGrp="1"/>
          </p:cNvSpPr>
          <p:nvPr>
            <p:ph type="ctrTitle"/>
          </p:nvPr>
        </p:nvSpPr>
        <p:spPr/>
        <p:txBody>
          <a:bodyPr/>
          <a:lstStyle/>
          <a:p>
            <a:r>
              <a:rPr lang="en-US" dirty="0"/>
              <a:t>Reports</a:t>
            </a:r>
          </a:p>
        </p:txBody>
      </p:sp>
      <p:pic>
        <p:nvPicPr>
          <p:cNvPr id="12" name="Picture Placeholder 4" descr="A statue of Jonathan the Husky covered in snow">
            <a:extLst>
              <a:ext uri="{FF2B5EF4-FFF2-40B4-BE49-F238E27FC236}">
                <a16:creationId xmlns:a16="http://schemas.microsoft.com/office/drawing/2014/main" id="{58B65DA8-9522-AF11-6B91-359CFC5FC242}"/>
              </a:ext>
            </a:extLst>
          </p:cNvPr>
          <p:cNvPicPr>
            <a:picLocks noGrp="1" noChangeAspect="1"/>
          </p:cNvPicPr>
          <p:nvPr>
            <p:ph type="pic" sz="quarter" idx="12"/>
          </p:nvPr>
        </p:nvPicPr>
        <p:blipFill rotWithShape="1">
          <a:blip r:embed="rId3"/>
          <a:srcRect l="21929" r="21929"/>
          <a:stretch/>
        </p:blipFill>
        <p:spPr>
          <a:xfrm>
            <a:off x="0" y="-11113"/>
            <a:ext cx="5791200" cy="6880226"/>
          </a:xfrm>
        </p:spPr>
      </p:pic>
      <p:sp>
        <p:nvSpPr>
          <p:cNvPr id="5" name="Text Placeholder 4">
            <a:extLst>
              <a:ext uri="{FF2B5EF4-FFF2-40B4-BE49-F238E27FC236}">
                <a16:creationId xmlns:a16="http://schemas.microsoft.com/office/drawing/2014/main" id="{9B9FE597-6486-8AF9-38C4-C084ECF1C6C0}"/>
              </a:ext>
            </a:extLst>
          </p:cNvPr>
          <p:cNvSpPr>
            <a:spLocks noGrp="1"/>
          </p:cNvSpPr>
          <p:nvPr>
            <p:ph type="body" sz="quarter" idx="11"/>
          </p:nvPr>
        </p:nvSpPr>
        <p:spPr/>
        <p:txBody>
          <a:bodyPr/>
          <a:lstStyle/>
          <a:p>
            <a:endParaRPr lang="en-US" dirty="0"/>
          </a:p>
        </p:txBody>
      </p:sp>
    </p:spTree>
    <p:extLst>
      <p:ext uri="{BB962C8B-B14F-4D97-AF65-F5344CB8AC3E}">
        <p14:creationId xmlns:p14="http://schemas.microsoft.com/office/powerpoint/2010/main" val="22724593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EBCA8D-D04A-8848-E7AC-9995BBBB2C2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4DBAF26-D961-3FF4-6DBC-44CE4B1E1D76}"/>
              </a:ext>
            </a:extLst>
          </p:cNvPr>
          <p:cNvSpPr>
            <a:spLocks noGrp="1"/>
          </p:cNvSpPr>
          <p:nvPr>
            <p:ph type="title"/>
          </p:nvPr>
        </p:nvSpPr>
        <p:spPr>
          <a:xfrm>
            <a:off x="594360" y="198408"/>
            <a:ext cx="9248887" cy="1574317"/>
          </a:xfrm>
        </p:spPr>
        <p:txBody>
          <a:bodyPr/>
          <a:lstStyle/>
          <a:p>
            <a:r>
              <a:rPr lang="en-US" dirty="0"/>
              <a:t>GA Hire Eligibility and Stipend Level Report</a:t>
            </a:r>
          </a:p>
        </p:txBody>
      </p:sp>
      <p:sp>
        <p:nvSpPr>
          <p:cNvPr id="3" name="Content Placeholder 2">
            <a:extLst>
              <a:ext uri="{FF2B5EF4-FFF2-40B4-BE49-F238E27FC236}">
                <a16:creationId xmlns:a16="http://schemas.microsoft.com/office/drawing/2014/main" id="{2B94DE69-036A-7F3C-10C5-E33F23AB0A5A}"/>
              </a:ext>
            </a:extLst>
          </p:cNvPr>
          <p:cNvSpPr>
            <a:spLocks noGrp="1"/>
          </p:cNvSpPr>
          <p:nvPr>
            <p:ph sz="quarter" idx="13"/>
          </p:nvPr>
        </p:nvSpPr>
        <p:spPr>
          <a:xfrm>
            <a:off x="595522" y="2676525"/>
            <a:ext cx="9561489" cy="3597470"/>
          </a:xfrm>
        </p:spPr>
        <p:txBody>
          <a:bodyPr>
            <a:normAutofit/>
          </a:bodyPr>
          <a:lstStyle/>
          <a:p>
            <a:r>
              <a:rPr lang="en-US" dirty="0">
                <a:solidFill>
                  <a:schemeClr val="bg2"/>
                </a:solidFill>
              </a:rPr>
              <a:t>Report includes all matriculated grads and shows blocks on a potential payroll transaction </a:t>
            </a:r>
          </a:p>
          <a:p>
            <a:r>
              <a:rPr lang="en-US" dirty="0">
                <a:solidFill>
                  <a:schemeClr val="bg2"/>
                </a:solidFill>
              </a:rPr>
              <a:t>Shows the level the GA will auto-populate as in </a:t>
            </a:r>
            <a:r>
              <a:rPr lang="en-US" dirty="0" err="1">
                <a:solidFill>
                  <a:schemeClr val="bg2"/>
                </a:solidFill>
              </a:rPr>
              <a:t>SmartHR</a:t>
            </a:r>
            <a:r>
              <a:rPr lang="en-US" dirty="0">
                <a:solidFill>
                  <a:schemeClr val="bg2"/>
                </a:solidFill>
              </a:rPr>
              <a:t> as of the date the report was run </a:t>
            </a:r>
          </a:p>
          <a:p>
            <a:pPr lvl="1"/>
            <a:r>
              <a:rPr lang="en-US" dirty="0">
                <a:solidFill>
                  <a:schemeClr val="bg2"/>
                </a:solidFill>
              </a:rPr>
              <a:t>The highest level shown is the one the GA should be paid at </a:t>
            </a:r>
          </a:p>
          <a:p>
            <a:r>
              <a:rPr lang="en-US" dirty="0">
                <a:solidFill>
                  <a:schemeClr val="bg2"/>
                </a:solidFill>
              </a:rPr>
              <a:t>Recent changes to this report: </a:t>
            </a:r>
          </a:p>
          <a:p>
            <a:pPr lvl="1"/>
            <a:r>
              <a:rPr lang="en-US" dirty="0">
                <a:solidFill>
                  <a:schemeClr val="bg2"/>
                </a:solidFill>
              </a:rPr>
              <a:t>PRI Name added </a:t>
            </a:r>
          </a:p>
          <a:p>
            <a:pPr lvl="1"/>
            <a:r>
              <a:rPr lang="en-US" dirty="0">
                <a:solidFill>
                  <a:schemeClr val="bg2"/>
                </a:solidFill>
              </a:rPr>
              <a:t>Payable date field updated </a:t>
            </a:r>
          </a:p>
        </p:txBody>
      </p:sp>
    </p:spTree>
    <p:extLst>
      <p:ext uri="{BB962C8B-B14F-4D97-AF65-F5344CB8AC3E}">
        <p14:creationId xmlns:p14="http://schemas.microsoft.com/office/powerpoint/2010/main" val="4186977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B8CE60-587E-1D5C-8B50-ED3441BA49CE}"/>
              </a:ext>
            </a:extLst>
          </p:cNvPr>
          <p:cNvSpPr>
            <a:spLocks noGrp="1"/>
          </p:cNvSpPr>
          <p:nvPr>
            <p:ph type="ctrTitle"/>
          </p:nvPr>
        </p:nvSpPr>
        <p:spPr/>
        <p:txBody>
          <a:bodyPr/>
          <a:lstStyle/>
          <a:p>
            <a:r>
              <a:rPr lang="en-US" dirty="0"/>
              <a:t>Graduate Assistant (GA) Overview</a:t>
            </a:r>
          </a:p>
        </p:txBody>
      </p:sp>
      <p:pic>
        <p:nvPicPr>
          <p:cNvPr id="12" name="Picture Placeholder 4" descr="Picture of Jonathan the Husky against a background of blurred lights ">
            <a:extLst>
              <a:ext uri="{FF2B5EF4-FFF2-40B4-BE49-F238E27FC236}">
                <a16:creationId xmlns:a16="http://schemas.microsoft.com/office/drawing/2014/main" id="{7D5BDB53-9169-3BBC-9362-0539514AC7DD}"/>
              </a:ext>
            </a:extLst>
          </p:cNvPr>
          <p:cNvPicPr>
            <a:picLocks noGrp="1" noChangeAspect="1"/>
          </p:cNvPicPr>
          <p:nvPr>
            <p:ph type="pic" sz="quarter" idx="12"/>
          </p:nvPr>
        </p:nvPicPr>
        <p:blipFill rotWithShape="1">
          <a:blip r:embed="rId3"/>
          <a:srcRect l="21929" r="21929"/>
          <a:stretch/>
        </p:blipFill>
        <p:spPr>
          <a:xfrm>
            <a:off x="0" y="-11113"/>
            <a:ext cx="5791200" cy="6880226"/>
          </a:xfrm>
        </p:spPr>
      </p:pic>
      <p:sp>
        <p:nvSpPr>
          <p:cNvPr id="3" name="Text Placeholder 2">
            <a:extLst>
              <a:ext uri="{FF2B5EF4-FFF2-40B4-BE49-F238E27FC236}">
                <a16:creationId xmlns:a16="http://schemas.microsoft.com/office/drawing/2014/main" id="{0E02AE9C-BA1D-195E-3B93-A5A0CC03D8F3}"/>
              </a:ext>
            </a:extLst>
          </p:cNvPr>
          <p:cNvSpPr>
            <a:spLocks noGrp="1"/>
          </p:cNvSpPr>
          <p:nvPr>
            <p:ph type="body" sz="quarter" idx="11"/>
          </p:nvPr>
        </p:nvSpPr>
        <p:spPr/>
        <p:txBody>
          <a:bodyPr/>
          <a:lstStyle/>
          <a:p>
            <a:r>
              <a:rPr lang="en-US" dirty="0">
                <a:solidFill>
                  <a:schemeClr val="accent4"/>
                </a:solidFill>
              </a:rPr>
              <a:t>Graduate Assistant (GA): </a:t>
            </a:r>
          </a:p>
          <a:p>
            <a:r>
              <a:rPr lang="en-US" b="0" dirty="0">
                <a:solidFill>
                  <a:schemeClr val="accent4"/>
                </a:solidFill>
              </a:rPr>
              <a:t>Umbrella term that includes both Teaching Assistants (TAs) and Research Assistants (RAs)</a:t>
            </a:r>
          </a:p>
        </p:txBody>
      </p:sp>
    </p:spTree>
    <p:extLst>
      <p:ext uri="{BB962C8B-B14F-4D97-AF65-F5344CB8AC3E}">
        <p14:creationId xmlns:p14="http://schemas.microsoft.com/office/powerpoint/2010/main" val="144087198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71D0D4-E66E-2DAF-EFF4-B4EC9875366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7D24218-AFF9-808B-0227-663806BDDDD3}"/>
              </a:ext>
            </a:extLst>
          </p:cNvPr>
          <p:cNvSpPr>
            <a:spLocks noGrp="1"/>
          </p:cNvSpPr>
          <p:nvPr>
            <p:ph type="title"/>
          </p:nvPr>
        </p:nvSpPr>
        <p:spPr/>
        <p:txBody>
          <a:bodyPr/>
          <a:lstStyle/>
          <a:p>
            <a:r>
              <a:rPr lang="en-US" dirty="0"/>
              <a:t>GA Hire Level Report fields </a:t>
            </a:r>
          </a:p>
        </p:txBody>
      </p:sp>
      <p:sp>
        <p:nvSpPr>
          <p:cNvPr id="3" name="Content Placeholder 2">
            <a:extLst>
              <a:ext uri="{FF2B5EF4-FFF2-40B4-BE49-F238E27FC236}">
                <a16:creationId xmlns:a16="http://schemas.microsoft.com/office/drawing/2014/main" id="{F6E73752-E54B-BE24-E6C0-E1F4C4F02755}"/>
              </a:ext>
            </a:extLst>
          </p:cNvPr>
          <p:cNvSpPr>
            <a:spLocks noGrp="1"/>
          </p:cNvSpPr>
          <p:nvPr>
            <p:ph sz="quarter" idx="13"/>
          </p:nvPr>
        </p:nvSpPr>
        <p:spPr>
          <a:xfrm>
            <a:off x="595522" y="2676525"/>
            <a:ext cx="9561489" cy="3597470"/>
          </a:xfrm>
        </p:spPr>
        <p:txBody>
          <a:bodyPr>
            <a:normAutofit fontScale="85000" lnSpcReduction="20000"/>
          </a:bodyPr>
          <a:lstStyle/>
          <a:p>
            <a:r>
              <a:rPr lang="en-US" dirty="0">
                <a:solidFill>
                  <a:schemeClr val="bg2"/>
                </a:solidFill>
              </a:rPr>
              <a:t>Approval Flag</a:t>
            </a:r>
          </a:p>
          <a:p>
            <a:pPr lvl="1"/>
            <a:r>
              <a:rPr lang="en-US" dirty="0">
                <a:solidFill>
                  <a:schemeClr val="bg2"/>
                </a:solidFill>
              </a:rPr>
              <a:t>Cheat sheet for codes: </a:t>
            </a:r>
          </a:p>
          <a:p>
            <a:pPr lvl="2"/>
            <a:r>
              <a:rPr lang="en-US" dirty="0">
                <a:solidFill>
                  <a:schemeClr val="bg2"/>
                </a:solidFill>
              </a:rPr>
              <a:t>Y = No blocks </a:t>
            </a:r>
          </a:p>
          <a:p>
            <a:pPr lvl="2"/>
            <a:r>
              <a:rPr lang="en-US" dirty="0">
                <a:solidFill>
                  <a:schemeClr val="bg2"/>
                </a:solidFill>
              </a:rPr>
              <a:t>P = Provisional status; cannot be appointed as a GA </a:t>
            </a:r>
          </a:p>
          <a:p>
            <a:pPr lvl="2"/>
            <a:r>
              <a:rPr lang="en-US" dirty="0">
                <a:solidFill>
                  <a:schemeClr val="bg2"/>
                </a:solidFill>
              </a:rPr>
              <a:t>C = Classroom English proficiency must be addressed before they can work as a TA </a:t>
            </a:r>
          </a:p>
          <a:p>
            <a:r>
              <a:rPr lang="en-US" dirty="0">
                <a:solidFill>
                  <a:schemeClr val="bg2"/>
                </a:solidFill>
              </a:rPr>
              <a:t>Payable Date</a:t>
            </a:r>
          </a:p>
          <a:p>
            <a:pPr lvl="1"/>
            <a:r>
              <a:rPr lang="en-US" dirty="0">
                <a:solidFill>
                  <a:schemeClr val="bg2"/>
                </a:solidFill>
              </a:rPr>
              <a:t>Streamlined the date options (8/23, 1/2, 5/23, or Gen Exam passing date)</a:t>
            </a:r>
          </a:p>
          <a:p>
            <a:pPr lvl="2"/>
            <a:r>
              <a:rPr lang="en-US" dirty="0">
                <a:solidFill>
                  <a:schemeClr val="bg2"/>
                </a:solidFill>
              </a:rPr>
              <a:t>1/2 = placeholder spring date; use the actual spring start date provided by Payroll</a:t>
            </a:r>
          </a:p>
        </p:txBody>
      </p:sp>
    </p:spTree>
    <p:extLst>
      <p:ext uri="{BB962C8B-B14F-4D97-AF65-F5344CB8AC3E}">
        <p14:creationId xmlns:p14="http://schemas.microsoft.com/office/powerpoint/2010/main" val="16369761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8C081F-6F16-34D5-79ED-9B7629171EE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1324FA6-9C30-20EA-457C-2B0DF68F3611}"/>
              </a:ext>
            </a:extLst>
          </p:cNvPr>
          <p:cNvSpPr>
            <a:spLocks noGrp="1"/>
          </p:cNvSpPr>
          <p:nvPr>
            <p:ph type="title"/>
          </p:nvPr>
        </p:nvSpPr>
        <p:spPr/>
        <p:txBody>
          <a:bodyPr/>
          <a:lstStyle/>
          <a:p>
            <a:r>
              <a:rPr lang="en-US" dirty="0"/>
              <a:t>GA Changes Report </a:t>
            </a:r>
          </a:p>
        </p:txBody>
      </p:sp>
      <p:sp>
        <p:nvSpPr>
          <p:cNvPr id="3" name="Content Placeholder 2">
            <a:extLst>
              <a:ext uri="{FF2B5EF4-FFF2-40B4-BE49-F238E27FC236}">
                <a16:creationId xmlns:a16="http://schemas.microsoft.com/office/drawing/2014/main" id="{CF8954F9-B0EB-16C2-E881-88DCE7F11B1F}"/>
              </a:ext>
            </a:extLst>
          </p:cNvPr>
          <p:cNvSpPr>
            <a:spLocks noGrp="1"/>
          </p:cNvSpPr>
          <p:nvPr>
            <p:ph sz="quarter" idx="13"/>
          </p:nvPr>
        </p:nvSpPr>
        <p:spPr>
          <a:xfrm>
            <a:off x="595522" y="2676525"/>
            <a:ext cx="9561489" cy="3597470"/>
          </a:xfrm>
        </p:spPr>
        <p:txBody>
          <a:bodyPr>
            <a:normAutofit/>
          </a:bodyPr>
          <a:lstStyle/>
          <a:p>
            <a:r>
              <a:rPr lang="en-US" dirty="0">
                <a:solidFill>
                  <a:schemeClr val="bg2"/>
                </a:solidFill>
              </a:rPr>
              <a:t>Identifies graduate students whose records have changed in SA in a way that affects their GA, specifically:  </a:t>
            </a:r>
          </a:p>
          <a:p>
            <a:pPr lvl="1"/>
            <a:r>
              <a:rPr lang="en-US" dirty="0">
                <a:solidFill>
                  <a:schemeClr val="bg2"/>
                </a:solidFill>
              </a:rPr>
              <a:t>Stipend level </a:t>
            </a:r>
          </a:p>
          <a:p>
            <a:pPr lvl="1"/>
            <a:r>
              <a:rPr lang="en-US" dirty="0">
                <a:solidFill>
                  <a:schemeClr val="bg2"/>
                </a:solidFill>
              </a:rPr>
              <a:t>Approval flag (provisional status, English proficiency for TAs) </a:t>
            </a:r>
          </a:p>
          <a:p>
            <a:pPr lvl="1"/>
            <a:r>
              <a:rPr lang="en-US" dirty="0">
                <a:solidFill>
                  <a:schemeClr val="bg2"/>
                </a:solidFill>
              </a:rPr>
              <a:t>Payable date </a:t>
            </a:r>
          </a:p>
          <a:p>
            <a:r>
              <a:rPr lang="en-US" dirty="0">
                <a:solidFill>
                  <a:schemeClr val="bg2"/>
                </a:solidFill>
                <a:hlinkClick r:id="rId3"/>
              </a:rPr>
              <a:t>Guide to GA Changes Report </a:t>
            </a:r>
            <a:endParaRPr lang="en-US" dirty="0">
              <a:solidFill>
                <a:schemeClr val="bg2"/>
              </a:solidFill>
            </a:endParaRPr>
          </a:p>
        </p:txBody>
      </p:sp>
      <p:pic>
        <p:nvPicPr>
          <p:cNvPr id="5" name="Picture 4" descr="Screenshot of GA Changes Report">
            <a:extLst>
              <a:ext uri="{FF2B5EF4-FFF2-40B4-BE49-F238E27FC236}">
                <a16:creationId xmlns:a16="http://schemas.microsoft.com/office/drawing/2014/main" id="{8C52CBB3-2E2A-0F46-5A50-6E050C1A1FAE}"/>
              </a:ext>
            </a:extLst>
          </p:cNvPr>
          <p:cNvPicPr>
            <a:picLocks noChangeAspect="1"/>
          </p:cNvPicPr>
          <p:nvPr/>
        </p:nvPicPr>
        <p:blipFill>
          <a:blip r:embed="rId4"/>
          <a:stretch>
            <a:fillRect/>
          </a:stretch>
        </p:blipFill>
        <p:spPr>
          <a:xfrm>
            <a:off x="594360" y="5207046"/>
            <a:ext cx="10317015" cy="1066949"/>
          </a:xfrm>
          <a:prstGeom prst="rect">
            <a:avLst/>
          </a:prstGeom>
        </p:spPr>
      </p:pic>
    </p:spTree>
    <p:extLst>
      <p:ext uri="{BB962C8B-B14F-4D97-AF65-F5344CB8AC3E}">
        <p14:creationId xmlns:p14="http://schemas.microsoft.com/office/powerpoint/2010/main" val="74574004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8A516E-481F-91B4-1656-7397E26AD10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F2F7086-E2DE-8030-75F3-898C578A1EC5}"/>
              </a:ext>
            </a:extLst>
          </p:cNvPr>
          <p:cNvSpPr>
            <a:spLocks noGrp="1"/>
          </p:cNvSpPr>
          <p:nvPr>
            <p:ph type="ctrTitle"/>
          </p:nvPr>
        </p:nvSpPr>
        <p:spPr/>
        <p:txBody>
          <a:bodyPr/>
          <a:lstStyle/>
          <a:p>
            <a:r>
              <a:rPr lang="en-US" dirty="0"/>
              <a:t>Stipend Levels</a:t>
            </a:r>
          </a:p>
        </p:txBody>
      </p:sp>
      <p:pic>
        <p:nvPicPr>
          <p:cNvPr id="12" name="Picture Placeholder 4" descr="The new Connecticut dorm and dining hall viewed from across Mirror Lake and through a canopy of fall leaves ">
            <a:extLst>
              <a:ext uri="{FF2B5EF4-FFF2-40B4-BE49-F238E27FC236}">
                <a16:creationId xmlns:a16="http://schemas.microsoft.com/office/drawing/2014/main" id="{A2C88EA6-632C-A648-95E6-333FD837BB86}"/>
              </a:ext>
            </a:extLst>
          </p:cNvPr>
          <p:cNvPicPr>
            <a:picLocks noGrp="1" noChangeAspect="1"/>
          </p:cNvPicPr>
          <p:nvPr>
            <p:ph type="pic" sz="quarter" idx="12"/>
          </p:nvPr>
        </p:nvPicPr>
        <p:blipFill rotWithShape="1">
          <a:blip r:embed="rId3"/>
          <a:srcRect l="21888" r="21888"/>
          <a:stretch/>
        </p:blipFill>
        <p:spPr>
          <a:xfrm>
            <a:off x="0" y="-11113"/>
            <a:ext cx="5791200" cy="6880226"/>
          </a:xfrm>
        </p:spPr>
      </p:pic>
      <p:sp>
        <p:nvSpPr>
          <p:cNvPr id="5" name="Text Placeholder 4">
            <a:extLst>
              <a:ext uri="{FF2B5EF4-FFF2-40B4-BE49-F238E27FC236}">
                <a16:creationId xmlns:a16="http://schemas.microsoft.com/office/drawing/2014/main" id="{D908C520-A68B-A3FB-29F2-6AD85A122ED5}"/>
              </a:ext>
            </a:extLst>
          </p:cNvPr>
          <p:cNvSpPr>
            <a:spLocks noGrp="1"/>
          </p:cNvSpPr>
          <p:nvPr>
            <p:ph type="body" sz="quarter" idx="11"/>
          </p:nvPr>
        </p:nvSpPr>
        <p:spPr/>
        <p:txBody>
          <a:bodyPr/>
          <a:lstStyle/>
          <a:p>
            <a:endParaRPr lang="en-US" dirty="0"/>
          </a:p>
        </p:txBody>
      </p:sp>
    </p:spTree>
    <p:extLst>
      <p:ext uri="{BB962C8B-B14F-4D97-AF65-F5344CB8AC3E}">
        <p14:creationId xmlns:p14="http://schemas.microsoft.com/office/powerpoint/2010/main" val="175183785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759DC4-8B30-98A0-5BAB-C78BA4A4AD55}"/>
              </a:ext>
            </a:extLst>
          </p:cNvPr>
          <p:cNvSpPr>
            <a:spLocks noGrp="1"/>
          </p:cNvSpPr>
          <p:nvPr>
            <p:ph type="title"/>
          </p:nvPr>
        </p:nvSpPr>
        <p:spPr/>
        <p:txBody>
          <a:bodyPr/>
          <a:lstStyle/>
          <a:p>
            <a:r>
              <a:rPr lang="en-US" dirty="0">
                <a:solidFill>
                  <a:schemeClr val="accent5"/>
                </a:solidFill>
              </a:rPr>
              <a:t>GA Stipend Levels </a:t>
            </a:r>
          </a:p>
        </p:txBody>
      </p:sp>
      <p:sp>
        <p:nvSpPr>
          <p:cNvPr id="3" name="Content Placeholder 2">
            <a:extLst>
              <a:ext uri="{FF2B5EF4-FFF2-40B4-BE49-F238E27FC236}">
                <a16:creationId xmlns:a16="http://schemas.microsoft.com/office/drawing/2014/main" id="{4096FB3A-B62C-3DAB-4FD1-B4EBDD650AEF}"/>
              </a:ext>
            </a:extLst>
          </p:cNvPr>
          <p:cNvSpPr>
            <a:spLocks noGrp="1"/>
          </p:cNvSpPr>
          <p:nvPr>
            <p:ph sz="quarter" idx="13"/>
          </p:nvPr>
        </p:nvSpPr>
        <p:spPr>
          <a:xfrm>
            <a:off x="595523" y="2676525"/>
            <a:ext cx="9451860" cy="3597470"/>
          </a:xfrm>
        </p:spPr>
        <p:txBody>
          <a:bodyPr>
            <a:normAutofit/>
          </a:bodyPr>
          <a:lstStyle/>
          <a:p>
            <a:pPr marL="6350">
              <a:spcBef>
                <a:spcPts val="0"/>
              </a:spcBef>
              <a:buSzPts val="1700"/>
            </a:pPr>
            <a:r>
              <a:rPr lang="en-US" b="1" dirty="0">
                <a:solidFill>
                  <a:schemeClr val="bg2"/>
                </a:solidFill>
              </a:rPr>
              <a:t>Overview: </a:t>
            </a:r>
          </a:p>
          <a:p>
            <a:pPr marL="457200" indent="-285750">
              <a:buSzPts val="1700"/>
              <a:buFont typeface="Arial" panose="020B0604020202020204" pitchFamily="34" charset="0"/>
              <a:buChar char="•"/>
            </a:pPr>
            <a:r>
              <a:rPr lang="en-US" dirty="0">
                <a:solidFill>
                  <a:schemeClr val="bg2"/>
                </a:solidFill>
              </a:rPr>
              <a:t>Three levels (plus DVM) </a:t>
            </a:r>
          </a:p>
          <a:p>
            <a:pPr marL="457200" indent="-285750">
              <a:buSzPts val="1700"/>
              <a:buFont typeface="Arial" panose="020B0604020202020204" pitchFamily="34" charset="0"/>
              <a:buChar char="•"/>
            </a:pPr>
            <a:r>
              <a:rPr lang="en-US" dirty="0">
                <a:solidFill>
                  <a:schemeClr val="bg2"/>
                </a:solidFill>
              </a:rPr>
              <a:t>Graduated based on degree type and experience </a:t>
            </a:r>
          </a:p>
          <a:p>
            <a:pPr marL="457200" indent="-285750">
              <a:buSzPts val="1700"/>
              <a:buFont typeface="Arial" panose="020B0604020202020204" pitchFamily="34" charset="0"/>
              <a:buChar char="•"/>
            </a:pPr>
            <a:r>
              <a:rPr lang="en-US" dirty="0">
                <a:solidFill>
                  <a:schemeClr val="bg2"/>
                </a:solidFill>
              </a:rPr>
              <a:t>UCH does not have varying levels </a:t>
            </a:r>
          </a:p>
          <a:p>
            <a:pPr marL="457200" indent="-285750">
              <a:buSzPts val="1700"/>
              <a:buFont typeface="Arial" panose="020B0604020202020204" pitchFamily="34" charset="0"/>
              <a:buChar char="•"/>
            </a:pPr>
            <a:r>
              <a:rPr lang="en-US" dirty="0">
                <a:solidFill>
                  <a:schemeClr val="bg2"/>
                </a:solidFill>
              </a:rPr>
              <a:t>Stipend levels are minimums set by the GEU contract; GAs can be paid more </a:t>
            </a:r>
          </a:p>
          <a:p>
            <a:pPr marL="1200150" lvl="1">
              <a:buSzPts val="1700"/>
              <a:buFont typeface="Arial" panose="020B0604020202020204" pitchFamily="34" charset="0"/>
              <a:buChar char="•"/>
            </a:pPr>
            <a:r>
              <a:rPr lang="en-US" dirty="0">
                <a:solidFill>
                  <a:schemeClr val="bg2"/>
                </a:solidFill>
                <a:hlinkClick r:id="rId3"/>
              </a:rPr>
              <a:t>GA Payroll Level Adjustment Request </a:t>
            </a:r>
            <a:endParaRPr lang="en-US" dirty="0">
              <a:solidFill>
                <a:schemeClr val="bg2"/>
              </a:solidFill>
            </a:endParaRPr>
          </a:p>
          <a:p>
            <a:pPr marL="920750" lvl="2" indent="0">
              <a:spcBef>
                <a:spcPts val="0"/>
              </a:spcBef>
              <a:buSzPts val="1700"/>
              <a:buNone/>
            </a:pPr>
            <a:endParaRPr lang="en-US" dirty="0">
              <a:solidFill>
                <a:schemeClr val="bg2"/>
              </a:solidFill>
            </a:endParaRPr>
          </a:p>
          <a:p>
            <a:pPr marL="342900" indent="-336550">
              <a:spcBef>
                <a:spcPts val="0"/>
              </a:spcBef>
              <a:buSzPts val="1700"/>
            </a:pPr>
            <a:endParaRPr lang="en-US" dirty="0">
              <a:solidFill>
                <a:schemeClr val="bg2"/>
              </a:solidFill>
            </a:endParaRPr>
          </a:p>
        </p:txBody>
      </p:sp>
    </p:spTree>
    <p:extLst>
      <p:ext uri="{BB962C8B-B14F-4D97-AF65-F5344CB8AC3E}">
        <p14:creationId xmlns:p14="http://schemas.microsoft.com/office/powerpoint/2010/main" val="185076889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A9BD83-A1DE-385B-9CBF-4C1FE1257717}"/>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48B6CBCF-6C9E-C6A0-A6B4-DA17AF448ABF}"/>
              </a:ext>
            </a:extLst>
          </p:cNvPr>
          <p:cNvSpPr>
            <a:spLocks noGrp="1"/>
          </p:cNvSpPr>
          <p:nvPr>
            <p:ph type="title"/>
          </p:nvPr>
        </p:nvSpPr>
        <p:spPr/>
        <p:txBody>
          <a:bodyPr/>
          <a:lstStyle/>
          <a:p>
            <a:r>
              <a:rPr lang="en-US" dirty="0">
                <a:solidFill>
                  <a:schemeClr val="accent5"/>
                </a:solidFill>
              </a:rPr>
              <a:t>Stipend Level 1</a:t>
            </a:r>
          </a:p>
        </p:txBody>
      </p:sp>
      <p:sp>
        <p:nvSpPr>
          <p:cNvPr id="7" name="Text Placeholder 6">
            <a:extLst>
              <a:ext uri="{FF2B5EF4-FFF2-40B4-BE49-F238E27FC236}">
                <a16:creationId xmlns:a16="http://schemas.microsoft.com/office/drawing/2014/main" id="{29147888-31E0-CA2F-A0BA-DA309489977D}"/>
              </a:ext>
            </a:extLst>
          </p:cNvPr>
          <p:cNvSpPr>
            <a:spLocks noGrp="1"/>
          </p:cNvSpPr>
          <p:nvPr>
            <p:ph sz="quarter" idx="13"/>
          </p:nvPr>
        </p:nvSpPr>
        <p:spPr>
          <a:xfrm>
            <a:off x="2823882" y="2282008"/>
            <a:ext cx="8644218" cy="4011216"/>
          </a:xfrm>
        </p:spPr>
        <p:txBody>
          <a:bodyPr>
            <a:normAutofit lnSpcReduction="10000"/>
          </a:bodyPr>
          <a:lstStyle/>
          <a:p>
            <a:pPr marL="0" indent="0">
              <a:buNone/>
            </a:pPr>
            <a:r>
              <a:rPr lang="en-US" b="1" dirty="0">
                <a:solidFill>
                  <a:schemeClr val="bg2"/>
                </a:solidFill>
              </a:rPr>
              <a:t>Level 1: </a:t>
            </a:r>
          </a:p>
          <a:p>
            <a:r>
              <a:rPr lang="en-US" dirty="0">
                <a:solidFill>
                  <a:schemeClr val="bg2"/>
                </a:solidFill>
              </a:rPr>
              <a:t>For master’s degree students and doctoral students without a master’s or master’s equivalency</a:t>
            </a:r>
          </a:p>
          <a:p>
            <a:pPr marL="285750" indent="-285750">
              <a:lnSpc>
                <a:spcPct val="120000"/>
              </a:lnSpc>
              <a:buSzPts val="1700"/>
            </a:pPr>
            <a:r>
              <a:rPr lang="en-US" dirty="0">
                <a:solidFill>
                  <a:schemeClr val="bg2"/>
                </a:solidFill>
              </a:rPr>
              <a:t>Doctoral students with a completed master’s degree used to satisfy the equivalency of a bachelor’s degree for purposes of admission  </a:t>
            </a:r>
          </a:p>
          <a:p>
            <a:pPr marL="911225" lvl="1" indent="-336550">
              <a:lnSpc>
                <a:spcPct val="120000"/>
              </a:lnSpc>
              <a:buSzPts val="1700"/>
            </a:pPr>
            <a:r>
              <a:rPr lang="en-US" sz="2000" dirty="0">
                <a:solidFill>
                  <a:schemeClr val="accent5">
                    <a:lumMod val="75000"/>
                  </a:schemeClr>
                </a:solidFill>
                <a:latin typeface="+mn-lt"/>
              </a:rPr>
              <a:t>Addition to catalog Level 2 definition: “</a:t>
            </a:r>
            <a:r>
              <a:rPr lang="en-US" sz="2000" b="0" i="0" dirty="0">
                <a:solidFill>
                  <a:schemeClr val="accent5">
                    <a:lumMod val="75000"/>
                  </a:schemeClr>
                </a:solidFill>
                <a:effectLst/>
                <a:latin typeface="+mn-lt"/>
              </a:rPr>
              <a:t>If the master’s degree was used to satisfy the equivalency of a bachelor’s degree for purposes of admission, the degree does not count toward Level 2 eligibility.” </a:t>
            </a:r>
            <a:endParaRPr lang="en-US" sz="2000" dirty="0">
              <a:solidFill>
                <a:schemeClr val="accent5">
                  <a:lumMod val="75000"/>
                </a:schemeClr>
              </a:solidFill>
              <a:latin typeface="+mn-lt"/>
            </a:endParaRPr>
          </a:p>
          <a:p>
            <a:endParaRPr lang="en-US" dirty="0">
              <a:solidFill>
                <a:schemeClr val="bg2"/>
              </a:solidFill>
            </a:endParaRPr>
          </a:p>
          <a:p>
            <a:endParaRPr lang="en-US" dirty="0">
              <a:solidFill>
                <a:schemeClr val="bg2"/>
              </a:solidFill>
            </a:endParaRPr>
          </a:p>
        </p:txBody>
      </p:sp>
      <p:grpSp>
        <p:nvGrpSpPr>
          <p:cNvPr id="19" name="Group 18">
            <a:extLst>
              <a:ext uri="{FF2B5EF4-FFF2-40B4-BE49-F238E27FC236}">
                <a16:creationId xmlns:a16="http://schemas.microsoft.com/office/drawing/2014/main" id="{97D5F5C7-ED14-2AEF-B69A-B869C6D45288}"/>
              </a:ext>
              <a:ext uri="{C183D7F6-B498-43B3-948B-1728B52AA6E4}">
                <adec:decorative xmlns:adec="http://schemas.microsoft.com/office/drawing/2017/decorative" val="1"/>
              </a:ext>
            </a:extLst>
          </p:cNvPr>
          <p:cNvGrpSpPr>
            <a:grpSpLocks/>
          </p:cNvGrpSpPr>
          <p:nvPr/>
        </p:nvGrpSpPr>
        <p:grpSpPr bwMode="auto">
          <a:xfrm rot="16200000" flipV="1">
            <a:off x="0" y="3900132"/>
            <a:ext cx="2959226" cy="2959226"/>
            <a:chOff x="0" y="12289"/>
            <a:chExt cx="3550" cy="3551"/>
          </a:xfrm>
        </p:grpSpPr>
        <p:sp>
          <p:nvSpPr>
            <p:cNvPr id="20" name="Freeform 19">
              <a:extLst>
                <a:ext uri="{FF2B5EF4-FFF2-40B4-BE49-F238E27FC236}">
                  <a16:creationId xmlns:a16="http://schemas.microsoft.com/office/drawing/2014/main" id="{EA8E233E-3ACD-7019-3A42-4766D564E5A4}"/>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1" name="Freeform 20">
              <a:extLst>
                <a:ext uri="{FF2B5EF4-FFF2-40B4-BE49-F238E27FC236}">
                  <a16:creationId xmlns:a16="http://schemas.microsoft.com/office/drawing/2014/main" id="{51B86019-B378-5106-F4FE-A43412AABEC1}"/>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2" name="Freeform 21">
              <a:extLst>
                <a:ext uri="{FF2B5EF4-FFF2-40B4-BE49-F238E27FC236}">
                  <a16:creationId xmlns:a16="http://schemas.microsoft.com/office/drawing/2014/main" id="{EEB13332-D7F6-7698-25A3-6F98192DAFAF}"/>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Tree>
    <p:extLst>
      <p:ext uri="{BB962C8B-B14F-4D97-AF65-F5344CB8AC3E}">
        <p14:creationId xmlns:p14="http://schemas.microsoft.com/office/powerpoint/2010/main" val="240401035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A3ABB5-280B-60A5-7BB9-D24E3BEFE8CA}"/>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8895B39D-A8A4-8B44-52F6-4BEE46A20EFE}"/>
              </a:ext>
            </a:extLst>
          </p:cNvPr>
          <p:cNvSpPr>
            <a:spLocks noGrp="1"/>
          </p:cNvSpPr>
          <p:nvPr>
            <p:ph type="title"/>
          </p:nvPr>
        </p:nvSpPr>
        <p:spPr/>
        <p:txBody>
          <a:bodyPr/>
          <a:lstStyle/>
          <a:p>
            <a:r>
              <a:rPr lang="en-US" dirty="0">
                <a:solidFill>
                  <a:schemeClr val="accent5"/>
                </a:solidFill>
              </a:rPr>
              <a:t>Stipend Level 2</a:t>
            </a:r>
          </a:p>
        </p:txBody>
      </p:sp>
      <p:sp>
        <p:nvSpPr>
          <p:cNvPr id="7" name="Text Placeholder 6">
            <a:extLst>
              <a:ext uri="{FF2B5EF4-FFF2-40B4-BE49-F238E27FC236}">
                <a16:creationId xmlns:a16="http://schemas.microsoft.com/office/drawing/2014/main" id="{72080B74-9563-BE94-8BDF-EE198190F9CB}"/>
              </a:ext>
            </a:extLst>
          </p:cNvPr>
          <p:cNvSpPr>
            <a:spLocks noGrp="1"/>
          </p:cNvSpPr>
          <p:nvPr>
            <p:ph sz="quarter" idx="13"/>
          </p:nvPr>
        </p:nvSpPr>
        <p:spPr>
          <a:xfrm>
            <a:off x="2823882" y="2204889"/>
            <a:ext cx="8644218" cy="4460316"/>
          </a:xfrm>
        </p:spPr>
        <p:txBody>
          <a:bodyPr>
            <a:normAutofit fontScale="92500" lnSpcReduction="20000"/>
          </a:bodyPr>
          <a:lstStyle/>
          <a:p>
            <a:pPr marL="0" indent="0">
              <a:buNone/>
            </a:pPr>
            <a:r>
              <a:rPr lang="en-US" b="1" dirty="0">
                <a:solidFill>
                  <a:schemeClr val="bg2"/>
                </a:solidFill>
              </a:rPr>
              <a:t>Level 2: </a:t>
            </a:r>
          </a:p>
          <a:p>
            <a:r>
              <a:rPr lang="en-US" dirty="0">
                <a:solidFill>
                  <a:schemeClr val="bg2"/>
                </a:solidFill>
              </a:rPr>
              <a:t>Available to doctoral students only </a:t>
            </a:r>
          </a:p>
          <a:p>
            <a:r>
              <a:rPr lang="en-US" dirty="0">
                <a:solidFill>
                  <a:schemeClr val="bg2"/>
                </a:solidFill>
              </a:rPr>
              <a:t>Can be achieved by: </a:t>
            </a:r>
          </a:p>
          <a:p>
            <a:pPr lvl="1"/>
            <a:r>
              <a:rPr lang="en-US" dirty="0">
                <a:solidFill>
                  <a:schemeClr val="bg2"/>
                </a:solidFill>
              </a:rPr>
              <a:t>30 grad-level credits (may include GRAD research courses; cannot include undergrad courses) </a:t>
            </a:r>
            <a:r>
              <a:rPr lang="en-US" b="1" dirty="0">
                <a:solidFill>
                  <a:schemeClr val="bg2"/>
                </a:solidFill>
              </a:rPr>
              <a:t>OR</a:t>
            </a:r>
            <a:r>
              <a:rPr lang="en-US" dirty="0">
                <a:solidFill>
                  <a:schemeClr val="bg2"/>
                </a:solidFill>
              </a:rPr>
              <a:t> </a:t>
            </a:r>
          </a:p>
          <a:p>
            <a:pPr lvl="1"/>
            <a:r>
              <a:rPr lang="en-US" dirty="0">
                <a:solidFill>
                  <a:schemeClr val="bg2"/>
                </a:solidFill>
              </a:rPr>
              <a:t>Having a conferred master’s degree from another institution related to field of study in SA </a:t>
            </a:r>
          </a:p>
          <a:p>
            <a:r>
              <a:rPr lang="en-US" dirty="0">
                <a:solidFill>
                  <a:schemeClr val="bg2"/>
                </a:solidFill>
              </a:rPr>
              <a:t>Grad Admissions must have received an official, final transcript for the master’s degree before the student can be paid at Level 2 </a:t>
            </a:r>
          </a:p>
          <a:p>
            <a:r>
              <a:rPr lang="en-US" dirty="0">
                <a:solidFill>
                  <a:schemeClr val="bg2"/>
                </a:solidFill>
              </a:rPr>
              <a:t>If credits or MS degree is not already in place, issue offer letter for Level 1 </a:t>
            </a:r>
            <a:r>
              <a:rPr lang="en-US" b="1" dirty="0">
                <a:solidFill>
                  <a:schemeClr val="bg2"/>
                </a:solidFill>
              </a:rPr>
              <a:t>OR</a:t>
            </a:r>
            <a:r>
              <a:rPr lang="en-US" dirty="0">
                <a:solidFill>
                  <a:schemeClr val="bg2"/>
                </a:solidFill>
              </a:rPr>
              <a:t> use provided contingency language (</a:t>
            </a:r>
            <a:r>
              <a:rPr lang="en-US" b="1" dirty="0">
                <a:solidFill>
                  <a:schemeClr val="bg2"/>
                </a:solidFill>
              </a:rPr>
              <a:t>NEW</a:t>
            </a:r>
            <a:r>
              <a:rPr lang="en-US" dirty="0">
                <a:solidFill>
                  <a:schemeClr val="bg2"/>
                </a:solidFill>
              </a:rPr>
              <a:t> - two versions now included in template) </a:t>
            </a:r>
          </a:p>
          <a:p>
            <a:endParaRPr lang="en-US" dirty="0">
              <a:solidFill>
                <a:schemeClr val="bg2"/>
              </a:solidFill>
            </a:endParaRPr>
          </a:p>
          <a:p>
            <a:endParaRPr lang="en-US" dirty="0">
              <a:solidFill>
                <a:schemeClr val="bg2"/>
              </a:solidFill>
            </a:endParaRPr>
          </a:p>
        </p:txBody>
      </p:sp>
      <p:grpSp>
        <p:nvGrpSpPr>
          <p:cNvPr id="19" name="Group 18">
            <a:extLst>
              <a:ext uri="{FF2B5EF4-FFF2-40B4-BE49-F238E27FC236}">
                <a16:creationId xmlns:a16="http://schemas.microsoft.com/office/drawing/2014/main" id="{E6A5CF43-8020-7B4D-E587-BC0D2FF88542}"/>
              </a:ext>
              <a:ext uri="{C183D7F6-B498-43B3-948B-1728B52AA6E4}">
                <adec:decorative xmlns:adec="http://schemas.microsoft.com/office/drawing/2017/decorative" val="1"/>
              </a:ext>
            </a:extLst>
          </p:cNvPr>
          <p:cNvGrpSpPr>
            <a:grpSpLocks/>
          </p:cNvGrpSpPr>
          <p:nvPr/>
        </p:nvGrpSpPr>
        <p:grpSpPr bwMode="auto">
          <a:xfrm rot="16200000" flipV="1">
            <a:off x="0" y="3900132"/>
            <a:ext cx="2959226" cy="2959226"/>
            <a:chOff x="0" y="12289"/>
            <a:chExt cx="3550" cy="3551"/>
          </a:xfrm>
        </p:grpSpPr>
        <p:sp>
          <p:nvSpPr>
            <p:cNvPr id="20" name="Freeform 19">
              <a:extLst>
                <a:ext uri="{FF2B5EF4-FFF2-40B4-BE49-F238E27FC236}">
                  <a16:creationId xmlns:a16="http://schemas.microsoft.com/office/drawing/2014/main" id="{FE839747-C7F5-CD4F-1AF5-774747C5952A}"/>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1" name="Freeform 20">
              <a:extLst>
                <a:ext uri="{FF2B5EF4-FFF2-40B4-BE49-F238E27FC236}">
                  <a16:creationId xmlns:a16="http://schemas.microsoft.com/office/drawing/2014/main" id="{0C1245C2-6E76-877F-687A-3922D43062B8}"/>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2" name="Freeform 21">
              <a:extLst>
                <a:ext uri="{FF2B5EF4-FFF2-40B4-BE49-F238E27FC236}">
                  <a16:creationId xmlns:a16="http://schemas.microsoft.com/office/drawing/2014/main" id="{FB0DB518-4D7D-CE77-9233-299DFA321D0A}"/>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Tree>
    <p:extLst>
      <p:ext uri="{BB962C8B-B14F-4D97-AF65-F5344CB8AC3E}">
        <p14:creationId xmlns:p14="http://schemas.microsoft.com/office/powerpoint/2010/main" val="257702298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F482B9-2FED-F7BA-6E62-963FD67D53B2}"/>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BB3EDFA8-805F-37F5-78D1-CF446F7A373F}"/>
              </a:ext>
            </a:extLst>
          </p:cNvPr>
          <p:cNvSpPr>
            <a:spLocks noGrp="1"/>
          </p:cNvSpPr>
          <p:nvPr>
            <p:ph type="title"/>
          </p:nvPr>
        </p:nvSpPr>
        <p:spPr/>
        <p:txBody>
          <a:bodyPr/>
          <a:lstStyle/>
          <a:p>
            <a:r>
              <a:rPr lang="en-US" dirty="0">
                <a:solidFill>
                  <a:schemeClr val="accent5"/>
                </a:solidFill>
              </a:rPr>
              <a:t>Stipend Level 3</a:t>
            </a:r>
          </a:p>
        </p:txBody>
      </p:sp>
      <p:sp>
        <p:nvSpPr>
          <p:cNvPr id="7" name="Text Placeholder 6">
            <a:extLst>
              <a:ext uri="{FF2B5EF4-FFF2-40B4-BE49-F238E27FC236}">
                <a16:creationId xmlns:a16="http://schemas.microsoft.com/office/drawing/2014/main" id="{A798D2D6-EC23-64A7-5666-0E4EECD6FE36}"/>
              </a:ext>
            </a:extLst>
          </p:cNvPr>
          <p:cNvSpPr>
            <a:spLocks noGrp="1"/>
          </p:cNvSpPr>
          <p:nvPr>
            <p:ph sz="quarter" idx="13"/>
          </p:nvPr>
        </p:nvSpPr>
        <p:spPr>
          <a:xfrm>
            <a:off x="2563906" y="2282008"/>
            <a:ext cx="8904194" cy="4199474"/>
          </a:xfrm>
        </p:spPr>
        <p:txBody>
          <a:bodyPr>
            <a:normAutofit fontScale="85000" lnSpcReduction="10000"/>
          </a:bodyPr>
          <a:lstStyle/>
          <a:p>
            <a:pPr marL="0" indent="0">
              <a:buNone/>
            </a:pPr>
            <a:r>
              <a:rPr lang="en-US" b="1" dirty="0">
                <a:solidFill>
                  <a:schemeClr val="bg2"/>
                </a:solidFill>
              </a:rPr>
              <a:t>Level 3: </a:t>
            </a:r>
          </a:p>
          <a:p>
            <a:r>
              <a:rPr lang="en-US" dirty="0">
                <a:solidFill>
                  <a:schemeClr val="bg2"/>
                </a:solidFill>
              </a:rPr>
              <a:t>Available to doctoral students only </a:t>
            </a:r>
          </a:p>
          <a:p>
            <a:r>
              <a:rPr lang="en-US" dirty="0">
                <a:solidFill>
                  <a:schemeClr val="bg2"/>
                </a:solidFill>
              </a:rPr>
              <a:t>Achieved by: </a:t>
            </a:r>
          </a:p>
          <a:p>
            <a:pPr lvl="1"/>
            <a:r>
              <a:rPr lang="en-US" dirty="0">
                <a:solidFill>
                  <a:schemeClr val="bg2"/>
                </a:solidFill>
              </a:rPr>
              <a:t>General Exam milestone posted to record in SA </a:t>
            </a:r>
          </a:p>
          <a:p>
            <a:r>
              <a:rPr lang="en-US" b="1" dirty="0">
                <a:solidFill>
                  <a:schemeClr val="bg2"/>
                </a:solidFill>
              </a:rPr>
              <a:t>NEW</a:t>
            </a:r>
            <a:r>
              <a:rPr lang="en-US" dirty="0">
                <a:solidFill>
                  <a:schemeClr val="bg2"/>
                </a:solidFill>
              </a:rPr>
              <a:t> contingency language included in template </a:t>
            </a:r>
          </a:p>
          <a:p>
            <a:r>
              <a:rPr lang="en-US" dirty="0">
                <a:solidFill>
                  <a:schemeClr val="bg2"/>
                </a:solidFill>
              </a:rPr>
              <a:t>Effective date of increase: </a:t>
            </a:r>
          </a:p>
          <a:p>
            <a:pPr lvl="1"/>
            <a:r>
              <a:rPr lang="en-US" dirty="0">
                <a:solidFill>
                  <a:schemeClr val="bg2"/>
                </a:solidFill>
              </a:rPr>
              <a:t>Consistent approach is key </a:t>
            </a:r>
          </a:p>
          <a:p>
            <a:pPr lvl="1"/>
            <a:r>
              <a:rPr lang="en-US" dirty="0">
                <a:solidFill>
                  <a:schemeClr val="bg2"/>
                </a:solidFill>
              </a:rPr>
              <a:t>Eligibility for retroactive pay if Gen Exam form submitted within 30 days </a:t>
            </a:r>
          </a:p>
          <a:p>
            <a:pPr lvl="1"/>
            <a:r>
              <a:rPr lang="en-US" dirty="0">
                <a:solidFill>
                  <a:schemeClr val="bg2"/>
                </a:solidFill>
              </a:rPr>
              <a:t>Increase mid-appointment </a:t>
            </a:r>
            <a:r>
              <a:rPr lang="en-US" b="1" dirty="0">
                <a:solidFill>
                  <a:schemeClr val="bg2"/>
                </a:solidFill>
              </a:rPr>
              <a:t>OR</a:t>
            </a:r>
            <a:r>
              <a:rPr lang="en-US" dirty="0">
                <a:solidFill>
                  <a:schemeClr val="bg2"/>
                </a:solidFill>
              </a:rPr>
              <a:t> next appointment start date </a:t>
            </a:r>
          </a:p>
          <a:p>
            <a:endParaRPr lang="en-US" dirty="0">
              <a:solidFill>
                <a:schemeClr val="bg2"/>
              </a:solidFill>
            </a:endParaRPr>
          </a:p>
          <a:p>
            <a:endParaRPr lang="en-US" dirty="0">
              <a:solidFill>
                <a:schemeClr val="bg2"/>
              </a:solidFill>
            </a:endParaRPr>
          </a:p>
        </p:txBody>
      </p:sp>
      <p:grpSp>
        <p:nvGrpSpPr>
          <p:cNvPr id="19" name="Group 18">
            <a:extLst>
              <a:ext uri="{FF2B5EF4-FFF2-40B4-BE49-F238E27FC236}">
                <a16:creationId xmlns:a16="http://schemas.microsoft.com/office/drawing/2014/main" id="{74CE3759-D4BA-993B-CB4D-77DBA47C56D2}"/>
              </a:ext>
              <a:ext uri="{C183D7F6-B498-43B3-948B-1728B52AA6E4}">
                <adec:decorative xmlns:adec="http://schemas.microsoft.com/office/drawing/2017/decorative" val="1"/>
              </a:ext>
            </a:extLst>
          </p:cNvPr>
          <p:cNvGrpSpPr>
            <a:grpSpLocks/>
          </p:cNvGrpSpPr>
          <p:nvPr/>
        </p:nvGrpSpPr>
        <p:grpSpPr bwMode="auto">
          <a:xfrm rot="16200000" flipV="1">
            <a:off x="0" y="3900132"/>
            <a:ext cx="2959226" cy="2959226"/>
            <a:chOff x="0" y="12289"/>
            <a:chExt cx="3550" cy="3551"/>
          </a:xfrm>
        </p:grpSpPr>
        <p:sp>
          <p:nvSpPr>
            <p:cNvPr id="20" name="Freeform 19">
              <a:extLst>
                <a:ext uri="{FF2B5EF4-FFF2-40B4-BE49-F238E27FC236}">
                  <a16:creationId xmlns:a16="http://schemas.microsoft.com/office/drawing/2014/main" id="{18E6DFC3-D9F0-929D-665B-B854EE0E125A}"/>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1" name="Freeform 20">
              <a:extLst>
                <a:ext uri="{FF2B5EF4-FFF2-40B4-BE49-F238E27FC236}">
                  <a16:creationId xmlns:a16="http://schemas.microsoft.com/office/drawing/2014/main" id="{77A35A42-23E5-D196-DBD2-6CE224285DD3}"/>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2" name="Freeform 21">
              <a:extLst>
                <a:ext uri="{FF2B5EF4-FFF2-40B4-BE49-F238E27FC236}">
                  <a16:creationId xmlns:a16="http://schemas.microsoft.com/office/drawing/2014/main" id="{8DF326BA-076E-4F64-FA8F-ABC38C2CBE38}"/>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Tree>
    <p:extLst>
      <p:ext uri="{BB962C8B-B14F-4D97-AF65-F5344CB8AC3E}">
        <p14:creationId xmlns:p14="http://schemas.microsoft.com/office/powerpoint/2010/main" val="270058459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D5AF0D-DAA5-2712-D455-2270B1440147}"/>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BEFB3BDF-A3A7-D306-4DB2-EEAE7885EFFB}"/>
              </a:ext>
            </a:extLst>
          </p:cNvPr>
          <p:cNvSpPr>
            <a:spLocks noGrp="1"/>
          </p:cNvSpPr>
          <p:nvPr>
            <p:ph type="title"/>
          </p:nvPr>
        </p:nvSpPr>
        <p:spPr>
          <a:xfrm>
            <a:off x="594360" y="102875"/>
            <a:ext cx="9786769" cy="1680205"/>
          </a:xfrm>
        </p:spPr>
        <p:txBody>
          <a:bodyPr/>
          <a:lstStyle/>
          <a:p>
            <a:r>
              <a:rPr lang="en-US" dirty="0">
                <a:solidFill>
                  <a:schemeClr val="accent5"/>
                </a:solidFill>
              </a:rPr>
              <a:t>How to Determine Stipend Level for the Offer Letter</a:t>
            </a:r>
          </a:p>
        </p:txBody>
      </p:sp>
      <p:sp>
        <p:nvSpPr>
          <p:cNvPr id="7" name="Text Placeholder 6">
            <a:extLst>
              <a:ext uri="{FF2B5EF4-FFF2-40B4-BE49-F238E27FC236}">
                <a16:creationId xmlns:a16="http://schemas.microsoft.com/office/drawing/2014/main" id="{CD854C79-F9B7-81DF-A42D-EE6F4FBF9551}"/>
              </a:ext>
            </a:extLst>
          </p:cNvPr>
          <p:cNvSpPr>
            <a:spLocks noGrp="1"/>
          </p:cNvSpPr>
          <p:nvPr>
            <p:ph sz="quarter" idx="13"/>
          </p:nvPr>
        </p:nvSpPr>
        <p:spPr>
          <a:xfrm>
            <a:off x="2635624" y="2282007"/>
            <a:ext cx="8832476" cy="4208439"/>
          </a:xfrm>
        </p:spPr>
        <p:txBody>
          <a:bodyPr>
            <a:normAutofit fontScale="85000" lnSpcReduction="20000"/>
          </a:bodyPr>
          <a:lstStyle/>
          <a:p>
            <a:pPr marL="0" indent="0">
              <a:buNone/>
            </a:pPr>
            <a:r>
              <a:rPr lang="en-US" b="1" dirty="0">
                <a:solidFill>
                  <a:schemeClr val="bg2"/>
                </a:solidFill>
              </a:rPr>
              <a:t>Incoming or current grad in a master’s program: </a:t>
            </a:r>
          </a:p>
          <a:p>
            <a:r>
              <a:rPr lang="en-US" dirty="0">
                <a:solidFill>
                  <a:schemeClr val="bg2"/>
                </a:solidFill>
              </a:rPr>
              <a:t>A GA enrolled solely in a master’s program is paid at Level 1 </a:t>
            </a:r>
          </a:p>
          <a:p>
            <a:pPr marL="0" indent="0">
              <a:buNone/>
            </a:pPr>
            <a:r>
              <a:rPr lang="en-US" b="1" dirty="0">
                <a:solidFill>
                  <a:schemeClr val="bg2"/>
                </a:solidFill>
              </a:rPr>
              <a:t>Incoming grad in a doctoral program: </a:t>
            </a:r>
          </a:p>
          <a:p>
            <a:r>
              <a:rPr lang="en-US" dirty="0">
                <a:solidFill>
                  <a:schemeClr val="bg2"/>
                </a:solidFill>
              </a:rPr>
              <a:t>If not yet matriculated and their application indicates that they have a master’s degree from another institution, issue offer letter at Level 1 or use provided contingency language </a:t>
            </a:r>
          </a:p>
          <a:p>
            <a:pPr marL="0" indent="0">
              <a:buNone/>
            </a:pPr>
            <a:r>
              <a:rPr lang="en-US" b="1" dirty="0">
                <a:solidFill>
                  <a:schemeClr val="bg2"/>
                </a:solidFill>
              </a:rPr>
              <a:t>Current grad in a doctoral program: </a:t>
            </a:r>
          </a:p>
          <a:p>
            <a:r>
              <a:rPr lang="en-US" dirty="0">
                <a:solidFill>
                  <a:schemeClr val="bg2"/>
                </a:solidFill>
              </a:rPr>
              <a:t>Refer to the GA Hire Level Report </a:t>
            </a:r>
          </a:p>
          <a:p>
            <a:pPr lvl="1"/>
            <a:r>
              <a:rPr lang="en-US" dirty="0">
                <a:solidFill>
                  <a:schemeClr val="bg2"/>
                </a:solidFill>
              </a:rPr>
              <a:t>This report will tell you the level SA is sending to Core-CT as of the date the report was run </a:t>
            </a:r>
          </a:p>
          <a:p>
            <a:pPr lvl="1"/>
            <a:r>
              <a:rPr lang="en-US" dirty="0">
                <a:solidFill>
                  <a:schemeClr val="bg2"/>
                </a:solidFill>
              </a:rPr>
              <a:t>Issue letter based on level shown or use provided contingency language </a:t>
            </a:r>
          </a:p>
          <a:p>
            <a:endParaRPr lang="en-US" dirty="0">
              <a:solidFill>
                <a:schemeClr val="bg2"/>
              </a:solidFill>
            </a:endParaRPr>
          </a:p>
          <a:p>
            <a:endParaRPr lang="en-US" dirty="0">
              <a:solidFill>
                <a:schemeClr val="bg2"/>
              </a:solidFill>
            </a:endParaRPr>
          </a:p>
        </p:txBody>
      </p:sp>
      <p:grpSp>
        <p:nvGrpSpPr>
          <p:cNvPr id="19" name="Group 18">
            <a:extLst>
              <a:ext uri="{FF2B5EF4-FFF2-40B4-BE49-F238E27FC236}">
                <a16:creationId xmlns:a16="http://schemas.microsoft.com/office/drawing/2014/main" id="{FD816743-C8CA-CA2F-1399-D7FBA37624FD}"/>
              </a:ext>
              <a:ext uri="{C183D7F6-B498-43B3-948B-1728B52AA6E4}">
                <adec:decorative xmlns:adec="http://schemas.microsoft.com/office/drawing/2017/decorative" val="1"/>
              </a:ext>
            </a:extLst>
          </p:cNvPr>
          <p:cNvGrpSpPr>
            <a:grpSpLocks/>
          </p:cNvGrpSpPr>
          <p:nvPr/>
        </p:nvGrpSpPr>
        <p:grpSpPr bwMode="auto">
          <a:xfrm rot="16200000" flipV="1">
            <a:off x="0" y="3900132"/>
            <a:ext cx="2959226" cy="2959226"/>
            <a:chOff x="0" y="12289"/>
            <a:chExt cx="3550" cy="3551"/>
          </a:xfrm>
        </p:grpSpPr>
        <p:sp>
          <p:nvSpPr>
            <p:cNvPr id="20" name="Freeform 19">
              <a:extLst>
                <a:ext uri="{FF2B5EF4-FFF2-40B4-BE49-F238E27FC236}">
                  <a16:creationId xmlns:a16="http://schemas.microsoft.com/office/drawing/2014/main" id="{A91563DC-E5F2-BC11-B00E-5FD7B372415E}"/>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1" name="Freeform 20">
              <a:extLst>
                <a:ext uri="{FF2B5EF4-FFF2-40B4-BE49-F238E27FC236}">
                  <a16:creationId xmlns:a16="http://schemas.microsoft.com/office/drawing/2014/main" id="{49451F35-B4BB-9D84-7555-E0FA372E09EA}"/>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2" name="Freeform 21">
              <a:extLst>
                <a:ext uri="{FF2B5EF4-FFF2-40B4-BE49-F238E27FC236}">
                  <a16:creationId xmlns:a16="http://schemas.microsoft.com/office/drawing/2014/main" id="{7E96E306-48B7-E3F8-1A0B-97FA38D2B9C8}"/>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Tree>
    <p:extLst>
      <p:ext uri="{BB962C8B-B14F-4D97-AF65-F5344CB8AC3E}">
        <p14:creationId xmlns:p14="http://schemas.microsoft.com/office/powerpoint/2010/main" val="372577195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28F1DF-F77D-D435-82F7-A7B5A9720BB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786B2E6-9941-47A8-AD2B-EE970C22839A}"/>
              </a:ext>
            </a:extLst>
          </p:cNvPr>
          <p:cNvSpPr>
            <a:spLocks noGrp="1"/>
          </p:cNvSpPr>
          <p:nvPr>
            <p:ph type="ctrTitle"/>
          </p:nvPr>
        </p:nvSpPr>
        <p:spPr/>
        <p:txBody>
          <a:bodyPr/>
          <a:lstStyle/>
          <a:p>
            <a:r>
              <a:rPr lang="en-US" dirty="0"/>
              <a:t>Who Processes Payroll? </a:t>
            </a:r>
          </a:p>
        </p:txBody>
      </p:sp>
      <p:pic>
        <p:nvPicPr>
          <p:cNvPr id="12" name="Picture Placeholder 4" descr="A large metal sculpture in front of the Castleman building">
            <a:extLst>
              <a:ext uri="{FF2B5EF4-FFF2-40B4-BE49-F238E27FC236}">
                <a16:creationId xmlns:a16="http://schemas.microsoft.com/office/drawing/2014/main" id="{F5C2A0D2-97D3-CECD-2D02-CD8B8C2B4D1A}"/>
              </a:ext>
            </a:extLst>
          </p:cNvPr>
          <p:cNvPicPr>
            <a:picLocks noGrp="1" noChangeAspect="1"/>
          </p:cNvPicPr>
          <p:nvPr>
            <p:ph type="pic" sz="quarter" idx="12"/>
          </p:nvPr>
        </p:nvPicPr>
        <p:blipFill rotWithShape="1">
          <a:blip r:embed="rId3"/>
          <a:srcRect l="18477" t="-162" r="25990" b="162"/>
          <a:stretch/>
        </p:blipFill>
        <p:spPr>
          <a:xfrm>
            <a:off x="0" y="-11113"/>
            <a:ext cx="5796323" cy="6880233"/>
          </a:xfrm>
        </p:spPr>
      </p:pic>
      <p:sp>
        <p:nvSpPr>
          <p:cNvPr id="5" name="Text Placeholder 4">
            <a:extLst>
              <a:ext uri="{FF2B5EF4-FFF2-40B4-BE49-F238E27FC236}">
                <a16:creationId xmlns:a16="http://schemas.microsoft.com/office/drawing/2014/main" id="{A284AB1E-0FE0-092B-2D4A-C8D79867DAEF}"/>
              </a:ext>
            </a:extLst>
          </p:cNvPr>
          <p:cNvSpPr>
            <a:spLocks noGrp="1"/>
          </p:cNvSpPr>
          <p:nvPr>
            <p:ph type="body" sz="quarter" idx="11"/>
          </p:nvPr>
        </p:nvSpPr>
        <p:spPr/>
        <p:txBody>
          <a:bodyPr/>
          <a:lstStyle/>
          <a:p>
            <a:r>
              <a:rPr lang="en-US" dirty="0"/>
              <a:t>Answer: The academic home department </a:t>
            </a:r>
          </a:p>
        </p:txBody>
      </p:sp>
    </p:spTree>
    <p:extLst>
      <p:ext uri="{BB962C8B-B14F-4D97-AF65-F5344CB8AC3E}">
        <p14:creationId xmlns:p14="http://schemas.microsoft.com/office/powerpoint/2010/main" val="77373626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256ADC-1931-9CC6-014D-D9E07C05E48E}"/>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4E2F6A0D-59B2-A35B-2F5A-D75045EF9369}"/>
              </a:ext>
            </a:extLst>
          </p:cNvPr>
          <p:cNvSpPr>
            <a:spLocks noGrp="1"/>
          </p:cNvSpPr>
          <p:nvPr>
            <p:ph type="title"/>
          </p:nvPr>
        </p:nvSpPr>
        <p:spPr>
          <a:xfrm>
            <a:off x="594360" y="102875"/>
            <a:ext cx="10001922" cy="1680205"/>
          </a:xfrm>
        </p:spPr>
        <p:txBody>
          <a:bodyPr/>
          <a:lstStyle/>
          <a:p>
            <a:r>
              <a:rPr lang="en-US" dirty="0">
                <a:solidFill>
                  <a:schemeClr val="accent2"/>
                </a:solidFill>
              </a:rPr>
              <a:t>GAs Appointed Outside their Academic Home Department</a:t>
            </a:r>
          </a:p>
        </p:txBody>
      </p:sp>
      <p:sp>
        <p:nvSpPr>
          <p:cNvPr id="7" name="Text Placeholder 6">
            <a:extLst>
              <a:ext uri="{FF2B5EF4-FFF2-40B4-BE49-F238E27FC236}">
                <a16:creationId xmlns:a16="http://schemas.microsoft.com/office/drawing/2014/main" id="{5C0F041B-325D-3FBD-76E9-CD20283A06D7}"/>
              </a:ext>
            </a:extLst>
          </p:cNvPr>
          <p:cNvSpPr>
            <a:spLocks noGrp="1"/>
          </p:cNvSpPr>
          <p:nvPr>
            <p:ph sz="quarter" idx="13"/>
          </p:nvPr>
        </p:nvSpPr>
        <p:spPr>
          <a:xfrm>
            <a:off x="2680447" y="2282007"/>
            <a:ext cx="8787653" cy="3948463"/>
          </a:xfrm>
        </p:spPr>
        <p:txBody>
          <a:bodyPr>
            <a:normAutofit/>
          </a:bodyPr>
          <a:lstStyle/>
          <a:p>
            <a:r>
              <a:rPr lang="en-US" dirty="0">
                <a:solidFill>
                  <a:schemeClr val="bg2"/>
                </a:solidFill>
              </a:rPr>
              <a:t>Hiring department should </a:t>
            </a:r>
            <a:r>
              <a:rPr lang="en-US" b="1" dirty="0">
                <a:solidFill>
                  <a:schemeClr val="bg2"/>
                </a:solidFill>
              </a:rPr>
              <a:t>communicate</a:t>
            </a:r>
            <a:r>
              <a:rPr lang="en-US" dirty="0">
                <a:solidFill>
                  <a:schemeClr val="bg2"/>
                </a:solidFill>
              </a:rPr>
              <a:t> with academic home department </a:t>
            </a:r>
            <a:r>
              <a:rPr lang="en-US" b="1" dirty="0">
                <a:solidFill>
                  <a:schemeClr val="bg2"/>
                </a:solidFill>
              </a:rPr>
              <a:t>BEFORE</a:t>
            </a:r>
            <a:r>
              <a:rPr lang="en-US" dirty="0">
                <a:solidFill>
                  <a:schemeClr val="bg2"/>
                </a:solidFill>
              </a:rPr>
              <a:t> issuing a formal or informal offer </a:t>
            </a:r>
          </a:p>
          <a:p>
            <a:r>
              <a:rPr lang="en-US" dirty="0">
                <a:solidFill>
                  <a:schemeClr val="bg2"/>
                </a:solidFill>
              </a:rPr>
              <a:t>Hiring department creates offer letter and SDD</a:t>
            </a:r>
          </a:p>
          <a:p>
            <a:r>
              <a:rPr lang="en-US" dirty="0">
                <a:solidFill>
                  <a:schemeClr val="bg2"/>
                </a:solidFill>
              </a:rPr>
              <a:t>Academic home department inputs payroll transaction </a:t>
            </a:r>
          </a:p>
          <a:p>
            <a:pPr lvl="1"/>
            <a:r>
              <a:rPr lang="en-US" dirty="0">
                <a:solidFill>
                  <a:schemeClr val="bg2"/>
                </a:solidFill>
              </a:rPr>
              <a:t>Hiring department should provide fully executed offer letter, SDD, KFS, and, if I-9 is needed, determine which unit will handle that </a:t>
            </a:r>
          </a:p>
          <a:p>
            <a:r>
              <a:rPr lang="en-US" dirty="0">
                <a:solidFill>
                  <a:schemeClr val="bg2"/>
                </a:solidFill>
              </a:rPr>
              <a:t>Appointing a GA in a Non-Academic Unit </a:t>
            </a:r>
          </a:p>
          <a:p>
            <a:pPr lvl="1"/>
            <a:r>
              <a:rPr lang="en-US" dirty="0">
                <a:solidFill>
                  <a:schemeClr val="bg2"/>
                </a:solidFill>
                <a:hlinkClick r:id="rId3"/>
              </a:rPr>
              <a:t>Webpage</a:t>
            </a:r>
            <a:r>
              <a:rPr lang="en-US" dirty="0">
                <a:solidFill>
                  <a:schemeClr val="bg2"/>
                </a:solidFill>
              </a:rPr>
              <a:t> with guidance </a:t>
            </a:r>
          </a:p>
          <a:p>
            <a:endParaRPr lang="en-US" dirty="0">
              <a:solidFill>
                <a:schemeClr val="bg2"/>
              </a:solidFill>
            </a:endParaRPr>
          </a:p>
          <a:p>
            <a:endParaRPr lang="en-US" dirty="0">
              <a:solidFill>
                <a:schemeClr val="bg2"/>
              </a:solidFill>
            </a:endParaRPr>
          </a:p>
        </p:txBody>
      </p:sp>
      <p:grpSp>
        <p:nvGrpSpPr>
          <p:cNvPr id="19" name="Group 18">
            <a:extLst>
              <a:ext uri="{FF2B5EF4-FFF2-40B4-BE49-F238E27FC236}">
                <a16:creationId xmlns:a16="http://schemas.microsoft.com/office/drawing/2014/main" id="{70D46908-0A1F-C3F7-84F0-9486755BA44F}"/>
              </a:ext>
              <a:ext uri="{C183D7F6-B498-43B3-948B-1728B52AA6E4}">
                <adec:decorative xmlns:adec="http://schemas.microsoft.com/office/drawing/2017/decorative" val="1"/>
              </a:ext>
            </a:extLst>
          </p:cNvPr>
          <p:cNvGrpSpPr>
            <a:grpSpLocks/>
          </p:cNvGrpSpPr>
          <p:nvPr/>
        </p:nvGrpSpPr>
        <p:grpSpPr bwMode="auto">
          <a:xfrm rot="16200000" flipV="1">
            <a:off x="0" y="3900132"/>
            <a:ext cx="2959226" cy="2959226"/>
            <a:chOff x="0" y="12289"/>
            <a:chExt cx="3550" cy="3551"/>
          </a:xfrm>
        </p:grpSpPr>
        <p:sp>
          <p:nvSpPr>
            <p:cNvPr id="20" name="Freeform 19">
              <a:extLst>
                <a:ext uri="{FF2B5EF4-FFF2-40B4-BE49-F238E27FC236}">
                  <a16:creationId xmlns:a16="http://schemas.microsoft.com/office/drawing/2014/main" id="{54BFE618-B4D7-FBBD-F99A-F454E74244A2}"/>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1" name="Freeform 20">
              <a:extLst>
                <a:ext uri="{FF2B5EF4-FFF2-40B4-BE49-F238E27FC236}">
                  <a16:creationId xmlns:a16="http://schemas.microsoft.com/office/drawing/2014/main" id="{F064529C-32D4-972D-3C07-D774C47D9FD5}"/>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2" name="Freeform 21">
              <a:extLst>
                <a:ext uri="{FF2B5EF4-FFF2-40B4-BE49-F238E27FC236}">
                  <a16:creationId xmlns:a16="http://schemas.microsoft.com/office/drawing/2014/main" id="{943942DC-F3E4-FF0C-646B-B29867C4EE83}"/>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Tree>
    <p:extLst>
      <p:ext uri="{BB962C8B-B14F-4D97-AF65-F5344CB8AC3E}">
        <p14:creationId xmlns:p14="http://schemas.microsoft.com/office/powerpoint/2010/main" val="17522293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45D3755-C3E2-975E-DE68-CDECC4B526EC}"/>
              </a:ext>
            </a:extLst>
          </p:cNvPr>
          <p:cNvSpPr>
            <a:spLocks noGrp="1"/>
          </p:cNvSpPr>
          <p:nvPr>
            <p:ph type="title"/>
          </p:nvPr>
        </p:nvSpPr>
        <p:spPr>
          <a:xfrm>
            <a:off x="594360" y="102875"/>
            <a:ext cx="9983993" cy="1680205"/>
          </a:xfrm>
        </p:spPr>
        <p:txBody>
          <a:bodyPr/>
          <a:lstStyle/>
          <a:p>
            <a:r>
              <a:rPr lang="en-US" dirty="0">
                <a:solidFill>
                  <a:schemeClr val="accent4"/>
                </a:solidFill>
              </a:rPr>
              <a:t>Storrs/Regional GAs vs. UConn Health GAs</a:t>
            </a:r>
          </a:p>
        </p:txBody>
      </p:sp>
      <p:sp>
        <p:nvSpPr>
          <p:cNvPr id="7" name="Text Placeholder 6">
            <a:extLst>
              <a:ext uri="{FF2B5EF4-FFF2-40B4-BE49-F238E27FC236}">
                <a16:creationId xmlns:a16="http://schemas.microsoft.com/office/drawing/2014/main" id="{F70BD87D-F7DA-961B-4024-A354DC87D168}"/>
              </a:ext>
            </a:extLst>
          </p:cNvPr>
          <p:cNvSpPr>
            <a:spLocks noGrp="1"/>
          </p:cNvSpPr>
          <p:nvPr>
            <p:ph sz="quarter" idx="13"/>
          </p:nvPr>
        </p:nvSpPr>
        <p:spPr/>
        <p:txBody>
          <a:bodyPr>
            <a:normAutofit/>
          </a:bodyPr>
          <a:lstStyle/>
          <a:p>
            <a:r>
              <a:rPr lang="en-US" dirty="0">
                <a:solidFill>
                  <a:schemeClr val="bg2"/>
                </a:solidFill>
              </a:rPr>
              <a:t>Storrs GA are unionized </a:t>
            </a:r>
          </a:p>
          <a:p>
            <a:r>
              <a:rPr lang="en-US" dirty="0">
                <a:solidFill>
                  <a:schemeClr val="bg2"/>
                </a:solidFill>
              </a:rPr>
              <a:t>UCH uses a different payroll system </a:t>
            </a:r>
          </a:p>
          <a:p>
            <a:r>
              <a:rPr lang="en-US" dirty="0">
                <a:solidFill>
                  <a:schemeClr val="bg2"/>
                </a:solidFill>
              </a:rPr>
              <a:t>UCH has a 12-month stipend and no stipend levels </a:t>
            </a:r>
          </a:p>
          <a:p>
            <a:r>
              <a:rPr lang="en-US" dirty="0">
                <a:solidFill>
                  <a:schemeClr val="bg2"/>
                </a:solidFill>
              </a:rPr>
              <a:t>If a GA is going to be funded by and working at UCH, they should be appointed through UCH’s payroll system </a:t>
            </a:r>
          </a:p>
          <a:p>
            <a:endParaRPr lang="en-US" dirty="0">
              <a:solidFill>
                <a:schemeClr val="bg2"/>
              </a:solidFill>
            </a:endParaRPr>
          </a:p>
          <a:p>
            <a:endParaRPr lang="en-US" dirty="0">
              <a:solidFill>
                <a:schemeClr val="bg2"/>
              </a:solidFill>
            </a:endParaRPr>
          </a:p>
        </p:txBody>
      </p:sp>
      <p:grpSp>
        <p:nvGrpSpPr>
          <p:cNvPr id="19" name="Group 18">
            <a:extLst>
              <a:ext uri="{FF2B5EF4-FFF2-40B4-BE49-F238E27FC236}">
                <a16:creationId xmlns:a16="http://schemas.microsoft.com/office/drawing/2014/main" id="{C78CEA4F-D72A-C069-6A51-328B103CA0CA}"/>
              </a:ext>
              <a:ext uri="{C183D7F6-B498-43B3-948B-1728B52AA6E4}">
                <adec:decorative xmlns:adec="http://schemas.microsoft.com/office/drawing/2017/decorative" val="1"/>
              </a:ext>
            </a:extLst>
          </p:cNvPr>
          <p:cNvGrpSpPr>
            <a:grpSpLocks/>
          </p:cNvGrpSpPr>
          <p:nvPr/>
        </p:nvGrpSpPr>
        <p:grpSpPr bwMode="auto">
          <a:xfrm rot="16200000" flipV="1">
            <a:off x="0" y="3900132"/>
            <a:ext cx="2959226" cy="2959226"/>
            <a:chOff x="0" y="12289"/>
            <a:chExt cx="3550" cy="3551"/>
          </a:xfrm>
        </p:grpSpPr>
        <p:sp>
          <p:nvSpPr>
            <p:cNvPr id="20" name="Freeform 19">
              <a:extLst>
                <a:ext uri="{FF2B5EF4-FFF2-40B4-BE49-F238E27FC236}">
                  <a16:creationId xmlns:a16="http://schemas.microsoft.com/office/drawing/2014/main" id="{7E473402-19FD-A5B0-5CB6-E5F3926D3828}"/>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1" name="Freeform 20">
              <a:extLst>
                <a:ext uri="{FF2B5EF4-FFF2-40B4-BE49-F238E27FC236}">
                  <a16:creationId xmlns:a16="http://schemas.microsoft.com/office/drawing/2014/main" id="{879D1CAD-2EA2-9376-7B64-0C3AC590F651}"/>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2" name="Freeform 21">
              <a:extLst>
                <a:ext uri="{FF2B5EF4-FFF2-40B4-BE49-F238E27FC236}">
                  <a16:creationId xmlns:a16="http://schemas.microsoft.com/office/drawing/2014/main" id="{B16F8906-918C-BE0B-A4AB-6A1D48150AC7}"/>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Tree>
    <p:extLst>
      <p:ext uri="{BB962C8B-B14F-4D97-AF65-F5344CB8AC3E}">
        <p14:creationId xmlns:p14="http://schemas.microsoft.com/office/powerpoint/2010/main" val="320031202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96DD2B-098D-2332-8470-235C05FE0B53}"/>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A02B712D-DC61-FA81-EE38-3D9E7BDDC5E8}"/>
              </a:ext>
            </a:extLst>
          </p:cNvPr>
          <p:cNvSpPr>
            <a:spLocks noGrp="1"/>
          </p:cNvSpPr>
          <p:nvPr>
            <p:ph type="title"/>
          </p:nvPr>
        </p:nvSpPr>
        <p:spPr>
          <a:xfrm>
            <a:off x="594360" y="102875"/>
            <a:ext cx="10001922" cy="1680205"/>
          </a:xfrm>
        </p:spPr>
        <p:txBody>
          <a:bodyPr/>
          <a:lstStyle/>
          <a:p>
            <a:r>
              <a:rPr lang="en-US" dirty="0">
                <a:solidFill>
                  <a:schemeClr val="accent2"/>
                </a:solidFill>
              </a:rPr>
              <a:t>GAs Working at UConn Health </a:t>
            </a:r>
          </a:p>
        </p:txBody>
      </p:sp>
      <p:sp>
        <p:nvSpPr>
          <p:cNvPr id="7" name="Text Placeholder 6">
            <a:extLst>
              <a:ext uri="{FF2B5EF4-FFF2-40B4-BE49-F238E27FC236}">
                <a16:creationId xmlns:a16="http://schemas.microsoft.com/office/drawing/2014/main" id="{0A90D769-6099-94B1-60E8-7B5112F4364C}"/>
              </a:ext>
            </a:extLst>
          </p:cNvPr>
          <p:cNvSpPr>
            <a:spLocks noGrp="1"/>
          </p:cNvSpPr>
          <p:nvPr>
            <p:ph sz="quarter" idx="13"/>
          </p:nvPr>
        </p:nvSpPr>
        <p:spPr>
          <a:xfrm>
            <a:off x="2680447" y="2282007"/>
            <a:ext cx="8787653" cy="3948463"/>
          </a:xfrm>
        </p:spPr>
        <p:txBody>
          <a:bodyPr>
            <a:normAutofit/>
          </a:bodyPr>
          <a:lstStyle/>
          <a:p>
            <a:r>
              <a:rPr lang="en-US" dirty="0">
                <a:solidFill>
                  <a:schemeClr val="bg2"/>
                </a:solidFill>
              </a:rPr>
              <a:t>GAs who will be working at UCH should be appointed through UCH </a:t>
            </a:r>
          </a:p>
          <a:p>
            <a:r>
              <a:rPr lang="en-US" dirty="0">
                <a:solidFill>
                  <a:schemeClr val="bg2"/>
                </a:solidFill>
              </a:rPr>
              <a:t>For GAs in UCH-based grad programs working at Storrs:</a:t>
            </a:r>
          </a:p>
          <a:p>
            <a:pPr lvl="1"/>
            <a:r>
              <a:rPr lang="en-US" dirty="0">
                <a:solidFill>
                  <a:schemeClr val="bg2"/>
                </a:solidFill>
              </a:rPr>
              <a:t>Reach out to TGS for assistance </a:t>
            </a:r>
          </a:p>
          <a:p>
            <a:endParaRPr lang="en-US" dirty="0">
              <a:solidFill>
                <a:schemeClr val="bg2"/>
              </a:solidFill>
            </a:endParaRPr>
          </a:p>
          <a:p>
            <a:endParaRPr lang="en-US" dirty="0">
              <a:solidFill>
                <a:schemeClr val="bg2"/>
              </a:solidFill>
            </a:endParaRPr>
          </a:p>
        </p:txBody>
      </p:sp>
      <p:grpSp>
        <p:nvGrpSpPr>
          <p:cNvPr id="19" name="Group 18">
            <a:extLst>
              <a:ext uri="{FF2B5EF4-FFF2-40B4-BE49-F238E27FC236}">
                <a16:creationId xmlns:a16="http://schemas.microsoft.com/office/drawing/2014/main" id="{4C3EBA46-F2FC-401A-6516-FA96583FDBD2}"/>
              </a:ext>
              <a:ext uri="{C183D7F6-B498-43B3-948B-1728B52AA6E4}">
                <adec:decorative xmlns:adec="http://schemas.microsoft.com/office/drawing/2017/decorative" val="1"/>
              </a:ext>
            </a:extLst>
          </p:cNvPr>
          <p:cNvGrpSpPr>
            <a:grpSpLocks/>
          </p:cNvGrpSpPr>
          <p:nvPr/>
        </p:nvGrpSpPr>
        <p:grpSpPr bwMode="auto">
          <a:xfrm rot="16200000" flipV="1">
            <a:off x="0" y="3900132"/>
            <a:ext cx="2959226" cy="2959226"/>
            <a:chOff x="0" y="12289"/>
            <a:chExt cx="3550" cy="3551"/>
          </a:xfrm>
        </p:grpSpPr>
        <p:sp>
          <p:nvSpPr>
            <p:cNvPr id="20" name="Freeform 19">
              <a:extLst>
                <a:ext uri="{FF2B5EF4-FFF2-40B4-BE49-F238E27FC236}">
                  <a16:creationId xmlns:a16="http://schemas.microsoft.com/office/drawing/2014/main" id="{0A93C1D0-B529-8F5E-7E35-80A288BCACAB}"/>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1" name="Freeform 20">
              <a:extLst>
                <a:ext uri="{FF2B5EF4-FFF2-40B4-BE49-F238E27FC236}">
                  <a16:creationId xmlns:a16="http://schemas.microsoft.com/office/drawing/2014/main" id="{A4745E74-AE97-FFED-96E0-124D4B32B9EB}"/>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2" name="Freeform 21">
              <a:extLst>
                <a:ext uri="{FF2B5EF4-FFF2-40B4-BE49-F238E27FC236}">
                  <a16:creationId xmlns:a16="http://schemas.microsoft.com/office/drawing/2014/main" id="{09C3D2A3-FF7C-8F38-2BAE-19F92EB8136A}"/>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Tree>
    <p:extLst>
      <p:ext uri="{BB962C8B-B14F-4D97-AF65-F5344CB8AC3E}">
        <p14:creationId xmlns:p14="http://schemas.microsoft.com/office/powerpoint/2010/main" val="201092407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BF6354-1E26-C3D8-3875-E5D90416236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2353DF0-9C5B-F76E-70F4-7A73C529E1B7}"/>
              </a:ext>
            </a:extLst>
          </p:cNvPr>
          <p:cNvSpPr>
            <a:spLocks noGrp="1"/>
          </p:cNvSpPr>
          <p:nvPr>
            <p:ph type="ctrTitle"/>
          </p:nvPr>
        </p:nvSpPr>
        <p:spPr>
          <a:xfrm>
            <a:off x="6299834" y="430529"/>
            <a:ext cx="5694941" cy="3291840"/>
          </a:xfrm>
        </p:spPr>
        <p:txBody>
          <a:bodyPr/>
          <a:lstStyle/>
          <a:p>
            <a:r>
              <a:rPr lang="en-US" dirty="0"/>
              <a:t>Remote Work</a:t>
            </a:r>
          </a:p>
        </p:txBody>
      </p:sp>
      <p:pic>
        <p:nvPicPr>
          <p:cNvPr id="12" name="Picture Placeholder 4" descr="A cow lying in the grass">
            <a:extLst>
              <a:ext uri="{FF2B5EF4-FFF2-40B4-BE49-F238E27FC236}">
                <a16:creationId xmlns:a16="http://schemas.microsoft.com/office/drawing/2014/main" id="{093987A5-6EDC-4C1B-B9C4-6BC14D0B77FC}"/>
              </a:ext>
            </a:extLst>
          </p:cNvPr>
          <p:cNvPicPr>
            <a:picLocks noGrp="1" noChangeAspect="1"/>
          </p:cNvPicPr>
          <p:nvPr>
            <p:ph type="pic" sz="quarter" idx="12"/>
          </p:nvPr>
        </p:nvPicPr>
        <p:blipFill rotWithShape="1">
          <a:blip r:embed="rId3"/>
          <a:srcRect l="23638" t="146" r="20144" b="-146"/>
          <a:stretch/>
        </p:blipFill>
        <p:spPr>
          <a:xfrm>
            <a:off x="0" y="-11113"/>
            <a:ext cx="5799040" cy="6880233"/>
          </a:xfrm>
        </p:spPr>
      </p:pic>
      <p:sp>
        <p:nvSpPr>
          <p:cNvPr id="5" name="Text Placeholder 4">
            <a:extLst>
              <a:ext uri="{FF2B5EF4-FFF2-40B4-BE49-F238E27FC236}">
                <a16:creationId xmlns:a16="http://schemas.microsoft.com/office/drawing/2014/main" id="{90414498-260A-23B6-1D5D-28031DDC2040}"/>
              </a:ext>
            </a:extLst>
          </p:cNvPr>
          <p:cNvSpPr>
            <a:spLocks noGrp="1"/>
          </p:cNvSpPr>
          <p:nvPr>
            <p:ph type="body" sz="quarter" idx="11"/>
          </p:nvPr>
        </p:nvSpPr>
        <p:spPr/>
        <p:txBody>
          <a:bodyPr/>
          <a:lstStyle/>
          <a:p>
            <a:endParaRPr lang="en-US" dirty="0"/>
          </a:p>
        </p:txBody>
      </p:sp>
    </p:spTree>
    <p:extLst>
      <p:ext uri="{BB962C8B-B14F-4D97-AF65-F5344CB8AC3E}">
        <p14:creationId xmlns:p14="http://schemas.microsoft.com/office/powerpoint/2010/main" val="183127498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8E9671-6B97-6764-D222-FB256D515CE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C10D2CF-1E45-315F-DAFB-D33C71E6AC22}"/>
              </a:ext>
            </a:extLst>
          </p:cNvPr>
          <p:cNvSpPr>
            <a:spLocks noGrp="1"/>
          </p:cNvSpPr>
          <p:nvPr>
            <p:ph type="title"/>
          </p:nvPr>
        </p:nvSpPr>
        <p:spPr>
          <a:xfrm>
            <a:off x="594360" y="198408"/>
            <a:ext cx="9248887" cy="1574317"/>
          </a:xfrm>
        </p:spPr>
        <p:txBody>
          <a:bodyPr/>
          <a:lstStyle/>
          <a:p>
            <a:r>
              <a:rPr lang="en-US" dirty="0"/>
              <a:t>Remote work exceptions</a:t>
            </a:r>
          </a:p>
        </p:txBody>
      </p:sp>
      <p:sp>
        <p:nvSpPr>
          <p:cNvPr id="3" name="Content Placeholder 2">
            <a:extLst>
              <a:ext uri="{FF2B5EF4-FFF2-40B4-BE49-F238E27FC236}">
                <a16:creationId xmlns:a16="http://schemas.microsoft.com/office/drawing/2014/main" id="{68B9038E-1468-799C-BDDC-40B98B98C70C}"/>
              </a:ext>
            </a:extLst>
          </p:cNvPr>
          <p:cNvSpPr>
            <a:spLocks noGrp="1"/>
          </p:cNvSpPr>
          <p:nvPr>
            <p:ph sz="quarter" idx="13"/>
          </p:nvPr>
        </p:nvSpPr>
        <p:spPr>
          <a:xfrm>
            <a:off x="595522" y="2676525"/>
            <a:ext cx="9561489" cy="3597470"/>
          </a:xfrm>
        </p:spPr>
        <p:txBody>
          <a:bodyPr>
            <a:normAutofit fontScale="85000" lnSpcReduction="10000"/>
          </a:bodyPr>
          <a:lstStyle/>
          <a:p>
            <a:pPr marL="342900" indent="-342900">
              <a:buFont typeface="Arial" panose="020B0604020202020204" pitchFamily="34" charset="0"/>
              <a:buChar char="•"/>
            </a:pPr>
            <a:r>
              <a:rPr lang="en-US" dirty="0">
                <a:solidFill>
                  <a:schemeClr val="bg2"/>
                </a:solidFill>
              </a:rPr>
              <a:t>GAs are expected to arrive at UConn prior to their start date and remain through their appointment </a:t>
            </a:r>
          </a:p>
          <a:p>
            <a:pPr marL="342900" indent="-342900">
              <a:buFont typeface="Arial" panose="020B0604020202020204" pitchFamily="34" charset="0"/>
              <a:buChar char="•"/>
            </a:pPr>
            <a:r>
              <a:rPr lang="en-US" dirty="0">
                <a:solidFill>
                  <a:schemeClr val="bg2"/>
                </a:solidFill>
              </a:rPr>
              <a:t>GAs may be able to work remotely from within CT with supervisor approval</a:t>
            </a:r>
          </a:p>
          <a:p>
            <a:pPr marL="342900" indent="-342900">
              <a:buFont typeface="Arial" panose="020B0604020202020204" pitchFamily="34" charset="0"/>
              <a:buChar char="•"/>
            </a:pPr>
            <a:r>
              <a:rPr lang="en-US" dirty="0">
                <a:solidFill>
                  <a:schemeClr val="bg2"/>
                </a:solidFill>
              </a:rPr>
              <a:t>Out-of-state remote work only possible in extraordinary circumstances</a:t>
            </a:r>
          </a:p>
          <a:p>
            <a:pPr lvl="1"/>
            <a:r>
              <a:rPr lang="en-US" dirty="0">
                <a:solidFill>
                  <a:schemeClr val="bg2"/>
                </a:solidFill>
              </a:rPr>
              <a:t>Employment, labor, and tax obligations </a:t>
            </a:r>
          </a:p>
          <a:p>
            <a:pPr lvl="1"/>
            <a:r>
              <a:rPr lang="en-US" dirty="0">
                <a:solidFill>
                  <a:schemeClr val="bg2"/>
                </a:solidFill>
                <a:hlinkClick r:id="rId3"/>
              </a:rPr>
              <a:t>Export control </a:t>
            </a:r>
            <a:endParaRPr lang="en-US" dirty="0">
              <a:solidFill>
                <a:schemeClr val="bg2"/>
              </a:solidFill>
            </a:endParaRPr>
          </a:p>
          <a:p>
            <a:pPr lvl="1"/>
            <a:r>
              <a:rPr lang="en-US" dirty="0">
                <a:solidFill>
                  <a:schemeClr val="bg2"/>
                </a:solidFill>
              </a:rPr>
              <a:t>Implications of absence during the semester </a:t>
            </a:r>
          </a:p>
          <a:p>
            <a:pPr marL="342900" indent="-342900">
              <a:buFont typeface="Arial" panose="020B0604020202020204" pitchFamily="34" charset="0"/>
              <a:buChar char="•"/>
            </a:pPr>
            <a:r>
              <a:rPr lang="en-US" b="1" dirty="0">
                <a:solidFill>
                  <a:schemeClr val="bg2"/>
                </a:solidFill>
              </a:rPr>
              <a:t>GAs traveling during their appointment should plan to use time off from their GA   </a:t>
            </a:r>
          </a:p>
          <a:p>
            <a:pPr marL="342900" indent="-342900">
              <a:buFont typeface="Arial" panose="020B0604020202020204" pitchFamily="34" charset="0"/>
              <a:buChar char="•"/>
            </a:pPr>
            <a:r>
              <a:rPr lang="en-US" dirty="0">
                <a:solidFill>
                  <a:schemeClr val="bg2"/>
                </a:solidFill>
              </a:rPr>
              <a:t>Exception requests go to </a:t>
            </a:r>
            <a:r>
              <a:rPr lang="en-US" dirty="0">
                <a:solidFill>
                  <a:schemeClr val="bg2"/>
                </a:solidFill>
                <a:hlinkClick r:id="rId4"/>
              </a:rPr>
              <a:t>graduatedean@uconn.edu</a:t>
            </a:r>
            <a:r>
              <a:rPr lang="en-US" dirty="0">
                <a:solidFill>
                  <a:schemeClr val="bg2"/>
                </a:solidFill>
              </a:rPr>
              <a:t> (submit at least two weeks in advance) </a:t>
            </a:r>
          </a:p>
          <a:p>
            <a:pPr lvl="1"/>
            <a:endParaRPr lang="en-US" dirty="0">
              <a:solidFill>
                <a:schemeClr val="bg2"/>
              </a:solidFill>
            </a:endParaRPr>
          </a:p>
        </p:txBody>
      </p:sp>
    </p:spTree>
    <p:extLst>
      <p:ext uri="{BB962C8B-B14F-4D97-AF65-F5344CB8AC3E}">
        <p14:creationId xmlns:p14="http://schemas.microsoft.com/office/powerpoint/2010/main" val="240702144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F8025F-02FB-CCA8-0D85-281E721B1FF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C44F970-7940-FE7F-594E-329136207484}"/>
              </a:ext>
            </a:extLst>
          </p:cNvPr>
          <p:cNvSpPr>
            <a:spLocks noGrp="1"/>
          </p:cNvSpPr>
          <p:nvPr>
            <p:ph type="ctrTitle"/>
          </p:nvPr>
        </p:nvSpPr>
        <p:spPr/>
        <p:txBody>
          <a:bodyPr/>
          <a:lstStyle/>
          <a:p>
            <a:r>
              <a:rPr lang="en-US" dirty="0"/>
              <a:t>Supplemental Employment</a:t>
            </a:r>
          </a:p>
        </p:txBody>
      </p:sp>
      <p:pic>
        <p:nvPicPr>
          <p:cNvPr id="12" name="Picture Placeholder 4" descr="A view of Mirror Lake during a misty morning ">
            <a:extLst>
              <a:ext uri="{FF2B5EF4-FFF2-40B4-BE49-F238E27FC236}">
                <a16:creationId xmlns:a16="http://schemas.microsoft.com/office/drawing/2014/main" id="{C5C3362D-DFC0-DF3C-3A15-E96FD65D1EE6}"/>
              </a:ext>
            </a:extLst>
          </p:cNvPr>
          <p:cNvPicPr>
            <a:picLocks noGrp="1" noChangeAspect="1"/>
          </p:cNvPicPr>
          <p:nvPr>
            <p:ph type="pic" sz="quarter" idx="12"/>
          </p:nvPr>
        </p:nvPicPr>
        <p:blipFill rotWithShape="1">
          <a:blip r:embed="rId3"/>
          <a:srcRect l="13566" t="-8" r="30216" b="8"/>
          <a:stretch/>
        </p:blipFill>
        <p:spPr>
          <a:xfrm>
            <a:off x="0" y="-11113"/>
            <a:ext cx="5799041" cy="6880233"/>
          </a:xfrm>
        </p:spPr>
      </p:pic>
      <p:sp>
        <p:nvSpPr>
          <p:cNvPr id="5" name="Text Placeholder 4">
            <a:extLst>
              <a:ext uri="{FF2B5EF4-FFF2-40B4-BE49-F238E27FC236}">
                <a16:creationId xmlns:a16="http://schemas.microsoft.com/office/drawing/2014/main" id="{44DA8003-FF7D-DCC5-DE2A-E2119DEF02F8}"/>
              </a:ext>
            </a:extLst>
          </p:cNvPr>
          <p:cNvSpPr>
            <a:spLocks noGrp="1"/>
          </p:cNvSpPr>
          <p:nvPr>
            <p:ph type="body" sz="quarter" idx="11"/>
          </p:nvPr>
        </p:nvSpPr>
        <p:spPr/>
        <p:txBody>
          <a:bodyPr/>
          <a:lstStyle/>
          <a:p>
            <a:r>
              <a:rPr lang="en-US" dirty="0"/>
              <a:t>Work over 20 hours per week </a:t>
            </a:r>
          </a:p>
        </p:txBody>
      </p:sp>
    </p:spTree>
    <p:extLst>
      <p:ext uri="{BB962C8B-B14F-4D97-AF65-F5344CB8AC3E}">
        <p14:creationId xmlns:p14="http://schemas.microsoft.com/office/powerpoint/2010/main" val="18212766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F34BDC-6CF5-3704-6676-99CE044A77D4}"/>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E6F2F77B-5C57-E4FE-F7F3-EDAEC54FC369}"/>
              </a:ext>
            </a:extLst>
          </p:cNvPr>
          <p:cNvSpPr>
            <a:spLocks noGrp="1"/>
          </p:cNvSpPr>
          <p:nvPr>
            <p:ph type="title"/>
          </p:nvPr>
        </p:nvSpPr>
        <p:spPr>
          <a:xfrm>
            <a:off x="594360" y="102875"/>
            <a:ext cx="10001922" cy="1680205"/>
          </a:xfrm>
        </p:spPr>
        <p:txBody>
          <a:bodyPr/>
          <a:lstStyle/>
          <a:p>
            <a:r>
              <a:rPr lang="en-US" dirty="0">
                <a:solidFill>
                  <a:schemeClr val="accent1"/>
                </a:solidFill>
              </a:rPr>
              <a:t>GA Overload</a:t>
            </a:r>
          </a:p>
        </p:txBody>
      </p:sp>
      <p:sp>
        <p:nvSpPr>
          <p:cNvPr id="7" name="Text Placeholder 6">
            <a:extLst>
              <a:ext uri="{FF2B5EF4-FFF2-40B4-BE49-F238E27FC236}">
                <a16:creationId xmlns:a16="http://schemas.microsoft.com/office/drawing/2014/main" id="{78CA4216-8F50-27E0-517B-1D1203690BD4}"/>
              </a:ext>
            </a:extLst>
          </p:cNvPr>
          <p:cNvSpPr>
            <a:spLocks noGrp="1"/>
          </p:cNvSpPr>
          <p:nvPr>
            <p:ph sz="quarter" idx="13"/>
          </p:nvPr>
        </p:nvSpPr>
        <p:spPr>
          <a:xfrm>
            <a:off x="2680447" y="2282007"/>
            <a:ext cx="8787653" cy="3948463"/>
          </a:xfrm>
        </p:spPr>
        <p:txBody>
          <a:bodyPr>
            <a:normAutofit fontScale="92500" lnSpcReduction="20000"/>
          </a:bodyPr>
          <a:lstStyle/>
          <a:p>
            <a:r>
              <a:rPr lang="en-US" dirty="0">
                <a:solidFill>
                  <a:schemeClr val="bg2"/>
                </a:solidFill>
              </a:rPr>
              <a:t>GA work that will exceed 20 hours per week (maximum of 30 hours total) </a:t>
            </a:r>
          </a:p>
          <a:p>
            <a:r>
              <a:rPr lang="en-US" dirty="0">
                <a:solidFill>
                  <a:schemeClr val="bg2"/>
                </a:solidFill>
              </a:rPr>
              <a:t>Typically available to U.S. citizens and permanent residents; international students are limited to 20 hours per week by their visa when classes are in session </a:t>
            </a:r>
          </a:p>
          <a:p>
            <a:pPr lvl="1"/>
            <a:r>
              <a:rPr lang="en-US" dirty="0">
                <a:solidFill>
                  <a:schemeClr val="bg2"/>
                </a:solidFill>
              </a:rPr>
              <a:t>International students may work up to 40 hours during breaks so a GA Overload aligned with just the winter break dates can be possible  </a:t>
            </a:r>
          </a:p>
          <a:p>
            <a:r>
              <a:rPr lang="en-US" dirty="0">
                <a:solidFill>
                  <a:schemeClr val="bg2"/>
                </a:solidFill>
              </a:rPr>
              <a:t>Processed through Special Payroll </a:t>
            </a:r>
          </a:p>
          <a:p>
            <a:r>
              <a:rPr lang="en-US" dirty="0">
                <a:solidFill>
                  <a:schemeClr val="bg2"/>
                </a:solidFill>
              </a:rPr>
              <a:t>Advance approval required:</a:t>
            </a:r>
          </a:p>
          <a:p>
            <a:pPr lvl="1">
              <a:spcBef>
                <a:spcPts val="1800"/>
              </a:spcBef>
            </a:pPr>
            <a:r>
              <a:rPr lang="en-US" dirty="0">
                <a:solidFill>
                  <a:schemeClr val="bg2"/>
                </a:solidFill>
                <a:hlinkClick r:id="rId3"/>
              </a:rPr>
              <a:t>Supplemental Employment Approval Form</a:t>
            </a:r>
            <a:endParaRPr lang="en-US" dirty="0">
              <a:solidFill>
                <a:schemeClr val="bg2"/>
              </a:solidFill>
            </a:endParaRPr>
          </a:p>
          <a:p>
            <a:endParaRPr lang="en-US" dirty="0">
              <a:solidFill>
                <a:schemeClr val="bg2"/>
              </a:solidFill>
            </a:endParaRPr>
          </a:p>
          <a:p>
            <a:endParaRPr lang="en-US" dirty="0">
              <a:solidFill>
                <a:schemeClr val="bg2"/>
              </a:solidFill>
            </a:endParaRPr>
          </a:p>
        </p:txBody>
      </p:sp>
      <p:grpSp>
        <p:nvGrpSpPr>
          <p:cNvPr id="19" name="Group 18">
            <a:extLst>
              <a:ext uri="{FF2B5EF4-FFF2-40B4-BE49-F238E27FC236}">
                <a16:creationId xmlns:a16="http://schemas.microsoft.com/office/drawing/2014/main" id="{C949B84F-4F22-4A23-A5F8-C435B3EC37BE}"/>
              </a:ext>
              <a:ext uri="{C183D7F6-B498-43B3-948B-1728B52AA6E4}">
                <adec:decorative xmlns:adec="http://schemas.microsoft.com/office/drawing/2017/decorative" val="1"/>
              </a:ext>
            </a:extLst>
          </p:cNvPr>
          <p:cNvGrpSpPr>
            <a:grpSpLocks/>
          </p:cNvGrpSpPr>
          <p:nvPr/>
        </p:nvGrpSpPr>
        <p:grpSpPr bwMode="auto">
          <a:xfrm rot="16200000" flipV="1">
            <a:off x="0" y="3900132"/>
            <a:ext cx="2959226" cy="2959226"/>
            <a:chOff x="0" y="12289"/>
            <a:chExt cx="3550" cy="3551"/>
          </a:xfrm>
        </p:grpSpPr>
        <p:sp>
          <p:nvSpPr>
            <p:cNvPr id="20" name="Freeform 19">
              <a:extLst>
                <a:ext uri="{FF2B5EF4-FFF2-40B4-BE49-F238E27FC236}">
                  <a16:creationId xmlns:a16="http://schemas.microsoft.com/office/drawing/2014/main" id="{D3622D75-51EF-610F-CC0E-22DAF52A00D5}"/>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1" name="Freeform 20">
              <a:extLst>
                <a:ext uri="{FF2B5EF4-FFF2-40B4-BE49-F238E27FC236}">
                  <a16:creationId xmlns:a16="http://schemas.microsoft.com/office/drawing/2014/main" id="{433AF82D-8DCC-27E0-6CF8-266E23F2D10B}"/>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2" name="Freeform 21">
              <a:extLst>
                <a:ext uri="{FF2B5EF4-FFF2-40B4-BE49-F238E27FC236}">
                  <a16:creationId xmlns:a16="http://schemas.microsoft.com/office/drawing/2014/main" id="{4E9FB8A0-8C00-8765-7290-5CBFF1C875D9}"/>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Tree>
    <p:extLst>
      <p:ext uri="{BB962C8B-B14F-4D97-AF65-F5344CB8AC3E}">
        <p14:creationId xmlns:p14="http://schemas.microsoft.com/office/powerpoint/2010/main" val="231563957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36C39D-4E53-AE50-EE8C-32E4460CB90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DCABAC3-7143-CA67-7FED-820F014036EF}"/>
              </a:ext>
            </a:extLst>
          </p:cNvPr>
          <p:cNvSpPr>
            <a:spLocks noGrp="1"/>
          </p:cNvSpPr>
          <p:nvPr>
            <p:ph type="title"/>
          </p:nvPr>
        </p:nvSpPr>
        <p:spPr>
          <a:xfrm>
            <a:off x="594360" y="198408"/>
            <a:ext cx="9248887" cy="1574317"/>
          </a:xfrm>
        </p:spPr>
        <p:txBody>
          <a:bodyPr/>
          <a:lstStyle/>
          <a:p>
            <a:r>
              <a:rPr lang="en-US" dirty="0">
                <a:solidFill>
                  <a:schemeClr val="accent1"/>
                </a:solidFill>
              </a:rPr>
              <a:t>External Employment &amp; Internships</a:t>
            </a:r>
          </a:p>
        </p:txBody>
      </p:sp>
      <p:sp>
        <p:nvSpPr>
          <p:cNvPr id="3" name="Content Placeholder 2">
            <a:extLst>
              <a:ext uri="{FF2B5EF4-FFF2-40B4-BE49-F238E27FC236}">
                <a16:creationId xmlns:a16="http://schemas.microsoft.com/office/drawing/2014/main" id="{21E6F63D-7E55-63B6-6EFE-E39713F3C9BC}"/>
              </a:ext>
            </a:extLst>
          </p:cNvPr>
          <p:cNvSpPr>
            <a:spLocks noGrp="1"/>
          </p:cNvSpPr>
          <p:nvPr>
            <p:ph sz="quarter" idx="13"/>
          </p:nvPr>
        </p:nvSpPr>
        <p:spPr>
          <a:xfrm>
            <a:off x="595522" y="2676525"/>
            <a:ext cx="9561489" cy="3597470"/>
          </a:xfrm>
        </p:spPr>
        <p:txBody>
          <a:bodyPr>
            <a:normAutofit/>
          </a:bodyPr>
          <a:lstStyle/>
          <a:p>
            <a:pPr marL="342900" indent="-342900">
              <a:buFont typeface="Arial" panose="020B0604020202020204" pitchFamily="34" charset="0"/>
              <a:buChar char="•"/>
            </a:pPr>
            <a:r>
              <a:rPr lang="en-US" dirty="0">
                <a:solidFill>
                  <a:schemeClr val="bg2"/>
                </a:solidFill>
              </a:rPr>
              <a:t>External employment </a:t>
            </a:r>
          </a:p>
          <a:p>
            <a:pPr lvl="1">
              <a:spcBef>
                <a:spcPts val="1800"/>
              </a:spcBef>
            </a:pPr>
            <a:r>
              <a:rPr lang="en-US" dirty="0">
                <a:solidFill>
                  <a:schemeClr val="bg2"/>
                </a:solidFill>
                <a:hlinkClick r:id="rId3"/>
              </a:rPr>
              <a:t>Supplemental Employment Approval Form</a:t>
            </a:r>
            <a:endParaRPr lang="en-US" dirty="0">
              <a:solidFill>
                <a:schemeClr val="bg2"/>
              </a:solidFill>
            </a:endParaRPr>
          </a:p>
          <a:p>
            <a:pPr lvl="1">
              <a:spcBef>
                <a:spcPts val="1800"/>
              </a:spcBef>
            </a:pPr>
            <a:r>
              <a:rPr lang="en-US" dirty="0">
                <a:solidFill>
                  <a:schemeClr val="bg2"/>
                </a:solidFill>
              </a:rPr>
              <a:t>Catalog language </a:t>
            </a:r>
          </a:p>
          <a:p>
            <a:pPr marL="342900" indent="-342900">
              <a:buFont typeface="Arial" panose="020B0604020202020204" pitchFamily="34" charset="0"/>
              <a:buChar char="•"/>
            </a:pPr>
            <a:r>
              <a:rPr lang="en-US" dirty="0">
                <a:solidFill>
                  <a:schemeClr val="bg2"/>
                </a:solidFill>
              </a:rPr>
              <a:t>Advance approval to hold both a GA and engage in an internship/CPT is required </a:t>
            </a:r>
          </a:p>
          <a:p>
            <a:pPr lvl="1">
              <a:spcBef>
                <a:spcPts val="1800"/>
              </a:spcBef>
            </a:pPr>
            <a:r>
              <a:rPr lang="en-US" dirty="0">
                <a:solidFill>
                  <a:schemeClr val="bg2"/>
                </a:solidFill>
                <a:hlinkClick r:id="rId3"/>
              </a:rPr>
              <a:t>Supplemental Employment Approval Form</a:t>
            </a:r>
            <a:endParaRPr lang="en-US" dirty="0">
              <a:solidFill>
                <a:schemeClr val="bg2"/>
              </a:solidFill>
            </a:endParaRPr>
          </a:p>
          <a:p>
            <a:pPr lvl="1">
              <a:spcBef>
                <a:spcPts val="1800"/>
              </a:spcBef>
            </a:pPr>
            <a:r>
              <a:rPr lang="en-US" dirty="0">
                <a:solidFill>
                  <a:schemeClr val="bg2"/>
                </a:solidFill>
              </a:rPr>
              <a:t>May also flag that a remote work exception request is needed </a:t>
            </a:r>
          </a:p>
        </p:txBody>
      </p:sp>
    </p:spTree>
    <p:extLst>
      <p:ext uri="{BB962C8B-B14F-4D97-AF65-F5344CB8AC3E}">
        <p14:creationId xmlns:p14="http://schemas.microsoft.com/office/powerpoint/2010/main" val="176490451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562C1D-A9B5-F077-7467-C5F4C5A68BF7}"/>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6A9F920D-6474-9E23-47E8-0FF3DBD545B5}"/>
              </a:ext>
            </a:extLst>
          </p:cNvPr>
          <p:cNvSpPr>
            <a:spLocks noGrp="1"/>
          </p:cNvSpPr>
          <p:nvPr>
            <p:ph type="title"/>
          </p:nvPr>
        </p:nvSpPr>
        <p:spPr>
          <a:xfrm>
            <a:off x="594360" y="102875"/>
            <a:ext cx="10001922" cy="1680205"/>
          </a:xfrm>
        </p:spPr>
        <p:txBody>
          <a:bodyPr/>
          <a:lstStyle/>
          <a:p>
            <a:r>
              <a:rPr lang="en-US" dirty="0">
                <a:solidFill>
                  <a:schemeClr val="accent1"/>
                </a:solidFill>
              </a:rPr>
              <a:t>Student Labor </a:t>
            </a:r>
          </a:p>
        </p:txBody>
      </p:sp>
      <p:sp>
        <p:nvSpPr>
          <p:cNvPr id="7" name="Text Placeholder 6">
            <a:extLst>
              <a:ext uri="{FF2B5EF4-FFF2-40B4-BE49-F238E27FC236}">
                <a16:creationId xmlns:a16="http://schemas.microsoft.com/office/drawing/2014/main" id="{094C050D-3B37-E3DA-7071-BF18E973291D}"/>
              </a:ext>
            </a:extLst>
          </p:cNvPr>
          <p:cNvSpPr>
            <a:spLocks noGrp="1"/>
          </p:cNvSpPr>
          <p:nvPr>
            <p:ph sz="quarter" idx="13"/>
          </p:nvPr>
        </p:nvSpPr>
        <p:spPr>
          <a:xfrm>
            <a:off x="2680447" y="2282007"/>
            <a:ext cx="8787653" cy="3948463"/>
          </a:xfrm>
        </p:spPr>
        <p:txBody>
          <a:bodyPr>
            <a:normAutofit/>
          </a:bodyPr>
          <a:lstStyle/>
          <a:p>
            <a:r>
              <a:rPr lang="en-US" dirty="0">
                <a:solidFill>
                  <a:schemeClr val="bg2"/>
                </a:solidFill>
              </a:rPr>
              <a:t>Non-GA work in addition to a GA (maximum of 30 hours total) </a:t>
            </a:r>
          </a:p>
          <a:p>
            <a:r>
              <a:rPr lang="en-US" dirty="0">
                <a:solidFill>
                  <a:schemeClr val="bg2"/>
                </a:solidFill>
              </a:rPr>
              <a:t>Processed through student labor </a:t>
            </a:r>
          </a:p>
          <a:p>
            <a:r>
              <a:rPr lang="en-US" dirty="0">
                <a:solidFill>
                  <a:schemeClr val="bg2"/>
                </a:solidFill>
              </a:rPr>
              <a:t>Advance approval required:</a:t>
            </a:r>
          </a:p>
          <a:p>
            <a:pPr lvl="1">
              <a:spcBef>
                <a:spcPts val="1800"/>
              </a:spcBef>
            </a:pPr>
            <a:r>
              <a:rPr lang="en-US" dirty="0">
                <a:solidFill>
                  <a:schemeClr val="bg2"/>
                </a:solidFill>
                <a:hlinkClick r:id="rId3"/>
              </a:rPr>
              <a:t>Supplemental Employment Approval Form</a:t>
            </a:r>
            <a:endParaRPr lang="en-US" dirty="0">
              <a:solidFill>
                <a:schemeClr val="bg2"/>
              </a:solidFill>
            </a:endParaRPr>
          </a:p>
          <a:p>
            <a:endParaRPr lang="en-US" dirty="0">
              <a:solidFill>
                <a:schemeClr val="bg2"/>
              </a:solidFill>
            </a:endParaRPr>
          </a:p>
          <a:p>
            <a:endParaRPr lang="en-US" dirty="0">
              <a:solidFill>
                <a:schemeClr val="bg2"/>
              </a:solidFill>
            </a:endParaRPr>
          </a:p>
        </p:txBody>
      </p:sp>
      <p:grpSp>
        <p:nvGrpSpPr>
          <p:cNvPr id="19" name="Group 18">
            <a:extLst>
              <a:ext uri="{FF2B5EF4-FFF2-40B4-BE49-F238E27FC236}">
                <a16:creationId xmlns:a16="http://schemas.microsoft.com/office/drawing/2014/main" id="{AB940880-2618-6016-CD9C-192AA4FB5BAC}"/>
              </a:ext>
              <a:ext uri="{C183D7F6-B498-43B3-948B-1728B52AA6E4}">
                <adec:decorative xmlns:adec="http://schemas.microsoft.com/office/drawing/2017/decorative" val="1"/>
              </a:ext>
            </a:extLst>
          </p:cNvPr>
          <p:cNvGrpSpPr>
            <a:grpSpLocks/>
          </p:cNvGrpSpPr>
          <p:nvPr/>
        </p:nvGrpSpPr>
        <p:grpSpPr bwMode="auto">
          <a:xfrm rot="16200000" flipV="1">
            <a:off x="0" y="3900132"/>
            <a:ext cx="2959226" cy="2959226"/>
            <a:chOff x="0" y="12289"/>
            <a:chExt cx="3550" cy="3551"/>
          </a:xfrm>
        </p:grpSpPr>
        <p:sp>
          <p:nvSpPr>
            <p:cNvPr id="20" name="Freeform 19">
              <a:extLst>
                <a:ext uri="{FF2B5EF4-FFF2-40B4-BE49-F238E27FC236}">
                  <a16:creationId xmlns:a16="http://schemas.microsoft.com/office/drawing/2014/main" id="{30F8ABEF-1DA5-3508-4B7E-2DFBAF8142CA}"/>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1" name="Freeform 20">
              <a:extLst>
                <a:ext uri="{FF2B5EF4-FFF2-40B4-BE49-F238E27FC236}">
                  <a16:creationId xmlns:a16="http://schemas.microsoft.com/office/drawing/2014/main" id="{F7EF4755-0DC7-0326-A1AB-EADD5CAB2EF8}"/>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2" name="Freeform 21">
              <a:extLst>
                <a:ext uri="{FF2B5EF4-FFF2-40B4-BE49-F238E27FC236}">
                  <a16:creationId xmlns:a16="http://schemas.microsoft.com/office/drawing/2014/main" id="{78E13A15-5DE7-A441-19A4-AB3B712B3925}"/>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Tree>
    <p:extLst>
      <p:ext uri="{BB962C8B-B14F-4D97-AF65-F5344CB8AC3E}">
        <p14:creationId xmlns:p14="http://schemas.microsoft.com/office/powerpoint/2010/main" val="358639700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10C1B7-6E4E-3DEE-50C0-1CA3B14303EE}"/>
              </a:ext>
            </a:extLst>
          </p:cNvPr>
          <p:cNvSpPr>
            <a:spLocks noGrp="1"/>
          </p:cNvSpPr>
          <p:nvPr>
            <p:ph type="ctrTitle"/>
          </p:nvPr>
        </p:nvSpPr>
        <p:spPr/>
        <p:txBody>
          <a:bodyPr/>
          <a:lstStyle/>
          <a:p>
            <a:r>
              <a:rPr lang="en-US" dirty="0"/>
              <a:t>Questions? </a:t>
            </a:r>
          </a:p>
        </p:txBody>
      </p:sp>
      <p:sp>
        <p:nvSpPr>
          <p:cNvPr id="3" name="Text Placeholder 2">
            <a:extLst>
              <a:ext uri="{FF2B5EF4-FFF2-40B4-BE49-F238E27FC236}">
                <a16:creationId xmlns:a16="http://schemas.microsoft.com/office/drawing/2014/main" id="{8BE734F0-2DDD-AF70-F13D-F9E4C1929411}"/>
              </a:ext>
            </a:extLst>
          </p:cNvPr>
          <p:cNvSpPr>
            <a:spLocks noGrp="1"/>
          </p:cNvSpPr>
          <p:nvPr>
            <p:ph type="body" sz="quarter" idx="11"/>
          </p:nvPr>
        </p:nvSpPr>
        <p:spPr>
          <a:xfrm>
            <a:off x="594359" y="4549552"/>
            <a:ext cx="8208117" cy="1645920"/>
          </a:xfrm>
        </p:spPr>
        <p:txBody>
          <a:bodyPr/>
          <a:lstStyle/>
          <a:p>
            <a:r>
              <a:rPr lang="en-US" dirty="0"/>
              <a:t>Megan Petsa | </a:t>
            </a:r>
            <a:r>
              <a:rPr lang="en-US" dirty="0">
                <a:hlinkClick r:id="rId3"/>
              </a:rPr>
              <a:t>megan.petsa@uconn.edu</a:t>
            </a:r>
            <a:r>
              <a:rPr lang="en-US" dirty="0"/>
              <a:t> </a:t>
            </a:r>
          </a:p>
        </p:txBody>
      </p:sp>
    </p:spTree>
    <p:extLst>
      <p:ext uri="{BB962C8B-B14F-4D97-AF65-F5344CB8AC3E}">
        <p14:creationId xmlns:p14="http://schemas.microsoft.com/office/powerpoint/2010/main" val="42611324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B48855-E0B4-BA5C-4788-F97540E1C17D}"/>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A2885B4C-14BD-647F-CB72-A1238376DE4C}"/>
              </a:ext>
            </a:extLst>
          </p:cNvPr>
          <p:cNvSpPr>
            <a:spLocks noGrp="1"/>
          </p:cNvSpPr>
          <p:nvPr>
            <p:ph type="title"/>
          </p:nvPr>
        </p:nvSpPr>
        <p:spPr/>
        <p:txBody>
          <a:bodyPr/>
          <a:lstStyle/>
          <a:p>
            <a:r>
              <a:rPr lang="en-US" dirty="0">
                <a:solidFill>
                  <a:schemeClr val="accent4"/>
                </a:solidFill>
              </a:rPr>
              <a:t>Resources</a:t>
            </a:r>
          </a:p>
        </p:txBody>
      </p:sp>
      <p:sp>
        <p:nvSpPr>
          <p:cNvPr id="7" name="Text Placeholder 6">
            <a:extLst>
              <a:ext uri="{FF2B5EF4-FFF2-40B4-BE49-F238E27FC236}">
                <a16:creationId xmlns:a16="http://schemas.microsoft.com/office/drawing/2014/main" id="{388FEF92-69C4-5EAE-0954-6E7226E462E0}"/>
              </a:ext>
            </a:extLst>
          </p:cNvPr>
          <p:cNvSpPr>
            <a:spLocks noGrp="1"/>
          </p:cNvSpPr>
          <p:nvPr>
            <p:ph sz="quarter" idx="13"/>
          </p:nvPr>
        </p:nvSpPr>
        <p:spPr/>
        <p:txBody>
          <a:bodyPr>
            <a:normAutofit/>
          </a:bodyPr>
          <a:lstStyle/>
          <a:p>
            <a:r>
              <a:rPr lang="en-US" dirty="0">
                <a:solidFill>
                  <a:schemeClr val="bg2"/>
                </a:solidFill>
              </a:rPr>
              <a:t>TGS website: </a:t>
            </a:r>
            <a:r>
              <a:rPr lang="en-US" dirty="0">
                <a:solidFill>
                  <a:schemeClr val="bg2"/>
                </a:solidFill>
                <a:hlinkClick r:id="rId3"/>
              </a:rPr>
              <a:t>Information About Assistantships</a:t>
            </a:r>
            <a:endParaRPr lang="en-US" dirty="0">
              <a:solidFill>
                <a:schemeClr val="bg2"/>
              </a:solidFill>
            </a:endParaRPr>
          </a:p>
          <a:p>
            <a:pPr lvl="1"/>
            <a:r>
              <a:rPr lang="en-US" dirty="0">
                <a:solidFill>
                  <a:schemeClr val="bg2"/>
                </a:solidFill>
              </a:rPr>
              <a:t>Organized as a lifecycle from admission to graduation to help faculty/staff manage assistantships </a:t>
            </a:r>
          </a:p>
          <a:p>
            <a:r>
              <a:rPr lang="en-US" dirty="0">
                <a:solidFill>
                  <a:schemeClr val="bg2"/>
                </a:solidFill>
                <a:hlinkClick r:id="rId4"/>
              </a:rPr>
              <a:t>Timely Topics </a:t>
            </a:r>
            <a:endParaRPr lang="en-US" dirty="0">
              <a:solidFill>
                <a:schemeClr val="bg2"/>
              </a:solidFill>
            </a:endParaRPr>
          </a:p>
          <a:p>
            <a:r>
              <a:rPr lang="en-US" dirty="0">
                <a:solidFill>
                  <a:schemeClr val="bg2"/>
                </a:solidFill>
              </a:rPr>
              <a:t>Listservs </a:t>
            </a:r>
          </a:p>
          <a:p>
            <a:endParaRPr lang="en-US" dirty="0">
              <a:solidFill>
                <a:schemeClr val="bg2"/>
              </a:solidFill>
            </a:endParaRPr>
          </a:p>
        </p:txBody>
      </p:sp>
      <p:grpSp>
        <p:nvGrpSpPr>
          <p:cNvPr id="19" name="Group 18">
            <a:extLst>
              <a:ext uri="{FF2B5EF4-FFF2-40B4-BE49-F238E27FC236}">
                <a16:creationId xmlns:a16="http://schemas.microsoft.com/office/drawing/2014/main" id="{06AEDDC2-CF0E-D3E6-0F5D-B5644DB3A072}"/>
              </a:ext>
              <a:ext uri="{C183D7F6-B498-43B3-948B-1728B52AA6E4}">
                <adec:decorative xmlns:adec="http://schemas.microsoft.com/office/drawing/2017/decorative" val="1"/>
              </a:ext>
            </a:extLst>
          </p:cNvPr>
          <p:cNvGrpSpPr>
            <a:grpSpLocks/>
          </p:cNvGrpSpPr>
          <p:nvPr/>
        </p:nvGrpSpPr>
        <p:grpSpPr bwMode="auto">
          <a:xfrm rot="16200000" flipV="1">
            <a:off x="0" y="3900132"/>
            <a:ext cx="2959226" cy="2959226"/>
            <a:chOff x="0" y="12289"/>
            <a:chExt cx="3550" cy="3551"/>
          </a:xfrm>
        </p:grpSpPr>
        <p:sp>
          <p:nvSpPr>
            <p:cNvPr id="20" name="Freeform 19">
              <a:extLst>
                <a:ext uri="{FF2B5EF4-FFF2-40B4-BE49-F238E27FC236}">
                  <a16:creationId xmlns:a16="http://schemas.microsoft.com/office/drawing/2014/main" id="{9A517D02-42A9-B700-59DD-68B76CD4DE8B}"/>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1" name="Freeform 20">
              <a:extLst>
                <a:ext uri="{FF2B5EF4-FFF2-40B4-BE49-F238E27FC236}">
                  <a16:creationId xmlns:a16="http://schemas.microsoft.com/office/drawing/2014/main" id="{8F995864-8D23-B38E-9D34-E8D69BD7F464}"/>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2" name="Freeform 21">
              <a:extLst>
                <a:ext uri="{FF2B5EF4-FFF2-40B4-BE49-F238E27FC236}">
                  <a16:creationId xmlns:a16="http://schemas.microsoft.com/office/drawing/2014/main" id="{101DC730-DE41-83A8-F245-F95320073B15}"/>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Tree>
    <p:extLst>
      <p:ext uri="{BB962C8B-B14F-4D97-AF65-F5344CB8AC3E}">
        <p14:creationId xmlns:p14="http://schemas.microsoft.com/office/powerpoint/2010/main" val="31378111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84017E-ADD2-C77F-FFA4-750E439A355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F3C0C0D2-7915-AD70-0055-1F5A9DD4EBD0}"/>
              </a:ext>
            </a:extLst>
          </p:cNvPr>
          <p:cNvSpPr>
            <a:spLocks noGrp="1"/>
          </p:cNvSpPr>
          <p:nvPr>
            <p:ph type="title"/>
          </p:nvPr>
        </p:nvSpPr>
        <p:spPr/>
        <p:txBody>
          <a:bodyPr/>
          <a:lstStyle/>
          <a:p>
            <a:r>
              <a:rPr lang="en-US" dirty="0">
                <a:solidFill>
                  <a:schemeClr val="accent4"/>
                </a:solidFill>
              </a:rPr>
              <a:t>Eligibility </a:t>
            </a:r>
          </a:p>
        </p:txBody>
      </p:sp>
      <p:sp>
        <p:nvSpPr>
          <p:cNvPr id="7" name="Text Placeholder 6">
            <a:extLst>
              <a:ext uri="{FF2B5EF4-FFF2-40B4-BE49-F238E27FC236}">
                <a16:creationId xmlns:a16="http://schemas.microsoft.com/office/drawing/2014/main" id="{B52E3BF0-BD29-C35B-6E09-1137D5F52669}"/>
              </a:ext>
            </a:extLst>
          </p:cNvPr>
          <p:cNvSpPr>
            <a:spLocks noGrp="1"/>
          </p:cNvSpPr>
          <p:nvPr>
            <p:ph sz="quarter" idx="13"/>
          </p:nvPr>
        </p:nvSpPr>
        <p:spPr/>
        <p:txBody>
          <a:bodyPr>
            <a:normAutofit fontScale="85000" lnSpcReduction="20000"/>
          </a:bodyPr>
          <a:lstStyle/>
          <a:p>
            <a:r>
              <a:rPr lang="en-US" dirty="0">
                <a:solidFill>
                  <a:schemeClr val="bg2"/>
                </a:solidFill>
              </a:rPr>
              <a:t>Matriculated graduate student (must have a GRAD career) </a:t>
            </a:r>
          </a:p>
          <a:p>
            <a:r>
              <a:rPr lang="en-US" dirty="0">
                <a:solidFill>
                  <a:schemeClr val="bg2"/>
                </a:solidFill>
              </a:rPr>
              <a:t>Regular status (not provisional) </a:t>
            </a:r>
          </a:p>
          <a:p>
            <a:r>
              <a:rPr lang="en-US" dirty="0">
                <a:solidFill>
                  <a:schemeClr val="bg2"/>
                </a:solidFill>
              </a:rPr>
              <a:t>3.0 GPA </a:t>
            </a:r>
          </a:p>
          <a:p>
            <a:r>
              <a:rPr lang="en-US" dirty="0">
                <a:solidFill>
                  <a:schemeClr val="bg2"/>
                </a:solidFill>
              </a:rPr>
              <a:t>Full-time registration (6 or more credits) </a:t>
            </a:r>
          </a:p>
          <a:p>
            <a:pPr lvl="1"/>
            <a:r>
              <a:rPr lang="en-US" dirty="0">
                <a:solidFill>
                  <a:schemeClr val="bg2"/>
                </a:solidFill>
              </a:rPr>
              <a:t>Registration deadline for GAs is the start date of the appointment </a:t>
            </a:r>
          </a:p>
          <a:p>
            <a:r>
              <a:rPr lang="en-US" dirty="0">
                <a:solidFill>
                  <a:schemeClr val="bg2"/>
                </a:solidFill>
              </a:rPr>
              <a:t>Must be enrolled in a degree program scheduled to extend through the entire appointment period </a:t>
            </a:r>
          </a:p>
          <a:p>
            <a:r>
              <a:rPr lang="en-US" dirty="0">
                <a:solidFill>
                  <a:schemeClr val="bg2"/>
                </a:solidFill>
              </a:rPr>
              <a:t>Full list of criteria can be found in the </a:t>
            </a:r>
            <a:r>
              <a:rPr lang="en-US" dirty="0">
                <a:solidFill>
                  <a:schemeClr val="bg2"/>
                </a:solidFill>
                <a:hlinkClick r:id="rId3"/>
              </a:rPr>
              <a:t>Graduate Catalog </a:t>
            </a:r>
            <a:endParaRPr lang="en-US" dirty="0">
              <a:solidFill>
                <a:schemeClr val="bg2"/>
              </a:solidFill>
            </a:endParaRPr>
          </a:p>
          <a:p>
            <a:r>
              <a:rPr lang="en-US" dirty="0">
                <a:solidFill>
                  <a:schemeClr val="bg2"/>
                </a:solidFill>
              </a:rPr>
              <a:t>Certificate only GAs: send justification to TGS </a:t>
            </a:r>
          </a:p>
          <a:p>
            <a:pPr marL="459486" lvl="1" indent="0">
              <a:buNone/>
            </a:pPr>
            <a:endParaRPr lang="en-US" dirty="0">
              <a:solidFill>
                <a:schemeClr val="bg2"/>
              </a:solidFill>
              <a:highlight>
                <a:srgbClr val="FFFF00"/>
              </a:highlight>
            </a:endParaRPr>
          </a:p>
          <a:p>
            <a:endParaRPr lang="en-US" dirty="0">
              <a:solidFill>
                <a:schemeClr val="bg2"/>
              </a:solidFill>
            </a:endParaRPr>
          </a:p>
          <a:p>
            <a:endParaRPr lang="en-US" dirty="0">
              <a:solidFill>
                <a:schemeClr val="bg2"/>
              </a:solidFill>
            </a:endParaRPr>
          </a:p>
          <a:p>
            <a:endParaRPr lang="en-US" dirty="0">
              <a:solidFill>
                <a:schemeClr val="bg2"/>
              </a:solidFill>
            </a:endParaRPr>
          </a:p>
        </p:txBody>
      </p:sp>
      <p:grpSp>
        <p:nvGrpSpPr>
          <p:cNvPr id="19" name="Group 18">
            <a:extLst>
              <a:ext uri="{FF2B5EF4-FFF2-40B4-BE49-F238E27FC236}">
                <a16:creationId xmlns:a16="http://schemas.microsoft.com/office/drawing/2014/main" id="{F0CF6427-C989-2D56-8822-79D04F993772}"/>
              </a:ext>
              <a:ext uri="{C183D7F6-B498-43B3-948B-1728B52AA6E4}">
                <adec:decorative xmlns:adec="http://schemas.microsoft.com/office/drawing/2017/decorative" val="1"/>
              </a:ext>
            </a:extLst>
          </p:cNvPr>
          <p:cNvGrpSpPr>
            <a:grpSpLocks/>
          </p:cNvGrpSpPr>
          <p:nvPr/>
        </p:nvGrpSpPr>
        <p:grpSpPr bwMode="auto">
          <a:xfrm rot="16200000" flipV="1">
            <a:off x="0" y="3900132"/>
            <a:ext cx="2959226" cy="2959226"/>
            <a:chOff x="0" y="12289"/>
            <a:chExt cx="3550" cy="3551"/>
          </a:xfrm>
        </p:grpSpPr>
        <p:sp>
          <p:nvSpPr>
            <p:cNvPr id="20" name="Freeform 19">
              <a:extLst>
                <a:ext uri="{FF2B5EF4-FFF2-40B4-BE49-F238E27FC236}">
                  <a16:creationId xmlns:a16="http://schemas.microsoft.com/office/drawing/2014/main" id="{EDCB5D84-07C7-F8B4-FCE8-4829A4F9D5CD}"/>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1" name="Freeform 20">
              <a:extLst>
                <a:ext uri="{FF2B5EF4-FFF2-40B4-BE49-F238E27FC236}">
                  <a16:creationId xmlns:a16="http://schemas.microsoft.com/office/drawing/2014/main" id="{CCE95CBD-12A7-AAFF-F66C-B6B40BC2C537}"/>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2" name="Freeform 21">
              <a:extLst>
                <a:ext uri="{FF2B5EF4-FFF2-40B4-BE49-F238E27FC236}">
                  <a16:creationId xmlns:a16="http://schemas.microsoft.com/office/drawing/2014/main" id="{92D48D52-223D-DB37-84C6-4287B0DE94FA}"/>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Tree>
    <p:extLst>
      <p:ext uri="{BB962C8B-B14F-4D97-AF65-F5344CB8AC3E}">
        <p14:creationId xmlns:p14="http://schemas.microsoft.com/office/powerpoint/2010/main" val="40052638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44BC64-312E-0E94-8A04-7BEB15D57642}"/>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9CCA72D0-E732-E3A4-2755-36A3C6D2FE13}"/>
              </a:ext>
            </a:extLst>
          </p:cNvPr>
          <p:cNvSpPr>
            <a:spLocks noGrp="1"/>
          </p:cNvSpPr>
          <p:nvPr>
            <p:ph type="title"/>
          </p:nvPr>
        </p:nvSpPr>
        <p:spPr/>
        <p:txBody>
          <a:bodyPr/>
          <a:lstStyle/>
          <a:p>
            <a:r>
              <a:rPr lang="en-US" dirty="0">
                <a:solidFill>
                  <a:schemeClr val="accent4"/>
                </a:solidFill>
              </a:rPr>
              <a:t>English Proficiency Policy for TAs  </a:t>
            </a:r>
          </a:p>
        </p:txBody>
      </p:sp>
      <p:sp>
        <p:nvSpPr>
          <p:cNvPr id="7" name="Text Placeholder 6">
            <a:extLst>
              <a:ext uri="{FF2B5EF4-FFF2-40B4-BE49-F238E27FC236}">
                <a16:creationId xmlns:a16="http://schemas.microsoft.com/office/drawing/2014/main" id="{E577E4DC-4F3C-93DC-036A-DDD3B04EB28F}"/>
              </a:ext>
            </a:extLst>
          </p:cNvPr>
          <p:cNvSpPr>
            <a:spLocks noGrp="1"/>
          </p:cNvSpPr>
          <p:nvPr>
            <p:ph sz="quarter" idx="13"/>
          </p:nvPr>
        </p:nvSpPr>
        <p:spPr>
          <a:xfrm>
            <a:off x="2959226" y="1916935"/>
            <a:ext cx="8508874" cy="4549966"/>
          </a:xfrm>
        </p:spPr>
        <p:txBody>
          <a:bodyPr>
            <a:normAutofit fontScale="70000" lnSpcReduction="20000"/>
          </a:bodyPr>
          <a:lstStyle/>
          <a:p>
            <a:r>
              <a:rPr lang="en-US" dirty="0">
                <a:solidFill>
                  <a:schemeClr val="bg2"/>
                </a:solidFill>
              </a:rPr>
              <a:t>Admission requirement is different from the TA requirement </a:t>
            </a:r>
          </a:p>
          <a:p>
            <a:pPr lvl="1"/>
            <a:r>
              <a:rPr lang="en-US" dirty="0">
                <a:solidFill>
                  <a:schemeClr val="bg2"/>
                </a:solidFill>
                <a:hlinkClick r:id="rId3"/>
              </a:rPr>
              <a:t>UConn’s English Proficiency Policy for TAs and Testing Procedures</a:t>
            </a:r>
            <a:r>
              <a:rPr lang="en-US" dirty="0">
                <a:solidFill>
                  <a:schemeClr val="bg2"/>
                </a:solidFill>
              </a:rPr>
              <a:t>  </a:t>
            </a:r>
          </a:p>
          <a:p>
            <a:pPr lvl="2"/>
            <a:r>
              <a:rPr lang="en-US" dirty="0">
                <a:solidFill>
                  <a:schemeClr val="bg2"/>
                </a:solidFill>
              </a:rPr>
              <a:t>Includes score bands, the ways a grad can show proficiency, screening info </a:t>
            </a:r>
          </a:p>
          <a:p>
            <a:r>
              <a:rPr lang="en-US" b="1" dirty="0">
                <a:solidFill>
                  <a:schemeClr val="bg2"/>
                </a:solidFill>
              </a:rPr>
              <a:t>How to tell if a graduate student to whom we plan to give instructional contact duties needs to provide proof of English proficiency? Where can I find an applicant’s official test of English scores? </a:t>
            </a:r>
          </a:p>
          <a:p>
            <a:pPr lvl="1"/>
            <a:r>
              <a:rPr lang="en-US" dirty="0">
                <a:solidFill>
                  <a:schemeClr val="bg2"/>
                </a:solidFill>
              </a:rPr>
              <a:t>For </a:t>
            </a:r>
            <a:r>
              <a:rPr lang="en-US" b="1" dirty="0">
                <a:solidFill>
                  <a:schemeClr val="bg2"/>
                </a:solidFill>
              </a:rPr>
              <a:t>incoming</a:t>
            </a:r>
            <a:r>
              <a:rPr lang="en-US" dirty="0">
                <a:solidFill>
                  <a:schemeClr val="bg2"/>
                </a:solidFill>
              </a:rPr>
              <a:t> students: </a:t>
            </a:r>
          </a:p>
          <a:p>
            <a:pPr marL="859536" lvl="2" indent="0">
              <a:lnSpc>
                <a:spcPct val="120000"/>
              </a:lnSpc>
              <a:spcBef>
                <a:spcPts val="600"/>
              </a:spcBef>
              <a:buNone/>
            </a:pPr>
            <a:r>
              <a:rPr lang="en-US" dirty="0">
                <a:solidFill>
                  <a:schemeClr val="bg2"/>
                </a:solidFill>
              </a:rPr>
              <a:t>1.  Log into the </a:t>
            </a:r>
            <a:r>
              <a:rPr lang="en-US" dirty="0">
                <a:solidFill>
                  <a:schemeClr val="bg2"/>
                </a:solidFill>
                <a:hlinkClick r:id="rId4"/>
              </a:rPr>
              <a:t>Slate reader</a:t>
            </a:r>
            <a:r>
              <a:rPr lang="en-US" dirty="0">
                <a:solidFill>
                  <a:schemeClr val="bg2"/>
                </a:solidFill>
              </a:rPr>
              <a:t> &gt; Applications &gt; Search &gt; type in applicant’s name (top right corner) </a:t>
            </a:r>
          </a:p>
          <a:p>
            <a:pPr marL="859536" lvl="2" indent="0">
              <a:lnSpc>
                <a:spcPct val="120000"/>
              </a:lnSpc>
              <a:spcBef>
                <a:spcPts val="600"/>
              </a:spcBef>
              <a:buNone/>
            </a:pPr>
            <a:r>
              <a:rPr lang="en-US" dirty="0">
                <a:solidFill>
                  <a:schemeClr val="bg2"/>
                </a:solidFill>
              </a:rPr>
              <a:t>2.  Once results show, click on the icon shaped like two pieces of paper on the far right of the screen (“Display Copy”) next to the applicant’s name </a:t>
            </a:r>
          </a:p>
          <a:p>
            <a:pPr marL="859536" lvl="2" indent="0">
              <a:lnSpc>
                <a:spcPct val="120000"/>
              </a:lnSpc>
              <a:spcBef>
                <a:spcPts val="600"/>
              </a:spcBef>
              <a:buNone/>
            </a:pPr>
            <a:r>
              <a:rPr lang="en-US" dirty="0">
                <a:solidFill>
                  <a:schemeClr val="bg2"/>
                </a:solidFill>
              </a:rPr>
              <a:t>3.  Once the application is open, click on the “Test Score” tab to display test results </a:t>
            </a:r>
          </a:p>
          <a:p>
            <a:pPr lvl="1"/>
            <a:r>
              <a:rPr lang="en-US" dirty="0">
                <a:solidFill>
                  <a:schemeClr val="bg2"/>
                </a:solidFill>
              </a:rPr>
              <a:t>For </a:t>
            </a:r>
            <a:r>
              <a:rPr lang="en-US" b="1" dirty="0">
                <a:solidFill>
                  <a:schemeClr val="bg2"/>
                </a:solidFill>
              </a:rPr>
              <a:t>current</a:t>
            </a:r>
            <a:r>
              <a:rPr lang="en-US" dirty="0">
                <a:solidFill>
                  <a:schemeClr val="bg2"/>
                </a:solidFill>
              </a:rPr>
              <a:t> students: </a:t>
            </a:r>
          </a:p>
          <a:p>
            <a:pPr lvl="2">
              <a:lnSpc>
                <a:spcPct val="120000"/>
              </a:lnSpc>
              <a:spcBef>
                <a:spcPts val="600"/>
              </a:spcBef>
            </a:pPr>
            <a:r>
              <a:rPr lang="en-US" dirty="0">
                <a:solidFill>
                  <a:schemeClr val="bg2"/>
                </a:solidFill>
              </a:rPr>
              <a:t>Check the GA Hire Level Report. Students with approval flag “C” need to provide proof of English proficiency to have instructional contact duties </a:t>
            </a:r>
          </a:p>
          <a:p>
            <a:pPr marL="459486" lvl="1" indent="0">
              <a:buNone/>
            </a:pPr>
            <a:endParaRPr lang="en-US" dirty="0">
              <a:solidFill>
                <a:schemeClr val="bg2"/>
              </a:solidFill>
              <a:highlight>
                <a:srgbClr val="FFFF00"/>
              </a:highlight>
            </a:endParaRPr>
          </a:p>
          <a:p>
            <a:endParaRPr lang="en-US" dirty="0">
              <a:solidFill>
                <a:schemeClr val="bg2"/>
              </a:solidFill>
            </a:endParaRPr>
          </a:p>
          <a:p>
            <a:endParaRPr lang="en-US" dirty="0">
              <a:solidFill>
                <a:schemeClr val="bg2"/>
              </a:solidFill>
            </a:endParaRPr>
          </a:p>
          <a:p>
            <a:endParaRPr lang="en-US" dirty="0">
              <a:solidFill>
                <a:schemeClr val="bg2"/>
              </a:solidFill>
            </a:endParaRPr>
          </a:p>
        </p:txBody>
      </p:sp>
      <p:grpSp>
        <p:nvGrpSpPr>
          <p:cNvPr id="19" name="Group 18">
            <a:extLst>
              <a:ext uri="{FF2B5EF4-FFF2-40B4-BE49-F238E27FC236}">
                <a16:creationId xmlns:a16="http://schemas.microsoft.com/office/drawing/2014/main" id="{CB19472E-7344-E516-5B86-3E43A7BEB41A}"/>
              </a:ext>
              <a:ext uri="{C183D7F6-B498-43B3-948B-1728B52AA6E4}">
                <adec:decorative xmlns:adec="http://schemas.microsoft.com/office/drawing/2017/decorative" val="1"/>
              </a:ext>
            </a:extLst>
          </p:cNvPr>
          <p:cNvGrpSpPr>
            <a:grpSpLocks/>
          </p:cNvGrpSpPr>
          <p:nvPr/>
        </p:nvGrpSpPr>
        <p:grpSpPr bwMode="auto">
          <a:xfrm rot="16200000" flipV="1">
            <a:off x="0" y="3900132"/>
            <a:ext cx="2959226" cy="2959226"/>
            <a:chOff x="0" y="12289"/>
            <a:chExt cx="3550" cy="3551"/>
          </a:xfrm>
        </p:grpSpPr>
        <p:sp>
          <p:nvSpPr>
            <p:cNvPr id="20" name="Freeform 19">
              <a:extLst>
                <a:ext uri="{FF2B5EF4-FFF2-40B4-BE49-F238E27FC236}">
                  <a16:creationId xmlns:a16="http://schemas.microsoft.com/office/drawing/2014/main" id="{9B76CC59-23E8-C491-AFAC-3F63FF27F814}"/>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1" name="Freeform 20">
              <a:extLst>
                <a:ext uri="{FF2B5EF4-FFF2-40B4-BE49-F238E27FC236}">
                  <a16:creationId xmlns:a16="http://schemas.microsoft.com/office/drawing/2014/main" id="{0B1E09DF-CBED-B695-FA1A-93AED7015653}"/>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2" name="Freeform 21">
              <a:extLst>
                <a:ext uri="{FF2B5EF4-FFF2-40B4-BE49-F238E27FC236}">
                  <a16:creationId xmlns:a16="http://schemas.microsoft.com/office/drawing/2014/main" id="{DA966A47-6309-2CF1-5A5F-6C3A1538285E}"/>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Tree>
    <p:extLst>
      <p:ext uri="{BB962C8B-B14F-4D97-AF65-F5344CB8AC3E}">
        <p14:creationId xmlns:p14="http://schemas.microsoft.com/office/powerpoint/2010/main" val="34522662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C8F428-7203-1487-98BF-A0E61D8AF32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1076135-D95D-1D9E-81B7-08B24280E47D}"/>
              </a:ext>
            </a:extLst>
          </p:cNvPr>
          <p:cNvSpPr>
            <a:spLocks noGrp="1"/>
          </p:cNvSpPr>
          <p:nvPr>
            <p:ph type="ctrTitle"/>
          </p:nvPr>
        </p:nvSpPr>
        <p:spPr/>
        <p:txBody>
          <a:bodyPr/>
          <a:lstStyle/>
          <a:p>
            <a:r>
              <a:rPr lang="en-US" dirty="0"/>
              <a:t>Recruiting GAs</a:t>
            </a:r>
          </a:p>
        </p:txBody>
      </p:sp>
      <p:pic>
        <p:nvPicPr>
          <p:cNvPr id="12" name="Picture Placeholder 4" descr="A view of the Wilbur Cross building">
            <a:extLst>
              <a:ext uri="{FF2B5EF4-FFF2-40B4-BE49-F238E27FC236}">
                <a16:creationId xmlns:a16="http://schemas.microsoft.com/office/drawing/2014/main" id="{4A131F83-AA9C-D37E-A5B8-DA9B75F59B65}"/>
              </a:ext>
            </a:extLst>
          </p:cNvPr>
          <p:cNvPicPr>
            <a:picLocks noGrp="1" noChangeAspect="1"/>
          </p:cNvPicPr>
          <p:nvPr>
            <p:ph type="pic" sz="quarter" idx="12"/>
          </p:nvPr>
        </p:nvPicPr>
        <p:blipFill rotWithShape="1">
          <a:blip r:embed="rId3"/>
          <a:srcRect l="20401" t="-162" r="23381" b="162"/>
          <a:stretch/>
        </p:blipFill>
        <p:spPr>
          <a:xfrm>
            <a:off x="0" y="-11113"/>
            <a:ext cx="5799041" cy="6880233"/>
          </a:xfrm>
        </p:spPr>
      </p:pic>
    </p:spTree>
    <p:extLst>
      <p:ext uri="{BB962C8B-B14F-4D97-AF65-F5344CB8AC3E}">
        <p14:creationId xmlns:p14="http://schemas.microsoft.com/office/powerpoint/2010/main" val="8584190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5346ED-721D-85EE-2F1B-A31D0912DE29}"/>
              </a:ext>
            </a:extLst>
          </p:cNvPr>
          <p:cNvSpPr>
            <a:spLocks noGrp="1"/>
          </p:cNvSpPr>
          <p:nvPr>
            <p:ph type="title"/>
          </p:nvPr>
        </p:nvSpPr>
        <p:spPr/>
        <p:txBody>
          <a:bodyPr/>
          <a:lstStyle/>
          <a:p>
            <a:r>
              <a:rPr lang="en-US" dirty="0">
                <a:solidFill>
                  <a:schemeClr val="accent3"/>
                </a:solidFill>
              </a:rPr>
              <a:t>Recruitment Within UConn</a:t>
            </a:r>
          </a:p>
        </p:txBody>
      </p:sp>
      <p:sp>
        <p:nvSpPr>
          <p:cNvPr id="3" name="Content Placeholder 2">
            <a:extLst>
              <a:ext uri="{FF2B5EF4-FFF2-40B4-BE49-F238E27FC236}">
                <a16:creationId xmlns:a16="http://schemas.microsoft.com/office/drawing/2014/main" id="{DB097449-5B72-ADA0-3B2D-1CBC160D6B90}"/>
              </a:ext>
            </a:extLst>
          </p:cNvPr>
          <p:cNvSpPr>
            <a:spLocks noGrp="1"/>
          </p:cNvSpPr>
          <p:nvPr>
            <p:ph sz="quarter" idx="15"/>
          </p:nvPr>
        </p:nvSpPr>
        <p:spPr>
          <a:xfrm>
            <a:off x="594360" y="2401733"/>
            <a:ext cx="4490827" cy="3597470"/>
          </a:xfrm>
        </p:spPr>
        <p:txBody>
          <a:bodyPr/>
          <a:lstStyle/>
          <a:p>
            <a:r>
              <a:rPr lang="en-US" b="1" dirty="0">
                <a:solidFill>
                  <a:schemeClr val="bg2"/>
                </a:solidFill>
              </a:rPr>
              <a:t>Advertising</a:t>
            </a:r>
          </a:p>
          <a:p>
            <a:pPr lvl="2"/>
            <a:r>
              <a:rPr lang="en-US" dirty="0">
                <a:solidFill>
                  <a:schemeClr val="bg2"/>
                </a:solidFill>
                <a:hlinkClick r:id="rId3"/>
              </a:rPr>
              <a:t>Current Opportunities</a:t>
            </a:r>
            <a:r>
              <a:rPr lang="en-US" dirty="0">
                <a:solidFill>
                  <a:schemeClr val="bg2"/>
                </a:solidFill>
              </a:rPr>
              <a:t> space </a:t>
            </a:r>
          </a:p>
          <a:p>
            <a:pPr lvl="2"/>
            <a:r>
              <a:rPr lang="en-US" dirty="0">
                <a:solidFill>
                  <a:schemeClr val="bg2"/>
                </a:solidFill>
                <a:hlinkClick r:id="rId4"/>
              </a:rPr>
              <a:t>Soapbox</a:t>
            </a:r>
            <a:r>
              <a:rPr lang="en-US" dirty="0">
                <a:solidFill>
                  <a:schemeClr val="bg2"/>
                </a:solidFill>
              </a:rPr>
              <a:t> for grads </a:t>
            </a:r>
          </a:p>
          <a:p>
            <a:pPr lvl="2"/>
            <a:r>
              <a:rPr lang="en-US" dirty="0">
                <a:solidFill>
                  <a:schemeClr val="bg2"/>
                </a:solidFill>
              </a:rPr>
              <a:t>Reach out to applicable programs</a:t>
            </a:r>
          </a:p>
        </p:txBody>
      </p:sp>
      <p:sp>
        <p:nvSpPr>
          <p:cNvPr id="4" name="Content Placeholder 3">
            <a:extLst>
              <a:ext uri="{FF2B5EF4-FFF2-40B4-BE49-F238E27FC236}">
                <a16:creationId xmlns:a16="http://schemas.microsoft.com/office/drawing/2014/main" id="{41FC7B50-71A6-D8BE-C032-5EB4CF5706D5}"/>
              </a:ext>
            </a:extLst>
          </p:cNvPr>
          <p:cNvSpPr>
            <a:spLocks noGrp="1"/>
          </p:cNvSpPr>
          <p:nvPr>
            <p:ph sz="quarter" idx="16"/>
          </p:nvPr>
        </p:nvSpPr>
        <p:spPr>
          <a:xfrm>
            <a:off x="5881898" y="2401733"/>
            <a:ext cx="4490827" cy="3597470"/>
          </a:xfrm>
        </p:spPr>
        <p:txBody>
          <a:bodyPr/>
          <a:lstStyle/>
          <a:p>
            <a:r>
              <a:rPr lang="en-US" b="1" dirty="0">
                <a:solidFill>
                  <a:schemeClr val="bg2"/>
                </a:solidFill>
              </a:rPr>
              <a:t>Appointing a GA in a Non-Academic Unit</a:t>
            </a:r>
          </a:p>
          <a:p>
            <a:pPr lvl="2"/>
            <a:r>
              <a:rPr lang="en-US" dirty="0">
                <a:solidFill>
                  <a:schemeClr val="bg2"/>
                </a:solidFill>
                <a:hlinkClick r:id="rId5"/>
              </a:rPr>
              <a:t>Webpage</a:t>
            </a:r>
            <a:r>
              <a:rPr lang="en-US" dirty="0">
                <a:solidFill>
                  <a:schemeClr val="bg2"/>
                </a:solidFill>
              </a:rPr>
              <a:t> with guidance </a:t>
            </a:r>
          </a:p>
        </p:txBody>
      </p:sp>
      <p:sp>
        <p:nvSpPr>
          <p:cNvPr id="5" name="Content Placeholder 3">
            <a:extLst>
              <a:ext uri="{FF2B5EF4-FFF2-40B4-BE49-F238E27FC236}">
                <a16:creationId xmlns:a16="http://schemas.microsoft.com/office/drawing/2014/main" id="{4C1341FA-754E-F9ED-A6C1-CF6FC234F3A4}"/>
              </a:ext>
            </a:extLst>
          </p:cNvPr>
          <p:cNvSpPr txBox="1">
            <a:spLocks/>
          </p:cNvSpPr>
          <p:nvPr/>
        </p:nvSpPr>
        <p:spPr>
          <a:xfrm>
            <a:off x="5881898" y="4129568"/>
            <a:ext cx="5715742" cy="1494596"/>
          </a:xfrm>
          <a:prstGeom prst="rect">
            <a:avLst/>
          </a:prstGeom>
        </p:spPr>
        <p:txBody>
          <a:bodyPr vert="horz" lIns="0" tIns="45720" rIns="0" bIns="0" rtlCol="0">
            <a:noAutofit/>
          </a:bodyPr>
          <a:lstStyle>
            <a:lvl1pPr marL="0" indent="0" algn="l" defTabSz="457200" rtl="0" eaLnBrk="1" latinLnBrk="0" hangingPunct="1">
              <a:spcBef>
                <a:spcPts val="1800"/>
              </a:spcBef>
              <a:spcAft>
                <a:spcPts val="0"/>
              </a:spcAft>
              <a:buClr>
                <a:schemeClr val="bg2">
                  <a:lumMod val="40000"/>
                  <a:lumOff val="60000"/>
                </a:schemeClr>
              </a:buClr>
              <a:buSzPct val="80000"/>
              <a:buFont typeface="Arial" panose="020B0604020202020204" pitchFamily="34" charset="0"/>
              <a:buNone/>
              <a:defRPr sz="2000" b="0" i="0" kern="1200">
                <a:solidFill>
                  <a:schemeClr val="tx1"/>
                </a:solidFill>
                <a:latin typeface="+mj-lt"/>
                <a:ea typeface="+mj-ea"/>
                <a:cs typeface="+mj-cs"/>
              </a:defRPr>
            </a:lvl1pPr>
            <a:lvl2pPr marL="283464" indent="-283464" algn="l" defTabSz="457200" rtl="0" eaLnBrk="1" latinLnBrk="0" hangingPunct="1">
              <a:spcBef>
                <a:spcPts val="18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2pPr>
            <a:lvl3pPr marL="548640" indent="-283464" algn="l" defTabSz="457200" rtl="0" eaLnBrk="1" latinLnBrk="0" hangingPunct="1">
              <a:spcBef>
                <a:spcPts val="18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3pPr>
            <a:lvl4pPr marL="822960" indent="-283464" algn="l" defTabSz="457200" rtl="0" eaLnBrk="1" latinLnBrk="0" hangingPunct="1">
              <a:spcBef>
                <a:spcPts val="18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4pPr>
            <a:lvl5pPr marL="1005840" indent="-283464" algn="l" defTabSz="457200" rtl="0" eaLnBrk="1" latinLnBrk="0" hangingPunct="1">
              <a:spcBef>
                <a:spcPts val="18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r>
              <a:rPr lang="en-US" b="1" dirty="0">
                <a:solidFill>
                  <a:schemeClr val="bg2"/>
                </a:solidFill>
              </a:rPr>
              <a:t>Keep in mind…</a:t>
            </a:r>
          </a:p>
          <a:p>
            <a:pPr lvl="2"/>
            <a:r>
              <a:rPr lang="en-US" dirty="0">
                <a:solidFill>
                  <a:schemeClr val="bg2"/>
                </a:solidFill>
              </a:rPr>
              <a:t>Campus (grads in a UCH academic plan have a separate process) </a:t>
            </a:r>
          </a:p>
          <a:p>
            <a:pPr lvl="2"/>
            <a:r>
              <a:rPr lang="en-US" dirty="0">
                <a:solidFill>
                  <a:schemeClr val="bg2"/>
                </a:solidFill>
              </a:rPr>
              <a:t>Eligibility </a:t>
            </a:r>
          </a:p>
          <a:p>
            <a:pPr lvl="2"/>
            <a:r>
              <a:rPr lang="en-US" dirty="0">
                <a:solidFill>
                  <a:schemeClr val="bg2"/>
                </a:solidFill>
              </a:rPr>
              <a:t>Connection to academic plan </a:t>
            </a:r>
          </a:p>
        </p:txBody>
      </p:sp>
    </p:spTree>
    <p:extLst>
      <p:ext uri="{BB962C8B-B14F-4D97-AF65-F5344CB8AC3E}">
        <p14:creationId xmlns:p14="http://schemas.microsoft.com/office/powerpoint/2010/main" val="88848429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Background xmlns="71af3243-3dd4-4a8d-8c0d-dd76da1f02a5">false</Background>
    <Status xmlns="71af3243-3dd4-4a8d-8c0d-dd76da1f02a5">Not started</Status>
    <_ip_UnifiedCompliancePolicyUIAction xmlns="http://schemas.microsoft.com/sharepoint/v3" xsi:nil="true"/>
    <Image xmlns="71af3243-3dd4-4a8d-8c0d-dd76da1f02a5">
      <Url xsi:nil="true"/>
      <Description xsi:nil="true"/>
    </Image>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8" ma:contentTypeDescription="Create a new document." ma:contentTypeScope="" ma:versionID="60f5a4f2d2b0abadcf532d48ebf9cb7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7dd78129e6a1811f84807ad11c65153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F4B194E-8B30-4377-8C59-ECFB902D2A26}">
  <ds:schemaRefs>
    <ds:schemaRef ds:uri="http://schemas.microsoft.com/office/2006/metadata/properties"/>
    <ds:schemaRef ds:uri="http://schemas.microsoft.com/office/infopath/2007/PartnerControls"/>
    <ds:schemaRef ds:uri="71af3243-3dd4-4a8d-8c0d-dd76da1f02a5"/>
    <ds:schemaRef ds:uri="http://schemas.microsoft.com/sharepoint/v3"/>
    <ds:schemaRef ds:uri="230e9df3-be65-4c73-a93b-d1236ebd677e"/>
  </ds:schemaRefs>
</ds:datastoreItem>
</file>

<file path=customXml/itemProps2.xml><?xml version="1.0" encoding="utf-8"?>
<ds:datastoreItem xmlns:ds="http://schemas.openxmlformats.org/officeDocument/2006/customXml" ds:itemID="{C21FFAC0-05A2-416A-B06C-C248395482CF}">
  <ds:schemaRefs>
    <ds:schemaRef ds:uri="http://schemas.microsoft.com/sharepoint/v3/contenttype/forms"/>
  </ds:schemaRefs>
</ds:datastoreItem>
</file>

<file path=customXml/itemProps3.xml><?xml version="1.0" encoding="utf-8"?>
<ds:datastoreItem xmlns:ds="http://schemas.openxmlformats.org/officeDocument/2006/customXml" ds:itemID="{92DB9E12-8AC3-4138-BF4D-720A5525AB1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Ion</Template>
  <TotalTime>9766</TotalTime>
  <Words>2834</Words>
  <Application>Microsoft Office PowerPoint</Application>
  <PresentationFormat>Widescreen</PresentationFormat>
  <Paragraphs>345</Paragraphs>
  <Slides>47</Slides>
  <Notes>47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47</vt:i4>
      </vt:variant>
    </vt:vector>
  </HeadingPairs>
  <TitlesOfParts>
    <vt:vector size="54" baseType="lpstr">
      <vt:lpstr>Aptos</vt:lpstr>
      <vt:lpstr>Arial</vt:lpstr>
      <vt:lpstr>Calibri</vt:lpstr>
      <vt:lpstr>Century Gothic</vt:lpstr>
      <vt:lpstr>Times New Roman</vt:lpstr>
      <vt:lpstr>Wingdings 3</vt:lpstr>
      <vt:lpstr>Ion</vt:lpstr>
      <vt:lpstr>Setting Up for Success: Recruitment, Offer Letters, and Hiring of GAs </vt:lpstr>
      <vt:lpstr>Agenda</vt:lpstr>
      <vt:lpstr>Graduate Assistant (GA) Overview</vt:lpstr>
      <vt:lpstr>Storrs/Regional GAs vs. UConn Health GAs</vt:lpstr>
      <vt:lpstr>Resources</vt:lpstr>
      <vt:lpstr>Eligibility </vt:lpstr>
      <vt:lpstr>English Proficiency Policy for TAs  </vt:lpstr>
      <vt:lpstr>Recruiting GAs</vt:lpstr>
      <vt:lpstr>Recruitment Within UConn</vt:lpstr>
      <vt:lpstr>Recruiting New/Incoming GAs</vt:lpstr>
      <vt:lpstr>Using CRM to Recruit New/Incoming GAs</vt:lpstr>
      <vt:lpstr>April 15 Resolution </vt:lpstr>
      <vt:lpstr>Forms and Templates</vt:lpstr>
      <vt:lpstr>GA-Related Templates</vt:lpstr>
      <vt:lpstr>GA-Related Forms</vt:lpstr>
      <vt:lpstr>GA Offer Letters</vt:lpstr>
      <vt:lpstr>Deadlines</vt:lpstr>
      <vt:lpstr>Withdrawing or Reducing an Offer </vt:lpstr>
      <vt:lpstr>GA Offer Letter Updates</vt:lpstr>
      <vt:lpstr>GA Offer Letter Updates - MISC</vt:lpstr>
      <vt:lpstr>GA Offer Letter Updates – Errors </vt:lpstr>
      <vt:lpstr>GA Offer Letter Updates – SDD </vt:lpstr>
      <vt:lpstr>GA Offer Letter Updates – Level Contingencies </vt:lpstr>
      <vt:lpstr>GA Offer Letter Updates – Tuition Waiver</vt:lpstr>
      <vt:lpstr>GA Offer Letter Updates – Primary Name</vt:lpstr>
      <vt:lpstr>Which Template to Use? </vt:lpstr>
      <vt:lpstr>Signatures</vt:lpstr>
      <vt:lpstr>Reports</vt:lpstr>
      <vt:lpstr>GA Hire Eligibility and Stipend Level Report</vt:lpstr>
      <vt:lpstr>GA Hire Level Report fields </vt:lpstr>
      <vt:lpstr>GA Changes Report </vt:lpstr>
      <vt:lpstr>Stipend Levels</vt:lpstr>
      <vt:lpstr>GA Stipend Levels </vt:lpstr>
      <vt:lpstr>Stipend Level 1</vt:lpstr>
      <vt:lpstr>Stipend Level 2</vt:lpstr>
      <vt:lpstr>Stipend Level 3</vt:lpstr>
      <vt:lpstr>How to Determine Stipend Level for the Offer Letter</vt:lpstr>
      <vt:lpstr>Who Processes Payroll? </vt:lpstr>
      <vt:lpstr>GAs Appointed Outside their Academic Home Department</vt:lpstr>
      <vt:lpstr>GAs Working at UConn Health </vt:lpstr>
      <vt:lpstr>Remote Work</vt:lpstr>
      <vt:lpstr>Remote work exceptions</vt:lpstr>
      <vt:lpstr>Supplemental Employment</vt:lpstr>
      <vt:lpstr>GA Overload</vt:lpstr>
      <vt:lpstr>External Employment &amp; Internships</vt:lpstr>
      <vt:lpstr>Student Labor </vt:lpstr>
      <vt:lpstr>Questions?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Petsa, Megan</dc:creator>
  <cp:lastModifiedBy>Petsa, Megan</cp:lastModifiedBy>
  <cp:revision>2</cp:revision>
  <dcterms:created xsi:type="dcterms:W3CDTF">2024-12-18T19:18:38Z</dcterms:created>
  <dcterms:modified xsi:type="dcterms:W3CDTF">2025-01-30T17:22:12Z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