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303" r:id="rId4"/>
    <p:sldId id="304" r:id="rId5"/>
    <p:sldId id="309" r:id="rId6"/>
    <p:sldId id="311" r:id="rId7"/>
    <p:sldId id="310" r:id="rId8"/>
    <p:sldId id="317" r:id="rId9"/>
    <p:sldId id="323" r:id="rId10"/>
    <p:sldId id="320" r:id="rId11"/>
    <p:sldId id="321" r:id="rId12"/>
    <p:sldId id="312" r:id="rId13"/>
    <p:sldId id="313" r:id="rId14"/>
    <p:sldId id="314" r:id="rId15"/>
    <p:sldId id="319" r:id="rId16"/>
    <p:sldId id="315" r:id="rId17"/>
    <p:sldId id="324" r:id="rId18"/>
    <p:sldId id="322" r:id="rId19"/>
    <p:sldId id="316" r:id="rId20"/>
    <p:sldId id="307" r:id="rId21"/>
    <p:sldId id="308" r:id="rId22"/>
    <p:sldId id="318" r:id="rId23"/>
    <p:sldId id="305" r:id="rId24"/>
    <p:sldId id="325" r:id="rId25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31E038-1A91-21A0-D176-5B992D22D796}" v="20" dt="2025-02-11T17:25:19.068"/>
    <p1510:client id="{B5C4CC8C-B456-4036-A76A-A586BA48BFB6}" v="2156" dt="2025-02-12T16:10:41.24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4" d="100"/>
          <a:sy n="134" d="100"/>
        </p:scale>
        <p:origin x="144" y="1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23E80-0F68-4958-8189-E5EE1F6C39A9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FC406-21F9-4853-A400-2E6659C32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049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AFC406-21F9-4853-A400-2E6659C32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6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AFC406-21F9-4853-A400-2E6659C325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04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AFC406-21F9-4853-A400-2E6659C3255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22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AFC406-21F9-4853-A400-2E6659C3255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32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85140" y="1148827"/>
            <a:ext cx="3308350" cy="3280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23765" y="1084848"/>
            <a:ext cx="3807459" cy="3277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02436"/>
            <a:ext cx="9144000" cy="731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9144000" cy="1202690"/>
          </a:xfrm>
          <a:custGeom>
            <a:avLst/>
            <a:gdLst/>
            <a:ahLst/>
            <a:cxnLst/>
            <a:rect l="l" t="t" r="r" b="b"/>
            <a:pathLst>
              <a:path w="9144000" h="1202690">
                <a:moveTo>
                  <a:pt x="0" y="1202436"/>
                </a:moveTo>
                <a:lnTo>
                  <a:pt x="9144000" y="1202436"/>
                </a:lnTo>
                <a:lnTo>
                  <a:pt x="9144000" y="0"/>
                </a:lnTo>
                <a:lnTo>
                  <a:pt x="0" y="0"/>
                </a:lnTo>
                <a:lnTo>
                  <a:pt x="0" y="1202436"/>
                </a:lnTo>
                <a:close/>
              </a:path>
            </a:pathLst>
          </a:custGeom>
          <a:solidFill>
            <a:srgbClr val="100E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9144000" cy="1202690"/>
          </a:xfrm>
          <a:custGeom>
            <a:avLst/>
            <a:gdLst/>
            <a:ahLst/>
            <a:cxnLst/>
            <a:rect l="l" t="t" r="r" b="b"/>
            <a:pathLst>
              <a:path w="9144000" h="1202690">
                <a:moveTo>
                  <a:pt x="0" y="0"/>
                </a:moveTo>
                <a:lnTo>
                  <a:pt x="9144000" y="0"/>
                </a:lnTo>
                <a:lnTo>
                  <a:pt x="9144000" y="1202436"/>
                </a:lnTo>
                <a:lnTo>
                  <a:pt x="0" y="1202436"/>
                </a:lnTo>
              </a:path>
            </a:pathLst>
          </a:custGeom>
          <a:ln w="952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603324"/>
            <a:ext cx="8072119" cy="11544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9802" y="1316523"/>
            <a:ext cx="4055110" cy="1570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degreeaudit@uconn.ed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degreeaudit@uconn.ed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registrar.uconn.edu/graduation/doctoral-degree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egistrar.uconn.edu/graduation/doctoral-degrees/" TargetMode="External"/><Relationship Id="rId2" Type="http://schemas.openxmlformats.org/officeDocument/2006/relationships/hyperlink" Target="https://registrar.uconn.edu/academic-calenda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degreeaudit@uconn.edu" TargetMode="External"/><Relationship Id="rId2" Type="http://schemas.openxmlformats.org/officeDocument/2006/relationships/hyperlink" Target="mailto:jenn.horan@uconn.edu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degreeaudit@uconn.edu" TargetMode="External"/><Relationship Id="rId2" Type="http://schemas.openxmlformats.org/officeDocument/2006/relationships/hyperlink" Target="https://sed-ncses.org/login.aspx?redirect=tru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registrar.uconn.edu/graduation/doctoral-degrees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encement.uconn.ed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national.global.uconn.edu/" TargetMode="External"/><Relationship Id="rId2" Type="http://schemas.openxmlformats.org/officeDocument/2006/relationships/hyperlink" Target="https://grad.media.uconn.edu/wp-content/uploads/sites/2114/2022/06/Alternate-Completion-Date-Request-Form.pdf?_gl=1*18ur863*_gcl_au*MTUyNTgyMTIyMy4xNzM4OTM5MTQy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jenn.horan@uconn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atalog.uconn.edu/graduat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gistrar.uconn.edu/graduation/doctoral-degree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gistrar.uconn.edu/wp-content/uploads/sites/1604/2018/09/Transfer-Credit-Request_Grad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atalog.uconn.edu/graduate/academic-regulation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enn.horan@uconn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462463"/>
            <a:ext cx="9144000" cy="6810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 February 12, 2025</a:t>
            </a:r>
            <a:endParaRPr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620301"/>
            <a:ext cx="8072119" cy="1394613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algn="ctr"/>
            <a:r>
              <a:rPr lang="en-US" b="0" i="0" dirty="0">
                <a:solidFill>
                  <a:srgbClr val="000E2F"/>
                </a:solidFill>
                <a:effectLst/>
                <a:latin typeface="Proxima Nova"/>
              </a:rPr>
              <a:t>Getting to Conferral: </a:t>
            </a:r>
            <a:br>
              <a:rPr lang="en-US" b="0" i="0" dirty="0">
                <a:solidFill>
                  <a:srgbClr val="000E2F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000E2F"/>
                </a:solidFill>
                <a:effectLst/>
                <a:latin typeface="Proxima Nova"/>
              </a:rPr>
              <a:t>Doctoral Degrees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49173" y="2890054"/>
            <a:ext cx="6045654" cy="385362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 marR="956310" algn="ctr">
              <a:spcBef>
                <a:spcPts val="1200"/>
              </a:spcBef>
            </a:pPr>
            <a:r>
              <a:rPr lang="en-US" sz="2000" dirty="0">
                <a:solidFill>
                  <a:srgbClr val="BEBEBE"/>
                </a:solidFill>
                <a:latin typeface="Arial"/>
                <a:cs typeface="Arial"/>
              </a:rPr>
              <a:t>  </a:t>
            </a:r>
            <a:r>
              <a:rPr sz="2000" dirty="0">
                <a:solidFill>
                  <a:srgbClr val="BEBEBE"/>
                </a:solidFill>
                <a:latin typeface="Arial"/>
                <a:cs typeface="Arial"/>
              </a:rPr>
              <a:t>Jenn Horan </a:t>
            </a:r>
            <a:r>
              <a:rPr sz="2000" spc="5" dirty="0">
                <a:solidFill>
                  <a:srgbClr val="BEBEBE"/>
                </a:solidFill>
                <a:latin typeface="Arial"/>
                <a:cs typeface="Arial"/>
              </a:rPr>
              <a:t>– </a:t>
            </a:r>
            <a:r>
              <a:rPr lang="en-US" sz="2000" spc="5" dirty="0">
                <a:solidFill>
                  <a:srgbClr val="BEBEBE"/>
                </a:solidFill>
                <a:latin typeface="Arial"/>
                <a:cs typeface="Arial"/>
              </a:rPr>
              <a:t>Doctoral Degrees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27E855D-CD2B-1E79-36DB-ABCD2A113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893" y="226511"/>
            <a:ext cx="7618296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Milestones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80075-86D0-4B36-A641-1B5AB6574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73" y="1356715"/>
            <a:ext cx="9019309" cy="368633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Non-course milestones are added to the transcript for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Plan of Study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General Exam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Dissertation Proposal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Dissertation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Documents are reviewed in the order received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milestone date is when I receive it, not when it’s reviewed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General exams are the exception, the exam date is reflected on the transcript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The email you, or your department sends, to </a:t>
            </a:r>
            <a:r>
              <a:rPr lang="en-US" sz="1800" dirty="0">
                <a:hlinkClick r:id="rId2"/>
              </a:rPr>
              <a:t>degreeaudit@uconn.edu</a:t>
            </a:r>
            <a:r>
              <a:rPr lang="en-US" sz="1800" dirty="0"/>
              <a:t> or me, with required documents is your confirmation of submission.  Do not delete it.</a:t>
            </a:r>
          </a:p>
        </p:txBody>
      </p:sp>
    </p:spTree>
    <p:extLst>
      <p:ext uri="{BB962C8B-B14F-4D97-AF65-F5344CB8AC3E}">
        <p14:creationId xmlns:p14="http://schemas.microsoft.com/office/powerpoint/2010/main" val="3245506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1CDC79B-D664-2069-C235-04ED6067A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39" y="62345"/>
            <a:ext cx="8072119" cy="1107996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Communication Expectations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re: Document Submission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515A68-5827-99DC-6F06-4E84EB4752D9}"/>
              </a:ext>
            </a:extLst>
          </p:cNvPr>
          <p:cNvSpPr txBox="1"/>
          <p:nvPr/>
        </p:nvSpPr>
        <p:spPr>
          <a:xfrm>
            <a:off x="172778" y="1438070"/>
            <a:ext cx="87984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is not a ‘confirmation of receipt’ email sent to students when the plan of study, general exam, or dissertation proposal are received or reviewed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Emails to </a:t>
            </a:r>
            <a:r>
              <a:rPr lang="en-US" dirty="0">
                <a:hlinkClick r:id="rId2"/>
              </a:rPr>
              <a:t>degreeaudit@uconn.edu</a:t>
            </a:r>
            <a:r>
              <a:rPr lang="en-US" dirty="0"/>
              <a:t> receive an auto reply stating “the submission was received, the email has been routed to your auditor, and when reviewed there will be a non-course milestone on the transcript”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email sent to our office, with the documents attached, is your confirmation the documents were submitted 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3134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CBBE4-7FF2-494D-69C9-AB8C38F2B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917" y="271730"/>
            <a:ext cx="7663514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Graduation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0C6002-0B2C-F523-BA6C-82F5F5E0C5F4}"/>
              </a:ext>
            </a:extLst>
          </p:cNvPr>
          <p:cNvSpPr txBox="1"/>
          <p:nvPr/>
        </p:nvSpPr>
        <p:spPr>
          <a:xfrm>
            <a:off x="773723" y="1783582"/>
            <a:ext cx="72649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Application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Deadlines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Deferring Graduation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Required Graduation Documents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Ceremony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Completion vs. Conferral</a:t>
            </a:r>
          </a:p>
        </p:txBody>
      </p:sp>
    </p:spTree>
    <p:extLst>
      <p:ext uri="{BB962C8B-B14F-4D97-AF65-F5344CB8AC3E}">
        <p14:creationId xmlns:p14="http://schemas.microsoft.com/office/powerpoint/2010/main" val="3511795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1FF7CCA-C0FF-B21A-D851-E3B0925AD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917" y="271730"/>
            <a:ext cx="7663514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505BF3-86A0-8D6C-CF43-0F7987B39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667" y="1406770"/>
            <a:ext cx="8598013" cy="156966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Application for graduation should be submitted by the end of the fourth (4</a:t>
            </a:r>
            <a:r>
              <a:rPr lang="en-US" baseline="30000" dirty="0"/>
              <a:t>th</a:t>
            </a:r>
            <a:r>
              <a:rPr lang="en-US" dirty="0"/>
              <a:t>) week of the term you are graduating in </a:t>
            </a:r>
          </a:p>
          <a:p>
            <a:r>
              <a:rPr lang="en-US" dirty="0"/>
              <a:t>	Final plan of study – not required by doctoral students</a:t>
            </a:r>
          </a:p>
          <a:p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Step 4 – </a:t>
            </a:r>
            <a:r>
              <a:rPr lang="en-US" dirty="0">
                <a:hlinkClick r:id="rId2"/>
              </a:rPr>
              <a:t>Doctoral Degrees page</a:t>
            </a:r>
            <a:endParaRPr lang="en-US" dirty="0"/>
          </a:p>
        </p:txBody>
      </p:sp>
      <p:pic>
        <p:nvPicPr>
          <p:cNvPr id="7" name="Picture 6" descr="A screenshot of the &quot;Step 4: Apply to Graduate&quot; section on the Registrar's website.">
            <a:extLst>
              <a:ext uri="{FF2B5EF4-FFF2-40B4-BE49-F238E27FC236}">
                <a16:creationId xmlns:a16="http://schemas.microsoft.com/office/drawing/2014/main" id="{C893D859-4FD6-DCBE-3606-38748DA23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398" y="3074678"/>
            <a:ext cx="7701204" cy="193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370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D838B63-CA2F-DEF9-E802-8EEF547EB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917" y="271730"/>
            <a:ext cx="7663514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Deadlines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A12A76-4715-AF0B-EC44-1DD966A4B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8792" y="1267691"/>
            <a:ext cx="8753763" cy="10156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dirty="0">
                <a:hlinkClick r:id="rId2"/>
              </a:rPr>
              <a:t>academic calendar </a:t>
            </a:r>
            <a:r>
              <a:rPr lang="en-US" sz="1800" dirty="0"/>
              <a:t>is where submission deadlines are posted </a:t>
            </a:r>
          </a:p>
          <a:p>
            <a:r>
              <a:rPr lang="en-US" sz="1800" dirty="0"/>
              <a:t>	*there are no exceptions to the deadlines</a:t>
            </a:r>
          </a:p>
          <a:p>
            <a:endParaRPr lang="en-US" sz="1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A link to the calendar is also found in Step 7 of the </a:t>
            </a:r>
            <a:r>
              <a:rPr lang="en-US" sz="1800" dirty="0">
                <a:hlinkClick r:id="rId3"/>
              </a:rPr>
              <a:t>Doctoral Degrees page</a:t>
            </a:r>
            <a:endParaRPr lang="en-US" sz="1800" dirty="0"/>
          </a:p>
        </p:txBody>
      </p:sp>
      <p:pic>
        <p:nvPicPr>
          <p:cNvPr id="9" name="Picture 8" descr="A screenshot of the &quot;Step 7: Submit final paperwork&quot; page on the Registrar's website.">
            <a:extLst>
              <a:ext uri="{FF2B5EF4-FFF2-40B4-BE49-F238E27FC236}">
                <a16:creationId xmlns:a16="http://schemas.microsoft.com/office/drawing/2014/main" id="{BC09EB4A-0A13-0534-14F5-A94FBF4D5A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7909" y="2433169"/>
            <a:ext cx="5888182" cy="18669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6B8078-E6EC-6A02-BD00-BBE0E539FA82}"/>
              </a:ext>
            </a:extLst>
          </p:cNvPr>
          <p:cNvSpPr txBox="1"/>
          <p:nvPr/>
        </p:nvSpPr>
        <p:spPr>
          <a:xfrm>
            <a:off x="154241" y="4326858"/>
            <a:ext cx="8835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 submission deadline is missed, the graduation application will be cancelled and new one will need to be submitted.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E02A4E-8A69-20F1-AB2A-AA11ED916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06091" y="2994864"/>
            <a:ext cx="865909" cy="20682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08A2E1-1515-4FAB-E22F-A7AFDEC78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38745" y="2500745"/>
            <a:ext cx="3332019" cy="26624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07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161713B-4C13-D614-31BC-1DB94F9F7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917" y="271730"/>
            <a:ext cx="7663514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Deferring Graduation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959ED2-EC5F-945F-BAF3-630152691C05}"/>
              </a:ext>
            </a:extLst>
          </p:cNvPr>
          <p:cNvSpPr txBox="1"/>
          <p:nvPr/>
        </p:nvSpPr>
        <p:spPr>
          <a:xfrm>
            <a:off x="118068" y="2004964"/>
            <a:ext cx="89078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If you need to change or cancel the graduation term</a:t>
            </a:r>
          </a:p>
          <a:p>
            <a:pPr lvl="1"/>
            <a:r>
              <a:rPr lang="en-US" sz="2000" dirty="0"/>
              <a:t>Email me, </a:t>
            </a:r>
            <a:r>
              <a:rPr lang="en-US" sz="2000" dirty="0">
                <a:hlinkClick r:id="rId2"/>
              </a:rPr>
              <a:t>jenn.horan@uconn.edu</a:t>
            </a:r>
            <a:r>
              <a:rPr lang="en-US" sz="2000" dirty="0"/>
              <a:t> or </a:t>
            </a:r>
          </a:p>
          <a:p>
            <a:pPr lvl="1"/>
            <a:r>
              <a:rPr lang="en-US" sz="2000" dirty="0"/>
              <a:t>Degree Audit, </a:t>
            </a:r>
            <a:r>
              <a:rPr lang="en-US" sz="2000" dirty="0">
                <a:hlinkClick r:id="rId3"/>
              </a:rPr>
              <a:t>degreeaudit@uconn.edu</a:t>
            </a:r>
            <a:r>
              <a:rPr lang="en-US" sz="2000" dirty="0"/>
              <a:t>  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Students are not able to change their graduation term in student admin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86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1DA37E2-AC88-C604-860F-D49C2734D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330" y="271730"/>
            <a:ext cx="8646606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Required Graduation Documents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909B8-B92D-2315-F701-F4803F3DE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213" y="1306135"/>
            <a:ext cx="8847573" cy="366254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Dissertation (EdD, DMA, PhD)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Uploaded to Submittable – Step 8, </a:t>
            </a:r>
            <a:r>
              <a:rPr lang="en-US" sz="1400" dirty="0">
                <a:hlinkClick r:id="rId2"/>
              </a:rPr>
              <a:t>Doctoral Degrees page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Dissertation Approval Page (EdD, DMA, PhD)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Kuali workflow – Step 7, </a:t>
            </a:r>
            <a:r>
              <a:rPr lang="en-US" sz="1400" dirty="0">
                <a:hlinkClick r:id="rId2"/>
              </a:rPr>
              <a:t>Doctoral Degrees page</a:t>
            </a: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External Advisors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Receive an email from Kuali, to the email provided on the approval page, directing them email their approval to </a:t>
            </a:r>
            <a:r>
              <a:rPr lang="en-US" sz="1400" dirty="0">
                <a:hlinkClick r:id="rId3"/>
              </a:rPr>
              <a:t>degreeaudit@uconn.edu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Their approval will never show on the approval page because they do not have NetID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Final Exam (DNP)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Kuali form – Step 7, </a:t>
            </a:r>
            <a:r>
              <a:rPr lang="en-US" sz="1400" dirty="0">
                <a:hlinkClick r:id="rId2"/>
              </a:rPr>
              <a:t>Doctoral Degrees page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Survey of Earned Doctorates </a:t>
            </a:r>
            <a:r>
              <a:rPr lang="en-US" sz="1400" dirty="0"/>
              <a:t>– required of </a:t>
            </a:r>
            <a:r>
              <a:rPr lang="en-US" sz="1400" b="1" dirty="0"/>
              <a:t>all</a:t>
            </a:r>
            <a:r>
              <a:rPr lang="en-US" sz="1400" dirty="0"/>
              <a:t> doctoral programs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An email is sent to the student and me when the survey is completed, do not email the completion certificate to degree audit</a:t>
            </a:r>
          </a:p>
        </p:txBody>
      </p:sp>
    </p:spTree>
    <p:extLst>
      <p:ext uri="{BB962C8B-B14F-4D97-AF65-F5344CB8AC3E}">
        <p14:creationId xmlns:p14="http://schemas.microsoft.com/office/powerpoint/2010/main" val="3828782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D8921-22F3-F44A-21E9-E3B8368D2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39" y="369238"/>
            <a:ext cx="8072119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Step 7</a:t>
            </a:r>
          </a:p>
        </p:txBody>
      </p:sp>
      <p:pic>
        <p:nvPicPr>
          <p:cNvPr id="5" name="Picture 4" descr="A screenshot of the &quot;Step 7: submit final paperwork&quot; page on the registrar's website.">
            <a:extLst>
              <a:ext uri="{FF2B5EF4-FFF2-40B4-BE49-F238E27FC236}">
                <a16:creationId xmlns:a16="http://schemas.microsoft.com/office/drawing/2014/main" id="{F1293CE2-95FE-7071-6EE2-AA65CDC7C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78" y="1906371"/>
            <a:ext cx="8922328" cy="28678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AC5AC74-6DCA-7543-EF6C-C2B53AF04FD8}"/>
              </a:ext>
            </a:extLst>
          </p:cNvPr>
          <p:cNvSpPr txBox="1"/>
          <p:nvPr/>
        </p:nvSpPr>
        <p:spPr>
          <a:xfrm>
            <a:off x="585691" y="1276454"/>
            <a:ext cx="7903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Doctoral Degrees page - </a:t>
            </a:r>
            <a:r>
              <a:rPr lang="en-US" dirty="0">
                <a:hlinkClick r:id="rId3"/>
              </a:rPr>
              <a:t>https://registrar.uconn.edu/graduation/doctoral-degrees/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861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A81F7C-77D8-2263-9AC7-EAB5DFEBE0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E88F832-DBB1-AFD0-8D1E-7DCFE7486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40" y="0"/>
            <a:ext cx="8072119" cy="1107996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Communication Expectations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re: Graduation Submissions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759B1A-4274-A791-B879-12CB12BCC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72778" y="1711263"/>
            <a:ext cx="8798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217414-C978-4FA4-009A-183E5C1A3E28}"/>
              </a:ext>
            </a:extLst>
          </p:cNvPr>
          <p:cNvSpPr txBox="1"/>
          <p:nvPr/>
        </p:nvSpPr>
        <p:spPr>
          <a:xfrm>
            <a:off x="239038" y="1270023"/>
            <a:ext cx="8665922" cy="38164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Aptos"/>
              </a:rPr>
              <a:t>Submittable and Kuali send automated emails when: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Aptos"/>
              </a:rPr>
              <a:t>the dissertation is uploaded(Submittable)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Aptos"/>
              </a:rPr>
              <a:t>the dissertation is accepted (Submittable)</a:t>
            </a:r>
            <a:endParaRPr lang="en-US" sz="1600" b="0" i="0" dirty="0">
              <a:solidFill>
                <a:srgbClr val="000000"/>
              </a:solidFill>
              <a:effectLst/>
              <a:latin typeface="Apto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Aptos"/>
              </a:rPr>
              <a:t>when the approval page is initiated(Kuali)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Aptos"/>
              </a:rPr>
              <a:t>as each advisor submits their approval(Kuali)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Aptos"/>
              </a:rPr>
              <a:t>the approval page is accepted (Kuali)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ptos"/>
              </a:rPr>
              <a:t>  </a:t>
            </a:r>
          </a:p>
          <a:p>
            <a:endParaRPr lang="en-US" sz="120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Aptos"/>
              </a:rPr>
              <a:t>Both the dissertation and Kuali approval page will remain as ‘in-progress’ status until I review and accept them</a:t>
            </a:r>
            <a:endParaRPr lang="en-US" dirty="0">
              <a:latin typeface="Aptos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Aptos"/>
              </a:rPr>
              <a:t>In progress does not indicate something is incorrect or missing, only that is has not yet been reviewed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000000"/>
                </a:solidFill>
                <a:effectLst/>
                <a:latin typeface="Aptos"/>
              </a:rPr>
              <a:t>The Kuali workflow routes to me when all committee approvals are received</a:t>
            </a:r>
          </a:p>
          <a:p>
            <a:endParaRPr lang="en-US" sz="120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Aptos"/>
              </a:rPr>
              <a:t>External advisor approvals do not appear on the approval page, the email approval they send is saved to your permanent record.  </a:t>
            </a:r>
          </a:p>
        </p:txBody>
      </p:sp>
    </p:spTree>
    <p:extLst>
      <p:ext uri="{BB962C8B-B14F-4D97-AF65-F5344CB8AC3E}">
        <p14:creationId xmlns:p14="http://schemas.microsoft.com/office/powerpoint/2010/main" val="2984891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36816A-1EC9-2CA2-7046-115F968C8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917" y="271730"/>
            <a:ext cx="7663514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Ceremony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F842E8-29D6-AB97-652F-993101F19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5018" y="1360059"/>
            <a:ext cx="8613087" cy="32008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UConn holds one graduation ceremony each academic year in May</a:t>
            </a:r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All graduates from December, May and August are eligible to participate in the ceremony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August graduates must have defended and submitted the proposal to be eligible to participate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March 1</a:t>
            </a:r>
            <a:r>
              <a:rPr lang="en-US" sz="1600" b="1" baseline="30000" dirty="0"/>
              <a:t>st </a:t>
            </a:r>
            <a:r>
              <a:rPr lang="en-US" sz="1600" dirty="0"/>
              <a:t>- the deadline to apply for graduation to ensure your name is included in the		       commencement 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Graduation applications submitted after March 1st, will not be included in the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Commencement page, </a:t>
            </a:r>
            <a:r>
              <a:rPr lang="en-US" sz="1600" dirty="0">
                <a:hlinkClick r:id="rId3"/>
              </a:rPr>
              <a:t>https://commencement.uconn.edu/</a:t>
            </a:r>
            <a:endParaRPr 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Regalia and ticket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Ceremony details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322951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7202" y="290774"/>
            <a:ext cx="7189596" cy="6886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4400" spc="-5" dirty="0">
                <a:solidFill>
                  <a:srgbClr val="FFFFFF"/>
                </a:solidFill>
              </a:rPr>
              <a:t>Doctoral </a:t>
            </a:r>
            <a:r>
              <a:rPr sz="4400" spc="-5" dirty="0">
                <a:solidFill>
                  <a:srgbClr val="FFFFFF"/>
                </a:solidFill>
              </a:rPr>
              <a:t>Ove</a:t>
            </a:r>
            <a:r>
              <a:rPr sz="4400" spc="5" dirty="0">
                <a:solidFill>
                  <a:srgbClr val="FFFFFF"/>
                </a:solidFill>
              </a:rPr>
              <a:t>r</a:t>
            </a:r>
            <a:r>
              <a:rPr sz="4400" spc="-5" dirty="0">
                <a:solidFill>
                  <a:srgbClr val="FFFFFF"/>
                </a:solidFill>
              </a:rPr>
              <a:t>v</a:t>
            </a:r>
            <a:r>
              <a:rPr sz="4400" spc="-10" dirty="0">
                <a:solidFill>
                  <a:srgbClr val="FFFFFF"/>
                </a:solidFill>
              </a:rPr>
              <a:t>iew</a:t>
            </a:r>
            <a:endParaRPr sz="4400" dirty="0"/>
          </a:p>
        </p:txBody>
      </p:sp>
      <p:sp>
        <p:nvSpPr>
          <p:cNvPr id="4" name="object 4"/>
          <p:cNvSpPr txBox="1"/>
          <p:nvPr/>
        </p:nvSpPr>
        <p:spPr>
          <a:xfrm>
            <a:off x="2019300" y="2087024"/>
            <a:ext cx="5105400" cy="16030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4695" indent="-288925">
              <a:lnSpc>
                <a:spcPct val="100000"/>
              </a:lnSpc>
              <a:spcBef>
                <a:spcPts val="430"/>
              </a:spcBef>
              <a:buFont typeface="Wingdings" panose="05000000000000000000" pitchFamily="2" charset="2"/>
              <a:buChar char="v"/>
              <a:tabLst>
                <a:tab pos="734695" algn="l"/>
                <a:tab pos="735330" algn="l"/>
              </a:tabLst>
            </a:pPr>
            <a:r>
              <a:rPr lang="en-US" spc="-5" dirty="0">
                <a:latin typeface="Arial"/>
                <a:cs typeface="Arial"/>
              </a:rPr>
              <a:t>Resources</a:t>
            </a:r>
          </a:p>
          <a:p>
            <a:pPr marL="734695" indent="-288925">
              <a:lnSpc>
                <a:spcPct val="100000"/>
              </a:lnSpc>
              <a:spcBef>
                <a:spcPts val="430"/>
              </a:spcBef>
              <a:buFont typeface="Wingdings" panose="05000000000000000000" pitchFamily="2" charset="2"/>
              <a:buChar char="v"/>
              <a:tabLst>
                <a:tab pos="734695" algn="l"/>
                <a:tab pos="735330" algn="l"/>
              </a:tabLst>
            </a:pPr>
            <a:r>
              <a:rPr lang="en-US" spc="-5" dirty="0">
                <a:latin typeface="Arial"/>
                <a:cs typeface="Arial"/>
              </a:rPr>
              <a:t>Required Documents (pre-graduation)</a:t>
            </a:r>
            <a:endParaRPr lang="en-US" sz="1800" b="0" spc="-5" dirty="0">
              <a:latin typeface="Arial"/>
              <a:cs typeface="Arial"/>
            </a:endParaRPr>
          </a:p>
          <a:p>
            <a:pPr marL="734695" indent="-288925">
              <a:spcBef>
                <a:spcPts val="430"/>
              </a:spcBef>
              <a:buFont typeface="Wingdings" panose="05000000000000000000" pitchFamily="2" charset="2"/>
              <a:buChar char="v"/>
              <a:tabLst>
                <a:tab pos="734695" algn="l"/>
                <a:tab pos="735330" algn="l"/>
              </a:tabLst>
            </a:pPr>
            <a:r>
              <a:rPr lang="en-US" spc="-5" dirty="0">
                <a:latin typeface="Arial"/>
                <a:cs typeface="Arial"/>
              </a:rPr>
              <a:t>Graduation</a:t>
            </a:r>
          </a:p>
          <a:p>
            <a:pPr marL="734695" indent="-288925">
              <a:lnSpc>
                <a:spcPct val="100000"/>
              </a:lnSpc>
              <a:spcBef>
                <a:spcPts val="430"/>
              </a:spcBef>
              <a:buFont typeface="Wingdings" panose="05000000000000000000" pitchFamily="2" charset="2"/>
              <a:buChar char="v"/>
              <a:tabLst>
                <a:tab pos="734695" algn="l"/>
                <a:tab pos="735330" algn="l"/>
              </a:tabLst>
            </a:pPr>
            <a:r>
              <a:rPr lang="en-US" sz="1800" b="0" spc="-5" dirty="0">
                <a:latin typeface="Arial"/>
                <a:cs typeface="Arial"/>
              </a:rPr>
              <a:t>Masters </a:t>
            </a:r>
            <a:r>
              <a:rPr lang="en-US" sz="1800" b="0" dirty="0">
                <a:latin typeface="Arial"/>
                <a:cs typeface="Arial"/>
              </a:rPr>
              <a:t>on the</a:t>
            </a:r>
            <a:r>
              <a:rPr lang="en-US" sz="1800" b="0" spc="-75" dirty="0">
                <a:latin typeface="Arial"/>
                <a:cs typeface="Arial"/>
              </a:rPr>
              <a:t> </a:t>
            </a:r>
            <a:r>
              <a:rPr lang="en-US" sz="1800" b="0" spc="-10" dirty="0">
                <a:latin typeface="Arial"/>
                <a:cs typeface="Arial"/>
              </a:rPr>
              <a:t>way</a:t>
            </a:r>
          </a:p>
          <a:p>
            <a:pPr marL="734695" indent="-288925">
              <a:lnSpc>
                <a:spcPct val="100000"/>
              </a:lnSpc>
              <a:spcBef>
                <a:spcPts val="430"/>
              </a:spcBef>
              <a:buFont typeface="Wingdings" panose="05000000000000000000" pitchFamily="2" charset="2"/>
              <a:buChar char="v"/>
              <a:tabLst>
                <a:tab pos="734695" algn="l"/>
                <a:tab pos="735330" algn="l"/>
              </a:tabLst>
            </a:pPr>
            <a:r>
              <a:rPr lang="en-US" spc="-10" dirty="0">
                <a:latin typeface="Arial"/>
                <a:cs typeface="Arial"/>
              </a:rPr>
              <a:t>Fellowship</a:t>
            </a:r>
            <a:endParaRPr lang="en-US"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92E57-98FA-A3CF-E940-42CBA7D79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40" y="241161"/>
            <a:ext cx="8072119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Completion vs. Conferral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4B298B-6F9F-9EA5-3D06-85F642D10699}"/>
              </a:ext>
            </a:extLst>
          </p:cNvPr>
          <p:cNvSpPr txBox="1"/>
          <p:nvPr/>
        </p:nvSpPr>
        <p:spPr>
          <a:xfrm>
            <a:off x="256233" y="1634720"/>
            <a:ext cx="8351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Completion date – the date all graduation items have been received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Dissertation uploaded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All committee approvals received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Survey of Earned Doctorates completed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EF5104-7E0A-ED06-9B74-2FF0548306B0}"/>
              </a:ext>
            </a:extLst>
          </p:cNvPr>
          <p:cNvSpPr txBox="1"/>
          <p:nvPr/>
        </p:nvSpPr>
        <p:spPr>
          <a:xfrm>
            <a:off x="256233" y="3039195"/>
            <a:ext cx="7678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Conferral Date = Graduation Date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date posted on the academic calendar that degrees are conferred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F7FC33-5E21-9B89-FB7E-25965094F9F3}"/>
              </a:ext>
            </a:extLst>
          </p:cNvPr>
          <p:cNvSpPr txBox="1"/>
          <p:nvPr/>
        </p:nvSpPr>
        <p:spPr>
          <a:xfrm>
            <a:off x="256233" y="3889672"/>
            <a:ext cx="82805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Graduation dates are not automatically posted on the transcript on the day of 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part of the doctoral review is automated</a:t>
            </a:r>
          </a:p>
        </p:txBody>
      </p:sp>
    </p:spTree>
    <p:extLst>
      <p:ext uri="{BB962C8B-B14F-4D97-AF65-F5344CB8AC3E}">
        <p14:creationId xmlns:p14="http://schemas.microsoft.com/office/powerpoint/2010/main" val="1105783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6E0F8-B166-B825-0CE8-4B570735D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40" y="281777"/>
            <a:ext cx="8072119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Assistantships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3C8563-2B8C-7E65-DBDF-35023E5FED9F}"/>
              </a:ext>
            </a:extLst>
          </p:cNvPr>
          <p:cNvSpPr txBox="1"/>
          <p:nvPr/>
        </p:nvSpPr>
        <p:spPr>
          <a:xfrm>
            <a:off x="487346" y="1339020"/>
            <a:ext cx="812071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Alternate Completion Date - </a:t>
            </a:r>
            <a:r>
              <a:rPr lang="en-US" dirty="0">
                <a:hlinkClick r:id="rId2"/>
              </a:rPr>
              <a:t>Request for Alternate Completion Date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Not a request to change the graduation date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Request to change the effective date of separating from the university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If hold a GA must stop working on the requested 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Must stop working the date dissertation is submitted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planning to work full GA contract, submit on the academic calendar deadline date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Center for International Students &amp; Scholars (CISS)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Notify them if deferring graduation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1587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5A59F85-0750-CED4-94ED-4B60B512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40" y="229785"/>
            <a:ext cx="8072119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Master’s on the Way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04947-141F-D3D8-2915-4648F745B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897" y="1408408"/>
            <a:ext cx="8978203" cy="304698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rgbClr val="000000"/>
                </a:solidFill>
                <a:latin typeface="Aptos" panose="020B0004020202020204" pitchFamily="34" charset="0"/>
              </a:rPr>
              <a:t>Plan B(non-thesis) Master’s is the only option when using the PhD plan of study</a:t>
            </a:r>
            <a:endParaRPr lang="en-US" sz="1400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PhD Plan</a:t>
            </a:r>
          </a:p>
          <a:p>
            <a:pPr marL="742950" lvl="1" indent="-285750" algn="l" rtl="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Committee approved doctoral plan of study must be submitted reflecting a minimum of 30 content credits and 15 dissertation research credits(minimum)</a:t>
            </a:r>
          </a:p>
          <a:p>
            <a:pPr marL="742950" lvl="1" indent="-285750" algn="l" rtl="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Your department </a:t>
            </a:r>
            <a:r>
              <a:rPr lang="en-US" sz="10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/ degree program may require more than the graduate school minimum and the program requirements supersede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Gen exam w/ recommendation or Master’s final exam</a:t>
            </a:r>
          </a:p>
          <a:p>
            <a:pPr marL="742950" lvl="1" indent="-285750" algn="l" rtl="0" fontAlgn="base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When the general exam is passed and the report submitted, the </a:t>
            </a:r>
            <a:r>
              <a:rPr lang="en-US" sz="1200" b="1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Comments </a:t>
            </a:r>
            <a:r>
              <a:rPr lang="en-US" sz="12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line needs to include a recommendation from the advisory committee </a:t>
            </a:r>
          </a:p>
          <a:p>
            <a:pPr marL="742950" lvl="1" indent="-285750" algn="l" rtl="0" fontAlgn="base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latin typeface="Aptos" panose="020B0004020202020204" pitchFamily="34" charset="0"/>
              </a:rPr>
              <a:t>Master's final exam can be passed and submitted w/ PhD plan if the General Exam is not ready for completion</a:t>
            </a:r>
            <a:endParaRPr lang="en-US" sz="120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The degree will not be considered for award until both committee approved documents are received, 30 content credits are completed, and the recommendation is made by the committee. </a:t>
            </a:r>
            <a:br>
              <a:rPr lang="en-US" sz="140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Awarded at the end of the term the recommendation is made or the next term (federal reporting changes)</a:t>
            </a:r>
          </a:p>
        </p:txBody>
      </p:sp>
    </p:spTree>
    <p:extLst>
      <p:ext uri="{BB962C8B-B14F-4D97-AF65-F5344CB8AC3E}">
        <p14:creationId xmlns:p14="http://schemas.microsoft.com/office/powerpoint/2010/main" val="2059849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A121B-E14C-FB1A-7EDE-E416DC7F4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40" y="229785"/>
            <a:ext cx="8072119" cy="74112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Fellowship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8F9731-469C-203E-68DA-3E37048A74D9}"/>
              </a:ext>
            </a:extLst>
          </p:cNvPr>
          <p:cNvSpPr txBox="1"/>
          <p:nvPr/>
        </p:nvSpPr>
        <p:spPr>
          <a:xfrm>
            <a:off x="239530" y="1843872"/>
            <a:ext cx="86649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pn-semi-bold"/>
              </a:rPr>
              <a:t>2025 Summer Doctoral Dissertation Fellowship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Application dates &gt; Feb 1 – 28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General Exam &amp; Dissertation proposal milestones required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Milestones do not need to be present on transcript to apply for the fellowship			*do not wait to submit the application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Documents (general exam and dissertation proposal) MUST be submitted on or before February 28</a:t>
            </a:r>
            <a:r>
              <a:rPr lang="en-US" baseline="30000" dirty="0"/>
              <a:t>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The document </a:t>
            </a:r>
            <a:r>
              <a:rPr lang="en-US" dirty="0"/>
              <a:t>submission date requested on </a:t>
            </a:r>
            <a:r>
              <a:rPr lang="en-US"/>
              <a:t>the application, </a:t>
            </a:r>
            <a:r>
              <a:rPr lang="en-US" dirty="0"/>
              <a:t>is the date the email was sent to me or Degree Audit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2347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12F47-4F10-54E3-2054-418227117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40" y="201543"/>
            <a:ext cx="8072119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Contact Info &amp; 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041C1-FF9B-5597-CF8A-5EEB13CF2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357" y="1771531"/>
            <a:ext cx="8462585" cy="800219"/>
          </a:xfrm>
        </p:spPr>
        <p:txBody>
          <a:bodyPr/>
          <a:lstStyle/>
          <a:p>
            <a:r>
              <a:rPr lang="en-US" dirty="0"/>
              <a:t>The best way to contact me is;</a:t>
            </a:r>
          </a:p>
          <a:p>
            <a:endParaRPr lang="en-US" sz="800" dirty="0"/>
          </a:p>
          <a:p>
            <a:r>
              <a:rPr lang="en-US" dirty="0"/>
              <a:t>Email: </a:t>
            </a:r>
            <a:r>
              <a:rPr lang="en-US" dirty="0">
                <a:hlinkClick r:id="rId2"/>
              </a:rPr>
              <a:t>jenn.horan@uconn.edu</a:t>
            </a:r>
            <a:r>
              <a:rPr lang="en-US" dirty="0"/>
              <a:t> or Teams: Horan, Jenn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1EA421-040A-F71C-F4FF-CEF8C9A6DF10}"/>
              </a:ext>
            </a:extLst>
          </p:cNvPr>
          <p:cNvSpPr txBox="1"/>
          <p:nvPr/>
        </p:nvSpPr>
        <p:spPr>
          <a:xfrm>
            <a:off x="521370" y="3912943"/>
            <a:ext cx="8101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have plenty of time for questions, please add them to the chat or raise your hand</a:t>
            </a:r>
          </a:p>
        </p:txBody>
      </p:sp>
    </p:spTree>
    <p:extLst>
      <p:ext uri="{BB962C8B-B14F-4D97-AF65-F5344CB8AC3E}">
        <p14:creationId xmlns:p14="http://schemas.microsoft.com/office/powerpoint/2010/main" val="3945755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871A6E6-9852-535E-5E9A-B6F00D25264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303901" y="0"/>
            <a:ext cx="6536197" cy="110799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>
              <a:defRPr sz="41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Resources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Two Best Friends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274D08-23DE-F681-4811-DD5C1EEEF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6855" y="1650434"/>
            <a:ext cx="8510288" cy="3195747"/>
          </a:xfrm>
        </p:spPr>
        <p:txBody>
          <a:bodyPr/>
          <a:lstStyle/>
          <a:p>
            <a:r>
              <a:rPr lang="en-US" b="1" dirty="0"/>
              <a:t>Bookmark these two pages for quick reference</a:t>
            </a:r>
          </a:p>
          <a:p>
            <a:endParaRPr lang="en-US" b="1" dirty="0"/>
          </a:p>
          <a:p>
            <a:r>
              <a:rPr lang="en-US" b="1" dirty="0"/>
              <a:t>Graduate Catalog</a:t>
            </a:r>
          </a:p>
          <a:p>
            <a:r>
              <a:rPr lang="en-US" sz="1800" b="1" dirty="0">
                <a:solidFill>
                  <a:srgbClr val="0070C0"/>
                </a:solidFill>
                <a:hlinkClick r:id="rId3"/>
              </a:rPr>
              <a:t>https://catalog.uconn.edu/graduate/</a:t>
            </a:r>
            <a:endParaRPr lang="en-US" sz="1800" b="1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b="1" spc="5" dirty="0">
                <a:latin typeface="Arial"/>
                <a:cs typeface="Arial"/>
              </a:rPr>
              <a:t>Doctoral Degrees page</a:t>
            </a: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1800" b="1" spc="5" dirty="0">
                <a:latin typeface="Arial"/>
                <a:cs typeface="Arial"/>
                <a:hlinkClick r:id="rId4"/>
              </a:rPr>
              <a:t>https://registrar.uconn.edu/graduation/doctoral-degrees/</a:t>
            </a:r>
            <a:endParaRPr lang="en-US" sz="1800" b="1" spc="5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endParaRPr lang="en-US" sz="1600" spc="5" dirty="0">
              <a:latin typeface="Arial"/>
              <a:cs typeface="Arial"/>
            </a:endParaRPr>
          </a:p>
          <a:p>
            <a:endParaRPr lang="en-US" spc="5" dirty="0">
              <a:latin typeface="Arial"/>
              <a:cs typeface="Arial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44050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4CCD0-7C79-252F-2FE4-2DC2499DA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81" y="40642"/>
            <a:ext cx="8772211" cy="1107996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Required Documents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pre-graduation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6B42DB-DD8A-5250-9D4D-DB36D604A519}"/>
              </a:ext>
            </a:extLst>
          </p:cNvPr>
          <p:cNvSpPr txBox="1"/>
          <p:nvPr/>
        </p:nvSpPr>
        <p:spPr>
          <a:xfrm>
            <a:off x="1707562" y="1755335"/>
            <a:ext cx="444705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Plan of Study – DMA, EdD, PhD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Advisement Report – AuD, DNP, DPT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Transfer Credits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General Exam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Dissertation Proposal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Research Approvals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Document approvals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Milestones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Communication</a:t>
            </a:r>
          </a:p>
        </p:txBody>
      </p:sp>
    </p:spTree>
    <p:extLst>
      <p:ext uri="{BB962C8B-B14F-4D97-AF65-F5344CB8AC3E}">
        <p14:creationId xmlns:p14="http://schemas.microsoft.com/office/powerpoint/2010/main" val="3867483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7B751-7FC5-0313-18F0-3DAFE02A3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8" y="261680"/>
            <a:ext cx="9003323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Plan of Study &amp; Advisement Report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1F262-E3C7-EFA7-882F-BD9203DD6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8016" y="1683288"/>
            <a:ext cx="8587965" cy="2923877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Plan of Study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Submitted by the time 18 credits are completed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Advisory  committee approved</a:t>
            </a:r>
          </a:p>
          <a:p>
            <a:pPr lvl="1"/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Advisement Report - AuD, DNP &amp; DPT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Coordinated with department, by me, at end of term</a:t>
            </a:r>
          </a:p>
          <a:p>
            <a:pPr lvl="1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724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C0D57FC-8D15-4470-849F-217191513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893" y="226511"/>
            <a:ext cx="7618296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Transfer Credits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9EF12-A842-80A1-02F2-B6330ABEF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26" y="1331596"/>
            <a:ext cx="8708545" cy="3385542"/>
          </a:xfrm>
        </p:spPr>
        <p:txBody>
          <a:bodyPr wrap="square" lIns="0" tIns="0" rIns="0" bIns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Transfer credits are approved by the major advisor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 </a:t>
            </a:r>
            <a:r>
              <a:rPr lang="en-US" sz="2000" dirty="0">
                <a:hlinkClick r:id="rId3"/>
              </a:rPr>
              <a:t>transfer credit </a:t>
            </a:r>
            <a:r>
              <a:rPr lang="en-US" sz="2000" dirty="0"/>
              <a:t>request must be completed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an official transcript was sent to the graduate school at the time of applying to UConn, a new one is not needed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Transfer credits must be included on the doctoral plan of study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Credits requested for transfer cannot have been used toward earning another degree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Transfer credits will be added to the academic record when the transfer credit request and committee approved plan of study are received</a:t>
            </a:r>
          </a:p>
        </p:txBody>
      </p:sp>
    </p:spTree>
    <p:extLst>
      <p:ext uri="{BB962C8B-B14F-4D97-AF65-F5344CB8AC3E}">
        <p14:creationId xmlns:p14="http://schemas.microsoft.com/office/powerpoint/2010/main" val="3276001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7825CCB-D337-0D10-597D-4101C457B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893" y="226511"/>
            <a:ext cx="7618296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General Exam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FF82F5-2B6B-5103-1477-5A4328785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8452" y="1256235"/>
            <a:ext cx="8407095" cy="382823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5 attendees required for AuD, DMA &amp; PhD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3 attendees required for EdD &amp; DNP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Exam committee may be different than advisory committee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If the exam committee is not the advisory committee, the exam committee approves(signs) the exam report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Full policy found in the </a:t>
            </a:r>
            <a:r>
              <a:rPr lang="en-US" dirty="0">
                <a:hlinkClick r:id="rId2"/>
              </a:rPr>
              <a:t>graduate catalog</a:t>
            </a:r>
            <a:r>
              <a:rPr lang="en-US" dirty="0"/>
              <a:t>, Academic Regulations 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9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BE02F95-C69D-B924-F8BE-514CA0B14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893" y="226511"/>
            <a:ext cx="7618296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Dissertation Proposal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210AC-CCDA-E80F-AC23-3B814CA5C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916" y="1256081"/>
            <a:ext cx="8422167" cy="381642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Submitted by the time 9 credits of GRAD 6950 completed</a:t>
            </a:r>
          </a:p>
          <a:p>
            <a:pPr lvl="1"/>
            <a:r>
              <a:rPr lang="en-US" dirty="0"/>
              <a:t>There is not a “time between” defenses requirement</a:t>
            </a:r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Required approvals: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/>
              <a:t>Advisory committee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dirty="0"/>
              <a:t>Department Head / Dean</a:t>
            </a:r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Research approvals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IRB, IACUC, SCRO – approval letter or email must be submitted to me or degree audit for the milestone to reflected completed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Proposal milestone will be entered ‘in-progress’ if any approvals are missing, or the research approval is not submitted</a:t>
            </a:r>
          </a:p>
        </p:txBody>
      </p:sp>
    </p:spTree>
    <p:extLst>
      <p:ext uri="{BB962C8B-B14F-4D97-AF65-F5344CB8AC3E}">
        <p14:creationId xmlns:p14="http://schemas.microsoft.com/office/powerpoint/2010/main" val="3462098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FF00E78-5D6D-2AD8-0F51-C014B2DB6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852" y="226511"/>
            <a:ext cx="7618296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Document Approvals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36032A-83D1-CFE4-B869-32CF9FC35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418" y="1268033"/>
            <a:ext cx="9088582" cy="3631763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b="1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r>
              <a:rPr lang="en-US" sz="1600" b="1" i="0" u="sng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Email</a:t>
            </a:r>
            <a:endParaRPr lang="en-US" sz="1600" u="sng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Attach completed document(s) in an email to entire advisory committee, cc: </a:t>
            </a:r>
            <a:r>
              <a:rPr lang="en-US" sz="1200" b="0" i="0" u="sng" dirty="0">
                <a:solidFill>
                  <a:srgbClr val="0563C1"/>
                </a:solidFill>
                <a:effectLst/>
                <a:latin typeface="Aptos" panose="020B0004020202020204" pitchFamily="34" charset="0"/>
                <a:hlinkClick r:id="rId2"/>
              </a:rPr>
              <a:t>jenn.horan@uconn.edu </a:t>
            </a:r>
            <a:endParaRPr lang="en-US" sz="1200" b="0" i="0" u="sng" dirty="0">
              <a:solidFill>
                <a:srgbClr val="0563C1"/>
              </a:solidFill>
              <a:effectLst/>
              <a:latin typeface="Aptos" panose="020B000402020202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Ask committee to reply all with their approval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Approval emails must come from advisor's university email (UConn or UCHC) stating their approval of the document(s)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External advisors should reply all from their university or company email</a:t>
            </a:r>
          </a:p>
          <a:p>
            <a:pPr algn="l"/>
            <a:endParaRPr lang="en-US" sz="1400" b="1" i="0" u="sng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i="0" u="sng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Electronic Approvals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Attach completed document in an email to entire advisory committee cc: </a:t>
            </a:r>
            <a:r>
              <a:rPr lang="en-US" sz="1200" b="0" i="0" u="sng" dirty="0">
                <a:solidFill>
                  <a:srgbClr val="0563C1"/>
                </a:solidFill>
                <a:effectLst/>
                <a:latin typeface="Aptos" panose="020B0004020202020204" pitchFamily="34" charset="0"/>
                <a:hlinkClick r:id="rId2"/>
              </a:rPr>
              <a:t>jenn.horan@uconn.edu</a:t>
            </a:r>
            <a:endParaRPr lang="en-US" sz="1200" u="sng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Electronic signatures can be via DocuSign or Adobe Verified Signature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Approvals typed with a Microsoft font must be accompanied by a reply all email from the advisor, noting their approval</a:t>
            </a:r>
          </a:p>
          <a:p>
            <a:pPr algn="l"/>
            <a:endParaRPr lang="en-US" sz="1400" u="sng" dirty="0">
              <a:solidFill>
                <a:srgbClr val="000000"/>
              </a:solidFill>
              <a:latin typeface="inheri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i="0" u="sng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Wet ink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endParaRPr lang="en-US" sz="160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inherit"/>
              </a:rPr>
              <a:t>signed documents should be attached in an email, as a PDF or image, then emailed to </a:t>
            </a:r>
            <a:r>
              <a:rPr lang="en-US" sz="1200" b="0" i="0" u="sng" dirty="0">
                <a:solidFill>
                  <a:srgbClr val="0563C1"/>
                </a:solidFill>
                <a:effectLst/>
                <a:latin typeface="inherit"/>
                <a:hlinkClick r:id="rId2"/>
              </a:rPr>
              <a:t>jenn.horan@uconn.edu</a:t>
            </a:r>
            <a:endParaRPr lang="en-US" sz="1200" u="sng" dirty="0">
              <a:solidFill>
                <a:srgbClr val="000000"/>
              </a:solidFill>
              <a:latin typeface="inherit"/>
            </a:endParaRPr>
          </a:p>
          <a:p>
            <a:pPr algn="l"/>
            <a:endParaRPr lang="en-US" sz="1600" b="0" i="0" u="sng" dirty="0">
              <a:solidFill>
                <a:srgbClr val="000000"/>
              </a:solidFill>
              <a:effectLst/>
              <a:latin typeface="inherit"/>
            </a:endParaRPr>
          </a:p>
          <a:p>
            <a:pPr algn="ctr"/>
            <a:r>
              <a:rPr lang="en-US" sz="1600" b="0" i="0" dirty="0">
                <a:solidFill>
                  <a:srgbClr val="000000"/>
                </a:solidFill>
                <a:effectLst/>
                <a:latin typeface="inherit"/>
              </a:rPr>
              <a:t>All members of a student’s advisory committee must provide an </a:t>
            </a:r>
          </a:p>
          <a:p>
            <a:pPr algn="ctr"/>
            <a:r>
              <a:rPr lang="en-US" sz="1600" b="0" i="0" dirty="0">
                <a:solidFill>
                  <a:srgbClr val="000000"/>
                </a:solidFill>
                <a:effectLst/>
                <a:latin typeface="inherit"/>
              </a:rPr>
              <a:t>original signature in one of the above ways</a:t>
            </a:r>
          </a:p>
        </p:txBody>
      </p:sp>
    </p:spTree>
    <p:extLst>
      <p:ext uri="{BB962C8B-B14F-4D97-AF65-F5344CB8AC3E}">
        <p14:creationId xmlns:p14="http://schemas.microsoft.com/office/powerpoint/2010/main" val="2800447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3291</TotalTime>
  <Words>1681</Words>
  <Application>Microsoft Office PowerPoint</Application>
  <PresentationFormat>On-screen Show (16:9)</PresentationFormat>
  <Paragraphs>226</Paragraphs>
  <Slides>24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Aptos</vt:lpstr>
      <vt:lpstr>Arial</vt:lpstr>
      <vt:lpstr>Calibri</vt:lpstr>
      <vt:lpstr>inherit</vt:lpstr>
      <vt:lpstr>pn-semi-bold</vt:lpstr>
      <vt:lpstr>Proxima Nova</vt:lpstr>
      <vt:lpstr>Wingdings</vt:lpstr>
      <vt:lpstr>Office Theme</vt:lpstr>
      <vt:lpstr>Getting to Conferral:  Doctoral Degrees</vt:lpstr>
      <vt:lpstr>Doctoral Overview</vt:lpstr>
      <vt:lpstr>Resources  (Your Two Best Friends)</vt:lpstr>
      <vt:lpstr>Required Documents pre-graduation</vt:lpstr>
      <vt:lpstr>Plan of Study &amp; Advisement Report</vt:lpstr>
      <vt:lpstr>Transfer Credits</vt:lpstr>
      <vt:lpstr>General Exam</vt:lpstr>
      <vt:lpstr>Dissertation Proposal</vt:lpstr>
      <vt:lpstr>Document Approvals</vt:lpstr>
      <vt:lpstr>Milestones</vt:lpstr>
      <vt:lpstr>Communication Expectations re: Document Submission</vt:lpstr>
      <vt:lpstr>Graduation</vt:lpstr>
      <vt:lpstr>Application</vt:lpstr>
      <vt:lpstr>Deadlines</vt:lpstr>
      <vt:lpstr>Deferring Graduation</vt:lpstr>
      <vt:lpstr>Required Graduation Documents</vt:lpstr>
      <vt:lpstr>Step 7</vt:lpstr>
      <vt:lpstr>Communication Expectations re: Graduation Submissions</vt:lpstr>
      <vt:lpstr>Ceremony</vt:lpstr>
      <vt:lpstr>Completion vs. Conferral</vt:lpstr>
      <vt:lpstr>Assistantships</vt:lpstr>
      <vt:lpstr>Master’s on the Way</vt:lpstr>
      <vt:lpstr>Fellowship</vt:lpstr>
      <vt:lpstr>Contact Info &amp;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Corcoran, Jack</cp:lastModifiedBy>
  <cp:revision>5</cp:revision>
  <dcterms:created xsi:type="dcterms:W3CDTF">2024-01-15T16:22:40Z</dcterms:created>
  <dcterms:modified xsi:type="dcterms:W3CDTF">2025-02-12T19:57:43Z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2024-01-11T00:00:00Z</vt:filetime>
  </property>
  <property fmtid="{D5CDD505-2E9C-101B-9397-08002B2CF9AE}" pid="3" name="Creator">
    <vt:lpwstr>Acrobat PDFMaker 20 for PowerPoint</vt:lpwstr>
  </property>
  <property fmtid="{D5CDD505-2E9C-101B-9397-08002B2CF9AE}" pid="4" name="LastSaved">
    <vt:filetime>2024-01-15T00:00:00Z</vt:filetime>
  </property>
</Properties>
</file>