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handoutMasterIdLst>
    <p:handoutMasterId r:id="rId15"/>
  </p:handoutMasterIdLst>
  <p:sldIdLst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sa, Megan" userId="2c26d7c6-c8ea-4a5a-be64-e7c777e36cad" providerId="ADAL" clId="{2B62479E-33AB-4445-BBDD-E61EAB30518D}"/>
    <pc:docChg chg="modSld">
      <pc:chgData name="Petsa, Megan" userId="2c26d7c6-c8ea-4a5a-be64-e7c777e36cad" providerId="ADAL" clId="{2B62479E-33AB-4445-BBDD-E61EAB30518D}" dt="2025-02-12T16:21:06.239" v="0" actId="115"/>
      <pc:docMkLst>
        <pc:docMk/>
      </pc:docMkLst>
      <pc:sldChg chg="modSp mod">
        <pc:chgData name="Petsa, Megan" userId="2c26d7c6-c8ea-4a5a-be64-e7c777e36cad" providerId="ADAL" clId="{2B62479E-33AB-4445-BBDD-E61EAB30518D}" dt="2025-02-12T16:21:06.239" v="0" actId="115"/>
        <pc:sldMkLst>
          <pc:docMk/>
          <pc:sldMk cId="2070724575" sldId="260"/>
        </pc:sldMkLst>
        <pc:spChg chg="mod">
          <ac:chgData name="Petsa, Megan" userId="2c26d7c6-c8ea-4a5a-be64-e7c777e36cad" providerId="ADAL" clId="{2B62479E-33AB-4445-BBDD-E61EAB30518D}" dt="2025-02-12T16:21:06.239" v="0" actId="115"/>
          <ac:spMkLst>
            <pc:docMk/>
            <pc:sldMk cId="2070724575" sldId="2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67"/>
            <a:ext cx="20574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67"/>
            <a:ext cx="6019800" cy="5850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85"/>
            <a:ext cx="7772400" cy="14689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5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584"/>
            <a:ext cx="40401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4584"/>
            <a:ext cx="40417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2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7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67"/>
            <a:ext cx="20574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67"/>
            <a:ext cx="6019800" cy="5850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59037"/>
            <a:ext cx="4038600" cy="4525433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9037"/>
            <a:ext cx="4038600" cy="452543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4584"/>
            <a:ext cx="4040188" cy="641349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4584"/>
            <a:ext cx="4041775" cy="641349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3949700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2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7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4325" y="0"/>
            <a:ext cx="9178325" cy="1600200"/>
          </a:xfrm>
          <a:prstGeom prst="rect">
            <a:avLst/>
          </a:prstGeom>
          <a:solidFill>
            <a:srgbClr val="100E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9037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ndra.cyr@uconn.edu" TargetMode="External"/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gistrar.uconn.edu/academic-calendar/" TargetMode="External"/><Relationship Id="rId2" Type="http://schemas.openxmlformats.org/officeDocument/2006/relationships/hyperlink" Target="https://registrar.uconn.edu/form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conn.kualibuild.com/app/builder/app/63e3b5cf5155bf7e52657dc0/run" TargetMode="External"/><Relationship Id="rId2" Type="http://schemas.openxmlformats.org/officeDocument/2006/relationships/hyperlink" Target="mailto:graduatedean@uconn.edu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egistrar.uconn.edu/graduation/masters-degre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6.svg"/><Relationship Id="rId7" Type="http://schemas.openxmlformats.org/officeDocument/2006/relationships/hyperlink" Target="mailto:DegreeAudit@uconn.ed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Laura.Mlyniec-Beam@uconn.edu" TargetMode="External"/><Relationship Id="rId5" Type="http://schemas.openxmlformats.org/officeDocument/2006/relationships/hyperlink" Target="mailto:Jenn.Horan@uconn.edu" TargetMode="External"/><Relationship Id="rId4" Type="http://schemas.openxmlformats.org/officeDocument/2006/relationships/hyperlink" Target="mailto:Sandra.Cyr@ucon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890852"/>
            <a:ext cx="8229600" cy="1143000"/>
          </a:xfrm>
          <a:prstGeom prst="rect">
            <a:avLst/>
          </a:prstGeom>
          <a:noFill/>
          <a:ln w="28575">
            <a:noFill/>
            <a:prstDash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Getting to Conferral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Spring 2025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Office of the Registrar – Degree Audit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271FA9-5FD1-3D49-08C9-0CF2808F6D7F}"/>
              </a:ext>
            </a:extLst>
          </p:cNvPr>
          <p:cNvSpPr txBox="1"/>
          <p:nvPr/>
        </p:nvSpPr>
        <p:spPr>
          <a:xfrm>
            <a:off x="2160104" y="2387998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u="sng" dirty="0"/>
              <a:t>Master’s Degrees </a:t>
            </a:r>
            <a:r>
              <a:rPr lang="en-US" dirty="0"/>
              <a:t>– MA/MS Plan A or B and all other master’s programs  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Graduate Certificates and Post-Baccalaureate Certificate  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Sixth Year Certificate in Education</a:t>
            </a:r>
          </a:p>
        </p:txBody>
      </p:sp>
      <p:sp>
        <p:nvSpPr>
          <p:cNvPr id="5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457200" y="24628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05408" y="44941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Sandra Cyr – Registrar Specialist/Degree Auditor </a:t>
            </a:r>
          </a:p>
          <a:p>
            <a:pPr algn="ctr"/>
            <a:r>
              <a:rPr lang="en-US" sz="2400" dirty="0">
                <a:solidFill>
                  <a:schemeClr val="bg1">
                    <a:lumMod val="75000"/>
                  </a:schemeClr>
                </a:solidFill>
                <a:hlinkClick r:id="rId2"/>
              </a:rPr>
              <a:t>DegreeAudit@uconn.edu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–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hlinkClick r:id="rId3"/>
              </a:rPr>
              <a:t>sandra.cyr@uconn.edu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57965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February 12, 2025</a:t>
            </a:r>
          </a:p>
        </p:txBody>
      </p:sp>
    </p:spTree>
    <p:extLst>
      <p:ext uri="{BB962C8B-B14F-4D97-AF65-F5344CB8AC3E}">
        <p14:creationId xmlns:p14="http://schemas.microsoft.com/office/powerpoint/2010/main" val="44067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Deadlines for Spring 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latin typeface="Arial"/>
                <a:cs typeface="Arial"/>
              </a:rPr>
              <a:t>Apply for Graduation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– is required for all Graduate Students to apply by February 14, 2025 and no later than May 9, 2025.</a:t>
            </a:r>
          </a:p>
          <a:p>
            <a:endParaRPr lang="en-US" u="sng" dirty="0">
              <a:latin typeface="Arial"/>
              <a:cs typeface="Arial"/>
            </a:endParaRPr>
          </a:p>
          <a:p>
            <a:r>
              <a:rPr lang="en-US" b="1" u="sng" dirty="0">
                <a:latin typeface="Arial"/>
                <a:cs typeface="Arial"/>
              </a:rPr>
              <a:t>Plan of </a:t>
            </a:r>
            <a:r>
              <a:rPr lang="en-US" b="1" u="sng" dirty="0"/>
              <a:t>S</a:t>
            </a:r>
            <a:r>
              <a:rPr lang="en-US" b="1" u="sng" dirty="0">
                <a:latin typeface="Arial"/>
                <a:cs typeface="Arial"/>
              </a:rPr>
              <a:t>tudy</a:t>
            </a:r>
            <a:r>
              <a:rPr lang="en-US" dirty="0"/>
              <a:t> </a:t>
            </a:r>
            <a:r>
              <a:rPr lang="en-US" dirty="0">
                <a:latin typeface="Arial"/>
                <a:cs typeface="Arial"/>
              </a:rPr>
              <a:t>–</a:t>
            </a:r>
            <a:r>
              <a:rPr lang="en-US" dirty="0"/>
              <a:t> </a:t>
            </a:r>
            <a:r>
              <a:rPr lang="en-US" dirty="0">
                <a:latin typeface="Arial"/>
                <a:cs typeface="Arial"/>
              </a:rPr>
              <a:t>must be signed by </a:t>
            </a:r>
            <a:r>
              <a:rPr lang="en-US" dirty="0"/>
              <a:t>your committee members and submitted by </a:t>
            </a:r>
            <a:r>
              <a:rPr lang="en-US" dirty="0">
                <a:latin typeface="Arial"/>
                <a:cs typeface="Arial"/>
              </a:rPr>
              <a:t>February 14, 2025.</a:t>
            </a: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b="1" u="sng" dirty="0">
                <a:latin typeface="Arial"/>
                <a:cs typeface="Arial"/>
              </a:rPr>
              <a:t>Advisement Reports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– if your program utilizes advisement report, please work with your academic department</a:t>
            </a:r>
            <a:r>
              <a:rPr lang="en-US" dirty="0"/>
              <a:t> concerning required information.</a:t>
            </a:r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r>
              <a:rPr lang="en-US" b="1" u="sng" dirty="0">
                <a:latin typeface="Arial"/>
                <a:cs typeface="Arial"/>
              </a:rPr>
              <a:t>Final Comprehensive </a:t>
            </a:r>
            <a:r>
              <a:rPr lang="en-US" b="1" u="sng" dirty="0"/>
              <a:t>E</a:t>
            </a:r>
            <a:r>
              <a:rPr lang="en-US" b="1" u="sng" dirty="0">
                <a:latin typeface="Arial"/>
                <a:cs typeface="Arial"/>
              </a:rPr>
              <a:t>xam</a:t>
            </a:r>
            <a:r>
              <a:rPr lang="en-US" dirty="0">
                <a:latin typeface="Arial"/>
                <a:cs typeface="Arial"/>
              </a:rPr>
              <a:t> – must be taken before May 11, 2025 if you program requires it.  Kuali form must be created after you take your exam. </a:t>
            </a:r>
            <a:r>
              <a:rPr lang="en-US" dirty="0">
                <a:latin typeface="Arial"/>
                <a:cs typeface="Arial"/>
                <a:hlinkClick r:id="rId2"/>
              </a:rPr>
              <a:t>https://registrar.uconn.edu/forms/</a:t>
            </a: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dirty="0">
                <a:latin typeface="Arial"/>
                <a:cs typeface="Arial"/>
              </a:rPr>
              <a:t> </a:t>
            </a:r>
          </a:p>
          <a:p>
            <a:r>
              <a:rPr lang="en-US" b="1" u="sng" dirty="0">
                <a:latin typeface="Arial"/>
                <a:cs typeface="Arial"/>
              </a:rPr>
              <a:t>Academic Calendar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– </a:t>
            </a:r>
            <a:r>
              <a:rPr lang="en-US" dirty="0">
                <a:latin typeface="Arial"/>
                <a:cs typeface="Arial"/>
                <a:hlinkClick r:id="rId3"/>
              </a:rPr>
              <a:t>https://registrar.uconn.edu/academic-calendar/</a:t>
            </a:r>
            <a:r>
              <a:rPr lang="en-US" dirty="0">
                <a:latin typeface="Arial"/>
                <a:cs typeface="Arial"/>
              </a:rPr>
              <a:t> 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072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External Committee Member(s)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584"/>
            <a:ext cx="4040188" cy="1143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u="sng" dirty="0"/>
          </a:p>
          <a:p>
            <a:pPr algn="ctr"/>
            <a:r>
              <a:rPr lang="en-US" u="sng" dirty="0"/>
              <a:t>External Committee Member(s)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1600" dirty="0"/>
              <a:t>External Committee Member(s) must be approved by the Graduate School if they are not affiliated with UConn before your plan of study signed.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4584"/>
            <a:ext cx="4041775" cy="1143000"/>
          </a:xfrm>
        </p:spPr>
        <p:txBody>
          <a:bodyPr>
            <a:normAutofit fontScale="92500" lnSpcReduction="10000"/>
          </a:bodyPr>
          <a:lstStyle/>
          <a:p>
            <a:endParaRPr lang="en-US" u="sng" dirty="0"/>
          </a:p>
          <a:p>
            <a:pPr algn="ctr"/>
            <a:r>
              <a:rPr lang="en-US" u="sng" dirty="0"/>
              <a:t>Graduate School Approval Required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84839"/>
            <a:ext cx="4041775" cy="3949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1600" dirty="0"/>
              <a:t>Your department needs to email the Graduate School for the application, instructions &amp; questions. </a:t>
            </a:r>
            <a:r>
              <a:rPr lang="en-US" sz="1600" dirty="0">
                <a:hlinkClick r:id="rId2"/>
              </a:rPr>
              <a:t>graduatedean@uconn.edu</a:t>
            </a:r>
            <a:r>
              <a:rPr lang="en-US" sz="1600" dirty="0"/>
              <a:t> </a:t>
            </a:r>
          </a:p>
          <a:p>
            <a:r>
              <a:rPr lang="en-US" dirty="0"/>
              <a:t>Link for the application:</a:t>
            </a:r>
          </a:p>
          <a:p>
            <a:r>
              <a:rPr lang="en-US" sz="1300" dirty="0">
                <a:hlinkClick r:id="rId3"/>
              </a:rPr>
              <a:t>https://uconn.kualibuild.com/app/builder/app/63e3b5cf5155bf7e52657dc0/run</a:t>
            </a:r>
            <a:r>
              <a:rPr lang="en-US" sz="1300" dirty="0"/>
              <a:t>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AADD336-3CAD-09C6-6C29-436682DD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8069" y="4707835"/>
            <a:ext cx="914400" cy="914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BB116B-B3D8-9775-C38A-E4AF63C3C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3678" y="4953001"/>
            <a:ext cx="3624469" cy="8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23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C60A-5CC3-8219-555C-2E837B69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Transfer External 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91747-D5F5-7C1E-9371-8FB80FCF5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CAN BE</a:t>
            </a:r>
            <a:r>
              <a:rPr lang="en-US" dirty="0"/>
              <a:t>: </a:t>
            </a:r>
          </a:p>
          <a:p>
            <a:r>
              <a:rPr lang="en-US" dirty="0"/>
              <a:t>25% of total credits required for a Masters or 6th Year Certificate Program (Ed)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MUST BE</a:t>
            </a:r>
            <a:r>
              <a:rPr lang="en-US" dirty="0"/>
              <a:t>: </a:t>
            </a:r>
          </a:p>
          <a:p>
            <a:r>
              <a:rPr lang="en-US" dirty="0"/>
              <a:t>Official transcript required from your external institution</a:t>
            </a:r>
          </a:p>
          <a:p>
            <a:r>
              <a:rPr lang="en-US" dirty="0"/>
              <a:t>Submit the Transfer Credit Request Form</a:t>
            </a:r>
          </a:p>
          <a:p>
            <a:r>
              <a:rPr lang="en-US" dirty="0"/>
              <a:t>Courses not older than 6 years old</a:t>
            </a:r>
          </a:p>
          <a:p>
            <a:r>
              <a:rPr lang="en-US" dirty="0"/>
              <a:t>Courses @ GRAD level only</a:t>
            </a:r>
          </a:p>
          <a:p>
            <a:r>
              <a:rPr lang="en-US" dirty="0"/>
              <a:t>Grades B- or higher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CANNOT</a:t>
            </a:r>
            <a:r>
              <a:rPr lang="en-US" dirty="0"/>
              <a:t>: </a:t>
            </a:r>
          </a:p>
          <a:p>
            <a:r>
              <a:rPr lang="en-US" dirty="0"/>
              <a:t>Course(s) used towards a completed degree from your external institution.</a:t>
            </a:r>
          </a:p>
          <a:p>
            <a:r>
              <a:rPr lang="en-US" dirty="0"/>
              <a:t>Planned to use towards a future degree at the external institution.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A3498-0C62-5F73-3FF6-32DFD295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Shared 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C98BB-DE4C-2A0C-E136-18575D7E9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en-US" b="1" u="sng" dirty="0"/>
          </a:p>
          <a:p>
            <a:pPr marL="0" indent="0" algn="ctr">
              <a:buNone/>
            </a:pPr>
            <a:r>
              <a:rPr lang="en-US" sz="2000" b="1" dirty="0"/>
              <a:t>	</a:t>
            </a:r>
            <a:r>
              <a:rPr lang="en-US" sz="2000" b="1" u="sng" dirty="0"/>
              <a:t>Courses from Undergraduate Degree/Non-Degree at UConn</a:t>
            </a:r>
          </a:p>
          <a:p>
            <a:pPr algn="ctr"/>
            <a:endParaRPr lang="en-US" sz="2000" b="1" u="sng" dirty="0"/>
          </a:p>
          <a:p>
            <a:pPr marL="0" indent="0" algn="ctr">
              <a:buNone/>
            </a:pPr>
            <a:r>
              <a:rPr lang="en-US" b="1" u="sng" dirty="0"/>
              <a:t>All Master’s Programs and 6th Year Certificates in Education</a:t>
            </a:r>
          </a:p>
          <a:p>
            <a:pPr marL="0" indent="0" algn="ctr">
              <a:buNone/>
            </a:pPr>
            <a:r>
              <a:rPr lang="en-US" b="1" dirty="0"/>
              <a:t>    </a:t>
            </a:r>
            <a:r>
              <a:rPr lang="en-US" b="1" u="sng" dirty="0"/>
              <a:t>Including</a:t>
            </a:r>
            <a:r>
              <a:rPr lang="en-US" b="1" dirty="0"/>
              <a:t>:</a:t>
            </a:r>
          </a:p>
          <a:p>
            <a:pPr marL="0" indent="0" algn="ctr">
              <a:buNone/>
            </a:pPr>
            <a:endParaRPr lang="en-US" b="1" u="sng" dirty="0"/>
          </a:p>
          <a:p>
            <a:pPr algn="ctr"/>
            <a:r>
              <a:rPr lang="en-US" dirty="0"/>
              <a:t>4+1 Programs </a:t>
            </a:r>
          </a:p>
          <a:p>
            <a:pPr algn="ctr"/>
            <a:r>
              <a:rPr lang="en-US" dirty="0"/>
              <a:t>Accelerated Programs </a:t>
            </a:r>
          </a:p>
          <a:p>
            <a:pPr algn="ctr"/>
            <a:r>
              <a:rPr lang="en-US" dirty="0"/>
              <a:t>Fastrack Programs</a:t>
            </a:r>
          </a:p>
          <a:p>
            <a:pPr algn="ctr"/>
            <a:endParaRPr lang="en-US" dirty="0"/>
          </a:p>
          <a:p>
            <a:r>
              <a:rPr lang="en-US" dirty="0"/>
              <a:t>Up to 12 credits of </a:t>
            </a:r>
            <a:r>
              <a:rPr lang="en-US" b="1" dirty="0"/>
              <a:t>grad level </a:t>
            </a:r>
            <a:r>
              <a:rPr lang="en-US" dirty="0"/>
              <a:t>courses can be shared, C- grade or higher.</a:t>
            </a:r>
          </a:p>
          <a:p>
            <a:endParaRPr lang="en-US" dirty="0"/>
          </a:p>
          <a:p>
            <a:r>
              <a:rPr lang="en-US" dirty="0"/>
              <a:t>Courses cannot be older than 6 years for all programs.</a:t>
            </a:r>
          </a:p>
          <a:p>
            <a:endParaRPr lang="en-US" dirty="0"/>
          </a:p>
          <a:p>
            <a:r>
              <a:rPr lang="en-US" b="1" u="sng" dirty="0"/>
              <a:t>Certificate Program</a:t>
            </a:r>
            <a:r>
              <a:rPr lang="en-US" b="1" dirty="0"/>
              <a:t> - </a:t>
            </a:r>
            <a:r>
              <a:rPr lang="en-US" dirty="0"/>
              <a:t> only 6 credits of </a:t>
            </a:r>
            <a:r>
              <a:rPr lang="en-US" b="1" dirty="0"/>
              <a:t>grad level </a:t>
            </a:r>
            <a:r>
              <a:rPr lang="en-US" dirty="0"/>
              <a:t>courses can be shared C- grade or higher. Courses cannot be older than 3 years.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0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EE64-6720-C082-37D1-DA919FFD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Thesis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96037-3145-0539-1811-1B230AD16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u="sng" dirty="0"/>
              <a:t>Master’s Plan A</a:t>
            </a:r>
            <a:r>
              <a:rPr lang="en-US" dirty="0"/>
              <a:t> - thesis must be defended before the 4/25/2025 deadline.</a:t>
            </a:r>
          </a:p>
          <a:p>
            <a:endParaRPr lang="en-US" dirty="0"/>
          </a:p>
          <a:p>
            <a:r>
              <a:rPr lang="en-US" dirty="0"/>
              <a:t>Create the Kuali form for your thesis approval page after you defend. Include your committee members on the form.  Must receive approved Kuali form no later then 4/25/2025.</a:t>
            </a:r>
          </a:p>
          <a:p>
            <a:endParaRPr lang="en-US" dirty="0"/>
          </a:p>
          <a:p>
            <a:r>
              <a:rPr lang="en-US" dirty="0"/>
              <a:t>Submit final approved thesis in Submittable before the deadline.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link provides all detail for thesis format and instructions for Submittable and the links for Submittable and Kuali form.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https://registrar.uconn.edu/graduation/masters-degrees/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109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53BE-67DB-F9AC-FF6B-B8FF227A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Terminal Master’s or </a:t>
            </a:r>
            <a:br>
              <a:rPr lang="en-US" dirty="0"/>
            </a:br>
            <a:r>
              <a:rPr lang="en-US" dirty="0"/>
              <a:t>Extra Degree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403C5-ABA5-A1C2-5BEE-04FF9C4E9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/>
              <a:t>Terminal Master’s – for Plan A (thesis) or Plan B (non-thesis)</a:t>
            </a:r>
          </a:p>
          <a:p>
            <a:pPr algn="ctr"/>
            <a:endParaRPr lang="en-US" b="1" u="sng" dirty="0"/>
          </a:p>
          <a:p>
            <a:r>
              <a:rPr lang="en-US" dirty="0"/>
              <a:t>Will need the recommendation email from major advisor to withdraw from PhD program and add the master’s track to the student’s record.</a:t>
            </a:r>
          </a:p>
          <a:p>
            <a:endParaRPr lang="en-US" dirty="0"/>
          </a:p>
          <a:p>
            <a:r>
              <a:rPr lang="en-US" dirty="0"/>
              <a:t>For international students, I will also need approval from ISSS for program level change before updating the student’s record.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u="sng" dirty="0"/>
              <a:t>Extra Degree – for Plan A (thesis) or Plan B (non-thesis)</a:t>
            </a:r>
          </a:p>
          <a:p>
            <a:pPr algn="ctr"/>
            <a:endParaRPr lang="en-US" b="1" u="sng" dirty="0"/>
          </a:p>
          <a:p>
            <a:r>
              <a:rPr lang="en-US" dirty="0"/>
              <a:t>Plan A (thesis) – will need the recommendation email from major advisor confirming that you will continue with your PhD program.</a:t>
            </a:r>
          </a:p>
          <a:p>
            <a:endParaRPr lang="en-US" dirty="0"/>
          </a:p>
          <a:p>
            <a:r>
              <a:rPr lang="en-US" dirty="0"/>
              <a:t>Plan B (non-thesis) – if it’s based on your approved PhD plan of study and General Exam.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63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8360-68AE-B774-8FEE-9F76669D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Questions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8730730-38CF-A159-517B-EDABD8AFB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4584"/>
            <a:ext cx="4040188" cy="641349"/>
          </a:xfrm>
        </p:spPr>
        <p:txBody>
          <a:bodyPr/>
          <a:lstStyle/>
          <a:p>
            <a:pPr algn="ctr"/>
            <a:r>
              <a:rPr lang="en-US" dirty="0"/>
              <a:t>Any Questions?</a:t>
            </a:r>
          </a:p>
        </p:txBody>
      </p:sp>
      <p:pic>
        <p:nvPicPr>
          <p:cNvPr id="4" name="Graphic 3" descr="Questions with solid fill">
            <a:extLst>
              <a:ext uri="{FF2B5EF4-FFF2-40B4-BE49-F238E27FC236}">
                <a16:creationId xmlns:a16="http://schemas.microsoft.com/office/drawing/2014/main" id="{503BF983-B9C4-66DB-600A-95DAEFDEA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2444" y="2175934"/>
            <a:ext cx="3949700" cy="3949700"/>
          </a:xfrm>
          <a:prstGeom prst="rect">
            <a:avLst/>
          </a:prstGeom>
        </p:spPr>
      </p:pic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A5B46AAA-86B1-13FB-6035-0CF81C219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6" y="1534584"/>
            <a:ext cx="4041775" cy="641349"/>
          </a:xfrm>
        </p:spPr>
        <p:txBody>
          <a:bodyPr/>
          <a:lstStyle/>
          <a:p>
            <a:pPr algn="ctr"/>
            <a:r>
              <a:rPr lang="en-US" dirty="0"/>
              <a:t>Contact: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BFD8DDE-0D9A-F10F-374E-3130CA9C3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4456878"/>
          </a:xfrm>
        </p:spPr>
        <p:txBody>
          <a:bodyPr>
            <a:normAutofit/>
          </a:bodyPr>
          <a:lstStyle/>
          <a:p>
            <a:r>
              <a:rPr lang="en-US" dirty="0">
                <a:hlinkClick r:id="rId4"/>
              </a:rPr>
              <a:t>Sandra.Cyr@uconn.edu</a:t>
            </a:r>
            <a:r>
              <a:rPr lang="en-US" dirty="0"/>
              <a:t> – Degree Auditor - All Masters and Grad Certificates</a:t>
            </a:r>
          </a:p>
          <a:p>
            <a:r>
              <a:rPr lang="en-US" dirty="0">
                <a:hlinkClick r:id="rId5"/>
              </a:rPr>
              <a:t>Jenn.Horan@uconn.edu</a:t>
            </a:r>
            <a:r>
              <a:rPr lang="en-US" dirty="0"/>
              <a:t>   – Degree Auditor (PhD)</a:t>
            </a:r>
          </a:p>
          <a:p>
            <a:r>
              <a:rPr lang="en-US" dirty="0">
                <a:hlinkClick r:id="rId6"/>
              </a:rPr>
              <a:t>Laura.Mlyniec-Beam@uconn.edu</a:t>
            </a:r>
            <a:r>
              <a:rPr lang="en-US" dirty="0"/>
              <a:t> – Assistant Registrar	</a:t>
            </a:r>
          </a:p>
          <a:p>
            <a:r>
              <a:rPr lang="en-US" dirty="0">
                <a:hlinkClick r:id="rId7"/>
              </a:rPr>
              <a:t>DegreeAudit@uconn.edu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2122A9-C4CB-2321-E817-69310ADB5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50835" y="4776081"/>
            <a:ext cx="1934265" cy="185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96883"/>
      </p:ext>
    </p:extLst>
  </p:cSld>
  <p:clrMapOvr>
    <a:masterClrMapping/>
  </p:clrMapOvr>
</p:sld>
</file>

<file path=ppt/theme/theme1.xml><?xml version="1.0" encoding="utf-8"?>
<a:theme xmlns:a="http://schemas.openxmlformats.org/drawingml/2006/main" name="white-bluebar-standard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white-bluebar-standard-template.potx</Template>
  <TotalTime>4771</TotalTime>
  <Words>701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white-bluebar-standard-template</vt:lpstr>
      <vt:lpstr>1_Custom Design</vt:lpstr>
      <vt:lpstr>Custom Design</vt:lpstr>
      <vt:lpstr>Getting to Conferral  Spring 2025 Office of the Registrar – Degree Audit</vt:lpstr>
      <vt:lpstr>Deadlines for Spring 2025</vt:lpstr>
      <vt:lpstr>External Committee Member(s)</vt:lpstr>
      <vt:lpstr>Transfer External Credits</vt:lpstr>
      <vt:lpstr>Shared Credits</vt:lpstr>
      <vt:lpstr>Thesis Submission</vt:lpstr>
      <vt:lpstr>Terminal Master’s or  Extra Degree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Corcoran, Jack</cp:lastModifiedBy>
  <cp:revision>63</cp:revision>
  <dcterms:created xsi:type="dcterms:W3CDTF">2010-04-12T23:12:02Z</dcterms:created>
  <dcterms:modified xsi:type="dcterms:W3CDTF">2025-02-12T19:43:08Z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