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79" r:id="rId5"/>
    <p:sldMasterId id="2147493467" r:id="rId6"/>
  </p:sldMasterIdLst>
  <p:notesMasterIdLst>
    <p:notesMasterId r:id="rId21"/>
  </p:notesMasterIdLst>
  <p:handoutMasterIdLst>
    <p:handoutMasterId r:id="rId22"/>
  </p:handoutMasterIdLst>
  <p:sldIdLst>
    <p:sldId id="259" r:id="rId7"/>
    <p:sldId id="303" r:id="rId8"/>
    <p:sldId id="263" r:id="rId9"/>
    <p:sldId id="292" r:id="rId10"/>
    <p:sldId id="294" r:id="rId11"/>
    <p:sldId id="296" r:id="rId12"/>
    <p:sldId id="297" r:id="rId13"/>
    <p:sldId id="298" r:id="rId14"/>
    <p:sldId id="299" r:id="rId15"/>
    <p:sldId id="300" r:id="rId16"/>
    <p:sldId id="301" r:id="rId17"/>
    <p:sldId id="302" r:id="rId18"/>
    <p:sldId id="305" r:id="rId19"/>
    <p:sldId id="306"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938"/>
    <a:srgbClr val="002868"/>
    <a:srgbClr val="100E42"/>
    <a:srgbClr val="100E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6067B2-2353-1111-0BA0-83F144BC2F09}" v="10" dt="2025-02-11T21:56:14.530"/>
    <p1510:client id="{685372FC-99C6-C3BB-DF71-E93D7D1FA21E}" v="2299" dt="2025-02-13T13:16:57.879"/>
    <p1510:client id="{B657819C-D276-B78A-E9AF-494722D31D77}" v="149" dt="2025-02-12T19:57:01.691"/>
    <p1510:client id="{ED30C0B1-3F1D-C316-F544-8C94728A279F}" v="18" dt="2025-02-12T18:32:55.332"/>
    <p1510:client id="{FF452329-06E1-141C-F301-24F1B77CB92A}" v="256" dt="2025-02-12T17:45:43.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79211" autoAdjust="0"/>
  </p:normalViewPr>
  <p:slideViewPr>
    <p:cSldViewPr snapToGrid="0" snapToObjects="1">
      <p:cViewPr varScale="1">
        <p:scale>
          <a:sx n="111" d="100"/>
          <a:sy n="111" d="100"/>
        </p:scale>
        <p:origin x="834" y="108"/>
      </p:cViewPr>
      <p:guideLst>
        <p:guide orient="horz" pos="216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D10BE6C-4C0C-8046-BBFD-371AD798216A}" type="datetimeFigureOut">
              <a:rPr lang="en-US" smtClean="0"/>
              <a:t>2/14/2025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C9EFCB1-D51F-8E41-88AA-D42180FBBA78}" type="slidenum">
              <a:rPr lang="en-US" smtClean="0"/>
              <a:t>‹#›</a:t>
            </a:fld>
            <a:endParaRPr lang="en-US"/>
          </a:p>
        </p:txBody>
      </p:sp>
    </p:spTree>
    <p:extLst>
      <p:ext uri="{BB962C8B-B14F-4D97-AF65-F5344CB8AC3E}">
        <p14:creationId xmlns:p14="http://schemas.microsoft.com/office/powerpoint/2010/main" val="735009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D3320E1-4BD5-4763-A682-71D96553FB87}" type="datetimeFigureOut">
              <a:rPr lang="en-US" smtClean="0"/>
              <a:t>2/14/2025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3753FD1-49CD-4BD6-B06D-7DD23B03A834}" type="slidenum">
              <a:rPr lang="en-US" smtClean="0"/>
              <a:t>‹#›</a:t>
            </a:fld>
            <a:endParaRPr lang="en-US"/>
          </a:p>
        </p:txBody>
      </p:sp>
    </p:spTree>
    <p:extLst>
      <p:ext uri="{BB962C8B-B14F-4D97-AF65-F5344CB8AC3E}">
        <p14:creationId xmlns:p14="http://schemas.microsoft.com/office/powerpoint/2010/main" val="75827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CDB3CC-F982-40F9-8DD6-BCC9AFBF44BD}" type="datetime1">
              <a:rPr lang="en-US" smtClean="0"/>
              <a:pPr/>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5167"/>
            <a:ext cx="2057400" cy="58504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5167"/>
            <a:ext cx="6019800" cy="5850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0CA21-89C5-A040-B01E-D208A7FA3D8D}"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1314598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1485"/>
            <a:ext cx="7772400" cy="1468967"/>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1656F7-E2D5-EF4D-B3EB-3635D9B80BFE}"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3698188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656F7-E2D5-EF4D-B3EB-3635D9B80BFE}"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2632998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313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185"/>
            <a:ext cx="7772400" cy="150071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1656F7-E2D5-EF4D-B3EB-3635D9B80BFE}"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1033797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4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4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1656F7-E2D5-EF4D-B3EB-3635D9B80BFE}"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158469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4584"/>
            <a:ext cx="4040188"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5934"/>
            <a:ext cx="4040188"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4584"/>
            <a:ext cx="4041775"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5934"/>
            <a:ext cx="4041775"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1656F7-E2D5-EF4D-B3EB-3635D9B80BFE}" type="datetimeFigureOut">
              <a:rPr lang="en-US" smtClean="0"/>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164753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1656F7-E2D5-EF4D-B3EB-3635D9B80BFE}"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4093448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656F7-E2D5-EF4D-B3EB-3635D9B80BFE}" type="datetimeFigureOut">
              <a:rPr lang="en-US" smtClean="0"/>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4113407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2"/>
            <a:ext cx="3008313" cy="116204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0"/>
            <a:ext cx="3008313"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1656F7-E2D5-EF4D-B3EB-3635D9B80BFE}"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3303725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726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383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867"/>
            <a:ext cx="5486400" cy="8043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1656F7-E2D5-EF4D-B3EB-3635D9B80BFE}"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149379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a:t>
            </a:r>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C30CA21-89C5-A040-B01E-D208A7FA3D8D}"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947646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656F7-E2D5-EF4D-B3EB-3635D9B80BFE}"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2283483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5167"/>
            <a:ext cx="2057400" cy="58504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5167"/>
            <a:ext cx="6019800" cy="5850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656F7-E2D5-EF4D-B3EB-3635D9B80BFE}"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a:p>
        </p:txBody>
      </p:sp>
    </p:spTree>
    <p:extLst>
      <p:ext uri="{BB962C8B-B14F-4D97-AF65-F5344CB8AC3E}">
        <p14:creationId xmlns:p14="http://schemas.microsoft.com/office/powerpoint/2010/main" val="355394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a:t>
            </a:r>
          </a:p>
        </p:txBody>
      </p:sp>
      <p:sp>
        <p:nvSpPr>
          <p:cNvPr id="3" name="Content Placeholder 2"/>
          <p:cNvSpPr>
            <a:spLocks noGrp="1"/>
          </p:cNvSpPr>
          <p:nvPr>
            <p:ph sz="half" idx="1"/>
          </p:nvPr>
        </p:nvSpPr>
        <p:spPr>
          <a:xfrm>
            <a:off x="457200" y="1659037"/>
            <a:ext cx="4038600" cy="4525433"/>
          </a:xfrm>
        </p:spPr>
        <p:txBody>
          <a:bodyPr>
            <a:normAutofit/>
          </a:bodyPr>
          <a:lstStyle>
            <a:lvl1pPr>
              <a:defRPr sz="2000">
                <a:latin typeface="Arial"/>
                <a:cs typeface="Arial"/>
              </a:defRPr>
            </a:lvl1pPr>
            <a:lvl2pPr>
              <a:defRPr sz="2000">
                <a:latin typeface="Arial"/>
                <a:cs typeface="Arial"/>
              </a:defRPr>
            </a:lvl2pPr>
            <a:lvl3pPr>
              <a:defRPr sz="2000">
                <a:latin typeface="Arial"/>
                <a:cs typeface="Arial"/>
              </a:defRPr>
            </a:lvl3pPr>
            <a:lvl4pPr>
              <a:defRPr sz="2000">
                <a:latin typeface="Arial"/>
                <a:cs typeface="Arial"/>
              </a:defRPr>
            </a:lvl4pPr>
            <a:lvl5pPr>
              <a:defRPr sz="2000">
                <a:latin typeface="Arial"/>
                <a:cs typeface="Aria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59037"/>
            <a:ext cx="4038600" cy="4525433"/>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5" name="Date Placeholder 4"/>
          <p:cNvSpPr>
            <a:spLocks noGrp="1"/>
          </p:cNvSpPr>
          <p:nvPr>
            <p:ph type="dt" sz="half" idx="10"/>
          </p:nvPr>
        </p:nvSpPr>
        <p:spPr/>
        <p:txBody>
          <a:bodyPr/>
          <a:lstStyle/>
          <a:p>
            <a:fld id="{3C30CA21-89C5-A040-B01E-D208A7FA3D8D}"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479549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Heading</a:t>
            </a:r>
          </a:p>
        </p:txBody>
      </p:sp>
      <p:sp>
        <p:nvSpPr>
          <p:cNvPr id="3" name="Text Placeholder 2"/>
          <p:cNvSpPr>
            <a:spLocks noGrp="1"/>
          </p:cNvSpPr>
          <p:nvPr>
            <p:ph type="body" idx="1" hasCustomPrompt="1"/>
          </p:nvPr>
        </p:nvSpPr>
        <p:spPr>
          <a:xfrm>
            <a:off x="457200" y="1534584"/>
            <a:ext cx="4040188" cy="641349"/>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
        <p:nvSpPr>
          <p:cNvPr id="4" name="Content Placeholder 3"/>
          <p:cNvSpPr>
            <a:spLocks noGrp="1"/>
          </p:cNvSpPr>
          <p:nvPr>
            <p:ph sz="half" idx="2"/>
          </p:nvPr>
        </p:nvSpPr>
        <p:spPr>
          <a:xfrm>
            <a:off x="457200" y="2175934"/>
            <a:ext cx="4040188" cy="3949700"/>
          </a:xfrm>
        </p:spPr>
        <p:txBody>
          <a:bodyPr>
            <a:normAutofit/>
          </a:bodyPr>
          <a:lstStyle>
            <a:lvl1pPr>
              <a:defRPr sz="1800">
                <a:latin typeface="Arial"/>
                <a:cs typeface="Arial"/>
              </a:defRPr>
            </a:lvl1pPr>
            <a:lvl2pPr>
              <a:defRPr sz="1800">
                <a:latin typeface="Arial"/>
                <a:cs typeface="Arial"/>
              </a:defRPr>
            </a:lvl2pPr>
            <a:lvl3pPr>
              <a:defRPr sz="1800">
                <a:latin typeface="Arial"/>
                <a:cs typeface="Arial"/>
              </a:defRPr>
            </a:lvl3pPr>
            <a:lvl4pPr>
              <a:defRPr sz="1800">
                <a:latin typeface="Arial"/>
                <a:cs typeface="Arial"/>
              </a:defRPr>
            </a:lvl4pPr>
            <a:lvl5pPr>
              <a:defRPr sz="1800">
                <a:latin typeface="Arial"/>
                <a:cs typeface="Aria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6" y="1534584"/>
            <a:ext cx="4041775" cy="641349"/>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
        <p:nvSpPr>
          <p:cNvPr id="6" name="Content Placeholder 5"/>
          <p:cNvSpPr>
            <a:spLocks noGrp="1"/>
          </p:cNvSpPr>
          <p:nvPr>
            <p:ph sz="quarter" idx="4"/>
          </p:nvPr>
        </p:nvSpPr>
        <p:spPr>
          <a:xfrm>
            <a:off x="4645026" y="2175934"/>
            <a:ext cx="4041775" cy="3949700"/>
          </a:xfrm>
        </p:spPr>
        <p:txBody>
          <a:bodyPr>
            <a:normAutofit/>
          </a:bodyPr>
          <a:lstStyle>
            <a:lvl1pPr>
              <a:defRPr sz="1800">
                <a:latin typeface="Arial"/>
                <a:cs typeface="Arial"/>
              </a:defRPr>
            </a:lvl1pPr>
            <a:lvl2pPr>
              <a:defRPr sz="1800">
                <a:latin typeface="Arial"/>
                <a:cs typeface="Arial"/>
              </a:defRPr>
            </a:lvl2pPr>
            <a:lvl3pPr>
              <a:defRPr sz="1800">
                <a:latin typeface="Arial"/>
                <a:cs typeface="Arial"/>
              </a:defRPr>
            </a:lvl3pPr>
            <a:lvl4pPr>
              <a:defRPr sz="1800">
                <a:latin typeface="Arial"/>
                <a:cs typeface="Arial"/>
              </a:defRPr>
            </a:lvl4pPr>
            <a:lvl5pPr>
              <a:defRPr sz="1800">
                <a:latin typeface="Arial"/>
                <a:cs typeface="Aria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30CA21-89C5-A040-B01E-D208A7FA3D8D}" type="datetimeFigureOut">
              <a:rPr lang="en-US" smtClean="0"/>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396616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30CA21-89C5-A040-B01E-D208A7FA3D8D}"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385756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0CA21-89C5-A040-B01E-D208A7FA3D8D}" type="datetimeFigureOut">
              <a:rPr lang="en-US" smtClean="0"/>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421301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2"/>
            <a:ext cx="3008313" cy="116204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0"/>
            <a:ext cx="3008313"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0CA21-89C5-A040-B01E-D208A7FA3D8D}"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307989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726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383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867"/>
            <a:ext cx="5486400" cy="8043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0CA21-89C5-A040-B01E-D208A7FA3D8D}"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1857647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0CA21-89C5-A040-B01E-D208A7FA3D8D}"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a:p>
        </p:txBody>
      </p:sp>
    </p:spTree>
    <p:extLst>
      <p:ext uri="{BB962C8B-B14F-4D97-AF65-F5344CB8AC3E}">
        <p14:creationId xmlns:p14="http://schemas.microsoft.com/office/powerpoint/2010/main" val="4707480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Heading</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2/14/2025</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Lst>
  <p:txStyles>
    <p:titleStyle>
      <a:lvl1pPr algn="l"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600" kern="1200">
          <a:solidFill>
            <a:schemeClr val="tx1">
              <a:lumMod val="65000"/>
              <a:lumOff val="35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lumMod val="65000"/>
              <a:lumOff val="35000"/>
            </a:schemeClr>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lumMod val="65000"/>
              <a:lumOff val="35000"/>
            </a:schemeClr>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lumMod val="65000"/>
              <a:lumOff val="35000"/>
            </a:schemeClr>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lumMod val="65000"/>
              <a:lumOff val="3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4325" y="0"/>
            <a:ext cx="9178325" cy="1600200"/>
          </a:xfrm>
          <a:prstGeom prst="rect">
            <a:avLst/>
          </a:prstGeom>
          <a:solidFill>
            <a:srgbClr val="100E2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dirty="0"/>
              <a:t>Heading</a:t>
            </a:r>
          </a:p>
        </p:txBody>
      </p:sp>
      <p:sp>
        <p:nvSpPr>
          <p:cNvPr id="3" name="Text Placeholder 2"/>
          <p:cNvSpPr>
            <a:spLocks noGrp="1"/>
          </p:cNvSpPr>
          <p:nvPr>
            <p:ph type="body" idx="1"/>
          </p:nvPr>
        </p:nvSpPr>
        <p:spPr>
          <a:xfrm>
            <a:off x="457200" y="1659037"/>
            <a:ext cx="8229600" cy="452543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3C30CA21-89C5-A040-B01E-D208A7FA3D8D}" type="datetimeFigureOut">
              <a:rPr lang="en-US" smtClean="0"/>
              <a:t>2/14/2025</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CC7697F5-3DCA-0A4F-B9EA-FEC2794BD1A6}" type="slidenum">
              <a:rPr lang="en-US" smtClean="0"/>
              <a:t>‹#›</a:t>
            </a:fld>
            <a:endParaRPr lang="en-US"/>
          </a:p>
        </p:txBody>
      </p:sp>
    </p:spTree>
    <p:extLst>
      <p:ext uri="{BB962C8B-B14F-4D97-AF65-F5344CB8AC3E}">
        <p14:creationId xmlns:p14="http://schemas.microsoft.com/office/powerpoint/2010/main" val="817083645"/>
      </p:ext>
    </p:extLst>
  </p:cSld>
  <p:clrMap bg1="lt1" tx1="dk1" bg2="lt2" tx2="dk2" accent1="accent1" accent2="accent2" accent3="accent3" accent4="accent4" accent5="accent5" accent6="accent6" hlink="hlink" folHlink="folHlink"/>
  <p:sldLayoutIdLst>
    <p:sldLayoutId id="2147493481" r:id="rId1"/>
    <p:sldLayoutId id="2147493483" r:id="rId2"/>
    <p:sldLayoutId id="2147493484" r:id="rId3"/>
    <p:sldLayoutId id="2147493485" r:id="rId4"/>
    <p:sldLayoutId id="2147493486" r:id="rId5"/>
    <p:sldLayoutId id="2147493487" r:id="rId6"/>
    <p:sldLayoutId id="2147493488" r:id="rId7"/>
    <p:sldLayoutId id="2147493489" r:id="rId8"/>
    <p:sldLayoutId id="2147493490" r:id="rId9"/>
  </p:sldLayoutIdLst>
  <p:txStyles>
    <p:titleStyle>
      <a:lvl1pPr algn="l" defTabSz="457200" rtl="0" eaLnBrk="1" latinLnBrk="0" hangingPunct="1">
        <a:spcBef>
          <a:spcPct val="0"/>
        </a:spcBef>
        <a:buNone/>
        <a:defRPr sz="4400" kern="1200">
          <a:solidFill>
            <a:srgbClr val="FFFFFF"/>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6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4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501656F7-E2D5-EF4D-B3EB-3635D9B80BFE}" type="datetimeFigureOut">
              <a:rPr lang="en-US" smtClean="0"/>
              <a:t>2/14/2025</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41B7C81B-7B5A-A644-B3E8-EC3DC39B624D}" type="slidenum">
              <a:rPr lang="en-US" smtClean="0"/>
              <a:t>‹#›</a:t>
            </a:fld>
            <a:endParaRPr lang="en-US"/>
          </a:p>
        </p:txBody>
      </p:sp>
    </p:spTree>
    <p:extLst>
      <p:ext uri="{BB962C8B-B14F-4D97-AF65-F5344CB8AC3E}">
        <p14:creationId xmlns:p14="http://schemas.microsoft.com/office/powerpoint/2010/main" val="1873203494"/>
      </p:ext>
    </p:extLst>
  </p:cSld>
  <p:clrMap bg1="lt1" tx1="dk1" bg2="lt2" tx2="dk2" accent1="accent1" accent2="accent2" accent3="accent3" accent4="accent4" accent5="accent5" accent6="accent6" hlink="hlink" folHlink="folHlink"/>
  <p:sldLayoutIdLst>
    <p:sldLayoutId id="2147493468" r:id="rId1"/>
    <p:sldLayoutId id="2147493469" r:id="rId2"/>
    <p:sldLayoutId id="2147493470" r:id="rId3"/>
    <p:sldLayoutId id="2147493471" r:id="rId4"/>
    <p:sldLayoutId id="2147493472" r:id="rId5"/>
    <p:sldLayoutId id="2147493473" r:id="rId6"/>
    <p:sldLayoutId id="2147493474" r:id="rId7"/>
    <p:sldLayoutId id="2147493475" r:id="rId8"/>
    <p:sldLayoutId id="2147493476" r:id="rId9"/>
    <p:sldLayoutId id="2147493477" r:id="rId10"/>
    <p:sldLayoutId id="214749347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a:xfrm>
            <a:off x="93736" y="185531"/>
            <a:ext cx="8908704" cy="30546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457200" rtl="0" eaLnBrk="1" latinLnBrk="0" hangingPunct="1">
              <a:spcBef>
                <a:spcPct val="0"/>
              </a:spcBef>
              <a:buNone/>
              <a:defRPr sz="4400" kern="1200">
                <a:solidFill>
                  <a:schemeClr val="bg1"/>
                </a:solidFill>
                <a:latin typeface="Arial"/>
                <a:ea typeface="+mj-ea"/>
                <a:cs typeface="Arial"/>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Arial"/>
                <a:ea typeface="+mj-ea"/>
                <a:cs typeface="Arial"/>
              </a:rPr>
              <a:t>Timely Topics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Arial"/>
                <a:ea typeface="+mj-ea"/>
                <a:cs typeface="Arial"/>
              </a:rPr>
              <a:t>Part 2: AI is Here to Stay…Now What? </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tx1"/>
              </a:solidFill>
              <a:effectLst/>
              <a:uLnTx/>
              <a:uFillTx/>
              <a:latin typeface="Arial"/>
              <a:ea typeface="+mj-ea"/>
              <a:cs typeface="Arial"/>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Arial"/>
                <a:ea typeface="+mj-ea"/>
                <a:cs typeface="Arial"/>
              </a:rPr>
              <a:t>The Graduate School &amp; CISS/UCAELI:</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Arial"/>
                <a:ea typeface="+mj-ea"/>
                <a:cs typeface="Arial"/>
              </a:rPr>
              <a:t>AI &amp; ASPIM</a:t>
            </a:r>
          </a:p>
        </p:txBody>
      </p:sp>
      <p:sp>
        <p:nvSpPr>
          <p:cNvPr id="6" name="Title 1"/>
          <p:cNvSpPr txBox="1">
            <a:spLocks/>
          </p:cNvSpPr>
          <p:nvPr/>
        </p:nvSpPr>
        <p:spPr>
          <a:xfrm>
            <a:off x="269631" y="3605829"/>
            <a:ext cx="8651631" cy="1652936"/>
          </a:xfrm>
          <a:prstGeom prst="rect">
            <a:avLst/>
          </a:prstGeom>
        </p:spPr>
        <p:txBody>
          <a:bodyPr vert="horz" lIns="91440" tIns="45720" rIns="91440" bIns="45720" rtlCol="0" anchor="ctr">
            <a:normAutofit fontScale="92500" lnSpcReduction="10000"/>
          </a:bodyPr>
          <a:lstStyle>
            <a:lvl1pPr algn="l" defTabSz="457200" rtl="0" eaLnBrk="1" latinLnBrk="0" hangingPunct="1">
              <a:spcBef>
                <a:spcPct val="0"/>
              </a:spcBef>
              <a:buNone/>
              <a:defRPr sz="4400" kern="1200">
                <a:solidFill>
                  <a:schemeClr val="bg1"/>
                </a:solidFill>
                <a:latin typeface="Arial"/>
                <a:ea typeface="+mj-ea"/>
                <a:cs typeface="Arial"/>
              </a:defRPr>
            </a:lvl1pPr>
          </a:lstStyle>
          <a:p>
            <a:r>
              <a:rPr lang="en-US" sz="2400" dirty="0">
                <a:solidFill>
                  <a:schemeClr val="bg1">
                    <a:lumMod val="75000"/>
                  </a:schemeClr>
                </a:solidFill>
              </a:rPr>
              <a:t>Mary Bernstein, PhD - Associate Dean &amp; Hearing Officer</a:t>
            </a:r>
            <a:endParaRPr lang="en-US" dirty="0">
              <a:solidFill>
                <a:schemeClr val="bg1">
                  <a:lumMod val="75000"/>
                </a:schemeClr>
              </a:solidFill>
            </a:endParaRPr>
          </a:p>
          <a:p>
            <a:r>
              <a:rPr lang="en-US" sz="2400" dirty="0">
                <a:solidFill>
                  <a:schemeClr val="bg1">
                    <a:lumMod val="75000"/>
                  </a:schemeClr>
                </a:solidFill>
              </a:rPr>
              <a:t>Kimberly Curry, Director of Graduate Student and Postdoctoral Support</a:t>
            </a:r>
            <a:endParaRPr lang="en-US" dirty="0">
              <a:solidFill>
                <a:schemeClr val="bg1">
                  <a:lumMod val="75000"/>
                </a:schemeClr>
              </a:solidFill>
            </a:endParaRPr>
          </a:p>
          <a:p>
            <a:r>
              <a:rPr lang="en-US" sz="2400" dirty="0">
                <a:solidFill>
                  <a:schemeClr val="bg1">
                    <a:lumMod val="75000"/>
                  </a:schemeClr>
                </a:solidFill>
              </a:rPr>
              <a:t>Jeannie Slayton, PhD – Director, Intercultural Programs &amp; Support, UCAELI, Center for International Students &amp; Scholars</a:t>
            </a:r>
          </a:p>
          <a:p>
            <a:endParaRPr lang="en-US" sz="2400" dirty="0">
              <a:solidFill>
                <a:schemeClr val="bg1">
                  <a:lumMod val="75000"/>
                </a:schemeClr>
              </a:solidFill>
            </a:endParaRPr>
          </a:p>
        </p:txBody>
      </p:sp>
      <p:sp>
        <p:nvSpPr>
          <p:cNvPr id="2" name="TextBox 1">
            <a:extLst>
              <a:ext uri="{FF2B5EF4-FFF2-40B4-BE49-F238E27FC236}">
                <a16:creationId xmlns:a16="http://schemas.microsoft.com/office/drawing/2014/main" id="{A385078C-AFFF-6F07-25BE-723CC2355821}"/>
              </a:ext>
            </a:extLst>
          </p:cNvPr>
          <p:cNvSpPr txBox="1"/>
          <p:nvPr/>
        </p:nvSpPr>
        <p:spPr>
          <a:xfrm>
            <a:off x="269631" y="6215933"/>
            <a:ext cx="2281412" cy="369332"/>
          </a:xfrm>
          <a:prstGeom prst="rect">
            <a:avLst/>
          </a:prstGeom>
          <a:noFill/>
        </p:spPr>
        <p:txBody>
          <a:bodyPr wrap="square" rtlCol="0">
            <a:spAutoFit/>
          </a:bodyPr>
          <a:lstStyle/>
          <a:p>
            <a:r>
              <a:rPr lang="en-US" i="1" dirty="0">
                <a:solidFill>
                  <a:schemeClr val="bg1"/>
                </a:solidFill>
              </a:rPr>
              <a:t>Presented 2/13/25</a:t>
            </a:r>
          </a:p>
        </p:txBody>
      </p:sp>
    </p:spTree>
    <p:extLst>
      <p:ext uri="{BB962C8B-B14F-4D97-AF65-F5344CB8AC3E}">
        <p14:creationId xmlns:p14="http://schemas.microsoft.com/office/powerpoint/2010/main" val="44067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8EC18-95D2-BF8F-7A16-55D25322C9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3D56CF-3E69-543A-D3D6-718EB30D79E8}"/>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   </a:t>
            </a:r>
          </a:p>
        </p:txBody>
      </p:sp>
      <p:sp>
        <p:nvSpPr>
          <p:cNvPr id="29" name="TextBox 28">
            <a:extLst>
              <a:ext uri="{FF2B5EF4-FFF2-40B4-BE49-F238E27FC236}">
                <a16:creationId xmlns:a16="http://schemas.microsoft.com/office/drawing/2014/main" id="{B530BB17-8858-7D52-C2D8-7B8F8854EAA4}"/>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endParaRPr lang="en-US" sz="4000" dirty="0"/>
          </a:p>
        </p:txBody>
      </p:sp>
      <p:sp>
        <p:nvSpPr>
          <p:cNvPr id="3" name="TextBox 2">
            <a:extLst>
              <a:ext uri="{FF2B5EF4-FFF2-40B4-BE49-F238E27FC236}">
                <a16:creationId xmlns:a16="http://schemas.microsoft.com/office/drawing/2014/main" id="{BADE6DBE-F806-E08C-A30A-EF717E705C02}"/>
              </a:ext>
            </a:extLst>
          </p:cNvPr>
          <p:cNvSpPr txBox="1"/>
          <p:nvPr/>
        </p:nvSpPr>
        <p:spPr>
          <a:xfrm>
            <a:off x="169121" y="3089750"/>
            <a:ext cx="8880097" cy="707886"/>
          </a:xfrm>
          <a:prstGeom prst="rect">
            <a:avLst/>
          </a:prstGeom>
          <a:noFill/>
        </p:spPr>
        <p:txBody>
          <a:bodyPr wrap="square" lIns="91440" tIns="45720" rIns="91440" bIns="45720" rtlCol="0" anchor="t">
            <a:spAutoFit/>
          </a:bodyPr>
          <a:lstStyle/>
          <a:p>
            <a:r>
              <a:rPr lang="en-US" sz="2000">
                <a:ea typeface="Calibri"/>
                <a:cs typeface="Calibri"/>
              </a:rPr>
              <a:t>Example </a:t>
            </a:r>
            <a:r>
              <a:rPr lang="en-US" sz="1400" i="1">
                <a:ea typeface="Calibri"/>
                <a:cs typeface="Calibri"/>
              </a:rPr>
              <a:t>(Used with permission of Community Standards from "AI Squared" Presentation, 10/21/2024)</a:t>
            </a:r>
            <a:endParaRPr lang="en-US"/>
          </a:p>
          <a:p>
            <a:endParaRPr lang="en-US" sz="2000" dirty="0">
              <a:ea typeface="Calibri"/>
              <a:cs typeface="Calibri"/>
            </a:endParaRPr>
          </a:p>
        </p:txBody>
      </p:sp>
      <p:sp>
        <p:nvSpPr>
          <p:cNvPr id="7" name="TextBox 6">
            <a:extLst>
              <a:ext uri="{FF2B5EF4-FFF2-40B4-BE49-F238E27FC236}">
                <a16:creationId xmlns:a16="http://schemas.microsoft.com/office/drawing/2014/main" id="{6F91847F-5451-3DE2-1FDA-E9B7268E7EDE}"/>
              </a:ext>
            </a:extLst>
          </p:cNvPr>
          <p:cNvSpPr txBox="1"/>
          <p:nvPr/>
        </p:nvSpPr>
        <p:spPr>
          <a:xfrm>
            <a:off x="168950" y="3438482"/>
            <a:ext cx="8215080" cy="32008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dirty="0">
                <a:ea typeface="Calibri"/>
                <a:cs typeface="Calibri"/>
              </a:rPr>
              <a:t>General Guidelines</a:t>
            </a:r>
            <a:endParaRPr lang="en-US" sz="1600" dirty="0">
              <a:ea typeface="Calibri"/>
              <a:cs typeface="Calibri"/>
            </a:endParaRPr>
          </a:p>
          <a:p>
            <a:endParaRPr lang="en-US" sz="1000" u="sng" dirty="0">
              <a:ea typeface="Calibri"/>
              <a:cs typeface="Calibri"/>
            </a:endParaRPr>
          </a:p>
          <a:p>
            <a:pPr marL="171450" indent="-171450">
              <a:buFont typeface="Arial"/>
              <a:buChar char="•"/>
            </a:pPr>
            <a:r>
              <a:rPr lang="en-US" sz="1600" b="1" dirty="0">
                <a:ea typeface="Calibri"/>
                <a:cs typeface="Calibri"/>
              </a:rPr>
              <a:t>Transparency:</a:t>
            </a:r>
            <a:r>
              <a:rPr lang="en-US" sz="1600" dirty="0">
                <a:ea typeface="Calibri"/>
                <a:cs typeface="Calibri"/>
              </a:rPr>
              <a:t> If you use AI to assist with any part of the writing process, be transparent about how and when it was used. For example, include a footnote or statement in the submission clarifying that AI was employed for idea generation or grammar checking.</a:t>
            </a:r>
          </a:p>
          <a:p>
            <a:endParaRPr lang="en-US" sz="1600" dirty="0">
              <a:ea typeface="Calibri"/>
              <a:cs typeface="Calibri"/>
            </a:endParaRPr>
          </a:p>
          <a:p>
            <a:pPr marL="171450" indent="-171450">
              <a:buFont typeface="Arial"/>
              <a:buChar char="•"/>
            </a:pPr>
            <a:r>
              <a:rPr lang="en-US" sz="1600" b="1" dirty="0">
                <a:ea typeface="Calibri"/>
                <a:cs typeface="Calibri"/>
              </a:rPr>
              <a:t>Ethical Consideration:</a:t>
            </a:r>
            <a:r>
              <a:rPr lang="en-US" sz="1600" dirty="0">
                <a:ea typeface="Calibri"/>
                <a:cs typeface="Calibri"/>
              </a:rPr>
              <a:t> Be mindful of the ethical implications of relying on AI. The goal of this course is to develop strong academic writing. Over-reliance on AI tools can hinder academic development.</a:t>
            </a:r>
          </a:p>
          <a:p>
            <a:endParaRPr lang="en-US" sz="1600" dirty="0">
              <a:ea typeface="Calibri"/>
              <a:cs typeface="Calibri"/>
            </a:endParaRPr>
          </a:p>
          <a:p>
            <a:pPr marL="171450" indent="-171450">
              <a:buFont typeface="Arial"/>
              <a:buChar char="•"/>
            </a:pPr>
            <a:r>
              <a:rPr lang="en-US" sz="1600" b="1" dirty="0">
                <a:ea typeface="Calibri"/>
                <a:cs typeface="Calibri"/>
              </a:rPr>
              <a:t>Instructor Review: </a:t>
            </a:r>
            <a:r>
              <a:rPr lang="en-US" sz="1600" dirty="0">
                <a:ea typeface="Calibri"/>
                <a:cs typeface="Calibri"/>
              </a:rPr>
              <a:t>The instructor reserves the right to request drafts and outlines to verify that the work submitted is your own. AI-assisted work should be clearly distinguishable from student-generated work. </a:t>
            </a:r>
          </a:p>
        </p:txBody>
      </p:sp>
    </p:spTree>
    <p:extLst>
      <p:ext uri="{BB962C8B-B14F-4D97-AF65-F5344CB8AC3E}">
        <p14:creationId xmlns:p14="http://schemas.microsoft.com/office/powerpoint/2010/main" val="1226143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899B6-617F-02CA-3BA3-BF3A965A83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D627C2-A5A2-B0B0-9C6F-492A738E3115}"/>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       </a:t>
            </a:r>
          </a:p>
        </p:txBody>
      </p:sp>
      <p:sp>
        <p:nvSpPr>
          <p:cNvPr id="29" name="TextBox 28">
            <a:extLst>
              <a:ext uri="{FF2B5EF4-FFF2-40B4-BE49-F238E27FC236}">
                <a16:creationId xmlns:a16="http://schemas.microsoft.com/office/drawing/2014/main" id="{33B38DFD-77E0-48BC-24AA-3C18879620A7}"/>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p>
        </p:txBody>
      </p:sp>
      <p:sp>
        <p:nvSpPr>
          <p:cNvPr id="3" name="TextBox 2">
            <a:extLst>
              <a:ext uri="{FF2B5EF4-FFF2-40B4-BE49-F238E27FC236}">
                <a16:creationId xmlns:a16="http://schemas.microsoft.com/office/drawing/2014/main" id="{AD04F103-6C76-4DB5-6781-A66466E9CE98}"/>
              </a:ext>
            </a:extLst>
          </p:cNvPr>
          <p:cNvSpPr txBox="1"/>
          <p:nvPr/>
        </p:nvSpPr>
        <p:spPr>
          <a:xfrm>
            <a:off x="169121" y="3089750"/>
            <a:ext cx="8880097" cy="707886"/>
          </a:xfrm>
          <a:prstGeom prst="rect">
            <a:avLst/>
          </a:prstGeom>
          <a:noFill/>
        </p:spPr>
        <p:txBody>
          <a:bodyPr wrap="square" lIns="91440" tIns="45720" rIns="91440" bIns="45720" rtlCol="0" anchor="t">
            <a:spAutoFit/>
          </a:bodyPr>
          <a:lstStyle/>
          <a:p>
            <a:r>
              <a:rPr lang="en-US" sz="2000">
                <a:ea typeface="Calibri"/>
                <a:cs typeface="Calibri"/>
              </a:rPr>
              <a:t>Example </a:t>
            </a:r>
            <a:r>
              <a:rPr lang="en-US" sz="1400" i="1">
                <a:ea typeface="Calibri"/>
                <a:cs typeface="Calibri"/>
              </a:rPr>
              <a:t>(Used with permission of Community Standards from "AI Squared" Presentation, 10/21/2024)</a:t>
            </a:r>
            <a:endParaRPr lang="en-US"/>
          </a:p>
          <a:p>
            <a:endParaRPr lang="en-US" sz="2000" dirty="0">
              <a:ea typeface="Calibri"/>
              <a:cs typeface="Calibri"/>
            </a:endParaRPr>
          </a:p>
        </p:txBody>
      </p:sp>
      <p:sp>
        <p:nvSpPr>
          <p:cNvPr id="7" name="TextBox 6">
            <a:extLst>
              <a:ext uri="{FF2B5EF4-FFF2-40B4-BE49-F238E27FC236}">
                <a16:creationId xmlns:a16="http://schemas.microsoft.com/office/drawing/2014/main" id="{49BF8964-AE3D-786B-F71E-F12F42665C09}"/>
              </a:ext>
            </a:extLst>
          </p:cNvPr>
          <p:cNvSpPr txBox="1"/>
          <p:nvPr/>
        </p:nvSpPr>
        <p:spPr>
          <a:xfrm>
            <a:off x="168950" y="3438482"/>
            <a:ext cx="8215080"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dirty="0">
                <a:ea typeface="Calibri"/>
                <a:cs typeface="Calibri"/>
              </a:rPr>
              <a:t>Consequences for Violating this Policy</a:t>
            </a:r>
          </a:p>
          <a:p>
            <a:endParaRPr lang="en-US" sz="1600" u="sng" dirty="0">
              <a:ea typeface="Calibri"/>
              <a:cs typeface="Calibri"/>
            </a:endParaRPr>
          </a:p>
          <a:p>
            <a:pPr marL="285750" indent="-285750">
              <a:buFont typeface="Arial"/>
              <a:buChar char="•"/>
            </a:pPr>
            <a:r>
              <a:rPr lang="en-US" sz="1600" dirty="0">
                <a:ea typeface="Calibri"/>
                <a:cs typeface="Calibri"/>
              </a:rPr>
              <a:t>The 2024-2025 Graduate Catalog outlines the process to be followed when an instructor or relevant dean or department head (complainant) believes that an act of scholarly misconduct within an academic course has occurred. This process will examine the merits of the findings. If the student (respondent) is found responsible for violating the academic policy, the following consequences will be applied. In this course, violations of the ASPIM policy will result in (</a:t>
            </a:r>
            <a:r>
              <a:rPr lang="en-US" sz="1600" u="sng" dirty="0">
                <a:ea typeface="Calibri"/>
                <a:cs typeface="Calibri"/>
              </a:rPr>
              <a:t>insert academic consequence).</a:t>
            </a:r>
            <a:r>
              <a:rPr lang="en-US" sz="1600" dirty="0">
                <a:ea typeface="Calibri"/>
                <a:cs typeface="Calibri"/>
              </a:rPr>
              <a:t> Possible outcomes: failure for the course, failure for the assignment, exam, proposal, etc.</a:t>
            </a:r>
          </a:p>
          <a:p>
            <a:pPr marL="171450" indent="-171450">
              <a:buFont typeface="Arial"/>
              <a:buChar char="•"/>
            </a:pPr>
            <a:endParaRPr lang="en-US" sz="1600" b="1" dirty="0">
              <a:ea typeface="Calibri"/>
              <a:cs typeface="Calibri"/>
            </a:endParaRPr>
          </a:p>
        </p:txBody>
      </p:sp>
    </p:spTree>
    <p:extLst>
      <p:ext uri="{BB962C8B-B14F-4D97-AF65-F5344CB8AC3E}">
        <p14:creationId xmlns:p14="http://schemas.microsoft.com/office/powerpoint/2010/main" val="141761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18D23-89E7-4BDF-B287-87919AF260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81FD00-A735-9192-542A-AE24282D3428}"/>
              </a:ext>
            </a:extLst>
          </p:cNvPr>
          <p:cNvSpPr>
            <a:spLocks noGrp="1"/>
          </p:cNvSpPr>
          <p:nvPr>
            <p:ph type="title"/>
          </p:nvPr>
        </p:nvSpPr>
        <p:spPr/>
        <p:txBody>
          <a:bodyPr>
            <a:normAutofit fontScale="90000"/>
          </a:bodyPr>
          <a:lstStyle/>
          <a:p>
            <a:r>
              <a:rPr lang="en-US" dirty="0"/>
              <a:t>The Graduate School – ASPIM </a:t>
            </a:r>
            <a:br>
              <a:rPr lang="en-US" dirty="0"/>
            </a:br>
            <a:r>
              <a:rPr lang="en-US" dirty="0"/>
              <a:t>Process</a:t>
            </a:r>
          </a:p>
        </p:txBody>
      </p:sp>
      <p:sp>
        <p:nvSpPr>
          <p:cNvPr id="4" name="TextBox 3">
            <a:extLst>
              <a:ext uri="{FF2B5EF4-FFF2-40B4-BE49-F238E27FC236}">
                <a16:creationId xmlns:a16="http://schemas.microsoft.com/office/drawing/2014/main" id="{7555DA28-FA5F-5104-BD2E-2F0DE2572B24}"/>
              </a:ext>
            </a:extLst>
          </p:cNvPr>
          <p:cNvSpPr txBox="1"/>
          <p:nvPr/>
        </p:nvSpPr>
        <p:spPr>
          <a:xfrm>
            <a:off x="264695" y="1991226"/>
            <a:ext cx="8614609" cy="40626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
              <a:buChar char="-"/>
            </a:pPr>
            <a:r>
              <a:rPr lang="en-US" sz="2000" dirty="0">
                <a:ea typeface="+mn-lt"/>
                <a:cs typeface="+mn-lt"/>
              </a:rPr>
              <a:t>The instructor, dean, or department head who believes that scholarly</a:t>
            </a:r>
            <a:endParaRPr lang="en-US" sz="2000" dirty="0">
              <a:ea typeface="Calibri"/>
              <a:cs typeface="Calibri"/>
            </a:endParaRPr>
          </a:p>
          <a:p>
            <a:r>
              <a:rPr lang="en-US" sz="2000" dirty="0">
                <a:ea typeface="+mn-lt"/>
                <a:cs typeface="+mn-lt"/>
              </a:rPr>
              <a:t>misconduct has occurred within an academic course (the Complainant)</a:t>
            </a:r>
            <a:endParaRPr lang="en-US" sz="2000" dirty="0">
              <a:ea typeface="Calibri"/>
              <a:cs typeface="Calibri"/>
            </a:endParaRPr>
          </a:p>
          <a:p>
            <a:r>
              <a:rPr lang="en-US" sz="2000" dirty="0">
                <a:ea typeface="+mn-lt"/>
                <a:cs typeface="+mn-lt"/>
              </a:rPr>
              <a:t>shall retain all evidence of the alleged misconduct in its original form.</a:t>
            </a:r>
            <a:endParaRPr lang="en-US" sz="2000" dirty="0">
              <a:ea typeface="Calibri"/>
              <a:cs typeface="Calibri"/>
            </a:endParaRPr>
          </a:p>
          <a:p>
            <a:endParaRPr lang="en-US" sz="2000" dirty="0">
              <a:ea typeface="+mn-lt"/>
              <a:cs typeface="+mn-lt"/>
            </a:endParaRPr>
          </a:p>
          <a:p>
            <a:pPr marL="285750" indent="-285750">
              <a:buFont typeface="Calibri"/>
              <a:buChar char="-"/>
            </a:pPr>
            <a:r>
              <a:rPr lang="en-US" sz="2000" dirty="0">
                <a:ea typeface="+mn-lt"/>
                <a:cs typeface="+mn-lt"/>
              </a:rPr>
              <a:t>All instructors within the course shall be notified of the</a:t>
            </a:r>
            <a:endParaRPr lang="en-US" sz="2000" dirty="0">
              <a:ea typeface="Calibri"/>
              <a:cs typeface="Calibri"/>
            </a:endParaRPr>
          </a:p>
          <a:p>
            <a:r>
              <a:rPr lang="en-US" sz="2000" dirty="0">
                <a:ea typeface="+mn-lt"/>
                <a:cs typeface="+mn-lt"/>
              </a:rPr>
              <a:t>allegation and the proposed academic consequences before the student</a:t>
            </a:r>
            <a:endParaRPr lang="en-US" sz="2000" dirty="0">
              <a:ea typeface="Calibri"/>
              <a:cs typeface="Calibri"/>
            </a:endParaRPr>
          </a:p>
          <a:p>
            <a:r>
              <a:rPr lang="en-US" sz="2000" dirty="0">
                <a:ea typeface="+mn-lt"/>
                <a:cs typeface="+mn-lt"/>
              </a:rPr>
              <a:t>is notified of the alleged misconduct.</a:t>
            </a:r>
          </a:p>
          <a:p>
            <a:endParaRPr lang="en-US" sz="2000" dirty="0">
              <a:ea typeface="+mn-lt"/>
              <a:cs typeface="+mn-lt"/>
            </a:endParaRPr>
          </a:p>
          <a:p>
            <a:pPr marL="285750" indent="-285750">
              <a:buFont typeface="Calibri"/>
              <a:buChar char="-"/>
            </a:pPr>
            <a:r>
              <a:rPr lang="en-US" sz="2000" dirty="0">
                <a:ea typeface="+mn-lt"/>
                <a:cs typeface="+mn-lt"/>
              </a:rPr>
              <a:t>Within 30 business days of becoming aware of alleged misconduct, the</a:t>
            </a:r>
            <a:endParaRPr lang="en-US" sz="2000" dirty="0">
              <a:ea typeface="Calibri"/>
              <a:cs typeface="Calibri"/>
            </a:endParaRPr>
          </a:p>
          <a:p>
            <a:r>
              <a:rPr lang="en-US" sz="2000" dirty="0">
                <a:ea typeface="+mn-lt"/>
                <a:cs typeface="+mn-lt"/>
              </a:rPr>
              <a:t>Complainant shall notify the accused student and their major advisor in</a:t>
            </a:r>
            <a:endParaRPr lang="en-US" sz="2000" dirty="0">
              <a:ea typeface="Calibri"/>
              <a:cs typeface="Calibri"/>
            </a:endParaRPr>
          </a:p>
          <a:p>
            <a:r>
              <a:rPr lang="en-US" sz="2000" dirty="0">
                <a:ea typeface="+mn-lt"/>
                <a:cs typeface="+mn-lt"/>
              </a:rPr>
              <a:t>writing of the allegation of misconduct and the academic consequences</a:t>
            </a:r>
            <a:endParaRPr lang="en-US" sz="2000" dirty="0">
              <a:ea typeface="Calibri"/>
              <a:cs typeface="Calibri"/>
            </a:endParaRPr>
          </a:p>
          <a:p>
            <a:r>
              <a:rPr lang="en-US" sz="2000" dirty="0">
                <a:ea typeface="+mn-lt"/>
                <a:cs typeface="+mn-lt"/>
              </a:rPr>
              <a:t>to be imposed. </a:t>
            </a:r>
          </a:p>
          <a:p>
            <a:endParaRPr lang="en-US" b="1">
              <a:ea typeface="Calibri"/>
              <a:cs typeface="Calibri"/>
            </a:endParaRPr>
          </a:p>
        </p:txBody>
      </p:sp>
    </p:spTree>
    <p:extLst>
      <p:ext uri="{BB962C8B-B14F-4D97-AF65-F5344CB8AC3E}">
        <p14:creationId xmlns:p14="http://schemas.microsoft.com/office/powerpoint/2010/main" val="77376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1A4F0-FA6F-A4B2-991F-C5336E8772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E7B327-D13D-6B9C-EB0D-A4E640DB6DE8}"/>
              </a:ext>
            </a:extLst>
          </p:cNvPr>
          <p:cNvSpPr>
            <a:spLocks noGrp="1"/>
          </p:cNvSpPr>
          <p:nvPr>
            <p:ph type="title"/>
          </p:nvPr>
        </p:nvSpPr>
        <p:spPr/>
        <p:txBody>
          <a:bodyPr>
            <a:normAutofit fontScale="90000"/>
          </a:bodyPr>
          <a:lstStyle/>
          <a:p>
            <a:r>
              <a:rPr lang="en-US" dirty="0"/>
              <a:t>The Graduate School – ASPIM </a:t>
            </a:r>
            <a:br>
              <a:rPr lang="en-US" dirty="0"/>
            </a:br>
            <a:r>
              <a:rPr lang="en-US" dirty="0"/>
              <a:t>Process </a:t>
            </a:r>
          </a:p>
        </p:txBody>
      </p:sp>
      <p:sp>
        <p:nvSpPr>
          <p:cNvPr id="4" name="TextBox 3">
            <a:extLst>
              <a:ext uri="{FF2B5EF4-FFF2-40B4-BE49-F238E27FC236}">
                <a16:creationId xmlns:a16="http://schemas.microsoft.com/office/drawing/2014/main" id="{BBF90035-97F3-5D81-DE4F-C84B2C2168A9}"/>
              </a:ext>
            </a:extLst>
          </p:cNvPr>
          <p:cNvSpPr txBox="1"/>
          <p:nvPr/>
        </p:nvSpPr>
        <p:spPr>
          <a:xfrm>
            <a:off x="457201" y="1564104"/>
            <a:ext cx="8614609"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ea typeface="Calibri"/>
              <a:cs typeface="Calibri"/>
            </a:endParaRPr>
          </a:p>
          <a:p>
            <a:pPr marL="285750" indent="-285750">
              <a:buFont typeface="Calibri"/>
              <a:buChar char="-"/>
            </a:pPr>
            <a:r>
              <a:rPr lang="en-US" sz="2000">
                <a:ea typeface="+mn-lt"/>
                <a:cs typeface="+mn-lt"/>
              </a:rPr>
              <a:t>The notice shall be sent by the Complainant to the accused student by email, to the student’s official University email address. </a:t>
            </a:r>
            <a:r>
              <a:rPr lang="en-US" sz="2000" b="1">
                <a:ea typeface="+mn-lt"/>
                <a:cs typeface="+mn-lt"/>
              </a:rPr>
              <a:t>The notification shall advise the student </a:t>
            </a:r>
            <a:r>
              <a:rPr lang="en-US" sz="2000" b="1" dirty="0">
                <a:solidFill>
                  <a:schemeClr val="tx2">
                    <a:lumMod val="76000"/>
                  </a:schemeClr>
                </a:solidFill>
                <a:ea typeface="+mn-lt"/>
                <a:cs typeface="+mn-lt"/>
              </a:rPr>
              <a:t>th</a:t>
            </a:r>
            <a:r>
              <a:rPr lang="en-US" sz="2000" b="1">
                <a:ea typeface="+mn-lt"/>
                <a:cs typeface="+mn-lt"/>
              </a:rPr>
              <a:t>at they have 10 business days from the date the notice is sent via email to contact the Complainant to address the alleged misconduct and/or file an appeal, and that if the student fails to do so, the academic consequences described in the notice shall be imposed.</a:t>
            </a:r>
            <a:endParaRPr lang="en-US" sz="2000" dirty="0">
              <a:ea typeface="+mn-lt"/>
              <a:cs typeface="+mn-lt"/>
            </a:endParaRPr>
          </a:p>
          <a:p>
            <a:endParaRPr lang="en-US" sz="2000" dirty="0">
              <a:ea typeface="+mn-lt"/>
              <a:cs typeface="+mn-lt"/>
            </a:endParaRPr>
          </a:p>
          <a:p>
            <a:pPr marL="285750" indent="-285750">
              <a:buFont typeface="Calibri"/>
              <a:buChar char="-"/>
            </a:pPr>
            <a:r>
              <a:rPr lang="en-US" sz="2000">
                <a:ea typeface="+mn-lt"/>
                <a:cs typeface="+mn-lt"/>
              </a:rPr>
              <a:t>The Complainant will provide a copy of the written notification sent to the accused student to The Graduate School, </a:t>
            </a:r>
            <a:r>
              <a:rPr lang="en-US" sz="2000" dirty="0">
                <a:ea typeface="+mn-lt"/>
                <a:cs typeface="+mn-lt"/>
              </a:rPr>
              <a:t>and also</a:t>
            </a:r>
            <a:r>
              <a:rPr lang="en-US" sz="2000">
                <a:ea typeface="+mn-lt"/>
                <a:cs typeface="+mn-lt"/>
              </a:rPr>
              <a:t> will maintain a copy. (Complainant may use the Scholarly Misconduct Graduate School Report Form). </a:t>
            </a:r>
            <a:endParaRPr lang="en-US" sz="2000" dirty="0">
              <a:ea typeface="+mn-lt"/>
              <a:cs typeface="+mn-lt"/>
            </a:endParaRPr>
          </a:p>
          <a:p>
            <a:pPr marL="285750" indent="-285750">
              <a:buFont typeface="Calibri"/>
              <a:buChar char="-"/>
            </a:pPr>
            <a:endParaRPr lang="en-US" sz="2000" dirty="0">
              <a:ea typeface="+mn-lt"/>
              <a:cs typeface="+mn-lt"/>
            </a:endParaRPr>
          </a:p>
          <a:p>
            <a:pPr marL="285750" indent="-285750">
              <a:buFont typeface="Calibri"/>
              <a:buChar char="-"/>
            </a:pPr>
            <a:r>
              <a:rPr lang="en-US" sz="2000">
                <a:ea typeface="+mn-lt"/>
                <a:cs typeface="+mn-lt"/>
              </a:rPr>
              <a:t>The Graduate School shall notify the Complainant of the receipt of an appeal filed by the accused student within five business days. If an appeal is filed, the Complainant shall within five business days forward to The Graduate School information supporting the allegation.</a:t>
            </a:r>
            <a:endParaRPr lang="en-US" sz="2000">
              <a:ea typeface="Calibri"/>
              <a:cs typeface="Calibri"/>
            </a:endParaRPr>
          </a:p>
        </p:txBody>
      </p:sp>
    </p:spTree>
    <p:extLst>
      <p:ext uri="{BB962C8B-B14F-4D97-AF65-F5344CB8AC3E}">
        <p14:creationId xmlns:p14="http://schemas.microsoft.com/office/powerpoint/2010/main" val="1486432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71AAB-6FB5-473B-E2A0-698FE2462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0E7082-8104-A53B-3EB4-F24A66831BD3}"/>
              </a:ext>
            </a:extLst>
          </p:cNvPr>
          <p:cNvSpPr>
            <a:spLocks noGrp="1"/>
          </p:cNvSpPr>
          <p:nvPr>
            <p:ph type="title"/>
          </p:nvPr>
        </p:nvSpPr>
        <p:spPr/>
        <p:txBody>
          <a:bodyPr>
            <a:normAutofit fontScale="90000"/>
          </a:bodyPr>
          <a:lstStyle/>
          <a:p>
            <a:r>
              <a:rPr lang="en-US" dirty="0"/>
              <a:t>The Graduate School – ASPIM </a:t>
            </a:r>
            <a:br>
              <a:rPr lang="en-US"/>
            </a:br>
            <a:r>
              <a:rPr lang="en-US"/>
              <a:t>Process   </a:t>
            </a:r>
            <a:endParaRPr lang="en-US" dirty="0"/>
          </a:p>
        </p:txBody>
      </p:sp>
      <p:sp>
        <p:nvSpPr>
          <p:cNvPr id="4" name="TextBox 3">
            <a:extLst>
              <a:ext uri="{FF2B5EF4-FFF2-40B4-BE49-F238E27FC236}">
                <a16:creationId xmlns:a16="http://schemas.microsoft.com/office/drawing/2014/main" id="{7DB7DC97-5E42-EC1E-28AB-85607CD95D46}"/>
              </a:ext>
            </a:extLst>
          </p:cNvPr>
          <p:cNvSpPr txBox="1"/>
          <p:nvPr/>
        </p:nvSpPr>
        <p:spPr>
          <a:xfrm>
            <a:off x="264696" y="3284620"/>
            <a:ext cx="8614609" cy="12926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ea typeface="Calibri"/>
              <a:cs typeface="Calibri"/>
            </a:endParaRPr>
          </a:p>
          <a:p>
            <a:pPr algn="ctr"/>
            <a:r>
              <a:rPr lang="en-US" sz="6000" b="1">
                <a:ea typeface="Calibri"/>
                <a:cs typeface="Calibri"/>
              </a:rPr>
              <a:t>QUESTIONS?</a:t>
            </a:r>
          </a:p>
        </p:txBody>
      </p:sp>
    </p:spTree>
    <p:extLst>
      <p:ext uri="{BB962C8B-B14F-4D97-AF65-F5344CB8AC3E}">
        <p14:creationId xmlns:p14="http://schemas.microsoft.com/office/powerpoint/2010/main" val="143186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4150C-2716-0613-0042-3FB2B267DCF3}"/>
              </a:ext>
            </a:extLst>
          </p:cNvPr>
          <p:cNvSpPr>
            <a:spLocks noGrp="1"/>
          </p:cNvSpPr>
          <p:nvPr>
            <p:ph type="title"/>
          </p:nvPr>
        </p:nvSpPr>
        <p:spPr/>
        <p:txBody>
          <a:bodyPr/>
          <a:lstStyle/>
          <a:p>
            <a:pPr algn="ctr"/>
            <a:r>
              <a:rPr lang="en-US" dirty="0"/>
              <a:t>International Perspective</a:t>
            </a:r>
            <a:endParaRPr lang="en-US"/>
          </a:p>
        </p:txBody>
      </p:sp>
      <p:sp>
        <p:nvSpPr>
          <p:cNvPr id="3" name="Content Placeholder 2">
            <a:extLst>
              <a:ext uri="{FF2B5EF4-FFF2-40B4-BE49-F238E27FC236}">
                <a16:creationId xmlns:a16="http://schemas.microsoft.com/office/drawing/2014/main" id="{CCCB1AC4-ED28-4B09-4270-F5E60308D2B6}"/>
              </a:ext>
            </a:extLst>
          </p:cNvPr>
          <p:cNvSpPr>
            <a:spLocks noGrp="1"/>
          </p:cNvSpPr>
          <p:nvPr>
            <p:ph sz="half" idx="1"/>
          </p:nvPr>
        </p:nvSpPr>
        <p:spPr>
          <a:xfrm>
            <a:off x="457200" y="1682808"/>
            <a:ext cx="8218374" cy="4501662"/>
          </a:xfrm>
        </p:spPr>
        <p:txBody>
          <a:bodyPr vert="horz" lIns="91440" tIns="45720" rIns="91440" bIns="45720" rtlCol="0" anchor="t">
            <a:normAutofit lnSpcReduction="10000"/>
          </a:bodyPr>
          <a:lstStyle/>
          <a:p>
            <a:pPr marL="0" indent="0">
              <a:buNone/>
            </a:pPr>
            <a:r>
              <a:rPr lang="en-US"/>
              <a:t>Why is a student using AI?</a:t>
            </a:r>
          </a:p>
          <a:p>
            <a:r>
              <a:rPr lang="en-US" dirty="0"/>
              <a:t>What can we learn from studies on plagiarism and international </a:t>
            </a:r>
            <a:r>
              <a:rPr lang="en-US"/>
              <a:t>students?</a:t>
            </a:r>
          </a:p>
          <a:p>
            <a:pPr lvl="1">
              <a:buFont typeface="Courier New"/>
              <a:buChar char="o"/>
            </a:pPr>
            <a:r>
              <a:rPr lang="en-US"/>
              <a:t>Cultural norms and behaviors: Educating students as prevention</a:t>
            </a:r>
          </a:p>
          <a:p>
            <a:pPr lvl="1">
              <a:buFont typeface="Courier New"/>
              <a:buChar char="o"/>
            </a:pPr>
            <a:r>
              <a:rPr lang="en-US" dirty="0"/>
              <a:t>Linguistic flexibility: </a:t>
            </a:r>
          </a:p>
          <a:p>
            <a:pPr lvl="2">
              <a:buFont typeface="Wingdings"/>
              <a:buChar char="§"/>
            </a:pPr>
            <a:r>
              <a:rPr lang="en-US"/>
              <a:t>They said it the best.</a:t>
            </a:r>
            <a:endParaRPr lang="en-US" dirty="0"/>
          </a:p>
          <a:p>
            <a:pPr lvl="2">
              <a:buFont typeface="Wingdings"/>
              <a:buChar char="§"/>
            </a:pPr>
            <a:r>
              <a:rPr lang="en-US" dirty="0"/>
              <a:t>I don't know how to express that in </a:t>
            </a:r>
            <a:r>
              <a:rPr lang="en-US"/>
              <a:t>English.</a:t>
            </a:r>
            <a:endParaRPr lang="en-US" dirty="0"/>
          </a:p>
          <a:p>
            <a:pPr lvl="2">
              <a:buFont typeface="Wingdings"/>
              <a:buChar char="§"/>
            </a:pPr>
            <a:r>
              <a:rPr lang="en-US" dirty="0"/>
              <a:t>I don't know where to start.</a:t>
            </a:r>
          </a:p>
          <a:p>
            <a:r>
              <a:rPr lang="en-US"/>
              <a:t>Important considerations</a:t>
            </a:r>
          </a:p>
          <a:p>
            <a:pPr lvl="1">
              <a:buFont typeface="Courier New"/>
              <a:buChar char="o"/>
            </a:pPr>
            <a:r>
              <a:rPr lang="en-US" dirty="0"/>
              <a:t>Translation tool use is detected as AI</a:t>
            </a:r>
          </a:p>
          <a:p>
            <a:pPr lvl="1">
              <a:buFont typeface="Courier New"/>
              <a:buChar char="o"/>
            </a:pPr>
            <a:r>
              <a:rPr lang="en-US" dirty="0"/>
              <a:t>Writing conventions may look different in their home country</a:t>
            </a:r>
          </a:p>
          <a:p>
            <a:pPr lvl="1">
              <a:buFont typeface="Courier New"/>
              <a:buChar char="o"/>
            </a:pPr>
            <a:r>
              <a:rPr lang="en-US" dirty="0"/>
              <a:t>Finding their</a:t>
            </a:r>
            <a:r>
              <a:rPr lang="en-US"/>
              <a:t> voice and style</a:t>
            </a:r>
            <a:endParaRPr lang="en-US" dirty="0"/>
          </a:p>
          <a:p>
            <a:pPr lvl="1">
              <a:buFont typeface="Courier New"/>
              <a:buChar char="o"/>
            </a:pPr>
            <a:r>
              <a:rPr lang="en-US" dirty="0"/>
              <a:t>Let's collaborate!</a:t>
            </a:r>
          </a:p>
        </p:txBody>
      </p:sp>
    </p:spTree>
    <p:extLst>
      <p:ext uri="{BB962C8B-B14F-4D97-AF65-F5344CB8AC3E}">
        <p14:creationId xmlns:p14="http://schemas.microsoft.com/office/powerpoint/2010/main" val="310182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Graduate School – ASPIM</a:t>
            </a:r>
          </a:p>
        </p:txBody>
      </p:sp>
      <p:sp>
        <p:nvSpPr>
          <p:cNvPr id="29" name="TextBox 28">
            <a:extLst>
              <a:ext uri="{FF2B5EF4-FFF2-40B4-BE49-F238E27FC236}">
                <a16:creationId xmlns:a16="http://schemas.microsoft.com/office/drawing/2014/main" id="{7510E030-A0F8-9673-BD04-7C28178E80FC}"/>
              </a:ext>
            </a:extLst>
          </p:cNvPr>
          <p:cNvSpPr txBox="1"/>
          <p:nvPr/>
        </p:nvSpPr>
        <p:spPr>
          <a:xfrm>
            <a:off x="103517" y="1654834"/>
            <a:ext cx="8954219" cy="1323439"/>
          </a:xfrm>
          <a:prstGeom prst="rect">
            <a:avLst/>
          </a:prstGeom>
          <a:noFill/>
        </p:spPr>
        <p:txBody>
          <a:bodyPr wrap="square" rtlCol="0">
            <a:spAutoFit/>
          </a:bodyPr>
          <a:lstStyle/>
          <a:p>
            <a:r>
              <a:rPr lang="en-US" sz="4000" dirty="0"/>
              <a:t>Academic, Scholarly, and Professional Integrity and Misconduct</a:t>
            </a:r>
            <a:r>
              <a:rPr lang="en-US" sz="1400" i="1" dirty="0"/>
              <a:t>…(UConn 2024-2025 Graduate Catalog, p 30-31)</a:t>
            </a:r>
            <a:endParaRPr lang="en-US" sz="4000" i="1" dirty="0"/>
          </a:p>
        </p:txBody>
      </p:sp>
      <p:sp>
        <p:nvSpPr>
          <p:cNvPr id="31" name="TextBox 30">
            <a:extLst>
              <a:ext uri="{FF2B5EF4-FFF2-40B4-BE49-F238E27FC236}">
                <a16:creationId xmlns:a16="http://schemas.microsoft.com/office/drawing/2014/main" id="{B565EEE7-17A1-A1DA-3D7F-AE572B2E390B}"/>
              </a:ext>
            </a:extLst>
          </p:cNvPr>
          <p:cNvSpPr txBox="1"/>
          <p:nvPr/>
        </p:nvSpPr>
        <p:spPr>
          <a:xfrm>
            <a:off x="353683" y="2978273"/>
            <a:ext cx="8514272" cy="403187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600" dirty="0">
                <a:latin typeface="+mj-lt"/>
              </a:rPr>
              <a:t>Scholarly activity at the graduate level takes many forms, including, but not limited to, </a:t>
            </a:r>
            <a:r>
              <a:rPr lang="en-US" sz="1600" u="sng" dirty="0">
                <a:latin typeface="+mj-lt"/>
              </a:rPr>
              <a:t>classroom activity</a:t>
            </a:r>
            <a:r>
              <a:rPr lang="en-US" sz="1600" dirty="0">
                <a:latin typeface="+mj-lt"/>
              </a:rPr>
              <a:t>, </a:t>
            </a:r>
            <a:r>
              <a:rPr lang="en-US" sz="1600" u="sng" dirty="0">
                <a:latin typeface="+mj-lt"/>
              </a:rPr>
              <a:t>laboratory or field experience</a:t>
            </a:r>
            <a:r>
              <a:rPr lang="en-US" sz="1600" dirty="0">
                <a:latin typeface="+mj-lt"/>
              </a:rPr>
              <a:t>, </a:t>
            </a:r>
            <a:r>
              <a:rPr lang="en-US" sz="1600" u="sng" dirty="0">
                <a:latin typeface="+mj-lt"/>
              </a:rPr>
              <a:t>writing for publication</a:t>
            </a:r>
            <a:r>
              <a:rPr lang="en-US" sz="1600" dirty="0">
                <a:latin typeface="+mj-lt"/>
              </a:rPr>
              <a:t>, </a:t>
            </a:r>
            <a:r>
              <a:rPr lang="en-US" sz="1600" u="sng" dirty="0">
                <a:latin typeface="+mj-lt"/>
              </a:rPr>
              <a:t>presentation</a:t>
            </a:r>
            <a:r>
              <a:rPr lang="en-US" sz="1600" dirty="0">
                <a:latin typeface="+mj-lt"/>
              </a:rPr>
              <a:t>, and </a:t>
            </a:r>
            <a:r>
              <a:rPr lang="en-US" sz="1600" u="sng" dirty="0">
                <a:latin typeface="+mj-lt"/>
              </a:rPr>
              <a:t>forms of artistic expression</a:t>
            </a:r>
            <a:r>
              <a:rPr lang="en-US" sz="1600" dirty="0">
                <a:latin typeface="+mj-lt"/>
              </a:rPr>
              <a:t>. </a:t>
            </a:r>
            <a:endParaRPr lang="en-US" sz="1600">
              <a:ea typeface="Calibri"/>
              <a:cs typeface="Calibri"/>
            </a:endParaRPr>
          </a:p>
          <a:p>
            <a:endParaRPr lang="en-US" sz="1600" dirty="0">
              <a:latin typeface="+mj-lt"/>
              <a:ea typeface="Calibri"/>
              <a:cs typeface="Calibri"/>
            </a:endParaRPr>
          </a:p>
          <a:p>
            <a:pPr marL="285750" indent="-285750">
              <a:buFont typeface="Arial" panose="020B0604020202020204" pitchFamily="34" charset="0"/>
              <a:buChar char="•"/>
            </a:pPr>
            <a:r>
              <a:rPr lang="en-US" sz="1600" dirty="0">
                <a:latin typeface="+mj-lt"/>
              </a:rPr>
              <a:t>Integrity is of paramount importance, and The Graduate School of the University of Connecticut requires that the highest ethical standards in teaching, learning, research, and service be maintained. </a:t>
            </a:r>
            <a:endParaRPr lang="en-US" sz="1600" dirty="0">
              <a:ea typeface="Calibri"/>
              <a:cs typeface="Calibri"/>
            </a:endParaRPr>
          </a:p>
          <a:p>
            <a:endParaRPr lang="en-US" sz="1600" dirty="0">
              <a:latin typeface="+mj-lt"/>
              <a:ea typeface="Calibri"/>
              <a:cs typeface="Calibri"/>
            </a:endParaRPr>
          </a:p>
          <a:p>
            <a:pPr marL="285750" indent="-285750">
              <a:buFont typeface="Arial" panose="020B0604020202020204" pitchFamily="34" charset="0"/>
              <a:buChar char="•"/>
            </a:pPr>
            <a:r>
              <a:rPr lang="en-US" sz="1600" dirty="0">
                <a:latin typeface="+mj-lt"/>
              </a:rPr>
              <a:t>Scholarly integrity encompasses “both research integrity and the ethical understanding and skill required of researchers/scholars in domestic, international, and multicultural contexts.” </a:t>
            </a:r>
            <a:endParaRPr lang="en-US" sz="1600" dirty="0">
              <a:latin typeface="+mj-lt"/>
              <a:ea typeface="Calibri"/>
              <a:cs typeface="Calibri"/>
            </a:endParaRPr>
          </a:p>
          <a:p>
            <a:endParaRPr lang="en-US" sz="1600" dirty="0">
              <a:latin typeface="+mj-lt"/>
              <a:ea typeface="Calibri"/>
              <a:cs typeface="Calibri"/>
            </a:endParaRPr>
          </a:p>
          <a:p>
            <a:pPr marL="285750" indent="-285750">
              <a:buFont typeface="Arial" panose="020B0604020202020204" pitchFamily="34" charset="0"/>
              <a:buChar char="•"/>
            </a:pPr>
            <a:r>
              <a:rPr lang="en-US" sz="1600" dirty="0">
                <a:latin typeface="+mj-lt"/>
              </a:rPr>
              <a:t>It also addresses “ethical aspects of scholarship that influence the next generation of researchers as teachers, mentors, supervisors, and successful stewards of grant funds” (Council of Graduate Schools, Research and Scholarly Integrity in Graduate Education: A Comprehensive Approach, 2012)</a:t>
            </a:r>
            <a:endParaRPr lang="en-US" sz="1600" dirty="0">
              <a:latin typeface="+mj-lt"/>
              <a:ea typeface="Calibri"/>
              <a:cs typeface="Calibri"/>
            </a:endParaRPr>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2468868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379B0-E8F4-4589-F060-D3D9ED2ED4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0A10B1-8C56-9559-CC18-3AF2EAB675C5}"/>
              </a:ext>
            </a:extLst>
          </p:cNvPr>
          <p:cNvSpPr>
            <a:spLocks noGrp="1"/>
          </p:cNvSpPr>
          <p:nvPr>
            <p:ph type="title"/>
          </p:nvPr>
        </p:nvSpPr>
        <p:spPr/>
        <p:txBody>
          <a:bodyPr>
            <a:normAutofit/>
          </a:bodyPr>
          <a:lstStyle/>
          <a:p>
            <a:r>
              <a:rPr lang="en-US" dirty="0"/>
              <a:t>The Graduate School – ASPIM </a:t>
            </a:r>
          </a:p>
        </p:txBody>
      </p:sp>
      <p:sp>
        <p:nvSpPr>
          <p:cNvPr id="29" name="TextBox 28">
            <a:extLst>
              <a:ext uri="{FF2B5EF4-FFF2-40B4-BE49-F238E27FC236}">
                <a16:creationId xmlns:a16="http://schemas.microsoft.com/office/drawing/2014/main" id="{620E7EAC-5397-C06D-A0F4-649703996C1A}"/>
              </a:ext>
            </a:extLst>
          </p:cNvPr>
          <p:cNvSpPr txBox="1"/>
          <p:nvPr/>
        </p:nvSpPr>
        <p:spPr>
          <a:xfrm>
            <a:off x="103517" y="1680047"/>
            <a:ext cx="8954219" cy="1323439"/>
          </a:xfrm>
          <a:prstGeom prst="rect">
            <a:avLst/>
          </a:prstGeom>
          <a:noFill/>
        </p:spPr>
        <p:txBody>
          <a:bodyPr wrap="square" rtlCol="0">
            <a:spAutoFit/>
          </a:bodyPr>
          <a:lstStyle/>
          <a:p>
            <a:r>
              <a:rPr lang="en-US" sz="4000" dirty="0"/>
              <a:t>Academic, Scholarly, and Professional Integrity and Misconduct</a:t>
            </a:r>
            <a:r>
              <a:rPr lang="en-US" sz="1400" i="1" dirty="0"/>
              <a:t>…(UConn 2024-2025 Graduate Catalog, p 30-31)</a:t>
            </a:r>
            <a:endParaRPr lang="en-US" sz="4000" i="1" dirty="0"/>
          </a:p>
        </p:txBody>
      </p:sp>
      <p:sp>
        <p:nvSpPr>
          <p:cNvPr id="31" name="TextBox 30">
            <a:extLst>
              <a:ext uri="{FF2B5EF4-FFF2-40B4-BE49-F238E27FC236}">
                <a16:creationId xmlns:a16="http://schemas.microsoft.com/office/drawing/2014/main" id="{0BB82E6E-A813-A775-50F3-14DE5E25C50D}"/>
              </a:ext>
            </a:extLst>
          </p:cNvPr>
          <p:cNvSpPr txBox="1"/>
          <p:nvPr/>
        </p:nvSpPr>
        <p:spPr>
          <a:xfrm>
            <a:off x="310551" y="3003486"/>
            <a:ext cx="8583283" cy="258532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dirty="0"/>
              <a:t>Members of the Graduate Faculty have primary responsibility to </a:t>
            </a:r>
            <a:r>
              <a:rPr lang="en-US" i="1" dirty="0"/>
              <a:t>foster an environment in which the highest ethical standards prevail</a:t>
            </a:r>
            <a:r>
              <a:rPr lang="en-US" dirty="0"/>
              <a:t>. All members of the University community have a responsibility to uphold the highest standards of scholarship, which encompasses activities of teaching, research, and service, and </a:t>
            </a:r>
            <a:r>
              <a:rPr lang="en-US" i="1" dirty="0"/>
              <a:t>to report any violation of scholarly integrity of which they have knowledge</a:t>
            </a:r>
            <a:r>
              <a:rPr lang="en-US" dirty="0"/>
              <a:t>.</a:t>
            </a:r>
          </a:p>
          <a:p>
            <a:endParaRPr lang="en-US" dirty="0"/>
          </a:p>
          <a:p>
            <a:pPr marL="285750" indent="-285750">
              <a:buFont typeface="Arial" panose="020B0604020202020204" pitchFamily="34" charset="0"/>
              <a:buChar char="•"/>
            </a:pPr>
            <a:r>
              <a:rPr lang="en-US" dirty="0">
                <a:highlight>
                  <a:srgbClr val="FFFF00"/>
                </a:highlight>
              </a:rPr>
              <a:t>Instructors have a responsibility to take reasonable steps to prevent scholarly misconduct in their courses and to inform students of course-specific requirements and expectations.</a:t>
            </a:r>
            <a:endParaRPr lang="en-US" dirty="0">
              <a:highlight>
                <a:srgbClr val="FFFF00"/>
              </a:highlight>
              <a:ea typeface="Calibri"/>
              <a:cs typeface="Calibri"/>
            </a:endParaRPr>
          </a:p>
        </p:txBody>
      </p:sp>
    </p:spTree>
    <p:extLst>
      <p:ext uri="{BB962C8B-B14F-4D97-AF65-F5344CB8AC3E}">
        <p14:creationId xmlns:p14="http://schemas.microsoft.com/office/powerpoint/2010/main" val="4102535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CAA894-66F9-EFF7-BE5F-4A56849E10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79F7AF-DDA3-154C-88EB-71D0E9497A2F}"/>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a:t>
            </a:r>
          </a:p>
        </p:txBody>
      </p:sp>
      <p:sp>
        <p:nvSpPr>
          <p:cNvPr id="29" name="TextBox 28">
            <a:extLst>
              <a:ext uri="{FF2B5EF4-FFF2-40B4-BE49-F238E27FC236}">
                <a16:creationId xmlns:a16="http://schemas.microsoft.com/office/drawing/2014/main" id="{56E59A88-6B3C-33DA-DDD1-9E63AE834E1A}"/>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endParaRPr lang="en-US" sz="4000" dirty="0"/>
          </a:p>
        </p:txBody>
      </p:sp>
      <p:sp>
        <p:nvSpPr>
          <p:cNvPr id="3" name="TextBox 2">
            <a:extLst>
              <a:ext uri="{FF2B5EF4-FFF2-40B4-BE49-F238E27FC236}">
                <a16:creationId xmlns:a16="http://schemas.microsoft.com/office/drawing/2014/main" id="{DCD0999F-2433-3CB3-4C6E-731E2397E9E1}"/>
              </a:ext>
            </a:extLst>
          </p:cNvPr>
          <p:cNvSpPr txBox="1"/>
          <p:nvPr/>
        </p:nvSpPr>
        <p:spPr>
          <a:xfrm>
            <a:off x="899104" y="3425926"/>
            <a:ext cx="7660257" cy="2954655"/>
          </a:xfrm>
          <a:prstGeom prst="rect">
            <a:avLst/>
          </a:prstGeom>
          <a:noFill/>
        </p:spPr>
        <p:txBody>
          <a:bodyPr wrap="square" lIns="91440" tIns="45720" rIns="91440" bIns="45720" rtlCol="0" anchor="t">
            <a:spAutoFit/>
          </a:bodyPr>
          <a:lstStyle/>
          <a:p>
            <a:r>
              <a:rPr lang="en-US" sz="2800" dirty="0"/>
              <a:t>#1. Discuss academic integrity with the class, ideally at the beginning of the course.</a:t>
            </a:r>
            <a:endParaRPr lang="en-US" sz="2800" dirty="0">
              <a:ea typeface="Calibri"/>
              <a:cs typeface="Calibri"/>
            </a:endParaRPr>
          </a:p>
          <a:p>
            <a:pPr marL="742950" lvl="1" indent="-285750">
              <a:buFont typeface="Arial" panose="020B0604020202020204" pitchFamily="34" charset="0"/>
              <a:buChar char="•"/>
            </a:pPr>
            <a:r>
              <a:rPr lang="en-US" sz="2800" dirty="0"/>
              <a:t>Include specific language related to the use of artificial intelligence (AI) as it relates to your course. Is the use of AI permitted? If so, how? What is permitted and what is not?</a:t>
            </a:r>
            <a:endParaRPr lang="en-US" sz="2800" dirty="0">
              <a:ea typeface="Calibri"/>
              <a:cs typeface="Calibri"/>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5253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1E94A-2656-44F4-54D6-68B310008B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13DDC-09A5-CBA5-C560-5B498681D812}"/>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 </a:t>
            </a:r>
          </a:p>
        </p:txBody>
      </p:sp>
      <p:sp>
        <p:nvSpPr>
          <p:cNvPr id="29" name="TextBox 28">
            <a:extLst>
              <a:ext uri="{FF2B5EF4-FFF2-40B4-BE49-F238E27FC236}">
                <a16:creationId xmlns:a16="http://schemas.microsoft.com/office/drawing/2014/main" id="{246335B9-D1DF-A3A0-9205-49F45082835A}"/>
              </a:ext>
            </a:extLst>
          </p:cNvPr>
          <p:cNvSpPr txBox="1"/>
          <p:nvPr/>
        </p:nvSpPr>
        <p:spPr>
          <a:xfrm>
            <a:off x="94891" y="1766311"/>
            <a:ext cx="8954219" cy="1938992"/>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p>
          <a:p>
            <a:pPr algn="ctr"/>
            <a:endParaRPr lang="en-US" sz="4000" dirty="0">
              <a:highlight>
                <a:srgbClr val="FF00FF"/>
              </a:highlight>
              <a:ea typeface="Calibri"/>
              <a:cs typeface="Calibri"/>
            </a:endParaRPr>
          </a:p>
        </p:txBody>
      </p:sp>
      <p:sp>
        <p:nvSpPr>
          <p:cNvPr id="3" name="TextBox 2">
            <a:extLst>
              <a:ext uri="{FF2B5EF4-FFF2-40B4-BE49-F238E27FC236}">
                <a16:creationId xmlns:a16="http://schemas.microsoft.com/office/drawing/2014/main" id="{B43D36EE-7034-70E0-40B2-E48C2003100B}"/>
              </a:ext>
            </a:extLst>
          </p:cNvPr>
          <p:cNvSpPr txBox="1"/>
          <p:nvPr/>
        </p:nvSpPr>
        <p:spPr>
          <a:xfrm>
            <a:off x="851079" y="3704473"/>
            <a:ext cx="7660257" cy="1661993"/>
          </a:xfrm>
          <a:prstGeom prst="rect">
            <a:avLst/>
          </a:prstGeom>
          <a:noFill/>
        </p:spPr>
        <p:txBody>
          <a:bodyPr wrap="square" lIns="91440" tIns="45720" rIns="91440" bIns="45720" rtlCol="0" anchor="t">
            <a:spAutoFit/>
          </a:bodyPr>
          <a:lstStyle/>
          <a:p>
            <a:r>
              <a:rPr lang="en-US" sz="2800" dirty="0"/>
              <a:t>#2. Include explicit and clear language, including </a:t>
            </a:r>
            <a:r>
              <a:rPr lang="en-US" sz="2800"/>
              <a:t>examples, to establish </a:t>
            </a:r>
            <a:r>
              <a:rPr lang="en-US" sz="2800" dirty="0"/>
              <a:t>expectations in the course syllabus.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5287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7411D-B29B-8B9E-7C43-500A4ED212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49C57A-B556-93FD-2212-E502F5F13C3D}"/>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a:t>
            </a:r>
          </a:p>
        </p:txBody>
      </p:sp>
      <p:sp>
        <p:nvSpPr>
          <p:cNvPr id="29" name="TextBox 28">
            <a:extLst>
              <a:ext uri="{FF2B5EF4-FFF2-40B4-BE49-F238E27FC236}">
                <a16:creationId xmlns:a16="http://schemas.microsoft.com/office/drawing/2014/main" id="{974C6A87-888A-9EA4-5032-6AF54C3F9895}"/>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p>
        </p:txBody>
      </p:sp>
      <p:sp>
        <p:nvSpPr>
          <p:cNvPr id="3" name="TextBox 2">
            <a:extLst>
              <a:ext uri="{FF2B5EF4-FFF2-40B4-BE49-F238E27FC236}">
                <a16:creationId xmlns:a16="http://schemas.microsoft.com/office/drawing/2014/main" id="{E070DAF1-78FC-8534-595B-D510C54ECC45}"/>
              </a:ext>
            </a:extLst>
          </p:cNvPr>
          <p:cNvSpPr txBox="1"/>
          <p:nvPr/>
        </p:nvSpPr>
        <p:spPr>
          <a:xfrm>
            <a:off x="879894" y="3089750"/>
            <a:ext cx="7660257" cy="209288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endParaRPr lang="en-US" dirty="0"/>
          </a:p>
          <a:p>
            <a:r>
              <a:rPr lang="en-US" sz="2800" dirty="0"/>
              <a:t>#3. Review expectations concerning citations and attribution for AI references. Include the responsibility placed on the student to verify that the information discovered through AI is accurate. </a:t>
            </a:r>
            <a:endParaRPr lang="en-US" sz="2000" dirty="0">
              <a:ea typeface="Calibri"/>
              <a:cs typeface="Calibri"/>
            </a:endParaRPr>
          </a:p>
        </p:txBody>
      </p:sp>
    </p:spTree>
    <p:extLst>
      <p:ext uri="{BB962C8B-B14F-4D97-AF65-F5344CB8AC3E}">
        <p14:creationId xmlns:p14="http://schemas.microsoft.com/office/powerpoint/2010/main" val="758282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87298-856B-0E68-5507-535A4E7B91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5BEC12-0771-1E76-1776-2E062BA0E608}"/>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a:t>
            </a:r>
          </a:p>
        </p:txBody>
      </p:sp>
      <p:sp>
        <p:nvSpPr>
          <p:cNvPr id="29" name="TextBox 28">
            <a:extLst>
              <a:ext uri="{FF2B5EF4-FFF2-40B4-BE49-F238E27FC236}">
                <a16:creationId xmlns:a16="http://schemas.microsoft.com/office/drawing/2014/main" id="{D718AD23-B12A-A6DC-AD86-0821013FF9A2}"/>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p>
        </p:txBody>
      </p:sp>
      <p:sp>
        <p:nvSpPr>
          <p:cNvPr id="3" name="TextBox 2">
            <a:extLst>
              <a:ext uri="{FF2B5EF4-FFF2-40B4-BE49-F238E27FC236}">
                <a16:creationId xmlns:a16="http://schemas.microsoft.com/office/drawing/2014/main" id="{FB9E5972-2C8A-0EC4-17C7-36AA1E013467}"/>
              </a:ext>
            </a:extLst>
          </p:cNvPr>
          <p:cNvSpPr txBox="1"/>
          <p:nvPr/>
        </p:nvSpPr>
        <p:spPr>
          <a:xfrm>
            <a:off x="169121" y="3089750"/>
            <a:ext cx="8880097" cy="707886"/>
          </a:xfrm>
          <a:prstGeom prst="rect">
            <a:avLst/>
          </a:prstGeom>
          <a:noFill/>
        </p:spPr>
        <p:txBody>
          <a:bodyPr wrap="square" lIns="91440" tIns="45720" rIns="91440" bIns="45720" rtlCol="0" anchor="t">
            <a:spAutoFit/>
          </a:bodyPr>
          <a:lstStyle/>
          <a:p>
            <a:pPr algn="ctr"/>
            <a:r>
              <a:rPr lang="en-US" sz="2000">
                <a:ea typeface="Calibri"/>
                <a:cs typeface="Calibri"/>
              </a:rPr>
              <a:t>Example </a:t>
            </a:r>
            <a:r>
              <a:rPr lang="en-US" sz="1400" i="1" dirty="0">
                <a:ea typeface="Calibri"/>
                <a:cs typeface="Calibri"/>
              </a:rPr>
              <a:t>(Used with permission of Community Standards from "AI Squared" Presentation, 10/21/2024)</a:t>
            </a:r>
            <a:endParaRPr lang="en-US"/>
          </a:p>
          <a:p>
            <a:endParaRPr lang="en-US" sz="2000" dirty="0">
              <a:ea typeface="Calibri"/>
              <a:cs typeface="Calibri"/>
            </a:endParaRPr>
          </a:p>
        </p:txBody>
      </p:sp>
      <p:sp>
        <p:nvSpPr>
          <p:cNvPr id="7" name="TextBox 6">
            <a:extLst>
              <a:ext uri="{FF2B5EF4-FFF2-40B4-BE49-F238E27FC236}">
                <a16:creationId xmlns:a16="http://schemas.microsoft.com/office/drawing/2014/main" id="{9F367F3F-C747-B92C-4458-FF1EBFCF40A6}"/>
              </a:ext>
            </a:extLst>
          </p:cNvPr>
          <p:cNvSpPr txBox="1"/>
          <p:nvPr/>
        </p:nvSpPr>
        <p:spPr>
          <a:xfrm>
            <a:off x="168950" y="3438482"/>
            <a:ext cx="8215080" cy="33624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u="sng" dirty="0">
                <a:ea typeface="Calibri"/>
                <a:cs typeface="Calibri"/>
              </a:rPr>
              <a:t>Expectations</a:t>
            </a:r>
            <a:r>
              <a:rPr lang="en-US" sz="2000" dirty="0">
                <a:ea typeface="Calibri"/>
                <a:cs typeface="Calibri"/>
              </a:rPr>
              <a:t> - </a:t>
            </a:r>
            <a:r>
              <a:rPr lang="en-US" sz="2000" u="sng" dirty="0">
                <a:ea typeface="Calibri"/>
                <a:cs typeface="Calibri"/>
              </a:rPr>
              <a:t>Appropriate Use of AI in GRAD 1001-001 </a:t>
            </a:r>
          </a:p>
          <a:p>
            <a:endParaRPr lang="en-US" sz="1050" u="sng" dirty="0">
              <a:ea typeface="Calibri"/>
              <a:cs typeface="Calibri"/>
            </a:endParaRPr>
          </a:p>
          <a:p>
            <a:pPr marL="285750" indent="-285750">
              <a:buFont typeface="Arial"/>
              <a:buChar char="•"/>
            </a:pPr>
            <a:r>
              <a:rPr lang="en-US" sz="1400" b="1" dirty="0">
                <a:ea typeface="Calibri"/>
                <a:cs typeface="Calibri"/>
              </a:rPr>
              <a:t>Brainstorming Ideas</a:t>
            </a:r>
            <a:r>
              <a:rPr lang="en-US" sz="1400" dirty="0">
                <a:ea typeface="Calibri"/>
                <a:cs typeface="Calibri"/>
              </a:rPr>
              <a:t>: You may use AI tools to generate ideas, prompts, or outlines for your writing assignments. For example, AI can help spark inspiration for topics or provide a framework for structuring an argument.</a:t>
            </a:r>
          </a:p>
          <a:p>
            <a:endParaRPr lang="en-US" sz="1400" dirty="0">
              <a:ea typeface="Calibri"/>
              <a:cs typeface="Calibri"/>
            </a:endParaRPr>
          </a:p>
          <a:p>
            <a:pPr marL="285750" indent="-285750">
              <a:buFont typeface="Arial"/>
              <a:buChar char="•"/>
            </a:pPr>
            <a:r>
              <a:rPr lang="en-US" sz="1400" b="1" dirty="0">
                <a:ea typeface="Calibri"/>
                <a:cs typeface="Calibri"/>
              </a:rPr>
              <a:t>Grammar and Style Suggestions:</a:t>
            </a:r>
            <a:r>
              <a:rPr lang="en-US" sz="1400" dirty="0">
                <a:ea typeface="Calibri"/>
                <a:cs typeface="Calibri"/>
              </a:rPr>
              <a:t> AI can be used to assist with grammar, punctuation, and style improvements. It is acceptable to input a rough draft into an AI tool to receive feedback on clarity, sentence structure, or tone. For example, inputting a rough paragraph into AI to help rephrase awkward sentences and improve flow.</a:t>
            </a:r>
          </a:p>
          <a:p>
            <a:endParaRPr lang="en-US" sz="1400" dirty="0">
              <a:ea typeface="Calibri"/>
              <a:cs typeface="Calibri"/>
            </a:endParaRPr>
          </a:p>
          <a:p>
            <a:pPr marL="285750" indent="-285750">
              <a:buFont typeface="Arial"/>
              <a:buChar char="•"/>
            </a:pPr>
            <a:r>
              <a:rPr lang="en-US" sz="1400" b="1" dirty="0">
                <a:ea typeface="Calibri"/>
                <a:cs typeface="Calibri"/>
              </a:rPr>
              <a:t>Technical Assistance:</a:t>
            </a:r>
            <a:r>
              <a:rPr lang="en-US" sz="1400" dirty="0">
                <a:ea typeface="Calibri"/>
                <a:cs typeface="Calibri"/>
              </a:rPr>
              <a:t> AI may be used for understanding how to format citations or how to adhere to specific writing guidelines (e.g. APA or MLA). However, the work should be your own. For example, asking AI for examples of how to cite a book or article in APA format.</a:t>
            </a:r>
          </a:p>
          <a:p>
            <a:endParaRPr lang="en-US" sz="1400" u="sng" dirty="0">
              <a:ea typeface="Calibri"/>
              <a:cs typeface="Calibri"/>
            </a:endParaRPr>
          </a:p>
        </p:txBody>
      </p:sp>
    </p:spTree>
    <p:extLst>
      <p:ext uri="{BB962C8B-B14F-4D97-AF65-F5344CB8AC3E}">
        <p14:creationId xmlns:p14="http://schemas.microsoft.com/office/powerpoint/2010/main" val="244396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FE489-0134-AFB8-BF35-B689F0D01F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B6F886-2206-E006-629C-655237625D8B}"/>
              </a:ext>
            </a:extLst>
          </p:cNvPr>
          <p:cNvSpPr>
            <a:spLocks noGrp="1"/>
          </p:cNvSpPr>
          <p:nvPr>
            <p:ph type="title"/>
          </p:nvPr>
        </p:nvSpPr>
        <p:spPr/>
        <p:txBody>
          <a:bodyPr>
            <a:normAutofit fontScale="90000"/>
          </a:bodyPr>
          <a:lstStyle/>
          <a:p>
            <a:r>
              <a:rPr lang="en-US" dirty="0"/>
              <a:t>The Graduate School – ASPIM </a:t>
            </a:r>
            <a:br>
              <a:rPr lang="en-US" dirty="0"/>
            </a:br>
            <a:r>
              <a:rPr lang="en-US" dirty="0"/>
              <a:t>(in the classroom)  </a:t>
            </a:r>
          </a:p>
        </p:txBody>
      </p:sp>
      <p:sp>
        <p:nvSpPr>
          <p:cNvPr id="29" name="TextBox 28">
            <a:extLst>
              <a:ext uri="{FF2B5EF4-FFF2-40B4-BE49-F238E27FC236}">
                <a16:creationId xmlns:a16="http://schemas.microsoft.com/office/drawing/2014/main" id="{D291DD18-7447-3091-D6F6-0EA82541369B}"/>
              </a:ext>
            </a:extLst>
          </p:cNvPr>
          <p:cNvSpPr txBox="1"/>
          <p:nvPr/>
        </p:nvSpPr>
        <p:spPr>
          <a:xfrm>
            <a:off x="94891" y="1766311"/>
            <a:ext cx="8954219" cy="1323439"/>
          </a:xfrm>
          <a:prstGeom prst="rect">
            <a:avLst/>
          </a:prstGeom>
          <a:noFill/>
        </p:spPr>
        <p:txBody>
          <a:bodyPr wrap="square" lIns="91440" tIns="45720" rIns="91440" bIns="45720" rtlCol="0" anchor="t">
            <a:spAutoFit/>
          </a:bodyPr>
          <a:lstStyle/>
          <a:p>
            <a:pPr algn="ctr"/>
            <a:r>
              <a:rPr lang="en-US" sz="4000" dirty="0"/>
              <a:t>How to inform students of course-specific </a:t>
            </a:r>
            <a:r>
              <a:rPr lang="en-US" sz="4000"/>
              <a:t>requirements/expectations:</a:t>
            </a:r>
          </a:p>
        </p:txBody>
      </p:sp>
      <p:sp>
        <p:nvSpPr>
          <p:cNvPr id="3" name="TextBox 2">
            <a:extLst>
              <a:ext uri="{FF2B5EF4-FFF2-40B4-BE49-F238E27FC236}">
                <a16:creationId xmlns:a16="http://schemas.microsoft.com/office/drawing/2014/main" id="{1B53EB54-D7D0-0570-6983-61202EB840BC}"/>
              </a:ext>
            </a:extLst>
          </p:cNvPr>
          <p:cNvSpPr txBox="1"/>
          <p:nvPr/>
        </p:nvSpPr>
        <p:spPr>
          <a:xfrm>
            <a:off x="169121" y="3089750"/>
            <a:ext cx="8880097" cy="400110"/>
          </a:xfrm>
          <a:prstGeom prst="rect">
            <a:avLst/>
          </a:prstGeom>
          <a:noFill/>
        </p:spPr>
        <p:txBody>
          <a:bodyPr wrap="square" lIns="91440" tIns="45720" rIns="91440" bIns="45720" rtlCol="0" anchor="t">
            <a:spAutoFit/>
          </a:bodyPr>
          <a:lstStyle/>
          <a:p>
            <a:pPr algn="ctr"/>
            <a:r>
              <a:rPr lang="en-US" sz="2000">
                <a:ea typeface="Calibri"/>
                <a:cs typeface="Calibri"/>
              </a:rPr>
              <a:t>Example </a:t>
            </a:r>
            <a:r>
              <a:rPr lang="en-US" sz="1400" i="1" dirty="0">
                <a:ea typeface="Calibri"/>
                <a:cs typeface="Calibri"/>
              </a:rPr>
              <a:t>(Used with permission of Community Standards from "AI Squared" Presentation, 10/21/2024)</a:t>
            </a:r>
            <a:endParaRPr lang="en-US" dirty="0">
              <a:ea typeface="Calibri"/>
              <a:cs typeface="Calibri"/>
            </a:endParaRPr>
          </a:p>
        </p:txBody>
      </p:sp>
      <p:sp>
        <p:nvSpPr>
          <p:cNvPr id="7" name="TextBox 6">
            <a:extLst>
              <a:ext uri="{FF2B5EF4-FFF2-40B4-BE49-F238E27FC236}">
                <a16:creationId xmlns:a16="http://schemas.microsoft.com/office/drawing/2014/main" id="{9FFC9883-E3D0-ED9C-8A65-C39AC0BD622C}"/>
              </a:ext>
            </a:extLst>
          </p:cNvPr>
          <p:cNvSpPr txBox="1"/>
          <p:nvPr/>
        </p:nvSpPr>
        <p:spPr>
          <a:xfrm>
            <a:off x="168950" y="3438482"/>
            <a:ext cx="8215080"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dirty="0">
                <a:ea typeface="Calibri"/>
                <a:cs typeface="Calibri"/>
              </a:rPr>
              <a:t>Expectations</a:t>
            </a:r>
            <a:r>
              <a:rPr lang="en-US" sz="1600" dirty="0">
                <a:ea typeface="Calibri"/>
                <a:cs typeface="Calibri"/>
              </a:rPr>
              <a:t> - </a:t>
            </a:r>
            <a:r>
              <a:rPr lang="en-US" sz="1600" u="sng" dirty="0">
                <a:ea typeface="Calibri"/>
                <a:cs typeface="Calibri"/>
              </a:rPr>
              <a:t>Inappropriate Use of AI in GRAD 1001-001</a:t>
            </a:r>
          </a:p>
          <a:p>
            <a:endParaRPr lang="en-US" sz="1000" u="sng" dirty="0">
              <a:ea typeface="Calibri"/>
              <a:cs typeface="Calibri"/>
            </a:endParaRPr>
          </a:p>
          <a:p>
            <a:pPr marL="171450" indent="-171450">
              <a:buFont typeface="Arial"/>
              <a:buChar char="•"/>
            </a:pPr>
            <a:r>
              <a:rPr lang="en-US" sz="1400" b="1" dirty="0">
                <a:ea typeface="Calibri"/>
                <a:cs typeface="Calibri"/>
              </a:rPr>
              <a:t>Completing Assignments:</a:t>
            </a:r>
            <a:r>
              <a:rPr lang="en-US" sz="1400" dirty="0">
                <a:ea typeface="Calibri"/>
                <a:cs typeface="Calibri"/>
              </a:rPr>
              <a:t> AI should not be used to write entire essays, research papers, or any assignments on your behalf. Submitting AI-generated work as your own is considered academic dishonesty. </a:t>
            </a:r>
          </a:p>
          <a:p>
            <a:endParaRPr lang="en-US" sz="1400" dirty="0">
              <a:ea typeface="Calibri"/>
              <a:cs typeface="Calibri"/>
            </a:endParaRPr>
          </a:p>
          <a:p>
            <a:pPr marL="171450" indent="-171450">
              <a:buFont typeface="Arial"/>
              <a:buChar char="•"/>
            </a:pPr>
            <a:r>
              <a:rPr lang="en-US" sz="1400" b="1" dirty="0">
                <a:ea typeface="Calibri"/>
                <a:cs typeface="Calibri"/>
              </a:rPr>
              <a:t>Misrepresentation of Sources:</a:t>
            </a:r>
            <a:r>
              <a:rPr lang="en-US" sz="1400" dirty="0">
                <a:ea typeface="Calibri"/>
                <a:cs typeface="Calibri"/>
              </a:rPr>
              <a:t> AI tools may create fictious or incorrect citations. Any use of AI to generate or cite sources must be carefully reviewed for accuracy. Providing fake or incorrect references is prohibited and considered academic dishonesty. For example, using AI to provide references for a research paper, then submitting those sources without verifying them.</a:t>
            </a:r>
          </a:p>
          <a:p>
            <a:endParaRPr lang="en-US" sz="1400" dirty="0">
              <a:ea typeface="Calibri"/>
              <a:cs typeface="Calibri"/>
            </a:endParaRPr>
          </a:p>
          <a:p>
            <a:pPr marL="171450" indent="-171450">
              <a:buFont typeface="Arial"/>
              <a:buChar char="•"/>
            </a:pPr>
            <a:r>
              <a:rPr lang="en-US" sz="1400" b="1" dirty="0">
                <a:ea typeface="Calibri"/>
                <a:cs typeface="Calibri"/>
              </a:rPr>
              <a:t>Plagiarism: </a:t>
            </a:r>
            <a:r>
              <a:rPr lang="en-US" sz="1400" dirty="0">
                <a:ea typeface="Calibri"/>
                <a:cs typeface="Calibri"/>
              </a:rPr>
              <a:t>Copying and pasting content generated by AI without proper attribution, or using AI to rephrase someone else's work without acknowledgement, is a form of plagiarism. For example, inputting text from a published article into AI for the purpose of rephrasing and passing this revised phrasing as your own is considered academic dishonesty.</a:t>
            </a:r>
          </a:p>
          <a:p>
            <a:pPr marL="171450" indent="-171450">
              <a:buFont typeface="Arial"/>
              <a:buChar char="•"/>
            </a:pPr>
            <a:endParaRPr lang="en-US" sz="1400" dirty="0">
              <a:ea typeface="Calibri"/>
              <a:cs typeface="Calibri"/>
            </a:endParaRPr>
          </a:p>
        </p:txBody>
      </p:sp>
    </p:spTree>
    <p:extLst>
      <p:ext uri="{BB962C8B-B14F-4D97-AF65-F5344CB8AC3E}">
        <p14:creationId xmlns:p14="http://schemas.microsoft.com/office/powerpoint/2010/main" val="4093385911"/>
      </p:ext>
    </p:extLst>
  </p:cSld>
  <p:clrMapOvr>
    <a:masterClrMapping/>
  </p:clrMapOvr>
</p:sld>
</file>

<file path=ppt/theme/theme1.xml><?xml version="1.0" encoding="utf-8"?>
<a:theme xmlns:a="http://schemas.openxmlformats.org/drawingml/2006/main" name="white-bluebar-standard-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3FA58752B1BB4DBD6A3D52C34A167E" ma:contentTypeVersion="7" ma:contentTypeDescription="Create a new document." ma:contentTypeScope="" ma:versionID="33ca5e7c60deb05f450996fbead7d4da">
  <xsd:schema xmlns:xsd="http://www.w3.org/2001/XMLSchema" xmlns:xs="http://www.w3.org/2001/XMLSchema" xmlns:p="http://schemas.microsoft.com/office/2006/metadata/properties" xmlns:ns3="dbf35bd2-f21e-4a38-8706-94a21a394de0" xmlns:ns4="cbe45bb1-8264-45b2-bb89-0a6af5fa9e14" targetNamespace="http://schemas.microsoft.com/office/2006/metadata/properties" ma:root="true" ma:fieldsID="e66dbe27690e8c6ecbb4f6d30c967c64" ns3:_="" ns4:_="">
    <xsd:import namespace="dbf35bd2-f21e-4a38-8706-94a21a394de0"/>
    <xsd:import namespace="cbe45bb1-8264-45b2-bb89-0a6af5fa9e1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f35bd2-f21e-4a38-8706-94a21a39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_activity" ma:index="14"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e45bb1-8264-45b2-bb89-0a6af5fa9e1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dbf35bd2-f21e-4a38-8706-94a21a394de0" xsi:nil="true"/>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23643CCA-39A0-4FFE-8EE9-295C1E6E58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f35bd2-f21e-4a38-8706-94a21a394de0"/>
    <ds:schemaRef ds:uri="cbe45bb1-8264-45b2-bb89-0a6af5fa9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dbf35bd2-f21e-4a38-8706-94a21a394de0"/>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cbe45bb1-8264-45b2-bb89-0a6af5fa9e1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white-bluebar-standard-template.potx</Template>
  <TotalTime>28875</TotalTime>
  <Words>1601</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Courier New</vt:lpstr>
      <vt:lpstr>Wingdings</vt:lpstr>
      <vt:lpstr>white-bluebar-standard-template</vt:lpstr>
      <vt:lpstr>1_Custom Design</vt:lpstr>
      <vt:lpstr>Custom Design</vt:lpstr>
      <vt:lpstr>Timely Topics  Part 2: AI is Here to Stay…Now What?   The Graduate School &amp; CISS/UCAELI: AI &amp; ASPIM</vt:lpstr>
      <vt:lpstr>International Perspective</vt:lpstr>
      <vt:lpstr>The Graduate School – ASPIM</vt:lpstr>
      <vt:lpstr>The Graduate School – ASPIM </vt:lpstr>
      <vt:lpstr>The Graduate School – ASPIM  (in the classroom)</vt:lpstr>
      <vt:lpstr>The Graduate School – ASPIM  (in the classroom) </vt:lpstr>
      <vt:lpstr>The Graduate School  – ASPIM  (in the classroom)</vt:lpstr>
      <vt:lpstr>The Graduate School –  ASPIM  (in the classroom)</vt:lpstr>
      <vt:lpstr>The Graduate School – ASPIM  (in the classroom)  </vt:lpstr>
      <vt:lpstr>The Graduate School – ASPIM  (in the classroom)   </vt:lpstr>
      <vt:lpstr>The Graduate School – ASPIM  (in the classroom)       </vt:lpstr>
      <vt:lpstr>The Graduate School – ASPIM  Process</vt:lpstr>
      <vt:lpstr>The Graduate School – ASPIM  Process </vt:lpstr>
      <vt:lpstr>The Graduate School – ASPIM  Process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Corcoran, Jack</cp:lastModifiedBy>
  <cp:revision>802</cp:revision>
  <cp:lastPrinted>2019-09-17T14:09:35Z</cp:lastPrinted>
  <dcterms:created xsi:type="dcterms:W3CDTF">2010-04-12T23:12:02Z</dcterms:created>
  <dcterms:modified xsi:type="dcterms:W3CDTF">2025-02-14T14:23:20Z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0x010100B13FA58752B1BB4DBD6A3D52C34A167E</vt:lpwstr>
  </property>
</Properties>
</file>