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60" r:id="rId5"/>
    <p:sldMasterId id="2147484146" r:id="rId6"/>
  </p:sldMasterIdLst>
  <p:notesMasterIdLst>
    <p:notesMasterId r:id="rId4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84" r:id="rId26"/>
    <p:sldId id="285" r:id="rId27"/>
    <p:sldId id="286" r:id="rId28"/>
    <p:sldId id="287" r:id="rId29"/>
    <p:sldId id="288" r:id="rId30"/>
    <p:sldId id="289" r:id="rId31"/>
    <p:sldId id="290" r:id="rId32"/>
    <p:sldId id="291" r:id="rId33"/>
    <p:sldId id="277" r:id="rId34"/>
    <p:sldId id="275" r:id="rId35"/>
    <p:sldId id="276" r:id="rId36"/>
    <p:sldId id="282" r:id="rId37"/>
    <p:sldId id="278" r:id="rId38"/>
    <p:sldId id="281" r:id="rId39"/>
    <p:sldId id="279" r:id="rId40"/>
    <p:sldId id="280" r:id="rId41"/>
  </p:sldIdLst>
  <p:sldSz cx="9144000" cy="5143500" type="screen16x9"/>
  <p:notesSz cx="6858000" cy="9144000"/>
  <p:embeddedFontLst>
    <p:embeddedFont>
      <p:font typeface="Century Gothic" panose="020B0604020202020204" charset="0"/>
      <p:regular r:id="rId43"/>
      <p:bold r:id="rId44"/>
      <p:italic r:id="rId45"/>
      <p:boldItalic r:id="rId46"/>
    </p:embeddedFont>
    <p:embeddedFont>
      <p:font typeface="Merriweather" panose="020B0604020202020204" charset="0"/>
      <p:regular r:id="rId47"/>
    </p:embeddedFont>
    <p:embeddedFont>
      <p:font typeface="Roboto" panose="020B0604020202020204" charset="0"/>
      <p:regular r:id="rId48"/>
      <p:bold r:id="rId49"/>
      <p:italic r:id="rId50"/>
      <p:boldItalic r:id="rId51"/>
    </p:embeddedFont>
    <p:embeddedFont>
      <p:font typeface="Univers" panose="020B0604020202020204" charset="0"/>
      <p:regular r:id="rId52"/>
      <p:bold r:id="rId53"/>
    </p:embeddedFont>
    <p:embeddedFont>
      <p:font typeface="Wingdings 3" panose="020B0604020202020204" charset="2"/>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5" roundtripDataSignature="AMtx7mgeE543TvnFMabWNXKNqphulKdKa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8013A-6BA8-D709-8702-05464F66E625}" name="Capello, Hannah" initials="HC" userId="S::hannah.capello@uconn.edu::10ed571c-2f3c-4c1d-9c07-ef4fb3d039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2FEAB-92DD-4193-90C5-B4FFEEBD53BD}" v="25" dt="2025-02-21T19:53:44.058"/>
  </p1510:revLst>
</p1510:revInfo>
</file>

<file path=ppt/tableStyles.xml><?xml version="1.0" encoding="utf-8"?>
<a:tblStyleLst xmlns:a="http://schemas.openxmlformats.org/drawingml/2006/main" def="{D3CF1BEC-688B-48D0-AD70-18D1B537FDF9}">
  <a:tblStyle styleId="{D3CF1BEC-688B-48D0-AD70-18D1B537FDF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customschemas.google.com/relationships/presentationmetadata" Target="metadata"/><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font" Target="fonts/font9.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4.fntdata"/><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12.fntdata"/><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7.fntdata"/><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2.fntdata"/><Relationship Id="rId52" Type="http://schemas.openxmlformats.org/officeDocument/2006/relationships/font" Target="fonts/font10.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sa, Megan" userId="2c26d7c6-c8ea-4a5a-be64-e7c777e36cad" providerId="ADAL" clId="{1E02805C-3D26-48E5-BE39-3C2563A8E348}"/>
    <pc:docChg chg="custSel modSld">
      <pc:chgData name="Petsa, Megan" userId="2c26d7c6-c8ea-4a5a-be64-e7c777e36cad" providerId="ADAL" clId="{1E02805C-3D26-48E5-BE39-3C2563A8E348}" dt="2025-02-21T19:33:50.918" v="2" actId="27636"/>
      <pc:docMkLst>
        <pc:docMk/>
      </pc:docMkLst>
      <pc:sldChg chg="modSp mod">
        <pc:chgData name="Petsa, Megan" userId="2c26d7c6-c8ea-4a5a-be64-e7c777e36cad" providerId="ADAL" clId="{1E02805C-3D26-48E5-BE39-3C2563A8E348}" dt="2025-02-21T19:33:50.918" v="2" actId="27636"/>
        <pc:sldMkLst>
          <pc:docMk/>
          <pc:sldMk cId="2540146681" sldId="276"/>
        </pc:sldMkLst>
        <pc:spChg chg="mod">
          <ac:chgData name="Petsa, Megan" userId="2c26d7c6-c8ea-4a5a-be64-e7c777e36cad" providerId="ADAL" clId="{1E02805C-3D26-48E5-BE39-3C2563A8E348}" dt="2025-02-21T19:33:50.918" v="2" actId="27636"/>
          <ac:spMkLst>
            <pc:docMk/>
            <pc:sldMk cId="2540146681" sldId="276"/>
            <ac:spMk id="3" creationId="{40F64157-0381-C94B-31E6-7391904C35B2}"/>
          </ac:spMkLst>
        </pc:spChg>
      </pc:sldChg>
      <pc:sldChg chg="modSp mod">
        <pc:chgData name="Petsa, Megan" userId="2c26d7c6-c8ea-4a5a-be64-e7c777e36cad" providerId="ADAL" clId="{1E02805C-3D26-48E5-BE39-3C2563A8E348}" dt="2025-02-21T19:33:30.767" v="0" actId="14100"/>
        <pc:sldMkLst>
          <pc:docMk/>
          <pc:sldMk cId="4112058854" sldId="279"/>
        </pc:sldMkLst>
        <pc:spChg chg="mod">
          <ac:chgData name="Petsa, Megan" userId="2c26d7c6-c8ea-4a5a-be64-e7c777e36cad" providerId="ADAL" clId="{1E02805C-3D26-48E5-BE39-3C2563A8E348}" dt="2025-02-21T19:33:30.767" v="0" actId="14100"/>
          <ac:spMkLst>
            <pc:docMk/>
            <pc:sldMk cId="4112058854" sldId="279"/>
            <ac:spMk id="2" creationId="{013E0438-BD58-AB9D-D878-0CFD32954E85}"/>
          </ac:spMkLst>
        </pc:spChg>
      </pc:sldChg>
    </pc:docChg>
  </pc:docChgLst>
  <pc:docChgLst>
    <pc:chgData name="Corcoran, Jack" userId="8fddde24-85a5-404e-aa47-266979a73deb" providerId="ADAL" clId="{B4C2FEAB-92DD-4193-90C5-B4FFEEBD53BD}"/>
    <pc:docChg chg="modSld">
      <pc:chgData name="Corcoran, Jack" userId="8fddde24-85a5-404e-aa47-266979a73deb" providerId="ADAL" clId="{B4C2FEAB-92DD-4193-90C5-B4FFEEBD53BD}" dt="2025-02-21T19:53:44.058" v="24" actId="13244"/>
      <pc:docMkLst>
        <pc:docMk/>
      </pc:docMkLst>
      <pc:sldChg chg="modSp mod">
        <pc:chgData name="Corcoran, Jack" userId="8fddde24-85a5-404e-aa47-266979a73deb" providerId="ADAL" clId="{B4C2FEAB-92DD-4193-90C5-B4FFEEBD53BD}" dt="2025-02-21T19:53:28.106" v="21" actId="13244"/>
        <pc:sldMkLst>
          <pc:docMk/>
          <pc:sldMk cId="0" sldId="256"/>
        </pc:sldMkLst>
        <pc:spChg chg="mod ord">
          <ac:chgData name="Corcoran, Jack" userId="8fddde24-85a5-404e-aa47-266979a73deb" providerId="ADAL" clId="{B4C2FEAB-92DD-4193-90C5-B4FFEEBD53BD}" dt="2025-02-21T19:53:28.106" v="21" actId="13244"/>
          <ac:spMkLst>
            <pc:docMk/>
            <pc:sldMk cId="0" sldId="256"/>
            <ac:spMk id="143" creationId="{00000000-0000-0000-0000-000000000000}"/>
          </ac:spMkLst>
        </pc:spChg>
      </pc:sldChg>
      <pc:sldChg chg="modSp mod">
        <pc:chgData name="Corcoran, Jack" userId="8fddde24-85a5-404e-aa47-266979a73deb" providerId="ADAL" clId="{B4C2FEAB-92DD-4193-90C5-B4FFEEBD53BD}" dt="2025-02-21T19:46:45.372" v="0" actId="962"/>
        <pc:sldMkLst>
          <pc:docMk/>
          <pc:sldMk cId="0" sldId="258"/>
        </pc:sldMkLst>
        <pc:picChg chg="mod">
          <ac:chgData name="Corcoran, Jack" userId="8fddde24-85a5-404e-aa47-266979a73deb" providerId="ADAL" clId="{B4C2FEAB-92DD-4193-90C5-B4FFEEBD53BD}" dt="2025-02-21T19:46:45.372" v="0" actId="962"/>
          <ac:picMkLst>
            <pc:docMk/>
            <pc:sldMk cId="0" sldId="258"/>
            <ac:picMk id="158" creationId="{00000000-0000-0000-0000-000000000000}"/>
          </ac:picMkLst>
        </pc:picChg>
      </pc:sldChg>
      <pc:sldChg chg="modSp mod">
        <pc:chgData name="Corcoran, Jack" userId="8fddde24-85a5-404e-aa47-266979a73deb" providerId="ADAL" clId="{B4C2FEAB-92DD-4193-90C5-B4FFEEBD53BD}" dt="2025-02-21T19:53:33.491" v="22" actId="13244"/>
        <pc:sldMkLst>
          <pc:docMk/>
          <pc:sldMk cId="0" sldId="261"/>
        </pc:sldMkLst>
        <pc:spChg chg="ord">
          <ac:chgData name="Corcoran, Jack" userId="8fddde24-85a5-404e-aa47-266979a73deb" providerId="ADAL" clId="{B4C2FEAB-92DD-4193-90C5-B4FFEEBD53BD}" dt="2025-02-21T19:53:33.491" v="22" actId="13244"/>
          <ac:spMkLst>
            <pc:docMk/>
            <pc:sldMk cId="0" sldId="261"/>
            <ac:spMk id="177" creationId="{00000000-0000-0000-0000-000000000000}"/>
          </ac:spMkLst>
        </pc:spChg>
        <pc:graphicFrameChg chg="modGraphic">
          <ac:chgData name="Corcoran, Jack" userId="8fddde24-85a5-404e-aa47-266979a73deb" providerId="ADAL" clId="{B4C2FEAB-92DD-4193-90C5-B4FFEEBD53BD}" dt="2025-02-21T19:47:07.265" v="3" actId="13238"/>
          <ac:graphicFrameMkLst>
            <pc:docMk/>
            <pc:sldMk cId="0" sldId="261"/>
            <ac:graphicFrameMk id="176" creationId="{00000000-0000-0000-0000-000000000000}"/>
          </ac:graphicFrameMkLst>
        </pc:graphicFrameChg>
      </pc:sldChg>
      <pc:sldChg chg="modSp mod">
        <pc:chgData name="Corcoran, Jack" userId="8fddde24-85a5-404e-aa47-266979a73deb" providerId="ADAL" clId="{B4C2FEAB-92DD-4193-90C5-B4FFEEBD53BD}" dt="2025-02-21T19:53:44.058" v="24" actId="13244"/>
        <pc:sldMkLst>
          <pc:docMk/>
          <pc:sldMk cId="0" sldId="262"/>
        </pc:sldMkLst>
        <pc:spChg chg="ord">
          <ac:chgData name="Corcoran, Jack" userId="8fddde24-85a5-404e-aa47-266979a73deb" providerId="ADAL" clId="{B4C2FEAB-92DD-4193-90C5-B4FFEEBD53BD}" dt="2025-02-21T19:53:39.467" v="23" actId="13244"/>
          <ac:spMkLst>
            <pc:docMk/>
            <pc:sldMk cId="0" sldId="262"/>
            <ac:spMk id="185" creationId="{00000000-0000-0000-0000-000000000000}"/>
          </ac:spMkLst>
        </pc:spChg>
        <pc:spChg chg="ord">
          <ac:chgData name="Corcoran, Jack" userId="8fddde24-85a5-404e-aa47-266979a73deb" providerId="ADAL" clId="{B4C2FEAB-92DD-4193-90C5-B4FFEEBD53BD}" dt="2025-02-21T19:53:44.058" v="24" actId="13244"/>
          <ac:spMkLst>
            <pc:docMk/>
            <pc:sldMk cId="0" sldId="262"/>
            <ac:spMk id="187" creationId="{00000000-0000-0000-0000-000000000000}"/>
          </ac:spMkLst>
        </pc:spChg>
        <pc:picChg chg="mod">
          <ac:chgData name="Corcoran, Jack" userId="8fddde24-85a5-404e-aa47-266979a73deb" providerId="ADAL" clId="{B4C2FEAB-92DD-4193-90C5-B4FFEEBD53BD}" dt="2025-02-21T19:48:59.263" v="11" actId="962"/>
          <ac:picMkLst>
            <pc:docMk/>
            <pc:sldMk cId="0" sldId="262"/>
            <ac:picMk id="184" creationId="{00000000-0000-0000-0000-000000000000}"/>
          </ac:picMkLst>
        </pc:picChg>
      </pc:sldChg>
      <pc:sldChg chg="modSp mod">
        <pc:chgData name="Corcoran, Jack" userId="8fddde24-85a5-404e-aa47-266979a73deb" providerId="ADAL" clId="{B4C2FEAB-92DD-4193-90C5-B4FFEEBD53BD}" dt="2025-02-21T19:50:56.795" v="13" actId="962"/>
        <pc:sldMkLst>
          <pc:docMk/>
          <pc:sldMk cId="0" sldId="263"/>
        </pc:sldMkLst>
        <pc:picChg chg="mod">
          <ac:chgData name="Corcoran, Jack" userId="8fddde24-85a5-404e-aa47-266979a73deb" providerId="ADAL" clId="{B4C2FEAB-92DD-4193-90C5-B4FFEEBD53BD}" dt="2025-02-21T19:50:56.795" v="13" actId="962"/>
          <ac:picMkLst>
            <pc:docMk/>
            <pc:sldMk cId="0" sldId="263"/>
            <ac:picMk id="3" creationId="{DBB3E1C4-3416-45E8-D8D3-4EA54A9C6581}"/>
          </ac:picMkLst>
        </pc:picChg>
      </pc:sldChg>
      <pc:sldChg chg="modSp mod">
        <pc:chgData name="Corcoran, Jack" userId="8fddde24-85a5-404e-aa47-266979a73deb" providerId="ADAL" clId="{B4C2FEAB-92DD-4193-90C5-B4FFEEBD53BD}" dt="2025-02-21T19:52:06.644" v="15" actId="962"/>
        <pc:sldMkLst>
          <pc:docMk/>
          <pc:sldMk cId="0" sldId="265"/>
        </pc:sldMkLst>
        <pc:picChg chg="mod">
          <ac:chgData name="Corcoran, Jack" userId="8fddde24-85a5-404e-aa47-266979a73deb" providerId="ADAL" clId="{B4C2FEAB-92DD-4193-90C5-B4FFEEBD53BD}" dt="2025-02-21T19:52:06.644" v="15" actId="962"/>
          <ac:picMkLst>
            <pc:docMk/>
            <pc:sldMk cId="0" sldId="265"/>
            <ac:picMk id="207" creationId="{00000000-0000-0000-0000-000000000000}"/>
          </ac:picMkLst>
        </pc:picChg>
      </pc:sldChg>
      <pc:sldChg chg="modSp mod">
        <pc:chgData name="Corcoran, Jack" userId="8fddde24-85a5-404e-aa47-266979a73deb" providerId="ADAL" clId="{B4C2FEAB-92DD-4193-90C5-B4FFEEBD53BD}" dt="2025-02-21T19:53:10.363" v="19" actId="962"/>
        <pc:sldMkLst>
          <pc:docMk/>
          <pc:sldMk cId="0" sldId="266"/>
        </pc:sldMkLst>
        <pc:spChg chg="mod">
          <ac:chgData name="Corcoran, Jack" userId="8fddde24-85a5-404e-aa47-266979a73deb" providerId="ADAL" clId="{B4C2FEAB-92DD-4193-90C5-B4FFEEBD53BD}" dt="2025-02-21T19:47:48.346" v="9" actId="20577"/>
          <ac:spMkLst>
            <pc:docMk/>
            <pc:sldMk cId="0" sldId="266"/>
            <ac:spMk id="212" creationId="{00000000-0000-0000-0000-000000000000}"/>
          </ac:spMkLst>
        </pc:spChg>
        <pc:picChg chg="mod">
          <ac:chgData name="Corcoran, Jack" userId="8fddde24-85a5-404e-aa47-266979a73deb" providerId="ADAL" clId="{B4C2FEAB-92DD-4193-90C5-B4FFEEBD53BD}" dt="2025-02-21T19:52:44.258" v="17" actId="962"/>
          <ac:picMkLst>
            <pc:docMk/>
            <pc:sldMk cId="0" sldId="266"/>
            <ac:picMk id="214" creationId="{00000000-0000-0000-0000-000000000000}"/>
          </ac:picMkLst>
        </pc:picChg>
        <pc:picChg chg="mod">
          <ac:chgData name="Corcoran, Jack" userId="8fddde24-85a5-404e-aa47-266979a73deb" providerId="ADAL" clId="{B4C2FEAB-92DD-4193-90C5-B4FFEEBD53BD}" dt="2025-02-21T19:53:10.363" v="19" actId="962"/>
          <ac:picMkLst>
            <pc:docMk/>
            <pc:sldMk cId="0" sldId="266"/>
            <ac:picMk id="215" creationId="{00000000-0000-0000-0000-000000000000}"/>
          </ac:picMkLst>
        </pc:picChg>
      </pc:sldChg>
      <pc:sldChg chg="modSp mod">
        <pc:chgData name="Corcoran, Jack" userId="8fddde24-85a5-404e-aa47-266979a73deb" providerId="ADAL" clId="{B4C2FEAB-92DD-4193-90C5-B4FFEEBD53BD}" dt="2025-02-21T19:53:13.690" v="20" actId="962"/>
        <pc:sldMkLst>
          <pc:docMk/>
          <pc:sldMk cId="0" sldId="267"/>
        </pc:sldMkLst>
        <pc:picChg chg="mod">
          <ac:chgData name="Corcoran, Jack" userId="8fddde24-85a5-404e-aa47-266979a73deb" providerId="ADAL" clId="{B4C2FEAB-92DD-4193-90C5-B4FFEEBD53BD}" dt="2025-02-21T19:53:13.690" v="20" actId="962"/>
          <ac:picMkLst>
            <pc:docMk/>
            <pc:sldMk cId="0" sldId="267"/>
            <ac:picMk id="222" creationId="{00000000-0000-0000-0000-000000000000}"/>
          </ac:picMkLst>
        </pc:picChg>
      </pc:sldChg>
      <pc:sldChg chg="modSp mod">
        <pc:chgData name="Corcoran, Jack" userId="8fddde24-85a5-404e-aa47-266979a73deb" providerId="ADAL" clId="{B4C2FEAB-92DD-4193-90C5-B4FFEEBD53BD}" dt="2025-02-21T19:46:55.261" v="1" actId="962"/>
        <pc:sldMkLst>
          <pc:docMk/>
          <pc:sldMk cId="0" sldId="268"/>
        </pc:sldMkLst>
        <pc:picChg chg="mod">
          <ac:chgData name="Corcoran, Jack" userId="8fddde24-85a5-404e-aa47-266979a73deb" providerId="ADAL" clId="{B4C2FEAB-92DD-4193-90C5-B4FFEEBD53BD}" dt="2025-02-21T19:46:55.261" v="1" actId="962"/>
          <ac:picMkLst>
            <pc:docMk/>
            <pc:sldMk cId="0" sldId="268"/>
            <ac:picMk id="229" creationId="{00000000-0000-0000-0000-000000000000}"/>
          </ac:picMkLst>
        </pc:picChg>
      </pc:sldChg>
      <pc:sldChg chg="modSp mod">
        <pc:chgData name="Corcoran, Jack" userId="8fddde24-85a5-404e-aa47-266979a73deb" providerId="ADAL" clId="{B4C2FEAB-92DD-4193-90C5-B4FFEEBD53BD}" dt="2025-02-21T19:46:56.979" v="2" actId="962"/>
        <pc:sldMkLst>
          <pc:docMk/>
          <pc:sldMk cId="0" sldId="269"/>
        </pc:sldMkLst>
        <pc:picChg chg="mod">
          <ac:chgData name="Corcoran, Jack" userId="8fddde24-85a5-404e-aa47-266979a73deb" providerId="ADAL" clId="{B4C2FEAB-92DD-4193-90C5-B4FFEEBD53BD}" dt="2025-02-21T19:46:56.979" v="2" actId="962"/>
          <ac:picMkLst>
            <pc:docMk/>
            <pc:sldMk cId="0" sldId="269"/>
            <ac:picMk id="236" creationId="{00000000-0000-0000-0000-000000000000}"/>
          </ac:picMkLst>
        </pc:picChg>
      </pc:sldChg>
      <pc:sldChg chg="modSp mod">
        <pc:chgData name="Corcoran, Jack" userId="8fddde24-85a5-404e-aa47-266979a73deb" providerId="ADAL" clId="{B4C2FEAB-92DD-4193-90C5-B4FFEEBD53BD}" dt="2025-02-21T19:47:09.475" v="4" actId="13238"/>
        <pc:sldMkLst>
          <pc:docMk/>
          <pc:sldMk cId="0" sldId="272"/>
        </pc:sldMkLst>
        <pc:graphicFrameChg chg="modGraphic">
          <ac:chgData name="Corcoran, Jack" userId="8fddde24-85a5-404e-aa47-266979a73deb" providerId="ADAL" clId="{B4C2FEAB-92DD-4193-90C5-B4FFEEBD53BD}" dt="2025-02-21T19:47:09.475" v="4" actId="13238"/>
          <ac:graphicFrameMkLst>
            <pc:docMk/>
            <pc:sldMk cId="0" sldId="272"/>
            <ac:graphicFrameMk id="254" creationId="{00000000-0000-0000-0000-000000000000}"/>
          </ac:graphicFrameMkLst>
        </pc:graphicFrameChg>
      </pc:sldChg>
      <pc:sldChg chg="modSp mod">
        <pc:chgData name="Corcoran, Jack" userId="8fddde24-85a5-404e-aa47-266979a73deb" providerId="ADAL" clId="{B4C2FEAB-92DD-4193-90C5-B4FFEEBD53BD}" dt="2025-02-21T19:47:10.780" v="5" actId="13238"/>
        <pc:sldMkLst>
          <pc:docMk/>
          <pc:sldMk cId="0" sldId="273"/>
        </pc:sldMkLst>
        <pc:graphicFrameChg chg="modGraphic">
          <ac:chgData name="Corcoran, Jack" userId="8fddde24-85a5-404e-aa47-266979a73deb" providerId="ADAL" clId="{B4C2FEAB-92DD-4193-90C5-B4FFEEBD53BD}" dt="2025-02-21T19:47:10.780" v="5" actId="13238"/>
          <ac:graphicFrameMkLst>
            <pc:docMk/>
            <pc:sldMk cId="0" sldId="273"/>
            <ac:graphicFrameMk id="261" creationId="{00000000-0000-0000-0000-000000000000}"/>
          </ac:graphicFrameMkLst>
        </pc:graphicFrameChg>
      </pc:sldChg>
      <pc:sldChg chg="modSp mod">
        <pc:chgData name="Corcoran, Jack" userId="8fddde24-85a5-404e-aa47-266979a73deb" providerId="ADAL" clId="{B4C2FEAB-92DD-4193-90C5-B4FFEEBD53BD}" dt="2025-02-21T19:47:13.552" v="7" actId="13238"/>
        <pc:sldMkLst>
          <pc:docMk/>
          <pc:sldMk cId="1823560091" sldId="291"/>
        </pc:sldMkLst>
        <pc:graphicFrameChg chg="modGraphic">
          <ac:chgData name="Corcoran, Jack" userId="8fddde24-85a5-404e-aa47-266979a73deb" providerId="ADAL" clId="{B4C2FEAB-92DD-4193-90C5-B4FFEEBD53BD}" dt="2025-02-21T19:47:12.962" v="6" actId="13238"/>
          <ac:graphicFrameMkLst>
            <pc:docMk/>
            <pc:sldMk cId="1823560091" sldId="291"/>
            <ac:graphicFrameMk id="2" creationId="{875172C7-0B02-E0F3-36AE-61B458136B8E}"/>
          </ac:graphicFrameMkLst>
        </pc:graphicFrameChg>
        <pc:graphicFrameChg chg="modGraphic">
          <ac:chgData name="Corcoran, Jack" userId="8fddde24-85a5-404e-aa47-266979a73deb" providerId="ADAL" clId="{B4C2FEAB-92DD-4193-90C5-B4FFEEBD53BD}" dt="2025-02-21T19:47:13.552" v="7" actId="13238"/>
          <ac:graphicFrameMkLst>
            <pc:docMk/>
            <pc:sldMk cId="1823560091" sldId="291"/>
            <ac:graphicFrameMk id="3" creationId="{0170F31F-FEE2-0363-857C-F19362649527}"/>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Workforce@uconn.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hr.uconn.edu/special-payroll-info/#collapsepanel-49005-0-1-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06811490d4_1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06811490d4_1_2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endParaRPr/>
          </a:p>
          <a:p>
            <a:pPr marL="0" lvl="0" indent="0" algn="l" rtl="0">
              <a:spcBef>
                <a:spcPts val="0"/>
              </a:spcBef>
              <a:spcAft>
                <a:spcPts val="0"/>
              </a:spcAft>
              <a:buNone/>
            </a:pPr>
            <a:endParaRPr/>
          </a:p>
          <a:p>
            <a:pPr marL="0" indent="0">
              <a:lnSpc>
                <a:spcPct val="115000"/>
              </a:lnSpc>
            </a:pPr>
            <a:r>
              <a:rPr lang="en-US"/>
              <a:t>-There are some helpful links within this slide which will be shared at the end of the presentation. </a:t>
            </a:r>
          </a:p>
          <a:p>
            <a:pPr marL="0" indent="0">
              <a:lnSpc>
                <a:spcPct val="114999"/>
              </a:lnSpc>
            </a:pPr>
            <a:r>
              <a:rPr lang="en-US"/>
              <a:t>-I just wanted to highlight the Technical Functional Guide for Special Payroll. This is a thorough guide that will provide detailed information on the components of new hires, re-hires, and data changes. It's a great resource that we would recommend reviewing when you get a chance. </a:t>
            </a:r>
          </a:p>
          <a:p>
            <a:pPr marL="0" indent="0">
              <a:lnSpc>
                <a:spcPct val="114999"/>
              </a:lnSpc>
            </a:pPr>
            <a:r>
              <a:rPr lang="en-US"/>
              <a:t>-In addition to this detailed Functional Guide, we have Quick Step Guides linked on our website as well, for example, How to Update a Hire Request.</a:t>
            </a:r>
          </a:p>
          <a:p>
            <a:pPr marL="0" indent="0">
              <a:lnSpc>
                <a:spcPct val="114999"/>
              </a:lnSpc>
            </a:pPr>
            <a:r>
              <a:rPr lang="en-US"/>
              <a:t>-Examples of Graduate Special Payroll titles are listed on the slide. When you submit hire requests, it's important to make sure you are submitting on the correct search – meaning your department name Special Payroll Graduate for all Special Payroll Grad hires.</a:t>
            </a:r>
          </a:p>
          <a:p>
            <a:pPr marL="0" indent="0">
              <a:lnSpc>
                <a:spcPct val="114999"/>
              </a:lnSpc>
            </a:pPr>
            <a:r>
              <a:rPr lang="en-US"/>
              <a:t>-</a:t>
            </a:r>
            <a:r>
              <a:rPr lang="en-US" sz="1200">
                <a:solidFill>
                  <a:schemeClr val="dk1"/>
                </a:solidFill>
                <a:latin typeface="Calibri"/>
                <a:ea typeface="Calibri"/>
                <a:cs typeface="Calibri"/>
                <a:sym typeface="Calibri"/>
              </a:rPr>
              <a:t>If you do not have access to </a:t>
            </a:r>
            <a:r>
              <a:rPr lang="en-US" sz="1200" err="1">
                <a:solidFill>
                  <a:schemeClr val="dk1"/>
                </a:solidFill>
                <a:latin typeface="Calibri"/>
                <a:ea typeface="Calibri"/>
                <a:cs typeface="Calibri"/>
                <a:sym typeface="Calibri"/>
              </a:rPr>
              <a:t>PageUp</a:t>
            </a:r>
            <a:r>
              <a:rPr lang="en-US" sz="1200">
                <a:solidFill>
                  <a:schemeClr val="dk1"/>
                </a:solidFill>
                <a:latin typeface="Calibri"/>
                <a:ea typeface="Calibri"/>
                <a:cs typeface="Calibri"/>
                <a:sym typeface="Calibri"/>
              </a:rPr>
              <a:t> or a particular Job Search</a:t>
            </a:r>
            <a:r>
              <a:rPr lang="en-US"/>
              <a:t>,</a:t>
            </a:r>
            <a:r>
              <a:rPr lang="en-US" sz="1200">
                <a:solidFill>
                  <a:schemeClr val="dk1"/>
                </a:solidFill>
                <a:latin typeface="Calibri"/>
                <a:ea typeface="Calibri"/>
                <a:cs typeface="Calibri"/>
                <a:sym typeface="Calibri"/>
              </a:rPr>
              <a:t> </a:t>
            </a:r>
            <a:r>
              <a:rPr lang="en-US"/>
              <a:t>do not create the search yourself. Please</a:t>
            </a:r>
            <a:r>
              <a:rPr lang="en-US" sz="1200">
                <a:solidFill>
                  <a:schemeClr val="dk1"/>
                </a:solidFill>
                <a:latin typeface="Calibri"/>
                <a:ea typeface="Calibri"/>
                <a:cs typeface="Calibri"/>
                <a:sym typeface="Calibri"/>
              </a:rPr>
              <a:t> reach out to </a:t>
            </a:r>
            <a:r>
              <a:rPr lang="en-US" sz="1200">
                <a:solidFill>
                  <a:schemeClr val="dk1"/>
                </a:solidFill>
                <a:latin typeface="Calibri"/>
                <a:ea typeface="Calibri"/>
                <a:cs typeface="Calibri"/>
                <a:sym typeface="Calibri"/>
                <a:hlinkClick r:id="rId3"/>
              </a:rPr>
              <a:t>Workforce@uconn.edu</a:t>
            </a:r>
            <a:r>
              <a:rPr lang="en-US"/>
              <a:t> for assistance</a:t>
            </a:r>
            <a:endParaRPr sz="1200">
              <a:solidFill>
                <a:schemeClr val="dk1"/>
              </a:solidFill>
              <a:latin typeface="Calibri"/>
              <a:ea typeface="Calibri"/>
              <a:cs typeface="Calibri"/>
            </a:endParaRPr>
          </a:p>
          <a:p>
            <a:pPr marL="0" indent="0"/>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06811490d4_1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06811490d4_1_2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endParaRPr/>
          </a:p>
          <a:p>
            <a:pPr marL="0" indent="0">
              <a:lnSpc>
                <a:spcPct val="115000"/>
              </a:lnSpc>
            </a:pPr>
            <a:r>
              <a:rPr lang="en-US"/>
              <a:t>I wanted to highlight that for INITIAL requests, the overall rating selection should be Preliminary Offer Decided. For ANY SUBSEQUENT requests, you should select "Next Request" from the drop down. More information about this is in the Technical Functional Guide. This is a common mistake, and we understand that errors will happen, but please note that this impacts</a:t>
            </a:r>
            <a:r>
              <a:rPr lang="en-US" sz="1200">
                <a:solidFill>
                  <a:schemeClr val="dk1"/>
                </a:solidFill>
                <a:latin typeface="Calibri"/>
                <a:ea typeface="Calibri"/>
                <a:cs typeface="Calibri"/>
                <a:sym typeface="Calibri"/>
              </a:rPr>
              <a:t> HR reporting and can potentially prevent </a:t>
            </a:r>
            <a:r>
              <a:rPr lang="en-US"/>
              <a:t>departments or candidates </a:t>
            </a:r>
            <a:r>
              <a:rPr lang="en-US" sz="1200">
                <a:solidFill>
                  <a:schemeClr val="dk1"/>
                </a:solidFill>
                <a:latin typeface="Calibri"/>
                <a:ea typeface="Calibri"/>
                <a:cs typeface="Calibri"/>
                <a:sym typeface="Calibri"/>
              </a:rPr>
              <a:t>from </a:t>
            </a:r>
            <a:r>
              <a:rPr lang="en-US"/>
              <a:t>progressing </a:t>
            </a:r>
            <a:r>
              <a:rPr lang="en-US" sz="1200">
                <a:solidFill>
                  <a:schemeClr val="dk1"/>
                </a:solidFill>
                <a:latin typeface="Calibri"/>
                <a:ea typeface="Calibri"/>
                <a:cs typeface="Calibri"/>
                <a:sym typeface="Calibri"/>
              </a:rPr>
              <a:t>through the workflow correctly.</a:t>
            </a:r>
            <a:endParaRPr sz="1200">
              <a:solidFill>
                <a:schemeClr val="dk1"/>
              </a:solidFill>
              <a:latin typeface="Calibri"/>
              <a:ea typeface="Calibri"/>
              <a:cs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***Questions for </a:t>
            </a:r>
            <a:r>
              <a:rPr lang="en-US" sz="1200" err="1">
                <a:solidFill>
                  <a:schemeClr val="dk1"/>
                </a:solidFill>
                <a:latin typeface="Calibri"/>
                <a:ea typeface="Calibri"/>
                <a:cs typeface="Calibri"/>
                <a:sym typeface="Calibri"/>
              </a:rPr>
              <a:t>PageUp</a:t>
            </a:r>
            <a:endParaRPr sz="1200" err="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06811490d4_1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206811490d4_1_2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endParaRPr/>
          </a:p>
          <a:p>
            <a:pPr marL="0" indent="0">
              <a:lnSpc>
                <a:spcPct val="115000"/>
              </a:lnSpc>
            </a:pPr>
            <a:endParaRPr lang="en-US"/>
          </a:p>
          <a:p>
            <a:pPr marL="0" indent="0">
              <a:lnSpc>
                <a:spcPct val="114999"/>
              </a:lnSpc>
            </a:pPr>
            <a:r>
              <a:rPr lang="en-US"/>
              <a:t>Offer letter templates are available in </a:t>
            </a:r>
            <a:r>
              <a:rPr lang="en-US" err="1"/>
              <a:t>PageUp</a:t>
            </a:r>
            <a:r>
              <a:rPr lang="en-US"/>
              <a:t> or on our website. We have templates for Grad Special Payroll Lecturers, Grad Instructional Specialist – General Instruction Support, Grad Instructional Specialist Lab Instruction, and Grad Technician. Initiators can merge the information from the hire request directly into the corresponding offer letter template. The merge feature can be found in the Offer Documents section. Every hire request in </a:t>
            </a:r>
            <a:r>
              <a:rPr lang="en-US" err="1"/>
              <a:t>PageUp</a:t>
            </a:r>
            <a:r>
              <a:rPr lang="en-US"/>
              <a:t>, whether a new request or a data change, requires an updated and accurate offer letter. This means that old letters should not be rolled over. HR can make updates to offer letters if needed. While most of the information pre-populates, the department will need to add course information for Grad Special Payroll Lecturer and Grad Instructional Specialist Instructional Support. Please ensure the course information is accurate in these cases. </a:t>
            </a:r>
            <a:endParaRPr sz="1200">
              <a:solidFill>
                <a:schemeClr val="dk1"/>
              </a:solidFill>
              <a:latin typeface="Calibri"/>
              <a:ea typeface="Calibri"/>
              <a:cs typeface="Calibri"/>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*Questions?</a:t>
            </a:r>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06811490d4_1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06811490d4_1_2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2 – Will typically see overlaps with May Teaching appts and </a:t>
            </a:r>
            <a:r>
              <a:rPr lang="en-US" sz="1200" err="1">
                <a:solidFill>
                  <a:schemeClr val="dk1"/>
                </a:solidFill>
                <a:latin typeface="Calibri"/>
                <a:ea typeface="Calibri"/>
                <a:cs typeface="Calibri"/>
                <a:sym typeface="Calibri"/>
              </a:rPr>
              <a:t>GAships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3 - Mention student labor as example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5 – mention we do not get notification when dual is added to request after HR has done initial review</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6811490d4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06811490d4_1_2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4 – mention we do not get notification when dual is added to request after HR has done initial review</a:t>
            </a: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Mention that there is a new process, and the form is only required when there is a true conflict (“</a:t>
            </a:r>
            <a:r>
              <a:rPr lang="en-US" sz="1800">
                <a:effectLst/>
                <a:latin typeface="Aptos" panose="020B0004020202020204" pitchFamily="34" charset="0"/>
                <a:ea typeface="Aptos" panose="020B0004020202020204" pitchFamily="34" charset="0"/>
                <a:cs typeface="Times New Roman" panose="02020603050405020304" pitchFamily="18" charset="0"/>
              </a:rPr>
              <a:t>when there is a personal benefit that could influence their professional judgment”)</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***Questions on Offer Letters &amp; Forms</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06811490d4_1_2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06811490d4_1_2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p>
          <a:p>
            <a:pPr marL="0" indent="0"/>
            <a:endParaRPr lang="en-US"/>
          </a:p>
          <a:p>
            <a:pPr marL="0" indent="0"/>
            <a:r>
              <a:rPr lang="en-US"/>
              <a:t>The next few slides will relate to general information that may be helpful for processing Grads on Special Payroll.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06811490d4_1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206811490d4_1_2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endParaRPr/>
          </a:p>
          <a:p>
            <a:pPr marL="0" indent="0">
              <a:lnSpc>
                <a:spcPct val="115000"/>
              </a:lnSpc>
            </a:pPr>
            <a:endParaRPr lang="en-US"/>
          </a:p>
          <a:p>
            <a:pPr marL="0" indent="0">
              <a:lnSpc>
                <a:spcPct val="114999"/>
              </a:lnSpc>
            </a:pPr>
            <a:r>
              <a:rPr lang="en-US"/>
              <a:t>In rare circumstances, </a:t>
            </a:r>
            <a:r>
              <a:rPr lang="en-US" sz="1200">
                <a:solidFill>
                  <a:schemeClr val="dk1"/>
                </a:solidFill>
                <a:latin typeface="Calibri"/>
                <a:ea typeface="Calibri"/>
                <a:cs typeface="Calibri"/>
                <a:sym typeface="Calibri"/>
              </a:rPr>
              <a:t>GAs can be hired on special payroll </a:t>
            </a:r>
            <a:r>
              <a:rPr lang="en-US"/>
              <a:t>during the academic year – this is considered Graduate Overload work. For a GA to be eligible for overload work, they must have a full time assistantship at 20-hours per week. This additional work over 20 hours is considered Overload and must be approved by the Grad School via the Supplemental Employment Approval Form in Kuali. These requests must also be entered into </a:t>
            </a:r>
            <a:r>
              <a:rPr lang="en-US" err="1"/>
              <a:t>PageUp</a:t>
            </a:r>
            <a:r>
              <a:rPr lang="en-US"/>
              <a:t> with a confirmation letter. The templates can be found on our website or in </a:t>
            </a:r>
            <a:r>
              <a:rPr lang="en-US" err="1"/>
              <a:t>PageUp</a:t>
            </a:r>
            <a:r>
              <a:rPr lang="en-US"/>
              <a:t>. The department will need to enter the appropriate title into the Offer Letter whether it is grad overload Teaching or Research. </a:t>
            </a:r>
            <a:endParaRPr sz="1200">
              <a:solidFill>
                <a:schemeClr val="dk1"/>
              </a:solidFill>
              <a:latin typeface="Calibri"/>
              <a:ea typeface="Calibri"/>
              <a:cs typeface="Calibri"/>
            </a:endParaRPr>
          </a:p>
          <a:p>
            <a:pPr marL="0" indent="0">
              <a:lnSpc>
                <a:spcPct val="114999"/>
              </a:lnSpc>
            </a:pPr>
            <a:r>
              <a:rPr lang="en-US"/>
              <a:t>Both title are compensated with a stipend that can be determined using the Special Grad Calculator available on Payroll's website. Dates for Overload appointments must occur during the Academic Year. Overload Teaching should follow the semester dates noted on Payroll's website, but Research dates are more flexible. </a:t>
            </a:r>
          </a:p>
          <a:p>
            <a:pPr marL="0" lvl="0" indent="0" algn="l" rtl="0">
              <a:spcBef>
                <a:spcPts val="0"/>
              </a:spcBef>
              <a:spcAft>
                <a:spcPts val="0"/>
              </a:spcAft>
              <a:buNone/>
            </a:pPr>
            <a:r>
              <a:rPr lang="en-US"/>
              <a:t>Questions?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06811490d4_1_2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06811490d4_1_2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en-US">
                <a:solidFill>
                  <a:schemeClr val="dk1"/>
                </a:solidFill>
              </a:rPr>
              <a:t>EB</a:t>
            </a:r>
            <a:endParaRPr>
              <a:solidFill>
                <a:schemeClr val="dk1"/>
              </a:solidFill>
            </a:endParaRPr>
          </a:p>
          <a:p>
            <a:pPr marL="0" indent="0">
              <a:lnSpc>
                <a:spcPct val="138000"/>
              </a:lnSpc>
            </a:pPr>
            <a:r>
              <a:rPr lang="en-US" sz="1200">
                <a:solidFill>
                  <a:schemeClr val="dk1"/>
                </a:solidFill>
                <a:latin typeface="Calibri"/>
                <a:ea typeface="Calibri"/>
                <a:cs typeface="Calibri"/>
                <a:sym typeface="Calibri"/>
              </a:rPr>
              <a:t>More information</a:t>
            </a:r>
            <a:r>
              <a:rPr lang="en-US"/>
              <a:t>,</a:t>
            </a:r>
            <a:r>
              <a:rPr lang="en-US" sz="1200">
                <a:solidFill>
                  <a:schemeClr val="dk1"/>
                </a:solidFill>
                <a:latin typeface="Calibri"/>
                <a:ea typeface="Calibri"/>
                <a:cs typeface="Calibri"/>
                <a:sym typeface="Calibri"/>
              </a:rPr>
              <a:t> </a:t>
            </a:r>
            <a:r>
              <a:rPr lang="en-US"/>
              <a:t>guides, and resources for Special</a:t>
            </a:r>
            <a:r>
              <a:rPr lang="en-US" sz="1200">
                <a:solidFill>
                  <a:schemeClr val="dk1"/>
                </a:solidFill>
                <a:latin typeface="Calibri"/>
                <a:ea typeface="Calibri"/>
                <a:cs typeface="Calibri"/>
                <a:sym typeface="Calibri"/>
              </a:rPr>
              <a:t> Payroll can be found on our website.</a:t>
            </a:r>
            <a:r>
              <a:rPr lang="en-US"/>
              <a:t> We would recommend joining our </a:t>
            </a:r>
            <a:r>
              <a:rPr lang="en-US" err="1"/>
              <a:t>ListServ</a:t>
            </a:r>
            <a:r>
              <a:rPr lang="en-US"/>
              <a:t> by following the instructions linked in this slide. The SPAR team uses this to send out relevant updates, reminders, and announcements. On the right you will see a grid breaking down which types of questions should be directed to Workforce versus SPAR. To ensure that your request gets resolved in a timely manner, please make sure you are emailing the appropriate inbox for assistance.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lang="en-US" sz="1200">
              <a:solidFill>
                <a:schemeClr val="dk1"/>
              </a:solidFill>
              <a:latin typeface="Calibri"/>
              <a:ea typeface="Calibri"/>
              <a:cs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6811490d4_1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6811490d4_1_2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t>HC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Our timelines are coordinated with Payroll and due to the high volume of requests (1,600 requests last summer) we require adequate time to process. This is to insure that all GAs are approved to work, have completed all paperwork (Dual, COI,), have completed CBCs, and are paid on time.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Point out upcoming deadlines: May Term; Summer Session 1; Alt Session 1</a:t>
            </a:r>
            <a:endParaRPr/>
          </a:p>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06811490d4_1_2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06811490d4_1_2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a:p>
            <a:pPr marL="0" lvl="0" indent="0" algn="l" rtl="0">
              <a:spcBef>
                <a:spcPts val="0"/>
              </a:spcBef>
              <a:spcAft>
                <a:spcPts val="0"/>
              </a:spcAft>
              <a:buNone/>
            </a:pPr>
            <a:endParaRPr/>
          </a:p>
          <a:p>
            <a:pPr marL="0" lvl="0" indent="0" algn="l" rtl="0">
              <a:spcBef>
                <a:spcPts val="0"/>
              </a:spcBef>
              <a:spcAft>
                <a:spcPts val="0"/>
              </a:spcAft>
              <a:buNone/>
            </a:pPr>
            <a:r>
              <a:rPr lang="en-US"/>
              <a:t>Virtual training on the PageUp process for regular and Special Payroll are held on a monthly basis. </a:t>
            </a:r>
            <a:endParaRPr/>
          </a:p>
          <a:p>
            <a:pPr marL="0" lvl="0" indent="0" algn="l" rtl="0">
              <a:spcBef>
                <a:spcPts val="0"/>
              </a:spcBef>
              <a:spcAft>
                <a:spcPts val="0"/>
              </a:spcAft>
              <a:buNone/>
            </a:pPr>
            <a:r>
              <a:rPr lang="en-US"/>
              <a:t>Please see the PageUp webpage to view dates and register for upcoming trainings. </a:t>
            </a:r>
            <a:endParaRPr/>
          </a:p>
          <a:p>
            <a:pPr marL="0" lvl="0" indent="0" algn="l" rtl="0">
              <a:spcBef>
                <a:spcPts val="0"/>
              </a:spcBef>
              <a:spcAft>
                <a:spcPts val="0"/>
              </a:spcAft>
              <a:buNone/>
            </a:pPr>
            <a:endParaRPr/>
          </a:p>
          <a:p>
            <a:pPr marL="0" lvl="0" indent="0" algn="l" rtl="0">
              <a:spcBef>
                <a:spcPts val="0"/>
              </a:spcBef>
              <a:spcAft>
                <a:spcPts val="0"/>
              </a:spcAft>
              <a:buNone/>
            </a:pPr>
            <a:r>
              <a:rPr lang="en-US"/>
              <a:t>Eight in-depth Special Payroll training tutorials available through Saba: </a:t>
            </a:r>
            <a:endParaRPr/>
          </a:p>
          <a:p>
            <a:pPr marL="457200" lvl="0" indent="-317500" algn="l" rtl="0">
              <a:spcBef>
                <a:spcPts val="0"/>
              </a:spcBef>
              <a:spcAft>
                <a:spcPts val="0"/>
              </a:spcAft>
              <a:buSzPts val="1400"/>
              <a:buChar char="●"/>
            </a:pPr>
            <a:r>
              <a:rPr lang="en-US"/>
              <a:t>Graduate students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06811490d4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06811490d4_1_1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Thank you, Megan.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Welcome! I am Hannah Capello and I am here with my colleague Emma. We are the Special Payroll Team at UConn.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We are here to discuss the hiring of Graduate Students on Special Payroll for Summer, May, and Winter Intersessions.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br>
              <a:rPr lang="en-US" sz="1200">
                <a:solidFill>
                  <a:schemeClr val="dk1"/>
                </a:solidFill>
                <a:latin typeface="Calibri"/>
                <a:ea typeface="Calibri"/>
                <a:cs typeface="Calibri"/>
                <a:sym typeface="Calibri"/>
              </a:rPr>
            </a:b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e5e71d9de_1_0: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e5e71d9de_1_0: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pPr marL="0" indent="0"/>
            <a:r>
              <a:rPr lang="en-US"/>
              <a:t>HT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067be9a814_0_6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276" name="Google Shape;276;g2067be9a814_0_6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2067be9a814_0_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282" name="Google Shape;282;g2067be9a814_0_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208a5a20f20_0_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208a5a20f20_0_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289" name="Google Shape;289;g208a5a20f20_0_3: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08a5a20f20_0_10: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08a5a20f20_0_10: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296" name="Google Shape;296;g208a5a20f20_0_10: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08a5a20f20_0_16: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08a5a20f20_0_16: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303" name="Google Shape;303;g208a5a20f20_0_16: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067be9a814_0_11: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309" name="Google Shape;309;g2067be9a814_0_11: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08a5a20f20_0_24: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08a5a20f20_0_24: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pPr marL="0" indent="0"/>
            <a:endParaRPr/>
          </a:p>
        </p:txBody>
      </p:sp>
      <p:sp>
        <p:nvSpPr>
          <p:cNvPr id="316" name="Google Shape;316;g208a5a20f20_0_24: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28</a:t>
            </a:fld>
            <a:endParaRPr lang="en-US"/>
          </a:p>
        </p:txBody>
      </p:sp>
    </p:spTree>
    <p:extLst>
      <p:ext uri="{BB962C8B-B14F-4D97-AF65-F5344CB8AC3E}">
        <p14:creationId xmlns:p14="http://schemas.microsoft.com/office/powerpoint/2010/main" val="1092453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4E57-95A1-02A7-CA32-29BD09E1C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47615-DE69-12F4-B7F7-569ACCC75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62A1D0-4695-F0EB-808D-18C6F0A410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74B2421-F34A-801B-F4DA-BF1575C185F2}"/>
              </a:ext>
            </a:extLst>
          </p:cNvPr>
          <p:cNvSpPr>
            <a:spLocks noGrp="1"/>
          </p:cNvSpPr>
          <p:nvPr>
            <p:ph type="sldNum" sz="quarter" idx="5"/>
          </p:nvPr>
        </p:nvSpPr>
        <p:spPr/>
        <p:txBody>
          <a:bodyPr/>
          <a:lstStyle/>
          <a:p>
            <a:fld id="{A89C7E07-3C67-C64C-8DA0-0404F6303970}" type="slidenum">
              <a:rPr lang="en-US" smtClean="0"/>
              <a:t>29</a:t>
            </a:fld>
            <a:endParaRPr lang="en-US"/>
          </a:p>
        </p:txBody>
      </p:sp>
    </p:spTree>
    <p:extLst>
      <p:ext uri="{BB962C8B-B14F-4D97-AF65-F5344CB8AC3E}">
        <p14:creationId xmlns:p14="http://schemas.microsoft.com/office/powerpoint/2010/main" val="374143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06811490d4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06811490d4_1_1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200">
                <a:solidFill>
                  <a:schemeClr val="dk1"/>
                </a:solidFill>
                <a:latin typeface="Calibri"/>
                <a:ea typeface="Calibri"/>
                <a:cs typeface="Calibri"/>
                <a:sym typeface="Calibri"/>
              </a:rPr>
              <a:t>Here is a brief outline of what we are going to discuss today…</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Overview of Graduate Students on Special Payroll</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Graduate Titles to be used during Summer, May and Winter Intersessions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a:t>High level o</a:t>
            </a:r>
            <a:r>
              <a:rPr lang="en-US" sz="1200">
                <a:solidFill>
                  <a:schemeClr val="dk1"/>
                </a:solidFill>
                <a:latin typeface="Calibri"/>
                <a:ea typeface="Calibri"/>
                <a:cs typeface="Calibri"/>
                <a:sym typeface="Calibri"/>
              </a:rPr>
              <a:t>verview of PageUp specific to Graduate Requests</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Please note this is not a session on how to submit requests, rather to touch upon important topics that are related to Grad Requests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Offer Letters &amp; Forms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Other Important Information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Questions</a:t>
            </a:r>
            <a:endParaRPr sz="1200">
              <a:solidFill>
                <a:schemeClr val="dk1"/>
              </a:solidFill>
              <a:latin typeface="Calibri"/>
              <a:ea typeface="Calibri"/>
              <a:cs typeface="Calibri"/>
              <a:sym typeface="Calibri"/>
            </a:endParaRPr>
          </a:p>
          <a:p>
            <a:pPr marL="0" lvl="0" indent="457200" algn="l" rtl="0">
              <a:lnSpc>
                <a:spcPct val="115000"/>
              </a:lnSpc>
              <a:spcBef>
                <a:spcPts val="0"/>
              </a:spcBef>
              <a:spcAft>
                <a:spcPts val="0"/>
              </a:spcAft>
              <a:buNone/>
            </a:pPr>
            <a:r>
              <a:rPr lang="en-US" sz="1200">
                <a:solidFill>
                  <a:schemeClr val="dk1"/>
                </a:solidFill>
              </a:rPr>
              <a:t>-</a:t>
            </a:r>
            <a:r>
              <a:rPr lang="en-US" sz="1200">
                <a:solidFill>
                  <a:schemeClr val="dk1"/>
                </a:solidFill>
                <a:latin typeface="Calibri"/>
                <a:ea typeface="Calibri"/>
                <a:cs typeface="Calibri"/>
                <a:sym typeface="Calibri"/>
              </a:rPr>
              <a:t>We will be pausing throughout the presentation for questions. Please send any questions you have through the chat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248DA-B06C-4DA2-66B0-D8A938B6A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C1A40E-8C96-BA53-868D-6674947336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3A18B9-433C-266C-6DD9-E64C4AB12ED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3DCC35-8851-D3C9-D181-B73072574DD0}"/>
              </a:ext>
            </a:extLst>
          </p:cNvPr>
          <p:cNvSpPr>
            <a:spLocks noGrp="1"/>
          </p:cNvSpPr>
          <p:nvPr>
            <p:ph type="sldNum" sz="quarter" idx="5"/>
          </p:nvPr>
        </p:nvSpPr>
        <p:spPr/>
        <p:txBody>
          <a:bodyPr/>
          <a:lstStyle/>
          <a:p>
            <a:fld id="{A89C7E07-3C67-C64C-8DA0-0404F6303970}" type="slidenum">
              <a:rPr lang="en-US" smtClean="0"/>
              <a:t>30</a:t>
            </a:fld>
            <a:endParaRPr lang="en-US"/>
          </a:p>
        </p:txBody>
      </p:sp>
    </p:spTree>
    <p:extLst>
      <p:ext uri="{BB962C8B-B14F-4D97-AF65-F5344CB8AC3E}">
        <p14:creationId xmlns:p14="http://schemas.microsoft.com/office/powerpoint/2010/main" val="316974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06811490d4_1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06811490d4_1_19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6811490d4_1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6811490d4_1_2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06811490d4_1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06811490d4_1_20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a:p>
            <a:pPr marL="0" lvl="0" indent="0" algn="l" rtl="0">
              <a:spcBef>
                <a:spcPts val="0"/>
              </a:spcBef>
              <a:spcAft>
                <a:spcPts val="0"/>
              </a:spcAft>
              <a:buNone/>
            </a:pPr>
            <a:endParaRPr/>
          </a:p>
          <a:p>
            <a:pPr marL="0" lvl="0" indent="0" algn="l" rtl="0">
              <a:spcBef>
                <a:spcPts val="0"/>
              </a:spcBef>
              <a:spcAft>
                <a:spcPts val="0"/>
              </a:spcAft>
              <a:buNone/>
            </a:pPr>
            <a:r>
              <a:rPr lang="en-US"/>
              <a:t>Note: in past iterations of the GEU-UAW contract, the Graduate per credit rate and Adjunct per credit rate were the same. Please note, in the current contracts, these rates now differ.</a:t>
            </a:r>
            <a:endParaRPr/>
          </a:p>
          <a:p>
            <a:pPr marL="0" lvl="0" indent="0" algn="l" rtl="0">
              <a:spcBef>
                <a:spcPts val="0"/>
              </a:spcBef>
              <a:spcAft>
                <a:spcPts val="0"/>
              </a:spcAft>
              <a:buNone/>
            </a:pPr>
            <a:endParaRPr/>
          </a:p>
          <a:p>
            <a:pPr marL="0" lvl="0" indent="0" algn="l" rtl="0">
              <a:spcBef>
                <a:spcPts val="0"/>
              </a:spcBef>
              <a:spcAft>
                <a:spcPts val="0"/>
              </a:spcAft>
              <a:buNone/>
            </a:pPr>
            <a:r>
              <a:rPr lang="en-US"/>
              <a:t>The per credit rates may be found in the GEU-UAW contract, as well as the </a:t>
            </a:r>
            <a:r>
              <a:rPr lang="en-US" u="sng">
                <a:solidFill>
                  <a:schemeClr val="hlink"/>
                </a:solidFill>
                <a:hlinkClick r:id="rId3"/>
              </a:rPr>
              <a:t>Special Payroll Information webpage</a:t>
            </a:r>
            <a:r>
              <a:rPr lang="en-US"/>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06811490d4_1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06811490d4_1_2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06811490d4_1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06811490d4_1_2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HC</a:t>
            </a:r>
            <a:endParaRPr/>
          </a:p>
          <a:p>
            <a:pPr marL="0" lvl="0" indent="0" algn="l" rtl="0">
              <a:spcBef>
                <a:spcPts val="0"/>
              </a:spcBef>
              <a:spcAft>
                <a:spcPts val="0"/>
              </a:spcAft>
              <a:buNone/>
            </a:pPr>
            <a:endParaRPr/>
          </a:p>
          <a:p>
            <a:pPr marL="0" lvl="0" indent="0" algn="l" rtl="0">
              <a:spcBef>
                <a:spcPts val="0"/>
              </a:spcBef>
              <a:spcAft>
                <a:spcPts val="0"/>
              </a:spcAft>
              <a:buNone/>
            </a:pPr>
            <a:r>
              <a:rPr lang="en-US"/>
              <a:t>***Ask for Questions</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06811490d4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06811490d4_1_2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EB</a:t>
            </a:r>
          </a:p>
          <a:p>
            <a:pPr marL="0" indent="0"/>
            <a:r>
              <a:rPr lang="en-US"/>
              <a:t>Thank you Hannah! In the next section we will review </a:t>
            </a:r>
            <a:r>
              <a:rPr lang="en-US" err="1"/>
              <a:t>PageUp</a:t>
            </a:r>
            <a:r>
              <a:rPr lang="en-US"/>
              <a:t>, Offer Letters, and Forms.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2"/>
        <p:cNvGrpSpPr/>
        <p:nvPr/>
      </p:nvGrpSpPr>
      <p:grpSpPr>
        <a:xfrm>
          <a:off x="0" y="0"/>
          <a:ext cx="0" cy="0"/>
          <a:chOff x="0" y="0"/>
          <a:chExt cx="0" cy="0"/>
        </a:xfrm>
      </p:grpSpPr>
      <p:sp>
        <p:nvSpPr>
          <p:cNvPr id="133" name="Google Shape;133;g206811490d4_1_345"/>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34" name="Google Shape;134;g206811490d4_1_345"/>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135" name="Google Shape;135;g206811490d4_1_3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
        <p:nvSpPr>
          <p:cNvPr id="137" name="Google Shape;137;g206811490d4_1_3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0"/>
          <p:cNvSpPr txBox="1">
            <a:spLocks noGrp="1"/>
          </p:cNvSpPr>
          <p:nvPr>
            <p:ph type="body" idx="1"/>
          </p:nvPr>
        </p:nvSpPr>
        <p:spPr>
          <a:xfrm>
            <a:off x="457200" y="1244277"/>
            <a:ext cx="8229600" cy="3394075"/>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sz="1800"/>
            </a:lvl1pPr>
            <a:lvl2pPr marL="914400" lvl="1" indent="-342900" algn="l">
              <a:spcBef>
                <a:spcPts val="360"/>
              </a:spcBef>
              <a:spcAft>
                <a:spcPts val="0"/>
              </a:spcAft>
              <a:buClr>
                <a:schemeClr val="dk1"/>
              </a:buClr>
              <a:buSzPts val="1800"/>
              <a:buChar char="–"/>
              <a:defRPr sz="1800"/>
            </a:lvl2pPr>
            <a:lvl3pPr marL="1371600" lvl="2" indent="-342900" algn="l">
              <a:spcBef>
                <a:spcPts val="360"/>
              </a:spcBef>
              <a:spcAft>
                <a:spcPts val="0"/>
              </a:spcAft>
              <a:buClr>
                <a:schemeClr val="dk1"/>
              </a:buClr>
              <a:buSzPts val="1800"/>
              <a:buChar char="•"/>
              <a:defRPr sz="18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10"/>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0"/>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5825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1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FFFFF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1"/>
          <p:cNvSpPr txBox="1">
            <a:spLocks noGrp="1"/>
          </p:cNvSpPr>
          <p:nvPr>
            <p:ph type="body" idx="1"/>
          </p:nvPr>
        </p:nvSpPr>
        <p:spPr>
          <a:xfrm>
            <a:off x="457200" y="1244277"/>
            <a:ext cx="4038600" cy="3394075"/>
          </a:xfrm>
          <a:prstGeom prst="rect">
            <a:avLst/>
          </a:prstGeom>
          <a:noFill/>
          <a:ln>
            <a:noFill/>
          </a:ln>
        </p:spPr>
        <p:txBody>
          <a:bodyPr spcFirstLastPara="1" wrap="square" lIns="91425" tIns="45700" rIns="91425" bIns="45700" anchor="t" anchorCtr="0">
            <a:normAutofit/>
          </a:bodyPr>
          <a:lstStyle>
            <a:lvl1pPr marL="457200" lvl="0" indent="-355600" algn="l">
              <a:spcBef>
                <a:spcPts val="400"/>
              </a:spcBef>
              <a:spcAft>
                <a:spcPts val="0"/>
              </a:spcAft>
              <a:buClr>
                <a:schemeClr val="dk1"/>
              </a:buClr>
              <a:buSzPts val="2000"/>
              <a:buChar char="•"/>
              <a:defRPr sz="2000">
                <a:latin typeface="Arial"/>
                <a:ea typeface="Arial"/>
                <a:cs typeface="Arial"/>
                <a:sym typeface="Arial"/>
              </a:defRPr>
            </a:lvl1pPr>
            <a:lvl2pPr marL="914400" lvl="1" indent="-355600" algn="l">
              <a:spcBef>
                <a:spcPts val="400"/>
              </a:spcBef>
              <a:spcAft>
                <a:spcPts val="0"/>
              </a:spcAft>
              <a:buClr>
                <a:schemeClr val="dk1"/>
              </a:buClr>
              <a:buSzPts val="2000"/>
              <a:buChar char="–"/>
              <a:defRPr sz="2000">
                <a:latin typeface="Arial"/>
                <a:ea typeface="Arial"/>
                <a:cs typeface="Arial"/>
                <a:sym typeface="Arial"/>
              </a:defRPr>
            </a:lvl2pPr>
            <a:lvl3pPr marL="1371600" lvl="2" indent="-355600" algn="l">
              <a:spcBef>
                <a:spcPts val="400"/>
              </a:spcBef>
              <a:spcAft>
                <a:spcPts val="0"/>
              </a:spcAft>
              <a:buClr>
                <a:schemeClr val="dk1"/>
              </a:buClr>
              <a:buSzPts val="2000"/>
              <a:buChar char="•"/>
              <a:defRPr sz="2000">
                <a:latin typeface="Arial"/>
                <a:ea typeface="Arial"/>
                <a:cs typeface="Arial"/>
                <a:sym typeface="Arial"/>
              </a:defRPr>
            </a:lvl3pPr>
            <a:lvl4pPr marL="1828800" lvl="3" indent="-355600" algn="l">
              <a:spcBef>
                <a:spcPts val="400"/>
              </a:spcBef>
              <a:spcAft>
                <a:spcPts val="0"/>
              </a:spcAft>
              <a:buClr>
                <a:schemeClr val="dk1"/>
              </a:buClr>
              <a:buSzPts val="2000"/>
              <a:buChar char="–"/>
              <a:defRPr sz="2000">
                <a:latin typeface="Arial"/>
                <a:ea typeface="Arial"/>
                <a:cs typeface="Arial"/>
                <a:sym typeface="Arial"/>
              </a:defRPr>
            </a:lvl4pPr>
            <a:lvl5pPr marL="2286000" lvl="4" indent="-355600" algn="l">
              <a:spcBef>
                <a:spcPts val="400"/>
              </a:spcBef>
              <a:spcAft>
                <a:spcPts val="0"/>
              </a:spcAft>
              <a:buClr>
                <a:schemeClr val="dk1"/>
              </a:buClr>
              <a:buSzPts val="2000"/>
              <a:buChar char="»"/>
              <a:defRPr sz="2000">
                <a:latin typeface="Arial"/>
                <a:ea typeface="Arial"/>
                <a:cs typeface="Arial"/>
                <a:sym typeface="Arial"/>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11"/>
          <p:cNvSpPr txBox="1">
            <a:spLocks noGrp="1"/>
          </p:cNvSpPr>
          <p:nvPr>
            <p:ph type="body" idx="2"/>
          </p:nvPr>
        </p:nvSpPr>
        <p:spPr>
          <a:xfrm>
            <a:off x="4648200" y="1244277"/>
            <a:ext cx="4038600" cy="3394075"/>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1"/>
          <p:cNvSpPr txBox="1">
            <a:spLocks noGrp="1"/>
          </p:cNvSpPr>
          <p:nvPr>
            <p:ph type="dt" idx="10"/>
          </p:nvPr>
        </p:nvSpPr>
        <p:spPr>
          <a:xfrm>
            <a:off x="457200" y="4767263"/>
            <a:ext cx="2133600" cy="27463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3124200" y="4767263"/>
            <a:ext cx="2895600" cy="27463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6553200" y="4767263"/>
            <a:ext cx="2133600" cy="27463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380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1">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4732428" y="308609"/>
            <a:ext cx="4114800" cy="2468880"/>
          </a:xfrm>
          <a:prstGeom prst="rect">
            <a:avLst/>
          </a:prstGeom>
        </p:spPr>
        <p:txBody>
          <a:bodyPr lIns="0" tIns="0" rIns="0" bIns="0" anchor="b">
            <a:noAutofit/>
          </a:bodyPr>
          <a:lstStyle>
            <a:lvl1pPr algn="l">
              <a:lnSpc>
                <a:spcPct val="80000"/>
              </a:lnSpc>
              <a:defRPr sz="4500" b="1" i="0" spc="75" baseline="0">
                <a:solidFill>
                  <a:schemeClr val="bg1"/>
                </a:solidFill>
                <a:latin typeface="+mj-lt"/>
              </a:defRPr>
            </a:lvl1pPr>
          </a:lstStyle>
          <a:p>
            <a:r>
              <a:rPr lang="en-US"/>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569064"/>
            <a:ext cx="4574436" cy="4574436"/>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4732020" y="2962656"/>
            <a:ext cx="1600200" cy="2994"/>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17902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Two Content">
    <p:bg>
      <p:bgPr>
        <a:solidFill>
          <a:schemeClr val="tx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6652530" y="0"/>
            <a:ext cx="2493906" cy="2493906"/>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35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445770" y="148806"/>
            <a:ext cx="8229600" cy="1180738"/>
          </a:xfrm>
          <a:prstGeom prst="rect">
            <a:avLst/>
          </a:prstGeom>
        </p:spPr>
        <p:txBody>
          <a:bodyPr lIns="0" tIns="0" rIns="0" bIns="0" anchor="b" anchorCtr="0">
            <a:noAutofit/>
          </a:bodyPr>
          <a:lstStyle>
            <a:lvl1pPr>
              <a:defRPr sz="3300" b="1" i="0">
                <a:solidFill>
                  <a:schemeClr val="bg1"/>
                </a:solidFill>
                <a:latin typeface="+mj-lt"/>
              </a:defRPr>
            </a:lvl1pPr>
          </a:lstStyle>
          <a:p>
            <a:r>
              <a:rPr lang="en-US"/>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445770" y="1611630"/>
            <a:ext cx="1600200" cy="2994"/>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446642" y="2007393"/>
            <a:ext cx="4310063" cy="2698103"/>
          </a:xfrm>
        </p:spPr>
        <p:txBody>
          <a:bodyPr lIns="0">
            <a:normAutofit/>
          </a:bodyPr>
          <a:lstStyle>
            <a:lvl1pPr marL="0" indent="0">
              <a:spcBef>
                <a:spcPts val="1350"/>
              </a:spcBef>
              <a:buNone/>
              <a:defRPr sz="1500"/>
            </a:lvl1pPr>
            <a:lvl2pPr>
              <a:spcBef>
                <a:spcPts val="450"/>
              </a:spcBef>
              <a:defRPr sz="1500"/>
            </a:lvl2pPr>
            <a:lvl3pPr>
              <a:spcBef>
                <a:spcPts val="1350"/>
              </a:spcBef>
              <a:defRPr sz="1500"/>
            </a:lvl3pPr>
            <a:lvl4pPr>
              <a:spcBef>
                <a:spcPts val="1350"/>
              </a:spcBef>
              <a:defRPr sz="1500"/>
            </a:lvl4pPr>
            <a:lvl5pPr>
              <a:spcBef>
                <a:spcPts val="1350"/>
              </a:spcBef>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5715000" y="2007393"/>
            <a:ext cx="2960370" cy="2698103"/>
          </a:xfrm>
        </p:spPr>
        <p:txBody>
          <a:bodyPr lIns="0">
            <a:normAutofit/>
          </a:bodyPr>
          <a:lstStyle>
            <a:lvl1pPr marL="257175" indent="-257175">
              <a:spcBef>
                <a:spcPts val="1350"/>
              </a:spcBef>
              <a:buFont typeface="Arial" panose="020B0604020202020204" pitchFamily="34" charset="0"/>
              <a:buChar char="•"/>
              <a:defRPr sz="1500"/>
            </a:lvl1pPr>
            <a:lvl2pPr>
              <a:spcBef>
                <a:spcPts val="1350"/>
              </a:spcBef>
              <a:defRPr sz="1500"/>
            </a:lvl2pPr>
            <a:lvl3pPr>
              <a:spcBef>
                <a:spcPts val="1350"/>
              </a:spcBef>
              <a:defRPr sz="1500"/>
            </a:lvl3pPr>
            <a:lvl4pPr>
              <a:spcBef>
                <a:spcPts val="1350"/>
              </a:spcBef>
              <a:defRPr sz="1500"/>
            </a:lvl4pPr>
            <a:lvl5pPr>
              <a:spcBef>
                <a:spcPts val="1350"/>
              </a:spcBef>
              <a:defRPr sz="15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4265937081"/>
      </p:ext>
    </p:extLst>
  </p:cSld>
  <p:clrMapOvr>
    <a:masterClrMapping/>
  </p:clrMapOvr>
  <p:extLst>
    <p:ext uri="{DCECCB84-F9BA-43D5-87BE-67443E8EF086}">
      <p15:sldGuideLst xmlns:p15="http://schemas.microsoft.com/office/powerpoint/2012/main">
        <p15:guide id="1" pos="450" userDrawn="1">
          <p15:clr>
            <a:srgbClr val="FBAE40"/>
          </p15:clr>
        </p15:guide>
        <p15:guide id="2" pos="5310" userDrawn="1">
          <p15:clr>
            <a:srgbClr val="FBAE40"/>
          </p15:clr>
        </p15:guide>
        <p15:guide id="3" pos="2160" userDrawn="1">
          <p15:clr>
            <a:srgbClr val="FBAE40"/>
          </p15:clr>
        </p15:guide>
        <p15:guide id="4" pos="3870" userDrawn="1">
          <p15:clr>
            <a:srgbClr val="FBAE40"/>
          </p15:clr>
        </p15:guide>
        <p15:guide id="5" pos="1890" userDrawn="1">
          <p15:clr>
            <a:srgbClr val="FBAE40"/>
          </p15:clr>
        </p15:guide>
        <p15:guide id="6" pos="3600" userDrawn="1">
          <p15:clr>
            <a:srgbClr val="FBAE40"/>
          </p15:clr>
        </p15:guide>
        <p15:guide id="7" orient="horz" pos="918" userDrawn="1">
          <p15:clr>
            <a:srgbClr val="FBAE40"/>
          </p15:clr>
        </p15:guide>
        <p15:guide id="8" orient="horz" pos="1044" userDrawn="1">
          <p15:clr>
            <a:srgbClr val="FBAE40"/>
          </p15:clr>
        </p15:guide>
        <p15:guide id="10" orient="horz" pos="41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7"/>
        <p:cNvGrpSpPr/>
        <p:nvPr/>
      </p:nvGrpSpPr>
      <p:grpSpPr>
        <a:xfrm>
          <a:off x="0" y="0"/>
          <a:ext cx="0" cy="0"/>
          <a:chOff x="0" y="0"/>
          <a:chExt cx="0" cy="0"/>
        </a:xfrm>
      </p:grpSpPr>
      <p:sp>
        <p:nvSpPr>
          <p:cNvPr id="88" name="Google Shape;88;g206811490d4_1_300"/>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89" name="Google Shape;89;g206811490d4_1_30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0" name="Google Shape;90;g206811490d4_1_300"/>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91" name="Google Shape;91;g206811490d4_1_30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92"/>
        <p:cNvGrpSpPr/>
        <p:nvPr/>
      </p:nvGrpSpPr>
      <p:grpSpPr>
        <a:xfrm>
          <a:off x="0" y="0"/>
          <a:ext cx="0" cy="0"/>
          <a:chOff x="0" y="0"/>
          <a:chExt cx="0" cy="0"/>
        </a:xfrm>
      </p:grpSpPr>
      <p:sp>
        <p:nvSpPr>
          <p:cNvPr id="93" name="Google Shape;93;g206811490d4_1_305"/>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94" name="Google Shape;94;g206811490d4_1_305"/>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95" name="Google Shape;95;g206811490d4_1_305"/>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96" name="Google Shape;96;g206811490d4_1_3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g206811490d4_1_310"/>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g206811490d4_1_310"/>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100" name="Google Shape;100;g206811490d4_1_310"/>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101" name="Google Shape;101;g206811490d4_1_31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2" name="Google Shape;102;g206811490d4_1_31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3" name="Google Shape;103;g206811490d4_1_3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4"/>
        <p:cNvGrpSpPr/>
        <p:nvPr/>
      </p:nvGrpSpPr>
      <p:grpSpPr>
        <a:xfrm>
          <a:off x="0" y="0"/>
          <a:ext cx="0" cy="0"/>
          <a:chOff x="0" y="0"/>
          <a:chExt cx="0" cy="0"/>
        </a:xfrm>
      </p:grpSpPr>
      <p:sp>
        <p:nvSpPr>
          <p:cNvPr id="105" name="Google Shape;105;g206811490d4_1_317"/>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206811490d4_1_3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07" name="Google Shape;107;g206811490d4_1_3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8" name="Google Shape;108;g206811490d4_1_317"/>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09" name="Google Shape;109;g206811490d4_1_3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g206811490d4_1_323"/>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g206811490d4_1_3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3" name="Google Shape;113;g206811490d4_1_3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4"/>
        <p:cNvGrpSpPr/>
        <p:nvPr/>
      </p:nvGrpSpPr>
      <p:grpSpPr>
        <a:xfrm>
          <a:off x="0" y="0"/>
          <a:ext cx="0" cy="0"/>
          <a:chOff x="0" y="0"/>
          <a:chExt cx="0" cy="0"/>
        </a:xfrm>
      </p:grpSpPr>
      <p:sp>
        <p:nvSpPr>
          <p:cNvPr id="115" name="Google Shape;115;g206811490d4_1_32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g206811490d4_1_32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17" name="Google Shape;117;g206811490d4_1_32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Clr>
                <a:schemeClr val="accent2"/>
              </a:buClr>
              <a:buSzPts val="1300"/>
              <a:buChar char="●"/>
              <a:defRPr>
                <a:solidFill>
                  <a:schemeClr val="accent2"/>
                </a:solidFill>
              </a:defRPr>
            </a:lvl1pPr>
            <a:lvl2pPr marL="914400" lvl="1" indent="-298450" rtl="0">
              <a:spcBef>
                <a:spcPts val="0"/>
              </a:spcBef>
              <a:spcAft>
                <a:spcPts val="0"/>
              </a:spcAft>
              <a:buClr>
                <a:schemeClr val="accent2"/>
              </a:buClr>
              <a:buSzPts val="1100"/>
              <a:buChar char="○"/>
              <a:defRPr>
                <a:solidFill>
                  <a:schemeClr val="accent2"/>
                </a:solidFill>
              </a:defRPr>
            </a:lvl2pPr>
            <a:lvl3pPr marL="1371600" lvl="2" indent="-298450" rtl="0">
              <a:spcBef>
                <a:spcPts val="0"/>
              </a:spcBef>
              <a:spcAft>
                <a:spcPts val="0"/>
              </a:spcAft>
              <a:buClr>
                <a:schemeClr val="accent2"/>
              </a:buClr>
              <a:buSzPts val="1100"/>
              <a:buChar char="■"/>
              <a:defRPr>
                <a:solidFill>
                  <a:schemeClr val="accent2"/>
                </a:solidFill>
              </a:defRPr>
            </a:lvl3pPr>
            <a:lvl4pPr marL="1828800" lvl="3" indent="-298450" rtl="0">
              <a:spcBef>
                <a:spcPts val="0"/>
              </a:spcBef>
              <a:spcAft>
                <a:spcPts val="0"/>
              </a:spcAft>
              <a:buClr>
                <a:schemeClr val="accent2"/>
              </a:buClr>
              <a:buSzPts val="1100"/>
              <a:buChar char="●"/>
              <a:defRPr>
                <a:solidFill>
                  <a:schemeClr val="accent2"/>
                </a:solidFill>
              </a:defRPr>
            </a:lvl4pPr>
            <a:lvl5pPr marL="2286000" lvl="4" indent="-298450" rtl="0">
              <a:spcBef>
                <a:spcPts val="0"/>
              </a:spcBef>
              <a:spcAft>
                <a:spcPts val="0"/>
              </a:spcAft>
              <a:buClr>
                <a:schemeClr val="accent2"/>
              </a:buClr>
              <a:buSzPts val="1100"/>
              <a:buChar char="○"/>
              <a:defRPr>
                <a:solidFill>
                  <a:schemeClr val="accent2"/>
                </a:solidFill>
              </a:defRPr>
            </a:lvl5pPr>
            <a:lvl6pPr marL="2743200" lvl="5" indent="-298450" rtl="0">
              <a:spcBef>
                <a:spcPts val="0"/>
              </a:spcBef>
              <a:spcAft>
                <a:spcPts val="0"/>
              </a:spcAft>
              <a:buClr>
                <a:schemeClr val="accent2"/>
              </a:buClr>
              <a:buSzPts val="1100"/>
              <a:buChar char="■"/>
              <a:defRPr>
                <a:solidFill>
                  <a:schemeClr val="accent2"/>
                </a:solidFill>
              </a:defRPr>
            </a:lvl6pPr>
            <a:lvl7pPr marL="3200400" lvl="6" indent="-298450" rtl="0">
              <a:spcBef>
                <a:spcPts val="0"/>
              </a:spcBef>
              <a:spcAft>
                <a:spcPts val="0"/>
              </a:spcAft>
              <a:buClr>
                <a:schemeClr val="accent2"/>
              </a:buClr>
              <a:buSzPts val="1100"/>
              <a:buChar char="●"/>
              <a:defRPr>
                <a:solidFill>
                  <a:schemeClr val="accent2"/>
                </a:solidFill>
              </a:defRPr>
            </a:lvl7pPr>
            <a:lvl8pPr marL="3657600" lvl="7" indent="-298450" rtl="0">
              <a:spcBef>
                <a:spcPts val="0"/>
              </a:spcBef>
              <a:spcAft>
                <a:spcPts val="0"/>
              </a:spcAft>
              <a:buClr>
                <a:schemeClr val="accent2"/>
              </a:buClr>
              <a:buSzPts val="1100"/>
              <a:buChar char="○"/>
              <a:defRPr>
                <a:solidFill>
                  <a:schemeClr val="accent2"/>
                </a:solidFill>
              </a:defRPr>
            </a:lvl8pPr>
            <a:lvl9pPr marL="4114800" lvl="8" indent="-298450" rtl="0">
              <a:spcBef>
                <a:spcPts val="0"/>
              </a:spcBef>
              <a:spcAft>
                <a:spcPts val="0"/>
              </a:spcAft>
              <a:buClr>
                <a:schemeClr val="accent2"/>
              </a:buClr>
              <a:buSzPts val="1100"/>
              <a:buChar char="■"/>
              <a:defRPr>
                <a:solidFill>
                  <a:schemeClr val="accent2"/>
                </a:solidFill>
              </a:defRPr>
            </a:lvl9pPr>
          </a:lstStyle>
          <a:p>
            <a:endParaRPr/>
          </a:p>
        </p:txBody>
      </p:sp>
      <p:sp>
        <p:nvSpPr>
          <p:cNvPr id="118" name="Google Shape;118;g206811490d4_1_3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19"/>
        <p:cNvGrpSpPr/>
        <p:nvPr/>
      </p:nvGrpSpPr>
      <p:grpSpPr>
        <a:xfrm>
          <a:off x="0" y="0"/>
          <a:ext cx="0" cy="0"/>
          <a:chOff x="0" y="0"/>
          <a:chExt cx="0" cy="0"/>
        </a:xfrm>
      </p:grpSpPr>
      <p:sp>
        <p:nvSpPr>
          <p:cNvPr id="120" name="Google Shape;120;g206811490d4_1_332"/>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21" name="Google Shape;121;g206811490d4_1_3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sp>
        <p:nvSpPr>
          <p:cNvPr id="123" name="Google Shape;123;g206811490d4_1_335"/>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g206811490d4_1_335"/>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
        <p:nvSpPr>
          <p:cNvPr id="125" name="Google Shape;125;g206811490d4_1_335"/>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126" name="Google Shape;126;g206811490d4_1_335"/>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27" name="Google Shape;127;g206811490d4_1_33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6.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1pPr>
            <a:lvl2pPr marL="914400" marR="0" lvl="1"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3pPr>
            <a:lvl4pPr marL="1828800" marR="0" lvl="3"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4pPr>
            <a:lvl5pPr marL="2286000" marR="0" lvl="4" indent="-330200" algn="l" rtl="0">
              <a:spcBef>
                <a:spcPts val="32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83"/>
        <p:cNvGrpSpPr/>
        <p:nvPr/>
      </p:nvGrpSpPr>
      <p:grpSpPr>
        <a:xfrm>
          <a:off x="0" y="0"/>
          <a:ext cx="0" cy="0"/>
          <a:chOff x="0" y="0"/>
          <a:chExt cx="0" cy="0"/>
        </a:xfrm>
      </p:grpSpPr>
      <p:sp>
        <p:nvSpPr>
          <p:cNvPr id="84" name="Google Shape;84;g206811490d4_1_29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85" name="Google Shape;85;g206811490d4_1_29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6" name="Google Shape;86;g206811490d4_1_29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Roboto"/>
                <a:ea typeface="Roboto"/>
                <a:cs typeface="Roboto"/>
                <a:sym typeface="Roboto"/>
              </a:defRPr>
            </a:lvl1pPr>
            <a:lvl2pPr lvl="1" algn="r" rtl="0">
              <a:buNone/>
              <a:defRPr sz="1000">
                <a:solidFill>
                  <a:schemeClr val="dk2"/>
                </a:solidFill>
                <a:latin typeface="Roboto"/>
                <a:ea typeface="Roboto"/>
                <a:cs typeface="Roboto"/>
                <a:sym typeface="Roboto"/>
              </a:defRPr>
            </a:lvl2pPr>
            <a:lvl3pPr lvl="2" algn="r" rtl="0">
              <a:buNone/>
              <a:defRPr sz="1000">
                <a:solidFill>
                  <a:schemeClr val="dk2"/>
                </a:solidFill>
                <a:latin typeface="Roboto"/>
                <a:ea typeface="Roboto"/>
                <a:cs typeface="Roboto"/>
                <a:sym typeface="Roboto"/>
              </a:defRPr>
            </a:lvl3pPr>
            <a:lvl4pPr lvl="3" algn="r" rtl="0">
              <a:buNone/>
              <a:defRPr sz="1000">
                <a:solidFill>
                  <a:schemeClr val="dk2"/>
                </a:solidFill>
                <a:latin typeface="Roboto"/>
                <a:ea typeface="Roboto"/>
                <a:cs typeface="Roboto"/>
                <a:sym typeface="Roboto"/>
              </a:defRPr>
            </a:lvl4pPr>
            <a:lvl5pPr lvl="4" algn="r" rtl="0">
              <a:buNone/>
              <a:defRPr sz="1000">
                <a:solidFill>
                  <a:schemeClr val="dk2"/>
                </a:solidFill>
                <a:latin typeface="Roboto"/>
                <a:ea typeface="Roboto"/>
                <a:cs typeface="Roboto"/>
                <a:sym typeface="Roboto"/>
              </a:defRPr>
            </a:lvl5pPr>
            <a:lvl6pPr lvl="5" algn="r" rtl="0">
              <a:buNone/>
              <a:defRPr sz="1000">
                <a:solidFill>
                  <a:schemeClr val="dk2"/>
                </a:solidFill>
                <a:latin typeface="Roboto"/>
                <a:ea typeface="Roboto"/>
                <a:cs typeface="Roboto"/>
                <a:sym typeface="Roboto"/>
              </a:defRPr>
            </a:lvl6pPr>
            <a:lvl7pPr lvl="6" algn="r" rtl="0">
              <a:buNone/>
              <a:defRPr sz="1000">
                <a:solidFill>
                  <a:schemeClr val="dk2"/>
                </a:solidFill>
                <a:latin typeface="Roboto"/>
                <a:ea typeface="Roboto"/>
                <a:cs typeface="Roboto"/>
                <a:sym typeface="Roboto"/>
              </a:defRPr>
            </a:lvl7pPr>
            <a:lvl8pPr lvl="7" algn="r" rtl="0">
              <a:buNone/>
              <a:defRPr sz="1000">
                <a:solidFill>
                  <a:schemeClr val="dk2"/>
                </a:solidFill>
                <a:latin typeface="Roboto"/>
                <a:ea typeface="Roboto"/>
                <a:cs typeface="Roboto"/>
                <a:sym typeface="Roboto"/>
              </a:defRPr>
            </a:lvl8pPr>
            <a:lvl9pPr lvl="8" algn="r" rtl="0">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endParaRPr lang="en-US">
              <a:latin typeface="+mn-lt"/>
            </a:endParaRPr>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376008923"/>
      </p:ext>
    </p:extLst>
  </p:cSld>
  <p:clrMap bg1="dk1" tx1="lt1" bg2="dk2" tx2="lt2" accent1="accent1" accent2="accent2" accent3="accent3" accent4="accent4" accent5="accent5" accent6="accent6" hlink="hlink" folHlink="folHlink"/>
  <p:sldLayoutIdLst>
    <p:sldLayoutId id="2147484164" r:id="rId1"/>
    <p:sldLayoutId id="2147484174" r:id="rId2"/>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0" userDrawn="1">
          <p15:clr>
            <a:srgbClr val="547EBF"/>
          </p15:clr>
        </p15:guide>
        <p15:guide id="2" pos="295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conn.pageuppeople.com/"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hr.uconn.edu/pageup/" TargetMode="External"/><Relationship Id="rId4" Type="http://schemas.openxmlformats.org/officeDocument/2006/relationships/hyperlink" Target="https://hr.uconn.edu/wp-content/uploads/sites/1421/2020/11/special-payroll-technical-functional-guide.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s://hr.uconn.edu/wp-content/uploads/sites/1421/2021/08/Grad_Student_Technician_3.2021.docx" TargetMode="External"/><Relationship Id="rId3" Type="http://schemas.openxmlformats.org/officeDocument/2006/relationships/hyperlink" Target="https://hr.uconn.edu/offer-letters" TargetMode="External"/><Relationship Id="rId7" Type="http://schemas.openxmlformats.org/officeDocument/2006/relationships/hyperlink" Target="https://hr.media.uconn.edu/wp-content/uploads/sites/2597/2024/04/Grad_Instructional_Specialist_Lab-Instruction_04.04.2023.docx"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hr.media.uconn.edu/wp-content/uploads/sites/2597/2025/01/Grad_Instructional_Specialist_General-Instructional-Support_04.04.2023.docx" TargetMode="External"/><Relationship Id="rId5" Type="http://schemas.openxmlformats.org/officeDocument/2006/relationships/hyperlink" Target="https://hr.media.uconn.edu/wp-content/uploads/sites/2597/2025/01/Grad_SpecialPay_Lecturer_08.28.2024.docx" TargetMode="External"/><Relationship Id="rId10" Type="http://schemas.openxmlformats.org/officeDocument/2006/relationships/image" Target="../media/image13.png"/><Relationship Id="rId4" Type="http://schemas.openxmlformats.org/officeDocument/2006/relationships/hyperlink" Target="https://hr.uconn.edu/wp-content/uploads/sites/1421/2022/09/Grad_SpecialPay_Lecturer_09.13.2022.docx" TargetMode="External"/><Relationship Id="rId9" Type="http://schemas.openxmlformats.org/officeDocument/2006/relationships/hyperlink" Target="https://hr.media.uconn.edu/wp-content/uploads/sites/2597/2024/04/Grad_Student_Technician_04.04.2023.docx"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hr.uconn.edu/special-payroll-info/#collapsepanel-49005-0-0-14"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mailto:SPAR@uconn.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olicy.uconn.edu/2011/05/24/employment-and-contracting-for-service-of-relatives-policy-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hyperlink" Target="mailto:SPAR@uconn.edu" TargetMode="External"/><Relationship Id="rId4" Type="http://schemas.openxmlformats.org/officeDocument/2006/relationships/hyperlink" Target="https://uconn.kualibuild.com/app/65b19959f9a011013ba8f5b8/run"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uconn.kualibuild.com/app/builder/app/636160c73fc2bf9a7d73845f/run" TargetMode="External"/><Relationship Id="rId7" Type="http://schemas.openxmlformats.org/officeDocument/2006/relationships/hyperlink" Target="https://payroll.uconn.edu/graduate/"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https://payroll.uconn.edu/wp-content/uploads/sites/2008/2022/05/Grad-Stipend-Chart-AY22-23.pdf" TargetMode="External"/><Relationship Id="rId5" Type="http://schemas.openxmlformats.org/officeDocument/2006/relationships/hyperlink" Target="https://payroll.uconn.edu/special-grad-calculator/" TargetMode="External"/><Relationship Id="rId4" Type="http://schemas.openxmlformats.org/officeDocument/2006/relationships/hyperlink" Target="https://hr.uconn.edu/offer-letter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hr.uconn.edu/special-payroll-info/"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kb.uconn.edu/space/IKB/10730800724/Subscribing%20and%20Unsubscribing%20from%20a%20UConn%20Listserv"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hr.uconn.edu/special-payroll-info"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hr.uconn.edu/pageu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hr.uconn.edu/special-payroll-info" TargetMode="External"/><Relationship Id="rId5" Type="http://schemas.openxmlformats.org/officeDocument/2006/relationships/hyperlink" Target="https://uconn-storrs.sabacloud.com/Saba/Web_spf/NA1PRD0098/app/shared;spf-url=common%2Fsearchresults%2Fspecial%20payroll%2FLEARNINGEVENT,OFFERINGTEMPLATE,CERTIFICATION,CURRICULUM,OFFERING,PACKAGE,LXPCONTENT,LEARNINGPATHWAY%3Fst$search-result-custom-fields-filter$*MP*%3D*OPCRL**CLCRL*&amp;st$search-result-facet-filters$*MP*%3D*OPCRL*all_category_id$*LS**EQ**OPSQ**ST*$categ000000000003321*CLSQ**CLCRL*&amp;st$learningBrowse$*BL*%3Dfalse&amp;st$showBackLinkOnBrowse$*BL*%3Dfalse&amp;st$search-result-facet-condition-types$*MP*%3D*OPCRL*delivery_id$*ST**EQ*kOr,%20all_category_id$*ST**EQ*kOr,%20location_id_facet$*ST**EQ*kOr,%20offering_language_id$*ST**EQ*kOr,%20lrnEventType$*ST**EQ*kOr,%20startDate$*ST**EQ*kOr,%20fos_credits_facet$*ST**EQ*kOr*CLCRL*&amp;st$KC-searchType$*ST*%3D*LOCCOP*&amp;st$fromCareerSite$*BL*%3Dfalse&amp;st$saba-datatable-add-facets-values$*BL*%3Dtrue&amp;st$KC-searchText$*ST*%3Dspecial%2Bpayroll&amp;st$start-date-adv-search-filter-state$*MP*%3D*OPCRL**CLCRL*&amp;st$facet-resource-type-state$*ST*%3D*LOCCOP*&amp;st$fromBrowseSearch$*BL*%3Dfalse&amp;st$saba-datatable-page-number$*ST*%3D0&amp;st$index-count-state$java.lang.Integer%3D8&amp;st$fromEcommerce$*BL*%3Dfalse&amp;st$isBrowseContext$*BL*%3Dtrue&amp;st$resource_type_visibility$*BL*%3Dfalse&amp;st$gridViewState$*BL*%3Dtrue&amp;st$microlearning_visibility$*BL*%3Dfalse&amp;st$dataListName$*ST*%3DKCSearchResultList&amp;st$saba-datatable-block-number$*ST*%3D0&amp;st$showBackLinkOnSearch$*BL*%3Dfalse&amp;st$search-result-facet-condition-operator$*MP*%3D*OPCRL*all_category_id$*FO**EQ*kEqual,%20location_id_facet$*FO**EQ*kEqual,%20startDate$*FO**EQ*kEqual,%20delivery_id$*FO**EQ*kEqual,%20lrnEventType$*FO**EQ*kEqual,%20fos_credits_facet$*FO**EQ*kEqual,%20facet_tag_name$*FO**EQ*kEqual,%20offering_language_id$*FO**EQ*kEqual*CLCRL*&amp;st$saba-datatable-multiple-data-blocks$*BL*%3Dfalse" TargetMode="External"/><Relationship Id="rId4" Type="http://schemas.openxmlformats.org/officeDocument/2006/relationships/hyperlink" Target="https://nam10.safelinks.protection.outlook.com/?url=https%3A%2F%2Fuconn-storrs.sabacloud.com%2FSaba%2FWeb_spf%2FNA1PRD0098%2Fapp%2Fme%2Flearningeventdetail%2Fcours000000000016591&amp;data=04%7C01%7Csarah.knapp%40uconn.edu%7C8bc91bf04c5746c1f35808d8c396b82a%7C17f1a87e2a254eaab9df9d439034b080%7C0%7C0%7C637474399401466698%7CUnknown%7CTWFpbGZsb3d8eyJWIjoiMC4wLjAwMDAiLCJQIjoiV2luMzIiLCJBTiI6Ik1haWwiLCJXVCI6Mn0%3D%7C1000&amp;sdata=6jflXhwJ4Jj74%2FMW2bLU82UXGvVQ86PEua4EGQZ8W5Q%3D&amp;reserved=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essica.lowrey-manning@uconn.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ss.uconn.edu/core-ct-resource-page/"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mailto:Megan.petsa@uconn.edu" TargetMode="External"/><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nam10.safelinks.protection.outlook.com/?url=https%3A%2F%2Fovpr.uconn.edu%2Fservices%2Frics%2Fexport-control%2F&amp;data=05%7C02%7Cmes04013%40ad.uconn.edu%7C178d6c9b28d54bc867d708dd07e96406%7C17f1a87e2a254eaab9df9d439034b080%7C0%7C0%7C638675421176314912%7CUnknown%7CTWFpbGZsb3d8eyJFbXB0eU1hcGkiOnRydWUsIlYiOiIwLjAuMDAwMCIsIlAiOiJXaW4zMiIsIkFOIjoiTWFpbCIsIldUIjoyfQ%3D%3D%7C0%7C%7C%7C&amp;sdata=xTgIW6rx%2BquEVepqfncJOCEPMRs3upvWMg%2FdQPcjRdU%3D&amp;reserved=0"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4" Type="http://schemas.openxmlformats.org/officeDocument/2006/relationships/hyperlink" Target="mailto:graduatedean@uconn.ed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sandra.cyr@uconn.edu" TargetMode="External"/><Relationship Id="rId2" Type="http://schemas.openxmlformats.org/officeDocument/2006/relationships/hyperlink" Target="mailto:jenn.horan@uconn.edu"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hyperlink" Target="https://registrar.uconn.edu/graduation/doctoral-degrees/" TargetMode="External"/><Relationship Id="rId2" Type="http://schemas.openxmlformats.org/officeDocument/2006/relationships/hyperlink" Target="https://catalog.uconn.edu/graduate/" TargetMode="External"/><Relationship Id="rId1" Type="http://schemas.openxmlformats.org/officeDocument/2006/relationships/slideLayout" Target="../slideLayouts/slideLayout15.xml"/><Relationship Id="rId6" Type="http://schemas.openxmlformats.org/officeDocument/2006/relationships/hyperlink" Target="https://registrar.uconn.edu/graduation/sixth-year-diplomas/" TargetMode="External"/><Relationship Id="rId5" Type="http://schemas.openxmlformats.org/officeDocument/2006/relationships/hyperlink" Target="https://registrar.uconn.edu/graduation/post-baccalaureate-and-certificate-programs/" TargetMode="External"/><Relationship Id="rId4" Type="http://schemas.openxmlformats.org/officeDocument/2006/relationships/hyperlink" Target="https://registrar.uconn.edu/graduation/masters-degrees/" TargetMode="External"/></Relationships>
</file>

<file path=ppt/slides/_rels/slide33.xml.rels><?xml version="1.0" encoding="UTF-8" standalone="yes"?>
<Relationships xmlns="http://schemas.openxmlformats.org/package/2006/relationships"><Relationship Id="rId2" Type="http://schemas.openxmlformats.org/officeDocument/2006/relationships/hyperlink" Target="https://commencement.uconn.edu/"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registrar.uconn.edu/academic-calendar/" TargetMode="External"/><Relationship Id="rId2" Type="http://schemas.openxmlformats.org/officeDocument/2006/relationships/hyperlink" Target="https://grad.media.uconn.edu/wp-content/uploads/sites/2114/2022/06/Alternate-Completion-Date-Request-Form.pdf?_gl=1*18ur863*_gcl_au*MTUyNTgyMTIyMy4xNzM4OTM5MTQy"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hr.uconn.edu/wp-content/uploads/sites/1421/2022/05/GEU-UAW-contract-7-1-22-6-30-26.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hyperlink" Target="https://hr.uconn.edu/wp-content/uploads/sites/1421/2022/10/sp-manual.pdf" TargetMode="External"/><Relationship Id="rId4" Type="http://schemas.openxmlformats.org/officeDocument/2006/relationships/hyperlink" Target="https://hr.uconn.edu/pageup/"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r.uconn.edu/wp-content/uploads/sites/1421/2022/05/GEU-UAW-contract-7-1-22-6-30-26.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r.uconn.edu/special-payroll-info/"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hr.uconn.edu/wp-content/uploads/sites/1421/2022/05/GEU-UAW-contract-7-1-22-6-30-26.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payroll.uconn.edu/special-grad-calculator/"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
          <p:cNvSpPr txBox="1">
            <a:spLocks noGrp="1"/>
          </p:cNvSpPr>
          <p:nvPr>
            <p:ph type="title" idx="4294967295"/>
          </p:nvPr>
        </p:nvSpPr>
        <p:spPr>
          <a:xfrm>
            <a:off x="457200" y="1847122"/>
            <a:ext cx="8229600" cy="8572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chemeClr val="dk1"/>
              </a:buClr>
              <a:buSzPts val="3600"/>
              <a:buFont typeface="Arial"/>
              <a:buNone/>
              <a:tabLst/>
              <a:defRPr/>
            </a:pPr>
            <a:r>
              <a:rPr kumimoji="0" lang="en-US" sz="3600" b="0" i="0" u="none" strike="noStrike" kern="0" cap="none" spc="0" normalizeH="0" baseline="0" noProof="0">
                <a:ln>
                  <a:noFill/>
                </a:ln>
                <a:solidFill>
                  <a:schemeClr val="dk1"/>
                </a:solidFill>
                <a:effectLst/>
                <a:uLnTx/>
                <a:uFillTx/>
                <a:latin typeface="Arial"/>
                <a:ea typeface="Arial"/>
                <a:cs typeface="Arial"/>
                <a:sym typeface="Arial"/>
              </a:rPr>
              <a:t>Graduate Students and Special Payroll</a:t>
            </a: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42" name="Google Shape;142;p1"/>
          <p:cNvSpPr txBox="1"/>
          <p:nvPr/>
        </p:nvSpPr>
        <p:spPr>
          <a:xfrm>
            <a:off x="396688" y="508053"/>
            <a:ext cx="8229600" cy="1249724"/>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rtl="0">
              <a:spcBef>
                <a:spcPts val="0"/>
              </a:spcBef>
              <a:spcAft>
                <a:spcPts val="0"/>
              </a:spcAft>
              <a:buClr>
                <a:schemeClr val="dk1"/>
              </a:buClr>
              <a:buSzPct val="100000"/>
              <a:buFont typeface="Arial"/>
              <a:buNone/>
            </a:pPr>
            <a:r>
              <a:rPr lang="en-US" sz="5200" b="0" i="0" u="none" strike="noStrike" cap="none">
                <a:solidFill>
                  <a:schemeClr val="dk1"/>
                </a:solidFill>
                <a:latin typeface="Arial"/>
                <a:ea typeface="Arial"/>
                <a:cs typeface="Arial"/>
                <a:sym typeface="Arial"/>
              </a:rPr>
              <a:t>The Graduate School’s </a:t>
            </a:r>
            <a:endParaRPr/>
          </a:p>
          <a:p>
            <a:pPr marL="0" marR="0" lvl="0" indent="0" algn="l" rtl="0">
              <a:spcBef>
                <a:spcPts val="0"/>
              </a:spcBef>
              <a:spcAft>
                <a:spcPts val="0"/>
              </a:spcAft>
              <a:buClr>
                <a:schemeClr val="dk1"/>
              </a:buClr>
              <a:buSzPct val="100000"/>
              <a:buFont typeface="Arial"/>
              <a:buNone/>
            </a:pPr>
            <a:r>
              <a:rPr lang="en-US" sz="4700" b="0" i="0" u="none" strike="noStrike" cap="none">
                <a:solidFill>
                  <a:schemeClr val="dk1"/>
                </a:solidFill>
                <a:latin typeface="Arial"/>
                <a:ea typeface="Arial"/>
                <a:cs typeface="Arial"/>
                <a:sym typeface="Arial"/>
              </a:rPr>
              <a:t>Timely Topics Series</a:t>
            </a:r>
            <a:endParaRPr/>
          </a:p>
        </p:txBody>
      </p:sp>
      <p:sp>
        <p:nvSpPr>
          <p:cNvPr id="144" name="Google Shape;144;p1"/>
          <p:cNvSpPr txBox="1"/>
          <p:nvPr/>
        </p:nvSpPr>
        <p:spPr>
          <a:xfrm>
            <a:off x="174171" y="3280978"/>
            <a:ext cx="8229600" cy="100860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BFBFBF"/>
              </a:buClr>
              <a:buSzPct val="100000"/>
              <a:buFont typeface="Arial"/>
              <a:buNone/>
            </a:pPr>
            <a:r>
              <a:rPr lang="en-US" sz="2400">
                <a:solidFill>
                  <a:srgbClr val="BFBFBF"/>
                </a:solidFill>
              </a:rPr>
              <a:t>Hannah Capello, Human Resources</a:t>
            </a:r>
            <a:endParaRPr sz="2400">
              <a:solidFill>
                <a:srgbClr val="BFBFBF"/>
              </a:solidFill>
            </a:endParaRPr>
          </a:p>
          <a:p>
            <a:pPr marL="0" marR="0" lvl="0" indent="0" algn="l" rtl="0">
              <a:spcBef>
                <a:spcPts val="0"/>
              </a:spcBef>
              <a:spcAft>
                <a:spcPts val="0"/>
              </a:spcAft>
              <a:buClr>
                <a:srgbClr val="BFBFBF"/>
              </a:buClr>
              <a:buSzPct val="100000"/>
              <a:buFont typeface="Arial"/>
              <a:buNone/>
            </a:pPr>
            <a:r>
              <a:rPr lang="en-US" sz="2400">
                <a:solidFill>
                  <a:srgbClr val="BFBFBF"/>
                </a:solidFill>
              </a:rPr>
              <a:t>Emma Belekewicz, Human Resources </a:t>
            </a:r>
            <a:endParaRPr sz="2400">
              <a:solidFill>
                <a:srgbClr val="BFBFBF"/>
              </a:solidFill>
            </a:endParaRPr>
          </a:p>
        </p:txBody>
      </p:sp>
      <p:sp>
        <p:nvSpPr>
          <p:cNvPr id="145" name="Google Shape;145;p1"/>
          <p:cNvSpPr txBox="1"/>
          <p:nvPr/>
        </p:nvSpPr>
        <p:spPr>
          <a:xfrm>
            <a:off x="174171" y="4355918"/>
            <a:ext cx="8229600" cy="857250"/>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rgbClr val="BFBFBF"/>
              </a:buClr>
              <a:buSzPts val="1400"/>
              <a:buFont typeface="Arial"/>
              <a:buNone/>
            </a:pPr>
            <a:r>
              <a:rPr lang="en-US">
                <a:solidFill>
                  <a:srgbClr val="BFBFBF"/>
                </a:solidFill>
              </a:rPr>
              <a:t>February 20,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06811490d4_1_234"/>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PageUp</a:t>
            </a:r>
            <a:endParaRPr/>
          </a:p>
        </p:txBody>
      </p:sp>
      <p:sp>
        <p:nvSpPr>
          <p:cNvPr id="206" name="Google Shape;206;g206811490d4_1_234"/>
          <p:cNvSpPr txBox="1">
            <a:spLocks noGrp="1"/>
          </p:cNvSpPr>
          <p:nvPr>
            <p:ph type="body" idx="1"/>
          </p:nvPr>
        </p:nvSpPr>
        <p:spPr>
          <a:xfrm>
            <a:off x="311700" y="1505700"/>
            <a:ext cx="8520600" cy="3076200"/>
          </a:xfrm>
          <a:prstGeom prst="rect">
            <a:avLst/>
          </a:prstGeom>
        </p:spPr>
        <p:txBody>
          <a:bodyPr spcFirstLastPara="1" wrap="square" lIns="91425" tIns="91425" rIns="91425" bIns="91425" anchor="t" anchorCtr="0">
            <a:normAutofit/>
          </a:bodyPr>
          <a:lstStyle/>
          <a:p>
            <a:pPr marL="457200" lvl="0" indent="-330200" algn="l" rtl="0">
              <a:spcBef>
                <a:spcPts val="400"/>
              </a:spcBef>
              <a:spcAft>
                <a:spcPts val="0"/>
              </a:spcAft>
              <a:buSzPts val="1600"/>
              <a:buFont typeface="Arial"/>
              <a:buChar char="●"/>
            </a:pPr>
            <a:r>
              <a:rPr lang="en-US" sz="1600">
                <a:solidFill>
                  <a:srgbClr val="000000"/>
                </a:solidFill>
                <a:latin typeface="Arial"/>
                <a:ea typeface="Arial"/>
                <a:cs typeface="Arial"/>
                <a:sym typeface="Arial"/>
              </a:rPr>
              <a:t>Login to</a:t>
            </a:r>
            <a:r>
              <a:rPr lang="en-US" sz="16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1600" u="sng">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PageUp</a:t>
            </a:r>
            <a:endParaRPr sz="1600" u="sng">
              <a:solidFill>
                <a:srgbClr val="0000FF"/>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For instructions on how to submit a request, please use:</a:t>
            </a:r>
            <a:endParaRPr sz="1600">
              <a:solidFill>
                <a:srgbClr val="000000"/>
              </a:solidFill>
              <a:latin typeface="Arial"/>
              <a:ea typeface="Arial"/>
              <a:cs typeface="Arial"/>
              <a:sym typeface="Arial"/>
            </a:endParaRPr>
          </a:p>
          <a:p>
            <a:pPr marL="914400" lvl="1" indent="-330200" algn="l" rtl="0">
              <a:spcBef>
                <a:spcPts val="0"/>
              </a:spcBef>
              <a:spcAft>
                <a:spcPts val="0"/>
              </a:spcAft>
              <a:buClr>
                <a:schemeClr val="dk1"/>
              </a:buClr>
              <a:buSzPts val="1600"/>
              <a:buFont typeface="Arial"/>
              <a:buChar char="○"/>
            </a:pPr>
            <a:r>
              <a:rPr lang="en-US" sz="1600" u="sng">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Special Payroll Technical Functional Guide.pdf</a:t>
            </a:r>
            <a:endParaRPr sz="1600" u="sng">
              <a:solidFill>
                <a:srgbClr val="0000FF"/>
              </a:solidFill>
              <a:latin typeface="Arial"/>
              <a:ea typeface="Arial"/>
              <a:cs typeface="Arial"/>
              <a:sym typeface="Arial"/>
            </a:endParaRPr>
          </a:p>
          <a:p>
            <a:pPr marL="914400" lvl="1" indent="-330200" algn="l" rtl="0">
              <a:spcBef>
                <a:spcPts val="0"/>
              </a:spcBef>
              <a:spcAft>
                <a:spcPts val="0"/>
              </a:spcAft>
              <a:buClr>
                <a:schemeClr val="dk1"/>
              </a:buClr>
              <a:buSzPts val="1600"/>
              <a:buFont typeface="Arial"/>
              <a:buChar char="○"/>
            </a:pPr>
            <a:r>
              <a:rPr lang="en-US" sz="1600">
                <a:solidFill>
                  <a:srgbClr val="000000"/>
                </a:solidFill>
                <a:latin typeface="Arial"/>
                <a:ea typeface="Arial"/>
                <a:cs typeface="Arial"/>
                <a:sym typeface="Arial"/>
              </a:rPr>
              <a:t>Quick Step Guides on our</a:t>
            </a:r>
            <a:r>
              <a:rPr lang="en-US" sz="1600">
                <a:solidFill>
                  <a:srgbClr val="000000"/>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600" u="sng">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Website</a:t>
            </a:r>
            <a:endParaRPr sz="1600" u="sng">
              <a:solidFill>
                <a:srgbClr val="0000FF"/>
              </a:solidFill>
              <a:latin typeface="Arial"/>
              <a:ea typeface="Arial"/>
              <a:cs typeface="Arial"/>
              <a:sym typeface="Arial"/>
            </a:endParaRPr>
          </a:p>
          <a:p>
            <a:pPr marL="457200" lvl="0" indent="-330200" algn="l" rtl="0">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Be sure to select the Graduate Special Payroll search for your department</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207" name="Google Shape;207;g206811490d4_1_234" descr="Graduate Assistant in one of the graduate special payrool titles. Titles: Graduate Instructional Specialist, Graduate Student Technician, Graduate Special Payroll Lecturer, and Graduate Overload. Use the search called DEPARTMENT Special Payroll Graduate."/>
          <p:cNvPicPr preferRelativeResize="0"/>
          <p:nvPr/>
        </p:nvPicPr>
        <p:blipFill>
          <a:blip r:embed="rId6">
            <a:alphaModFix/>
          </a:blip>
          <a:stretch>
            <a:fillRect/>
          </a:stretch>
        </p:blipFill>
        <p:spPr>
          <a:xfrm>
            <a:off x="544063" y="3379199"/>
            <a:ext cx="8055876" cy="926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06811490d4_1_24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err="1"/>
              <a:t>PageUp</a:t>
            </a:r>
            <a:r>
              <a:rPr lang="en-US"/>
              <a:t> </a:t>
            </a:r>
            <a:endParaRPr/>
          </a:p>
        </p:txBody>
      </p:sp>
      <p:sp>
        <p:nvSpPr>
          <p:cNvPr id="213" name="Google Shape;213;g206811490d4_1_240"/>
          <p:cNvSpPr txBox="1">
            <a:spLocks noGrp="1"/>
          </p:cNvSpPr>
          <p:nvPr>
            <p:ph type="body" idx="1"/>
          </p:nvPr>
        </p:nvSpPr>
        <p:spPr>
          <a:xfrm>
            <a:off x="376650" y="1290225"/>
            <a:ext cx="8390700" cy="3969900"/>
          </a:xfrm>
          <a:prstGeom prst="rect">
            <a:avLst/>
          </a:prstGeom>
        </p:spPr>
        <p:txBody>
          <a:bodyPr spcFirstLastPara="1" wrap="square" lIns="91425" tIns="91425" rIns="91425" bIns="91425" anchor="t" anchorCtr="0">
            <a:normAutofit/>
          </a:bodyPr>
          <a:lstStyle/>
          <a:p>
            <a:pPr marL="457200" lvl="0" indent="-330200" algn="l" rtl="0">
              <a:spcBef>
                <a:spcPts val="400"/>
              </a:spcBef>
              <a:spcAft>
                <a:spcPts val="0"/>
              </a:spcAft>
              <a:buClr>
                <a:srgbClr val="000000"/>
              </a:buClr>
              <a:buSzPts val="1600"/>
              <a:buFont typeface="Arial"/>
              <a:buChar char="●"/>
            </a:pPr>
            <a:r>
              <a:rPr lang="en-US" sz="1600">
                <a:solidFill>
                  <a:srgbClr val="000000"/>
                </a:solidFill>
                <a:latin typeface="Arial"/>
                <a:ea typeface="Arial"/>
                <a:cs typeface="Arial"/>
                <a:sym typeface="Arial"/>
              </a:rPr>
              <a:t>For initial requests, locate the person you are submitting a request for and in the Overall Rating dropdown, select </a:t>
            </a:r>
            <a:r>
              <a:rPr lang="en-US" sz="1600" b="1">
                <a:solidFill>
                  <a:srgbClr val="000000"/>
                </a:solidFill>
                <a:latin typeface="Arial"/>
                <a:ea typeface="Arial"/>
                <a:cs typeface="Arial"/>
                <a:sym typeface="Arial"/>
              </a:rPr>
              <a:t>Preliminary Offer Decided</a:t>
            </a:r>
            <a:r>
              <a:rPr lang="en-US" sz="1600">
                <a:solidFill>
                  <a:srgbClr val="000000"/>
                </a:solidFill>
                <a:latin typeface="Arial"/>
                <a:ea typeface="Arial"/>
                <a:cs typeface="Arial"/>
                <a:sym typeface="Arial"/>
              </a:rPr>
              <a:t>.</a:t>
            </a:r>
            <a:endParaRPr sz="1600">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457200" lvl="0" indent="-330200" algn="l" rtl="0">
              <a:spcBef>
                <a:spcPts val="1200"/>
              </a:spcBef>
              <a:spcAft>
                <a:spcPts val="0"/>
              </a:spcAft>
              <a:buClr>
                <a:srgbClr val="000000"/>
              </a:buClr>
              <a:buSzPts val="1600"/>
              <a:buFont typeface="Arial"/>
              <a:buChar char="●"/>
            </a:pPr>
            <a:r>
              <a:rPr lang="en-US" sz="1600">
                <a:solidFill>
                  <a:srgbClr val="000000"/>
                </a:solidFill>
                <a:latin typeface="Arial"/>
                <a:ea typeface="Arial"/>
                <a:cs typeface="Arial"/>
                <a:sym typeface="Arial"/>
              </a:rPr>
              <a:t>For subsequent requests, locate the person you are submitting a request for and in the Overall Rating dropdown, select </a:t>
            </a:r>
            <a:r>
              <a:rPr lang="en-US" sz="1600" b="1">
                <a:solidFill>
                  <a:srgbClr val="000000"/>
                </a:solidFill>
                <a:latin typeface="Arial"/>
                <a:ea typeface="Arial"/>
                <a:cs typeface="Arial"/>
                <a:sym typeface="Arial"/>
              </a:rPr>
              <a:t>Next Request</a:t>
            </a:r>
            <a:r>
              <a:rPr lang="en-US" sz="1600">
                <a:solidFill>
                  <a:srgbClr val="000000"/>
                </a:solidFill>
                <a:latin typeface="Arial"/>
                <a:ea typeface="Arial"/>
                <a:cs typeface="Arial"/>
                <a:sym typeface="Arial"/>
              </a:rPr>
              <a:t>, even if it is a data change.</a:t>
            </a:r>
            <a:endParaRPr sz="16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214" name="Google Shape;214;g206811490d4_1_240" descr="Screenshot of the Overall Rating dropdown, highlighting Preliminary Offer Decided."/>
          <p:cNvPicPr preferRelativeResize="0"/>
          <p:nvPr/>
        </p:nvPicPr>
        <p:blipFill>
          <a:blip r:embed="rId3">
            <a:alphaModFix/>
          </a:blip>
          <a:stretch>
            <a:fillRect/>
          </a:stretch>
        </p:blipFill>
        <p:spPr>
          <a:xfrm>
            <a:off x="2417617" y="1981200"/>
            <a:ext cx="4084781" cy="1071950"/>
          </a:xfrm>
          <a:prstGeom prst="rect">
            <a:avLst/>
          </a:prstGeom>
          <a:noFill/>
          <a:ln>
            <a:noFill/>
          </a:ln>
        </p:spPr>
      </p:pic>
      <p:pic>
        <p:nvPicPr>
          <p:cNvPr id="215" name="Google Shape;215;g206811490d4_1_240" descr="Screenshot of the Overall Rating dropdown with Next Request highlighted."/>
          <p:cNvPicPr preferRelativeResize="0"/>
          <p:nvPr/>
        </p:nvPicPr>
        <p:blipFill>
          <a:blip r:embed="rId4">
            <a:alphaModFix/>
          </a:blip>
          <a:stretch>
            <a:fillRect/>
          </a:stretch>
        </p:blipFill>
        <p:spPr>
          <a:xfrm>
            <a:off x="2413480" y="3744125"/>
            <a:ext cx="4084781" cy="121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06811490d4_1_24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Offer Letters</a:t>
            </a:r>
            <a:endParaRPr/>
          </a:p>
        </p:txBody>
      </p:sp>
      <p:sp>
        <p:nvSpPr>
          <p:cNvPr id="221" name="Google Shape;221;g206811490d4_1_247"/>
          <p:cNvSpPr txBox="1"/>
          <p:nvPr/>
        </p:nvSpPr>
        <p:spPr>
          <a:xfrm>
            <a:off x="214050" y="1440950"/>
            <a:ext cx="8715900" cy="2784322"/>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400"/>
              </a:spcBef>
              <a:spcAft>
                <a:spcPts val="0"/>
              </a:spcAft>
              <a:buSzPts val="1600"/>
              <a:buChar char="●"/>
            </a:pPr>
            <a:r>
              <a:rPr lang="en-US" sz="1600"/>
              <a:t>Offer Letters can be found within PageUp or on our</a:t>
            </a:r>
            <a:r>
              <a:rPr lang="en-US" sz="1600">
                <a:uFill>
                  <a:noFill/>
                </a:uFill>
                <a:hlinkClick r:id="rId3"/>
              </a:rPr>
              <a:t> </a:t>
            </a:r>
            <a:r>
              <a:rPr lang="en-US" sz="1600" u="sng">
                <a:solidFill>
                  <a:srgbClr val="0000FF"/>
                </a:solidFill>
                <a:hlinkClick r:id="rId3">
                  <a:extLst>
                    <a:ext uri="{A12FA001-AC4F-418D-AE19-62706E023703}">
                      <ahyp:hlinkClr xmlns:ahyp="http://schemas.microsoft.com/office/drawing/2018/hyperlinkcolor" val="tx"/>
                    </a:ext>
                  </a:extLst>
                </a:hlinkClick>
              </a:rPr>
              <a:t>Website</a:t>
            </a:r>
            <a:endParaRPr lang="en-US" sz="1600"/>
          </a:p>
          <a:p>
            <a:pPr marL="457200" lvl="0" indent="-330200" algn="l" rtl="0">
              <a:lnSpc>
                <a:spcPct val="115000"/>
              </a:lnSpc>
              <a:spcBef>
                <a:spcPts val="0"/>
              </a:spcBef>
              <a:spcAft>
                <a:spcPts val="0"/>
              </a:spcAft>
              <a:buSzPts val="1600"/>
              <a:buChar char="●"/>
            </a:pPr>
            <a:r>
              <a:rPr lang="en-US" sz="1600"/>
              <a:t>Graduate Special Payroll Lecturer:</a:t>
            </a:r>
            <a:r>
              <a:rPr lang="en-US" sz="1600">
                <a:uFill>
                  <a:noFill/>
                </a:uFill>
                <a:hlinkClick r:id="rId4"/>
              </a:rPr>
              <a:t> </a:t>
            </a:r>
            <a:r>
              <a:rPr lang="en-US" sz="1600" u="sng">
                <a:solidFill>
                  <a:srgbClr val="0000FF"/>
                </a:solidFill>
                <a:hlinkClick r:id="rId5">
                  <a:extLst>
                    <a:ext uri="{A12FA001-AC4F-418D-AE19-62706E023703}">
                      <ahyp:hlinkClr xmlns:ahyp="http://schemas.microsoft.com/office/drawing/2018/hyperlinkcolor" val="tx"/>
                    </a:ext>
                  </a:extLst>
                </a:hlinkClick>
              </a:rPr>
              <a:t>Grad Special Payroll Lecturer.docx</a:t>
            </a:r>
            <a:endParaRPr lang="en-US" sz="1600" u="sng">
              <a:solidFill>
                <a:srgbClr val="0000FF"/>
              </a:solidFill>
            </a:endParaRPr>
          </a:p>
          <a:p>
            <a:pPr marL="457200" lvl="0" indent="-330200" algn="l" rtl="0">
              <a:lnSpc>
                <a:spcPct val="115000"/>
              </a:lnSpc>
              <a:spcBef>
                <a:spcPts val="0"/>
              </a:spcBef>
              <a:spcAft>
                <a:spcPts val="0"/>
              </a:spcAft>
              <a:buSzPts val="1600"/>
              <a:buChar char="●"/>
            </a:pP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Graduate Instructional Specialist:</a:t>
            </a:r>
            <a:endPar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914400" lvl="1" indent="-330200" algn="l" rtl="0">
              <a:lnSpc>
                <a:spcPct val="115000"/>
              </a:lnSpc>
              <a:spcBef>
                <a:spcPts val="0"/>
              </a:spcBef>
              <a:spcAft>
                <a:spcPts val="0"/>
              </a:spcAft>
              <a:buClr>
                <a:srgbClr val="0000FF"/>
              </a:buClr>
              <a:buSzPts val="1600"/>
              <a:buChar char="○"/>
            </a:pPr>
            <a:r>
              <a:rPr lang="en-US" sz="1600" u="sng">
                <a:solidFill>
                  <a:srgbClr val="0000FF"/>
                </a:solidFill>
                <a:hlinkClick r:id="rId6">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Grad Instructional Specialist General Instructional Support.docx</a:t>
            </a:r>
            <a:endParaRPr lang="en-US">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914400" lvl="1" indent="-330200" algn="l" rtl="0">
              <a:lnSpc>
                <a:spcPct val="115000"/>
              </a:lnSpc>
              <a:spcBef>
                <a:spcPts val="0"/>
              </a:spcBef>
              <a:spcAft>
                <a:spcPts val="0"/>
              </a:spcAft>
              <a:buClr>
                <a:srgbClr val="0000FF"/>
              </a:buClr>
              <a:buSzPts val="1600"/>
              <a:buChar char="○"/>
            </a:pPr>
            <a:r>
              <a:rPr lang="en-US" sz="1600" u="sng">
                <a:solidFill>
                  <a:srgbClr val="0000FF"/>
                </a:solidFill>
                <a:hlinkClick r:id="rId7">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Grad Instructional Specialist Lab Instruction.docx</a:t>
            </a:r>
            <a:endParaRPr lang="en-US" sz="1600" u="sng">
              <a:solidFill>
                <a:srgbClr val="0000FF"/>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30200" algn="l" rtl="0">
              <a:lnSpc>
                <a:spcPct val="115000"/>
              </a:lnSpc>
              <a:spcBef>
                <a:spcPts val="0"/>
              </a:spcBef>
              <a:spcAft>
                <a:spcPts val="0"/>
              </a:spcAft>
              <a:buSzPts val="1600"/>
              <a:buChar char="●"/>
            </a:pPr>
            <a:r>
              <a:rPr lang="en-US" sz="16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Graduate Student Technician:</a:t>
            </a:r>
            <a:r>
              <a:rPr lang="en-US" sz="1600">
                <a:uFill>
                  <a:noFill/>
                </a:uFill>
                <a:hlinkClick r:id="rId8"/>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 </a:t>
            </a:r>
            <a:r>
              <a:rPr lang="en-US" sz="1600" u="sng">
                <a:solidFill>
                  <a:srgbClr val="0000FF"/>
                </a:solidFill>
                <a:hlinkClick r:id="rId9">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Grad Technician.docx</a:t>
            </a:r>
            <a:endParaRPr lang="en-US" sz="1600" u="sng">
              <a:solidFill>
                <a:srgbClr val="0000FF"/>
              </a:solidFill>
            </a:endParaRPr>
          </a:p>
          <a:p>
            <a:pPr marL="457200" lvl="0" indent="-330200" algn="l" rtl="0">
              <a:lnSpc>
                <a:spcPct val="115000"/>
              </a:lnSpc>
              <a:spcBef>
                <a:spcPts val="0"/>
              </a:spcBef>
              <a:spcAft>
                <a:spcPts val="0"/>
              </a:spcAft>
              <a:buSzPts val="1600"/>
              <a:buChar char="●"/>
            </a:pPr>
            <a:r>
              <a:rPr lang="en-US" sz="1600"/>
              <a:t>In PageUp, offer Letters should be merged, downloaded, updated, and uploaded prior to submitting request</a:t>
            </a:r>
          </a:p>
          <a:p>
            <a:pPr marL="457200" lvl="0" indent="-330200" algn="l" rtl="0">
              <a:lnSpc>
                <a:spcPct val="115000"/>
              </a:lnSpc>
              <a:spcBef>
                <a:spcPts val="0"/>
              </a:spcBef>
              <a:spcAft>
                <a:spcPts val="0"/>
              </a:spcAft>
              <a:buSzPts val="1600"/>
              <a:buChar char="●"/>
            </a:pPr>
            <a:r>
              <a:rPr lang="en-US" sz="1600"/>
              <a:t>Do NOT rollover prior offer letters</a:t>
            </a:r>
          </a:p>
        </p:txBody>
      </p:sp>
      <p:pic>
        <p:nvPicPr>
          <p:cNvPr id="222" name="Google Shape;222;g206811490d4_1_247">
            <a:extLst>
              <a:ext uri="{C183D7F6-B498-43B3-948B-1728B52AA6E4}">
                <adec:decorative xmlns:adec="http://schemas.microsoft.com/office/drawing/2017/decorative" val="1"/>
              </a:ext>
            </a:extLst>
          </p:cNvPr>
          <p:cNvPicPr preferRelativeResize="0"/>
          <p:nvPr/>
        </p:nvPicPr>
        <p:blipFill>
          <a:blip r:embed="rId10">
            <a:alphaModFix/>
          </a:blip>
          <a:stretch>
            <a:fillRect/>
          </a:stretch>
        </p:blipFill>
        <p:spPr>
          <a:xfrm>
            <a:off x="4278347" y="3659950"/>
            <a:ext cx="4153326" cy="114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06811490d4_1_25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Dual Employment Forms</a:t>
            </a:r>
            <a:endParaRPr/>
          </a:p>
        </p:txBody>
      </p:sp>
      <p:sp>
        <p:nvSpPr>
          <p:cNvPr id="228" name="Google Shape;228;g206811490d4_1_253"/>
          <p:cNvSpPr txBox="1"/>
          <p:nvPr/>
        </p:nvSpPr>
        <p:spPr>
          <a:xfrm>
            <a:off x="114174" y="1367480"/>
            <a:ext cx="8626171" cy="3031569"/>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300"/>
              </a:spcBef>
              <a:spcAft>
                <a:spcPts val="0"/>
              </a:spcAft>
              <a:buSzPts val="1500"/>
              <a:buChar char="●"/>
            </a:pPr>
            <a:r>
              <a:rPr lang="en-US" sz="1500"/>
              <a:t>A Dual Employment form would be required if a Graduate Student holds a second appointment with an external state agency, or if they are primary FLSA non-exempt. </a:t>
            </a:r>
          </a:p>
          <a:p>
            <a:pPr marL="457200" lvl="1" indent="-323850">
              <a:lnSpc>
                <a:spcPct val="150000"/>
              </a:lnSpc>
              <a:spcBef>
                <a:spcPts val="300"/>
              </a:spcBef>
              <a:buSzPts val="1500"/>
              <a:buChar char="●"/>
            </a:pPr>
            <a:r>
              <a:rPr lang="en-US" sz="1500"/>
              <a:t>Graduate Assistantships are FLSA Exempt.</a:t>
            </a:r>
            <a:endParaRPr sz="1500"/>
          </a:p>
          <a:p>
            <a:pPr marL="457200" lvl="0" indent="-323850" algn="l" rtl="0">
              <a:lnSpc>
                <a:spcPct val="150000"/>
              </a:lnSpc>
              <a:spcBef>
                <a:spcPts val="0"/>
              </a:spcBef>
              <a:spcAft>
                <a:spcPts val="0"/>
              </a:spcAft>
              <a:buSzPts val="1500"/>
              <a:buChar char="●"/>
            </a:pPr>
            <a:r>
              <a:rPr lang="en-US" sz="1500"/>
              <a:t>Dual Employment forms can be found on the </a:t>
            </a:r>
            <a:r>
              <a:rPr lang="en-US" sz="1500" u="sng">
                <a:solidFill>
                  <a:schemeClr val="hlink"/>
                </a:solidFill>
                <a:hlinkClick r:id="rId3"/>
              </a:rPr>
              <a:t>Special Payroll Information Webpage - Forms</a:t>
            </a:r>
            <a:r>
              <a:rPr lang="en-US" sz="1500"/>
              <a:t>.</a:t>
            </a:r>
            <a:endParaRPr sz="1500"/>
          </a:p>
          <a:p>
            <a:pPr marL="457200" lvl="0" indent="-323850" algn="l" rtl="0">
              <a:lnSpc>
                <a:spcPct val="150000"/>
              </a:lnSpc>
              <a:spcBef>
                <a:spcPts val="0"/>
              </a:spcBef>
              <a:spcAft>
                <a:spcPts val="0"/>
              </a:spcAft>
              <a:buSzPts val="1500"/>
              <a:buChar char="●"/>
            </a:pPr>
            <a:r>
              <a:rPr lang="en-US" sz="1500"/>
              <a:t>Dual Employment forms can be attached directly to a hire request in PageUp or emailed to </a:t>
            </a:r>
            <a:r>
              <a:rPr lang="en-US" sz="1500" u="sng">
                <a:solidFill>
                  <a:schemeClr val="hlink"/>
                </a:solidFill>
                <a:hlinkClick r:id="rId4"/>
              </a:rPr>
              <a:t>SPAR@uconn.edu</a:t>
            </a:r>
            <a:r>
              <a:rPr lang="en-US" sz="1500"/>
              <a:t>.</a:t>
            </a:r>
            <a:endParaRPr sz="1500"/>
          </a:p>
          <a:p>
            <a:pPr marL="457200" lvl="0" indent="-323850" algn="l" rtl="0">
              <a:lnSpc>
                <a:spcPct val="150000"/>
              </a:lnSpc>
              <a:spcBef>
                <a:spcPts val="0"/>
              </a:spcBef>
              <a:spcAft>
                <a:spcPts val="0"/>
              </a:spcAft>
              <a:buSzPts val="1500"/>
              <a:buChar char="●"/>
            </a:pPr>
            <a:r>
              <a:rPr lang="en-US" sz="1500"/>
              <a:t>Departments should check for a Dual Employment flag on the graduate’s PageUp applicant card.</a:t>
            </a:r>
            <a:endParaRPr sz="1500"/>
          </a:p>
        </p:txBody>
      </p:sp>
      <p:pic>
        <p:nvPicPr>
          <p:cNvPr id="229" name="Google Shape;229;g206811490d4_1_25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22020" y="4580774"/>
            <a:ext cx="418325" cy="472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06811490d4_1_25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Conflict of Interest</a:t>
            </a:r>
            <a:endParaRPr/>
          </a:p>
        </p:txBody>
      </p:sp>
      <p:sp>
        <p:nvSpPr>
          <p:cNvPr id="235" name="Google Shape;235;g206811490d4_1_259"/>
          <p:cNvSpPr txBox="1"/>
          <p:nvPr/>
        </p:nvSpPr>
        <p:spPr>
          <a:xfrm>
            <a:off x="0" y="1302075"/>
            <a:ext cx="8832300" cy="3777927"/>
          </a:xfrm>
          <a:prstGeom prst="rect">
            <a:avLst/>
          </a:prstGeom>
          <a:noFill/>
          <a:ln>
            <a:noFill/>
          </a:ln>
        </p:spPr>
        <p:txBody>
          <a:bodyPr spcFirstLastPara="1" wrap="square" lIns="91425" tIns="91425" rIns="91425" bIns="91425" anchor="t" anchorCtr="0">
            <a:spAutoFit/>
          </a:bodyPr>
          <a:lstStyle/>
          <a:p>
            <a:pPr marL="457200" lvl="0" indent="-323850" algn="l" rtl="0">
              <a:lnSpc>
                <a:spcPct val="150000"/>
              </a:lnSpc>
              <a:spcBef>
                <a:spcPts val="300"/>
              </a:spcBef>
              <a:spcAft>
                <a:spcPts val="0"/>
              </a:spcAft>
              <a:buSzPts val="1500"/>
              <a:buChar char="●"/>
            </a:pPr>
            <a:r>
              <a:rPr lang="en-US"/>
              <a:t>According to UConn’s</a:t>
            </a:r>
            <a:r>
              <a:rPr lang="en-US">
                <a:solidFill>
                  <a:srgbClr val="0000FF"/>
                </a:solidFill>
                <a:uFill>
                  <a:noFill/>
                </a:uFill>
                <a:hlinkClick r:id="rId3">
                  <a:extLst>
                    <a:ext uri="{A12FA001-AC4F-418D-AE19-62706E023703}">
                      <ahyp:hlinkClr xmlns:ahyp="http://schemas.microsoft.com/office/drawing/2018/hyperlinkcolor" val="tx"/>
                    </a:ext>
                  </a:extLst>
                </a:hlinkClick>
              </a:rPr>
              <a:t> </a:t>
            </a:r>
            <a:r>
              <a:rPr lang="en-US" u="sng">
                <a:solidFill>
                  <a:srgbClr val="0000FF"/>
                </a:solidFill>
                <a:hlinkClick r:id="rId3">
                  <a:extLst>
                    <a:ext uri="{A12FA001-AC4F-418D-AE19-62706E023703}">
                      <ahyp:hlinkClr xmlns:ahyp="http://schemas.microsoft.com/office/drawing/2018/hyperlinkcolor" val="tx"/>
                    </a:ext>
                  </a:extLst>
                </a:hlinkClick>
              </a:rPr>
              <a:t>Policy on Employment and Contracting for Service of Relatives</a:t>
            </a:r>
            <a:r>
              <a:rPr lang="en-US"/>
              <a:t>, when an applicant has a relative that works at UConn a completed Conflict of Interest form is required. The </a:t>
            </a:r>
            <a:r>
              <a:rPr lang="en-US">
                <a:latin typeface="Aptos" panose="020B0004020202020204" pitchFamily="34" charset="0"/>
                <a:cs typeface="Times New Roman" panose="02020603050405020304" pitchFamily="18" charset="0"/>
              </a:rPr>
              <a:t>e</a:t>
            </a:r>
            <a:r>
              <a:rPr lang="en-US">
                <a:effectLst/>
                <a:latin typeface="Aptos" panose="020B0004020202020204" pitchFamily="34" charset="0"/>
                <a:ea typeface="Aptos" panose="020B0004020202020204" pitchFamily="34" charset="0"/>
                <a:cs typeface="Times New Roman" panose="02020603050405020304" pitchFamily="18" charset="0"/>
              </a:rPr>
              <a:t>xisting employee is required to disclose when there is a personal benefit that could influence their professional judgment.</a:t>
            </a:r>
            <a:endParaRPr/>
          </a:p>
          <a:p>
            <a:pPr marL="914400" lvl="1" indent="-323850" algn="l" rtl="0">
              <a:lnSpc>
                <a:spcPct val="150000"/>
              </a:lnSpc>
              <a:spcBef>
                <a:spcPts val="0"/>
              </a:spcBef>
              <a:spcAft>
                <a:spcPts val="0"/>
              </a:spcAft>
              <a:buSzPts val="1500"/>
              <a:buChar char="○"/>
            </a:pPr>
            <a:r>
              <a:rPr lang="en-US" i="1"/>
              <a:t>Relative</a:t>
            </a:r>
            <a:r>
              <a:rPr lang="en-US"/>
              <a:t> is defined as: </a:t>
            </a:r>
            <a:r>
              <a:rPr lang="en-US">
                <a:solidFill>
                  <a:srgbClr val="333333"/>
                </a:solidFill>
              </a:rPr>
              <a:t>spouse, child, step-child, child’s spouse, parent, brother, sister, brother-in-law, sister-in-law, dependent relative or a relative domiciled in the employee’s household</a:t>
            </a:r>
            <a:endParaRPr>
              <a:solidFill>
                <a:srgbClr val="333333"/>
              </a:solidFill>
            </a:endParaRPr>
          </a:p>
          <a:p>
            <a:pPr marL="457200" lvl="0" indent="-323850" algn="l" rtl="0">
              <a:lnSpc>
                <a:spcPct val="150000"/>
              </a:lnSpc>
              <a:spcBef>
                <a:spcPts val="0"/>
              </a:spcBef>
              <a:spcAft>
                <a:spcPts val="0"/>
              </a:spcAft>
              <a:buSzPts val="1500"/>
              <a:buChar char="●"/>
            </a:pPr>
            <a:r>
              <a:rPr lang="en-US">
                <a:solidFill>
                  <a:srgbClr val="333333"/>
                </a:solidFill>
              </a:rPr>
              <a:t>Conflict of Interest forms are also required when a relative works at UConn Health.</a:t>
            </a:r>
            <a:endParaRPr>
              <a:solidFill>
                <a:srgbClr val="333333"/>
              </a:solidFill>
            </a:endParaRPr>
          </a:p>
          <a:p>
            <a:pPr marL="457200" lvl="0" indent="-323850" algn="l" rtl="0">
              <a:lnSpc>
                <a:spcPct val="150000"/>
              </a:lnSpc>
              <a:spcBef>
                <a:spcPts val="0"/>
              </a:spcBef>
              <a:spcAft>
                <a:spcPts val="0"/>
              </a:spcAft>
              <a:buClr>
                <a:srgbClr val="333333"/>
              </a:buClr>
              <a:buSzPts val="1500"/>
              <a:buChar char="●"/>
            </a:pPr>
            <a:r>
              <a:rPr lang="en-US"/>
              <a:t>Conflict of Interest forms can be found via Kuali Build, </a:t>
            </a:r>
            <a:r>
              <a:rPr lang="en-US">
                <a:hlinkClick r:id="rId4"/>
              </a:rPr>
              <a:t>Conflict of Interest Disclosure form</a:t>
            </a:r>
            <a:r>
              <a:rPr lang="en-US"/>
              <a:t>.</a:t>
            </a:r>
            <a:endParaRPr>
              <a:solidFill>
                <a:srgbClr val="333333"/>
              </a:solidFill>
            </a:endParaRPr>
          </a:p>
          <a:p>
            <a:pPr marL="457200" lvl="0" indent="-323850" algn="l" rtl="0">
              <a:lnSpc>
                <a:spcPct val="150000"/>
              </a:lnSpc>
              <a:spcBef>
                <a:spcPts val="0"/>
              </a:spcBef>
              <a:spcAft>
                <a:spcPts val="0"/>
              </a:spcAft>
              <a:buSzPts val="1500"/>
              <a:buChar char="●"/>
            </a:pPr>
            <a:r>
              <a:rPr lang="en-US">
                <a:solidFill>
                  <a:srgbClr val="333333"/>
                </a:solidFill>
              </a:rPr>
              <a:t>Conflict of Interest forms can be attached directly to a hire request in PageUp or emailed to </a:t>
            </a:r>
            <a:r>
              <a:rPr lang="en-US">
                <a:solidFill>
                  <a:srgbClr val="333333"/>
                </a:solidFill>
                <a:hlinkClick r:id="rId5"/>
              </a:rPr>
              <a:t>SPAR@uconn.edu</a:t>
            </a:r>
            <a:r>
              <a:rPr lang="en-US">
                <a:solidFill>
                  <a:srgbClr val="333333"/>
                </a:solidFill>
              </a:rPr>
              <a:t>.</a:t>
            </a:r>
            <a:endParaRPr/>
          </a:p>
          <a:p>
            <a:pPr marL="457200" lvl="0" indent="-323850" algn="l" rtl="0">
              <a:lnSpc>
                <a:spcPct val="150000"/>
              </a:lnSpc>
              <a:spcBef>
                <a:spcPts val="0"/>
              </a:spcBef>
              <a:spcAft>
                <a:spcPts val="0"/>
              </a:spcAft>
              <a:buSzPts val="1500"/>
              <a:buChar char="●"/>
            </a:pPr>
            <a:r>
              <a:rPr lang="en-US">
                <a:solidFill>
                  <a:srgbClr val="333333"/>
                </a:solidFill>
              </a:rPr>
              <a:t>Departments should check for a relative flag on the graduate’s PageUp applicant card. </a:t>
            </a:r>
            <a:endParaRPr>
              <a:solidFill>
                <a:srgbClr val="333333"/>
              </a:solidFill>
            </a:endParaRPr>
          </a:p>
        </p:txBody>
      </p:sp>
      <p:pic>
        <p:nvPicPr>
          <p:cNvPr id="236" name="Google Shape;236;g206811490d4_1_259">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8089825" y="4205925"/>
            <a:ext cx="514350" cy="628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06811490d4_1_265"/>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General Information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06811490d4_1_26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Graduate Overload</a:t>
            </a:r>
            <a:endParaRPr/>
          </a:p>
        </p:txBody>
      </p:sp>
      <p:sp>
        <p:nvSpPr>
          <p:cNvPr id="247" name="Google Shape;247;g206811490d4_1_269"/>
          <p:cNvSpPr txBox="1"/>
          <p:nvPr/>
        </p:nvSpPr>
        <p:spPr>
          <a:xfrm>
            <a:off x="0" y="1348122"/>
            <a:ext cx="9144000" cy="3727144"/>
          </a:xfrm>
          <a:prstGeom prst="rect">
            <a:avLst/>
          </a:prstGeom>
          <a:noFill/>
          <a:ln>
            <a:noFill/>
          </a:ln>
        </p:spPr>
        <p:txBody>
          <a:bodyPr spcFirstLastPara="1" wrap="square" lIns="91425" tIns="91425" rIns="91425" bIns="91425" anchor="t" anchorCtr="0">
            <a:spAutoFit/>
          </a:bodyPr>
          <a:lstStyle/>
          <a:p>
            <a:pPr marL="457200" lvl="0" indent="-317500" algn="l" rtl="0">
              <a:lnSpc>
                <a:spcPct val="115000"/>
              </a:lnSpc>
              <a:spcBef>
                <a:spcPts val="300"/>
              </a:spcBef>
              <a:spcAft>
                <a:spcPts val="0"/>
              </a:spcAft>
              <a:buSzPts val="1400"/>
              <a:buChar char="●"/>
            </a:pPr>
            <a:r>
              <a:rPr lang="en-US"/>
              <a:t>Graduate Assistants can be on Special Payroll during </a:t>
            </a:r>
            <a:r>
              <a:rPr lang="en-US" b="1"/>
              <a:t>Fall/Spring semesters</a:t>
            </a:r>
            <a:r>
              <a:rPr lang="en-US"/>
              <a:t>, but as a </a:t>
            </a:r>
            <a:r>
              <a:rPr lang="en-US" b="1"/>
              <a:t>rarity</a:t>
            </a:r>
            <a:r>
              <a:rPr lang="en-US"/>
              <a:t>. To request a GA overload:</a:t>
            </a:r>
            <a:endParaRPr/>
          </a:p>
          <a:p>
            <a:pPr marL="914400" lvl="0" indent="-317500" algn="l" rtl="0">
              <a:lnSpc>
                <a:spcPct val="115000"/>
              </a:lnSpc>
              <a:spcBef>
                <a:spcPts val="0"/>
              </a:spcBef>
              <a:spcAft>
                <a:spcPts val="0"/>
              </a:spcAft>
              <a:buSzPts val="1400"/>
              <a:buAutoNum type="arabicPeriod"/>
            </a:pPr>
            <a:r>
              <a:rPr lang="en-US"/>
              <a:t>GA must have a full-time grad assistantship (20 hours per week)</a:t>
            </a:r>
            <a:endParaRPr/>
          </a:p>
          <a:p>
            <a:pPr marL="914400" lvl="0" indent="-317500" algn="l" rtl="0">
              <a:lnSpc>
                <a:spcPct val="115000"/>
              </a:lnSpc>
              <a:spcBef>
                <a:spcPts val="0"/>
              </a:spcBef>
              <a:spcAft>
                <a:spcPts val="0"/>
              </a:spcAft>
              <a:buSzPts val="1400"/>
              <a:buAutoNum type="arabicPeriod"/>
            </a:pPr>
            <a:r>
              <a:rPr lang="en-US"/>
              <a:t>Must receive approval from the Graduate School via the</a:t>
            </a:r>
            <a:r>
              <a:rPr lang="en-US" u="sng">
                <a:solidFill>
                  <a:schemeClr val="hlink"/>
                </a:solidFill>
                <a:hlinkClick r:id="rId3"/>
              </a:rPr>
              <a:t> </a:t>
            </a:r>
            <a:r>
              <a:rPr lang="en-US" sz="1500" u="sng">
                <a:solidFill>
                  <a:srgbClr val="0000FF"/>
                </a:solidFill>
                <a:hlinkClick r:id="rId3">
                  <a:extLst>
                    <a:ext uri="{A12FA001-AC4F-418D-AE19-62706E023703}">
                      <ahyp:hlinkClr xmlns:ahyp="http://schemas.microsoft.com/office/drawing/2018/hyperlinkcolor" val="tx"/>
                    </a:ext>
                  </a:extLst>
                </a:hlinkClick>
              </a:rPr>
              <a:t>Graduate Assistant  Academic Year Supplemental Employment Approval Form</a:t>
            </a:r>
            <a:endParaRPr sz="1500" u="sng">
              <a:solidFill>
                <a:srgbClr val="0000FF"/>
              </a:solidFill>
            </a:endParaRPr>
          </a:p>
          <a:p>
            <a:pPr marL="914400" lvl="0" indent="-317500" algn="l" rtl="0">
              <a:lnSpc>
                <a:spcPct val="115000"/>
              </a:lnSpc>
              <a:spcBef>
                <a:spcPts val="0"/>
              </a:spcBef>
              <a:spcAft>
                <a:spcPts val="0"/>
              </a:spcAft>
              <a:buSzPts val="1400"/>
              <a:buAutoNum type="arabicPeriod"/>
            </a:pPr>
            <a:r>
              <a:rPr lang="en-US"/>
              <a:t>Must submit to PageUp with a confirmation letter with request</a:t>
            </a:r>
            <a:endParaRPr/>
          </a:p>
          <a:p>
            <a:pPr marL="1371600" lvl="0" indent="-317500" algn="l" rtl="0">
              <a:lnSpc>
                <a:spcPct val="115000"/>
              </a:lnSpc>
              <a:spcBef>
                <a:spcPts val="0"/>
              </a:spcBef>
              <a:spcAft>
                <a:spcPts val="0"/>
              </a:spcAft>
              <a:buSzPts val="1400"/>
              <a:buAutoNum type="alphaLcParenR"/>
            </a:pPr>
            <a:r>
              <a:rPr lang="en-US"/>
              <a:t>Confirmation letters can be found on our</a:t>
            </a:r>
            <a:r>
              <a:rPr lang="en-US">
                <a:uFill>
                  <a:noFill/>
                </a:uFill>
                <a:hlinkClick r:id="rId4"/>
              </a:rPr>
              <a:t> </a:t>
            </a:r>
            <a:r>
              <a:rPr lang="en-US" u="sng">
                <a:solidFill>
                  <a:srgbClr val="0000FF"/>
                </a:solidFill>
                <a:hlinkClick r:id="rId4">
                  <a:extLst>
                    <a:ext uri="{A12FA001-AC4F-418D-AE19-62706E023703}">
                      <ahyp:hlinkClr xmlns:ahyp="http://schemas.microsoft.com/office/drawing/2018/hyperlinkcolor" val="tx"/>
                    </a:ext>
                  </a:extLst>
                </a:hlinkClick>
              </a:rPr>
              <a:t>Website</a:t>
            </a:r>
            <a:r>
              <a:rPr lang="en-US"/>
              <a:t> or within PageUp</a:t>
            </a:r>
            <a:endParaRPr/>
          </a:p>
          <a:p>
            <a:pPr marL="457200" lvl="0" indent="-317500" algn="l" rtl="0">
              <a:lnSpc>
                <a:spcPct val="115000"/>
              </a:lnSpc>
              <a:spcBef>
                <a:spcPts val="0"/>
              </a:spcBef>
              <a:spcAft>
                <a:spcPts val="0"/>
              </a:spcAft>
              <a:buSzPts val="1400"/>
              <a:buChar char="●"/>
            </a:pPr>
            <a:r>
              <a:rPr lang="en-US"/>
              <a:t>Use the </a:t>
            </a:r>
            <a:r>
              <a:rPr lang="en-US" b="1"/>
              <a:t>Graduate Overload Teaching </a:t>
            </a:r>
            <a:r>
              <a:rPr lang="en-US"/>
              <a:t>or </a:t>
            </a:r>
            <a:r>
              <a:rPr lang="en-US" b="1"/>
              <a:t>Graduate Overload Research</a:t>
            </a:r>
            <a:r>
              <a:rPr lang="en-US"/>
              <a:t> payroll titles</a:t>
            </a:r>
            <a:endParaRPr/>
          </a:p>
          <a:p>
            <a:pPr marL="457200" lvl="0" indent="-317500" algn="l" rtl="0">
              <a:lnSpc>
                <a:spcPct val="115000"/>
              </a:lnSpc>
              <a:spcBef>
                <a:spcPts val="0"/>
              </a:spcBef>
              <a:spcAft>
                <a:spcPts val="0"/>
              </a:spcAft>
              <a:buSzPts val="1400"/>
              <a:buChar char="●"/>
            </a:pPr>
            <a:r>
              <a:rPr lang="en-US"/>
              <a:t>Both titles are compensated using a stipend. Stipend is calculated using dates of appointment, hours per week and semester GA compensation level. </a:t>
            </a:r>
            <a:endParaRPr/>
          </a:p>
          <a:p>
            <a:pPr marL="914400" lvl="1" indent="-317500" algn="l" rtl="0">
              <a:lnSpc>
                <a:spcPct val="115000"/>
              </a:lnSpc>
              <a:spcBef>
                <a:spcPts val="0"/>
              </a:spcBef>
              <a:spcAft>
                <a:spcPts val="0"/>
              </a:spcAft>
              <a:buSzPts val="1400"/>
              <a:buChar char="○"/>
            </a:pPr>
            <a:r>
              <a:rPr lang="en-US"/>
              <a:t>To calculate, use:</a:t>
            </a:r>
            <a:r>
              <a:rPr lang="en-US">
                <a:uFill>
                  <a:noFill/>
                </a:uFill>
                <a:hlinkClick r:id="rId5"/>
              </a:rPr>
              <a:t> </a:t>
            </a:r>
            <a:r>
              <a:rPr lang="en-US" u="sng">
                <a:solidFill>
                  <a:srgbClr val="0000FF"/>
                </a:solidFill>
                <a:hlinkClick r:id="rId5">
                  <a:extLst>
                    <a:ext uri="{A12FA001-AC4F-418D-AE19-62706E023703}">
                      <ahyp:hlinkClr xmlns:ahyp="http://schemas.microsoft.com/office/drawing/2018/hyperlinkcolor" val="tx"/>
                    </a:ext>
                  </a:extLst>
                </a:hlinkClick>
              </a:rPr>
              <a:t>Special Grad Calculator</a:t>
            </a:r>
            <a:endParaRPr sz="1300">
              <a:solidFill>
                <a:srgbClr val="0000FF"/>
              </a:solidFill>
            </a:endParaRPr>
          </a:p>
          <a:p>
            <a:pPr marL="457200" lvl="0" indent="-317500" algn="l" rtl="0">
              <a:lnSpc>
                <a:spcPct val="115000"/>
              </a:lnSpc>
              <a:spcBef>
                <a:spcPts val="0"/>
              </a:spcBef>
              <a:spcAft>
                <a:spcPts val="0"/>
              </a:spcAft>
              <a:buSzPts val="1400"/>
              <a:buChar char="●"/>
            </a:pPr>
            <a:r>
              <a:rPr lang="en-US"/>
              <a:t>Appointment dates must occur during the academic year</a:t>
            </a:r>
            <a:endParaRPr/>
          </a:p>
          <a:p>
            <a:pPr marL="914400" lvl="1" indent="-317500" algn="l" rtl="0">
              <a:lnSpc>
                <a:spcPct val="115000"/>
              </a:lnSpc>
              <a:spcBef>
                <a:spcPts val="0"/>
              </a:spcBef>
              <a:spcAft>
                <a:spcPts val="0"/>
              </a:spcAft>
              <a:buSzPts val="1400"/>
              <a:buChar char="○"/>
            </a:pPr>
            <a:r>
              <a:rPr lang="en-US"/>
              <a:t>Graduate Overload Teaching should follow the semester dates noted in Payroll’s Stipend Listings for the academic year, which can be found on the</a:t>
            </a:r>
            <a:r>
              <a:rPr lang="en-US">
                <a:uFill>
                  <a:noFill/>
                </a:uFill>
                <a:hlinkClick r:id="rId6"/>
              </a:rPr>
              <a:t> </a:t>
            </a:r>
            <a:r>
              <a:rPr lang="en-US" u="sng">
                <a:solidFill>
                  <a:srgbClr val="0000FF"/>
                </a:solidFill>
                <a:hlinkClick r:id="rId7">
                  <a:extLst>
                    <a:ext uri="{A12FA001-AC4F-418D-AE19-62706E023703}">
                      <ahyp:hlinkClr xmlns:ahyp="http://schemas.microsoft.com/office/drawing/2018/hyperlinkcolor" val="tx"/>
                    </a:ext>
                  </a:extLst>
                </a:hlinkClick>
              </a:rPr>
              <a:t>Payroll Website</a:t>
            </a:r>
            <a:endParaRPr u="sng">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06811490d4_1_274"/>
          <p:cNvSpPr txBox="1">
            <a:spLocks noGrp="1"/>
          </p:cNvSpPr>
          <p:nvPr>
            <p:ph type="title"/>
          </p:nvPr>
        </p:nvSpPr>
        <p:spPr>
          <a:xfrm>
            <a:off x="151000" y="169400"/>
            <a:ext cx="3127500" cy="1829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Contact Information</a:t>
            </a:r>
            <a:endParaRPr/>
          </a:p>
        </p:txBody>
      </p:sp>
      <p:sp>
        <p:nvSpPr>
          <p:cNvPr id="253" name="Google Shape;253;g206811490d4_1_274"/>
          <p:cNvSpPr txBox="1">
            <a:spLocks noGrp="1"/>
          </p:cNvSpPr>
          <p:nvPr>
            <p:ph type="body" idx="1"/>
          </p:nvPr>
        </p:nvSpPr>
        <p:spPr>
          <a:xfrm>
            <a:off x="331800" y="1606050"/>
            <a:ext cx="3127500" cy="2298000"/>
          </a:xfrm>
          <a:prstGeom prst="rect">
            <a:avLst/>
          </a:prstGeom>
        </p:spPr>
        <p:txBody>
          <a:bodyPr spcFirstLastPara="1" wrap="square" lIns="91425" tIns="91425" rIns="91425" bIns="91425" anchor="t" anchorCtr="0">
            <a:normAutofit fontScale="25000" lnSpcReduction="20000"/>
          </a:bodyPr>
          <a:lstStyle/>
          <a:p>
            <a:pPr marL="457200" lvl="0" indent="-297497" algn="l" rtl="0">
              <a:spcBef>
                <a:spcPts val="300"/>
              </a:spcBef>
              <a:spcAft>
                <a:spcPts val="0"/>
              </a:spcAft>
              <a:buSzPct val="100000"/>
              <a:buFont typeface="Arial"/>
              <a:buChar char="●"/>
            </a:pPr>
            <a:r>
              <a:rPr lang="en-US" sz="4400">
                <a:solidFill>
                  <a:schemeClr val="lt1"/>
                </a:solidFill>
                <a:latin typeface="Arial"/>
                <a:ea typeface="Arial"/>
                <a:cs typeface="Arial"/>
                <a:sym typeface="Arial"/>
              </a:rPr>
              <a:t>For more information regarding Special Payroll please refer to our</a:t>
            </a:r>
            <a:r>
              <a:rPr lang="en-US" sz="4400">
                <a:solidFill>
                  <a:srgbClr val="000000"/>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US" sz="4400" u="sng">
                <a:solidFill>
                  <a:schemeClr val="accent1">
                    <a:lumMod val="50000"/>
                    <a:lumOff val="50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r>
              <a:rPr lang="en-US" sz="4400">
                <a:solidFill>
                  <a:schemeClr val="accent1">
                    <a:lumMod val="50000"/>
                    <a:lumOff val="50000"/>
                  </a:schemeClr>
                </a:solidFill>
                <a:latin typeface="Arial"/>
                <a:ea typeface="Arial"/>
                <a:cs typeface="Arial"/>
                <a:sym typeface="Arial"/>
              </a:rPr>
              <a:t>.</a:t>
            </a:r>
            <a:endParaRPr sz="4400">
              <a:solidFill>
                <a:schemeClr val="accent1">
                  <a:lumMod val="50000"/>
                  <a:lumOff val="50000"/>
                </a:schemeClr>
              </a:solidFill>
              <a:latin typeface="Arial"/>
              <a:ea typeface="Arial"/>
              <a:cs typeface="Arial"/>
              <a:sym typeface="Arial"/>
            </a:endParaRPr>
          </a:p>
          <a:p>
            <a:pPr marL="457200" lvl="0" indent="-297497" algn="l" rtl="0">
              <a:spcBef>
                <a:spcPts val="0"/>
              </a:spcBef>
              <a:spcAft>
                <a:spcPts val="0"/>
              </a:spcAft>
              <a:buClr>
                <a:schemeClr val="lt1"/>
              </a:buClr>
              <a:buSzPct val="100000"/>
              <a:buFont typeface="Arial"/>
              <a:buChar char="●"/>
            </a:pPr>
            <a:r>
              <a:rPr lang="en-US" sz="4400">
                <a:solidFill>
                  <a:schemeClr val="lt1"/>
                </a:solidFill>
                <a:latin typeface="Arial"/>
                <a:ea typeface="Arial"/>
                <a:cs typeface="Arial"/>
                <a:sym typeface="Arial"/>
              </a:rPr>
              <a:t>For any inquiries, please refer to the table.</a:t>
            </a:r>
            <a:endParaRPr sz="4400">
              <a:solidFill>
                <a:schemeClr val="lt1"/>
              </a:solidFill>
              <a:latin typeface="Arial"/>
              <a:ea typeface="Arial"/>
              <a:cs typeface="Arial"/>
              <a:sym typeface="Arial"/>
            </a:endParaRPr>
          </a:p>
          <a:p>
            <a:pPr marL="457200" lvl="0" indent="-297497" algn="l" rtl="0">
              <a:spcBef>
                <a:spcPts val="0"/>
              </a:spcBef>
              <a:spcAft>
                <a:spcPts val="0"/>
              </a:spcAft>
              <a:buClr>
                <a:schemeClr val="lt1"/>
              </a:buClr>
              <a:buSzPct val="100000"/>
              <a:buFont typeface="Arial"/>
              <a:buChar char="●"/>
            </a:pPr>
            <a:r>
              <a:rPr lang="en-US" sz="4400">
                <a:solidFill>
                  <a:schemeClr val="lt1"/>
                </a:solidFill>
                <a:latin typeface="Arial"/>
                <a:ea typeface="Arial"/>
                <a:cs typeface="Arial"/>
                <a:sym typeface="Arial"/>
              </a:rPr>
              <a:t>To stay up to date with Special Payroll communications, join our </a:t>
            </a:r>
            <a:r>
              <a:rPr lang="en-US" sz="4400" err="1">
                <a:solidFill>
                  <a:schemeClr val="lt1"/>
                </a:solidFill>
                <a:latin typeface="Arial"/>
                <a:ea typeface="Arial"/>
                <a:cs typeface="Arial"/>
                <a:sym typeface="Arial"/>
              </a:rPr>
              <a:t>ListServ</a:t>
            </a:r>
            <a:r>
              <a:rPr lang="en-US" sz="4400">
                <a:solidFill>
                  <a:schemeClr val="lt1"/>
                </a:solidFill>
                <a:latin typeface="Arial"/>
                <a:ea typeface="Arial"/>
                <a:cs typeface="Arial"/>
                <a:sym typeface="Arial"/>
              </a:rPr>
              <a:t>: </a:t>
            </a:r>
            <a:r>
              <a:rPr lang="en-US" sz="4400" b="1">
                <a:solidFill>
                  <a:schemeClr val="lt1"/>
                </a:solidFill>
                <a:latin typeface="Arial"/>
                <a:ea typeface="Arial"/>
                <a:cs typeface="Arial"/>
                <a:sym typeface="Arial"/>
              </a:rPr>
              <a:t>SPECIAL_PAYROLL-L</a:t>
            </a:r>
            <a:endParaRPr sz="4400" b="1">
              <a:solidFill>
                <a:schemeClr val="lt1"/>
              </a:solidFill>
              <a:latin typeface="Arial"/>
              <a:ea typeface="Arial"/>
              <a:cs typeface="Arial"/>
              <a:sym typeface="Arial"/>
            </a:endParaRPr>
          </a:p>
          <a:p>
            <a:pPr marL="914400" lvl="1" indent="-297497" algn="l" rtl="0">
              <a:spcBef>
                <a:spcPts val="0"/>
              </a:spcBef>
              <a:spcAft>
                <a:spcPts val="0"/>
              </a:spcAft>
              <a:buClr>
                <a:srgbClr val="000000"/>
              </a:buClr>
              <a:buSzPct val="100000"/>
              <a:buFont typeface="Arial"/>
              <a:buChar char="○"/>
            </a:pPr>
            <a:r>
              <a:rPr lang="en-US" sz="4400">
                <a:solidFill>
                  <a:schemeClr val="lt1"/>
                </a:solidFill>
                <a:latin typeface="Arial"/>
                <a:ea typeface="Arial"/>
                <a:cs typeface="Arial"/>
                <a:sym typeface="Arial"/>
              </a:rPr>
              <a:t>Please sign up by following the instructions on the</a:t>
            </a:r>
            <a:r>
              <a:rPr lang="en-US" sz="4400">
                <a:solidFill>
                  <a:srgbClr val="00000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US" sz="4400" u="sng">
                <a:solidFill>
                  <a:schemeClr val="accent1">
                    <a:lumMod val="50000"/>
                    <a:lumOff val="50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Subscribing and Unsubscribing from a UConn Listserv</a:t>
            </a:r>
            <a:r>
              <a:rPr lang="en-US" sz="4400">
                <a:solidFill>
                  <a:schemeClr val="accent1">
                    <a:lumMod val="50000"/>
                    <a:lumOff val="50000"/>
                  </a:schemeClr>
                </a:solidFill>
                <a:latin typeface="Arial"/>
                <a:ea typeface="Arial"/>
                <a:cs typeface="Arial"/>
                <a:sym typeface="Arial"/>
              </a:rPr>
              <a:t> </a:t>
            </a:r>
            <a:r>
              <a:rPr lang="en-US" sz="4400">
                <a:solidFill>
                  <a:schemeClr val="lt1"/>
                </a:solidFill>
                <a:latin typeface="Arial"/>
                <a:ea typeface="Arial"/>
                <a:cs typeface="Arial"/>
                <a:sym typeface="Arial"/>
              </a:rPr>
              <a:t>webpage. </a:t>
            </a:r>
            <a:endParaRPr sz="4400">
              <a:solidFill>
                <a:schemeClr val="lt1"/>
              </a:solidFill>
              <a:latin typeface="Arial"/>
              <a:ea typeface="Arial"/>
              <a:cs typeface="Arial"/>
              <a:sym typeface="Arial"/>
            </a:endParaRPr>
          </a:p>
          <a:p>
            <a:pPr marL="0" lvl="0" indent="0" algn="l" rtl="0">
              <a:spcBef>
                <a:spcPts val="0"/>
              </a:spcBef>
              <a:spcAft>
                <a:spcPts val="1200"/>
              </a:spcAft>
              <a:buNone/>
            </a:pPr>
            <a:endParaRPr/>
          </a:p>
        </p:txBody>
      </p:sp>
      <p:graphicFrame>
        <p:nvGraphicFramePr>
          <p:cNvPr id="254" name="Google Shape;254;g206811490d4_1_274"/>
          <p:cNvGraphicFramePr/>
          <p:nvPr>
            <p:extLst>
              <p:ext uri="{D42A27DB-BD31-4B8C-83A1-F6EECF244321}">
                <p14:modId xmlns:p14="http://schemas.microsoft.com/office/powerpoint/2010/main" val="1282545880"/>
              </p:ext>
            </p:extLst>
          </p:nvPr>
        </p:nvGraphicFramePr>
        <p:xfrm>
          <a:off x="4506375" y="376950"/>
          <a:ext cx="3795450" cy="4389600"/>
        </p:xfrm>
        <a:graphic>
          <a:graphicData uri="http://schemas.openxmlformats.org/drawingml/2006/table">
            <a:tbl>
              <a:tblPr firstRow="1">
                <a:noFill/>
                <a:tableStyleId>{D3CF1BEC-688B-48D0-AD70-18D1B537FDF9}</a:tableStyleId>
              </a:tblPr>
              <a:tblGrid>
                <a:gridCol w="1897725">
                  <a:extLst>
                    <a:ext uri="{9D8B030D-6E8A-4147-A177-3AD203B41FA5}">
                      <a16:colId xmlns:a16="http://schemas.microsoft.com/office/drawing/2014/main" val="20000"/>
                    </a:ext>
                  </a:extLst>
                </a:gridCol>
                <a:gridCol w="1897725">
                  <a:extLst>
                    <a:ext uri="{9D8B030D-6E8A-4147-A177-3AD203B41FA5}">
                      <a16:colId xmlns:a16="http://schemas.microsoft.com/office/drawing/2014/main" val="20001"/>
                    </a:ext>
                  </a:extLst>
                </a:gridCol>
              </a:tblGrid>
              <a:tr h="317475">
                <a:tc>
                  <a:txBody>
                    <a:bodyPr/>
                    <a:lstStyle/>
                    <a:p>
                      <a:pPr marL="0" lvl="0" indent="0" algn="l" rtl="0">
                        <a:lnSpc>
                          <a:spcPct val="115000"/>
                        </a:lnSpc>
                        <a:spcBef>
                          <a:spcPts val="0"/>
                        </a:spcBef>
                        <a:spcAft>
                          <a:spcPts val="0"/>
                        </a:spcAft>
                        <a:buNone/>
                      </a:pPr>
                      <a:r>
                        <a:rPr lang="en-US" sz="700">
                          <a:solidFill>
                            <a:srgbClr val="FFFFFF"/>
                          </a:solidFill>
                          <a:latin typeface="Calibri"/>
                          <a:ea typeface="Calibri"/>
                          <a:cs typeface="Calibri"/>
                          <a:sym typeface="Calibri"/>
                        </a:rPr>
                        <a:t>TOPIC</a:t>
                      </a:r>
                      <a:endParaRPr sz="700">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82A60"/>
                    </a:solidFill>
                  </a:tcPr>
                </a:tc>
                <a:tc>
                  <a:txBody>
                    <a:bodyPr/>
                    <a:lstStyle/>
                    <a:p>
                      <a:pPr marL="0" lvl="0" indent="0" algn="l" rtl="0">
                        <a:lnSpc>
                          <a:spcPct val="115000"/>
                        </a:lnSpc>
                        <a:spcBef>
                          <a:spcPts val="0"/>
                        </a:spcBef>
                        <a:spcAft>
                          <a:spcPts val="0"/>
                        </a:spcAft>
                        <a:buNone/>
                      </a:pPr>
                      <a:r>
                        <a:rPr lang="en-US" sz="700">
                          <a:solidFill>
                            <a:srgbClr val="FFFFFF"/>
                          </a:solidFill>
                          <a:latin typeface="Calibri"/>
                          <a:ea typeface="Calibri"/>
                          <a:cs typeface="Calibri"/>
                          <a:sym typeface="Calibri"/>
                        </a:rPr>
                        <a:t>CONTACT</a:t>
                      </a:r>
                      <a:endParaRPr sz="700">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82A60"/>
                    </a:solidFill>
                  </a:tcPr>
                </a:tc>
                <a:extLst>
                  <a:ext uri="{0D108BD9-81ED-4DB2-BD59-A6C34878D82A}">
                    <a16:rowId xmlns:a16="http://schemas.microsoft.com/office/drawing/2014/main" val="10000"/>
                  </a:ext>
                </a:extLst>
              </a:tr>
              <a:tr h="5738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Special Payroll Policy (e.g. is this appointment appropriate for special payroll?)</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Titles</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Compensation</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Appointment Dates</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Conflict of Interest</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702050">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Dual Employment Policy and Form (including record #'s to complete the dual employment form)</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SPAR@uconn.edu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738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Navigating PageUp (including how to submit a request, workflow, big picture process)</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workforce@uconn.edu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Applicant Assistance</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workforce@uconn.edu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Cancel Request</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workforce@uconn.edu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317475">
                <a:tc>
                  <a:txBody>
                    <a:bodyPr/>
                    <a:lstStyle/>
                    <a:p>
                      <a:pPr marL="0" lvl="0" indent="0" algn="l" rtl="0">
                        <a:lnSpc>
                          <a:spcPct val="115000"/>
                        </a:lnSpc>
                        <a:spcBef>
                          <a:spcPts val="0"/>
                        </a:spcBef>
                        <a:spcAft>
                          <a:spcPts val="0"/>
                        </a:spcAft>
                        <a:buNone/>
                      </a:pPr>
                      <a:r>
                        <a:rPr lang="en-US" sz="700">
                          <a:latin typeface="Calibri"/>
                          <a:ea typeface="Calibri"/>
                          <a:cs typeface="Calibri"/>
                          <a:sym typeface="Calibri"/>
                        </a:rPr>
                        <a:t>PageUp Export Questions</a:t>
                      </a:r>
                      <a:endParaRPr sz="7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700" b="1">
                          <a:solidFill>
                            <a:srgbClr val="0000FF"/>
                          </a:solidFill>
                        </a:rPr>
                        <a:t>workforce@uconn.edu</a:t>
                      </a:r>
                      <a:endParaRPr sz="700" b="1">
                        <a:solidFill>
                          <a:srgbClr val="0000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06811490d4_1_280"/>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Summer Session 2025 Dates &amp; Deadlines</a:t>
            </a:r>
            <a:endParaRPr/>
          </a:p>
        </p:txBody>
      </p:sp>
      <p:sp>
        <p:nvSpPr>
          <p:cNvPr id="260" name="Google Shape;260;g206811490d4_1_280"/>
          <p:cNvSpPr txBox="1"/>
          <p:nvPr/>
        </p:nvSpPr>
        <p:spPr>
          <a:xfrm>
            <a:off x="134675" y="1360150"/>
            <a:ext cx="8697600" cy="4311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SzPts val="1600"/>
              <a:buFont typeface="Calibri"/>
              <a:buChar char="●"/>
            </a:pPr>
            <a:r>
              <a:rPr lang="en-US" sz="1600">
                <a:latin typeface="Calibri"/>
                <a:ea typeface="Calibri"/>
                <a:cs typeface="Calibri"/>
                <a:sym typeface="Calibri"/>
              </a:rPr>
              <a:t>PageUp and Payroll processing deadlines can be found on our</a:t>
            </a:r>
            <a:r>
              <a:rPr lang="en-US" sz="1600">
                <a:uFill>
                  <a:noFill/>
                </a:uFill>
                <a:latin typeface="Calibri"/>
                <a:ea typeface="Calibri"/>
                <a:cs typeface="Calibri"/>
                <a:sym typeface="Calibri"/>
                <a:hlinkClick r:id="rId3"/>
              </a:rPr>
              <a:t> </a:t>
            </a:r>
            <a:r>
              <a:rPr lang="en-US" sz="16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a:t>
            </a:r>
            <a:endParaRPr sz="1600" u="sng">
              <a:solidFill>
                <a:srgbClr val="0000FF"/>
              </a:solidFill>
              <a:latin typeface="Calibri"/>
              <a:ea typeface="Calibri"/>
              <a:cs typeface="Calibri"/>
              <a:sym typeface="Calibri"/>
            </a:endParaRPr>
          </a:p>
        </p:txBody>
      </p:sp>
      <p:graphicFrame>
        <p:nvGraphicFramePr>
          <p:cNvPr id="261" name="Google Shape;261;g206811490d4_1_280"/>
          <p:cNvGraphicFramePr/>
          <p:nvPr>
            <p:extLst>
              <p:ext uri="{D42A27DB-BD31-4B8C-83A1-F6EECF244321}">
                <p14:modId xmlns:p14="http://schemas.microsoft.com/office/powerpoint/2010/main" val="4291592121"/>
              </p:ext>
            </p:extLst>
          </p:nvPr>
        </p:nvGraphicFramePr>
        <p:xfrm>
          <a:off x="1005082" y="1735164"/>
          <a:ext cx="7381275" cy="3091023"/>
        </p:xfrm>
        <a:graphic>
          <a:graphicData uri="http://schemas.openxmlformats.org/drawingml/2006/table">
            <a:tbl>
              <a:tblPr firstRow="1">
                <a:noFill/>
                <a:tableStyleId>{D3CF1BEC-688B-48D0-AD70-18D1B537FDF9}</a:tableStyleId>
              </a:tblPr>
              <a:tblGrid>
                <a:gridCol w="1712679">
                  <a:extLst>
                    <a:ext uri="{9D8B030D-6E8A-4147-A177-3AD203B41FA5}">
                      <a16:colId xmlns:a16="http://schemas.microsoft.com/office/drawing/2014/main" val="20000"/>
                    </a:ext>
                  </a:extLst>
                </a:gridCol>
                <a:gridCol w="791183">
                  <a:extLst>
                    <a:ext uri="{9D8B030D-6E8A-4147-A177-3AD203B41FA5}">
                      <a16:colId xmlns:a16="http://schemas.microsoft.com/office/drawing/2014/main" val="20001"/>
                    </a:ext>
                  </a:extLst>
                </a:gridCol>
                <a:gridCol w="716719">
                  <a:extLst>
                    <a:ext uri="{9D8B030D-6E8A-4147-A177-3AD203B41FA5}">
                      <a16:colId xmlns:a16="http://schemas.microsoft.com/office/drawing/2014/main" val="20002"/>
                    </a:ext>
                  </a:extLst>
                </a:gridCol>
                <a:gridCol w="1089040">
                  <a:extLst>
                    <a:ext uri="{9D8B030D-6E8A-4147-A177-3AD203B41FA5}">
                      <a16:colId xmlns:a16="http://schemas.microsoft.com/office/drawing/2014/main" val="20003"/>
                    </a:ext>
                  </a:extLst>
                </a:gridCol>
                <a:gridCol w="986652">
                  <a:extLst>
                    <a:ext uri="{9D8B030D-6E8A-4147-A177-3AD203B41FA5}">
                      <a16:colId xmlns:a16="http://schemas.microsoft.com/office/drawing/2014/main" val="20004"/>
                    </a:ext>
                  </a:extLst>
                </a:gridCol>
                <a:gridCol w="1042501">
                  <a:extLst>
                    <a:ext uri="{9D8B030D-6E8A-4147-A177-3AD203B41FA5}">
                      <a16:colId xmlns:a16="http://schemas.microsoft.com/office/drawing/2014/main" val="20005"/>
                    </a:ext>
                  </a:extLst>
                </a:gridCol>
                <a:gridCol w="1042501">
                  <a:extLst>
                    <a:ext uri="{9D8B030D-6E8A-4147-A177-3AD203B41FA5}">
                      <a16:colId xmlns:a16="http://schemas.microsoft.com/office/drawing/2014/main" val="4150010354"/>
                    </a:ext>
                  </a:extLst>
                </a:gridCol>
              </a:tblGrid>
              <a:tr h="571500">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Session</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Start Date</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End Date</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Due in PageUp with UH/VP Approval</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To Receive PageUp Approval By</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Due in SmartHR</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tc>
                  <a:txBody>
                    <a:bodyPr/>
                    <a:lstStyle/>
                    <a:p>
                      <a:pPr marL="0" lvl="0" indent="0" algn="ctr" rtl="0">
                        <a:lnSpc>
                          <a:spcPct val="115000"/>
                        </a:lnSpc>
                        <a:spcBef>
                          <a:spcPts val="0"/>
                        </a:spcBef>
                        <a:spcAft>
                          <a:spcPts val="0"/>
                        </a:spcAft>
                        <a:buNone/>
                      </a:pPr>
                      <a:r>
                        <a:rPr lang="en-US" sz="1000" b="1">
                          <a:solidFill>
                            <a:srgbClr val="FFFFFF"/>
                          </a:solidFill>
                          <a:latin typeface="Calibri"/>
                          <a:ea typeface="Calibri"/>
                          <a:cs typeface="Calibri"/>
                          <a:sym typeface="Calibri"/>
                        </a:rPr>
                        <a:t>First Check</a:t>
                      </a:r>
                      <a:endParaRPr sz="1000" b="1">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solidFill>
                      <a:srgbClr val="182A60"/>
                    </a:solidFill>
                  </a:tcPr>
                </a:tc>
                <a:extLst>
                  <a:ext uri="{0D108BD9-81ED-4DB2-BD59-A6C34878D82A}">
                    <a16:rowId xmlns:a16="http://schemas.microsoft.com/office/drawing/2014/main" val="10000"/>
                  </a:ext>
                </a:extLst>
              </a:tr>
              <a:tr h="247650">
                <a:tc>
                  <a:txBody>
                    <a:bodyPr/>
                    <a:lstStyle/>
                    <a:p>
                      <a:pPr algn="l" fontAlgn="t"/>
                      <a:r>
                        <a:rPr lang="en-US" sz="900">
                          <a:effectLst/>
                        </a:rPr>
                        <a:t>May Term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5/12/2025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3/19/2025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4/9/2025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4/17/2025</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5/30/2025</a:t>
                      </a:r>
                      <a:br>
                        <a:rPr lang="en-US" sz="900">
                          <a:effectLst/>
                        </a:rPr>
                      </a:br>
                      <a:r>
                        <a:rPr lang="en-US" sz="900">
                          <a:effectLst/>
                        </a:rPr>
                        <a:t>(4 days)</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47650">
                <a:tc>
                  <a:txBody>
                    <a:bodyPr/>
                    <a:lstStyle/>
                    <a:p>
                      <a:pPr algn="l" fontAlgn="t"/>
                      <a:r>
                        <a:rPr lang="en-US" sz="900">
                          <a:effectLst/>
                        </a:rPr>
                        <a:t>Summer Session 1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7/7/2025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3/28/2025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4/30/2025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5/9/2025</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 6/27/2025</a:t>
                      </a:r>
                      <a:br>
                        <a:rPr lang="en-US" sz="900">
                          <a:effectLst/>
                        </a:rPr>
                      </a:br>
                      <a:r>
                        <a:rPr lang="en-US" sz="900">
                          <a:effectLst/>
                        </a:rPr>
                        <a:t>(9 days)</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47650">
                <a:tc>
                  <a:txBody>
                    <a:bodyPr/>
                    <a:lstStyle/>
                    <a:p>
                      <a:pPr algn="l" fontAlgn="t"/>
                      <a:r>
                        <a:rPr lang="en-US" sz="900">
                          <a:effectLst/>
                        </a:rPr>
                        <a:t>Alt Session 1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7/14/2025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3/28/2025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4/30/2025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6/20/2025</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6/27/2025</a:t>
                      </a:r>
                      <a:br>
                        <a:rPr lang="en-US" sz="900">
                          <a:effectLst/>
                        </a:rPr>
                      </a:br>
                      <a:r>
                        <a:rPr lang="en-US" sz="900">
                          <a:effectLst/>
                        </a:rPr>
                        <a:t>(9 days)</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47650">
                <a:tc>
                  <a:txBody>
                    <a:bodyPr/>
                    <a:lstStyle/>
                    <a:p>
                      <a:pPr algn="l" fontAlgn="t"/>
                      <a:r>
                        <a:rPr lang="en-US" sz="900">
                          <a:effectLst/>
                        </a:rPr>
                        <a:t>Summer Session 2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7/14/2025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8/18/2025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5/1/2025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6/20/2025</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8/8/2025</a:t>
                      </a:r>
                      <a:br>
                        <a:rPr lang="en-US" sz="900">
                          <a:effectLst/>
                        </a:rPr>
                      </a:br>
                      <a:r>
                        <a:rPr lang="en-US" sz="900">
                          <a:effectLst/>
                        </a:rPr>
                        <a:t>(9 days)</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47650">
                <a:tc>
                  <a:txBody>
                    <a:bodyPr/>
                    <a:lstStyle/>
                    <a:p>
                      <a:pPr algn="l" fontAlgn="t"/>
                      <a:r>
                        <a:rPr lang="en-US" sz="900">
                          <a:effectLst/>
                        </a:rPr>
                        <a:t>Alt Session 2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7/14/2025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8/25/2025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5/1/2025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6/20/2025</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tc>
                  <a:txBody>
                    <a:bodyPr/>
                    <a:lstStyle/>
                    <a:p>
                      <a:pPr algn="l" fontAlgn="t"/>
                      <a:r>
                        <a:rPr lang="en-US" sz="900">
                          <a:effectLst/>
                        </a:rPr>
                        <a:t>8/8/2025</a:t>
                      </a:r>
                      <a:br>
                        <a:rPr lang="en-US" sz="900">
                          <a:effectLst/>
                        </a:rPr>
                      </a:br>
                      <a:r>
                        <a:rPr lang="en-US" sz="900">
                          <a:effectLst/>
                        </a:rPr>
                        <a:t>(9 days)</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lgn="ctr">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66725">
                <a:tc>
                  <a:txBody>
                    <a:bodyPr/>
                    <a:lstStyle/>
                    <a:p>
                      <a:pPr algn="l" fontAlgn="t"/>
                      <a:r>
                        <a:rPr lang="en-US" sz="900">
                          <a:effectLst/>
                        </a:rPr>
                        <a:t>SSP Non-Faculty</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5/12/2025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9/2/2025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3/19/2025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4/9/2025</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variable</a:t>
                      </a:r>
                    </a:p>
                  </a:txBody>
                  <a:tcPr marL="50800" marR="50800" marT="50800" marB="50800" anchor="ctr">
                    <a:lnL w="9525" cap="flat" cmpd="sng">
                      <a:solidFill>
                        <a:srgbClr val="000000"/>
                      </a:solidFill>
                      <a:prstDash val="solid"/>
                      <a:round/>
                      <a:headEnd type="none" w="sm" len="sm"/>
                      <a:tailEnd type="none" w="sm" len="sm"/>
                    </a:lnL>
                    <a:lnR w="9525" cap="flat" cmpd="sng" algn="ctr">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algn="l" fontAlgn="t"/>
                      <a:r>
                        <a:rPr lang="en-US" sz="900">
                          <a:effectLst/>
                        </a:rPr>
                        <a:t>5/30/2025</a:t>
                      </a:r>
                      <a:br>
                        <a:rPr lang="en-US" sz="900">
                          <a:effectLst/>
                        </a:rPr>
                      </a:br>
                      <a:r>
                        <a:rPr lang="en-US" sz="900">
                          <a:effectLst/>
                        </a:rPr>
                        <a:t>(4 days)</a:t>
                      </a:r>
                      <a:br>
                        <a:rPr lang="en-US" sz="900">
                          <a:effectLst/>
                        </a:rPr>
                      </a:br>
                      <a:r>
                        <a:rPr lang="en-US" sz="900">
                          <a:effectLst/>
                        </a:rPr>
                        <a:t>variable</a:t>
                      </a:r>
                    </a:p>
                  </a:txBody>
                  <a:tcPr marL="50800" marR="50800" marT="50800" marB="5080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lgn="ctr">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06811490d4_1_28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Additional Trainings</a:t>
            </a:r>
            <a:endParaRPr/>
          </a:p>
        </p:txBody>
      </p:sp>
      <p:sp>
        <p:nvSpPr>
          <p:cNvPr id="267" name="Google Shape;267;g206811490d4_1_286"/>
          <p:cNvSpPr txBox="1"/>
          <p:nvPr/>
        </p:nvSpPr>
        <p:spPr>
          <a:xfrm>
            <a:off x="129925" y="1504350"/>
            <a:ext cx="8702400" cy="230829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500" err="1">
                <a:latin typeface="Calibri"/>
                <a:ea typeface="Calibri"/>
                <a:cs typeface="Calibri"/>
                <a:sym typeface="Calibri"/>
              </a:rPr>
              <a:t>PageUp</a:t>
            </a:r>
            <a:r>
              <a:rPr lang="en-US" sz="1500">
                <a:latin typeface="Calibri"/>
                <a:ea typeface="Calibri"/>
                <a:cs typeface="Calibri"/>
                <a:sym typeface="Calibri"/>
              </a:rPr>
              <a:t> Training Sessions:</a:t>
            </a:r>
          </a:p>
          <a:p>
            <a:pPr marL="457200" lvl="0" indent="-323850" algn="l" rtl="0">
              <a:lnSpc>
                <a:spcPct val="115000"/>
              </a:lnSpc>
              <a:spcBef>
                <a:spcPts val="0"/>
              </a:spcBef>
              <a:spcAft>
                <a:spcPts val="0"/>
              </a:spcAft>
              <a:buSzPts val="1500"/>
              <a:buFont typeface="Calibri"/>
              <a:buChar char="●"/>
            </a:pPr>
            <a:r>
              <a:rPr lang="en-US" sz="1500">
                <a:latin typeface="Calibri"/>
                <a:ea typeface="Calibri"/>
                <a:cs typeface="Calibri"/>
                <a:sym typeface="Calibri"/>
              </a:rPr>
              <a:t>Check our</a:t>
            </a:r>
            <a:r>
              <a:rPr lang="en-US" sz="1500">
                <a:uFill>
                  <a:noFill/>
                </a:uFill>
                <a:latin typeface="Calibri"/>
                <a:ea typeface="Calibri"/>
                <a:cs typeface="Calibri"/>
                <a:sym typeface="Calibri"/>
                <a:hlinkClick r:id="rId3"/>
              </a:rPr>
              <a:t> </a:t>
            </a:r>
            <a:r>
              <a:rPr lang="en-US" sz="150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Website</a:t>
            </a:r>
            <a:r>
              <a:rPr lang="en-US" sz="1500">
                <a:latin typeface="Calibri"/>
                <a:ea typeface="Calibri"/>
                <a:cs typeface="Calibri"/>
                <a:sym typeface="Calibri"/>
              </a:rPr>
              <a:t> for upcoming Special Payroll </a:t>
            </a:r>
            <a:r>
              <a:rPr lang="en-US" sz="1500" err="1">
                <a:latin typeface="Calibri"/>
                <a:ea typeface="Calibri"/>
                <a:cs typeface="Calibri"/>
                <a:sym typeface="Calibri"/>
              </a:rPr>
              <a:t>PageUp</a:t>
            </a:r>
            <a:r>
              <a:rPr lang="en-US" sz="1500">
                <a:latin typeface="Calibri"/>
                <a:ea typeface="Calibri"/>
                <a:cs typeface="Calibri"/>
                <a:sym typeface="Calibri"/>
              </a:rPr>
              <a:t> training dates.</a:t>
            </a:r>
          </a:p>
          <a:p>
            <a:pPr marL="914400" lvl="1" indent="-323850" algn="l" rtl="0">
              <a:lnSpc>
                <a:spcPct val="115000"/>
              </a:lnSpc>
              <a:spcBef>
                <a:spcPts val="0"/>
              </a:spcBef>
              <a:spcAft>
                <a:spcPts val="0"/>
              </a:spcAft>
              <a:buSzPts val="1500"/>
              <a:buFont typeface="Calibri"/>
              <a:buChar char="○"/>
            </a:pPr>
            <a:r>
              <a:rPr lang="en-US" sz="15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March 4, 2025 from 9am to 11am (</a:t>
            </a:r>
            <a:r>
              <a:rPr lang="en-US" sz="1500"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Register</a:t>
            </a:r>
            <a:r>
              <a:rPr lang="en-US" sz="150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a:t>
            </a:r>
            <a:endParaRPr lang="en-US" sz="1500">
              <a:latin typeface="Calibri"/>
              <a:ea typeface="Calibri"/>
              <a:cs typeface="Calibri"/>
              <a:sym typeface="Calibri"/>
            </a:endParaRPr>
          </a:p>
          <a:p>
            <a:pPr marL="0" lvl="0" indent="0" algn="l" rtl="0">
              <a:lnSpc>
                <a:spcPct val="115000"/>
              </a:lnSpc>
              <a:spcBef>
                <a:spcPts val="0"/>
              </a:spcBef>
              <a:spcAft>
                <a:spcPts val="0"/>
              </a:spcAft>
              <a:buNone/>
            </a:pPr>
            <a:endParaRPr lang="en-US" sz="1500">
              <a:latin typeface="Calibri"/>
              <a:ea typeface="Calibri"/>
              <a:cs typeface="Calibri"/>
              <a:sym typeface="Calibri"/>
            </a:endParaRPr>
          </a:p>
          <a:p>
            <a:pPr marL="0" lvl="0" indent="0" algn="l" rtl="0">
              <a:lnSpc>
                <a:spcPct val="115000"/>
              </a:lnSpc>
              <a:spcBef>
                <a:spcPts val="0"/>
              </a:spcBef>
              <a:spcAft>
                <a:spcPts val="0"/>
              </a:spcAft>
              <a:buNone/>
            </a:pPr>
            <a:r>
              <a:rPr lang="en-US" sz="1500">
                <a:latin typeface="Calibri"/>
                <a:ea typeface="Calibri"/>
                <a:cs typeface="Calibri"/>
                <a:sym typeface="Calibri"/>
              </a:rPr>
              <a:t>In-depth Special Payroll training tutorials are available through Saba on the topics below. To complete these modules, visit the</a:t>
            </a:r>
            <a:r>
              <a:rPr lang="en-US" sz="1500">
                <a:uFill>
                  <a:noFill/>
                </a:uFill>
                <a:latin typeface="Calibri"/>
                <a:ea typeface="Calibri"/>
                <a:cs typeface="Calibri"/>
                <a:sym typeface="Calibri"/>
                <a:hlinkClick r:id="rId5"/>
              </a:rPr>
              <a:t> </a:t>
            </a:r>
            <a:r>
              <a:rPr lang="en-US" sz="1500" u="sng">
                <a:solidFill>
                  <a:srgbClr val="0000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Special Payroll Tutorials</a:t>
            </a:r>
            <a:r>
              <a:rPr lang="en-US" sz="1500">
                <a:latin typeface="Calibri"/>
                <a:ea typeface="Calibri"/>
                <a:cs typeface="Calibri"/>
                <a:sym typeface="Calibri"/>
              </a:rPr>
              <a:t> page in Saba, or “Special Payroll Tutorials” on the</a:t>
            </a:r>
            <a:r>
              <a:rPr lang="en-US" sz="1500">
                <a:uFill>
                  <a:noFill/>
                </a:uFill>
                <a:latin typeface="Calibri"/>
                <a:ea typeface="Calibri"/>
                <a:cs typeface="Calibri"/>
                <a:sym typeface="Calibri"/>
                <a:hlinkClick r:id="rId6"/>
              </a:rPr>
              <a:t> </a:t>
            </a:r>
            <a:r>
              <a:rPr lang="en-US" sz="1500" u="sng">
                <a:solidFill>
                  <a:srgbClr val="0000FF"/>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Special Payroll webpage</a:t>
            </a:r>
            <a:r>
              <a:rPr lang="en-US" sz="1500">
                <a:latin typeface="Calibri"/>
                <a:ea typeface="Calibri"/>
                <a:cs typeface="Calibri"/>
                <a:sym typeface="Calibri"/>
              </a:rPr>
              <a:t>:</a:t>
            </a:r>
          </a:p>
          <a:p>
            <a:pPr marL="457200" lvl="0" indent="-323850" algn="l" rtl="0">
              <a:lnSpc>
                <a:spcPct val="115000"/>
              </a:lnSpc>
              <a:spcBef>
                <a:spcPts val="0"/>
              </a:spcBef>
              <a:spcAft>
                <a:spcPts val="0"/>
              </a:spcAft>
              <a:buSzPts val="1500"/>
              <a:buFont typeface="Calibri"/>
              <a:buChar char="●"/>
            </a:pPr>
            <a:r>
              <a:rPr lang="en-US" sz="1500">
                <a:latin typeface="Calibri"/>
                <a:ea typeface="Calibri"/>
                <a:cs typeface="Calibri"/>
                <a:sym typeface="Calibri"/>
              </a:rPr>
              <a:t>Graduate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06811490d4_1_189"/>
          <p:cNvSpPr txBox="1">
            <a:spLocks noGrp="1"/>
          </p:cNvSpPr>
          <p:nvPr>
            <p:ph type="ctrTitle"/>
          </p:nvPr>
        </p:nvSpPr>
        <p:spPr>
          <a:xfrm>
            <a:off x="209400" y="732425"/>
            <a:ext cx="87252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Special Payroll - </a:t>
            </a:r>
            <a:endParaRPr/>
          </a:p>
          <a:p>
            <a:pPr marL="0" lvl="0" indent="0" algn="l" rtl="0">
              <a:spcBef>
                <a:spcPts val="0"/>
              </a:spcBef>
              <a:spcAft>
                <a:spcPts val="0"/>
              </a:spcAft>
              <a:buNone/>
            </a:pPr>
            <a:r>
              <a:rPr lang="en-US" sz="3222"/>
              <a:t>Graduate Student Appointments</a:t>
            </a:r>
            <a:endParaRPr sz="3222"/>
          </a:p>
        </p:txBody>
      </p:sp>
      <p:sp>
        <p:nvSpPr>
          <p:cNvPr id="151" name="Google Shape;151;g206811490d4_1_189"/>
          <p:cNvSpPr txBox="1">
            <a:spLocks noGrp="1"/>
          </p:cNvSpPr>
          <p:nvPr>
            <p:ph type="subTitle" idx="1"/>
          </p:nvPr>
        </p:nvSpPr>
        <p:spPr>
          <a:xfrm>
            <a:off x="100208" y="4607562"/>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solidFill>
                  <a:schemeClr val="bg1"/>
                </a:solidFill>
              </a:rPr>
              <a:t>UConn HR - Special Payroll Team</a:t>
            </a:r>
            <a:endParaRPr>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0e5e71d9de_1_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err="1"/>
              <a:t>SmartHR</a:t>
            </a:r>
            <a:r>
              <a:rPr lang="en-US"/>
              <a:t> and Special Payroll</a:t>
            </a:r>
            <a:endParaRPr/>
          </a:p>
        </p:txBody>
      </p:sp>
      <p:sp>
        <p:nvSpPr>
          <p:cNvPr id="273" name="Google Shape;273;g20e5e71d9de_1_0"/>
          <p:cNvSpPr txBox="1"/>
          <p:nvPr/>
        </p:nvSpPr>
        <p:spPr>
          <a:xfrm>
            <a:off x="311700" y="2354925"/>
            <a:ext cx="4413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Roboto"/>
                <a:ea typeface="Roboto"/>
                <a:cs typeface="Roboto"/>
                <a:sym typeface="Roboto"/>
              </a:rPr>
              <a:t>Tina Haiderer</a:t>
            </a:r>
            <a:endParaRPr>
              <a:latin typeface="Roboto"/>
              <a:ea typeface="Roboto"/>
              <a:cs typeface="Roboto"/>
              <a:sym typeface="Roboto"/>
            </a:endParaRPr>
          </a:p>
          <a:p>
            <a:pPr marL="0" lvl="0" indent="0" algn="l" rtl="0">
              <a:spcBef>
                <a:spcPts val="0"/>
              </a:spcBef>
              <a:spcAft>
                <a:spcPts val="0"/>
              </a:spcAft>
              <a:buNone/>
            </a:pPr>
            <a:r>
              <a:rPr lang="en-US">
                <a:latin typeface="Roboto"/>
                <a:ea typeface="Roboto"/>
                <a:cs typeface="Roboto"/>
                <a:sym typeface="Roboto"/>
              </a:rPr>
              <a:t>Payroll Department</a:t>
            </a:r>
            <a:endParaRPr>
              <a:latin typeface="Roboto"/>
              <a:ea typeface="Roboto"/>
              <a:cs typeface="Roboto"/>
              <a:sym typeface="Roboto"/>
            </a:endParaRPr>
          </a:p>
          <a:p>
            <a:pPr marL="0" lvl="0" indent="0" algn="l" rtl="0">
              <a:spcBef>
                <a:spcPts val="0"/>
              </a:spcBef>
              <a:spcAft>
                <a:spcPts val="0"/>
              </a:spcAft>
              <a:buNone/>
            </a:pPr>
            <a:r>
              <a:rPr lang="en-US" u="sng">
                <a:solidFill>
                  <a:schemeClr val="hlink"/>
                </a:solidFill>
                <a:latin typeface="Roboto"/>
                <a:ea typeface="Roboto"/>
                <a:cs typeface="Roboto"/>
                <a:sym typeface="Roboto"/>
                <a:hlinkClick r:id="rId3"/>
              </a:rPr>
              <a:t>Tina.Haiderer@uconn.edu</a:t>
            </a:r>
            <a:r>
              <a:rPr lang="en-US">
                <a:latin typeface="Roboto"/>
                <a:ea typeface="Roboto"/>
                <a:cs typeface="Roboto"/>
                <a:sym typeface="Roboto"/>
              </a:rPr>
              <a:t> </a:t>
            </a:r>
            <a:endParaRPr>
              <a:latin typeface="Roboto"/>
              <a:ea typeface="Roboto"/>
              <a:cs typeface="Roboto"/>
              <a:sym typeface="Roboto"/>
            </a:endParaRPr>
          </a:p>
          <a:p>
            <a:pPr marL="0" lvl="0" indent="0" algn="l" rtl="0">
              <a:spcBef>
                <a:spcPts val="0"/>
              </a:spcBef>
              <a:spcAft>
                <a:spcPts val="0"/>
              </a:spcAft>
              <a:buNone/>
            </a:pPr>
            <a:r>
              <a:rPr lang="en-US">
                <a:latin typeface="Roboto"/>
                <a:ea typeface="Roboto"/>
                <a:cs typeface="Roboto"/>
                <a:sym typeface="Roboto"/>
              </a:rPr>
              <a:t>February 20, 2025</a:t>
            </a:r>
            <a:endParaRPr>
              <a:latin typeface="Roboto"/>
              <a:ea typeface="Roboto"/>
              <a:cs typeface="Roboto"/>
              <a:sym typeface="Roboto"/>
            </a:endParaRPr>
          </a:p>
        </p:txBody>
      </p:sp>
    </p:spTree>
    <p:extLst>
      <p:ext uri="{BB962C8B-B14F-4D97-AF65-F5344CB8AC3E}">
        <p14:creationId xmlns:p14="http://schemas.microsoft.com/office/powerpoint/2010/main" val="29443590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067be9a814_0_6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Next Step: SmartHR</a:t>
            </a:r>
            <a:endParaRPr/>
          </a:p>
        </p:txBody>
      </p:sp>
      <p:sp>
        <p:nvSpPr>
          <p:cNvPr id="279" name="Google Shape;279;g2067be9a814_0_66"/>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a:bodyPr>
          <a:lstStyle/>
          <a:p>
            <a:pPr marL="342900" lvl="0" indent="-336550" algn="l" rtl="0">
              <a:lnSpc>
                <a:spcPct val="90000"/>
              </a:lnSpc>
              <a:spcBef>
                <a:spcPts val="0"/>
              </a:spcBef>
              <a:spcAft>
                <a:spcPts val="0"/>
              </a:spcAft>
              <a:buClr>
                <a:schemeClr val="dk1"/>
              </a:buClr>
              <a:buSzPts val="1700"/>
              <a:buChar char="•"/>
            </a:pPr>
            <a:r>
              <a:rPr lang="en-US" sz="1700"/>
              <a:t>The </a:t>
            </a:r>
            <a:r>
              <a:rPr lang="en-US" sz="1700" err="1"/>
              <a:t>SmartHR</a:t>
            </a:r>
            <a:r>
              <a:rPr lang="en-US" sz="1700"/>
              <a:t> hire transaction allows Payroll to hire and pay the employee in Core-CT</a:t>
            </a:r>
            <a:endParaRPr sz="1700"/>
          </a:p>
          <a:p>
            <a:pPr marL="742950" lvl="1" indent="-279400" algn="l" rtl="0">
              <a:lnSpc>
                <a:spcPct val="90000"/>
              </a:lnSpc>
              <a:spcBef>
                <a:spcPts val="0"/>
              </a:spcBef>
              <a:spcAft>
                <a:spcPts val="0"/>
              </a:spcAft>
              <a:buSzPts val="1700"/>
              <a:buChar char="–"/>
            </a:pPr>
            <a:r>
              <a:rPr lang="en-US" sz="1700"/>
              <a:t>This step occurs after all </a:t>
            </a:r>
            <a:r>
              <a:rPr lang="en-US" sz="1700" err="1"/>
              <a:t>PageUp</a:t>
            </a:r>
            <a:r>
              <a:rPr lang="en-US" sz="1700"/>
              <a:t> components are completed and the hire data has been exported.</a:t>
            </a:r>
            <a:endParaRPr sz="1700"/>
          </a:p>
          <a:p>
            <a:pPr marL="742950" lvl="1" indent="-279400" algn="l" rtl="0">
              <a:lnSpc>
                <a:spcPct val="90000"/>
              </a:lnSpc>
              <a:spcBef>
                <a:spcPts val="0"/>
              </a:spcBef>
              <a:spcAft>
                <a:spcPts val="0"/>
              </a:spcAft>
              <a:buSzPts val="1700"/>
              <a:buChar char="–"/>
            </a:pPr>
            <a:r>
              <a:rPr lang="en-US" sz="1700"/>
              <a:t>Data will not export if the employee has not both accepted the offer and completed the Employee Information Sheet in </a:t>
            </a:r>
            <a:r>
              <a:rPr lang="en-US" sz="1700" err="1"/>
              <a:t>PageUp</a:t>
            </a:r>
            <a:r>
              <a:rPr lang="en-US" sz="1700"/>
              <a:t>.</a:t>
            </a:r>
            <a:endParaRPr sz="1700"/>
          </a:p>
          <a:p>
            <a:pPr marL="342900" lvl="0" indent="-336550" algn="l" rtl="0">
              <a:lnSpc>
                <a:spcPct val="90000"/>
              </a:lnSpc>
              <a:spcBef>
                <a:spcPts val="360"/>
              </a:spcBef>
              <a:spcAft>
                <a:spcPts val="0"/>
              </a:spcAft>
              <a:buClr>
                <a:schemeClr val="dk1"/>
              </a:buClr>
              <a:buSzPts val="1700"/>
              <a:buChar char="•"/>
            </a:pPr>
            <a:r>
              <a:rPr lang="en-US" sz="1700"/>
              <a:t>Special Payroll </a:t>
            </a:r>
            <a:r>
              <a:rPr lang="en-US" sz="1700" err="1"/>
              <a:t>SmartHR</a:t>
            </a:r>
            <a:r>
              <a:rPr lang="en-US" sz="1700"/>
              <a:t> transactions </a:t>
            </a:r>
            <a:r>
              <a:rPr lang="en-US" sz="1700" b="1" u="sng"/>
              <a:t>MUST</a:t>
            </a:r>
            <a:r>
              <a:rPr lang="en-US" sz="1700"/>
              <a:t> be submitted by individual departments and will not be submitted by Payroll</a:t>
            </a:r>
            <a:endParaRPr sz="1700"/>
          </a:p>
          <a:p>
            <a:pPr marL="342900" lvl="0" indent="-336550" algn="l" rtl="0">
              <a:lnSpc>
                <a:spcPct val="90000"/>
              </a:lnSpc>
              <a:spcBef>
                <a:spcPts val="360"/>
              </a:spcBef>
              <a:spcAft>
                <a:spcPts val="0"/>
              </a:spcAft>
              <a:buSzPts val="1700"/>
              <a:buChar char="•"/>
            </a:pPr>
            <a:r>
              <a:rPr lang="en-US" sz="1700"/>
              <a:t>Core-CT Job Aids</a:t>
            </a:r>
            <a:endParaRPr sz="1700"/>
          </a:p>
          <a:p>
            <a:pPr marL="742950" lvl="1" indent="-279400" algn="l" rtl="0">
              <a:lnSpc>
                <a:spcPct val="90000"/>
              </a:lnSpc>
              <a:spcBef>
                <a:spcPts val="360"/>
              </a:spcBef>
              <a:spcAft>
                <a:spcPts val="0"/>
              </a:spcAft>
              <a:buSzPts val="1700"/>
              <a:buChar char="–"/>
            </a:pPr>
            <a:r>
              <a:rPr lang="en-US" sz="1700"/>
              <a:t>ESS.uconn.</a:t>
            </a:r>
            <a:r>
              <a:rPr lang="en-US" sz="1700" err="1"/>
              <a:t>edu</a:t>
            </a:r>
            <a:r>
              <a:rPr lang="en-US" sz="1700"/>
              <a:t>→”Core-CT Job Aids” button</a:t>
            </a:r>
            <a:endParaRPr sz="1700"/>
          </a:p>
          <a:p>
            <a:pPr marL="1143000" lvl="2" indent="-222250" algn="l" rtl="0">
              <a:lnSpc>
                <a:spcPct val="90000"/>
              </a:lnSpc>
              <a:spcBef>
                <a:spcPts val="360"/>
              </a:spcBef>
              <a:spcAft>
                <a:spcPts val="0"/>
              </a:spcAft>
              <a:buSzPts val="1700"/>
              <a:buChar char="•"/>
            </a:pPr>
            <a:r>
              <a:rPr lang="en-US" sz="1700" u="sng">
                <a:solidFill>
                  <a:schemeClr val="hlink"/>
                </a:solidFill>
                <a:hlinkClick r:id="rId3"/>
              </a:rPr>
              <a:t>https://ess.uconn.edu/core-ct-resource-page/</a:t>
            </a:r>
            <a:endParaRPr sz="1700"/>
          </a:p>
          <a:p>
            <a:pPr marL="742950" lvl="1" indent="-279400" algn="l" rtl="0">
              <a:lnSpc>
                <a:spcPct val="90000"/>
              </a:lnSpc>
              <a:spcBef>
                <a:spcPts val="360"/>
              </a:spcBef>
              <a:spcAft>
                <a:spcPts val="0"/>
              </a:spcAft>
              <a:buSzPts val="1700"/>
              <a:buChar char="–"/>
            </a:pPr>
            <a:r>
              <a:rPr lang="en-US" sz="1700"/>
              <a:t>Multiple </a:t>
            </a:r>
            <a:r>
              <a:rPr lang="en-US" sz="1700" err="1"/>
              <a:t>SmartHR</a:t>
            </a:r>
            <a:r>
              <a:rPr lang="en-US" sz="1700"/>
              <a:t> job aids are available for different types of transactions</a:t>
            </a:r>
            <a:endParaRPr sz="1700"/>
          </a:p>
        </p:txBody>
      </p:sp>
    </p:spTree>
    <p:extLst>
      <p:ext uri="{BB962C8B-B14F-4D97-AF65-F5344CB8AC3E}">
        <p14:creationId xmlns:p14="http://schemas.microsoft.com/office/powerpoint/2010/main" val="47927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2067be9a814_0_6"/>
          <p:cNvSpPr txBox="1">
            <a:spLocks noGrp="1"/>
          </p:cNvSpPr>
          <p:nvPr>
            <p:ph type="title"/>
          </p:nvPr>
        </p:nvSpPr>
        <p:spPr>
          <a:xfrm>
            <a:off x="457200" y="206375"/>
            <a:ext cx="8229600" cy="8574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FFFFFF"/>
              </a:buClr>
              <a:buSzPts val="4400"/>
              <a:buFont typeface="Arial"/>
              <a:buNone/>
            </a:pPr>
            <a:r>
              <a:rPr lang="en-US"/>
              <a:t>Common Templates</a:t>
            </a:r>
            <a:endParaRPr/>
          </a:p>
        </p:txBody>
      </p:sp>
      <p:sp>
        <p:nvSpPr>
          <p:cNvPr id="285" name="Google Shape;285;g2067be9a814_0_6"/>
          <p:cNvSpPr txBox="1">
            <a:spLocks noGrp="1"/>
          </p:cNvSpPr>
          <p:nvPr>
            <p:ph type="body" idx="1"/>
          </p:nvPr>
        </p:nvSpPr>
        <p:spPr>
          <a:xfrm>
            <a:off x="457200" y="1244277"/>
            <a:ext cx="8229600" cy="3394200"/>
          </a:xfrm>
          <a:prstGeom prst="rect">
            <a:avLst/>
          </a:prstGeom>
          <a:noFill/>
          <a:ln>
            <a:noFill/>
          </a:ln>
        </p:spPr>
        <p:txBody>
          <a:bodyPr spcFirstLastPara="1" wrap="square" lIns="91425" tIns="45700" rIns="91425" bIns="45700" anchor="t" anchorCtr="0">
            <a:normAutofit lnSpcReduction="10000"/>
          </a:bodyPr>
          <a:lstStyle/>
          <a:p>
            <a:pPr marL="342900" lvl="0" indent="-336550" algn="l" rtl="0">
              <a:spcBef>
                <a:spcPts val="0"/>
              </a:spcBef>
              <a:spcAft>
                <a:spcPts val="0"/>
              </a:spcAft>
              <a:buClr>
                <a:schemeClr val="dk1"/>
              </a:buClr>
              <a:buSzPts val="1700"/>
              <a:buChar char="•"/>
            </a:pPr>
            <a:r>
              <a:rPr lang="en-US" sz="1700"/>
              <a:t>Grads hired on Special Payroll are typically paid a stipend</a:t>
            </a:r>
            <a:endParaRPr sz="1700"/>
          </a:p>
          <a:p>
            <a:pPr marL="742950" lvl="1" indent="-279400" algn="l" rtl="0">
              <a:spcBef>
                <a:spcPts val="0"/>
              </a:spcBef>
              <a:spcAft>
                <a:spcPts val="0"/>
              </a:spcAft>
              <a:buSzPts val="1700"/>
              <a:buChar char="–"/>
            </a:pPr>
            <a:r>
              <a:rPr lang="en-US" sz="1700"/>
              <a:t>no timesheet entry required in Core-CT</a:t>
            </a:r>
            <a:endParaRPr sz="1700"/>
          </a:p>
          <a:p>
            <a:pPr marL="342900" lvl="0" indent="-336550" algn="l" rtl="0">
              <a:spcBef>
                <a:spcPts val="0"/>
              </a:spcBef>
              <a:spcAft>
                <a:spcPts val="0"/>
              </a:spcAft>
              <a:buClr>
                <a:schemeClr val="dk1"/>
              </a:buClr>
              <a:buSzPts val="1700"/>
              <a:buChar char="•"/>
            </a:pPr>
            <a:r>
              <a:rPr lang="en-US" sz="1700"/>
              <a:t>Commonly used HIRE SmartHR templates </a:t>
            </a:r>
            <a:endParaRPr sz="1700"/>
          </a:p>
          <a:p>
            <a:pPr marL="742950" lvl="1" indent="-279400" algn="l" rtl="0">
              <a:spcBef>
                <a:spcPts val="0"/>
              </a:spcBef>
              <a:spcAft>
                <a:spcPts val="0"/>
              </a:spcAft>
              <a:buSzPts val="1700"/>
              <a:buChar char="–"/>
            </a:pPr>
            <a:r>
              <a:rPr lang="en-US" sz="1700"/>
              <a:t>UC_PG_SPNTS (Special Payroll Non-Teaching Stipend Hire PageUp)</a:t>
            </a:r>
            <a:endParaRPr sz="1700"/>
          </a:p>
          <a:p>
            <a:pPr marL="742950" lvl="1" indent="-279400" algn="l" rtl="0">
              <a:spcBef>
                <a:spcPts val="0"/>
              </a:spcBef>
              <a:spcAft>
                <a:spcPts val="0"/>
              </a:spcAft>
              <a:buSzPts val="1700"/>
              <a:buChar char="–"/>
            </a:pPr>
            <a:r>
              <a:rPr lang="en-US" sz="1700"/>
              <a:t>UC_PG_SPT (Special Payroll Teaching Hire PageUp)</a:t>
            </a:r>
            <a:endParaRPr sz="1700"/>
          </a:p>
          <a:p>
            <a:pPr marL="342900" lvl="0" indent="-336550" algn="l" rtl="0">
              <a:spcBef>
                <a:spcPts val="360"/>
              </a:spcBef>
              <a:spcAft>
                <a:spcPts val="0"/>
              </a:spcAft>
              <a:buClr>
                <a:schemeClr val="dk1"/>
              </a:buClr>
              <a:buSzPts val="1700"/>
              <a:buChar char="•"/>
            </a:pPr>
            <a:r>
              <a:rPr lang="en-US" sz="1700"/>
              <a:t>Commonly used DATA CHANGE templates</a:t>
            </a:r>
            <a:endParaRPr sz="1700"/>
          </a:p>
          <a:p>
            <a:pPr marL="742950" lvl="1" indent="-279400" algn="l" rtl="0">
              <a:spcBef>
                <a:spcPts val="360"/>
              </a:spcBef>
              <a:spcAft>
                <a:spcPts val="0"/>
              </a:spcAft>
              <a:buClr>
                <a:schemeClr val="dk1"/>
              </a:buClr>
              <a:buSzPts val="1700"/>
              <a:buChar char="–"/>
            </a:pPr>
            <a:r>
              <a:rPr lang="en-US" sz="1700"/>
              <a:t>UC_TBH_DC_SPT_PAY (UConn Hire Template - Special Pay Teaching)</a:t>
            </a:r>
            <a:endParaRPr sz="1700"/>
          </a:p>
          <a:p>
            <a:pPr marL="1143000" lvl="2" indent="-222250" algn="l" rtl="0">
              <a:spcBef>
                <a:spcPts val="360"/>
              </a:spcBef>
              <a:spcAft>
                <a:spcPts val="0"/>
              </a:spcAft>
              <a:buSzPts val="1700"/>
              <a:buChar char="•"/>
            </a:pPr>
            <a:r>
              <a:rPr lang="en-US" sz="1700" i="1"/>
              <a:t>Used for changes to STIPEND paid appointments</a:t>
            </a:r>
            <a:endParaRPr sz="1700" i="1"/>
          </a:p>
          <a:p>
            <a:pPr marL="742950" lvl="1" indent="-279400" algn="l" rtl="0">
              <a:spcBef>
                <a:spcPts val="360"/>
              </a:spcBef>
              <a:spcAft>
                <a:spcPts val="0"/>
              </a:spcAft>
              <a:buSzPts val="1700"/>
              <a:buChar char="–"/>
            </a:pPr>
            <a:r>
              <a:rPr lang="en-US" sz="1700"/>
              <a:t>UC_TBH_DC_FUND_SPE (UConn Funding Change -  Special Payroll)</a:t>
            </a:r>
            <a:endParaRPr sz="1700"/>
          </a:p>
          <a:p>
            <a:pPr marL="342900" lvl="0" indent="-336550" algn="l" rtl="0">
              <a:spcBef>
                <a:spcPts val="360"/>
              </a:spcBef>
              <a:spcAft>
                <a:spcPts val="0"/>
              </a:spcAft>
              <a:buClr>
                <a:schemeClr val="dk1"/>
              </a:buClr>
              <a:buSzPts val="1700"/>
              <a:buChar char="•"/>
            </a:pPr>
            <a:r>
              <a:rPr lang="en-US" sz="1700"/>
              <a:t>Separation Transaction</a:t>
            </a:r>
            <a:endParaRPr sz="1700"/>
          </a:p>
          <a:p>
            <a:pPr marL="742950" lvl="1" indent="-279400" algn="l" rtl="0">
              <a:spcBef>
                <a:spcPts val="360"/>
              </a:spcBef>
              <a:spcAft>
                <a:spcPts val="0"/>
              </a:spcAft>
              <a:buSzPts val="1700"/>
              <a:buChar char="–"/>
            </a:pPr>
            <a:r>
              <a:rPr lang="en-US" sz="1700"/>
              <a:t>UC_DC_TERM_SPEC (UConn Separation - Special Payroll)</a:t>
            </a:r>
            <a:endParaRPr sz="1700">
              <a:latin typeface="Arial"/>
              <a:ea typeface="Arial"/>
              <a:cs typeface="Arial"/>
              <a:sym typeface="Arial"/>
            </a:endParaRPr>
          </a:p>
        </p:txBody>
      </p:sp>
    </p:spTree>
    <p:extLst>
      <p:ext uri="{BB962C8B-B14F-4D97-AF65-F5344CB8AC3E}">
        <p14:creationId xmlns:p14="http://schemas.microsoft.com/office/powerpoint/2010/main" val="3746981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08a5a20f20_0_3"/>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Hire Transaction Hints</a:t>
            </a:r>
            <a:endParaRPr/>
          </a:p>
        </p:txBody>
      </p:sp>
      <p:sp>
        <p:nvSpPr>
          <p:cNvPr id="292" name="Google Shape;292;g208a5a20f20_0_3"/>
          <p:cNvSpPr txBox="1">
            <a:spLocks noGrp="1"/>
          </p:cNvSpPr>
          <p:nvPr>
            <p:ph type="body" idx="1"/>
          </p:nvPr>
        </p:nvSpPr>
        <p:spPr>
          <a:xfrm>
            <a:off x="457200" y="1244277"/>
            <a:ext cx="8229600" cy="3394200"/>
          </a:xfrm>
          <a:prstGeom prst="rect">
            <a:avLst/>
          </a:prstGeom>
        </p:spPr>
        <p:txBody>
          <a:bodyPr spcFirstLastPara="1" wrap="square" lIns="91425" tIns="45700" rIns="91425" bIns="45700" anchor="t" anchorCtr="0">
            <a:normAutofit lnSpcReduction="10000"/>
          </a:bodyPr>
          <a:lstStyle/>
          <a:p>
            <a:pPr marL="457200" lvl="0" indent="-336550" algn="l" rtl="0">
              <a:spcBef>
                <a:spcPts val="360"/>
              </a:spcBef>
              <a:spcAft>
                <a:spcPts val="0"/>
              </a:spcAft>
              <a:buSzPts val="1700"/>
              <a:buChar char="•"/>
            </a:pPr>
            <a:r>
              <a:rPr lang="en-US" sz="1700"/>
              <a:t>NetID Field</a:t>
            </a:r>
            <a:endParaRPr sz="1700"/>
          </a:p>
          <a:p>
            <a:pPr marL="914400" lvl="1" indent="-336550" algn="l" rtl="0">
              <a:spcBef>
                <a:spcPts val="0"/>
              </a:spcBef>
              <a:spcAft>
                <a:spcPts val="0"/>
              </a:spcAft>
              <a:buSzPts val="1700"/>
              <a:buChar char="–"/>
            </a:pPr>
            <a:r>
              <a:rPr lang="en-US" sz="1700"/>
              <a:t>Combination of NetID and unique Offer ID</a:t>
            </a:r>
            <a:endParaRPr sz="1700"/>
          </a:p>
          <a:p>
            <a:pPr marL="914400" lvl="1" indent="-336550" algn="l" rtl="0">
              <a:spcBef>
                <a:spcPts val="0"/>
              </a:spcBef>
              <a:spcAft>
                <a:spcPts val="0"/>
              </a:spcAft>
              <a:buSzPts val="1700"/>
              <a:buChar char="–"/>
            </a:pPr>
            <a:r>
              <a:rPr lang="en-US" sz="1700"/>
              <a:t>Click on magnifying glass next to the field and search on name</a:t>
            </a:r>
            <a:endParaRPr sz="1700"/>
          </a:p>
          <a:p>
            <a:pPr marL="914400" lvl="1" indent="-336550" algn="l" rtl="0">
              <a:spcBef>
                <a:spcPts val="0"/>
              </a:spcBef>
              <a:spcAft>
                <a:spcPts val="0"/>
              </a:spcAft>
              <a:buSzPts val="1700"/>
              <a:buChar char="–"/>
            </a:pPr>
            <a:r>
              <a:rPr lang="en-US" sz="1700"/>
              <a:t>Since Offer ID is assigned sequentially, try highest number first when making your selection</a:t>
            </a:r>
            <a:endParaRPr sz="1700"/>
          </a:p>
          <a:p>
            <a:pPr marL="457200" lvl="0" indent="-336550" algn="l" rtl="0">
              <a:spcBef>
                <a:spcPts val="0"/>
              </a:spcBef>
              <a:spcAft>
                <a:spcPts val="0"/>
              </a:spcAft>
              <a:buSzPts val="1700"/>
              <a:buChar char="•"/>
            </a:pPr>
            <a:r>
              <a:rPr lang="en-US" sz="1700"/>
              <a:t>Check pre-populated fields in the template</a:t>
            </a:r>
            <a:endParaRPr sz="1700"/>
          </a:p>
          <a:p>
            <a:pPr marL="914400" lvl="1" indent="-336550" algn="l" rtl="0">
              <a:spcBef>
                <a:spcPts val="0"/>
              </a:spcBef>
              <a:spcAft>
                <a:spcPts val="0"/>
              </a:spcAft>
              <a:buSzPts val="1700"/>
              <a:buChar char="–"/>
            </a:pPr>
            <a:r>
              <a:rPr lang="en-US" sz="1700"/>
              <a:t>Ensure correct data has pulled into the template</a:t>
            </a:r>
            <a:endParaRPr sz="1700"/>
          </a:p>
          <a:p>
            <a:pPr marL="914400" lvl="1" indent="-336550" algn="l" rtl="0">
              <a:spcBef>
                <a:spcPts val="0"/>
              </a:spcBef>
              <a:spcAft>
                <a:spcPts val="0"/>
              </a:spcAft>
              <a:buSzPts val="1700"/>
              <a:buChar char="–"/>
            </a:pPr>
            <a:r>
              <a:rPr lang="en-US" sz="1700"/>
              <a:t>Ensure fields are not blank.  If they are, cancel the transaction and restart.</a:t>
            </a:r>
            <a:endParaRPr sz="1700"/>
          </a:p>
          <a:p>
            <a:pPr marL="457200" lvl="0" indent="-336550" algn="l" rtl="0">
              <a:spcBef>
                <a:spcPts val="0"/>
              </a:spcBef>
              <a:spcAft>
                <a:spcPts val="0"/>
              </a:spcAft>
              <a:buSzPts val="1700"/>
              <a:buChar char="•"/>
            </a:pPr>
            <a:r>
              <a:rPr lang="en-US" sz="1700"/>
              <a:t>Funding Information</a:t>
            </a:r>
            <a:endParaRPr sz="1700"/>
          </a:p>
          <a:p>
            <a:pPr marL="914400" lvl="1" indent="-336550" algn="l" rtl="0">
              <a:spcBef>
                <a:spcPts val="0"/>
              </a:spcBef>
              <a:spcAft>
                <a:spcPts val="0"/>
              </a:spcAft>
              <a:buSzPts val="1700"/>
              <a:buChar char="–"/>
            </a:pPr>
            <a:r>
              <a:rPr lang="en-US" sz="1700"/>
              <a:t>KFS data does not export from PageUp</a:t>
            </a:r>
            <a:endParaRPr sz="1700"/>
          </a:p>
          <a:p>
            <a:pPr marL="914400" lvl="1" indent="-336550" algn="l" rtl="0">
              <a:spcBef>
                <a:spcPts val="0"/>
              </a:spcBef>
              <a:spcAft>
                <a:spcPts val="0"/>
              </a:spcAft>
              <a:buSzPts val="1700"/>
              <a:buChar char="–"/>
            </a:pPr>
            <a:r>
              <a:rPr lang="en-US" sz="1700"/>
              <a:t>Must designate KFS account(s) and account distribution percentage(s)</a:t>
            </a:r>
            <a:endParaRPr sz="1700"/>
          </a:p>
        </p:txBody>
      </p:sp>
    </p:spTree>
    <p:extLst>
      <p:ext uri="{BB962C8B-B14F-4D97-AF65-F5344CB8AC3E}">
        <p14:creationId xmlns:p14="http://schemas.microsoft.com/office/powerpoint/2010/main" val="102849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08a5a20f20_0_10"/>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Data Change Hints</a:t>
            </a:r>
            <a:endParaRPr/>
          </a:p>
        </p:txBody>
      </p:sp>
      <p:sp>
        <p:nvSpPr>
          <p:cNvPr id="299" name="Google Shape;299;g208a5a20f20_0_10"/>
          <p:cNvSpPr txBox="1">
            <a:spLocks noGrp="1"/>
          </p:cNvSpPr>
          <p:nvPr>
            <p:ph type="body" idx="1"/>
          </p:nvPr>
        </p:nvSpPr>
        <p:spPr>
          <a:xfrm>
            <a:off x="457200" y="1244277"/>
            <a:ext cx="8229600" cy="3394200"/>
          </a:xfrm>
          <a:prstGeom prst="rect">
            <a:avLst/>
          </a:prstGeom>
        </p:spPr>
        <p:txBody>
          <a:bodyPr spcFirstLastPara="1" wrap="square" lIns="91425" tIns="45700" rIns="91425" bIns="45700" anchor="t" anchorCtr="0">
            <a:normAutofit fontScale="92500" lnSpcReduction="10000"/>
          </a:bodyPr>
          <a:lstStyle/>
          <a:p>
            <a:pPr marL="457200" lvl="0" indent="-336550" algn="l" rtl="0">
              <a:spcBef>
                <a:spcPts val="360"/>
              </a:spcBef>
              <a:spcAft>
                <a:spcPts val="0"/>
              </a:spcAft>
              <a:buSzPts val="1700"/>
              <a:buChar char="•"/>
            </a:pPr>
            <a:r>
              <a:rPr lang="en-US" sz="1700"/>
              <a:t>PageUp data does not export for data changes</a:t>
            </a:r>
            <a:endParaRPr sz="1700"/>
          </a:p>
          <a:p>
            <a:pPr marL="914400" lvl="1" indent="-336550" algn="l" rtl="0">
              <a:spcBef>
                <a:spcPts val="0"/>
              </a:spcBef>
              <a:spcAft>
                <a:spcPts val="0"/>
              </a:spcAft>
              <a:buSzPts val="1700"/>
              <a:buChar char="–"/>
            </a:pPr>
            <a:r>
              <a:rPr lang="en-US" sz="1700"/>
              <a:t>SmartHR data change templates pull the existing data directly from Core</a:t>
            </a:r>
            <a:endParaRPr sz="1700"/>
          </a:p>
          <a:p>
            <a:pPr marL="914400" lvl="1" indent="-336550" algn="l" rtl="0">
              <a:spcBef>
                <a:spcPts val="0"/>
              </a:spcBef>
              <a:spcAft>
                <a:spcPts val="0"/>
              </a:spcAft>
              <a:buSzPts val="1700"/>
              <a:buChar char="–"/>
            </a:pPr>
            <a:r>
              <a:rPr lang="en-US" sz="1700"/>
              <a:t>All changes requested and approved in PageUp must be updated on the SmartHR data change template</a:t>
            </a:r>
            <a:endParaRPr sz="1700"/>
          </a:p>
          <a:p>
            <a:pPr marL="457200" lvl="0" indent="-336550" algn="l" rtl="0">
              <a:spcBef>
                <a:spcPts val="0"/>
              </a:spcBef>
              <a:spcAft>
                <a:spcPts val="0"/>
              </a:spcAft>
              <a:buSzPts val="1700"/>
              <a:buChar char="•"/>
            </a:pPr>
            <a:r>
              <a:rPr lang="en-US" sz="1700"/>
              <a:t>Effective Dates</a:t>
            </a:r>
            <a:endParaRPr sz="1700"/>
          </a:p>
          <a:p>
            <a:pPr marL="914400" lvl="1" indent="-336550" algn="l" rtl="0">
              <a:spcBef>
                <a:spcPts val="0"/>
              </a:spcBef>
              <a:spcAft>
                <a:spcPts val="0"/>
              </a:spcAft>
              <a:buSzPts val="1700"/>
              <a:buChar char="–"/>
            </a:pPr>
            <a:r>
              <a:rPr lang="en-US" sz="1700"/>
              <a:t>The Effective Date field on data changes pre-populates with today’s date</a:t>
            </a:r>
            <a:endParaRPr sz="1700"/>
          </a:p>
          <a:p>
            <a:pPr marL="914400" lvl="1" indent="-336550" algn="l" rtl="0">
              <a:spcBef>
                <a:spcPts val="0"/>
              </a:spcBef>
              <a:spcAft>
                <a:spcPts val="0"/>
              </a:spcAft>
              <a:buSzPts val="1700"/>
              <a:buChar char="–"/>
            </a:pPr>
            <a:r>
              <a:rPr lang="en-US" sz="1700"/>
              <a:t>The date should be updated appropriately</a:t>
            </a:r>
            <a:endParaRPr sz="1700"/>
          </a:p>
          <a:p>
            <a:pPr marL="457200" lvl="0" indent="-336550" algn="l" rtl="0">
              <a:spcBef>
                <a:spcPts val="0"/>
              </a:spcBef>
              <a:spcAft>
                <a:spcPts val="0"/>
              </a:spcAft>
              <a:buSzPts val="1700"/>
              <a:buChar char="•"/>
            </a:pPr>
            <a:r>
              <a:rPr lang="en-US" sz="1700"/>
              <a:t>Employee must accept revised offer in PageUp</a:t>
            </a:r>
            <a:endParaRPr sz="1700"/>
          </a:p>
          <a:p>
            <a:pPr marL="914400" lvl="1" indent="-336550" algn="l" rtl="0">
              <a:spcBef>
                <a:spcPts val="0"/>
              </a:spcBef>
              <a:spcAft>
                <a:spcPts val="0"/>
              </a:spcAft>
              <a:buSzPts val="1700"/>
              <a:buChar char="–"/>
            </a:pPr>
            <a:r>
              <a:rPr lang="en-US" sz="1700"/>
              <a:t>The SmartHR data change should not be submitted until the employee has accepted the revised offer</a:t>
            </a:r>
            <a:endParaRPr sz="1700"/>
          </a:p>
          <a:p>
            <a:pPr marL="914400" lvl="1" indent="-336550" algn="l" rtl="0">
              <a:spcBef>
                <a:spcPts val="0"/>
              </a:spcBef>
              <a:spcAft>
                <a:spcPts val="0"/>
              </a:spcAft>
              <a:buSzPts val="1700"/>
              <a:buChar char="–"/>
            </a:pPr>
            <a:r>
              <a:rPr lang="en-US" sz="1700"/>
              <a:t>Since there is no data export for data changes, the SmartHR data change transaction can be submitted immediately</a:t>
            </a:r>
            <a:endParaRPr sz="1700"/>
          </a:p>
        </p:txBody>
      </p:sp>
    </p:spTree>
    <p:extLst>
      <p:ext uri="{BB962C8B-B14F-4D97-AF65-F5344CB8AC3E}">
        <p14:creationId xmlns:p14="http://schemas.microsoft.com/office/powerpoint/2010/main" val="3268645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g208a5a20f20_0_16"/>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Separation Transactions</a:t>
            </a:r>
            <a:endParaRPr/>
          </a:p>
        </p:txBody>
      </p:sp>
      <p:sp>
        <p:nvSpPr>
          <p:cNvPr id="306" name="Google Shape;306;g208a5a20f20_0_16"/>
          <p:cNvSpPr txBox="1">
            <a:spLocks noGrp="1"/>
          </p:cNvSpPr>
          <p:nvPr>
            <p:ph type="body" idx="1"/>
          </p:nvPr>
        </p:nvSpPr>
        <p:spPr>
          <a:xfrm>
            <a:off x="457200" y="1244277"/>
            <a:ext cx="8229600" cy="3394200"/>
          </a:xfrm>
          <a:prstGeom prst="rect">
            <a:avLst/>
          </a:prstGeom>
        </p:spPr>
        <p:txBody>
          <a:bodyPr spcFirstLastPara="1" wrap="square" lIns="91425" tIns="45700" rIns="91425" bIns="45700" anchor="t" anchorCtr="0">
            <a:normAutofit lnSpcReduction="10000"/>
          </a:bodyPr>
          <a:lstStyle/>
          <a:p>
            <a:pPr marL="457200" lvl="0" indent="-336550" algn="l" rtl="0">
              <a:spcBef>
                <a:spcPts val="360"/>
              </a:spcBef>
              <a:spcAft>
                <a:spcPts val="0"/>
              </a:spcAft>
              <a:buSzPts val="1700"/>
              <a:buChar char="•"/>
            </a:pPr>
            <a:r>
              <a:rPr lang="en-US" sz="1700"/>
              <a:t>When is a Separation Transaction required?</a:t>
            </a:r>
            <a:endParaRPr sz="1700"/>
          </a:p>
          <a:p>
            <a:pPr marL="914400" lvl="1" indent="-336550" algn="l" rtl="0">
              <a:spcBef>
                <a:spcPts val="0"/>
              </a:spcBef>
              <a:spcAft>
                <a:spcPts val="0"/>
              </a:spcAft>
              <a:buSzPts val="1700"/>
              <a:buChar char="–"/>
            </a:pPr>
            <a:r>
              <a:rPr lang="en-US" sz="1700"/>
              <a:t>Employment is being cancelled entirely and the SmartHR hire transaction has been processed by Payroll</a:t>
            </a:r>
            <a:endParaRPr sz="1700"/>
          </a:p>
          <a:p>
            <a:pPr marL="914400" lvl="1" indent="-336550" algn="l" rtl="0">
              <a:spcBef>
                <a:spcPts val="0"/>
              </a:spcBef>
              <a:spcAft>
                <a:spcPts val="0"/>
              </a:spcAft>
              <a:buSzPts val="1700"/>
              <a:buChar char="–"/>
            </a:pPr>
            <a:r>
              <a:rPr lang="en-US" sz="1700"/>
              <a:t>Employment is ending before the contract end date</a:t>
            </a:r>
            <a:endParaRPr sz="1700"/>
          </a:p>
          <a:p>
            <a:pPr marL="457200" lvl="0" indent="-336550" algn="l" rtl="0">
              <a:spcBef>
                <a:spcPts val="0"/>
              </a:spcBef>
              <a:spcAft>
                <a:spcPts val="0"/>
              </a:spcAft>
              <a:buSzPts val="1700"/>
              <a:buChar char="•"/>
            </a:pPr>
            <a:r>
              <a:rPr lang="en-US" sz="1700"/>
              <a:t>When is a Separation Transaction not required?</a:t>
            </a:r>
            <a:endParaRPr sz="1700"/>
          </a:p>
          <a:p>
            <a:pPr marL="914400" lvl="1" indent="-336550" algn="l" rtl="0">
              <a:spcBef>
                <a:spcPts val="0"/>
              </a:spcBef>
              <a:spcAft>
                <a:spcPts val="0"/>
              </a:spcAft>
              <a:buSzPts val="1700"/>
              <a:buChar char="–"/>
            </a:pPr>
            <a:r>
              <a:rPr lang="en-US" sz="1700"/>
              <a:t>Employment ends on the contract end date as submitted on the SmartHR hire transaction</a:t>
            </a:r>
            <a:endParaRPr sz="1700"/>
          </a:p>
          <a:p>
            <a:pPr marL="914400" lvl="1" indent="-336550" algn="l" rtl="0">
              <a:spcBef>
                <a:spcPts val="0"/>
              </a:spcBef>
              <a:spcAft>
                <a:spcPts val="0"/>
              </a:spcAft>
              <a:buSzPts val="1700"/>
              <a:buChar char="–"/>
            </a:pPr>
            <a:r>
              <a:rPr lang="en-US" sz="1700"/>
              <a:t>Payroll will automatically terminate stipend paid appointments on a bi-weekly basis in accordance with their contract end dates</a:t>
            </a:r>
            <a:endParaRPr sz="1700"/>
          </a:p>
          <a:p>
            <a:pPr marL="457200" lvl="0" indent="-336550" algn="l" rtl="0">
              <a:spcBef>
                <a:spcPts val="0"/>
              </a:spcBef>
              <a:spcAft>
                <a:spcPts val="0"/>
              </a:spcAft>
              <a:buSzPts val="1700"/>
              <a:buChar char="•"/>
            </a:pPr>
            <a:r>
              <a:rPr lang="en-US" sz="1700"/>
              <a:t>To prevent overpayments, it is critical to submit Separation Transactions in a timely manner for appointments that are cancelled or ending early</a:t>
            </a:r>
            <a:endParaRPr sz="1700"/>
          </a:p>
        </p:txBody>
      </p:sp>
    </p:spTree>
    <p:extLst>
      <p:ext uri="{BB962C8B-B14F-4D97-AF65-F5344CB8AC3E}">
        <p14:creationId xmlns:p14="http://schemas.microsoft.com/office/powerpoint/2010/main" val="203121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g2067be9a814_0_11"/>
          <p:cNvSpPr txBox="1">
            <a:spLocks noGrp="1"/>
          </p:cNvSpPr>
          <p:nvPr>
            <p:ph type="title"/>
          </p:nvPr>
        </p:nvSpPr>
        <p:spPr>
          <a:xfrm>
            <a:off x="457200" y="206375"/>
            <a:ext cx="8229600" cy="857250"/>
          </a:xfrm>
          <a:noFill/>
          <a:ln>
            <a:noFill/>
          </a:ln>
        </p:spPr>
        <p:txBody>
          <a:bodyPr spcFirstLastPara="1" wrap="square" lIns="91425" tIns="45700" rIns="91425" bIns="45700" anchor="ctr" anchorCtr="0">
            <a:normAutofit/>
          </a:bodyPr>
          <a:lstStyle/>
          <a:p>
            <a:pPr lvl="0"/>
            <a:r>
              <a:rPr lang="en-US"/>
              <a:t>Special Payroll Pay Schedule</a:t>
            </a:r>
          </a:p>
        </p:txBody>
      </p:sp>
      <p:sp>
        <p:nvSpPr>
          <p:cNvPr id="312" name="Google Shape;312;g2067be9a814_0_11"/>
          <p:cNvSpPr txBox="1">
            <a:spLocks noGrp="1"/>
          </p:cNvSpPr>
          <p:nvPr>
            <p:ph type="body" idx="1"/>
          </p:nvPr>
        </p:nvSpPr>
        <p:spPr>
          <a:xfrm>
            <a:off x="457200" y="1244277"/>
            <a:ext cx="5576456" cy="3394075"/>
          </a:xfrm>
          <a:noFill/>
          <a:ln>
            <a:noFill/>
          </a:ln>
        </p:spPr>
        <p:txBody>
          <a:bodyPr spcFirstLastPara="1" wrap="square" lIns="91425" tIns="45700" rIns="91425" bIns="45700" anchor="t" anchorCtr="0">
            <a:normAutofit fontScale="55000" lnSpcReduction="20000"/>
          </a:bodyPr>
          <a:lstStyle/>
          <a:p>
            <a:pPr lvl="0"/>
            <a:r>
              <a:rPr lang="en-US"/>
              <a:t>Special Payroll follows the standard bi-weekly pay schedule</a:t>
            </a:r>
          </a:p>
          <a:p>
            <a:pPr lvl="1"/>
            <a:r>
              <a:rPr lang="en-US"/>
              <a:t>Pay is issued two weeks in arrears meaning that payment is not received until two weeks after the pay period end date in which the time was worked</a:t>
            </a:r>
          </a:p>
          <a:p>
            <a:pPr lvl="1"/>
            <a:r>
              <a:rPr lang="en-US"/>
              <a:t>E.g. pay period 2/7/25-2/20/25 will pay out in check date 3/7/25</a:t>
            </a:r>
          </a:p>
          <a:p>
            <a:pPr lvl="0"/>
            <a:r>
              <a:rPr lang="en-US"/>
              <a:t>Grad Payroll pays bi-weekly, but pays to date</a:t>
            </a:r>
          </a:p>
          <a:p>
            <a:pPr lvl="1"/>
            <a:r>
              <a:rPr lang="en-US"/>
              <a:t>Pay is issued immediately following the two week pay period that was worked</a:t>
            </a:r>
          </a:p>
          <a:p>
            <a:pPr lvl="1"/>
            <a:r>
              <a:rPr lang="en-US"/>
              <a:t>E.g. pay period 2/7/25-2/20/25 will pay out in check date 2/21/25</a:t>
            </a:r>
          </a:p>
          <a:p>
            <a:pPr lvl="0"/>
            <a:r>
              <a:rPr lang="en-US"/>
              <a:t>It is important that Graduate Students keep this pay schedule shift in mind so that they can plan their finances accordingly</a:t>
            </a:r>
          </a:p>
          <a:p>
            <a:pPr marL="101600" lvl="0" indent="0">
              <a:buNone/>
            </a:pPr>
            <a:endParaRPr lang="en-US"/>
          </a:p>
          <a:p>
            <a:pPr lvl="0"/>
            <a:r>
              <a:rPr lang="en-US"/>
              <a:t>Payroll is unable to issue a check before the scheduled Special Payroll pay dates</a:t>
            </a:r>
          </a:p>
        </p:txBody>
      </p:sp>
    </p:spTree>
    <p:extLst>
      <p:ext uri="{BB962C8B-B14F-4D97-AF65-F5344CB8AC3E}">
        <p14:creationId xmlns:p14="http://schemas.microsoft.com/office/powerpoint/2010/main" val="1085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g208a5a20f20_0_24"/>
          <p:cNvSpPr txBox="1">
            <a:spLocks noGrp="1"/>
          </p:cNvSpPr>
          <p:nvPr>
            <p:ph type="title"/>
          </p:nvPr>
        </p:nvSpPr>
        <p:spPr>
          <a:xfrm>
            <a:off x="457200" y="206375"/>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First Summer Check</a:t>
            </a:r>
            <a:endParaRPr/>
          </a:p>
        </p:txBody>
      </p:sp>
      <p:sp>
        <p:nvSpPr>
          <p:cNvPr id="319" name="Google Shape;319;g208a5a20f20_0_24"/>
          <p:cNvSpPr txBox="1">
            <a:spLocks noGrp="1"/>
          </p:cNvSpPr>
          <p:nvPr>
            <p:ph type="body" idx="1"/>
          </p:nvPr>
        </p:nvSpPr>
        <p:spPr>
          <a:xfrm>
            <a:off x="457200" y="1523050"/>
            <a:ext cx="4858200" cy="3397500"/>
          </a:xfrm>
          <a:prstGeom prst="rect">
            <a:avLst/>
          </a:prstGeom>
        </p:spPr>
        <p:txBody>
          <a:bodyPr spcFirstLastPara="1" wrap="square" lIns="91425" tIns="45700" rIns="91425" bIns="45700" anchor="t" anchorCtr="0">
            <a:normAutofit/>
          </a:bodyPr>
          <a:lstStyle/>
          <a:p>
            <a:pPr marL="457200" lvl="0" indent="-342900" algn="l" rtl="0">
              <a:lnSpc>
                <a:spcPct val="90000"/>
              </a:lnSpc>
              <a:spcBef>
                <a:spcPts val="400"/>
              </a:spcBef>
              <a:spcAft>
                <a:spcPts val="0"/>
              </a:spcAft>
              <a:buSzPts val="1800"/>
              <a:buChar char="•"/>
            </a:pPr>
            <a:r>
              <a:rPr lang="en-US" sz="1800"/>
              <a:t>Last Spring </a:t>
            </a:r>
            <a:r>
              <a:rPr lang="en-US" sz="1800">
                <a:highlight>
                  <a:srgbClr val="00FF00"/>
                </a:highlight>
              </a:rPr>
              <a:t>Grad Payroll </a:t>
            </a:r>
            <a:r>
              <a:rPr lang="en-US" sz="1800"/>
              <a:t>check</a:t>
            </a:r>
            <a:endParaRPr sz="1800"/>
          </a:p>
          <a:p>
            <a:pPr marL="914400" lvl="1" indent="-342900" algn="l" rtl="0">
              <a:lnSpc>
                <a:spcPct val="90000"/>
              </a:lnSpc>
              <a:spcBef>
                <a:spcPts val="0"/>
              </a:spcBef>
              <a:spcAft>
                <a:spcPts val="0"/>
              </a:spcAft>
              <a:buSzPts val="1800"/>
              <a:buChar char="–"/>
            </a:pPr>
            <a:r>
              <a:rPr lang="en-US" sz="1800"/>
              <a:t>Check date 5/30/25 </a:t>
            </a:r>
            <a:endParaRPr sz="1800"/>
          </a:p>
          <a:p>
            <a:pPr marL="914400" lvl="1" indent="-342900" algn="l" rtl="0">
              <a:lnSpc>
                <a:spcPct val="90000"/>
              </a:lnSpc>
              <a:spcBef>
                <a:spcPts val="0"/>
              </a:spcBef>
              <a:spcAft>
                <a:spcPts val="0"/>
              </a:spcAft>
              <a:buSzPts val="1800"/>
              <a:buChar char="–"/>
            </a:pPr>
            <a:r>
              <a:rPr lang="en-US" sz="1800"/>
              <a:t>Dates covered  5/16/25-5/22/25, </a:t>
            </a:r>
          </a:p>
          <a:p>
            <a:pPr marL="571500" lvl="1" indent="0" algn="l" rtl="0">
              <a:lnSpc>
                <a:spcPct val="90000"/>
              </a:lnSpc>
              <a:spcBef>
                <a:spcPts val="0"/>
              </a:spcBef>
              <a:spcAft>
                <a:spcPts val="0"/>
              </a:spcAft>
              <a:buSzPts val="1800"/>
              <a:buNone/>
            </a:pPr>
            <a:r>
              <a:rPr lang="en-US" sz="1800"/>
              <a:t>	5 days of pay</a:t>
            </a:r>
          </a:p>
          <a:p>
            <a:pPr marL="571500" lvl="1" indent="0" algn="l" rtl="0">
              <a:lnSpc>
                <a:spcPct val="90000"/>
              </a:lnSpc>
              <a:spcBef>
                <a:spcPts val="0"/>
              </a:spcBef>
              <a:spcAft>
                <a:spcPts val="0"/>
              </a:spcAft>
              <a:buSzPts val="1800"/>
              <a:buNone/>
            </a:pPr>
            <a:endParaRPr sz="1800">
              <a:highlight>
                <a:srgbClr val="FFFF00"/>
              </a:highlight>
            </a:endParaRPr>
          </a:p>
          <a:p>
            <a:pPr marL="457200" lvl="0" indent="-342900" algn="l" rtl="0">
              <a:lnSpc>
                <a:spcPct val="90000"/>
              </a:lnSpc>
              <a:spcBef>
                <a:spcPts val="0"/>
              </a:spcBef>
              <a:spcAft>
                <a:spcPts val="0"/>
              </a:spcAft>
              <a:buSzPts val="1800"/>
              <a:buChar char="•"/>
            </a:pPr>
            <a:r>
              <a:rPr lang="en-US" sz="1800"/>
              <a:t>First Summer </a:t>
            </a:r>
            <a:r>
              <a:rPr lang="en-US" sz="1800">
                <a:highlight>
                  <a:srgbClr val="FFFF00"/>
                </a:highlight>
              </a:rPr>
              <a:t>Special Payroll </a:t>
            </a:r>
            <a:r>
              <a:rPr lang="en-US" sz="1800"/>
              <a:t>check</a:t>
            </a:r>
            <a:endParaRPr sz="1800"/>
          </a:p>
          <a:p>
            <a:pPr marL="914400" lvl="1" indent="-342900" algn="l" rtl="0">
              <a:lnSpc>
                <a:spcPct val="90000"/>
              </a:lnSpc>
              <a:spcBef>
                <a:spcPts val="0"/>
              </a:spcBef>
              <a:spcAft>
                <a:spcPts val="0"/>
              </a:spcAft>
              <a:buSzPts val="1800"/>
              <a:buChar char="–"/>
            </a:pPr>
            <a:r>
              <a:rPr lang="en-US" sz="1800"/>
              <a:t>Check date 6/13/25. Dates covered 5/23/25-5/29/25, 5 days of pay</a:t>
            </a:r>
          </a:p>
          <a:p>
            <a:pPr marL="571500" lvl="1" indent="0" algn="l" rtl="0">
              <a:lnSpc>
                <a:spcPct val="90000"/>
              </a:lnSpc>
              <a:spcBef>
                <a:spcPts val="0"/>
              </a:spcBef>
              <a:spcAft>
                <a:spcPts val="0"/>
              </a:spcAft>
              <a:buSzPts val="1800"/>
              <a:buNone/>
            </a:pPr>
            <a:endParaRPr sz="1800"/>
          </a:p>
          <a:p>
            <a:pPr marL="457200" lvl="0" indent="-342900" algn="l" rtl="0">
              <a:lnSpc>
                <a:spcPct val="90000"/>
              </a:lnSpc>
              <a:spcBef>
                <a:spcPts val="0"/>
              </a:spcBef>
              <a:spcAft>
                <a:spcPts val="0"/>
              </a:spcAft>
              <a:buSzPts val="1800"/>
              <a:buChar char="•"/>
            </a:pPr>
            <a:r>
              <a:rPr lang="en-US" sz="1800"/>
              <a:t>The first summer Special Payroll check may vary depending on the actual appointment start date</a:t>
            </a:r>
            <a:endParaRPr sz="1800"/>
          </a:p>
        </p:txBody>
      </p:sp>
      <p:graphicFrame>
        <p:nvGraphicFramePr>
          <p:cNvPr id="2" name="Table 1">
            <a:extLst>
              <a:ext uri="{FF2B5EF4-FFF2-40B4-BE49-F238E27FC236}">
                <a16:creationId xmlns:a16="http://schemas.microsoft.com/office/drawing/2014/main" id="{875172C7-0B02-E0F3-36AE-61B458136B8E}"/>
              </a:ext>
            </a:extLst>
          </p:cNvPr>
          <p:cNvGraphicFramePr>
            <a:graphicFrameLocks noGrp="1"/>
          </p:cNvGraphicFramePr>
          <p:nvPr>
            <p:extLst>
              <p:ext uri="{D42A27DB-BD31-4B8C-83A1-F6EECF244321}">
                <p14:modId xmlns:p14="http://schemas.microsoft.com/office/powerpoint/2010/main" val="2656803449"/>
              </p:ext>
            </p:extLst>
          </p:nvPr>
        </p:nvGraphicFramePr>
        <p:xfrm>
          <a:off x="6005945" y="1523052"/>
          <a:ext cx="2521533" cy="1440921"/>
        </p:xfrm>
        <a:graphic>
          <a:graphicData uri="http://schemas.openxmlformats.org/drawingml/2006/table">
            <a:tbl>
              <a:tblPr firstRow="1"/>
              <a:tblGrid>
                <a:gridCol w="360219">
                  <a:extLst>
                    <a:ext uri="{9D8B030D-6E8A-4147-A177-3AD203B41FA5}">
                      <a16:colId xmlns:a16="http://schemas.microsoft.com/office/drawing/2014/main" val="2106465958"/>
                    </a:ext>
                  </a:extLst>
                </a:gridCol>
                <a:gridCol w="360219">
                  <a:extLst>
                    <a:ext uri="{9D8B030D-6E8A-4147-A177-3AD203B41FA5}">
                      <a16:colId xmlns:a16="http://schemas.microsoft.com/office/drawing/2014/main" val="1047915839"/>
                    </a:ext>
                  </a:extLst>
                </a:gridCol>
                <a:gridCol w="360219">
                  <a:extLst>
                    <a:ext uri="{9D8B030D-6E8A-4147-A177-3AD203B41FA5}">
                      <a16:colId xmlns:a16="http://schemas.microsoft.com/office/drawing/2014/main" val="3536020453"/>
                    </a:ext>
                  </a:extLst>
                </a:gridCol>
                <a:gridCol w="360219">
                  <a:extLst>
                    <a:ext uri="{9D8B030D-6E8A-4147-A177-3AD203B41FA5}">
                      <a16:colId xmlns:a16="http://schemas.microsoft.com/office/drawing/2014/main" val="14639889"/>
                    </a:ext>
                  </a:extLst>
                </a:gridCol>
                <a:gridCol w="360219">
                  <a:extLst>
                    <a:ext uri="{9D8B030D-6E8A-4147-A177-3AD203B41FA5}">
                      <a16:colId xmlns:a16="http://schemas.microsoft.com/office/drawing/2014/main" val="775415303"/>
                    </a:ext>
                  </a:extLst>
                </a:gridCol>
                <a:gridCol w="360219">
                  <a:extLst>
                    <a:ext uri="{9D8B030D-6E8A-4147-A177-3AD203B41FA5}">
                      <a16:colId xmlns:a16="http://schemas.microsoft.com/office/drawing/2014/main" val="3265283192"/>
                    </a:ext>
                  </a:extLst>
                </a:gridCol>
                <a:gridCol w="360219">
                  <a:extLst>
                    <a:ext uri="{9D8B030D-6E8A-4147-A177-3AD203B41FA5}">
                      <a16:colId xmlns:a16="http://schemas.microsoft.com/office/drawing/2014/main" val="4110225997"/>
                    </a:ext>
                  </a:extLst>
                </a:gridCol>
              </a:tblGrid>
              <a:tr h="203006">
                <a:tc gridSpan="7">
                  <a:txBody>
                    <a:bodyPr/>
                    <a:lstStyle/>
                    <a:p>
                      <a:pPr algn="ctr" fontAlgn="b"/>
                      <a:r>
                        <a:rPr lang="en-US" sz="1400" u="none" strike="noStrike">
                          <a:effectLst/>
                        </a:rPr>
                        <a:t>May</a:t>
                      </a:r>
                      <a:endParaRPr lang="en-US" sz="1400" b="1" i="0" u="none" strike="noStrike">
                        <a:effectLst/>
                        <a:latin typeface="Univers" panose="020B0503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5744716"/>
                  </a:ext>
                </a:extLst>
              </a:tr>
              <a:tr h="203006">
                <a:tc>
                  <a:txBody>
                    <a:bodyPr/>
                    <a:lstStyle/>
                    <a:p>
                      <a:pPr algn="r" fontAlgn="b"/>
                      <a:r>
                        <a:rPr lang="en-US" sz="1200" u="none" strike="noStrike">
                          <a:effectLst/>
                        </a:rPr>
                        <a:t>S</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M</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T</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W</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T</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F</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S</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2421327349"/>
                  </a:ext>
                </a:extLst>
              </a:tr>
              <a:tr h="203006">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sng" strike="noStrike">
                          <a:effectLst/>
                        </a:rPr>
                        <a:t>2</a:t>
                      </a:r>
                      <a:endParaRPr lang="en-US" sz="1200" b="1" i="0" u="sng"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3</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1208247235"/>
                  </a:ext>
                </a:extLst>
              </a:tr>
              <a:tr h="203006">
                <a:tc>
                  <a:txBody>
                    <a:bodyPr/>
                    <a:lstStyle/>
                    <a:p>
                      <a:pPr algn="r" fontAlgn="b"/>
                      <a:r>
                        <a:rPr lang="en-US" sz="1200" u="none" strike="noStrike">
                          <a:effectLst/>
                        </a:rPr>
                        <a:t>4</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6</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7</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8</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9</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10</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1272952638"/>
                  </a:ext>
                </a:extLst>
              </a:tr>
              <a:tr h="203006">
                <a:tc>
                  <a:txBody>
                    <a:bodyPr/>
                    <a:lstStyle/>
                    <a:p>
                      <a:pPr algn="r" fontAlgn="b"/>
                      <a:r>
                        <a:rPr lang="en-US" sz="1200" u="none" strike="noStrike">
                          <a:effectLst/>
                        </a:rPr>
                        <a:t>11</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12</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13</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14</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sng" strike="noStrike">
                          <a:effectLst/>
                          <a:highlight>
                            <a:srgbClr val="00FF00"/>
                          </a:highlight>
                        </a:rPr>
                        <a:t>16</a:t>
                      </a:r>
                      <a:endParaRPr lang="en-US" sz="1200" b="1" i="0" u="sng"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rPr>
                        <a:t>17</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3177933928"/>
                  </a:ext>
                </a:extLst>
              </a:tr>
              <a:tr h="203006">
                <a:tc>
                  <a:txBody>
                    <a:bodyPr/>
                    <a:lstStyle/>
                    <a:p>
                      <a:pPr algn="r" fontAlgn="b"/>
                      <a:r>
                        <a:rPr lang="en-US" sz="1200" u="none" strike="noStrike">
                          <a:effectLst/>
                        </a:rPr>
                        <a:t>18</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00FF00"/>
                          </a:highlight>
                        </a:rPr>
                        <a:t>19</a:t>
                      </a:r>
                      <a:endParaRPr lang="en-US" sz="1200" b="0" i="0" u="none"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00FF00"/>
                          </a:highlight>
                        </a:rPr>
                        <a:t>20</a:t>
                      </a:r>
                      <a:endParaRPr lang="en-US" sz="1200" b="0" i="0" u="none"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00FF00"/>
                          </a:highlight>
                        </a:rPr>
                        <a:t>21</a:t>
                      </a:r>
                      <a:endParaRPr lang="en-US" sz="1200" b="0" i="0" u="none"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00FF00"/>
                          </a:highlight>
                        </a:rPr>
                        <a:t>22</a:t>
                      </a:r>
                      <a:endParaRPr lang="en-US" sz="1200" b="0" i="0" u="none"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FFFF00"/>
                          </a:highlight>
                        </a:rPr>
                        <a:t>23</a:t>
                      </a:r>
                      <a:endParaRPr lang="en-US" sz="1200" b="0" i="0" u="none"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none" strike="noStrike">
                          <a:effectLst/>
                        </a:rPr>
                        <a:t>24</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504256216"/>
                  </a:ext>
                </a:extLst>
              </a:tr>
              <a:tr h="203006">
                <a:tc>
                  <a:txBody>
                    <a:bodyPr/>
                    <a:lstStyle/>
                    <a:p>
                      <a:pPr algn="r" fontAlgn="b"/>
                      <a:r>
                        <a:rPr lang="en-US" sz="1200" u="none" strike="noStrike">
                          <a:effectLst/>
                        </a:rPr>
                        <a:t>25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FFFF00"/>
                          </a:highlight>
                        </a:rPr>
                        <a:t>26</a:t>
                      </a:r>
                      <a:endParaRPr lang="en-US" sz="1200" b="0" i="0" u="none"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FFFF00"/>
                          </a:highlight>
                        </a:rPr>
                        <a:t>27</a:t>
                      </a:r>
                      <a:endParaRPr lang="en-US" sz="1200" b="0" i="0" u="none"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FFFF00"/>
                          </a:highlight>
                        </a:rPr>
                        <a:t>28</a:t>
                      </a:r>
                      <a:endParaRPr lang="en-US" sz="1200" b="0" i="0" u="none"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none" strike="noStrike">
                          <a:effectLst/>
                          <a:highlight>
                            <a:srgbClr val="FFFF00"/>
                          </a:highlight>
                        </a:rPr>
                        <a:t>29</a:t>
                      </a:r>
                      <a:endParaRPr lang="en-US" sz="1200" b="0" i="0" u="none"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sng" strike="noStrike">
                          <a:effectLst/>
                          <a:highlight>
                            <a:srgbClr val="00FF00"/>
                          </a:highlight>
                        </a:rPr>
                        <a:t>30</a:t>
                      </a:r>
                      <a:endParaRPr lang="en-US" sz="1200" b="1" i="0" u="sng" strike="noStrike">
                        <a:effectLst/>
                        <a:highlight>
                          <a:srgbClr val="00FF00"/>
                        </a:highlight>
                        <a:latin typeface="Univers" panose="020B0503020202020204" pitchFamily="34" charset="0"/>
                      </a:endParaRPr>
                    </a:p>
                  </a:txBody>
                  <a:tcPr marL="9525" marR="9525" marT="9525" marB="0" anchor="b"/>
                </a:tc>
                <a:tc>
                  <a:txBody>
                    <a:bodyPr/>
                    <a:lstStyle/>
                    <a:p>
                      <a:pPr algn="r" fontAlgn="b"/>
                      <a:r>
                        <a:rPr lang="en-US" sz="1200" u="none" strike="noStrike">
                          <a:effectLst/>
                        </a:rPr>
                        <a:t>31</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2248538008"/>
                  </a:ext>
                </a:extLst>
              </a:tr>
            </a:tbl>
          </a:graphicData>
        </a:graphic>
      </p:graphicFrame>
      <p:graphicFrame>
        <p:nvGraphicFramePr>
          <p:cNvPr id="3" name="Table 2">
            <a:extLst>
              <a:ext uri="{FF2B5EF4-FFF2-40B4-BE49-F238E27FC236}">
                <a16:creationId xmlns:a16="http://schemas.microsoft.com/office/drawing/2014/main" id="{0170F31F-FEE2-0363-857C-F19362649527}"/>
              </a:ext>
            </a:extLst>
          </p:cNvPr>
          <p:cNvGraphicFramePr>
            <a:graphicFrameLocks noGrp="1"/>
          </p:cNvGraphicFramePr>
          <p:nvPr>
            <p:extLst>
              <p:ext uri="{D42A27DB-BD31-4B8C-83A1-F6EECF244321}">
                <p14:modId xmlns:p14="http://schemas.microsoft.com/office/powerpoint/2010/main" val="3075661487"/>
              </p:ext>
            </p:extLst>
          </p:nvPr>
        </p:nvGraphicFramePr>
        <p:xfrm>
          <a:off x="6005946" y="3214255"/>
          <a:ext cx="2521533" cy="1546983"/>
        </p:xfrm>
        <a:graphic>
          <a:graphicData uri="http://schemas.openxmlformats.org/drawingml/2006/table">
            <a:tbl>
              <a:tblPr firstRow="1"/>
              <a:tblGrid>
                <a:gridCol w="360219">
                  <a:extLst>
                    <a:ext uri="{9D8B030D-6E8A-4147-A177-3AD203B41FA5}">
                      <a16:colId xmlns:a16="http://schemas.microsoft.com/office/drawing/2014/main" val="1128373829"/>
                    </a:ext>
                  </a:extLst>
                </a:gridCol>
                <a:gridCol w="360219">
                  <a:extLst>
                    <a:ext uri="{9D8B030D-6E8A-4147-A177-3AD203B41FA5}">
                      <a16:colId xmlns:a16="http://schemas.microsoft.com/office/drawing/2014/main" val="905303000"/>
                    </a:ext>
                  </a:extLst>
                </a:gridCol>
                <a:gridCol w="360219">
                  <a:extLst>
                    <a:ext uri="{9D8B030D-6E8A-4147-A177-3AD203B41FA5}">
                      <a16:colId xmlns:a16="http://schemas.microsoft.com/office/drawing/2014/main" val="325477721"/>
                    </a:ext>
                  </a:extLst>
                </a:gridCol>
                <a:gridCol w="360219">
                  <a:extLst>
                    <a:ext uri="{9D8B030D-6E8A-4147-A177-3AD203B41FA5}">
                      <a16:colId xmlns:a16="http://schemas.microsoft.com/office/drawing/2014/main" val="1379375287"/>
                    </a:ext>
                  </a:extLst>
                </a:gridCol>
                <a:gridCol w="360219">
                  <a:extLst>
                    <a:ext uri="{9D8B030D-6E8A-4147-A177-3AD203B41FA5}">
                      <a16:colId xmlns:a16="http://schemas.microsoft.com/office/drawing/2014/main" val="3794938823"/>
                    </a:ext>
                  </a:extLst>
                </a:gridCol>
                <a:gridCol w="360219">
                  <a:extLst>
                    <a:ext uri="{9D8B030D-6E8A-4147-A177-3AD203B41FA5}">
                      <a16:colId xmlns:a16="http://schemas.microsoft.com/office/drawing/2014/main" val="3983738695"/>
                    </a:ext>
                  </a:extLst>
                </a:gridCol>
                <a:gridCol w="360219">
                  <a:extLst>
                    <a:ext uri="{9D8B030D-6E8A-4147-A177-3AD203B41FA5}">
                      <a16:colId xmlns:a16="http://schemas.microsoft.com/office/drawing/2014/main" val="1955234599"/>
                    </a:ext>
                  </a:extLst>
                </a:gridCol>
              </a:tblGrid>
              <a:tr h="220683">
                <a:tc gridSpan="7">
                  <a:txBody>
                    <a:bodyPr/>
                    <a:lstStyle/>
                    <a:p>
                      <a:pPr algn="ctr" fontAlgn="b"/>
                      <a:r>
                        <a:rPr lang="en-US" sz="1400" u="none" strike="noStrike">
                          <a:effectLst/>
                        </a:rPr>
                        <a:t>June</a:t>
                      </a:r>
                      <a:endParaRPr lang="en-US" sz="1400" b="1" i="0" u="none" strike="noStrike">
                        <a:effectLst/>
                        <a:latin typeface="Univers" panose="020B050302020202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1871632"/>
                  </a:ext>
                </a:extLst>
              </a:tr>
              <a:tr h="220683">
                <a:tc>
                  <a:txBody>
                    <a:bodyPr/>
                    <a:lstStyle/>
                    <a:p>
                      <a:pPr algn="r" fontAlgn="b"/>
                      <a:r>
                        <a:rPr lang="en-US" sz="1200" u="none" strike="noStrike">
                          <a:effectLst/>
                        </a:rPr>
                        <a:t>S</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M</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T</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W</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T</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F</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S</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3233793173"/>
                  </a:ext>
                </a:extLst>
              </a:tr>
              <a:tr h="220683">
                <a:tc>
                  <a:txBody>
                    <a:bodyPr/>
                    <a:lstStyle/>
                    <a:p>
                      <a:pPr algn="r" fontAlgn="b"/>
                      <a:r>
                        <a:rPr lang="en-US" sz="1200" u="none" strike="noStrike">
                          <a:effectLst/>
                        </a:rPr>
                        <a:t>1</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3</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4</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6</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7</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1663085161"/>
                  </a:ext>
                </a:extLst>
              </a:tr>
              <a:tr h="220683">
                <a:tc>
                  <a:txBody>
                    <a:bodyPr/>
                    <a:lstStyle/>
                    <a:p>
                      <a:pPr algn="r" fontAlgn="b"/>
                      <a:r>
                        <a:rPr lang="en-US" sz="1200" u="none" strike="noStrike">
                          <a:effectLst/>
                        </a:rPr>
                        <a:t>8</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9</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10</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11</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12</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sng" strike="noStrike">
                          <a:effectLst/>
                          <a:highlight>
                            <a:srgbClr val="FFFF00"/>
                          </a:highlight>
                        </a:rPr>
                        <a:t>13</a:t>
                      </a:r>
                      <a:endParaRPr lang="en-US" sz="1200" b="1" i="0" u="sng" strike="noStrike">
                        <a:effectLst/>
                        <a:highlight>
                          <a:srgbClr val="FFFF00"/>
                        </a:highlight>
                        <a:latin typeface="Univers" panose="020B0503020202020204" pitchFamily="34" charset="0"/>
                      </a:endParaRPr>
                    </a:p>
                  </a:txBody>
                  <a:tcPr marL="9525" marR="9525" marT="9525" marB="0" anchor="b"/>
                </a:tc>
                <a:tc>
                  <a:txBody>
                    <a:bodyPr/>
                    <a:lstStyle/>
                    <a:p>
                      <a:pPr algn="r" fontAlgn="b"/>
                      <a:r>
                        <a:rPr lang="en-US" sz="1200" u="none" strike="noStrike">
                          <a:effectLst/>
                        </a:rPr>
                        <a:t>14</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612454774"/>
                  </a:ext>
                </a:extLst>
              </a:tr>
              <a:tr h="220683">
                <a:tc>
                  <a:txBody>
                    <a:bodyPr/>
                    <a:lstStyle/>
                    <a:p>
                      <a:pPr algn="r" fontAlgn="b"/>
                      <a:r>
                        <a:rPr lang="en-US" sz="1200" u="none" strike="noStrike">
                          <a:effectLst/>
                        </a:rPr>
                        <a:t>15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16</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17</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18</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19</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20</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21</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1844872655"/>
                  </a:ext>
                </a:extLst>
              </a:tr>
              <a:tr h="220683">
                <a:tc>
                  <a:txBody>
                    <a:bodyPr/>
                    <a:lstStyle/>
                    <a:p>
                      <a:pPr algn="r" fontAlgn="b"/>
                      <a:r>
                        <a:rPr lang="en-US" sz="1200" u="none" strike="noStrike">
                          <a:effectLst/>
                        </a:rPr>
                        <a:t>22</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23</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24</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25</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26</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sng" strike="noStrike">
                          <a:effectLst/>
                        </a:rPr>
                        <a:t>27</a:t>
                      </a:r>
                      <a:endParaRPr lang="en-US" sz="1200" b="1" i="0" u="sng"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28</a:t>
                      </a:r>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1451988256"/>
                  </a:ext>
                </a:extLst>
              </a:tr>
              <a:tr h="220683">
                <a:tc>
                  <a:txBody>
                    <a:bodyPr/>
                    <a:lstStyle/>
                    <a:p>
                      <a:pPr algn="r" fontAlgn="b"/>
                      <a:r>
                        <a:rPr lang="en-US" sz="1200" u="none" strike="noStrike">
                          <a:effectLst/>
                        </a:rPr>
                        <a:t>29</a:t>
                      </a:r>
                      <a:endParaRPr lang="en-US" sz="1200" b="0" i="0" u="none" strike="noStrike">
                        <a:effectLst/>
                        <a:latin typeface="Univers" panose="020B0503020202020204" pitchFamily="34" charset="0"/>
                      </a:endParaRPr>
                    </a:p>
                  </a:txBody>
                  <a:tcPr marL="9525" marR="9525" marT="9525" marB="0" anchor="b"/>
                </a:tc>
                <a:tc>
                  <a:txBody>
                    <a:bodyPr/>
                    <a:lstStyle/>
                    <a:p>
                      <a:pPr algn="r" fontAlgn="b"/>
                      <a:r>
                        <a:rPr lang="en-US" sz="1200" u="none" strike="noStrike">
                          <a:effectLst/>
                        </a:rPr>
                        <a:t>30</a:t>
                      </a:r>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tc>
                  <a:txBody>
                    <a:bodyPr/>
                    <a:lstStyle/>
                    <a:p>
                      <a:pPr algn="r" fontAlgn="b"/>
                      <a:endParaRPr lang="en-US" sz="1200" b="0" i="0" u="none" strike="noStrike">
                        <a:effectLst/>
                        <a:latin typeface="Univers" panose="020B0503020202020204" pitchFamily="34" charset="0"/>
                      </a:endParaRPr>
                    </a:p>
                  </a:txBody>
                  <a:tcPr marL="9525" marR="9525" marT="9525" marB="0" anchor="b"/>
                </a:tc>
                <a:extLst>
                  <a:ext uri="{0D108BD9-81ED-4DB2-BD59-A6C34878D82A}">
                    <a16:rowId xmlns:a16="http://schemas.microsoft.com/office/drawing/2014/main" val="3107880384"/>
                  </a:ext>
                </a:extLst>
              </a:tr>
            </a:tbl>
          </a:graphicData>
        </a:graphic>
      </p:graphicFrame>
    </p:spTree>
    <p:extLst>
      <p:ext uri="{BB962C8B-B14F-4D97-AF65-F5344CB8AC3E}">
        <p14:creationId xmlns:p14="http://schemas.microsoft.com/office/powerpoint/2010/main" val="1823560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2049212" y="426611"/>
            <a:ext cx="6319169" cy="1996267"/>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r"/>
            <a:r>
              <a:rPr lang="en-US" sz="5500">
                <a:solidFill>
                  <a:schemeClr val="bg1"/>
                </a:solidFill>
              </a:rPr>
              <a:t>The Graduate School</a:t>
            </a:r>
            <a:endParaRPr lang="en-US"/>
          </a:p>
        </p:txBody>
      </p:sp>
      <p:sp>
        <p:nvSpPr>
          <p:cNvPr id="3" name="Google Shape;85;p13">
            <a:extLst>
              <a:ext uri="{FF2B5EF4-FFF2-40B4-BE49-F238E27FC236}">
                <a16:creationId xmlns:a16="http://schemas.microsoft.com/office/drawing/2014/main" id="{A9DDE62A-F528-9238-10C2-7A7F8F938B6B}"/>
              </a:ext>
            </a:extLst>
          </p:cNvPr>
          <p:cNvSpPr txBox="1"/>
          <p:nvPr/>
        </p:nvSpPr>
        <p:spPr>
          <a:xfrm>
            <a:off x="4518211" y="3465978"/>
            <a:ext cx="4100417" cy="1060093"/>
          </a:xfrm>
          <a:prstGeom prst="rect">
            <a:avLst/>
          </a:prstGeom>
          <a:noFill/>
          <a:ln>
            <a:noFill/>
          </a:ln>
        </p:spPr>
        <p:txBody>
          <a:bodyPr spcFirstLastPara="1" wrap="square" lIns="68569" tIns="34275" rIns="68569" bIns="34275" anchor="ctr" anchorCtr="0">
            <a:no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0" marR="0" lvl="0" indent="0" rtl="0">
              <a:spcBef>
                <a:spcPts val="0"/>
              </a:spcBef>
              <a:spcAft>
                <a:spcPts val="0"/>
              </a:spcAft>
              <a:buClr>
                <a:srgbClr val="BFBFBF"/>
              </a:buClr>
              <a:buSzPts val="2400"/>
              <a:buFont typeface="Arial"/>
              <a:buNone/>
            </a:pPr>
            <a:r>
              <a:rPr lang="en-US" sz="1650">
                <a:solidFill>
                  <a:schemeClr val="bg2"/>
                </a:solidFill>
              </a:rPr>
              <a:t>Megan Petsa</a:t>
            </a:r>
          </a:p>
          <a:p>
            <a:pPr marL="0" marR="0" lvl="0" indent="0" rtl="0">
              <a:spcBef>
                <a:spcPts val="0"/>
              </a:spcBef>
              <a:spcAft>
                <a:spcPts val="0"/>
              </a:spcAft>
              <a:buClr>
                <a:srgbClr val="BFBFBF"/>
              </a:buClr>
              <a:buSzPts val="2400"/>
              <a:buFont typeface="Arial"/>
              <a:buNone/>
            </a:pPr>
            <a:r>
              <a:rPr lang="en-US" sz="1650">
                <a:solidFill>
                  <a:srgbClr val="BFBFBF"/>
                </a:solidFill>
                <a:hlinkClick r:id="rId3"/>
              </a:rPr>
              <a:t>megan.petsa@uconn.edu</a:t>
            </a:r>
            <a:r>
              <a:rPr lang="en-US" sz="1650">
                <a:solidFill>
                  <a:srgbClr val="BFBFBF"/>
                </a:solidFill>
              </a:rPr>
              <a:t> </a:t>
            </a:r>
          </a:p>
          <a:p>
            <a:pPr marL="0" marR="0" lvl="0" indent="0" rtl="0">
              <a:spcBef>
                <a:spcPts val="0"/>
              </a:spcBef>
              <a:spcAft>
                <a:spcPts val="0"/>
              </a:spcAft>
              <a:buClr>
                <a:srgbClr val="BFBFBF"/>
              </a:buClr>
              <a:buSzPts val="2400"/>
              <a:buFont typeface="Arial"/>
              <a:buNone/>
            </a:pPr>
            <a:r>
              <a:rPr lang="en-US" sz="1650">
                <a:solidFill>
                  <a:schemeClr val="bg2"/>
                </a:solidFill>
              </a:rPr>
              <a:t>The Graduate School </a:t>
            </a:r>
          </a:p>
        </p:txBody>
      </p:sp>
    </p:spTree>
    <p:extLst>
      <p:ext uri="{BB962C8B-B14F-4D97-AF65-F5344CB8AC3E}">
        <p14:creationId xmlns:p14="http://schemas.microsoft.com/office/powerpoint/2010/main" val="3390304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E9671-6B97-6764-D222-FB256D515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10D2CF-1E45-315F-DAFB-D33C71E6AC22}"/>
              </a:ext>
            </a:extLst>
          </p:cNvPr>
          <p:cNvSpPr>
            <a:spLocks noGrp="1"/>
          </p:cNvSpPr>
          <p:nvPr>
            <p:ph type="title"/>
          </p:nvPr>
        </p:nvSpPr>
        <p:spPr>
          <a:xfrm>
            <a:off x="445771" y="148806"/>
            <a:ext cx="6936665" cy="1180738"/>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a:solidFill>
                  <a:schemeClr val="bg1"/>
                </a:solidFill>
              </a:rPr>
              <a:t>Things to Consider...</a:t>
            </a:r>
          </a:p>
        </p:txBody>
      </p:sp>
      <p:sp>
        <p:nvSpPr>
          <p:cNvPr id="3" name="Content Placeholder 2">
            <a:extLst>
              <a:ext uri="{FF2B5EF4-FFF2-40B4-BE49-F238E27FC236}">
                <a16:creationId xmlns:a16="http://schemas.microsoft.com/office/drawing/2014/main" id="{68B9038E-1468-799C-BDDC-40B98B98C70C}"/>
              </a:ext>
            </a:extLst>
          </p:cNvPr>
          <p:cNvSpPr>
            <a:spLocks noGrp="1"/>
          </p:cNvSpPr>
          <p:nvPr>
            <p:ph sz="quarter" idx="13"/>
          </p:nvPr>
        </p:nvSpPr>
        <p:spPr>
          <a:xfrm>
            <a:off x="446642" y="2007394"/>
            <a:ext cx="7171117" cy="2698103"/>
          </a:xfrm>
        </p:spPr>
        <p:txBody>
          <a:bodyPr vert="horz" lIns="0" tIns="45720" rIns="91440" bIns="45720" rtlCol="0" anchor="t">
            <a:normAutofit/>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buFont typeface="Arial" panose="020B0604020202020204" pitchFamily="34" charset="0"/>
              <a:buChar char="•"/>
            </a:pPr>
            <a:r>
              <a:rPr lang="en-US">
                <a:solidFill>
                  <a:schemeClr val="bg2"/>
                </a:solidFill>
              </a:rPr>
              <a:t>Is the student graduating this summer? </a:t>
            </a:r>
          </a:p>
          <a:p>
            <a:pPr marL="600075" lvl="1" indent="-257175">
              <a:buClr>
                <a:srgbClr val="8AD0D6"/>
              </a:buClr>
              <a:buFont typeface="Wingdings 3" panose="020B0604020202020204" pitchFamily="34" charset="0"/>
              <a:buChar char=""/>
            </a:pPr>
            <a:r>
              <a:rPr lang="en-US">
                <a:solidFill>
                  <a:schemeClr val="bg2"/>
                </a:solidFill>
              </a:rPr>
              <a:t>International students graduating this summer are limited to 20 hours per week, per ISSS. </a:t>
            </a:r>
          </a:p>
          <a:p>
            <a:pPr marL="942975" lvl="2" indent="-257175">
              <a:buClr>
                <a:srgbClr val="8AD0D6"/>
              </a:buClr>
              <a:buFont typeface="Wingdings" panose="020B0604020202020204" pitchFamily="34" charset="0"/>
              <a:buChar char="§"/>
            </a:pPr>
            <a:r>
              <a:rPr lang="en-US">
                <a:solidFill>
                  <a:schemeClr val="bg2"/>
                </a:solidFill>
              </a:rPr>
              <a:t>I-20 end date is usually shortened based on date of submission of final materials to Degree Audit</a:t>
            </a:r>
          </a:p>
          <a:p>
            <a:pPr marL="600075" lvl="1" indent="-257175">
              <a:buClr>
                <a:srgbClr val="8AD0D6"/>
              </a:buClr>
              <a:buFont typeface="Wingdings 3" panose="020B0604020202020204" pitchFamily="34" charset="0"/>
              <a:buChar char=""/>
            </a:pPr>
            <a:r>
              <a:rPr lang="en-US" sz="1300">
                <a:solidFill>
                  <a:schemeClr val="bg2"/>
                </a:solidFill>
              </a:rPr>
              <a:t>Completion date will determine the date they must be removed from payroll and could impact fellowship funding </a:t>
            </a:r>
            <a:endParaRPr lang="en-US">
              <a:solidFill>
                <a:schemeClr val="bg2"/>
              </a:solidFill>
            </a:endParaRPr>
          </a:p>
          <a:p>
            <a:pPr marL="257175" indent="-257175">
              <a:buFont typeface="Arial,Sans-Serif" charset="2"/>
              <a:buChar char="•"/>
            </a:pPr>
            <a:r>
              <a:rPr lang="en-US" sz="1400">
                <a:solidFill>
                  <a:schemeClr val="bg2"/>
                </a:solidFill>
              </a:rPr>
              <a:t>Is the student engaged in an internship? </a:t>
            </a:r>
          </a:p>
          <a:p>
            <a:pPr marL="257175" indent="-257175">
              <a:buClr>
                <a:srgbClr val="8AD0D6"/>
              </a:buClr>
              <a:buFont typeface="Arial,Sans-Serif" charset="2"/>
              <a:buChar char="•"/>
            </a:pPr>
            <a:r>
              <a:rPr lang="en-US" sz="1400">
                <a:solidFill>
                  <a:schemeClr val="bg2"/>
                </a:solidFill>
              </a:rPr>
              <a:t>Will the student be here in CT? </a:t>
            </a:r>
            <a:endParaRPr lang="en-US">
              <a:solidFill>
                <a:schemeClr val="bg2"/>
              </a:solidFill>
            </a:endParaRPr>
          </a:p>
          <a:p>
            <a:pPr lvl="1">
              <a:buClr>
                <a:srgbClr val="8AD0D6"/>
              </a:buClr>
            </a:pPr>
            <a:endParaRPr lang="en-US">
              <a:solidFill>
                <a:schemeClr val="bg2"/>
              </a:solidFill>
            </a:endParaRPr>
          </a:p>
        </p:txBody>
      </p:sp>
    </p:spTree>
    <p:extLst>
      <p:ext uri="{BB962C8B-B14F-4D97-AF65-F5344CB8AC3E}">
        <p14:creationId xmlns:p14="http://schemas.microsoft.com/office/powerpoint/2010/main" val="240702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0949"/>
        </a:solidFill>
        <a:effectLst/>
      </p:bgPr>
    </p:bg>
    <p:spTree>
      <p:nvGrpSpPr>
        <p:cNvPr id="1" name="Shape 155"/>
        <p:cNvGrpSpPr/>
        <p:nvPr/>
      </p:nvGrpSpPr>
      <p:grpSpPr>
        <a:xfrm>
          <a:off x="0" y="0"/>
          <a:ext cx="0" cy="0"/>
          <a:chOff x="0" y="0"/>
          <a:chExt cx="0" cy="0"/>
        </a:xfrm>
      </p:grpSpPr>
      <p:sp>
        <p:nvSpPr>
          <p:cNvPr id="156" name="Google Shape;156;g206811490d4_1_19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2820">
                <a:solidFill>
                  <a:schemeClr val="lt1"/>
                </a:solidFill>
              </a:rPr>
              <a:t>Agenda</a:t>
            </a:r>
            <a:endParaRPr sz="2820">
              <a:solidFill>
                <a:schemeClr val="lt1"/>
              </a:solidFill>
            </a:endParaRPr>
          </a:p>
          <a:p>
            <a:pPr marL="0" lvl="0" indent="0" algn="l" rtl="0">
              <a:spcBef>
                <a:spcPts val="0"/>
              </a:spcBef>
              <a:spcAft>
                <a:spcPts val="0"/>
              </a:spcAft>
              <a:buSzPts val="990"/>
              <a:buNone/>
            </a:pPr>
            <a:endParaRPr sz="2520"/>
          </a:p>
        </p:txBody>
      </p:sp>
      <p:sp>
        <p:nvSpPr>
          <p:cNvPr id="157" name="Google Shape;157;g206811490d4_1_19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Clr>
                <a:schemeClr val="lt1"/>
              </a:buClr>
              <a:buSzPts val="1800"/>
              <a:buChar char="●"/>
            </a:pPr>
            <a:r>
              <a:rPr lang="en-US" sz="1800">
                <a:solidFill>
                  <a:schemeClr val="lt1"/>
                </a:solidFill>
              </a:rPr>
              <a:t>Overview</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US" sz="1800">
                <a:solidFill>
                  <a:schemeClr val="lt1"/>
                </a:solidFill>
              </a:rPr>
              <a:t>Special Payroll Titles</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US" sz="1800">
                <a:solidFill>
                  <a:schemeClr val="lt1"/>
                </a:solidFill>
              </a:rPr>
              <a:t>PageUp Overview</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US" sz="1800">
                <a:solidFill>
                  <a:schemeClr val="lt1"/>
                </a:solidFill>
              </a:rPr>
              <a:t>Offer Letters &amp; Forms</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US" sz="1800">
                <a:solidFill>
                  <a:schemeClr val="lt1"/>
                </a:solidFill>
              </a:rPr>
              <a:t>General Information</a:t>
            </a:r>
            <a:endParaRPr sz="1800">
              <a:solidFill>
                <a:schemeClr val="lt1"/>
              </a:solidFill>
            </a:endParaRPr>
          </a:p>
          <a:p>
            <a:pPr marL="457200" lvl="0" indent="-342900" algn="l" rtl="0">
              <a:lnSpc>
                <a:spcPct val="200000"/>
              </a:lnSpc>
              <a:spcBef>
                <a:spcPts val="0"/>
              </a:spcBef>
              <a:spcAft>
                <a:spcPts val="0"/>
              </a:spcAft>
              <a:buClr>
                <a:schemeClr val="lt1"/>
              </a:buClr>
              <a:buSzPts val="1800"/>
              <a:buChar char="●"/>
            </a:pPr>
            <a:r>
              <a:rPr lang="en-US" sz="1800">
                <a:solidFill>
                  <a:schemeClr val="lt1"/>
                </a:solidFill>
              </a:rPr>
              <a:t>Questions</a:t>
            </a:r>
            <a:endParaRPr sz="1800">
              <a:solidFill>
                <a:schemeClr val="lt1"/>
              </a:solidFill>
            </a:endParaRPr>
          </a:p>
        </p:txBody>
      </p:sp>
      <p:pic>
        <p:nvPicPr>
          <p:cNvPr id="158" name="Google Shape;158;g206811490d4_1_19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50538" y="1357950"/>
            <a:ext cx="1828874" cy="18288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DD116-97C6-F931-982E-14080C7C9E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34739F-E9C7-C206-6801-3091D5362BBB}"/>
              </a:ext>
            </a:extLst>
          </p:cNvPr>
          <p:cNvSpPr>
            <a:spLocks noGrp="1"/>
          </p:cNvSpPr>
          <p:nvPr>
            <p:ph type="title"/>
          </p:nvPr>
        </p:nvSpPr>
        <p:spPr>
          <a:xfrm>
            <a:off x="445771" y="148806"/>
            <a:ext cx="6936665" cy="1180738"/>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4000">
                <a:solidFill>
                  <a:schemeClr val="bg1"/>
                </a:solidFill>
              </a:rPr>
              <a:t>Remote work exceptions</a:t>
            </a:r>
          </a:p>
        </p:txBody>
      </p:sp>
      <p:sp>
        <p:nvSpPr>
          <p:cNvPr id="3" name="Content Placeholder 2">
            <a:extLst>
              <a:ext uri="{FF2B5EF4-FFF2-40B4-BE49-F238E27FC236}">
                <a16:creationId xmlns:a16="http://schemas.microsoft.com/office/drawing/2014/main" id="{40F64157-0381-C94B-31E6-7391904C35B2}"/>
              </a:ext>
            </a:extLst>
          </p:cNvPr>
          <p:cNvSpPr>
            <a:spLocks noGrp="1"/>
          </p:cNvSpPr>
          <p:nvPr>
            <p:ph sz="quarter" idx="13"/>
          </p:nvPr>
        </p:nvSpPr>
        <p:spPr>
          <a:xfrm>
            <a:off x="446642" y="2007394"/>
            <a:ext cx="7171117" cy="2698103"/>
          </a:xfrm>
        </p:spPr>
        <p:txBody>
          <a:bodyPr vert="horz" lIns="0" tIns="45720" rIns="91440" bIns="45720" rtlCol="0" anchor="t">
            <a:normAutofit fontScale="85000"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marL="257175" indent="-257175">
              <a:buFont typeface="Arial" panose="020B0604020202020204" pitchFamily="34" charset="0"/>
              <a:buChar char="•"/>
            </a:pPr>
            <a:r>
              <a:rPr lang="en-US">
                <a:solidFill>
                  <a:schemeClr val="bg2"/>
                </a:solidFill>
              </a:rPr>
              <a:t>GAs are expected to arrive at UConn prior to their start date and remain through their appointment </a:t>
            </a:r>
          </a:p>
          <a:p>
            <a:pPr marL="257175" indent="-257175">
              <a:buFont typeface="Arial" panose="020B0604020202020204" pitchFamily="34" charset="0"/>
              <a:buChar char="•"/>
            </a:pPr>
            <a:r>
              <a:rPr lang="en-US">
                <a:solidFill>
                  <a:schemeClr val="bg2"/>
                </a:solidFill>
              </a:rPr>
              <a:t>GAs may be able to work remotely from within CT with supervisor approval</a:t>
            </a:r>
          </a:p>
          <a:p>
            <a:pPr marL="257175" indent="-257175">
              <a:buFont typeface="Arial" panose="020B0604020202020204" pitchFamily="34" charset="0"/>
              <a:buChar char="•"/>
            </a:pPr>
            <a:r>
              <a:rPr lang="en-US">
                <a:solidFill>
                  <a:schemeClr val="bg2"/>
                </a:solidFill>
              </a:rPr>
              <a:t>Out-of-state remote work only possible in extraordinary circumstances</a:t>
            </a:r>
          </a:p>
          <a:p>
            <a:pPr lvl="2"/>
            <a:r>
              <a:rPr lang="en-US">
                <a:solidFill>
                  <a:schemeClr val="bg2"/>
                </a:solidFill>
              </a:rPr>
              <a:t>Employment, labor, and tax obligations </a:t>
            </a:r>
          </a:p>
          <a:p>
            <a:pPr lvl="2"/>
            <a:r>
              <a:rPr lang="en-US">
                <a:solidFill>
                  <a:schemeClr val="bg2"/>
                </a:solidFill>
                <a:hlinkClick r:id="rId3"/>
              </a:rPr>
              <a:t>Export control </a:t>
            </a:r>
            <a:endParaRPr lang="en-US">
              <a:solidFill>
                <a:schemeClr val="bg2"/>
              </a:solidFill>
            </a:endParaRPr>
          </a:p>
          <a:p>
            <a:pPr lvl="2"/>
            <a:r>
              <a:rPr lang="en-US">
                <a:solidFill>
                  <a:schemeClr val="bg2"/>
                </a:solidFill>
              </a:rPr>
              <a:t>Implications of absence during the semester </a:t>
            </a:r>
          </a:p>
          <a:p>
            <a:pPr marL="257175" indent="-257175">
              <a:buFont typeface="Arial" panose="020B0604020202020204" pitchFamily="34" charset="0"/>
              <a:buChar char="•"/>
            </a:pPr>
            <a:r>
              <a:rPr lang="en-US" b="1">
                <a:solidFill>
                  <a:schemeClr val="bg2"/>
                </a:solidFill>
              </a:rPr>
              <a:t>RAs traveling during their appointment should plan to use time off from their GA if their supervisor will provide time off. TAs are not allotted time off during summer appointments. </a:t>
            </a:r>
          </a:p>
          <a:p>
            <a:pPr marL="257175" indent="-257175">
              <a:buFont typeface="Arial" panose="020B0604020202020204" pitchFamily="34" charset="0"/>
              <a:buChar char="•"/>
            </a:pPr>
            <a:r>
              <a:rPr lang="en-US">
                <a:solidFill>
                  <a:schemeClr val="bg2"/>
                </a:solidFill>
              </a:rPr>
              <a:t>Exception requests go to </a:t>
            </a:r>
            <a:r>
              <a:rPr lang="en-US">
                <a:solidFill>
                  <a:schemeClr val="bg2"/>
                </a:solidFill>
                <a:hlinkClick r:id="rId4">
                  <a:extLst>
                    <a:ext uri="{A12FA001-AC4F-418D-AE19-62706E023703}">
                      <ahyp:hlinkClr xmlns:ahyp="http://schemas.microsoft.com/office/drawing/2018/hyperlinkcolor" val="tx"/>
                    </a:ext>
                  </a:extLst>
                </a:hlinkClick>
              </a:rPr>
              <a:t>graduatedean@uconn.edu</a:t>
            </a:r>
            <a:r>
              <a:rPr lang="en-US">
                <a:solidFill>
                  <a:schemeClr val="bg2"/>
                </a:solidFill>
              </a:rPr>
              <a:t> (submit at least two weeks in advance) </a:t>
            </a:r>
          </a:p>
          <a:p>
            <a:pPr lvl="1"/>
            <a:endParaRPr lang="en-US">
              <a:solidFill>
                <a:schemeClr val="bg2"/>
              </a:solidFill>
            </a:endParaRPr>
          </a:p>
        </p:txBody>
      </p:sp>
    </p:spTree>
    <p:extLst>
      <p:ext uri="{BB962C8B-B14F-4D97-AF65-F5344CB8AC3E}">
        <p14:creationId xmlns:p14="http://schemas.microsoft.com/office/powerpoint/2010/main" val="2540146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CC62-6A93-E78B-9257-1A2EB756DBDA}"/>
              </a:ext>
            </a:extLst>
          </p:cNvPr>
          <p:cNvSpPr>
            <a:spLocks noGrp="1"/>
          </p:cNvSpPr>
          <p:nvPr>
            <p:ph type="title"/>
          </p:nvPr>
        </p:nvSpPr>
        <p:spPr/>
        <p:txBody>
          <a:bodyPr vert="horz" lIns="0" tIns="0" rIns="0" bIns="0" rtlCol="0" anchor="ctr" anchorCtr="0">
            <a:noAutofit/>
          </a:bodyPr>
          <a:lstStyle/>
          <a:p>
            <a:pPr algn="ctr"/>
            <a:r>
              <a:rPr lang="en-US"/>
              <a:t>Office of the Registrar</a:t>
            </a:r>
            <a:br>
              <a:rPr lang="en-US"/>
            </a:br>
            <a:r>
              <a:rPr lang="en-US"/>
              <a:t>Degree Audit</a:t>
            </a:r>
          </a:p>
        </p:txBody>
      </p:sp>
      <p:sp>
        <p:nvSpPr>
          <p:cNvPr id="5" name="TextBox 4">
            <a:extLst>
              <a:ext uri="{FF2B5EF4-FFF2-40B4-BE49-F238E27FC236}">
                <a16:creationId xmlns:a16="http://schemas.microsoft.com/office/drawing/2014/main" id="{6DE438C6-AD1D-A449-9543-A125125D2947}"/>
              </a:ext>
            </a:extLst>
          </p:cNvPr>
          <p:cNvSpPr txBox="1"/>
          <p:nvPr/>
        </p:nvSpPr>
        <p:spPr>
          <a:xfrm>
            <a:off x="1359408" y="2090928"/>
            <a:ext cx="672998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Jenn Horan</a:t>
            </a:r>
            <a:r>
              <a:rPr lang="en-US"/>
              <a:t> – Doctoral Degrees</a:t>
            </a:r>
            <a:endParaRPr lang="en-US" u="sng">
              <a:solidFill>
                <a:schemeClr val="bg1"/>
              </a:solidFill>
            </a:endParaRPr>
          </a:p>
          <a:p>
            <a:r>
              <a:rPr lang="en-US"/>
              <a:t>email &gt; </a:t>
            </a:r>
            <a:r>
              <a:rPr lang="en-US">
                <a:solidFill>
                  <a:srgbClr val="58C1BA"/>
                </a:solidFill>
                <a:hlinkClick r:id="rId2">
                  <a:extLst>
                    <a:ext uri="{A12FA001-AC4F-418D-AE19-62706E023703}">
                      <ahyp:hlinkClr xmlns:ahyp="http://schemas.microsoft.com/office/drawing/2018/hyperlinkcolor" val="tx"/>
                    </a:ext>
                  </a:extLst>
                </a:hlinkClick>
              </a:rPr>
              <a:t>jenn.horan@uconn.edu</a:t>
            </a:r>
            <a:endParaRPr lang="en-US"/>
          </a:p>
          <a:p>
            <a:r>
              <a:rPr lang="en-US"/>
              <a:t>Teams &gt; Horan, Jenn</a:t>
            </a:r>
          </a:p>
          <a:p>
            <a:endParaRPr lang="en-US"/>
          </a:p>
          <a:p>
            <a:r>
              <a:rPr lang="en-US" b="1"/>
              <a:t>Sandra Cyr</a:t>
            </a:r>
            <a:r>
              <a:rPr lang="en-US"/>
              <a:t> – Master's Degrees, Graduate &amp; 6th Year Certificates</a:t>
            </a:r>
          </a:p>
          <a:p>
            <a:r>
              <a:rPr lang="en-US"/>
              <a:t>Email &gt; </a:t>
            </a:r>
            <a:r>
              <a:rPr lang="en-US">
                <a:hlinkClick r:id="rId3"/>
              </a:rPr>
              <a:t>sandra.cyr@uconn.edu</a:t>
            </a:r>
            <a:endParaRPr lang="en-US"/>
          </a:p>
          <a:p>
            <a:r>
              <a:rPr lang="en-US"/>
              <a:t>Teams &gt; Cyr, Sandra</a:t>
            </a:r>
          </a:p>
        </p:txBody>
      </p:sp>
    </p:spTree>
    <p:extLst>
      <p:ext uri="{BB962C8B-B14F-4D97-AF65-F5344CB8AC3E}">
        <p14:creationId xmlns:p14="http://schemas.microsoft.com/office/powerpoint/2010/main" val="224046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9AD78-235E-8FF4-03AD-A44D69CC55FC}"/>
              </a:ext>
            </a:extLst>
          </p:cNvPr>
          <p:cNvSpPr>
            <a:spLocks noGrp="1"/>
          </p:cNvSpPr>
          <p:nvPr>
            <p:ph type="title"/>
          </p:nvPr>
        </p:nvSpPr>
        <p:spPr>
          <a:xfrm>
            <a:off x="445770" y="148806"/>
            <a:ext cx="8229600" cy="1040559"/>
          </a:xfrm>
        </p:spPr>
        <p:txBody>
          <a:bodyPr vert="horz" lIns="0" tIns="0" rIns="0" bIns="0" rtlCol="0" anchor="ctr" anchorCtr="0">
            <a:noAutofit/>
          </a:bodyPr>
          <a:lstStyle/>
          <a:p>
            <a:pPr algn="ctr"/>
            <a:r>
              <a:rPr lang="en-US"/>
              <a:t>Resources</a:t>
            </a:r>
            <a:br>
              <a:rPr lang="en-US"/>
            </a:br>
            <a:r>
              <a:rPr lang="en-US" sz="1800">
                <a:latin typeface="Arial"/>
                <a:cs typeface="Arial"/>
              </a:rPr>
              <a:t>Bookmark these pages for quick reference</a:t>
            </a:r>
            <a:endParaRPr lang="en-US" sz="1800"/>
          </a:p>
        </p:txBody>
      </p:sp>
      <p:sp>
        <p:nvSpPr>
          <p:cNvPr id="6" name="TextBox 5">
            <a:extLst>
              <a:ext uri="{FF2B5EF4-FFF2-40B4-BE49-F238E27FC236}">
                <a16:creationId xmlns:a16="http://schemas.microsoft.com/office/drawing/2014/main" id="{49E1CDC1-0A9A-FA25-A8A9-316B5913BE19}"/>
              </a:ext>
            </a:extLst>
          </p:cNvPr>
          <p:cNvSpPr txBox="1"/>
          <p:nvPr/>
        </p:nvSpPr>
        <p:spPr>
          <a:xfrm>
            <a:off x="581295" y="1733154"/>
            <a:ext cx="816176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Graduate Catalog</a:t>
            </a:r>
          </a:p>
          <a:p>
            <a:r>
              <a:rPr lang="en-US">
                <a:solidFill>
                  <a:srgbClr val="0070C0"/>
                </a:solidFill>
                <a:hlinkClick r:id="rId2"/>
              </a:rPr>
              <a:t>https://catalog.uconn.edu/graduate/</a:t>
            </a:r>
            <a:endParaRPr lang="en-US"/>
          </a:p>
          <a:p>
            <a:endParaRPr lang="en-US" b="1"/>
          </a:p>
          <a:p>
            <a:r>
              <a:rPr lang="en-US"/>
              <a:t>Doctoral Degrees page</a:t>
            </a:r>
          </a:p>
          <a:p>
            <a:r>
              <a:rPr lang="en-US">
                <a:hlinkClick r:id="rId3"/>
              </a:rPr>
              <a:t>https://registrar.uconn.edu/graduation/doctoral-degrees/</a:t>
            </a:r>
            <a:endParaRPr lang="en-US"/>
          </a:p>
          <a:p>
            <a:pPr algn="l"/>
            <a:endParaRPr lang="en-US" b="1"/>
          </a:p>
          <a:p>
            <a:r>
              <a:rPr lang="en-US"/>
              <a:t>Master's Degree Page</a:t>
            </a:r>
          </a:p>
          <a:p>
            <a:r>
              <a:rPr lang="en-US">
                <a:hlinkClick r:id="rId4"/>
              </a:rPr>
              <a:t>https://registrar.uconn.edu/graduation/masters-degrees/</a:t>
            </a:r>
            <a:endParaRPr lang="en-US"/>
          </a:p>
          <a:p>
            <a:endParaRPr lang="en-US"/>
          </a:p>
          <a:p>
            <a:r>
              <a:rPr lang="en-US"/>
              <a:t>Graduate Certificate Programs</a:t>
            </a:r>
          </a:p>
          <a:p>
            <a:r>
              <a:rPr lang="en-US">
                <a:hlinkClick r:id="rId5"/>
              </a:rPr>
              <a:t>https://registrar.uconn.edu/graduation/post-baccalaureate-and-certificate-programs/</a:t>
            </a:r>
            <a:endParaRPr lang="en-US"/>
          </a:p>
          <a:p>
            <a:endParaRPr lang="en-US"/>
          </a:p>
          <a:p>
            <a:r>
              <a:rPr lang="en-US"/>
              <a:t>Sixth Year Certificates</a:t>
            </a:r>
          </a:p>
          <a:p>
            <a:r>
              <a:rPr lang="en-US">
                <a:hlinkClick r:id="rId6"/>
              </a:rPr>
              <a:t>https://registrar.uconn.edu/graduation/sixth-year-diplomas/</a:t>
            </a:r>
            <a:endParaRPr lang="en-US"/>
          </a:p>
        </p:txBody>
      </p:sp>
    </p:spTree>
    <p:extLst>
      <p:ext uri="{BB962C8B-B14F-4D97-AF65-F5344CB8AC3E}">
        <p14:creationId xmlns:p14="http://schemas.microsoft.com/office/powerpoint/2010/main" val="1774646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9034C-ABB6-D4C2-C91D-40A84E80C7FD}"/>
              </a:ext>
            </a:extLst>
          </p:cNvPr>
          <p:cNvSpPr>
            <a:spLocks noGrp="1"/>
          </p:cNvSpPr>
          <p:nvPr>
            <p:ph type="title"/>
          </p:nvPr>
        </p:nvSpPr>
        <p:spPr/>
        <p:txBody>
          <a:bodyPr vert="horz" lIns="0" tIns="0" rIns="0" bIns="0" rtlCol="0" anchor="ctr" anchorCtr="0">
            <a:noAutofit/>
          </a:bodyPr>
          <a:lstStyle/>
          <a:p>
            <a:pPr algn="ctr"/>
            <a:r>
              <a:rPr lang="en-US"/>
              <a:t>Application to Graduate &amp;</a:t>
            </a:r>
            <a:br>
              <a:rPr lang="en-US"/>
            </a:br>
            <a:r>
              <a:rPr lang="en-US"/>
              <a:t>Commencement Ceremony</a:t>
            </a:r>
          </a:p>
        </p:txBody>
      </p:sp>
      <p:sp>
        <p:nvSpPr>
          <p:cNvPr id="3" name="TextBox 2">
            <a:extLst>
              <a:ext uri="{FF2B5EF4-FFF2-40B4-BE49-F238E27FC236}">
                <a16:creationId xmlns:a16="http://schemas.microsoft.com/office/drawing/2014/main" id="{BF52A884-3971-5BFD-0C2B-1FB245782134}"/>
              </a:ext>
            </a:extLst>
          </p:cNvPr>
          <p:cNvSpPr txBox="1"/>
          <p:nvPr/>
        </p:nvSpPr>
        <p:spPr>
          <a:xfrm>
            <a:off x="536613" y="1710112"/>
            <a:ext cx="8065008"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b="1"/>
              <a:t>Fourth week of term  - application to graduate due</a:t>
            </a:r>
          </a:p>
          <a:p>
            <a:pPr marL="285750" indent="-285750">
              <a:buChar char="•"/>
            </a:pPr>
            <a:endParaRPr lang="en-US" b="1"/>
          </a:p>
          <a:p>
            <a:pPr marL="285750" indent="-285750">
              <a:buChar char="•"/>
            </a:pPr>
            <a:r>
              <a:rPr lang="en-US" b="1"/>
              <a:t>March 1</a:t>
            </a:r>
            <a:r>
              <a:rPr lang="en-US" b="1" baseline="30000"/>
              <a:t>st </a:t>
            </a:r>
            <a:r>
              <a:rPr lang="en-US"/>
              <a:t>- the deadline to apply for graduation to ensure your name is included in the         commencement program</a:t>
            </a:r>
          </a:p>
          <a:p>
            <a:pPr marL="742950" lvl="1" indent="-285750">
              <a:buChar char="•"/>
            </a:pPr>
            <a:r>
              <a:rPr lang="en-US">
                <a:latin typeface="Calibri"/>
                <a:ea typeface="Calibri"/>
                <a:cs typeface="Calibri"/>
              </a:rPr>
              <a:t>Graduation applications submitted after March 1st, will not be included in the program</a:t>
            </a:r>
            <a:endParaRPr lang="en-US"/>
          </a:p>
          <a:p>
            <a:pPr algn="l"/>
            <a:endParaRPr lang="en-US"/>
          </a:p>
          <a:p>
            <a:pPr marL="285750" indent="-285750">
              <a:buChar char="•"/>
            </a:pPr>
            <a:r>
              <a:rPr lang="en-US"/>
              <a:t>UConn holds one graduation ceremony each academic year in May</a:t>
            </a:r>
          </a:p>
          <a:p>
            <a:pPr marL="285750" indent="-285750">
              <a:buChar char="•"/>
            </a:pPr>
            <a:endParaRPr lang="en-US"/>
          </a:p>
          <a:p>
            <a:pPr marL="285750" indent="-285750">
              <a:buChar char="•"/>
            </a:pPr>
            <a:r>
              <a:rPr lang="en-US"/>
              <a:t>All graduates from December, May and August are eligible to participate in the ceremony</a:t>
            </a:r>
          </a:p>
          <a:p>
            <a:pPr marL="742950" lvl="1" indent="-285750">
              <a:buChar char="•"/>
            </a:pPr>
            <a:r>
              <a:rPr lang="en-US">
                <a:latin typeface="Calibri"/>
                <a:ea typeface="Calibri"/>
                <a:cs typeface="Calibri"/>
              </a:rPr>
              <a:t>August graduates must have defended and submitted the proposal to be eligible to participate</a:t>
            </a:r>
            <a:endParaRPr lang="en-US"/>
          </a:p>
          <a:p>
            <a:endParaRPr lang="en-US"/>
          </a:p>
          <a:p>
            <a:pPr marL="285750" indent="-285750">
              <a:buChar char="•"/>
            </a:pPr>
            <a:r>
              <a:rPr lang="en-US"/>
              <a:t>Commencement page, </a:t>
            </a:r>
            <a:r>
              <a:rPr lang="en-US">
                <a:hlinkClick r:id="rId2"/>
              </a:rPr>
              <a:t>https://commencement.uconn.edu/</a:t>
            </a:r>
            <a:endParaRPr lang="en-US"/>
          </a:p>
          <a:p>
            <a:pPr marL="742950" lvl="1" indent="-285750">
              <a:buFont typeface="Arial"/>
              <a:buChar char="•"/>
            </a:pPr>
            <a:r>
              <a:rPr lang="en-US">
                <a:latin typeface="Calibri"/>
                <a:ea typeface="Calibri"/>
                <a:cs typeface="Calibri"/>
              </a:rPr>
              <a:t>Regalia and ticket information</a:t>
            </a:r>
            <a:endParaRPr lang="en-US"/>
          </a:p>
          <a:p>
            <a:pPr marL="742950" lvl="1" indent="-285750">
              <a:buFont typeface="Arial"/>
              <a:buChar char="•"/>
            </a:pPr>
            <a:r>
              <a:rPr lang="en-US">
                <a:latin typeface="Calibri"/>
                <a:ea typeface="Calibri"/>
                <a:cs typeface="Calibri"/>
              </a:rPr>
              <a:t>Ceremony details</a:t>
            </a:r>
            <a:endParaRPr lang="en-US"/>
          </a:p>
          <a:p>
            <a:pPr marL="742950" lvl="1" indent="-285750">
              <a:buFont typeface="Arial"/>
              <a:buChar char="•"/>
            </a:pPr>
            <a:r>
              <a:rPr lang="en-US">
                <a:latin typeface="Calibri"/>
                <a:ea typeface="Calibri"/>
                <a:cs typeface="Calibri"/>
              </a:rPr>
              <a:t>Contact information</a:t>
            </a:r>
            <a:endParaRPr lang="en-US"/>
          </a:p>
        </p:txBody>
      </p:sp>
    </p:spTree>
    <p:extLst>
      <p:ext uri="{BB962C8B-B14F-4D97-AF65-F5344CB8AC3E}">
        <p14:creationId xmlns:p14="http://schemas.microsoft.com/office/powerpoint/2010/main" val="4016418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E0438-BD58-AB9D-D878-0CFD32954E85}"/>
              </a:ext>
            </a:extLst>
          </p:cNvPr>
          <p:cNvSpPr>
            <a:spLocks noGrp="1"/>
          </p:cNvSpPr>
          <p:nvPr>
            <p:ph type="title"/>
          </p:nvPr>
        </p:nvSpPr>
        <p:spPr>
          <a:xfrm>
            <a:off x="171450" y="232626"/>
            <a:ext cx="7338150" cy="1180738"/>
          </a:xfrm>
        </p:spPr>
        <p:txBody>
          <a:bodyPr vert="horz" lIns="0" tIns="0" rIns="0" bIns="0" rtlCol="0" anchor="ctr" anchorCtr="0">
            <a:noAutofit/>
          </a:bodyPr>
          <a:lstStyle/>
          <a:p>
            <a:pPr algn="ctr"/>
            <a:r>
              <a:rPr lang="en-US"/>
              <a:t>Completion Date vs Conferral Date</a:t>
            </a:r>
          </a:p>
        </p:txBody>
      </p:sp>
      <p:sp>
        <p:nvSpPr>
          <p:cNvPr id="5" name="TextBox 4">
            <a:extLst>
              <a:ext uri="{FF2B5EF4-FFF2-40B4-BE49-F238E27FC236}">
                <a16:creationId xmlns:a16="http://schemas.microsoft.com/office/drawing/2014/main" id="{AA201DB7-E5CC-B6D8-DFA3-CF97942276C2}"/>
              </a:ext>
            </a:extLst>
          </p:cNvPr>
          <p:cNvSpPr txBox="1"/>
          <p:nvPr/>
        </p:nvSpPr>
        <p:spPr>
          <a:xfrm>
            <a:off x="177626" y="1746261"/>
            <a:ext cx="8798157"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3210" indent="-283210" algn="l" rtl="0">
              <a:buFont typeface="Arial"/>
              <a:buChar char="•"/>
            </a:pPr>
            <a:r>
              <a:rPr lang="en-US" sz="1600" kern="1200">
                <a:solidFill>
                  <a:schemeClr val="bg1"/>
                </a:solidFill>
                <a:latin typeface="Calibri"/>
                <a:ea typeface="+mn-ea"/>
                <a:cs typeface="+mn-cs"/>
              </a:rPr>
              <a:t>Completion date – the date all graduation items have been received</a:t>
            </a:r>
            <a:endParaRPr lang="en-US" sz="1600" kern="1200">
              <a:solidFill>
                <a:schemeClr val="bg1"/>
              </a:solidFill>
              <a:latin typeface="Calibri"/>
              <a:ea typeface="Calibri"/>
              <a:cs typeface="Calibri"/>
            </a:endParaRPr>
          </a:p>
          <a:p>
            <a:pPr marL="740410" indent="-283210" algn="l" rtl="0">
              <a:buFont typeface="Arial"/>
              <a:buChar char="•"/>
            </a:pPr>
            <a:r>
              <a:rPr lang="en-US" sz="1600" kern="1200">
                <a:solidFill>
                  <a:schemeClr val="bg1"/>
                </a:solidFill>
                <a:latin typeface="Calibri"/>
                <a:ea typeface="+mn-ea"/>
                <a:cs typeface="+mn-cs"/>
              </a:rPr>
              <a:t>Dissertation uploaded</a:t>
            </a:r>
            <a:endParaRPr lang="en-US" sz="1600" kern="1200">
              <a:solidFill>
                <a:schemeClr val="bg1"/>
              </a:solidFill>
              <a:latin typeface="Calibri"/>
              <a:ea typeface="Calibri"/>
              <a:cs typeface="Calibri"/>
            </a:endParaRPr>
          </a:p>
          <a:p>
            <a:pPr marL="740410" indent="-283210" algn="l" rtl="0">
              <a:buFont typeface="Arial"/>
              <a:buChar char="•"/>
            </a:pPr>
            <a:r>
              <a:rPr lang="en-US" sz="1600" kern="1200">
                <a:solidFill>
                  <a:schemeClr val="bg1"/>
                </a:solidFill>
                <a:latin typeface="Calibri"/>
                <a:ea typeface="+mn-ea"/>
                <a:cs typeface="+mn-cs"/>
              </a:rPr>
              <a:t>All committee approvals received</a:t>
            </a:r>
            <a:endParaRPr lang="en-US" sz="1600" kern="1200">
              <a:solidFill>
                <a:schemeClr val="bg1"/>
              </a:solidFill>
              <a:latin typeface="Calibri"/>
              <a:ea typeface="Calibri"/>
              <a:cs typeface="Calibri"/>
            </a:endParaRPr>
          </a:p>
          <a:p>
            <a:pPr marL="740410" indent="-283210" algn="l" rtl="0">
              <a:buFont typeface="Arial"/>
              <a:buChar char="•"/>
            </a:pPr>
            <a:r>
              <a:rPr lang="en-US" sz="1600" kern="1200">
                <a:solidFill>
                  <a:schemeClr val="bg1"/>
                </a:solidFill>
                <a:latin typeface="Calibri"/>
                <a:ea typeface="+mn-ea"/>
                <a:cs typeface="+mn-cs"/>
              </a:rPr>
              <a:t>Survey of Earned Doctorates completed</a:t>
            </a:r>
            <a:endParaRPr lang="en-US" sz="1600" kern="1200">
              <a:solidFill>
                <a:schemeClr val="bg1"/>
              </a:solidFill>
              <a:latin typeface="Calibri"/>
              <a:ea typeface="Calibri"/>
              <a:cs typeface="Calibri"/>
            </a:endParaRPr>
          </a:p>
          <a:p>
            <a:pPr marL="740410" indent="-283210">
              <a:buFont typeface="Arial"/>
              <a:buChar char="•"/>
            </a:pPr>
            <a:endParaRPr lang="en-US" sz="1600" kern="1200">
              <a:solidFill>
                <a:schemeClr val="bg1"/>
              </a:solidFill>
              <a:latin typeface="Calibri"/>
              <a:ea typeface="Calibri"/>
              <a:cs typeface="Calibri"/>
            </a:endParaRPr>
          </a:p>
          <a:p>
            <a:pPr>
              <a:buFont typeface="Arial"/>
              <a:buChar char="•"/>
            </a:pPr>
            <a:r>
              <a:rPr lang="en-US" sz="1600" kern="1200">
                <a:solidFill>
                  <a:schemeClr val="bg1"/>
                </a:solidFill>
                <a:latin typeface="Calibri"/>
                <a:ea typeface="Calibri"/>
                <a:cs typeface="Calibri"/>
              </a:rPr>
              <a:t>  Conferral Date = Graduation Date</a:t>
            </a:r>
          </a:p>
          <a:p>
            <a:pPr marL="740410" indent="-283210">
              <a:buFont typeface="Arial"/>
              <a:buChar char="•"/>
            </a:pPr>
            <a:r>
              <a:rPr lang="en-US" sz="1600" kern="1200">
                <a:solidFill>
                  <a:schemeClr val="bg1"/>
                </a:solidFill>
                <a:latin typeface="Calibri"/>
                <a:ea typeface="Calibri"/>
                <a:cs typeface="Calibri"/>
              </a:rPr>
              <a:t>The date posted on the academic calendar that degrees are conferred</a:t>
            </a:r>
          </a:p>
          <a:p>
            <a:pPr marL="740410" indent="-283210">
              <a:buFont typeface="Arial"/>
              <a:buChar char="•"/>
            </a:pPr>
            <a:endParaRPr lang="en-US" sz="1600" kern="1200">
              <a:solidFill>
                <a:schemeClr val="bg1"/>
              </a:solidFill>
              <a:latin typeface="Calibri"/>
              <a:ea typeface="Calibri"/>
              <a:cs typeface="Calibri"/>
            </a:endParaRPr>
          </a:p>
          <a:p>
            <a:pPr>
              <a:buFont typeface="Arial"/>
              <a:buChar char="•"/>
            </a:pPr>
            <a:r>
              <a:rPr lang="en-US" sz="1600" kern="1200">
                <a:solidFill>
                  <a:schemeClr val="bg1"/>
                </a:solidFill>
                <a:latin typeface="Calibri"/>
                <a:ea typeface="Calibri"/>
                <a:cs typeface="Calibri"/>
              </a:rPr>
              <a:t>  Graduation dates are not automatically posted on the transcript on the day of </a:t>
            </a:r>
          </a:p>
          <a:p>
            <a:pPr>
              <a:buFont typeface="Arial"/>
              <a:buChar char="•"/>
            </a:pPr>
            <a:endParaRPr lang="en-US" sz="1600" kern="1200">
              <a:solidFill>
                <a:schemeClr val="bg1"/>
              </a:solidFill>
              <a:latin typeface="Calibri"/>
              <a:ea typeface="Calibri"/>
              <a:cs typeface="Calibri"/>
            </a:endParaRPr>
          </a:p>
          <a:p>
            <a:pPr>
              <a:buFont typeface="Arial"/>
              <a:buChar char="•"/>
            </a:pPr>
            <a:r>
              <a:rPr lang="en-US" sz="1600" kern="1200">
                <a:solidFill>
                  <a:schemeClr val="bg1"/>
                </a:solidFill>
                <a:latin typeface="Calibri"/>
                <a:ea typeface="Calibri"/>
                <a:cs typeface="Calibri"/>
              </a:rPr>
              <a:t>  No part of the doctoral review is automated</a:t>
            </a:r>
            <a:endParaRPr lang="en-US" sz="1600">
              <a:solidFill>
                <a:schemeClr val="bg1"/>
              </a:solidFill>
              <a:latin typeface="Calibri"/>
            </a:endParaRPr>
          </a:p>
        </p:txBody>
      </p:sp>
    </p:spTree>
    <p:extLst>
      <p:ext uri="{BB962C8B-B14F-4D97-AF65-F5344CB8AC3E}">
        <p14:creationId xmlns:p14="http://schemas.microsoft.com/office/powerpoint/2010/main" val="4112058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0D0EB-05BC-F1F7-2C28-E282CD4F816E}"/>
              </a:ext>
            </a:extLst>
          </p:cNvPr>
          <p:cNvSpPr>
            <a:spLocks noGrp="1"/>
          </p:cNvSpPr>
          <p:nvPr>
            <p:ph type="title"/>
          </p:nvPr>
        </p:nvSpPr>
        <p:spPr/>
        <p:txBody>
          <a:bodyPr vert="horz" lIns="0" tIns="0" rIns="0" bIns="0" rtlCol="0" anchor="ctr" anchorCtr="0">
            <a:noAutofit/>
          </a:bodyPr>
          <a:lstStyle/>
          <a:p>
            <a:pPr algn="ctr"/>
            <a:r>
              <a:rPr lang="en-US"/>
              <a:t>Special Payroll ~ Summer</a:t>
            </a:r>
          </a:p>
        </p:txBody>
      </p:sp>
      <p:sp>
        <p:nvSpPr>
          <p:cNvPr id="3" name="TextBox 2">
            <a:extLst>
              <a:ext uri="{FF2B5EF4-FFF2-40B4-BE49-F238E27FC236}">
                <a16:creationId xmlns:a16="http://schemas.microsoft.com/office/drawing/2014/main" id="{F8F430C9-5AEF-1E2E-283F-7460673A21AD}"/>
              </a:ext>
            </a:extLst>
          </p:cNvPr>
          <p:cNvSpPr txBox="1"/>
          <p:nvPr/>
        </p:nvSpPr>
        <p:spPr>
          <a:xfrm>
            <a:off x="544068" y="1726692"/>
            <a:ext cx="8223504"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1600">
                <a:latin typeface="Calibri"/>
                <a:ea typeface="Calibri"/>
                <a:cs typeface="Calibri"/>
              </a:rPr>
              <a:t>Alternate Completion Date - </a:t>
            </a:r>
            <a:r>
              <a:rPr lang="en-US" sz="1600">
                <a:latin typeface="Calibri"/>
                <a:ea typeface="Calibri"/>
                <a:cs typeface="Calibri"/>
                <a:hlinkClick r:id="rId2"/>
              </a:rPr>
              <a:t>Request for Alternate Completion Date</a:t>
            </a:r>
            <a:endParaRPr lang="en-US" sz="1600"/>
          </a:p>
          <a:p>
            <a:pPr marL="742950" lvl="1" indent="-285750">
              <a:buChar char="•"/>
            </a:pPr>
            <a:r>
              <a:rPr lang="en-US" sz="1600">
                <a:latin typeface="Calibri"/>
                <a:ea typeface="Calibri"/>
                <a:cs typeface="Calibri"/>
              </a:rPr>
              <a:t>Not a request to change the graduation date</a:t>
            </a:r>
            <a:endParaRPr lang="en-US" sz="1600"/>
          </a:p>
          <a:p>
            <a:pPr marL="742950" lvl="1" indent="-285750">
              <a:buChar char="•"/>
            </a:pPr>
            <a:r>
              <a:rPr lang="en-US" sz="1600">
                <a:latin typeface="Calibri"/>
                <a:ea typeface="Calibri"/>
                <a:cs typeface="Calibri"/>
              </a:rPr>
              <a:t>Request to change the effective date of separating from the university</a:t>
            </a:r>
            <a:endParaRPr lang="en-US" sz="1600"/>
          </a:p>
          <a:p>
            <a:pPr marL="742950" lvl="1" indent="-285750">
              <a:buChar char="•"/>
            </a:pPr>
            <a:r>
              <a:rPr lang="en-US" sz="1600">
                <a:latin typeface="Calibri"/>
                <a:ea typeface="Calibri"/>
                <a:cs typeface="Calibri"/>
              </a:rPr>
              <a:t>Must stop working the date dissertation is submitted</a:t>
            </a:r>
            <a:endParaRPr lang="en-US" sz="1600">
              <a:ea typeface="Calibri"/>
            </a:endParaRPr>
          </a:p>
          <a:p>
            <a:pPr marL="742950" lvl="1" indent="-285750">
              <a:buChar char="•"/>
            </a:pPr>
            <a:r>
              <a:rPr lang="en-US" sz="1600">
                <a:latin typeface="Calibri"/>
                <a:ea typeface="Calibri"/>
                <a:cs typeface="Calibri"/>
              </a:rPr>
              <a:t>Turning in the dissertation means program completion</a:t>
            </a:r>
          </a:p>
          <a:p>
            <a:pPr marL="742950" lvl="1" indent="-285750">
              <a:buChar char="•"/>
            </a:pPr>
            <a:r>
              <a:rPr lang="en-US" sz="1600">
                <a:latin typeface="Calibri"/>
                <a:ea typeface="Calibri"/>
                <a:cs typeface="Calibri"/>
              </a:rPr>
              <a:t>Students with a  special payroll contract in the summer must stop working on the requested completion date</a:t>
            </a:r>
            <a:endParaRPr lang="en-US" sz="1600"/>
          </a:p>
          <a:p>
            <a:pPr marL="742950" lvl="1" indent="-285750">
              <a:buChar char="•"/>
            </a:pPr>
            <a:r>
              <a:rPr lang="en-US" sz="1600">
                <a:latin typeface="Calibri"/>
                <a:ea typeface="Calibri"/>
                <a:cs typeface="Calibri"/>
              </a:rPr>
              <a:t>May not be possible if the I-20 was shortened </a:t>
            </a:r>
          </a:p>
          <a:p>
            <a:pPr marL="742950" lvl="1" indent="-285750">
              <a:buChar char="•"/>
            </a:pPr>
            <a:endParaRPr lang="en-US" sz="1600">
              <a:latin typeface="Calibri"/>
              <a:ea typeface="Calibri"/>
              <a:cs typeface="Calibri"/>
            </a:endParaRPr>
          </a:p>
          <a:p>
            <a:pPr marL="285750" indent="-285750">
              <a:buChar char="•"/>
            </a:pPr>
            <a:r>
              <a:rPr lang="en-US" sz="1600">
                <a:latin typeface="Calibri"/>
                <a:ea typeface="Calibri"/>
                <a:cs typeface="Calibri"/>
              </a:rPr>
              <a:t>If planning to work the full GA contract, submit the dissertation on the </a:t>
            </a:r>
            <a:r>
              <a:rPr lang="en-US" sz="1600">
                <a:latin typeface="Calibri"/>
                <a:ea typeface="Calibri"/>
                <a:cs typeface="Calibri"/>
                <a:hlinkClick r:id="rId3"/>
              </a:rPr>
              <a:t>academic calendar</a:t>
            </a:r>
            <a:r>
              <a:rPr lang="en-US" sz="1600">
                <a:latin typeface="Calibri"/>
                <a:ea typeface="Calibri"/>
                <a:cs typeface="Calibri"/>
              </a:rPr>
              <a:t> deadline date (August 10th)</a:t>
            </a:r>
          </a:p>
          <a:p>
            <a:pPr marL="742950" lvl="1" indent="-285750">
              <a:buChar char="•"/>
            </a:pPr>
            <a:r>
              <a:rPr lang="en-US" sz="1600">
                <a:latin typeface="Calibri"/>
                <a:ea typeface="Calibri"/>
                <a:cs typeface="Calibri"/>
              </a:rPr>
              <a:t>There are no exceptions to the submission deadline</a:t>
            </a:r>
          </a:p>
          <a:p>
            <a:pPr marL="742950" lvl="1" indent="-285750">
              <a:buChar char="•"/>
            </a:pPr>
            <a:r>
              <a:rPr lang="en-US" sz="1600">
                <a:latin typeface="Calibri"/>
                <a:ea typeface="Calibri"/>
                <a:cs typeface="Calibri"/>
              </a:rPr>
              <a:t>Submission received after August 10th changes the graduation date to December 2025</a:t>
            </a:r>
          </a:p>
        </p:txBody>
      </p:sp>
    </p:spTree>
    <p:extLst>
      <p:ext uri="{BB962C8B-B14F-4D97-AF65-F5344CB8AC3E}">
        <p14:creationId xmlns:p14="http://schemas.microsoft.com/office/powerpoint/2010/main" val="425467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206811490d4_1_199"/>
          <p:cNvSpPr txBox="1">
            <a:spLocks noGrp="1"/>
          </p:cNvSpPr>
          <p:nvPr>
            <p:ph type="title"/>
          </p:nvPr>
        </p:nvSpPr>
        <p:spPr>
          <a:xfrm>
            <a:off x="311700" y="262028"/>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Graduate Student Special Payroll Overview</a:t>
            </a:r>
            <a:endParaRPr/>
          </a:p>
        </p:txBody>
      </p:sp>
      <p:sp>
        <p:nvSpPr>
          <p:cNvPr id="164" name="Google Shape;164;g206811490d4_1_199"/>
          <p:cNvSpPr txBox="1">
            <a:spLocks noGrp="1"/>
          </p:cNvSpPr>
          <p:nvPr>
            <p:ph type="body" idx="4294967295"/>
          </p:nvPr>
        </p:nvSpPr>
        <p:spPr>
          <a:xfrm>
            <a:off x="311700" y="1132930"/>
            <a:ext cx="8520600" cy="4098600"/>
          </a:xfrm>
          <a:prstGeom prst="rect">
            <a:avLst/>
          </a:prstGeom>
        </p:spPr>
        <p:txBody>
          <a:bodyPr spcFirstLastPara="1" wrap="square" lIns="91425" tIns="91425" rIns="91425" bIns="91425" anchor="t" anchorCtr="0">
            <a:normAutofit/>
          </a:bodyPr>
          <a:lstStyle/>
          <a:p>
            <a:pPr marL="457200" lvl="0" indent="-311150" algn="l" rtl="0">
              <a:lnSpc>
                <a:spcPct val="150000"/>
              </a:lnSpc>
              <a:spcBef>
                <a:spcPts val="300"/>
              </a:spcBef>
              <a:spcAft>
                <a:spcPts val="0"/>
              </a:spcAft>
              <a:buSzPts val="1300"/>
              <a:buChar char="●"/>
            </a:pPr>
            <a:r>
              <a:rPr lang="en-US">
                <a:solidFill>
                  <a:schemeClr val="dk1"/>
                </a:solidFill>
              </a:rPr>
              <a:t>Graduate students are governed by Article 34 of the</a:t>
            </a:r>
            <a:r>
              <a:rPr lang="en-US">
                <a:solidFill>
                  <a:srgbClr val="0000FF"/>
                </a:solidFill>
              </a:rPr>
              <a:t> </a:t>
            </a:r>
            <a:r>
              <a:rPr lang="en-US" u="sng">
                <a:solidFill>
                  <a:srgbClr val="0000FF"/>
                </a:solidFill>
                <a:hlinkClick r:id="rId3">
                  <a:extLst>
                    <a:ext uri="{A12FA001-AC4F-418D-AE19-62706E023703}">
                      <ahyp:hlinkClr xmlns:ahyp="http://schemas.microsoft.com/office/drawing/2018/hyperlinkcolor" val="tx"/>
                    </a:ext>
                  </a:extLst>
                </a:hlinkClick>
              </a:rPr>
              <a:t>GEU-UAW contract</a:t>
            </a:r>
            <a:r>
              <a:rPr lang="en-US">
                <a:solidFill>
                  <a:srgbClr val="0000FF"/>
                </a:solidFill>
              </a:rPr>
              <a:t> </a:t>
            </a:r>
            <a:r>
              <a:rPr lang="en-US">
                <a:solidFill>
                  <a:schemeClr val="dk1"/>
                </a:solidFill>
              </a:rPr>
              <a:t>and may be appointed to extra-compensatory assignments that occur outside the normal academic year (i.e., Winter Intersession, May Term, Summer Sessions).</a:t>
            </a:r>
            <a:endParaRPr>
              <a:solidFill>
                <a:schemeClr val="dk1"/>
              </a:solidFill>
            </a:endParaRPr>
          </a:p>
          <a:p>
            <a:pPr marL="914400" lvl="1" indent="-298450" algn="l" rtl="0">
              <a:lnSpc>
                <a:spcPct val="150000"/>
              </a:lnSpc>
              <a:spcBef>
                <a:spcPts val="0"/>
              </a:spcBef>
              <a:spcAft>
                <a:spcPts val="0"/>
              </a:spcAft>
              <a:buClr>
                <a:schemeClr val="dk1"/>
              </a:buClr>
              <a:buSzPts val="1100"/>
              <a:buChar char="○"/>
            </a:pPr>
            <a:r>
              <a:rPr lang="en-US">
                <a:solidFill>
                  <a:schemeClr val="dk1"/>
                </a:solidFill>
              </a:rPr>
              <a:t>Graduate Students who do not have Graduate Assistantships during the academic year may be employed on special payroll during the Winter Intersession, May Term, and Summer Sessions if they are performing the duties related to the graduate titles.</a:t>
            </a:r>
            <a:endParaRPr>
              <a:solidFill>
                <a:schemeClr val="dk1"/>
              </a:solidFill>
            </a:endParaRPr>
          </a:p>
          <a:p>
            <a:pPr marL="914400" lvl="1" indent="-298450" algn="l" rtl="0">
              <a:lnSpc>
                <a:spcPct val="150000"/>
              </a:lnSpc>
              <a:spcBef>
                <a:spcPts val="0"/>
              </a:spcBef>
              <a:spcAft>
                <a:spcPts val="0"/>
              </a:spcAft>
              <a:buClr>
                <a:schemeClr val="dk1"/>
              </a:buClr>
              <a:buSzPts val="1100"/>
              <a:buChar char="○"/>
            </a:pPr>
            <a:r>
              <a:rPr lang="en-US">
                <a:solidFill>
                  <a:schemeClr val="dk1"/>
                </a:solidFill>
              </a:rPr>
              <a:t>Graduate students who complete their degree in May should not be hired under Graduate special payroll titles during summer sessions and, instead, should be hired under the general special payroll titles.</a:t>
            </a:r>
            <a:endParaRPr>
              <a:solidFill>
                <a:schemeClr val="dk1"/>
              </a:solidFill>
            </a:endParaRPr>
          </a:p>
          <a:p>
            <a:pPr marL="914400" lvl="1" indent="-298450" algn="l" rtl="0">
              <a:lnSpc>
                <a:spcPct val="150000"/>
              </a:lnSpc>
              <a:spcBef>
                <a:spcPts val="0"/>
              </a:spcBef>
              <a:spcAft>
                <a:spcPts val="0"/>
              </a:spcAft>
              <a:buClr>
                <a:schemeClr val="dk1"/>
              </a:buClr>
              <a:buSzPts val="1100"/>
              <a:buChar char="○"/>
            </a:pPr>
            <a:r>
              <a:rPr lang="en-US">
                <a:solidFill>
                  <a:schemeClr val="dk1"/>
                </a:solidFill>
              </a:rPr>
              <a:t>Any incoming graduate student who has not started their program </a:t>
            </a:r>
            <a:r>
              <a:rPr lang="en-US" u="sng">
                <a:solidFill>
                  <a:schemeClr val="dk1"/>
                </a:solidFill>
              </a:rPr>
              <a:t>cannot</a:t>
            </a:r>
            <a:r>
              <a:rPr lang="en-US">
                <a:solidFill>
                  <a:schemeClr val="dk1"/>
                </a:solidFill>
              </a:rPr>
              <a:t> have a graduate title.</a:t>
            </a:r>
            <a:endParaRPr>
              <a:solidFill>
                <a:schemeClr val="dk1"/>
              </a:solidFill>
            </a:endParaRPr>
          </a:p>
          <a:p>
            <a:pPr marL="457200" lvl="0" indent="-311150" algn="l" rtl="0">
              <a:lnSpc>
                <a:spcPct val="150000"/>
              </a:lnSpc>
              <a:spcBef>
                <a:spcPts val="0"/>
              </a:spcBef>
              <a:spcAft>
                <a:spcPts val="0"/>
              </a:spcAft>
              <a:buClr>
                <a:schemeClr val="dk1"/>
              </a:buClr>
              <a:buSzPts val="1300"/>
              <a:buChar char="●"/>
            </a:pPr>
            <a:r>
              <a:rPr lang="en-US">
                <a:solidFill>
                  <a:schemeClr val="dk1"/>
                </a:solidFill>
              </a:rPr>
              <a:t>Any work that is not teaching, conducting research, or similar/directly related work to the Graduate student’s assistantship must go on </a:t>
            </a:r>
            <a:r>
              <a:rPr lang="en-US" b="1">
                <a:solidFill>
                  <a:schemeClr val="dk1"/>
                </a:solidFill>
              </a:rPr>
              <a:t>Student Labor </a:t>
            </a:r>
            <a:r>
              <a:rPr lang="en-US">
                <a:solidFill>
                  <a:schemeClr val="dk1"/>
                </a:solidFill>
              </a:rPr>
              <a:t>as it is not considered Bargaining Unit work.</a:t>
            </a:r>
            <a:endParaRPr>
              <a:solidFill>
                <a:schemeClr val="dk1"/>
              </a:solidFill>
            </a:endParaRPr>
          </a:p>
          <a:p>
            <a:pPr marL="457200" lvl="0" indent="-311150" algn="l" rtl="0">
              <a:lnSpc>
                <a:spcPct val="150000"/>
              </a:lnSpc>
              <a:spcBef>
                <a:spcPts val="0"/>
              </a:spcBef>
              <a:spcAft>
                <a:spcPts val="0"/>
              </a:spcAft>
              <a:buSzPts val="1300"/>
              <a:buChar char="●"/>
            </a:pPr>
            <a:r>
              <a:rPr lang="en-US">
                <a:solidFill>
                  <a:schemeClr val="dk1"/>
                </a:solidFill>
              </a:rPr>
              <a:t>Hire requests can be entered in</a:t>
            </a:r>
            <a:r>
              <a:rPr lang="en-US">
                <a:solidFill>
                  <a:schemeClr val="dk1"/>
                </a:solidFill>
                <a:uFill>
                  <a:noFill/>
                </a:uFill>
                <a:hlinkClick r:id="rId4">
                  <a:extLst>
                    <a:ext uri="{A12FA001-AC4F-418D-AE19-62706E023703}">
                      <ahyp:hlinkClr xmlns:ahyp="http://schemas.microsoft.com/office/drawing/2018/hyperlinkcolor" val="tx"/>
                    </a:ext>
                  </a:extLst>
                </a:hlinkClick>
              </a:rPr>
              <a:t> </a:t>
            </a:r>
            <a:r>
              <a:rPr lang="en-US" u="sng">
                <a:solidFill>
                  <a:srgbClr val="0000FF"/>
                </a:solidFill>
                <a:hlinkClick r:id="rId4">
                  <a:extLst>
                    <a:ext uri="{A12FA001-AC4F-418D-AE19-62706E023703}">
                      <ahyp:hlinkClr xmlns:ahyp="http://schemas.microsoft.com/office/drawing/2018/hyperlinkcolor" val="tx"/>
                    </a:ext>
                  </a:extLst>
                </a:hlinkClick>
              </a:rPr>
              <a:t>PageUp</a:t>
            </a:r>
            <a:r>
              <a:rPr lang="en-US"/>
              <a:t> </a:t>
            </a:r>
            <a:r>
              <a:rPr lang="en-US">
                <a:solidFill>
                  <a:schemeClr val="dk1"/>
                </a:solidFill>
              </a:rPr>
              <a:t>and additional information regarding titles can be found in the</a:t>
            </a:r>
            <a:r>
              <a:rPr lang="en-US" u="sng">
                <a:solidFill>
                  <a:schemeClr val="hlink"/>
                </a:solidFill>
                <a:hlinkClick r:id="rId5"/>
              </a:rPr>
              <a:t> </a:t>
            </a:r>
            <a:r>
              <a:rPr lang="en-US" u="sng">
                <a:solidFill>
                  <a:srgbClr val="0000FF"/>
                </a:solidFill>
                <a:hlinkClick r:id="rId5">
                  <a:extLst>
                    <a:ext uri="{A12FA001-AC4F-418D-AE19-62706E023703}">
                      <ahyp:hlinkClr xmlns:ahyp="http://schemas.microsoft.com/office/drawing/2018/hyperlinkcolor" val="tx"/>
                    </a:ext>
                  </a:extLst>
                </a:hlinkClick>
              </a:rPr>
              <a:t>Special Payroll Manual</a:t>
            </a:r>
            <a:endParaRPr>
              <a:solidFill>
                <a:srgbClr val="0000FF"/>
              </a:solidFill>
            </a:endParaRPr>
          </a:p>
          <a:p>
            <a:pPr marL="457200" lvl="0" indent="-311150" algn="l" rtl="0">
              <a:spcBef>
                <a:spcPts val="0"/>
              </a:spcBef>
              <a:spcAft>
                <a:spcPts val="0"/>
              </a:spcAft>
              <a:buClr>
                <a:schemeClr val="dk1"/>
              </a:buClr>
              <a:buSzPts val="1300"/>
              <a:buChar char="●"/>
            </a:pPr>
            <a:r>
              <a:rPr lang="en-US">
                <a:solidFill>
                  <a:schemeClr val="dk1"/>
                </a:solidFill>
              </a:rPr>
              <a:t>Graduate Assistants can be on Special Payroll during </a:t>
            </a:r>
            <a:r>
              <a:rPr lang="en-US" b="1">
                <a:solidFill>
                  <a:schemeClr val="dk1"/>
                </a:solidFill>
              </a:rPr>
              <a:t>Fall/Spring semesters</a:t>
            </a:r>
            <a:r>
              <a:rPr lang="en-US">
                <a:solidFill>
                  <a:schemeClr val="dk1"/>
                </a:solidFill>
              </a:rPr>
              <a:t>, but as a rarity.</a:t>
            </a:r>
            <a:endParaRPr>
              <a:solidFill>
                <a:schemeClr val="dk1"/>
              </a:solidFill>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0949"/>
        </a:solidFill>
        <a:effectLst/>
      </p:bgPr>
    </p:bg>
    <p:spTree>
      <p:nvGrpSpPr>
        <p:cNvPr id="1" name="Shape 168"/>
        <p:cNvGrpSpPr/>
        <p:nvPr/>
      </p:nvGrpSpPr>
      <p:grpSpPr>
        <a:xfrm>
          <a:off x="0" y="0"/>
          <a:ext cx="0" cy="0"/>
          <a:chOff x="0" y="0"/>
          <a:chExt cx="0" cy="0"/>
        </a:xfrm>
      </p:grpSpPr>
      <p:sp>
        <p:nvSpPr>
          <p:cNvPr id="169" name="Google Shape;169;g206811490d4_1_204"/>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25515"/>
              <a:buNone/>
            </a:pPr>
            <a:r>
              <a:rPr lang="en-US" sz="3880"/>
              <a:t>Graduate Special Payroll Titles: </a:t>
            </a:r>
            <a:endParaRPr sz="3880"/>
          </a:p>
          <a:p>
            <a:pPr marL="0" lvl="0" indent="0" algn="l" rtl="0">
              <a:spcBef>
                <a:spcPts val="0"/>
              </a:spcBef>
              <a:spcAft>
                <a:spcPts val="0"/>
              </a:spcAft>
              <a:buSzPct val="25515"/>
              <a:buNone/>
            </a:pPr>
            <a:r>
              <a:rPr lang="en-US" sz="3880"/>
              <a:t>Summer &amp; Intersession </a:t>
            </a:r>
            <a:endParaRPr sz="388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206811490d4_1_20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Graduate Special Payroll Lecturer</a:t>
            </a:r>
            <a:endParaRPr/>
          </a:p>
        </p:txBody>
      </p:sp>
      <p:sp>
        <p:nvSpPr>
          <p:cNvPr id="177" name="Google Shape;177;g206811490d4_1_208"/>
          <p:cNvSpPr txBox="1">
            <a:spLocks noGrp="1"/>
          </p:cNvSpPr>
          <p:nvPr>
            <p:ph type="body" idx="4294967295"/>
          </p:nvPr>
        </p:nvSpPr>
        <p:spPr>
          <a:xfrm>
            <a:off x="73200" y="1670450"/>
            <a:ext cx="4377600" cy="2934600"/>
          </a:xfrm>
          <a:prstGeom prst="rect">
            <a:avLst/>
          </a:prstGeom>
        </p:spPr>
        <p:txBody>
          <a:bodyPr spcFirstLastPara="1" wrap="square" lIns="91425" tIns="91425" rIns="91425" bIns="91425" anchor="t" anchorCtr="0">
            <a:normAutofit lnSpcReduction="10000"/>
          </a:bodyPr>
          <a:lstStyle/>
          <a:p>
            <a:pPr marL="457200" lvl="0" indent="-330200" algn="l" rtl="0">
              <a:spcBef>
                <a:spcPts val="400"/>
              </a:spcBef>
              <a:spcAft>
                <a:spcPts val="0"/>
              </a:spcAft>
              <a:buClr>
                <a:schemeClr val="dk1"/>
              </a:buClr>
              <a:buSzPts val="1600"/>
              <a:buChar char="●"/>
            </a:pPr>
            <a:r>
              <a:rPr lang="en-US" sz="1600">
                <a:solidFill>
                  <a:schemeClr val="dk1"/>
                </a:solidFill>
              </a:rPr>
              <a:t>Instructor of record teaching credit bearing courses</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Compensation is at the minimum per credit rate ($1,939) effective August 23, 2024, per the</a:t>
            </a:r>
            <a:r>
              <a:rPr lang="en-US" sz="1600" u="sng">
                <a:solidFill>
                  <a:schemeClr val="hlink"/>
                </a:solidFill>
                <a:hlinkClick r:id="rId3"/>
              </a:rPr>
              <a:t> GEU-UAW contract</a:t>
            </a:r>
            <a:endParaRPr sz="1600">
              <a:solidFill>
                <a:schemeClr val="dk1"/>
              </a:solidFill>
            </a:endParaRPr>
          </a:p>
          <a:p>
            <a:pPr marL="914400" lvl="1" indent="-330200" algn="l" rtl="0">
              <a:spcBef>
                <a:spcPts val="0"/>
              </a:spcBef>
              <a:spcAft>
                <a:spcPts val="0"/>
              </a:spcAft>
              <a:buClr>
                <a:schemeClr val="dk1"/>
              </a:buClr>
              <a:buSzPts val="1600"/>
              <a:buChar char="○"/>
            </a:pPr>
            <a:r>
              <a:rPr lang="en-US" sz="1600">
                <a:solidFill>
                  <a:schemeClr val="dk1"/>
                </a:solidFill>
              </a:rPr>
              <a:t>Rates may be found on the </a:t>
            </a:r>
            <a:r>
              <a:rPr lang="en-US" sz="1600" u="sng">
                <a:solidFill>
                  <a:schemeClr val="hlink"/>
                </a:solidFill>
                <a:hlinkClick r:id="rId4"/>
              </a:rPr>
              <a:t>Special Payroll Information webpage</a:t>
            </a:r>
            <a:r>
              <a:rPr lang="en-US" sz="1600">
                <a:solidFill>
                  <a:schemeClr val="dk1"/>
                </a:solidFill>
              </a:rPr>
              <a:t>.</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Background check required</a:t>
            </a:r>
            <a:endParaRPr sz="1600">
              <a:solidFill>
                <a:schemeClr val="dk1"/>
              </a:solidFill>
            </a:endParaRPr>
          </a:p>
          <a:p>
            <a:pPr marL="457200" lvl="0" indent="-330200" algn="l" rtl="0">
              <a:spcBef>
                <a:spcPts val="0"/>
              </a:spcBef>
              <a:spcAft>
                <a:spcPts val="0"/>
              </a:spcAft>
              <a:buClr>
                <a:schemeClr val="dk1"/>
              </a:buClr>
              <a:buSzPts val="1600"/>
              <a:buChar char="●"/>
            </a:pPr>
            <a:r>
              <a:rPr lang="en-US" sz="1600">
                <a:solidFill>
                  <a:schemeClr val="dk1"/>
                </a:solidFill>
              </a:rPr>
              <a:t>Appointment dates for this title must correspond to the course semester dates</a:t>
            </a:r>
            <a:endParaRPr sz="1600">
              <a:solidFill>
                <a:schemeClr val="dk1"/>
              </a:solidFill>
            </a:endParaRPr>
          </a:p>
          <a:p>
            <a:pPr marL="0" lvl="0" indent="0" algn="l" rtl="0">
              <a:spcBef>
                <a:spcPts val="0"/>
              </a:spcBef>
              <a:spcAft>
                <a:spcPts val="1200"/>
              </a:spcAft>
              <a:buNone/>
            </a:pPr>
            <a:endParaRPr/>
          </a:p>
        </p:txBody>
      </p:sp>
      <p:graphicFrame>
        <p:nvGraphicFramePr>
          <p:cNvPr id="176" name="Google Shape;176;g206811490d4_1_208"/>
          <p:cNvGraphicFramePr/>
          <p:nvPr>
            <p:extLst>
              <p:ext uri="{D42A27DB-BD31-4B8C-83A1-F6EECF244321}">
                <p14:modId xmlns:p14="http://schemas.microsoft.com/office/powerpoint/2010/main" val="2896416763"/>
              </p:ext>
            </p:extLst>
          </p:nvPr>
        </p:nvGraphicFramePr>
        <p:xfrm>
          <a:off x="4693202" y="1938310"/>
          <a:ext cx="3914825" cy="2398880"/>
        </p:xfrm>
        <a:graphic>
          <a:graphicData uri="http://schemas.openxmlformats.org/drawingml/2006/table">
            <a:tbl>
              <a:tblPr firstRow="1">
                <a:noFill/>
                <a:tableStyleId>{D3CF1BEC-688B-48D0-AD70-18D1B537FDF9}</a:tableStyleId>
              </a:tblPr>
              <a:tblGrid>
                <a:gridCol w="1120275">
                  <a:extLst>
                    <a:ext uri="{9D8B030D-6E8A-4147-A177-3AD203B41FA5}">
                      <a16:colId xmlns:a16="http://schemas.microsoft.com/office/drawing/2014/main" val="20000"/>
                    </a:ext>
                  </a:extLst>
                </a:gridCol>
                <a:gridCol w="2794550">
                  <a:extLst>
                    <a:ext uri="{9D8B030D-6E8A-4147-A177-3AD203B41FA5}">
                      <a16:colId xmlns:a16="http://schemas.microsoft.com/office/drawing/2014/main" val="20001"/>
                    </a:ext>
                  </a:extLst>
                </a:gridCol>
              </a:tblGrid>
              <a:tr h="359700">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Credits</a:t>
                      </a:r>
                      <a:endParaRPr sz="18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10949"/>
                    </a:solidFill>
                  </a:tcPr>
                </a:tc>
                <a:tc>
                  <a:txBody>
                    <a:bodyPr/>
                    <a:lstStyle/>
                    <a:p>
                      <a:pPr marL="0" lvl="0" indent="0" algn="ctr" rtl="0">
                        <a:lnSpc>
                          <a:spcPct val="115000"/>
                        </a:lnSpc>
                        <a:spcBef>
                          <a:spcPts val="0"/>
                        </a:spcBef>
                        <a:spcAft>
                          <a:spcPts val="0"/>
                        </a:spcAft>
                        <a:buNone/>
                      </a:pPr>
                      <a:r>
                        <a:rPr lang="en-US" sz="1800" b="1">
                          <a:solidFill>
                            <a:srgbClr val="FFFFFF"/>
                          </a:solidFill>
                          <a:latin typeface="Calibri"/>
                          <a:ea typeface="Calibri"/>
                          <a:cs typeface="Calibri"/>
                          <a:sym typeface="Calibri"/>
                        </a:rPr>
                        <a:t>Stipend (Minimum)</a:t>
                      </a:r>
                      <a:endParaRPr sz="1800" b="1">
                        <a:solidFill>
                          <a:srgbClr val="FFFFFF"/>
                        </a:solidFill>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10949"/>
                    </a:solidFill>
                  </a:tcPr>
                </a:tc>
                <a:extLst>
                  <a:ext uri="{0D108BD9-81ED-4DB2-BD59-A6C34878D82A}">
                    <a16:rowId xmlns:a16="http://schemas.microsoft.com/office/drawing/2014/main" val="10000"/>
                  </a:ext>
                </a:extLst>
              </a:tr>
              <a:tr h="3597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$1,939.00</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597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$3,878.00</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597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$5,817.00</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59700">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4</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800">
                          <a:latin typeface="Calibri"/>
                          <a:ea typeface="Calibri"/>
                          <a:cs typeface="Calibri"/>
                          <a:sym typeface="Calibri"/>
                        </a:rPr>
                        <a:t>$7,756.00</a:t>
                      </a:r>
                      <a:endParaRPr sz="1800">
                        <a:latin typeface="Calibri"/>
                        <a:ea typeface="Calibri"/>
                        <a:cs typeface="Calibri"/>
                        <a:sym typeface="Calibri"/>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8" name="Google Shape;178;g206811490d4_1_208"/>
          <p:cNvSpPr txBox="1"/>
          <p:nvPr/>
        </p:nvSpPr>
        <p:spPr>
          <a:xfrm>
            <a:off x="0" y="4820400"/>
            <a:ext cx="44988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US" sz="900">
                <a:solidFill>
                  <a:schemeClr val="dk1"/>
                </a:solidFill>
                <a:latin typeface="Roboto"/>
                <a:ea typeface="Roboto"/>
                <a:cs typeface="Roboto"/>
                <a:sym typeface="Roboto"/>
              </a:rPr>
              <a:t>*For non-credit courses, use Graduate Non Credit Special Payroll Lecturer (stipend)</a:t>
            </a:r>
            <a:endParaRPr sz="700">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06811490d4_1_21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Graduate Instructional Specialist</a:t>
            </a:r>
            <a:endParaRPr/>
          </a:p>
        </p:txBody>
      </p:sp>
      <p:sp>
        <p:nvSpPr>
          <p:cNvPr id="185" name="Google Shape;185;g206811490d4_1_215"/>
          <p:cNvSpPr txBox="1"/>
          <p:nvPr/>
        </p:nvSpPr>
        <p:spPr>
          <a:xfrm>
            <a:off x="202000" y="1409338"/>
            <a:ext cx="3908100" cy="3146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100"/>
              </a:spcBef>
              <a:spcAft>
                <a:spcPts val="0"/>
              </a:spcAft>
              <a:buSzPts val="1300"/>
              <a:buChar char="●"/>
            </a:pPr>
            <a:r>
              <a:rPr lang="en-US" sz="1300"/>
              <a:t>Provides instructional or course support with related responsibilities and/or work under the supervision of an instructor for credit courses</a:t>
            </a:r>
            <a:endParaRPr sz="1300"/>
          </a:p>
          <a:p>
            <a:pPr marL="914400" lvl="1" indent="-311150" algn="l" rtl="0">
              <a:lnSpc>
                <a:spcPct val="115000"/>
              </a:lnSpc>
              <a:spcBef>
                <a:spcPts val="0"/>
              </a:spcBef>
              <a:spcAft>
                <a:spcPts val="0"/>
              </a:spcAft>
              <a:buSzPts val="1300"/>
              <a:buChar char="○"/>
            </a:pPr>
            <a:r>
              <a:rPr lang="en-US" sz="1300"/>
              <a:t>Not the instructor of record</a:t>
            </a:r>
            <a:endParaRPr sz="1300"/>
          </a:p>
          <a:p>
            <a:pPr marL="457200" lvl="0" indent="-311150" algn="l" rtl="0">
              <a:lnSpc>
                <a:spcPct val="115000"/>
              </a:lnSpc>
              <a:spcBef>
                <a:spcPts val="0"/>
              </a:spcBef>
              <a:spcAft>
                <a:spcPts val="0"/>
              </a:spcAft>
              <a:buSzPts val="1300"/>
              <a:buChar char="●"/>
            </a:pPr>
            <a:r>
              <a:rPr lang="en-US" sz="1300"/>
              <a:t>Compensation is at the minimum Graduate per credit rate per the</a:t>
            </a:r>
            <a:r>
              <a:rPr lang="en-US" sz="1300">
                <a:uFill>
                  <a:noFill/>
                </a:uFill>
                <a:hlinkClick r:id="rId3"/>
              </a:rPr>
              <a:t> </a:t>
            </a:r>
            <a:r>
              <a:rPr lang="en-US" sz="1300" u="sng">
                <a:solidFill>
                  <a:srgbClr val="0000FF"/>
                </a:solidFill>
                <a:hlinkClick r:id="rId3">
                  <a:extLst>
                    <a:ext uri="{A12FA001-AC4F-418D-AE19-62706E023703}">
                      <ahyp:hlinkClr xmlns:ahyp="http://schemas.microsoft.com/office/drawing/2018/hyperlinkcolor" val="tx"/>
                    </a:ext>
                  </a:extLst>
                </a:hlinkClick>
              </a:rPr>
              <a:t>GEU-UAW contract</a:t>
            </a:r>
            <a:endParaRPr sz="1300"/>
          </a:p>
          <a:p>
            <a:pPr marL="914400" lvl="1" indent="-311150" algn="l" rtl="0">
              <a:lnSpc>
                <a:spcPct val="115000"/>
              </a:lnSpc>
              <a:spcBef>
                <a:spcPts val="0"/>
              </a:spcBef>
              <a:spcAft>
                <a:spcPts val="0"/>
              </a:spcAft>
              <a:buSzPts val="1300"/>
              <a:buChar char="○"/>
            </a:pPr>
            <a:r>
              <a:rPr lang="en-US" sz="1300"/>
              <a:t>Select an FTE percentage equivalent with the nature of the duties performed (see image)</a:t>
            </a:r>
            <a:endParaRPr sz="1300"/>
          </a:p>
          <a:p>
            <a:pPr marL="457200" lvl="0" indent="-311150" algn="l" rtl="0">
              <a:lnSpc>
                <a:spcPct val="115000"/>
              </a:lnSpc>
              <a:spcBef>
                <a:spcPts val="0"/>
              </a:spcBef>
              <a:spcAft>
                <a:spcPts val="0"/>
              </a:spcAft>
              <a:buSzPts val="1300"/>
              <a:buChar char="●"/>
            </a:pPr>
            <a:r>
              <a:rPr lang="en-US" sz="1300"/>
              <a:t>Background check required</a:t>
            </a:r>
            <a:endParaRPr sz="1300"/>
          </a:p>
          <a:p>
            <a:pPr marL="457200" lvl="0" indent="-311150" algn="l" rtl="0">
              <a:lnSpc>
                <a:spcPct val="115000"/>
              </a:lnSpc>
              <a:spcBef>
                <a:spcPts val="0"/>
              </a:spcBef>
              <a:spcAft>
                <a:spcPts val="0"/>
              </a:spcAft>
              <a:buSzPts val="1300"/>
              <a:buChar char="●"/>
            </a:pPr>
            <a:r>
              <a:rPr lang="en-US" sz="1300"/>
              <a:t>Appointment dates for this title must correspond to the course semester dates</a:t>
            </a:r>
            <a:endParaRPr sz="1300"/>
          </a:p>
        </p:txBody>
      </p:sp>
      <p:pic>
        <p:nvPicPr>
          <p:cNvPr id="184" name="Google Shape;184;g206811490d4_1_215" descr="A chart outlining the amount of credits that are equivalent to GA FTEs. 1 credit is equivalent to 33%, 2 credits is equivalent to 67%, and 3 credits is equivalent to 100%."/>
          <p:cNvPicPr preferRelativeResize="0"/>
          <p:nvPr/>
        </p:nvPicPr>
        <p:blipFill>
          <a:blip r:embed="rId4">
            <a:alphaModFix/>
          </a:blip>
          <a:stretch>
            <a:fillRect/>
          </a:stretch>
        </p:blipFill>
        <p:spPr>
          <a:xfrm>
            <a:off x="4364153" y="1512225"/>
            <a:ext cx="4468173" cy="3001521"/>
          </a:xfrm>
          <a:prstGeom prst="rect">
            <a:avLst/>
          </a:prstGeom>
          <a:noFill/>
          <a:ln>
            <a:noFill/>
          </a:ln>
        </p:spPr>
      </p:pic>
      <p:sp>
        <p:nvSpPr>
          <p:cNvPr id="187" name="Google Shape;187;g206811490d4_1_215"/>
          <p:cNvSpPr txBox="1"/>
          <p:nvPr/>
        </p:nvSpPr>
        <p:spPr>
          <a:xfrm>
            <a:off x="4364175" y="4513750"/>
            <a:ext cx="44682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latin typeface="Roboto"/>
                <a:ea typeface="Roboto"/>
                <a:cs typeface="Roboto"/>
                <a:sym typeface="Roboto"/>
              </a:rPr>
              <a:t>GEU-UAW Contract: Article 34, Section 4b</a:t>
            </a:r>
            <a:endParaRPr sz="1000">
              <a:latin typeface="Roboto"/>
              <a:ea typeface="Roboto"/>
              <a:cs typeface="Roboto"/>
              <a:sym typeface="Roboto"/>
            </a:endParaRPr>
          </a:p>
        </p:txBody>
      </p:sp>
      <p:sp>
        <p:nvSpPr>
          <p:cNvPr id="186" name="Google Shape;186;g206811490d4_1_215"/>
          <p:cNvSpPr txBox="1"/>
          <p:nvPr/>
        </p:nvSpPr>
        <p:spPr>
          <a:xfrm>
            <a:off x="0" y="4820400"/>
            <a:ext cx="4498800" cy="323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400"/>
              </a:spcBef>
              <a:spcAft>
                <a:spcPts val="0"/>
              </a:spcAft>
              <a:buNone/>
            </a:pPr>
            <a:r>
              <a:rPr lang="en-US" sz="900">
                <a:solidFill>
                  <a:schemeClr val="dk1"/>
                </a:solidFill>
                <a:latin typeface="Roboto"/>
                <a:ea typeface="Roboto"/>
                <a:cs typeface="Roboto"/>
                <a:sym typeface="Roboto"/>
              </a:rPr>
              <a:t>*For non-credit courses, use Graduate Non Credit Instructional Specialist (stipend)</a:t>
            </a:r>
            <a:endParaRPr sz="700">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06811490d4_1_223"/>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Graduate Student Technician</a:t>
            </a:r>
            <a:endParaRPr/>
          </a:p>
        </p:txBody>
      </p:sp>
      <p:sp>
        <p:nvSpPr>
          <p:cNvPr id="194" name="Google Shape;194;g206811490d4_1_223"/>
          <p:cNvSpPr txBox="1"/>
          <p:nvPr/>
        </p:nvSpPr>
        <p:spPr>
          <a:xfrm>
            <a:off x="80700" y="1422575"/>
            <a:ext cx="4491300" cy="3146100"/>
          </a:xfrm>
          <a:prstGeom prst="rect">
            <a:avLst/>
          </a:prstGeom>
          <a:noFill/>
          <a:ln>
            <a:noFill/>
          </a:ln>
        </p:spPr>
        <p:txBody>
          <a:bodyPr spcFirstLastPara="1" wrap="square" lIns="91425" tIns="91425" rIns="91425" bIns="91425" anchor="t" anchorCtr="0">
            <a:spAutoFit/>
          </a:bodyPr>
          <a:lstStyle/>
          <a:p>
            <a:pPr marL="457200" lvl="0" indent="-311150" algn="l" rtl="0">
              <a:lnSpc>
                <a:spcPct val="115000"/>
              </a:lnSpc>
              <a:spcBef>
                <a:spcPts val="300"/>
              </a:spcBef>
              <a:spcAft>
                <a:spcPts val="0"/>
              </a:spcAft>
              <a:buSzPts val="1300"/>
              <a:buChar char="●"/>
            </a:pPr>
            <a:r>
              <a:rPr lang="en-US" sz="1300"/>
              <a:t>Temporary research work; or duties that do not fall under research, but are an extension of their Graduate Assistantship</a:t>
            </a:r>
            <a:endParaRPr sz="1300"/>
          </a:p>
          <a:p>
            <a:pPr marL="457200" lvl="0" indent="-311150" algn="l" rtl="0">
              <a:lnSpc>
                <a:spcPct val="115000"/>
              </a:lnSpc>
              <a:spcBef>
                <a:spcPts val="0"/>
              </a:spcBef>
              <a:spcAft>
                <a:spcPts val="0"/>
              </a:spcAft>
              <a:buSzPts val="1300"/>
              <a:buChar char="●"/>
            </a:pPr>
            <a:r>
              <a:rPr lang="en-US" sz="1300"/>
              <a:t>Stipend is calculated using dates of appointment, hours per week, and prior semester GA compensation level</a:t>
            </a:r>
            <a:endParaRPr sz="1300"/>
          </a:p>
          <a:p>
            <a:pPr marL="914400" lvl="1" indent="-311150" algn="l" rtl="0">
              <a:lnSpc>
                <a:spcPct val="115000"/>
              </a:lnSpc>
              <a:spcBef>
                <a:spcPts val="0"/>
              </a:spcBef>
              <a:spcAft>
                <a:spcPts val="0"/>
              </a:spcAft>
              <a:buSzPts val="1300"/>
              <a:buChar char="○"/>
            </a:pPr>
            <a:r>
              <a:rPr lang="en-US" sz="1300"/>
              <a:t>To Calculate use:</a:t>
            </a:r>
            <a:r>
              <a:rPr lang="en-US" sz="1300">
                <a:uFill>
                  <a:noFill/>
                </a:uFill>
                <a:hlinkClick r:id="rId3"/>
              </a:rPr>
              <a:t> </a:t>
            </a:r>
            <a:r>
              <a:rPr lang="en-US" sz="1300" u="sng">
                <a:solidFill>
                  <a:srgbClr val="0000FF"/>
                </a:solidFill>
                <a:hlinkClick r:id="rId3">
                  <a:extLst>
                    <a:ext uri="{A12FA001-AC4F-418D-AE19-62706E023703}">
                      <ahyp:hlinkClr xmlns:ahyp="http://schemas.microsoft.com/office/drawing/2018/hyperlinkcolor" val="tx"/>
                    </a:ext>
                  </a:extLst>
                </a:hlinkClick>
              </a:rPr>
              <a:t>Special Grad Calculator</a:t>
            </a:r>
            <a:endParaRPr sz="1300" u="sng">
              <a:solidFill>
                <a:srgbClr val="0000FF"/>
              </a:solidFill>
            </a:endParaRPr>
          </a:p>
          <a:p>
            <a:pPr marL="457200" lvl="0" indent="-311150" algn="l" rtl="0">
              <a:lnSpc>
                <a:spcPct val="115000"/>
              </a:lnSpc>
              <a:spcBef>
                <a:spcPts val="0"/>
              </a:spcBef>
              <a:spcAft>
                <a:spcPts val="0"/>
              </a:spcAft>
              <a:buSzPts val="1300"/>
              <a:buChar char="●"/>
            </a:pPr>
            <a:r>
              <a:rPr lang="en-US" sz="1300"/>
              <a:t>Duration of the appointment term must be within 2 to 12 weeks</a:t>
            </a:r>
            <a:endParaRPr sz="1300"/>
          </a:p>
          <a:p>
            <a:pPr marL="457200" lvl="0" indent="-311150" algn="l" rtl="0">
              <a:lnSpc>
                <a:spcPct val="115000"/>
              </a:lnSpc>
              <a:spcBef>
                <a:spcPts val="0"/>
              </a:spcBef>
              <a:spcAft>
                <a:spcPts val="0"/>
              </a:spcAft>
              <a:buSzPts val="1300"/>
              <a:buChar char="●"/>
            </a:pPr>
            <a:r>
              <a:rPr lang="en-US" sz="1300"/>
              <a:t>Departments are encouraged, but not required, to appoint Grad Student Technicians at the same percentage as their preceding GA appointment during the academic year.</a:t>
            </a:r>
            <a:endParaRPr sz="1300"/>
          </a:p>
        </p:txBody>
      </p:sp>
      <p:sp>
        <p:nvSpPr>
          <p:cNvPr id="195" name="Google Shape;195;g206811490d4_1_223"/>
          <p:cNvSpPr txBox="1"/>
          <p:nvPr/>
        </p:nvSpPr>
        <p:spPr>
          <a:xfrm>
            <a:off x="5235400" y="4660032"/>
            <a:ext cx="33294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000">
                <a:latin typeface="Roboto"/>
                <a:ea typeface="Roboto"/>
                <a:cs typeface="Roboto"/>
                <a:sym typeface="Roboto"/>
              </a:rPr>
              <a:t>Special Grad Calculator Example</a:t>
            </a:r>
            <a:endParaRPr sz="1000">
              <a:latin typeface="Roboto"/>
              <a:ea typeface="Roboto"/>
              <a:cs typeface="Roboto"/>
              <a:sym typeface="Roboto"/>
            </a:endParaRPr>
          </a:p>
        </p:txBody>
      </p:sp>
      <p:pic>
        <p:nvPicPr>
          <p:cNvPr id="3" name="Picture 2" descr="Special grad calculator example">
            <a:extLst>
              <a:ext uri="{FF2B5EF4-FFF2-40B4-BE49-F238E27FC236}">
                <a16:creationId xmlns:a16="http://schemas.microsoft.com/office/drawing/2014/main" id="{DBB3E1C4-3416-45E8-D8D3-4EA54A9C6581}"/>
              </a:ext>
            </a:extLst>
          </p:cNvPr>
          <p:cNvPicPr>
            <a:picLocks noChangeAspect="1"/>
          </p:cNvPicPr>
          <p:nvPr/>
        </p:nvPicPr>
        <p:blipFill>
          <a:blip r:embed="rId4"/>
          <a:stretch>
            <a:fillRect/>
          </a:stretch>
        </p:blipFill>
        <p:spPr>
          <a:xfrm>
            <a:off x="5235400" y="1442791"/>
            <a:ext cx="3181794" cy="32865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206811490d4_1_230"/>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a:t>PageUp, Offer Letters, &amp; Forms</a:t>
            </a:r>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white-bluebar-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older_x002f_DocumentCategory xmlns="7448d143-f690-479e-88e0-2aa55415c2d7" xsi:nil="true"/>
    <Reviewedby xmlns="7448d143-f690-479e-88e0-2aa55415c2d7">
      <UserInfo>
        <DisplayName/>
        <AccountId xsi:nil="true"/>
        <AccountType/>
      </UserInfo>
    </Reviewedby>
    <TaxCatchAll xmlns="4ff8a8dc-d1e5-484a-b122-a448e3d20680" xsi:nil="true"/>
    <TeamApprovedCategorizing xmlns="7448d143-f690-479e-88e0-2aa55415c2d7">false</TeamApprovedCategorizing>
    <TestComments xmlns="7448d143-f690-479e-88e0-2aa55415c2d7" xsi:nil="true"/>
    <lcf76f155ced4ddcb4097134ff3c332f xmlns="7448d143-f690-479e-88e0-2aa55415c2d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71366F675B0D94C81DAE737C313B0B6" ma:contentTypeVersion="20" ma:contentTypeDescription="Create a new document." ma:contentTypeScope="" ma:versionID="7eb6c4aab411bf183b81a44379095eea">
  <xsd:schema xmlns:xsd="http://www.w3.org/2001/XMLSchema" xmlns:xs="http://www.w3.org/2001/XMLSchema" xmlns:p="http://schemas.microsoft.com/office/2006/metadata/properties" xmlns:ns2="7448d143-f690-479e-88e0-2aa55415c2d7" xmlns:ns3="4ff8a8dc-d1e5-484a-b122-a448e3d20680" targetNamespace="http://schemas.microsoft.com/office/2006/metadata/properties" ma:root="true" ma:fieldsID="a4e84b91f8359a22ad5d6a95ce5d181a" ns2:_="" ns3:_="">
    <xsd:import namespace="7448d143-f690-479e-88e0-2aa55415c2d7"/>
    <xsd:import namespace="4ff8a8dc-d1e5-484a-b122-a448e3d2068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element ref="ns2:Folder_x002f_DocumentCategory" minOccurs="0"/>
                <xsd:element ref="ns2:TeamApprovedCategorizing" minOccurs="0"/>
                <xsd:element ref="ns2:TestComments" minOccurs="0"/>
                <xsd:element ref="ns2:Review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48d143-f690-479e-88e0-2aa55415c2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e6962ab-0744-46a3-9e0f-3fe952fbdfd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Folder_x002f_DocumentCategory" ma:index="23" nillable="true" ma:displayName="Folder/Document Category " ma:format="Dropdown" ma:internalName="Folder_x002f_DocumentCategory">
      <xsd:simpleType>
        <xsd:restriction base="dms:Choice">
          <xsd:enumeration value="Compensation"/>
          <xsd:enumeration value="Career Progression"/>
          <xsd:enumeration value="PRC"/>
          <xsd:enumeration value="PageUp"/>
          <xsd:enumeration value="Classification"/>
          <xsd:enumeration value="Telecommuting"/>
          <xsd:enumeration value="Search &amp; Hire"/>
          <xsd:enumeration value="COVID"/>
          <xsd:enumeration value="SOP/Reference"/>
          <xsd:enumeration value="Staffing Assessments"/>
          <xsd:enumeration value="Special Payroll"/>
          <xsd:enumeration value="Delete?"/>
          <xsd:enumeration value="External Audit"/>
        </xsd:restriction>
      </xsd:simpleType>
    </xsd:element>
    <xsd:element name="TeamApprovedCategorizing" ma:index="24" nillable="true" ma:displayName="Team Approved Categorizing " ma:default="0" ma:format="Dropdown" ma:internalName="TeamApprovedCategorizing">
      <xsd:simpleType>
        <xsd:restriction base="dms:Boolean"/>
      </xsd:simpleType>
    </xsd:element>
    <xsd:element name="TestComments" ma:index="25" nillable="true" ma:displayName="Test Comments " ma:format="Dropdown" ma:internalName="TestComments">
      <xsd:simpleType>
        <xsd:restriction base="dms:Note">
          <xsd:maxLength value="255"/>
        </xsd:restriction>
      </xsd:simpleType>
    </xsd:element>
    <xsd:element name="Reviewedby" ma:index="26" nillable="true" ma:displayName="Reviewed by" ma:format="Dropdown" ma:list="UserInfo" ma:SharePointGroup="0" ma:internalName="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f8a8dc-d1e5-484a-b122-a448e3d2068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89373f2-b82e-4ed9-b9a9-a4df6e519d2c}" ma:internalName="TaxCatchAll" ma:showField="CatchAllData" ma:web="4ff8a8dc-d1e5-484a-b122-a448e3d2068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B80443-3E16-4E1A-9214-CAF1BE195C5A}">
  <ds:schemaRefs>
    <ds:schemaRef ds:uri="4ff8a8dc-d1e5-484a-b122-a448e3d20680"/>
    <ds:schemaRef ds:uri="7448d143-f690-479e-88e0-2aa55415c2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B8DBD0D-36B5-4F96-8BED-C9382612BCAF}">
  <ds:schemaRefs>
    <ds:schemaRef ds:uri="http://schemas.microsoft.com/sharepoint/v3/contenttype/forms"/>
  </ds:schemaRefs>
</ds:datastoreItem>
</file>

<file path=customXml/itemProps3.xml><?xml version="1.0" encoding="utf-8"?>
<ds:datastoreItem xmlns:ds="http://schemas.openxmlformats.org/officeDocument/2006/customXml" ds:itemID="{5822E639-1291-45F5-AAC9-887BD2460D98}">
  <ds:schemaRefs>
    <ds:schemaRef ds:uri="4ff8a8dc-d1e5-484a-b122-a448e3d20680"/>
    <ds:schemaRef ds:uri="7448d143-f690-479e-88e0-2aa55415c2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35</Slides>
  <Notes>30</Notes>
  <HiddenSlides>0</HiddenSlide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white-bluebar-template</vt:lpstr>
      <vt:lpstr>Paradigm</vt:lpstr>
      <vt:lpstr>Ion</vt:lpstr>
      <vt:lpstr>Graduate Students and Special Payroll</vt:lpstr>
      <vt:lpstr>Special Payroll -  Graduate Student Appointments</vt:lpstr>
      <vt:lpstr>Agenda </vt:lpstr>
      <vt:lpstr>Graduate Student Special Payroll Overview</vt:lpstr>
      <vt:lpstr>Graduate Special Payroll Titles:  Summer &amp; Intersession </vt:lpstr>
      <vt:lpstr>Graduate Special Payroll Lecturer</vt:lpstr>
      <vt:lpstr>Graduate Instructional Specialist</vt:lpstr>
      <vt:lpstr>Graduate Student Technician</vt:lpstr>
      <vt:lpstr>PageUp, Offer Letters, &amp; Forms</vt:lpstr>
      <vt:lpstr>PageUp</vt:lpstr>
      <vt:lpstr>PageUp </vt:lpstr>
      <vt:lpstr>Offer Letters</vt:lpstr>
      <vt:lpstr>Dual Employment Forms</vt:lpstr>
      <vt:lpstr>Conflict of Interest</vt:lpstr>
      <vt:lpstr>General Information</vt:lpstr>
      <vt:lpstr>Graduate Overload</vt:lpstr>
      <vt:lpstr>Contact Information</vt:lpstr>
      <vt:lpstr>Summer Session 2025 Dates &amp; Deadlines</vt:lpstr>
      <vt:lpstr>Additional Trainings</vt:lpstr>
      <vt:lpstr>SmartHR and Special Payroll</vt:lpstr>
      <vt:lpstr>Next Step: SmartHR</vt:lpstr>
      <vt:lpstr>Common Templates</vt:lpstr>
      <vt:lpstr>Hire Transaction Hints</vt:lpstr>
      <vt:lpstr>Data Change Hints</vt:lpstr>
      <vt:lpstr>Separation Transactions</vt:lpstr>
      <vt:lpstr>Special Payroll Pay Schedule</vt:lpstr>
      <vt:lpstr>First Summer Check</vt:lpstr>
      <vt:lpstr>The Graduate School</vt:lpstr>
      <vt:lpstr>Things to Consider...</vt:lpstr>
      <vt:lpstr>Remote work exceptions</vt:lpstr>
      <vt:lpstr>Office of the Registrar Degree Audit</vt:lpstr>
      <vt:lpstr>Resources Bookmark these pages for quick reference</vt:lpstr>
      <vt:lpstr>Application to Graduate &amp; Commencement Ceremony</vt:lpstr>
      <vt:lpstr>Completion Date vs Conferral Date</vt:lpstr>
      <vt:lpstr>Special Payroll ~ Summer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dc:creator>
  <cp:revision>1</cp:revision>
  <dcterms:created xsi:type="dcterms:W3CDTF">2010-04-12T23:12:02Z</dcterms:created>
  <dcterms:modified xsi:type="dcterms:W3CDTF">2025-02-21T19:53:47Z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0x010100071366F675B0D94C81DAE737C313B0B6</vt:lpwstr>
  </property>
  <property fmtid="{D5CDD505-2E9C-101B-9397-08002B2CF9AE}" pid="3" name="MediaServiceImageTags">
    <vt:lpwstr/>
  </property>
</Properties>
</file>