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E48EB-6ED9-4DEF-B2D6-BFCF5D19E669}" v="13" dt="2025-01-27T21:26:0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BBEC-A09D-4276-81CD-8C759F5B080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E7C0-CD5E-4B5C-B270-BAAB359F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3E7C0-CD5E-4B5C-B270-BAAB359F0B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3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February 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February 6,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314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plexity.ai/search/create-a-table-breaking-down-m-FB54rdd3QhyWFZQQ1yafSQ" TargetMode="External"/><Relationship Id="rId2" Type="http://schemas.openxmlformats.org/officeDocument/2006/relationships/hyperlink" Target="https://www.perplexity.ai/search/summarize-the-main-arguments-p-b5WuW4BBRJW7r1mCcr3OB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rplexity.ai/search/i-am-a-phd-student-working-on-m8X33pdJTey12EqTA7sci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plexity.ai/search/explain-the-concept-of-quantum-dT_eqg6fQp619Xb0YUBlZQ" TargetMode="External"/><Relationship Id="rId2" Type="http://schemas.openxmlformats.org/officeDocument/2006/relationships/hyperlink" Target="https://www.perplexity.ai/search/please-rewrite-the-attached-ar-pjKsBtDbTSuGVTyfkJRLg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rplexity.ai/search/you-are-an-expert-english-span-vIw8R8ZvQgq34FoOX4VqG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991333230005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hyperlink" Target="https://elicit.com/" TargetMode="External"/><Relationship Id="rId26" Type="http://schemas.openxmlformats.org/officeDocument/2006/relationships/hyperlink" Target="https://www.humata.ai/" TargetMode="Externa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hyperlink" Target="https://www.writefull.com/" TargetMode="External"/><Relationship Id="rId42" Type="http://schemas.openxmlformats.org/officeDocument/2006/relationships/hyperlink" Target="https://julius.ai/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www.researchrabbit.ai/" TargetMode="External"/><Relationship Id="rId16" Type="http://schemas.openxmlformats.org/officeDocument/2006/relationships/hyperlink" Target="https://scispace.com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citeful.xyz/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s://www.scholarcy.com/" TargetMode="External"/><Relationship Id="rId32" Type="http://schemas.openxmlformats.org/officeDocument/2006/relationships/hyperlink" Target="https://jenni.ai/" TargetMode="External"/><Relationship Id="rId37" Type="http://schemas.openxmlformats.org/officeDocument/2006/relationships/image" Target="../media/image20.png"/><Relationship Id="rId40" Type="http://schemas.openxmlformats.org/officeDocument/2006/relationships/hyperlink" Target="https://asana.com/" TargetMode="External"/><Relationship Id="rId45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jpeg"/><Relationship Id="rId28" Type="http://schemas.openxmlformats.org/officeDocument/2006/relationships/hyperlink" Target="https://www.heuristi.ca/" TargetMode="External"/><Relationship Id="rId36" Type="http://schemas.openxmlformats.org/officeDocument/2006/relationships/hyperlink" Target="https://languagetool.org/" TargetMode="External"/><Relationship Id="rId10" Type="http://schemas.openxmlformats.org/officeDocument/2006/relationships/hyperlink" Target="https://discovery.researcher.life/" TargetMode="Externa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4" Type="http://schemas.openxmlformats.org/officeDocument/2006/relationships/hyperlink" Target="https://powerdrill.ai/" TargetMode="External"/><Relationship Id="rId4" Type="http://schemas.openxmlformats.org/officeDocument/2006/relationships/hyperlink" Target="https://www.semanticscholar.org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consensus.app/" TargetMode="External"/><Relationship Id="rId22" Type="http://schemas.openxmlformats.org/officeDocument/2006/relationships/hyperlink" Target="https://www.explainpaper.com/" TargetMode="External"/><Relationship Id="rId27" Type="http://schemas.openxmlformats.org/officeDocument/2006/relationships/image" Target="../media/image15.png"/><Relationship Id="rId30" Type="http://schemas.openxmlformats.org/officeDocument/2006/relationships/hyperlink" Target="https://paperpal.com/" TargetMode="Externa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8" Type="http://schemas.openxmlformats.org/officeDocument/2006/relationships/hyperlink" Target="https://www.connectedpapers.com/" TargetMode="External"/><Relationship Id="rId3" Type="http://schemas.openxmlformats.org/officeDocument/2006/relationships/image" Target="../media/image3.png"/><Relationship Id="rId12" Type="http://schemas.openxmlformats.org/officeDocument/2006/relationships/hyperlink" Target="https://www.litmaps.com/" TargetMode="Externa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hyperlink" Target="https://www.notion.com/product" TargetMode="External"/><Relationship Id="rId46" Type="http://schemas.openxmlformats.org/officeDocument/2006/relationships/image" Target="../media/image25.jpg"/><Relationship Id="rId20" Type="http://schemas.openxmlformats.org/officeDocument/2006/relationships/hyperlink" Target="https://www.unriddle.ai/" TargetMode="External"/><Relationship Id="rId4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guides.umd.edu/c.php?g=1340355&amp;p=9880565" TargetMode="External"/><Relationship Id="rId2" Type="http://schemas.openxmlformats.org/officeDocument/2006/relationships/hyperlink" Target="https://guides.lib.uconn.edu/c.php?g=1391721&amp;p=102939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1D646-2452-157F-90C0-5154A784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28550"/>
            <a:ext cx="4756162" cy="2947210"/>
          </a:xfrm>
        </p:spPr>
        <p:txBody>
          <a:bodyPr anchor="t">
            <a:normAutofit/>
          </a:bodyPr>
          <a:lstStyle/>
          <a:p>
            <a:pPr algn="l"/>
            <a:r>
              <a:rPr lang="en-US" sz="3700" b="0" i="0" dirty="0">
                <a:effectLst/>
                <a:latin typeface="__fkGroteskNeue_598ab8"/>
              </a:rPr>
              <a:t>Using AI Tools </a:t>
            </a:r>
            <a:br>
              <a:rPr lang="en-US" sz="3700" b="0" i="0" dirty="0">
                <a:effectLst/>
                <a:latin typeface="__fkGroteskNeue_598ab8"/>
              </a:rPr>
            </a:br>
            <a:r>
              <a:rPr lang="en-US" sz="3200" b="0" dirty="0">
                <a:latin typeface="__fkGroteskNeue_598ab8"/>
              </a:rPr>
              <a:t>(with integrity)</a:t>
            </a:r>
            <a:br>
              <a:rPr lang="en-US" sz="3700" b="0" i="0" dirty="0">
                <a:effectLst/>
                <a:latin typeface="__fkGroteskNeue_598ab8"/>
              </a:rPr>
            </a:br>
            <a:r>
              <a:rPr lang="en-US" sz="3700" b="0" i="0" dirty="0">
                <a:effectLst/>
                <a:latin typeface="__fkGroteskNeue_598ab8"/>
              </a:rPr>
              <a:t>as a Research Partner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A13B9-2658-92AE-2903-7489347C3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89120"/>
            <a:ext cx="4210167" cy="1192815"/>
          </a:xfrm>
        </p:spPr>
        <p:txBody>
          <a:bodyPr anchor="b">
            <a:noAutofit/>
          </a:bodyPr>
          <a:lstStyle/>
          <a:p>
            <a:pPr algn="l"/>
            <a:r>
              <a:rPr lang="en-US" sz="2000" dirty="0"/>
              <a:t>Presented by </a:t>
            </a:r>
          </a:p>
          <a:p>
            <a:pPr algn="l"/>
            <a:r>
              <a:rPr lang="en-US" sz="2000" dirty="0"/>
              <a:t>Erica Charis-Molling</a:t>
            </a:r>
          </a:p>
          <a:p>
            <a:pPr algn="l"/>
            <a:r>
              <a:rPr lang="en-US" sz="2000" dirty="0"/>
              <a:t>February 6, 2025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92686-78CA-A0BD-D26E-3C400EF98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00" r="1" b="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75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7D46C-1F57-CA98-B8FB-496B9FD8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2640"/>
            <a:ext cx="4911393" cy="1556724"/>
          </a:xfrm>
        </p:spPr>
        <p:txBody>
          <a:bodyPr anchor="b">
            <a:noAutofit/>
          </a:bodyPr>
          <a:lstStyle/>
          <a:p>
            <a:r>
              <a:rPr lang="en-US" dirty="0"/>
              <a:t>Generative AI:</a:t>
            </a:r>
            <a:br>
              <a:rPr lang="en-US" dirty="0"/>
            </a:br>
            <a:r>
              <a:rPr lang="en-US" dirty="0"/>
              <a:t>A pitch for perplexity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A4DD-57FF-5613-9FED-30D6116A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5400674" cy="3583940"/>
          </a:xfrm>
        </p:spPr>
        <p:txBody>
          <a:bodyPr anchor="t">
            <a:noAutofit/>
          </a:bodyPr>
          <a:lstStyle/>
          <a:p>
            <a:r>
              <a:rPr lang="en-US" sz="3000" dirty="0"/>
              <a:t>It cites its sources.</a:t>
            </a:r>
          </a:p>
          <a:p>
            <a:r>
              <a:rPr lang="en-US" sz="3000" dirty="0"/>
              <a:t>It’s known for concision and a low hallucination rate.</a:t>
            </a:r>
          </a:p>
          <a:p>
            <a:r>
              <a:rPr lang="en-US" sz="3000" dirty="0"/>
              <a:t>It will admit its limitations and offer alternative strategies outside of AI.</a:t>
            </a:r>
          </a:p>
        </p:txBody>
      </p:sp>
      <p:pic>
        <p:nvPicPr>
          <p:cNvPr id="5" name="Picture 4" descr="Perplexity AI logo in teal and white.">
            <a:extLst>
              <a:ext uri="{FF2B5EF4-FFF2-40B4-BE49-F238E27FC236}">
                <a16:creationId xmlns:a16="http://schemas.microsoft.com/office/drawing/2014/main" id="{30AD0217-605E-FF69-8D60-B683CBD9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82" y="648308"/>
            <a:ext cx="4923818" cy="4923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5F2D-B36B-C987-EA30-F7B9CE0D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ChatBoT</a:t>
            </a:r>
            <a:r>
              <a:rPr lang="en-US" dirty="0"/>
              <a:t> as a Research Process Assistant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0888-DB69-ED36-3A9A-3231794B2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Background research and </a:t>
            </a: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text 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summarization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Sample prompt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Brainstorming search terms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Sample prompt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Assistance with project management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Sample prompt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5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9D57-A3B5-60E9-72DE-8B09EC97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 as Understanding enhancement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B898-A97F-DD3C-16EC-06D19C23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urrogate texts at lower lexical levels</a:t>
            </a:r>
          </a:p>
          <a:p>
            <a:pPr marL="1371600" lvl="3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Sample prompt</a:t>
            </a:r>
            <a:endParaRPr lang="en-US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xplaining complex concepts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Sample prompt</a:t>
            </a:r>
            <a:endParaRPr lang="en-US" sz="3000" kern="100" dirty="0"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Translation, to or from English</a:t>
            </a:r>
          </a:p>
          <a:p>
            <a:pPr marL="1371600" lvl="3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Sample prompt</a:t>
            </a:r>
            <a:endParaRPr lang="en-US" sz="3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825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E3F2-E307-4DD9-2AC1-642889CD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Prompt Engineering to Improve AI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EFF47-568E-C5B7-9FBF-C7C3A47C7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Make it 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CLEAR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concise, logical, explicit, adaptive, and reflective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Refine: 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Prompt for questions or suggestions that would make the prompt better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Review: </a:t>
            </a: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Prompt to correct errors or give better outputs.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Reinforce:</a:t>
            </a:r>
            <a:r>
              <a:rPr lang="en-US" sz="3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Attach source texts to guide its response and reduce hallucinations</a:t>
            </a:r>
          </a:p>
        </p:txBody>
      </p:sp>
    </p:spTree>
    <p:extLst>
      <p:ext uri="{BB962C8B-B14F-4D97-AF65-F5344CB8AC3E}">
        <p14:creationId xmlns:p14="http://schemas.microsoft.com/office/powerpoint/2010/main" val="105741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0ACF-7457-CF9E-1DC2-3D23FC5FB2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785" y="-18879"/>
            <a:ext cx="11089712" cy="15600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7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 tools for research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87ED1-EEFA-18D0-4B10-054317B0FE30}"/>
              </a:ext>
            </a:extLst>
          </p:cNvPr>
          <p:cNvSpPr txBox="1"/>
          <p:nvPr/>
        </p:nvSpPr>
        <p:spPr>
          <a:xfrm>
            <a:off x="1172666" y="1791755"/>
            <a:ext cx="339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LITERATURE SEARCH</a:t>
            </a:r>
          </a:p>
        </p:txBody>
      </p:sp>
      <p:pic>
        <p:nvPicPr>
          <p:cNvPr id="8" name="Picture 7" descr="Research Rabbit Logo">
            <a:hlinkClick r:id="rId2"/>
            <a:extLst>
              <a:ext uri="{FF2B5EF4-FFF2-40B4-BE49-F238E27FC236}">
                <a16:creationId xmlns:a16="http://schemas.microsoft.com/office/drawing/2014/main" id="{05C09F06-A972-AC8B-F042-0A3B77D0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0" y="2528817"/>
            <a:ext cx="1228216" cy="523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26CDC6-3018-8B0F-E33E-689C23943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222" y="2971986"/>
            <a:ext cx="166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Research Rabbit</a:t>
            </a:r>
          </a:p>
        </p:txBody>
      </p:sp>
      <p:pic>
        <p:nvPicPr>
          <p:cNvPr id="11" name="Picture 10" descr="Semantic Scholar Logo">
            <a:hlinkClick r:id="rId4"/>
            <a:extLst>
              <a:ext uri="{FF2B5EF4-FFF2-40B4-BE49-F238E27FC236}">
                <a16:creationId xmlns:a16="http://schemas.microsoft.com/office/drawing/2014/main" id="{E44A9C1D-B92F-B5BF-3F56-EA0A018BA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2442718"/>
            <a:ext cx="1505472" cy="1058535"/>
          </a:xfrm>
          <a:prstGeom prst="rect">
            <a:avLst/>
          </a:prstGeom>
        </p:spPr>
      </p:pic>
      <p:pic>
        <p:nvPicPr>
          <p:cNvPr id="13" name="Picture 12" descr="Inciteful logo">
            <a:hlinkClick r:id="rId6"/>
            <a:extLst>
              <a:ext uri="{FF2B5EF4-FFF2-40B4-BE49-F238E27FC236}">
                <a16:creationId xmlns:a16="http://schemas.microsoft.com/office/drawing/2014/main" id="{DA489AD3-2C7A-8B87-F040-A09DFA517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72" y="2522770"/>
            <a:ext cx="1765979" cy="726574"/>
          </a:xfrm>
          <a:prstGeom prst="rect">
            <a:avLst/>
          </a:prstGeom>
        </p:spPr>
      </p:pic>
      <p:pic>
        <p:nvPicPr>
          <p:cNvPr id="15" name="Picture 14" descr="Connected Papers">
            <a:hlinkClick r:id="rId8"/>
            <a:extLst>
              <a:ext uri="{FF2B5EF4-FFF2-40B4-BE49-F238E27FC236}">
                <a16:creationId xmlns:a16="http://schemas.microsoft.com/office/drawing/2014/main" id="{707AB083-6AAA-82F6-BBCA-8AE4D6FB3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6" y="3296785"/>
            <a:ext cx="1782882" cy="836277"/>
          </a:xfrm>
          <a:prstGeom prst="rect">
            <a:avLst/>
          </a:prstGeom>
        </p:spPr>
      </p:pic>
      <p:pic>
        <p:nvPicPr>
          <p:cNvPr id="17" name="Picture 16" descr="R Discovery Logo">
            <a:hlinkClick r:id="rId10"/>
            <a:extLst>
              <a:ext uri="{FF2B5EF4-FFF2-40B4-BE49-F238E27FC236}">
                <a16:creationId xmlns:a16="http://schemas.microsoft.com/office/drawing/2014/main" id="{792CF89B-7084-3583-D4A3-815C331B76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66" y="3352104"/>
            <a:ext cx="725638" cy="725638"/>
          </a:xfrm>
          <a:prstGeom prst="rect">
            <a:avLst/>
          </a:prstGeom>
        </p:spPr>
      </p:pic>
      <p:pic>
        <p:nvPicPr>
          <p:cNvPr id="19" name="Picture 18" descr="Litmaps Logo">
            <a:hlinkClick r:id="rId12"/>
            <a:extLst>
              <a:ext uri="{FF2B5EF4-FFF2-40B4-BE49-F238E27FC236}">
                <a16:creationId xmlns:a16="http://schemas.microsoft.com/office/drawing/2014/main" id="{272454CD-9F54-8058-1150-08025504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23" y="3421675"/>
            <a:ext cx="2023075" cy="587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E5994-2FFE-E09A-363D-2467673D9288}"/>
              </a:ext>
            </a:extLst>
          </p:cNvPr>
          <p:cNvSpPr txBox="1"/>
          <p:nvPr/>
        </p:nvSpPr>
        <p:spPr>
          <a:xfrm>
            <a:off x="6218170" y="1821031"/>
            <a:ext cx="4625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UNDERSTAND &amp; SUMMARIZE</a:t>
            </a:r>
          </a:p>
        </p:txBody>
      </p:sp>
      <p:pic>
        <p:nvPicPr>
          <p:cNvPr id="10" name="Picture 9" descr="Consensus Logo">
            <a:hlinkClick r:id="rId14"/>
            <a:extLst>
              <a:ext uri="{FF2B5EF4-FFF2-40B4-BE49-F238E27FC236}">
                <a16:creationId xmlns:a16="http://schemas.microsoft.com/office/drawing/2014/main" id="{448D685A-44E3-D2D4-780B-057E778D51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70" y="2442718"/>
            <a:ext cx="1410068" cy="813501"/>
          </a:xfrm>
          <a:prstGeom prst="rect">
            <a:avLst/>
          </a:prstGeom>
        </p:spPr>
      </p:pic>
      <p:pic>
        <p:nvPicPr>
          <p:cNvPr id="14" name="Picture 13" descr="Scispace Logo">
            <a:hlinkClick r:id="rId16"/>
            <a:extLst>
              <a:ext uri="{FF2B5EF4-FFF2-40B4-BE49-F238E27FC236}">
                <a16:creationId xmlns:a16="http://schemas.microsoft.com/office/drawing/2014/main" id="{A9B71369-D7F4-B4D4-9A23-7E45B9AF7A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63" y="2457471"/>
            <a:ext cx="918258" cy="918258"/>
          </a:xfrm>
          <a:prstGeom prst="rect">
            <a:avLst/>
          </a:prstGeom>
        </p:spPr>
      </p:pic>
      <p:pic>
        <p:nvPicPr>
          <p:cNvPr id="18" name="Picture 17" descr="Elicit Logo">
            <a:hlinkClick r:id="rId18"/>
            <a:extLst>
              <a:ext uri="{FF2B5EF4-FFF2-40B4-BE49-F238E27FC236}">
                <a16:creationId xmlns:a16="http://schemas.microsoft.com/office/drawing/2014/main" id="{A9813B2C-A4FA-2897-99C5-3E2680958A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28" y="2583673"/>
            <a:ext cx="1493894" cy="604767"/>
          </a:xfrm>
          <a:prstGeom prst="rect">
            <a:avLst/>
          </a:prstGeom>
        </p:spPr>
      </p:pic>
      <p:pic>
        <p:nvPicPr>
          <p:cNvPr id="21" name="Picture 20" descr="Unriddle Logo">
            <a:hlinkClick r:id="rId20"/>
            <a:extLst>
              <a:ext uri="{FF2B5EF4-FFF2-40B4-BE49-F238E27FC236}">
                <a16:creationId xmlns:a16="http://schemas.microsoft.com/office/drawing/2014/main" id="{D722FDFE-76B1-8300-CC63-9B4610FC35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07" y="3202022"/>
            <a:ext cx="1289357" cy="846678"/>
          </a:xfrm>
          <a:prstGeom prst="rect">
            <a:avLst/>
          </a:prstGeom>
        </p:spPr>
      </p:pic>
      <p:pic>
        <p:nvPicPr>
          <p:cNvPr id="23" name="Picture 22" descr="Explainpaper Logo">
            <a:hlinkClick r:id="rId22"/>
            <a:extLst>
              <a:ext uri="{FF2B5EF4-FFF2-40B4-BE49-F238E27FC236}">
                <a16:creationId xmlns:a16="http://schemas.microsoft.com/office/drawing/2014/main" id="{481DFC7E-328C-AEFE-842C-96BF2B9FF7F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70" y="3277802"/>
            <a:ext cx="836276" cy="836276"/>
          </a:xfrm>
          <a:prstGeom prst="rect">
            <a:avLst/>
          </a:prstGeom>
        </p:spPr>
      </p:pic>
      <p:pic>
        <p:nvPicPr>
          <p:cNvPr id="25" name="Picture 24" descr="Scholaro Logo">
            <a:hlinkClick r:id="rId24"/>
            <a:extLst>
              <a:ext uri="{FF2B5EF4-FFF2-40B4-BE49-F238E27FC236}">
                <a16:creationId xmlns:a16="http://schemas.microsoft.com/office/drawing/2014/main" id="{0129CC5B-09F7-C38E-456D-1F5BAFF6E64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7" y="3262341"/>
            <a:ext cx="818923" cy="818923"/>
          </a:xfrm>
          <a:prstGeom prst="rect">
            <a:avLst/>
          </a:prstGeom>
        </p:spPr>
      </p:pic>
      <p:pic>
        <p:nvPicPr>
          <p:cNvPr id="27" name="Picture 26" descr="Humata Logo">
            <a:hlinkClick r:id="rId26"/>
            <a:extLst>
              <a:ext uri="{FF2B5EF4-FFF2-40B4-BE49-F238E27FC236}">
                <a16:creationId xmlns:a16="http://schemas.microsoft.com/office/drawing/2014/main" id="{8D1549AC-67B6-2448-0416-AF97A5F6F52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03" y="3388238"/>
            <a:ext cx="1505309" cy="545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67512-4C36-B501-9259-CDF58CFAE618}"/>
              </a:ext>
            </a:extLst>
          </p:cNvPr>
          <p:cNvSpPr txBox="1"/>
          <p:nvPr/>
        </p:nvSpPr>
        <p:spPr>
          <a:xfrm>
            <a:off x="1007909" y="4264874"/>
            <a:ext cx="4649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OUTLINE, TRANSLATE, &amp; EDIT</a:t>
            </a:r>
          </a:p>
        </p:txBody>
      </p:sp>
      <p:pic>
        <p:nvPicPr>
          <p:cNvPr id="29" name="Picture 28" descr="Heuristi Logo">
            <a:hlinkClick r:id="rId28"/>
            <a:extLst>
              <a:ext uri="{FF2B5EF4-FFF2-40B4-BE49-F238E27FC236}">
                <a16:creationId xmlns:a16="http://schemas.microsoft.com/office/drawing/2014/main" id="{DF54A355-0D14-F98A-81D6-D85D0B683B9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30" y="4912150"/>
            <a:ext cx="1664751" cy="455541"/>
          </a:xfrm>
          <a:prstGeom prst="rect">
            <a:avLst/>
          </a:prstGeom>
        </p:spPr>
      </p:pic>
      <p:pic>
        <p:nvPicPr>
          <p:cNvPr id="31" name="Picture 30" descr="Paperpal Logo">
            <a:hlinkClick r:id="rId30"/>
            <a:extLst>
              <a:ext uri="{FF2B5EF4-FFF2-40B4-BE49-F238E27FC236}">
                <a16:creationId xmlns:a16="http://schemas.microsoft.com/office/drawing/2014/main" id="{52CAD20E-8ADC-E9FD-9399-1E4B621473B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15" y="4788090"/>
            <a:ext cx="1097454" cy="1097454"/>
          </a:xfrm>
          <a:prstGeom prst="rect">
            <a:avLst/>
          </a:prstGeom>
        </p:spPr>
      </p:pic>
      <p:pic>
        <p:nvPicPr>
          <p:cNvPr id="33" name="Picture 32" descr="Jenni Logo">
            <a:hlinkClick r:id="rId32"/>
            <a:extLst>
              <a:ext uri="{FF2B5EF4-FFF2-40B4-BE49-F238E27FC236}">
                <a16:creationId xmlns:a16="http://schemas.microsoft.com/office/drawing/2014/main" id="{260A2460-914E-7772-681F-7266E017AF0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08" y="4740087"/>
            <a:ext cx="1410068" cy="799669"/>
          </a:xfrm>
          <a:prstGeom prst="rect">
            <a:avLst/>
          </a:prstGeom>
        </p:spPr>
      </p:pic>
      <p:pic>
        <p:nvPicPr>
          <p:cNvPr id="35" name="Picture 34" descr="Writeful Logo">
            <a:hlinkClick r:id="rId34"/>
            <a:extLst>
              <a:ext uri="{FF2B5EF4-FFF2-40B4-BE49-F238E27FC236}">
                <a16:creationId xmlns:a16="http://schemas.microsoft.com/office/drawing/2014/main" id="{4A20F865-9CE3-AFAE-2A01-61D521C0A80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39" y="5336817"/>
            <a:ext cx="1097454" cy="1097454"/>
          </a:xfrm>
          <a:prstGeom prst="rect">
            <a:avLst/>
          </a:prstGeom>
        </p:spPr>
      </p:pic>
      <p:pic>
        <p:nvPicPr>
          <p:cNvPr id="37" name="Picture 36" descr="LT Logo">
            <a:hlinkClick r:id="rId36"/>
            <a:extLst>
              <a:ext uri="{FF2B5EF4-FFF2-40B4-BE49-F238E27FC236}">
                <a16:creationId xmlns:a16="http://schemas.microsoft.com/office/drawing/2014/main" id="{224B3550-51A5-4FDC-8882-4C2DD22BB61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42" y="5416394"/>
            <a:ext cx="942251" cy="942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F598D-A923-88EA-16C3-1127010B52A2}"/>
              </a:ext>
            </a:extLst>
          </p:cNvPr>
          <p:cNvSpPr txBox="1"/>
          <p:nvPr/>
        </p:nvSpPr>
        <p:spPr>
          <a:xfrm>
            <a:off x="5936735" y="4264870"/>
            <a:ext cx="581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PROJECT MANAGEMENT &amp; DATA VIZ</a:t>
            </a:r>
          </a:p>
        </p:txBody>
      </p:sp>
      <p:pic>
        <p:nvPicPr>
          <p:cNvPr id="39" name="Picture 38" descr="Notion Logo">
            <a:hlinkClick r:id="rId38"/>
            <a:extLst>
              <a:ext uri="{FF2B5EF4-FFF2-40B4-BE49-F238E27FC236}">
                <a16:creationId xmlns:a16="http://schemas.microsoft.com/office/drawing/2014/main" id="{6F80B0EA-7756-9AAF-8A90-07B1BD06AD0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41" y="4740087"/>
            <a:ext cx="942251" cy="942251"/>
          </a:xfrm>
          <a:prstGeom prst="rect">
            <a:avLst/>
          </a:prstGeom>
        </p:spPr>
      </p:pic>
      <p:pic>
        <p:nvPicPr>
          <p:cNvPr id="41" name="Picture 40" descr="Asana Logo">
            <a:hlinkClick r:id="rId40"/>
            <a:extLst>
              <a:ext uri="{FF2B5EF4-FFF2-40B4-BE49-F238E27FC236}">
                <a16:creationId xmlns:a16="http://schemas.microsoft.com/office/drawing/2014/main" id="{9051E073-0A15-2A51-5437-C8C5C52178A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38" y="5502781"/>
            <a:ext cx="765525" cy="765525"/>
          </a:xfrm>
          <a:prstGeom prst="rect">
            <a:avLst/>
          </a:prstGeom>
        </p:spPr>
      </p:pic>
      <p:pic>
        <p:nvPicPr>
          <p:cNvPr id="43" name="Picture 42" descr="Julius Logo">
            <a:hlinkClick r:id="rId42"/>
            <a:extLst>
              <a:ext uri="{FF2B5EF4-FFF2-40B4-BE49-F238E27FC236}">
                <a16:creationId xmlns:a16="http://schemas.microsoft.com/office/drawing/2014/main" id="{E545B4D5-0008-A81E-9FEE-78E68780882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9" y="4716512"/>
            <a:ext cx="844464" cy="844464"/>
          </a:xfrm>
          <a:prstGeom prst="rect">
            <a:avLst/>
          </a:prstGeom>
        </p:spPr>
      </p:pic>
      <p:pic>
        <p:nvPicPr>
          <p:cNvPr id="45" name="Picture 44" descr="Powerdrill Logo">
            <a:hlinkClick r:id="rId44"/>
            <a:extLst>
              <a:ext uri="{FF2B5EF4-FFF2-40B4-BE49-F238E27FC236}">
                <a16:creationId xmlns:a16="http://schemas.microsoft.com/office/drawing/2014/main" id="{7512DE67-4BD0-3B46-8784-4B63E4A54EA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729" y="4747514"/>
            <a:ext cx="642632" cy="6426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293FD83-8F04-2535-353B-203650E0F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8897" y="5270734"/>
            <a:ext cx="101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Powerdrill</a:t>
            </a:r>
          </a:p>
        </p:txBody>
      </p:sp>
      <p:pic>
        <p:nvPicPr>
          <p:cNvPr id="48" name="Picture 47" descr="Mind the Graph Logo">
            <a:extLst>
              <a:ext uri="{FF2B5EF4-FFF2-40B4-BE49-F238E27FC236}">
                <a16:creationId xmlns:a16="http://schemas.microsoft.com/office/drawing/2014/main" id="{77D4067C-5004-14E8-66EB-BF6782B330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82" y="5446649"/>
            <a:ext cx="710642" cy="7106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36FC345-C17F-80E1-1615-30C23A88F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6469" y="6014494"/>
            <a:ext cx="1561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Mind the Graph</a:t>
            </a:r>
          </a:p>
        </p:txBody>
      </p:sp>
    </p:spTree>
    <p:extLst>
      <p:ext uri="{BB962C8B-B14F-4D97-AF65-F5344CB8AC3E}">
        <p14:creationId xmlns:p14="http://schemas.microsoft.com/office/powerpoint/2010/main" val="379838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95371-0E79-EEF0-2328-9D44E332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62743"/>
            <a:ext cx="6097165" cy="15600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Library resources for AI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6FC5-A5AD-7B8B-9E8C-7081A786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9374"/>
            <a:ext cx="5327373" cy="36014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 dirty="0">
                <a:hlinkClick r:id="rId2"/>
              </a:rPr>
              <a:t>Artificial Intelligence: A Guide for Students &amp; Faculty</a:t>
            </a:r>
            <a:endParaRPr lang="en-US" sz="30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Primer of AI basics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Extensive list of more “AI Tools for Research”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How to Cite AI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UConn Library AI Literacy module coming soon!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hlinkClick r:id="rId3"/>
              </a:rPr>
              <a:t>University of Maryland Libraries’ AI Literacy guide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Subtitles">
            <a:extLst>
              <a:ext uri="{FF2B5EF4-FFF2-40B4-BE49-F238E27FC236}">
                <a16:creationId xmlns:a16="http://schemas.microsoft.com/office/drawing/2014/main" id="{E640A425-1509-B100-F7BD-BF7EE8E63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9796" y="1028699"/>
            <a:ext cx="4076701" cy="4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2BB02-2889-41CA-D6DE-E56A3C9D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 dirty="0">
                <a:solidFill>
                  <a:schemeClr val="bg1"/>
                </a:solidFill>
              </a:rPr>
              <a:t>Questions?</a:t>
            </a:r>
            <a:br>
              <a:rPr lang="en-US" sz="4400" spc="750" dirty="0">
                <a:solidFill>
                  <a:schemeClr val="bg1"/>
                </a:solidFill>
              </a:rPr>
            </a:br>
            <a:r>
              <a:rPr lang="en-US" spc="750" dirty="0">
                <a:solidFill>
                  <a:schemeClr val="bg1"/>
                </a:solidFill>
              </a:rPr>
              <a:t>tips/tricks to share?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19B0C-9FA4-4660-FD5D-4574DB922D42}"/>
              </a:ext>
            </a:extLst>
          </p:cNvPr>
          <p:cNvSpPr txBox="1"/>
          <p:nvPr/>
        </p:nvSpPr>
        <p:spPr>
          <a:xfrm>
            <a:off x="1362638" y="4410635"/>
            <a:ext cx="6883791" cy="847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lnSpc>
                <a:spcPct val="150000"/>
              </a:lnSpc>
              <a:spcBef>
                <a:spcPts val="1000"/>
              </a:spcBef>
            </a:pPr>
            <a:r>
              <a:rPr lang="en-US" sz="2000" b="1" cap="all" spc="600" dirty="0">
                <a:solidFill>
                  <a:schemeClr val="bg1"/>
                </a:solidFill>
              </a:rPr>
              <a:t>erica.charis-molling@uconn.edu</a:t>
            </a:r>
          </a:p>
        </p:txBody>
      </p:sp>
    </p:spTree>
    <p:extLst>
      <p:ext uri="{BB962C8B-B14F-4D97-AF65-F5344CB8AC3E}">
        <p14:creationId xmlns:p14="http://schemas.microsoft.com/office/powerpoint/2010/main" val="2329403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256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__fkGroteskNeue_598ab8</vt:lpstr>
      <vt:lpstr>Aptos</vt:lpstr>
      <vt:lpstr>Arial</vt:lpstr>
      <vt:lpstr>Times New Roman</vt:lpstr>
      <vt:lpstr>Tw Cen MT</vt:lpstr>
      <vt:lpstr>GradientRiseVTI</vt:lpstr>
      <vt:lpstr>Using AI Tools  (with integrity) as a Research Partner</vt:lpstr>
      <vt:lpstr>Generative AI: A pitch for perplexity</vt:lpstr>
      <vt:lpstr>ChatBoT as a Research Process Assistant </vt:lpstr>
      <vt:lpstr>Chatbot as Understanding enhancement tool</vt:lpstr>
      <vt:lpstr>Simple Prompt Engineering to Improve AI Outputs</vt:lpstr>
      <vt:lpstr>AI tools for research support</vt:lpstr>
      <vt:lpstr>Library resources for AI support</vt:lpstr>
      <vt:lpstr>Questions? tips/tricks to share?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Charis-Molling, Erica</dc:creator>
  <cp:lastModifiedBy>Corcoran, Jack</cp:lastModifiedBy>
  <cp:revision>3</cp:revision>
  <dcterms:created xsi:type="dcterms:W3CDTF">2024-09-23T18:28:32Z</dcterms:created>
  <dcterms:modified xsi:type="dcterms:W3CDTF">2025-02-06T15:26:02Z</dcterms:modified>
</cp:coreProperties>
</file>